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4022" r:id="rId1"/>
    <p:sldMasterId id="2147484075" r:id="rId2"/>
  </p:sldMasterIdLst>
  <p:notesMasterIdLst>
    <p:notesMasterId r:id="rId66"/>
  </p:notesMasterIdLst>
  <p:handoutMasterIdLst>
    <p:handoutMasterId r:id="rId67"/>
  </p:handoutMasterIdLst>
  <p:sldIdLst>
    <p:sldId id="259" r:id="rId3"/>
    <p:sldId id="747" r:id="rId4"/>
    <p:sldId id="766" r:id="rId5"/>
    <p:sldId id="773" r:id="rId6"/>
    <p:sldId id="807" r:id="rId7"/>
    <p:sldId id="806" r:id="rId8"/>
    <p:sldId id="805" r:id="rId9"/>
    <p:sldId id="768" r:id="rId10"/>
    <p:sldId id="769" r:id="rId11"/>
    <p:sldId id="262" r:id="rId12"/>
    <p:sldId id="765" r:id="rId13"/>
    <p:sldId id="771" r:id="rId14"/>
    <p:sldId id="772" r:id="rId15"/>
    <p:sldId id="770" r:id="rId16"/>
    <p:sldId id="774" r:id="rId17"/>
    <p:sldId id="296" r:id="rId18"/>
    <p:sldId id="778" r:id="rId19"/>
    <p:sldId id="776" r:id="rId20"/>
    <p:sldId id="777" r:id="rId21"/>
    <p:sldId id="779" r:id="rId22"/>
    <p:sldId id="780" r:id="rId23"/>
    <p:sldId id="823" r:id="rId24"/>
    <p:sldId id="822" r:id="rId25"/>
    <p:sldId id="821" r:id="rId26"/>
    <p:sldId id="781" r:id="rId27"/>
    <p:sldId id="783" r:id="rId28"/>
    <p:sldId id="826" r:id="rId29"/>
    <p:sldId id="825" r:id="rId30"/>
    <p:sldId id="824" r:id="rId31"/>
    <p:sldId id="782" r:id="rId32"/>
    <p:sldId id="785" r:id="rId33"/>
    <p:sldId id="786" r:id="rId34"/>
    <p:sldId id="810" r:id="rId35"/>
    <p:sldId id="809" r:id="rId36"/>
    <p:sldId id="808" r:id="rId37"/>
    <p:sldId id="787" r:id="rId38"/>
    <p:sldId id="813" r:id="rId39"/>
    <p:sldId id="812" r:id="rId40"/>
    <p:sldId id="811" r:id="rId41"/>
    <p:sldId id="788" r:id="rId42"/>
    <p:sldId id="789" r:id="rId43"/>
    <p:sldId id="790" r:id="rId44"/>
    <p:sldId id="791" r:id="rId45"/>
    <p:sldId id="800" r:id="rId46"/>
    <p:sldId id="803" r:id="rId47"/>
    <p:sldId id="804" r:id="rId48"/>
    <p:sldId id="802" r:id="rId49"/>
    <p:sldId id="801" r:id="rId50"/>
    <p:sldId id="799" r:id="rId51"/>
    <p:sldId id="792" r:id="rId52"/>
    <p:sldId id="793" r:id="rId53"/>
    <p:sldId id="798" r:id="rId54"/>
    <p:sldId id="816" r:id="rId55"/>
    <p:sldId id="815" r:id="rId56"/>
    <p:sldId id="814" r:id="rId57"/>
    <p:sldId id="795" r:id="rId58"/>
    <p:sldId id="797" r:id="rId59"/>
    <p:sldId id="818" r:id="rId60"/>
    <p:sldId id="817" r:id="rId61"/>
    <p:sldId id="796" r:id="rId62"/>
    <p:sldId id="820" r:id="rId63"/>
    <p:sldId id="819" r:id="rId64"/>
    <p:sldId id="272" r:id="rId65"/>
  </p:sldIdLst>
  <p:sldSz cx="12192000" cy="6858000"/>
  <p:notesSz cx="6858000" cy="9144000"/>
  <p:embeddedFontLst>
    <p:embeddedFont>
      <p:font typeface="Impact" panose="020B0806030902050204" pitchFamily="34" charset="0"/>
      <p:regular r:id="rId68"/>
    </p:embeddedFont>
    <p:embeddedFont>
      <p:font typeface="Montserrat Medium" panose="00000600000000000000" pitchFamily="2" charset="0"/>
      <p:regular r:id="rId69"/>
      <p:italic r:id="rId70"/>
    </p:embeddedFont>
    <p:embeddedFont>
      <p:font typeface="Montserrat SemiBold" panose="00000700000000000000" pitchFamily="2" charset="0"/>
      <p:regular r:id="rId71"/>
      <p:bold r:id="rId72"/>
      <p:italic r:id="rId73"/>
      <p:boldItalic r:id="rId74"/>
    </p:embeddedFont>
    <p:embeddedFont>
      <p:font typeface="TT Norms Tochka Ext Light" panose="02000803030000020003" pitchFamily="2" charset="0"/>
      <p:regular r:id="rId75"/>
    </p:embeddedFont>
    <p:embeddedFont>
      <p:font typeface="TT Norms Tochka Ext Medium" panose="02000503030000020003" pitchFamily="2" charset="0"/>
      <p:regular r:id="rId76"/>
    </p:embeddedFont>
    <p:embeddedFont>
      <p:font typeface="TT Norms Tochka Ext Normal" panose="02000503030000020003" pitchFamily="2" charset="0"/>
      <p:regular r:id="rId77"/>
      <p:bold r:id="rId78"/>
    </p:embeddedFont>
    <p:embeddedFont>
      <p:font typeface="TT Norms Tochka Extended DemiBo" panose="02000503030000020003" pitchFamily="2" charset="0"/>
      <p:regular r:id="rId79"/>
      <p:bold r:id="rId80"/>
    </p:embeddedFont>
  </p:embeddedFontLst>
  <p:defaultTextStyle>
    <a:defPPr>
      <a:defRPr lang="en-US"/>
    </a:defPPr>
    <a:lvl1pPr marL="0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FD7FCDD-AC0F-C320-5A43-3274331B588E}" name="Ксения Кальченко" initials="КК" userId="d24861a54dbb4dd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FAF0"/>
    <a:srgbClr val="FCE8F5"/>
    <a:srgbClr val="EAEAEA"/>
    <a:srgbClr val="175475"/>
    <a:srgbClr val="D2EFFE"/>
    <a:srgbClr val="008749"/>
    <a:srgbClr val="181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764"/>
    <p:restoredTop sz="95000"/>
  </p:normalViewPr>
  <p:slideViewPr>
    <p:cSldViewPr snapToGrid="0">
      <p:cViewPr varScale="1">
        <p:scale>
          <a:sx n="81" d="100"/>
          <a:sy n="81" d="100"/>
        </p:scale>
        <p:origin x="208" y="8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402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font" Target="fonts/font1.fntdata"/><Relationship Id="rId84" Type="http://schemas.openxmlformats.org/officeDocument/2006/relationships/tableStyles" Target="tableStyle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font" Target="fonts/font7.fntdata"/><Relationship Id="rId79" Type="http://schemas.openxmlformats.org/officeDocument/2006/relationships/font" Target="fonts/font12.fntdata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font" Target="fonts/font2.fntdata"/><Relationship Id="rId77" Type="http://schemas.openxmlformats.org/officeDocument/2006/relationships/font" Target="fonts/font10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5.fntdata"/><Relationship Id="rId80" Type="http://schemas.openxmlformats.org/officeDocument/2006/relationships/font" Target="fonts/font13.fntdata"/><Relationship Id="rId85" Type="http://schemas.microsoft.com/office/2018/10/relationships/authors" Target="author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font" Target="fonts/font6.fntdata"/><Relationship Id="rId78" Type="http://schemas.openxmlformats.org/officeDocument/2006/relationships/font" Target="fonts/font11.fntdata"/><Relationship Id="rId8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9.fntdata"/><Relationship Id="rId7" Type="http://schemas.openxmlformats.org/officeDocument/2006/relationships/slide" Target="slides/slide5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notesMaster" Target="notesMasters/notesMaster1.xml"/><Relationship Id="rId61" Type="http://schemas.openxmlformats.org/officeDocument/2006/relationships/slide" Target="slides/slide59.xml"/><Relationship Id="rId8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0E2A2FD-1245-6B89-73FF-A7EA398630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>
              <a:latin typeface="TT Norms Tochka Ext Medium" panose="02000503030000020003" pitchFamily="2" charset="0"/>
            </a:endParaRP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FC614BA-D4D2-B818-0DB0-C2E66652521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F147A-CF02-5141-AD52-E97ED6CC130A}" type="datetimeFigureOut">
              <a:rPr lang="ru-RU" smtClean="0">
                <a:latin typeface="TT Norms Tochka Ext Medium" panose="02000503030000020003" pitchFamily="2" charset="0"/>
              </a:rPr>
              <a:t>09.10.2026</a:t>
            </a:fld>
            <a:endParaRPr lang="ru-RU">
              <a:latin typeface="TT Norms Tochka Ext Medium" panose="02000503030000020003" pitchFamily="2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46BF6BC-FECC-11BA-DA87-EC356353247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>
              <a:latin typeface="TT Norms Tochka Ext Medium" panose="02000503030000020003" pitchFamily="2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1CFA188-39A1-7ED6-9AEE-7FBE07DB42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9519ED-2E68-254A-8FEB-BB8E0B987C5D}" type="slidenum">
              <a:rPr lang="ru-RU" smtClean="0">
                <a:latin typeface="TT Norms Tochka Ext Medium" panose="02000503030000020003" pitchFamily="2" charset="0"/>
              </a:rPr>
              <a:t>‹#›</a:t>
            </a:fld>
            <a:endParaRPr lang="ru-RU">
              <a:latin typeface="TT Norms Tochka Ext Medium" panose="02000503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662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TT Norms Tochka Ext Medium" panose="02000503030000020003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TT Norms Tochka Ext Medium" panose="02000503030000020003" pitchFamily="2" charset="0"/>
              </a:defRPr>
            </a:lvl1pPr>
          </a:lstStyle>
          <a:p>
            <a:fld id="{992C5215-7DBB-B844-9813-90F73C94D83A}" type="datetimeFigureOut">
              <a:rPr lang="ru-RU" smtClean="0"/>
              <a:pPr/>
              <a:t>09.10.2026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TT Norms Tochka Ext Medium" panose="02000503030000020003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TT Norms Tochka Ext Medium" panose="02000503030000020003" pitchFamily="2" charset="0"/>
              </a:defRPr>
            </a:lvl1pPr>
          </a:lstStyle>
          <a:p>
            <a:fld id="{0663FDDA-46DF-B349-B704-50923F4CFB6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5681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TT Norms Tochka Ext Medium" panose="02000503030000020003" pitchFamily="2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7819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865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Много упоминаний отечественный вендоров.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Доклад инженерный, а не рейтинг вендоров.</a:t>
            </a:r>
          </a:p>
          <a:p>
            <a:endParaRPr lang="ru-RU" dirty="0"/>
          </a:p>
          <a:p>
            <a:r>
              <a:rPr lang="ru-RU" dirty="0"/>
              <a:t>Нет слова </a:t>
            </a:r>
            <a:r>
              <a:rPr lang="en-US" dirty="0" err="1"/>
              <a:t>kubernetes</a:t>
            </a:r>
            <a:r>
              <a:rPr lang="en-US" dirty="0"/>
              <a:t> </a:t>
            </a:r>
            <a:r>
              <a:rPr lang="ru-RU" dirty="0"/>
              <a:t>в названии доклада, но во много доклад про него.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Нет ИИ, новая форма </a:t>
            </a:r>
            <a:r>
              <a:rPr lang="ru-RU" dirty="0" err="1"/>
              <a:t>нишевости</a:t>
            </a:r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7758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A2057-B0AC-E8C9-0AD1-24E9AAFE4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221C66F-0CC8-AC90-56AE-69109873C0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91EC2A6-2126-A437-D014-D26C73B121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Сначала покажу нашу сеть и объясню, почему правила доступа привязаны к сервисам.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5B8D08-BB68-5350-2C65-8A727A95B5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9308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995AB-2D22-3D31-9219-CFE5C6A77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A77524C-15CF-E2FC-BDE2-A357E1A132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79E44C7-C685-6C6B-F82C-5ADD95B70D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Затем разберём, как сообщать </a:t>
            </a:r>
            <a:r>
              <a:rPr lang="ru-RU" dirty="0" err="1"/>
              <a:t>фаерволлу</a:t>
            </a:r>
            <a:r>
              <a:rPr lang="ru-RU" dirty="0"/>
              <a:t>, какому сервису принадлежит </a:t>
            </a:r>
            <a:r>
              <a:rPr lang="ru-RU" dirty="0" err="1"/>
              <a:t>pod</a:t>
            </a:r>
            <a:r>
              <a:rPr lang="ru-RU" dirty="0"/>
              <a:t> IP.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Посмотрим, как это работало на </a:t>
            </a:r>
            <a:r>
              <a:rPr lang="ru-RU" dirty="0" err="1"/>
              <a:t>Palo</a:t>
            </a:r>
            <a:r>
              <a:rPr lang="ru-RU" dirty="0"/>
              <a:t> </a:t>
            </a:r>
            <a:r>
              <a:rPr lang="ru-RU" dirty="0" err="1"/>
              <a:t>Alto</a:t>
            </a:r>
            <a:r>
              <a:rPr lang="ru-RU" dirty="0"/>
              <a:t> 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6A7D542-42F1-BDB2-427B-B1ABEE7248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4423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64AC6-DFCC-EDAA-6FE5-6327DFC92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6A96A7B-4BB7-F2F7-9CCA-292D526ABB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DCB065A-840E-2921-3B82-9CDBC780A2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Далее посмотрим что пришлось изменить при переходе на PT NGFW и </a:t>
            </a:r>
            <a:r>
              <a:rPr lang="ru-RU" dirty="0" err="1"/>
              <a:t>UserGate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64D0458-8713-0D85-43AE-19EAE525AA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1719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158B4-C693-7BCD-34E7-018ADB5F3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77AD108-1B3F-02B7-6686-40829FFC85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5B83078-3501-47F2-ABDD-276B1C136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конце отделим уже полученный результат от вопросов, которые ещё остаются открытыми.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Обращение к аудитории: Поднимите руки кто хорошо понимает что такое NGFW и кто хорошо знает зачем они нужны! Поднимите руки кто так или иначе взаимодействовал с ними!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1440F84-3DD6-E6D3-33D8-2E327EDB28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4368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NGFW — это межсетевой экран нового поколения. В простонародье </a:t>
            </a:r>
            <a:r>
              <a:rPr lang="ru-RU" dirty="0" err="1"/>
              <a:t>фаерволл</a:t>
            </a:r>
            <a:r>
              <a:rPr lang="ru-RU" dirty="0"/>
              <a:t>.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В отличие от старых систем, проверяющих только IP-адреса и порты, NGFW распознает конкретные программы, сервисы и протоколы 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Сканирует содержимое пакетов «на лету» для поиска вирусов, вредоносного кода и аномалий.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Привязывает правила безопасности к конкретным учетным записям сотрудников, а не только к сетевым адресам.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Включает антивирусные модули, дешифрование SSL/TLS-трафика, защиту от </a:t>
            </a:r>
            <a:r>
              <a:rPr lang="ru-RU" dirty="0" err="1"/>
              <a:t>DDoS</a:t>
            </a:r>
            <a:r>
              <a:rPr lang="ru-RU" dirty="0"/>
              <a:t> и средства предотвращения утечек данных.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Нам важна его способность применять правила с учётом того, кому принадлежит соединение. Мы используем этот механизм, чтобы выдавать доступы отдельным сервисам.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1131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7D113-4BC5-DCE7-BBB0-136256F74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3E0697A-AAD9-DB32-E498-278F08F96F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602AF90-1EE3-66C7-5E28-553FB96A14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Импортозамещение пришло внезапно.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Цель.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Импортозамещение оказалось чуть более сложной задачей чем казалось изначально.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Теперь к нашей сетевой модели.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E058F8-FEDA-8D19-64B6-20C3AEEA97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29563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Здесь </a:t>
            </a:r>
            <a:r>
              <a:rPr dirty="0" err="1"/>
              <a:t>показана</a:t>
            </a:r>
            <a:r>
              <a:rPr dirty="0"/>
              <a:t> </a:t>
            </a:r>
            <a:r>
              <a:rPr dirty="0" err="1"/>
              <a:t>общая</a:t>
            </a:r>
            <a:r>
              <a:rPr dirty="0"/>
              <a:t> </a:t>
            </a:r>
            <a:r>
              <a:rPr dirty="0" err="1"/>
              <a:t>сетевая</a:t>
            </a:r>
            <a:r>
              <a:rPr dirty="0"/>
              <a:t> </a:t>
            </a:r>
            <a:r>
              <a:rPr dirty="0" err="1"/>
              <a:t>модель</a:t>
            </a:r>
            <a:r>
              <a:rPr dirty="0"/>
              <a:t>. </a:t>
            </a: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нас</a:t>
            </a:r>
            <a:r>
              <a:rPr dirty="0"/>
              <a:t> </a:t>
            </a:r>
            <a:r>
              <a:rPr dirty="0" err="1"/>
              <a:t>несколько</a:t>
            </a:r>
            <a:r>
              <a:rPr dirty="0"/>
              <a:t> Kubernetes-</a:t>
            </a:r>
            <a:r>
              <a:rPr dirty="0" err="1"/>
              <a:t>кластеров</a:t>
            </a:r>
            <a:r>
              <a:rPr dirty="0"/>
              <a:t>. Для </a:t>
            </a:r>
            <a:r>
              <a:rPr dirty="0" err="1"/>
              <a:t>простоты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каждом</a:t>
            </a:r>
            <a:r>
              <a:rPr dirty="0"/>
              <a:t> </a:t>
            </a:r>
            <a:r>
              <a:rPr dirty="0" err="1"/>
              <a:t>показан</a:t>
            </a:r>
            <a:r>
              <a:rPr dirty="0"/>
              <a:t> </a:t>
            </a:r>
            <a:r>
              <a:rPr dirty="0" err="1"/>
              <a:t>один</a:t>
            </a:r>
            <a:r>
              <a:rPr dirty="0"/>
              <a:t> </a:t>
            </a:r>
            <a:r>
              <a:rPr dirty="0" err="1"/>
              <a:t>сервис</a:t>
            </a:r>
            <a:r>
              <a:rPr dirty="0"/>
              <a:t>, </a:t>
            </a:r>
            <a:r>
              <a:rPr dirty="0" err="1"/>
              <a:t>соответствующий</a:t>
            </a:r>
            <a:r>
              <a:rPr dirty="0"/>
              <a:t> namespace,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два</a:t>
            </a:r>
            <a:r>
              <a:rPr dirty="0"/>
              <a:t> pod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сервиса</a:t>
            </a:r>
            <a:r>
              <a:rPr dirty="0"/>
              <a:t>. </a:t>
            </a:r>
            <a:r>
              <a:rPr dirty="0" err="1"/>
              <a:t>Имена</a:t>
            </a:r>
            <a:r>
              <a:rPr dirty="0"/>
              <a:t> A, B </a:t>
            </a:r>
            <a:r>
              <a:rPr dirty="0" err="1"/>
              <a:t>и</a:t>
            </a:r>
            <a:r>
              <a:rPr dirty="0"/>
              <a:t> C </a:t>
            </a:r>
            <a:r>
              <a:rPr dirty="0" err="1"/>
              <a:t>условные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 err="1"/>
              <a:t>Межкластерный</a:t>
            </a:r>
            <a:r>
              <a:rPr dirty="0"/>
              <a:t> </a:t>
            </a:r>
            <a:r>
              <a:rPr dirty="0" err="1"/>
              <a:t>трафик</a:t>
            </a:r>
            <a:r>
              <a:rPr dirty="0"/>
              <a:t> </a:t>
            </a:r>
            <a:r>
              <a:rPr dirty="0" err="1"/>
              <a:t>сервисов</a:t>
            </a:r>
            <a:r>
              <a:rPr dirty="0"/>
              <a:t> </a:t>
            </a:r>
            <a:r>
              <a:rPr dirty="0" err="1"/>
              <a:t>проходит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NGFW: </a:t>
            </a:r>
            <a:r>
              <a:rPr dirty="0" err="1"/>
              <a:t>например</a:t>
            </a:r>
            <a:r>
              <a:rPr dirty="0"/>
              <a:t>, </a:t>
            </a:r>
            <a:r>
              <a:rPr dirty="0" err="1"/>
              <a:t>запрос</a:t>
            </a:r>
            <a:r>
              <a:rPr dirty="0"/>
              <a:t> pod </a:t>
            </a:r>
            <a:r>
              <a:rPr dirty="0" err="1"/>
              <a:t>сервиса</a:t>
            </a:r>
            <a:r>
              <a:rPr dirty="0"/>
              <a:t> A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кластере</a:t>
            </a:r>
            <a:r>
              <a:rPr dirty="0"/>
              <a:t> A </a:t>
            </a:r>
            <a:r>
              <a:rPr dirty="0" err="1"/>
              <a:t>к</a:t>
            </a:r>
            <a:r>
              <a:rPr dirty="0"/>
              <a:t> pod </a:t>
            </a:r>
            <a:r>
              <a:rPr dirty="0" err="1"/>
              <a:t>сервиса</a:t>
            </a:r>
            <a:r>
              <a:rPr dirty="0"/>
              <a:t> B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кластере</a:t>
            </a:r>
            <a:r>
              <a:rPr dirty="0"/>
              <a:t> B </a:t>
            </a:r>
            <a:r>
              <a:rPr dirty="0" err="1"/>
              <a:t>проходит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</a:t>
            </a:r>
            <a:r>
              <a:rPr dirty="0" err="1"/>
              <a:t>фаерволл</a:t>
            </a:r>
            <a:r>
              <a:rPr dirty="0"/>
              <a:t>. </a:t>
            </a:r>
            <a:r>
              <a:rPr dirty="0" err="1"/>
              <a:t>Трафик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кластеров</a:t>
            </a:r>
            <a:r>
              <a:rPr dirty="0"/>
              <a:t>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внешний</a:t>
            </a:r>
            <a:r>
              <a:rPr dirty="0"/>
              <a:t> </a:t>
            </a:r>
            <a:r>
              <a:rPr dirty="0" err="1"/>
              <a:t>интернет</a:t>
            </a:r>
            <a:r>
              <a:rPr dirty="0"/>
              <a:t> </a:t>
            </a:r>
            <a:r>
              <a:rPr dirty="0" err="1"/>
              <a:t>также</a:t>
            </a:r>
            <a:r>
              <a:rPr dirty="0"/>
              <a:t> </a:t>
            </a:r>
            <a:r>
              <a:rPr dirty="0" err="1"/>
              <a:t>проходит</a:t>
            </a:r>
            <a:r>
              <a:rPr dirty="0"/>
              <a:t> </a:t>
            </a:r>
            <a:r>
              <a:rPr dirty="0" err="1"/>
              <a:t>через</a:t>
            </a:r>
            <a:r>
              <a:rPr dirty="0"/>
              <a:t> NGFW. Стрелки </a:t>
            </a:r>
            <a:r>
              <a:rPr dirty="0" err="1"/>
              <a:t>показывают</a:t>
            </a:r>
            <a:r>
              <a:rPr dirty="0"/>
              <a:t> </a:t>
            </a:r>
            <a:r>
              <a:rPr dirty="0" err="1"/>
              <a:t>обмен</a:t>
            </a:r>
            <a:r>
              <a:rPr dirty="0"/>
              <a:t> </a:t>
            </a:r>
            <a:r>
              <a:rPr dirty="0" err="1"/>
              <a:t>трафиком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уровне</a:t>
            </a:r>
            <a:r>
              <a:rPr dirty="0"/>
              <a:t> </a:t>
            </a:r>
            <a:r>
              <a:rPr dirty="0" err="1"/>
              <a:t>кластеров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отдельные</a:t>
            </a:r>
            <a:r>
              <a:rPr dirty="0"/>
              <a:t> </a:t>
            </a:r>
            <a:r>
              <a:rPr dirty="0" err="1"/>
              <a:t>соединения</a:t>
            </a:r>
            <a:r>
              <a:rPr dirty="0"/>
              <a:t> </a:t>
            </a:r>
            <a:r>
              <a:rPr dirty="0" err="1"/>
              <a:t>каждого</a:t>
            </a:r>
            <a:r>
              <a:rPr dirty="0"/>
              <a:t> pod. </a:t>
            </a:r>
            <a:r>
              <a:rPr dirty="0" err="1"/>
              <a:t>Внутрикластерные</a:t>
            </a:r>
            <a:r>
              <a:rPr dirty="0"/>
              <a:t> </a:t>
            </a:r>
            <a:r>
              <a:rPr dirty="0" err="1"/>
              <a:t>пути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этой</a:t>
            </a:r>
            <a:r>
              <a:rPr dirty="0"/>
              <a:t> </a:t>
            </a:r>
            <a:r>
              <a:rPr dirty="0" err="1"/>
              <a:t>схеме</a:t>
            </a:r>
            <a:r>
              <a:rPr dirty="0"/>
              <a:t> </a:t>
            </a:r>
            <a:r>
              <a:rPr dirty="0" err="1"/>
              <a:t>опущены</a:t>
            </a:r>
            <a:r>
              <a:rPr dirty="0"/>
              <a:t>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/>
              <a:t>NGFW </a:t>
            </a:r>
            <a:r>
              <a:rPr dirty="0" err="1"/>
              <a:t>обозначает</a:t>
            </a:r>
            <a:r>
              <a:rPr dirty="0"/>
              <a:t> </a:t>
            </a:r>
            <a:r>
              <a:rPr dirty="0" err="1"/>
              <a:t>логический</a:t>
            </a:r>
            <a:r>
              <a:rPr dirty="0"/>
              <a:t> </a:t>
            </a:r>
            <a:r>
              <a:rPr dirty="0" err="1"/>
              <a:t>контур</a:t>
            </a:r>
            <a:r>
              <a:rPr dirty="0"/>
              <a:t> </a:t>
            </a:r>
            <a:r>
              <a:rPr dirty="0" err="1"/>
              <a:t>межсетевых</a:t>
            </a:r>
            <a:r>
              <a:rPr dirty="0"/>
              <a:t> </a:t>
            </a:r>
            <a:r>
              <a:rPr dirty="0" err="1"/>
              <a:t>экранов</a:t>
            </a:r>
            <a:r>
              <a:rPr dirty="0"/>
              <a:t>. </a:t>
            </a:r>
            <a:r>
              <a:rPr dirty="0" err="1"/>
              <a:t>Детали</a:t>
            </a:r>
            <a:r>
              <a:rPr dirty="0"/>
              <a:t> </a:t>
            </a:r>
            <a:r>
              <a:rPr dirty="0" err="1"/>
              <a:t>маршрутизации</a:t>
            </a:r>
            <a:r>
              <a:rPr dirty="0"/>
              <a:t>, HA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передачи</a:t>
            </a:r>
            <a:r>
              <a:rPr dirty="0"/>
              <a:t> identity </a:t>
            </a:r>
            <a:r>
              <a:rPr dirty="0" err="1"/>
              <a:t>опущены</a:t>
            </a:r>
            <a:r>
              <a:rPr dirty="0"/>
              <a:t>.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этой</a:t>
            </a:r>
            <a:r>
              <a:rPr dirty="0"/>
              <a:t> </a:t>
            </a:r>
            <a:r>
              <a:rPr dirty="0" err="1"/>
              <a:t>общей</a:t>
            </a:r>
            <a:r>
              <a:rPr dirty="0"/>
              <a:t> </a:t>
            </a:r>
            <a:r>
              <a:rPr dirty="0" err="1"/>
              <a:t>точке</a:t>
            </a:r>
            <a:r>
              <a:rPr dirty="0"/>
              <a:t> </a:t>
            </a:r>
            <a:r>
              <a:rPr dirty="0" err="1"/>
              <a:t>безопасники</a:t>
            </a:r>
            <a:r>
              <a:rPr dirty="0"/>
              <a:t> </a:t>
            </a:r>
            <a:r>
              <a:rPr dirty="0" err="1"/>
              <a:t>задают</a:t>
            </a:r>
            <a:r>
              <a:rPr dirty="0"/>
              <a:t> </a:t>
            </a:r>
            <a:r>
              <a:rPr dirty="0" err="1"/>
              <a:t>сетевые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дальнейший</a:t>
            </a:r>
            <a:r>
              <a:rPr dirty="0"/>
              <a:t> </a:t>
            </a:r>
            <a:r>
              <a:rPr dirty="0" err="1"/>
              <a:t>рассказ</a:t>
            </a:r>
            <a:r>
              <a:rPr dirty="0"/>
              <a:t> </a:t>
            </a:r>
            <a:r>
              <a:rPr dirty="0" err="1"/>
              <a:t>объясняет</a:t>
            </a:r>
            <a:r>
              <a:rPr dirty="0"/>
              <a:t>,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фаерволлу</a:t>
            </a:r>
            <a:r>
              <a:rPr dirty="0"/>
              <a:t> </a:t>
            </a:r>
            <a:r>
              <a:rPr dirty="0" err="1"/>
              <a:t>сообщать</a:t>
            </a:r>
            <a:r>
              <a:rPr dirty="0"/>
              <a:t> </a:t>
            </a:r>
            <a:r>
              <a:rPr dirty="0" err="1"/>
              <a:t>принадлежность</a:t>
            </a:r>
            <a:r>
              <a:rPr dirty="0"/>
              <a:t> pod IP </a:t>
            </a:r>
            <a:r>
              <a:rPr dirty="0" err="1"/>
              <a:t>сервису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u="none" strike="noStrike" kern="120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TT Norms Tochka Ext Normal" panose="02000503030000020003" pitchFamily="2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Чтобы понимать объем всего трафика достаточно представить крупный банк.</a:t>
            </a:r>
          </a:p>
          <a:p>
            <a:endParaRPr lang="ru-RU" dirty="0"/>
          </a:p>
          <a:p>
            <a:r>
              <a:rPr lang="ru-RU" dirty="0"/>
              <a:t>У нас есть особенности связанные с КИИ.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Мы как компании не являемся объектом КИИ целиком, но часть нашей инфраструктуры, хоть и не вся, является объектом КИИ.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74341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Пара слов о том как именно </a:t>
            </a:r>
            <a:r>
              <a:rPr lang="ru-RU" dirty="0" err="1"/>
              <a:t>ngfw</a:t>
            </a:r>
            <a:r>
              <a:rPr lang="ru-RU" dirty="0"/>
              <a:t> ложится на наш </a:t>
            </a:r>
            <a:r>
              <a:rPr lang="ru-RU" dirty="0" err="1"/>
              <a:t>kubernetes</a:t>
            </a:r>
            <a:r>
              <a:rPr lang="ru-RU" dirty="0"/>
              <a:t>.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Далее когда будем говорить о сервисе буду подразумевать именно </a:t>
            </a:r>
            <a:r>
              <a:rPr lang="ru-RU" dirty="0" err="1"/>
              <a:t>неймеспейс</a:t>
            </a:r>
            <a:r>
              <a:rPr lang="ru-RU" dirty="0"/>
              <a:t>, а не объект </a:t>
            </a:r>
            <a:r>
              <a:rPr lang="ru-RU" dirty="0" err="1"/>
              <a:t>кубернетеса</a:t>
            </a:r>
            <a:r>
              <a:rPr lang="ru-RU" dirty="0"/>
              <a:t>.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Исходя из этого сервис это у нас основная бизнес сущность, которая должна иметь уникальные права. Именно сервис, а не отдельный </a:t>
            </a:r>
            <a:r>
              <a:rPr lang="ru-RU" dirty="0" err="1"/>
              <a:t>pod</a:t>
            </a:r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94863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Требование: каждый сервис должен иметь только свой набор сетевых доступов во внутреннюю сеть и внешний интернет.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0754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Представим ситуацию.</a:t>
            </a:r>
          </a:p>
          <a:p>
            <a:endParaRPr lang="ru-RU" dirty="0"/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Так вот как это решить? Пройдемся по всем основным вариантам и разберем альтернативы </a:t>
            </a:r>
            <a:r>
              <a:rPr lang="en-US" dirty="0"/>
              <a:t> NGFW</a:t>
            </a:r>
            <a:r>
              <a:rPr lang="ru-RU" dirty="0"/>
              <a:t>, чтобы закрыть вопрос почему именно </a:t>
            </a:r>
            <a:r>
              <a:rPr lang="en-US" dirty="0"/>
              <a:t>NGFW</a:t>
            </a:r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30786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err="1"/>
              <a:t>NetworkPolicy</a:t>
            </a:r>
            <a:r>
              <a:rPr lang="ru-RU" dirty="0"/>
              <a:t>? - Да, частично, но не полностью закрывает требование, можно очень хорошо контролировать доступ внутри одного кластера, можно контролировать доступ во внутренние подсети. Но нельзя например задать доступ из одного </a:t>
            </a:r>
            <a:r>
              <a:rPr lang="ru-RU" dirty="0" err="1"/>
              <a:t>неймспейса</a:t>
            </a:r>
            <a:r>
              <a:rPr lang="ru-RU" dirty="0"/>
              <a:t> кластера А в другой </a:t>
            </a:r>
            <a:r>
              <a:rPr lang="ru-RU" dirty="0" err="1"/>
              <a:t>неймпейс</a:t>
            </a:r>
            <a:r>
              <a:rPr lang="ru-RU" dirty="0"/>
              <a:t> кластера Б. Нельзя оперировать </a:t>
            </a:r>
            <a:r>
              <a:rPr lang="ru-RU" dirty="0" err="1"/>
              <a:t>fqdn</a:t>
            </a:r>
            <a:r>
              <a:rPr lang="ru-RU" dirty="0"/>
              <a:t>, нельзя L7 в ванильных </a:t>
            </a:r>
            <a:r>
              <a:rPr lang="ru-RU" dirty="0" err="1"/>
              <a:t>network</a:t>
            </a:r>
            <a:r>
              <a:rPr lang="ru-RU" dirty="0"/>
              <a:t> </a:t>
            </a:r>
            <a:r>
              <a:rPr lang="ru-RU" dirty="0" err="1"/>
              <a:t>policy</a:t>
            </a:r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66772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Технически </a:t>
            </a:r>
            <a:r>
              <a:rPr lang="ru-RU" dirty="0" err="1"/>
              <a:t>service</a:t>
            </a:r>
            <a:r>
              <a:rPr lang="ru-RU" dirty="0"/>
              <a:t> </a:t>
            </a:r>
            <a:r>
              <a:rPr lang="ru-RU" dirty="0" err="1"/>
              <a:t>mesh</a:t>
            </a:r>
            <a:r>
              <a:rPr lang="ru-RU" dirty="0"/>
              <a:t> действительно умеет контролировать L7-трафик, работать с </a:t>
            </a:r>
            <a:r>
              <a:rPr lang="ru-RU" dirty="0" err="1"/>
              <a:t>identity</a:t>
            </a:r>
            <a:r>
              <a:rPr lang="ru-RU" dirty="0"/>
              <a:t> сервисов и централизовать исходящие соединения.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По нашей модели безопасники должны самостоятельно управлять доступами и видеть их через привычные инструменты NGFW.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Мы также рассматривали разные варианты </a:t>
            </a:r>
            <a:r>
              <a:rPr lang="ru-RU" dirty="0" err="1"/>
              <a:t>egress</a:t>
            </a:r>
            <a:r>
              <a:rPr lang="ru-RU" dirty="0"/>
              <a:t>. Но ни один из них не устроил нас по совокупности требований. 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Главный фактор который забрал очки у </a:t>
            </a:r>
            <a:r>
              <a:rPr lang="ru-RU" dirty="0" err="1"/>
              <a:t>service</a:t>
            </a:r>
            <a:r>
              <a:rPr lang="ru-RU" dirty="0"/>
              <a:t> </a:t>
            </a:r>
            <a:r>
              <a:rPr lang="ru-RU" dirty="0" err="1"/>
              <a:t>mesh</a:t>
            </a:r>
            <a:r>
              <a:rPr lang="ru-RU" dirty="0"/>
              <a:t> - это слишком дорого для нас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Открытие доступов должно было остаться на NGFW.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76776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A5D9C-634E-FB05-1549-3EDC3FE7E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380C643-986B-953D-22B2-8B68616939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1BA90A5-307E-D0EF-91A7-4A318757FA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Тут и безопасники довольны что в кубы лезть не приходится и регуляторные требования соблюдаем и сеть остается единой.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err="1"/>
              <a:t>Kubernetes</a:t>
            </a:r>
            <a:r>
              <a:rPr lang="ru-RU" dirty="0"/>
              <a:t> был не единственным потребителем этой сети.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Большое количество виртуальных машин, трафик которых проходил через NGFW. Для них эта модель была привычной: безопасники и сетевики видели и управляли без захода в платформу.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Не было цели придумать для </a:t>
            </a:r>
            <a:r>
              <a:rPr lang="ru-RU" dirty="0" err="1"/>
              <a:t>Kubernetes</a:t>
            </a:r>
            <a:r>
              <a:rPr lang="ru-RU" dirty="0"/>
              <a:t> совершенно отдельный сетевой мир. Подчинялся тем же правилам.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Можно заменить что угодно на схеме.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1C40E69-F6B0-3EFB-3869-C18D184DB6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8506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A3C05-413B-CAD8-6067-54B7AEC1D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FDDF0DD-8F92-CEDA-8A16-D1B49A6E83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3B23231-0278-83E2-CE3A-4647E1B05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У этой задачи есть ещё одна сторона. Недостаточно просто передать </a:t>
            </a:r>
            <a:r>
              <a:rPr lang="ru-RU" dirty="0" err="1"/>
              <a:t>identity</a:t>
            </a:r>
            <a:r>
              <a:rPr lang="ru-RU" dirty="0"/>
              <a:t> на </a:t>
            </a:r>
            <a:r>
              <a:rPr lang="ru-RU" dirty="0" err="1"/>
              <a:t>фаервол</a:t>
            </a:r>
            <a:r>
              <a:rPr lang="ru-RU" dirty="0"/>
              <a:t> и надеяться, что правила работают.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Безопасникам и сетевикам нужна привычная точка диагностики.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идеальном сценарии... (объяснение того как это выглядит на </a:t>
            </a:r>
            <a:r>
              <a:rPr lang="en-US" dirty="0" err="1"/>
              <a:t>paloalto</a:t>
            </a:r>
            <a:r>
              <a:rPr lang="ru-RU" dirty="0"/>
              <a:t>)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Объяснение про </a:t>
            </a:r>
            <a:r>
              <a:rPr lang="en-US" dirty="0"/>
              <a:t>user-id.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84B419-EA12-D0C1-3EDD-67BCCC5328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45912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BC895-1E86-A7FA-57A2-171D7E465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25B240E-7969-5944-E01C-EE8892F1EB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9110898-E472-2DFD-17BD-0FB3A434E2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Но как сообщить на </a:t>
            </a:r>
            <a:r>
              <a:rPr lang="ru-RU" dirty="0" err="1"/>
              <a:t>фаерволл</a:t>
            </a:r>
            <a:r>
              <a:rPr lang="ru-RU" dirty="0"/>
              <a:t> что </a:t>
            </a:r>
            <a:r>
              <a:rPr lang="ru-RU" dirty="0" err="1"/>
              <a:t>ip</a:t>
            </a:r>
            <a:r>
              <a:rPr lang="ru-RU" dirty="0"/>
              <a:t> в </a:t>
            </a:r>
            <a:r>
              <a:rPr lang="ru-RU" dirty="0" err="1"/>
              <a:t>tcp</a:t>
            </a:r>
            <a:r>
              <a:rPr lang="ru-RU" dirty="0"/>
              <a:t> коннекте принадлежит определенному </a:t>
            </a:r>
            <a:r>
              <a:rPr lang="ru-RU" dirty="0" err="1"/>
              <a:t>неймспейсу</a:t>
            </a:r>
            <a:r>
              <a:rPr lang="ru-RU" dirty="0"/>
              <a:t>?</a:t>
            </a:r>
          </a:p>
          <a:p>
            <a:endParaRPr lang="ru-RU" dirty="0"/>
          </a:p>
          <a:p>
            <a:r>
              <a:rPr lang="ru-RU" dirty="0"/>
              <a:t>Виртуальная машина для </a:t>
            </a:r>
            <a:r>
              <a:rPr lang="ru-RU" dirty="0" err="1"/>
              <a:t>фаервола</a:t>
            </a:r>
            <a:r>
              <a:rPr lang="ru-RU" dirty="0"/>
              <a:t> достаточно понятна, а </a:t>
            </a:r>
            <a:r>
              <a:rPr lang="ru-RU" dirty="0" err="1"/>
              <a:t>pod</a:t>
            </a:r>
            <a:r>
              <a:rPr lang="ru-RU" dirty="0"/>
              <a:t> живёт гораздо динамичнее.</a:t>
            </a:r>
          </a:p>
          <a:p>
            <a:endParaRPr lang="ru-RU" sz="1200" b="0" i="0" kern="1200" dirty="0">
              <a:solidFill>
                <a:schemeClr val="tx1"/>
              </a:solidFill>
              <a:latin typeface="TT Norms Tochka Ext Medium" panose="02000503030000020003" pitchFamily="2" charset="0"/>
              <a:ea typeface="+mn-ea"/>
              <a:cs typeface="+mn-cs"/>
            </a:endParaRPr>
          </a:p>
          <a:p>
            <a:r>
              <a:rPr lang="ru-RU" sz="1200" b="0" i="0" kern="1200" dirty="0">
                <a:solidFill>
                  <a:schemeClr val="tx1"/>
                </a:solidFill>
                <a:latin typeface="TT Norms Tochka Ext Medium" panose="02000503030000020003" pitchFamily="2" charset="0"/>
                <a:ea typeface="+mn-ea"/>
                <a:cs typeface="+mn-cs"/>
              </a:rPr>
              <a:t>Но сперва представьте: Сервис А имел доступ к базе и был удалён. Его IP получил сервис Б, которому этот доступ не положен. Что должно произойти со старой привязкой на </a:t>
            </a:r>
            <a:r>
              <a:rPr lang="ru-RU" sz="1200" b="0" i="0" kern="1200" dirty="0" err="1">
                <a:solidFill>
                  <a:schemeClr val="tx1"/>
                </a:solidFill>
                <a:latin typeface="TT Norms Tochka Ext Medium" panose="02000503030000020003" pitchFamily="2" charset="0"/>
                <a:ea typeface="+mn-ea"/>
                <a:cs typeface="+mn-cs"/>
              </a:rPr>
              <a:t>фаерволле</a:t>
            </a:r>
            <a:r>
              <a:rPr lang="ru-RU" sz="1200" b="0" i="0" kern="1200" dirty="0">
                <a:solidFill>
                  <a:schemeClr val="tx1"/>
                </a:solidFill>
                <a:latin typeface="TT Norms Tochka Ext Medium" panose="02000503030000020003" pitchFamily="2" charset="0"/>
                <a:ea typeface="+mn-ea"/>
                <a:cs typeface="+mn-cs"/>
              </a:rPr>
              <a:t>?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Важно не только создать связь IP с </a:t>
            </a:r>
            <a:r>
              <a:rPr lang="ru-RU" dirty="0" err="1"/>
              <a:t>identity</a:t>
            </a:r>
            <a:r>
              <a:rPr lang="ru-RU" dirty="0"/>
              <a:t>, но и вовремя её обновить или удалить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Как мы это делали?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B08D44-5291-4F74-FACE-E2444F0F09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57137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30420-1E55-B932-F839-CF4A432A3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21B0E18-9087-47A3-EA08-8EB64B5864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06E1463-AA37-1A30-A294-A61A854DB5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err="1"/>
              <a:t>praefectus</a:t>
            </a:r>
            <a:r>
              <a:rPr lang="ru-RU" dirty="0"/>
              <a:t> (на </a:t>
            </a:r>
            <a:r>
              <a:rPr lang="en-US" dirty="0"/>
              <a:t>GO</a:t>
            </a:r>
            <a:r>
              <a:rPr lang="ru-RU" dirty="0"/>
              <a:t>) - древнеримский нейминг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Мы научились отправлять соответствие. Теперь нужно понять: дошло ли оно и применил ли его </a:t>
            </a:r>
            <a:r>
              <a:rPr lang="ru-RU" dirty="0" err="1"/>
              <a:t>фаерволл</a:t>
            </a:r>
            <a:r>
              <a:rPr lang="ru-RU" dirty="0"/>
              <a:t>?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555BAAB-70B8-71A3-C9C2-9583F0BAAC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2125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9E27C-298A-486F-A774-D14129045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0AFB7A4-6575-7DB6-44D9-45AC2714A3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928CECB-1C03-88E5-4294-1D08E5A3E3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 как это </a:t>
            </a:r>
            <a:r>
              <a:rPr lang="ru-RU" dirty="0" err="1"/>
              <a:t>сислог</a:t>
            </a:r>
            <a:r>
              <a:rPr lang="ru-RU" dirty="0"/>
              <a:t> не было гарантии доставки сообщений.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1DB9A91-C44F-FA91-B67F-8D5D3C8E40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8100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FA9BF-C7A8-076C-FCB1-4895ECBF5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9E7BEC5-9083-91FB-988A-5B39814C98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3A12C76-9FB5-F9EF-7113-98A1DE0577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Следовательно не было подтверждения обработки.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F3BD94C-BCA2-FDB8-87D2-AD656D708E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67378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5F839-BE7B-BE18-D458-2BD7F780F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5B31AD6-64DD-C41E-570C-EDE0F0807A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1BAF882-82DE-8448-7032-521C0CAF80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Уперлись в потолок пропускной способности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15F3102-18C8-93B9-5844-45C932A2BE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03580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B532E-2AB4-6B86-027F-1EDF281E9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1E206EA-5065-84B2-E885-DE77D996EF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7710A01-B2FB-E727-C135-5316B89ADD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Решение не очень, появились сбои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57A826-401C-4314-D086-9AC54BEBE6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30628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B393A-21A4-532C-1F20-17474E5BC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C589AAA-DF4E-A745-7EE7-0D60E127DB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4F3E13D-E8AA-463E-A1B9-02D402BAFE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Переписали на </a:t>
            </a:r>
            <a:r>
              <a:rPr lang="en-US" dirty="0"/>
              <a:t>http </a:t>
            </a:r>
            <a:r>
              <a:rPr lang="en-US" dirty="0" err="1"/>
              <a:t>api</a:t>
            </a:r>
            <a:r>
              <a:rPr lang="en-US" dirty="0"/>
              <a:t> </a:t>
            </a:r>
            <a:r>
              <a:rPr lang="ru-RU" dirty="0"/>
              <a:t>и стали жить гораздо лучше.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5CE1BA9-7459-EFA6-9455-9856AE24F2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95402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1EC7D-7B33-DA6A-B411-2CE6F9908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A57463C-3C1A-D510-2A4F-EA01A885F8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22CA7B1-40BA-6303-1048-60292D2BA7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Получили коды ответов и ошибки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Следовательно можно сделать </a:t>
            </a:r>
            <a:r>
              <a:rPr lang="ru-RU" dirty="0" err="1"/>
              <a:t>ретраи</a:t>
            </a:r>
            <a:r>
              <a:rPr lang="ru-RU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3A6A51-5DB8-BDD7-24C4-A68457F0EC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17121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140D8-E972-C373-7DC0-5737C2339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01F12F7-BA0F-98B8-29C9-A1D8C21484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55F3864-3517-2D1C-A5DB-01B5AB91EF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Покрыли метриками и алертами.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C723DBD-0BC2-C8A7-9B85-CD9D9BBFF1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62729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1A40F-38E3-9AEE-7CDE-3CC7E60CA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F1BA684-EC8E-775C-6865-72FC657AFE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FB8A338-06AB-E9B5-EEAC-1D1C87C06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Решили проблему с потолком пропускной способности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6008646-B482-A73E-71AA-2DDDEA5137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84026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82379-9DD3-8E35-88BE-885417117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91BD1FA-311E-DCB0-D7D5-6EC407F239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3269AFE-0F89-3C0D-051E-FD5B29DC7D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Самое главное сохранили нашу модель доступа и </a:t>
            </a:r>
            <a:r>
              <a:rPr lang="ru-RU" dirty="0" err="1"/>
              <a:t>отвественности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5893F57-F6FE-046B-B2B7-71B9D13264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07826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2CF10-FE04-3087-1C0D-42D7759D1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6044541-B2C7-726C-3FF2-1310CA31D1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8326921-2385-EB12-E280-1D5CEAF86B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Давайте вернемся к общей архитектуре и посмотрим как это ложится на нее. 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Два разных типа трафика. Первый — трафик приложений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Второй поток — служебная информация о принадлежности IP сервису. Её передают наши интеграции. Сам трафик приложения через </a:t>
            </a:r>
            <a:r>
              <a:rPr lang="ru-RU" dirty="0" err="1"/>
              <a:t>Praefectus</a:t>
            </a:r>
            <a:r>
              <a:rPr lang="ru-RU" dirty="0"/>
              <a:t> не проходит.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15982B2-9441-1424-FA15-6F25B8EB89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40930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Пришло импортозамещение. И все поменялось.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Пришлось достаточно оперативно искать альтернативы зарубежному оборудованию на российском рынке.</a:t>
            </a:r>
          </a:p>
          <a:p>
            <a:endParaRPr lang="ru-RU" dirty="0"/>
          </a:p>
          <a:p>
            <a:r>
              <a:rPr lang="ru-RU" dirty="0"/>
              <a:t>2 отечественных решения, такой шорт-лист сформировали...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Повторю что это не обзор российского рынка NGFW и если что сразу скажу, про других вендоров мало чего знаю, а если вам есть чем поделиться, буду рад послушать после доклада.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44619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Что конкретного нам было важно иметь на </a:t>
            </a:r>
            <a:r>
              <a:rPr lang="en-US" dirty="0" err="1"/>
              <a:t>ngfw</a:t>
            </a:r>
            <a:r>
              <a:rPr lang="ru-RU" dirty="0"/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Я не хочу углубляться в </a:t>
            </a:r>
            <a:r>
              <a:rPr lang="ru-RU" dirty="0" err="1"/>
              <a:t>сетевиковские</a:t>
            </a:r>
            <a:r>
              <a:rPr lang="ru-RU" dirty="0"/>
              <a:t> вещи. Опишу в нескольких словах.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несколько кластеров </a:t>
            </a:r>
            <a:r>
              <a:rPr lang="ru-RU" dirty="0" err="1"/>
              <a:t>active-active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0449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сохранить привычную сетевую модель (адреса, группы адресов, вложенность)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85458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простой процесс замещения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56614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я и сказал было 2 кандидата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91066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Были обязательные требования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Уровень доверия </a:t>
            </a:r>
            <a:r>
              <a:rPr lang="ru-RU" dirty="0" err="1"/>
              <a:t>фстэк</a:t>
            </a:r>
            <a:r>
              <a:rPr lang="ru-RU" dirty="0"/>
              <a:t> 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Наличие виртуальных контекстов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113191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плане надежности</a:t>
            </a:r>
          </a:p>
          <a:p>
            <a:endParaRPr lang="ru-RU" dirty="0"/>
          </a:p>
          <a:p>
            <a:r>
              <a:rPr lang="en-US" dirty="0"/>
              <a:t>HA cluster</a:t>
            </a:r>
            <a:r>
              <a:rPr lang="ru-RU" dirty="0"/>
              <a:t> </a:t>
            </a:r>
            <a:r>
              <a:rPr lang="en-US" dirty="0"/>
              <a:t>active active</a:t>
            </a:r>
          </a:p>
          <a:p>
            <a:endParaRPr lang="en-US" dirty="0"/>
          </a:p>
          <a:p>
            <a:r>
              <a:rPr lang="ru-RU" dirty="0"/>
              <a:t>синхронизация активных сессий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266822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Нужен был механизм </a:t>
            </a:r>
            <a:r>
              <a:rPr lang="ru-RU" dirty="0" err="1"/>
              <a:t>user-id</a:t>
            </a:r>
            <a:r>
              <a:rPr lang="ru-RU" dirty="0"/>
              <a:t> - это как раз таки тот механизм который позволяет авторизовать трафик.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630498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Также очень нужно была поддержка </a:t>
            </a:r>
            <a:r>
              <a:rPr lang="en-US" dirty="0" err="1"/>
              <a:t>д</a:t>
            </a:r>
            <a:r>
              <a:rPr lang="ru-RU" dirty="0" err="1"/>
              <a:t>инамической</a:t>
            </a:r>
            <a:r>
              <a:rPr lang="ru-RU" dirty="0"/>
              <a:t> маршрутизации (BGP) и возможность развертывания </a:t>
            </a:r>
            <a:r>
              <a:rPr lang="ru-RU" dirty="0" err="1"/>
              <a:t>вм</a:t>
            </a:r>
            <a:r>
              <a:rPr lang="ru-RU" dirty="0"/>
              <a:t> в облаке.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Вот из такого мы исходили при выборе </a:t>
            </a:r>
            <a:r>
              <a:rPr lang="ru-RU" dirty="0" err="1"/>
              <a:t>ngfw</a:t>
            </a:r>
            <a:r>
              <a:rPr lang="ru-RU" dirty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03148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Здесь стоит добавить ещё немного контекста. Замена </a:t>
            </a:r>
            <a:r>
              <a:rPr lang="ru-RU" dirty="0" err="1"/>
              <a:t>фаерволов</a:t>
            </a:r>
            <a:r>
              <a:rPr lang="ru-RU" dirty="0"/>
              <a:t> происходила не в изолированной лаборатории. Одновременно мы развивали облачную инфраструктуру и меняли сетевую модель </a:t>
            </a:r>
            <a:r>
              <a:rPr lang="ru-RU" dirty="0" err="1"/>
              <a:t>Kubernetes</a:t>
            </a:r>
            <a:r>
              <a:rPr lang="ru-RU" dirty="0"/>
              <a:t>.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переходили с </a:t>
            </a:r>
            <a:r>
              <a:rPr lang="ru-RU" dirty="0" err="1"/>
              <a:t>macvlan</a:t>
            </a:r>
            <a:r>
              <a:rPr lang="ru-RU" dirty="0"/>
              <a:t> на BGP в </a:t>
            </a:r>
            <a:r>
              <a:rPr lang="ru-RU" dirty="0" err="1"/>
              <a:t>Kubernetes</a:t>
            </a:r>
            <a:endParaRPr lang="ru-RU" dirty="0"/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одной точке сошлись сразу несколько изменений: новые </a:t>
            </a:r>
            <a:r>
              <a:rPr lang="ru-RU" dirty="0" err="1"/>
              <a:t>фаерволы</a:t>
            </a:r>
            <a:r>
              <a:rPr lang="ru-RU" dirty="0"/>
              <a:t>, новая схема маршрутизации и переезд части инфраструктуры в облака.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важно было запуститься именно в облаке, так как </a:t>
            </a:r>
            <a:r>
              <a:rPr lang="ru-RU" dirty="0" err="1"/>
              <a:t>фаерволлы</a:t>
            </a:r>
            <a:r>
              <a:rPr lang="ru-RU" dirty="0"/>
              <a:t> мы ставили именно виртуальные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На старте это выглядело как место, где сломаться может вообще всё.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10815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BGP нормально заработал на обоих решениях, которые мы тестировали. 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Мы </a:t>
            </a:r>
            <a:r>
              <a:rPr lang="ru-RU" dirty="0" err="1"/>
              <a:t>протестили</a:t>
            </a:r>
            <a:r>
              <a:rPr lang="ru-RU" dirty="0"/>
              <a:t> всевозможные варианты: использовали роутер в виде </a:t>
            </a:r>
            <a:r>
              <a:rPr lang="ru-RU" dirty="0" err="1"/>
              <a:t>роут</a:t>
            </a:r>
            <a:r>
              <a:rPr lang="ru-RU" dirty="0"/>
              <a:t> рефлектора, использовали </a:t>
            </a:r>
            <a:r>
              <a:rPr lang="ru-RU" dirty="0" err="1"/>
              <a:t>роут</a:t>
            </a:r>
            <a:r>
              <a:rPr lang="ru-RU" dirty="0"/>
              <a:t> рефлекторы в кубе. Аутентификация </a:t>
            </a:r>
            <a:r>
              <a:rPr lang="ru-RU" dirty="0" err="1"/>
              <a:t>bgp</a:t>
            </a:r>
            <a:r>
              <a:rPr lang="ru-RU" dirty="0"/>
              <a:t> сессий и многое другое.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Настоящая проблема появилась на следующем уровне. Пакет доходил до NGFW, маршрут был известен, сессия создавалась. </a:t>
            </a:r>
          </a:p>
          <a:p>
            <a:endParaRPr lang="ru-RU" dirty="0"/>
          </a:p>
          <a:p>
            <a:r>
              <a:rPr lang="ru-RU" dirty="0"/>
              <a:t>Вся миграция штатно, а все костыли вокруг одной функции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вернемся к нашим баранам с авторизацией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22663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D9EA9-E0F7-38BD-C7AB-1D8289417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F953003-0F0B-F631-82C2-79E4B4A16C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5951E64-5273-5676-D6CD-6AB4EF339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Рассмотрим сначала то как обстояло дело с авторизацией на </a:t>
            </a:r>
            <a:r>
              <a:rPr lang="en-US" dirty="0"/>
              <a:t>PT NGFW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047B844-27B5-84D8-8396-4FA2AEA5F8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087926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вариант с </a:t>
            </a:r>
            <a:r>
              <a:rPr lang="ru-RU" dirty="0" err="1"/>
              <a:t>сислогом</a:t>
            </a:r>
            <a:r>
              <a:rPr lang="ru-RU" dirty="0"/>
              <a:t> мы сразу откинули, так как все что у них есть на этот счет это </a:t>
            </a:r>
            <a:r>
              <a:rPr lang="ru-RU" dirty="0" err="1"/>
              <a:t>feature</a:t>
            </a:r>
            <a:r>
              <a:rPr lang="ru-RU" dirty="0"/>
              <a:t> </a:t>
            </a:r>
            <a:r>
              <a:rPr lang="ru-RU" dirty="0" err="1"/>
              <a:t>reques</a:t>
            </a:r>
            <a:r>
              <a:rPr lang="en-US" dirty="0"/>
              <a:t>t</a:t>
            </a:r>
            <a:endParaRPr lang="ru-RU" dirty="0"/>
          </a:p>
          <a:p>
            <a:endParaRPr lang="en-US" dirty="0"/>
          </a:p>
          <a:p>
            <a:r>
              <a:rPr lang="ru-RU" dirty="0"/>
              <a:t>все остальное недоступно</a:t>
            </a:r>
          </a:p>
          <a:p>
            <a:endParaRPr lang="ru-RU" dirty="0"/>
          </a:p>
          <a:p>
            <a:r>
              <a:rPr lang="ru-RU" dirty="0"/>
              <a:t>техподдержка предложила - </a:t>
            </a:r>
            <a:r>
              <a:rPr lang="en-US" dirty="0"/>
              <a:t>captive portal (</a:t>
            </a:r>
            <a:r>
              <a:rPr lang="ru-RU" dirty="0"/>
              <a:t>обязательно было наличие каталога пользователей</a:t>
            </a:r>
            <a:r>
              <a:rPr lang="en-US" dirty="0"/>
              <a:t>)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Также небольшой оффтоп, у позитива есть свое готовое решение для авторизации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507853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Мы сразу начали прорабатывать вариант</a:t>
            </a:r>
            <a:r>
              <a:rPr lang="en-US" dirty="0"/>
              <a:t> c captive portal</a:t>
            </a:r>
            <a:r>
              <a:rPr lang="ru-RU" dirty="0"/>
              <a:t>.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Отправляем </a:t>
            </a:r>
            <a:r>
              <a:rPr lang="ru-RU" dirty="0" err="1"/>
              <a:t>http</a:t>
            </a:r>
            <a:r>
              <a:rPr lang="ru-RU" dirty="0"/>
              <a:t> запрос на авторизацию на </a:t>
            </a:r>
            <a:r>
              <a:rPr lang="ru-RU" dirty="0" err="1"/>
              <a:t>Captive</a:t>
            </a:r>
            <a:r>
              <a:rPr lang="ru-RU" dirty="0"/>
              <a:t> </a:t>
            </a:r>
            <a:r>
              <a:rPr lang="ru-RU" dirty="0" err="1"/>
              <a:t>Portal</a:t>
            </a:r>
            <a:r>
              <a:rPr lang="ru-RU" dirty="0"/>
              <a:t>. Там у нас происходит привязка </a:t>
            </a:r>
            <a:r>
              <a:rPr lang="ru-RU" dirty="0" err="1"/>
              <a:t>identity</a:t>
            </a:r>
            <a:r>
              <a:rPr lang="ru-RU" dirty="0"/>
              <a:t> (пользователя) в AD к IP пода.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Но есть нюанс!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44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372779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Active Directory берет IP клиента из TCP-сессии, поэтому запрос должен уйти из сети самого пода. У нас нет NAT и у каждого пода свой уникальный IP поэтому в используемой нами реализации </a:t>
            </a:r>
            <a:r>
              <a:rPr lang="ru-RU" dirty="0" err="1"/>
              <a:t>Captive</a:t>
            </a:r>
            <a:r>
              <a:rPr lang="ru-RU" dirty="0"/>
              <a:t> </a:t>
            </a:r>
            <a:r>
              <a:rPr lang="ru-RU" dirty="0" err="1"/>
              <a:t>Portal</a:t>
            </a:r>
            <a:r>
              <a:rPr lang="ru-RU" dirty="0"/>
              <a:t> привязка зависит от адреса источника запроса. </a:t>
            </a:r>
          </a:p>
          <a:p>
            <a:endParaRPr lang="ru-RU" dirty="0"/>
          </a:p>
          <a:p>
            <a:r>
              <a:rPr lang="en-US" dirty="0" err="1"/>
              <a:t>praefectus</a:t>
            </a:r>
            <a:r>
              <a:rPr lang="en-US" dirty="0"/>
              <a:t> </a:t>
            </a:r>
            <a:r>
              <a:rPr lang="ru-RU" dirty="0"/>
              <a:t>отпадает </a:t>
            </a:r>
          </a:p>
          <a:p>
            <a:endParaRPr lang="ru-RU" dirty="0"/>
          </a:p>
          <a:p>
            <a:r>
              <a:rPr lang="en-US" dirty="0" err="1"/>
              <a:t>init</a:t>
            </a:r>
            <a:r>
              <a:rPr lang="en-US" dirty="0"/>
              <a:t> containers </a:t>
            </a:r>
            <a:r>
              <a:rPr lang="ru-RU" dirty="0"/>
              <a:t>не подойдут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Кто бы здесь первым делом предложил </a:t>
            </a:r>
            <a:r>
              <a:rPr lang="ru-RU" dirty="0" err="1"/>
              <a:t>sidecar</a:t>
            </a:r>
            <a:r>
              <a:rPr lang="ru-RU" dirty="0"/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</a:t>
            </a:r>
            <a:r>
              <a:rPr lang="ru-RU" dirty="0" err="1"/>
              <a:t>оверхед</a:t>
            </a:r>
            <a:r>
              <a:rPr lang="ru-RU" dirty="0"/>
              <a:t> по ресурсам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- потенциальная дыра в работоспособности приложений, изменение шаблонов приложений и их сопровождения.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Безумное решение написать агента. Хак! Грязный!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715787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того архитектура решения получилось такой...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раз в какое-то время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Это приложение я назвал </a:t>
            </a:r>
            <a:r>
              <a:rPr lang="ru-RU" dirty="0" err="1"/>
              <a:t>legatus</a:t>
            </a:r>
            <a:r>
              <a:rPr lang="ru-RU" dirty="0"/>
              <a:t>. Тоже на </a:t>
            </a:r>
            <a:r>
              <a:rPr lang="en-US" dirty="0"/>
              <a:t>GO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46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421596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Весьма предсказуемое решение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есть небольшие вопросы к поду на </a:t>
            </a:r>
            <a:r>
              <a:rPr lang="ru-RU" dirty="0" err="1"/>
              <a:t>host</a:t>
            </a:r>
            <a:r>
              <a:rPr lang="ru-RU" dirty="0"/>
              <a:t> </a:t>
            </a:r>
            <a:r>
              <a:rPr lang="ru-RU" dirty="0" err="1"/>
              <a:t>network</a:t>
            </a:r>
            <a:r>
              <a:rPr lang="ru-RU" dirty="0"/>
              <a:t> с повышенными привилегиями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Сейчас </a:t>
            </a:r>
            <a:r>
              <a:rPr lang="ru-RU" dirty="0" err="1"/>
              <a:t>Legatus</a:t>
            </a:r>
            <a:r>
              <a:rPr lang="ru-RU" dirty="0"/>
              <a:t> решает конкретную задачу </a:t>
            </a:r>
            <a:r>
              <a:rPr lang="ru-RU" dirty="0" err="1"/>
              <a:t>Kubernetes</a:t>
            </a:r>
            <a:r>
              <a:rPr lang="ru-RU" dirty="0"/>
              <a:t> и NGFW. Но сама модель не привязана к </a:t>
            </a:r>
            <a:r>
              <a:rPr lang="ru-RU" dirty="0" err="1"/>
              <a:t>pod</a:t>
            </a:r>
            <a:r>
              <a:rPr lang="ru-RU" dirty="0"/>
              <a:t>: источник </a:t>
            </a:r>
            <a:r>
              <a:rPr lang="ru-RU" dirty="0" err="1"/>
              <a:t>workload</a:t>
            </a:r>
            <a:r>
              <a:rPr lang="ru-RU" dirty="0"/>
              <a:t> и способ передачи </a:t>
            </a:r>
            <a:r>
              <a:rPr lang="ru-RU" dirty="0" err="1"/>
              <a:t>identity</a:t>
            </a:r>
            <a:r>
              <a:rPr lang="ru-RU" dirty="0"/>
              <a:t> можно расширять.</a:t>
            </a:r>
            <a:br>
              <a:rPr lang="ru-RU" dirty="0"/>
            </a:br>
            <a:r>
              <a:rPr lang="ru-RU" dirty="0"/>
              <a:t>Кроме того, архитектуру не обязательно ограничивать авторизацией только по IP. Если целевая система умеет работать с другим идентификатором, </a:t>
            </a:r>
            <a:r>
              <a:rPr lang="ru-RU" dirty="0" err="1"/>
              <a:t>Legatus</a:t>
            </a:r>
            <a:r>
              <a:rPr lang="ru-RU" dirty="0"/>
              <a:t> может передавать </a:t>
            </a:r>
            <a:r>
              <a:rPr lang="ru-RU" dirty="0" err="1"/>
              <a:t>identity</a:t>
            </a:r>
            <a:r>
              <a:rPr lang="ru-RU" dirty="0"/>
              <a:t> через соответствующий адаптер.</a:t>
            </a:r>
            <a:br>
              <a:rPr lang="ru-RU" dirty="0"/>
            </a:br>
            <a:r>
              <a:rPr lang="ru-RU" dirty="0"/>
              <a:t>Поэтому мы стараемся воспринимать </a:t>
            </a:r>
            <a:r>
              <a:rPr lang="ru-RU" dirty="0" err="1"/>
              <a:t>Legatus</a:t>
            </a:r>
            <a:r>
              <a:rPr lang="ru-RU" dirty="0"/>
              <a:t> не как </a:t>
            </a:r>
            <a:r>
              <a:rPr lang="ru-RU" dirty="0" err="1"/>
              <a:t>Kubernetes</a:t>
            </a:r>
            <a:r>
              <a:rPr lang="ru-RU" dirty="0"/>
              <a:t>-хак для </a:t>
            </a:r>
            <a:r>
              <a:rPr lang="ru-RU" dirty="0" err="1"/>
              <a:t>Captive</a:t>
            </a:r>
            <a:r>
              <a:rPr lang="ru-RU" dirty="0"/>
              <a:t> </a:t>
            </a:r>
            <a:r>
              <a:rPr lang="ru-RU" dirty="0" err="1"/>
              <a:t>Portal</a:t>
            </a:r>
            <a:r>
              <a:rPr lang="ru-RU" dirty="0"/>
              <a:t>, а как средство синхронизации </a:t>
            </a:r>
            <a:r>
              <a:rPr lang="ru-RU" dirty="0" err="1"/>
              <a:t>identity</a:t>
            </a:r>
            <a:r>
              <a:rPr lang="ru-RU" dirty="0"/>
              <a:t> между инфраструктурой и системами авторизации.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47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403564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Есть еще один нюанс!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У нас сервисы - которые </a:t>
            </a:r>
            <a:r>
              <a:rPr lang="ru-RU" dirty="0" err="1"/>
              <a:t>неймспейсы</a:t>
            </a:r>
            <a:r>
              <a:rPr lang="ru-RU" dirty="0"/>
              <a:t> имеют имена длинные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А вот у Active Directory есть ограничение на 20 символов в уникальном имени пользователя - в </a:t>
            </a:r>
            <a:r>
              <a:rPr lang="ru-RU" dirty="0" err="1"/>
              <a:t>AccountName</a:t>
            </a: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тут еще один хак. Чтобы обойти ограничение в 20 символов пришлось </a:t>
            </a:r>
            <a:r>
              <a:rPr lang="ru-RU" dirty="0" err="1"/>
              <a:t>энкодить</a:t>
            </a:r>
            <a:r>
              <a:rPr lang="ru-RU" dirty="0"/>
              <a:t> имена сервисов через crc64 при создании учеток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Это затрудняет процесс </a:t>
            </a:r>
            <a:r>
              <a:rPr lang="ru-RU" dirty="0" err="1"/>
              <a:t>дебага</a:t>
            </a:r>
            <a:r>
              <a:rPr lang="ru-RU" dirty="0"/>
              <a:t> на стороне </a:t>
            </a:r>
            <a:r>
              <a:rPr lang="ru-RU" dirty="0" err="1"/>
              <a:t>ngfw</a:t>
            </a:r>
            <a:r>
              <a:rPr lang="ru-RU" dirty="0"/>
              <a:t>, так как имена на представлены в </a:t>
            </a:r>
            <a:r>
              <a:rPr lang="ru-RU" dirty="0" err="1"/>
              <a:t>заэнкоженном</a:t>
            </a:r>
            <a:r>
              <a:rPr lang="ru-RU" dirty="0"/>
              <a:t> виде.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48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756499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66717-72B9-193B-D499-45067146C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B8D33A7-6AB5-D5CD-B1E7-7D07522E00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96513DC-B7EC-C6F1-F930-97899B132A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И поскольку это усложняет чтение логов, мы начали думать что еще можно сделать и пришли к тому что в AD у пользователей есть еще один </a:t>
            </a:r>
            <a:r>
              <a:rPr lang="ru-RU" dirty="0" err="1"/>
              <a:t>аттрибут</a:t>
            </a:r>
            <a:r>
              <a:rPr lang="ru-RU" dirty="0"/>
              <a:t> - UPN, у которого нет такого ограничения в 20 символов и уже его можно использовать для авторизации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1023E86-F74A-590A-3D03-86FF8ABF26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49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390965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1B091-4DCD-C5DA-D533-BE4E2DB4D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62F1451-9F1A-5B87-C2C7-B7546D50D6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7362DE0-9291-057E-FC66-9AF534CA17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 </a:t>
            </a:r>
            <a:r>
              <a:rPr lang="en-US" dirty="0"/>
              <a:t>PT </a:t>
            </a:r>
            <a:r>
              <a:rPr lang="ru-RU" dirty="0"/>
              <a:t>закончили, давайте теперь разберемся что было на </a:t>
            </a:r>
            <a:r>
              <a:rPr lang="en-US" dirty="0" err="1"/>
              <a:t>Usergate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7B039DF-B642-6FF6-433A-3519B04E3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50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849615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Тут вариантов авторизации трафика было гораздо больше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Ну и также был наш любимый </a:t>
            </a:r>
            <a:r>
              <a:rPr lang="ru-RU" dirty="0" err="1"/>
              <a:t>syslog</a:t>
            </a:r>
            <a:r>
              <a:rPr lang="ru-RU" dirty="0"/>
              <a:t>. Недолго думаю мы побежали его </a:t>
            </a:r>
            <a:r>
              <a:rPr lang="ru-RU" dirty="0" err="1"/>
              <a:t>тестить</a:t>
            </a:r>
            <a:r>
              <a:rPr lang="ru-RU" dirty="0"/>
              <a:t> и остались довольны результатами.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Но </a:t>
            </a:r>
            <a:r>
              <a:rPr lang="ru-RU" dirty="0" err="1"/>
              <a:t>usergate</a:t>
            </a:r>
            <a:r>
              <a:rPr lang="ru-RU" dirty="0"/>
              <a:t> также как и </a:t>
            </a:r>
            <a:r>
              <a:rPr lang="ru-RU" dirty="0" err="1"/>
              <a:t>pt</a:t>
            </a:r>
            <a:r>
              <a:rPr lang="ru-RU" dirty="0"/>
              <a:t> требует наличия каталога пользователей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Также мы </a:t>
            </a:r>
            <a:r>
              <a:rPr lang="ru-RU" dirty="0" err="1"/>
              <a:t>тестили</a:t>
            </a:r>
            <a:r>
              <a:rPr lang="ru-RU" dirty="0"/>
              <a:t> и другие варианты авторизации. 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Однако до прода мы дотащили только привычный нам </a:t>
            </a:r>
            <a:r>
              <a:rPr lang="ru-RU" dirty="0" err="1"/>
              <a:t>сислог</a:t>
            </a:r>
            <a:r>
              <a:rPr lang="ru-RU" dirty="0"/>
              <a:t> по той причине, что он нам привычен и это был самый быстрый вариант. </a:t>
            </a:r>
            <a:r>
              <a:rPr lang="ru-RU" dirty="0" err="1"/>
              <a:t>Praefectus</a:t>
            </a:r>
            <a:r>
              <a:rPr lang="ru-RU" dirty="0"/>
              <a:t> который умеет работать с ним уже написан и показал себя. А импортозамещение как мы знаем приходит внезапно и ставит весьма сжатые сраки.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новых значительных костылей тут не пришлось городить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endParaRPr lang="en-US" dirty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51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327447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F234C-4262-C341-1EF5-BD2E5F66F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DC2F930-7756-9FEE-1559-2F02D98FAB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A2D75FF-80F9-B5C4-0734-8B6C050916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российские </a:t>
            </a:r>
            <a:r>
              <a:rPr lang="ru-RU" dirty="0" err="1"/>
              <a:t>фаерволлы</a:t>
            </a:r>
            <a:r>
              <a:rPr lang="ru-RU" dirty="0"/>
              <a:t> мы пока перевели только часть трафика, поэтому история ещё продолжается. </a:t>
            </a:r>
          </a:p>
          <a:p>
            <a:endParaRPr lang="ru-RU" dirty="0"/>
          </a:p>
          <a:p>
            <a:r>
              <a:rPr lang="ru-RU" dirty="0"/>
              <a:t>Дальше у нас три направления работы: масштаб внедрения, устойчивость интеграций и удобство эксплуатации.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C94E0D-9950-34FA-0E58-4E05A33937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52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013108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F1981-5447-4CBC-A1F4-DE040EC18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64049E5-2203-0CE4-F793-CB14EDB0C6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7B5D34A-9DB7-9EED-6800-08B0926510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Причём нагрузка для нас — это не только гигабиты трафика. Нужно проверить, что происходит при массовом пересоздании </a:t>
            </a:r>
            <a:r>
              <a:rPr lang="ru-RU" dirty="0" err="1"/>
              <a:t>pod</a:t>
            </a:r>
            <a:r>
              <a:rPr lang="ru-RU" dirty="0"/>
              <a:t>: успеваем ли мы передавать изменения </a:t>
            </a:r>
            <a:r>
              <a:rPr lang="ru-RU" dirty="0" err="1"/>
              <a:t>identity</a:t>
            </a:r>
            <a:r>
              <a:rPr lang="ru-RU" dirty="0"/>
              <a:t>, как быстро появляется авторизация и в какой момент интеграция начинает отставать.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0A30ED-667C-8586-B835-F2B6069FCC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53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723394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D226E-44EA-25BE-2AF3-224D83571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1AAD925-1E18-261E-20A5-6B74DC091D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63B07B9-D46B-23E3-6AFE-1A4FBDD9BA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Отдельно хотим проверить восстановление после сбоев. Что будет, если </a:t>
            </a:r>
            <a:r>
              <a:rPr lang="ru-RU" dirty="0" err="1"/>
              <a:t>фаерволл</a:t>
            </a:r>
            <a:r>
              <a:rPr lang="ru-RU" dirty="0"/>
              <a:t> временно недоступен или компоненты перезапустились? Восстановятся ли нужные привязки, удалятся ли устаревшие? Нам важно заранее понимать, как обнаружить такую ситуацию и вернуться к нормальной работе.</a:t>
            </a:r>
          </a:p>
          <a:p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F81F601-5093-055C-E2A9-35B776E564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54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201472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61B06-0D3A-55F6-E1E2-ED23F8B8D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0B93D37-52A8-10C0-E34A-B3C0EF9042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61679FB-390B-D1DC-BBBD-838B81A9B6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</a:t>
            </a:r>
            <a:r>
              <a:rPr lang="ru-RU" dirty="0" err="1"/>
              <a:t>UserGate</a:t>
            </a:r>
            <a:r>
              <a:rPr lang="ru-RU" dirty="0"/>
              <a:t> планируем перейти с </a:t>
            </a:r>
            <a:r>
              <a:rPr lang="ru-RU" dirty="0" err="1"/>
              <a:t>syslog</a:t>
            </a:r>
            <a:r>
              <a:rPr lang="ru-RU" dirty="0"/>
              <a:t> на API или </a:t>
            </a:r>
            <a:r>
              <a:rPr lang="ru-RU" dirty="0" err="1"/>
              <a:t>Captive</a:t>
            </a:r>
            <a:r>
              <a:rPr lang="ru-RU" dirty="0"/>
              <a:t> </a:t>
            </a:r>
            <a:r>
              <a:rPr lang="ru-RU" dirty="0" err="1"/>
              <a:t>Portal</a:t>
            </a:r>
            <a:r>
              <a:rPr lang="ru-RU" dirty="0"/>
              <a:t>. Рассматриваем их как путь к более управляемой авторизации, но надёжность ещё нужно подтвердить на нашей нагрузке. Сам факт использования API ничего не гарантирует: важны результат операции, обработка ошибок и восстановление состояния.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/>
              <a:t>А перед выводами давайте посмотрим, какой путь мы уже прошли и что оставалось неизменным на каждом этапе.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7CA3B92-877E-5D50-7612-1694717FE5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55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697451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03436-B64D-80F9-4D19-2BD4D84B0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7BBF45B-FF05-5F1C-031F-75BC5DBA7B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69204BB-1DFA-66C9-2E40-FAEA176E50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мы трижды решали одну и ту же задачу: объясняли </a:t>
            </a:r>
            <a:r>
              <a:rPr lang="ru-RU" dirty="0" err="1"/>
              <a:t>фаерволлу</a:t>
            </a:r>
            <a:r>
              <a:rPr lang="ru-RU" dirty="0"/>
              <a:t>, какой сервис стоит за конкретным соединением и какие доступы ему положены.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Сначала передавали соответствие IP и сервиса через </a:t>
            </a:r>
            <a:r>
              <a:rPr lang="ru-RU" dirty="0" err="1"/>
              <a:t>syslog</a:t>
            </a:r>
            <a:r>
              <a:rPr lang="ru-RU" dirty="0"/>
              <a:t>.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После перехода на российские NGFW единого способа интеграции уже не получилось. 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Причём возвращение к </a:t>
            </a:r>
            <a:r>
              <a:rPr lang="ru-RU" dirty="0" err="1"/>
              <a:t>syslog</a:t>
            </a:r>
            <a:r>
              <a:rPr lang="ru-RU" dirty="0"/>
              <a:t> здесь не означает шаг назад.</a:t>
            </a:r>
          </a:p>
          <a:p>
            <a:endParaRPr lang="ru-RU" dirty="0"/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 итоге мы сохранили главное: сервис получает свои сетевые права, а безопасники управляют доступами на NGFW.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Но за сохранение этой модели пришлось заплатить разными интеграциями, дополнительным кодом и компромиссами в инфраструктуре.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A8DA44F-D2D7-2D92-EDA5-2BC9CCA490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56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196668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A484F-363C-F2B1-CB58-468370729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78667A3-D4CD-C376-6348-ECB45FC253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3CBA549-7551-8B49-9303-FF13AE2829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Какие выводы можно сделать из всего что я рассказал?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Разумеется на данный момент отечественные </a:t>
            </a:r>
            <a:r>
              <a:rPr lang="ru-RU" dirty="0" err="1"/>
              <a:t>ngfw</a:t>
            </a:r>
            <a:r>
              <a:rPr lang="ru-RU" dirty="0"/>
              <a:t> все еще не до конца прижились в нашей </a:t>
            </a:r>
            <a:r>
              <a:rPr lang="ru-RU" dirty="0" err="1"/>
              <a:t>инфре</a:t>
            </a:r>
            <a:r>
              <a:rPr lang="ru-RU" dirty="0"/>
              <a:t>. Для производителей есть огромная зона роста, но в целом есть и сильные стороны. А что выбирать решать вам. Как минимум хорошо будет знать какие вопросы задавать производителю.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C9311BF-3F4D-D317-A504-9BE4498B1D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57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135528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9E9AF-43EE-0316-407B-72F70B276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5837B8C-62CB-9AB2-A8A2-DCFA0E4EE2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69EDC98-027B-B1DE-CE56-682ED1EDF5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Как мы уже неоднократно убедились вендор </a:t>
            </a:r>
            <a:r>
              <a:rPr lang="ru-RU" dirty="0" err="1"/>
              <a:t>лок</a:t>
            </a:r>
            <a:r>
              <a:rPr lang="ru-RU" dirty="0"/>
              <a:t> это плохо и стоит этого избегать, мы теперь всеми силами придерживаемся этого правила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962BD7-C242-040B-747B-83370E6F61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58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223156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14FF2-D54D-7049-2651-BBEE1366C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98CBC50-9DE7-A452-3073-2976EC7608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AAD72A4-4CF3-7560-A6AC-3E5EE08A3C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Архитектурные компромиссы - часть дизайна. Как показала эта история, мы несколько раз оказывались в безвыходной как нам казалось ситуации, с учетом требований и сроков и даже с учетом этого придумывали какие-то костыли которые нас спасали, вспомним </a:t>
            </a:r>
            <a:r>
              <a:rPr lang="ru-RU" dirty="0" err="1"/>
              <a:t>легатуса</a:t>
            </a:r>
            <a:r>
              <a:rPr lang="ru-RU" dirty="0"/>
              <a:t>. Надеюсь вы это если даже не переиспользуете, то в какой-то степени вдохновитесь этим.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1116AEE-E625-4378-9E3F-C1C24862BC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59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908300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9450D-2FE1-B3BD-941B-646F8157A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9B2292E-4707-2B8D-EB8F-FA8FF90CC3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4B77809-BCB6-CA27-0573-DF9DEEAB20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Но вот у вас может после всего что я сказал сидеть вопрос, вот я просто сижу разрабатываю AI B2B 67 </a:t>
            </a:r>
            <a:r>
              <a:rPr lang="ru-RU" dirty="0" err="1"/>
              <a:t>startup</a:t>
            </a:r>
            <a:r>
              <a:rPr lang="ru-RU" dirty="0"/>
              <a:t> и как мне это может все пригодиться?</a:t>
            </a:r>
          </a:p>
          <a:p>
            <a:endParaRPr lang="ru-RU" dirty="0"/>
          </a:p>
          <a:p>
            <a:r>
              <a:rPr lang="ru-RU" dirty="0"/>
              <a:t>Наш опыт не означает, что всем нужно внедрять </a:t>
            </a:r>
            <a:r>
              <a:rPr lang="ru-RU" dirty="0" err="1"/>
              <a:t>Praefectus</a:t>
            </a:r>
            <a:r>
              <a:rPr lang="ru-RU" dirty="0"/>
              <a:t> или </a:t>
            </a:r>
            <a:r>
              <a:rPr lang="ru-RU" dirty="0" err="1"/>
              <a:t>Legatus</a:t>
            </a:r>
            <a:r>
              <a:rPr lang="ru-RU" dirty="0"/>
              <a:t>. У вас могут быть другие </a:t>
            </a:r>
            <a:r>
              <a:rPr lang="ru-RU" dirty="0" err="1"/>
              <a:t>фаерволлы</a:t>
            </a:r>
            <a:r>
              <a:rPr lang="ru-RU" dirty="0"/>
              <a:t>, другая инфраструктура и вообще не быть </a:t>
            </a:r>
            <a:r>
              <a:rPr lang="ru-RU" dirty="0" err="1"/>
              <a:t>Kubernetes</a:t>
            </a:r>
            <a:r>
              <a:rPr lang="ru-RU" dirty="0"/>
              <a:t>. Но вопросы останутся похожими.</a:t>
            </a:r>
          </a:p>
          <a:p>
            <a:endParaRPr lang="ru-RU" dirty="0"/>
          </a:p>
          <a:p>
            <a:r>
              <a:rPr lang="ru-RU" dirty="0"/>
              <a:t>Если вы </a:t>
            </a:r>
            <a:r>
              <a:rPr lang="ru-RU" dirty="0" err="1"/>
              <a:t>DevOps</a:t>
            </a:r>
            <a:r>
              <a:rPr lang="ru-RU" dirty="0"/>
              <a:t> — возьмите один свой сервис и проследите его запрос до </a:t>
            </a:r>
            <a:r>
              <a:rPr lang="ru-RU" dirty="0" err="1"/>
              <a:t>фаерволла</a:t>
            </a:r>
            <a:r>
              <a:rPr lang="ru-RU" dirty="0"/>
              <a:t>. Проверьте, какой адрес тот видит, кому считает его принадлежащим и почему разрешает доступ. А затем пересоздайте </a:t>
            </a:r>
            <a:r>
              <a:rPr lang="ru-RU" dirty="0" err="1"/>
              <a:t>workload</a:t>
            </a:r>
            <a:r>
              <a:rPr lang="ru-RU" dirty="0"/>
              <a:t> и проверьте, что происходит со старыми правами. Особенно когда IP получает другой сервис.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7B8BC27-2C78-97F5-3D31-ECD16B65D4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60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267626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932A0-E893-A318-632D-CE487DC63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8276C8E-883D-9031-D374-26A57675CB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5E278BD-3680-10F3-9631-1CF366CBA8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Сделайте </a:t>
            </a:r>
            <a:r>
              <a:rPr lang="ru-RU" dirty="0" err="1"/>
              <a:t>ранбук</a:t>
            </a:r>
            <a:r>
              <a:rPr lang="ru-RU" dirty="0"/>
              <a:t> на случаи когда у вас возникают какие-то сетевые проблемы. Это помогает отделить проблему доставки пакета от проблемы определения сервиса.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033F188-B2BB-FDC0-FF58-EFAAAA9A26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61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942362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DBE65-0516-0A12-F34B-534CFC879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3A3D52C-984E-C9D4-9725-3937EC25A9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0B89304-0001-3BDB-33C4-E2AB8041D2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Зафиксируйте границы ответственности. Кто определяет принадлежность </a:t>
            </a:r>
            <a:r>
              <a:rPr lang="ru-RU" dirty="0" err="1"/>
              <a:t>workload</a:t>
            </a:r>
            <a:r>
              <a:rPr lang="ru-RU" dirty="0"/>
              <a:t> сервису, кто задаёт права, кто расследует отказ и кто восстанавливает интеграцию? Эти вопросы полезны даже там, где нет </a:t>
            </a:r>
            <a:r>
              <a:rPr lang="ru-RU" dirty="0" err="1"/>
              <a:t>Kubernetes</a:t>
            </a:r>
            <a:r>
              <a:rPr lang="ru-RU" dirty="0"/>
              <a:t> и российских NGFW.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Если вы сетевик или безопасник — спрашивайте вендора не просто о наличии авторизации. Спрашивайте, как обновляется </a:t>
            </a:r>
            <a:r>
              <a:rPr lang="ru-RU" dirty="0" err="1"/>
              <a:t>identity</a:t>
            </a:r>
            <a:r>
              <a:rPr lang="ru-RU" dirty="0"/>
              <a:t>, как отзывается доступ, что происходит при отказах и как это диагностировать. И просите показать это на вашей версии продукта.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0511C8E-A703-3B5D-3AF3-C11212CE8C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62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118824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На этом у меня все. С удовольствием готов ответить на ваши вопросы. Спасибо!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3FDDA-46DF-B349-B704-50923F4CFB62}" type="slidenum">
              <a:rPr lang="ru-RU" smtClean="0"/>
              <a:pPr/>
              <a:t>63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8353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7183" y="203721"/>
            <a:ext cx="3137959" cy="41733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56316B5-0D49-E9CE-6D52-B6552C1FA2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499" y="4503516"/>
            <a:ext cx="11561233" cy="2402966"/>
          </a:xfrm>
        </p:spPr>
        <p:txBody>
          <a:bodyPr anchor="b"/>
          <a:lstStyle>
            <a:lvl1pPr>
              <a:lnSpc>
                <a:spcPct val="70000"/>
              </a:lnSpc>
              <a:defRPr lang="en-US" sz="10900" b="0" kern="1200" cap="all" spc="67" baseline="0" dirty="0">
                <a:solidFill>
                  <a:schemeClr val="bg1"/>
                </a:solidFill>
                <a:latin typeface="ABC Gravity Compressed Cyrillic Ultra" pitchFamily="2" charset="77"/>
                <a:ea typeface="ABC Gravity Compressed Cyrillic Ultra" pitchFamily="2" charset="77"/>
                <a:cs typeface="+mn-cs"/>
              </a:defRPr>
            </a:lvl1pPr>
          </a:lstStyle>
          <a:p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ПРЕЗЕНТАЦИИ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186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7500" y="3910382"/>
            <a:ext cx="9601200" cy="2402966"/>
          </a:xfrm>
        </p:spPr>
        <p:txBody>
          <a:bodyPr vert="horz" lIns="0" tIns="0" rIns="0" bIns="0" rtlCol="0" anchor="b">
            <a:spAutoFit/>
          </a:bodyPr>
          <a:lstStyle>
            <a:lvl1pPr>
              <a:defRPr lang="en-US" sz="10900" b="0" cap="all" dirty="0">
                <a:solidFill>
                  <a:schemeClr val="bg1"/>
                </a:solidFill>
                <a:latin typeface="ABC Gravity Compressed Cyrillic Ultra" pitchFamily="2" charset="77"/>
                <a:ea typeface="ABC Gravity Compressed Cyrillic Ultra" pitchFamily="2" charset="77"/>
              </a:defRPr>
            </a:lvl1pPr>
          </a:lstStyle>
          <a:p>
            <a:pPr lvl="0">
              <a:lnSpc>
                <a:spcPct val="70000"/>
              </a:lnSpc>
            </a:pPr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7183" y="203721"/>
            <a:ext cx="3137959" cy="417339"/>
          </a:xfrm>
          <a:prstGeom prst="rect">
            <a:avLst/>
          </a:prstGeom>
        </p:spPr>
      </p:pic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68068E8F-0AC3-9BF2-FA9A-E978032443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7499" y="6294624"/>
            <a:ext cx="9601200" cy="317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2000" b="0" i="0" dirty="0" smtClean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945298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о спикером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7500" y="1376229"/>
            <a:ext cx="9601200" cy="2402966"/>
          </a:xfrm>
        </p:spPr>
        <p:txBody>
          <a:bodyPr vert="horz" lIns="0" tIns="0" rIns="0" bIns="0" rtlCol="0" anchor="b">
            <a:spAutoFit/>
          </a:bodyPr>
          <a:lstStyle>
            <a:lvl1pPr>
              <a:defRPr lang="en-US" sz="10900" b="0" cap="all" dirty="0">
                <a:solidFill>
                  <a:schemeClr val="bg1"/>
                </a:solidFill>
                <a:latin typeface="ABC Gravity Compressed Cyrillic Ultra" pitchFamily="2" charset="77"/>
                <a:ea typeface="ABC Gravity Compressed Cyrillic Ultra" pitchFamily="2" charset="77"/>
              </a:defRPr>
            </a:lvl1pPr>
          </a:lstStyle>
          <a:p>
            <a:pPr lvl="0">
              <a:lnSpc>
                <a:spcPct val="70000"/>
              </a:lnSpc>
            </a:pPr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7183" y="203721"/>
            <a:ext cx="3137959" cy="417339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A93D7F5-17ED-4812-7175-3F8E744C353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11150" y="4986869"/>
            <a:ext cx="1557867" cy="1557867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defRPr sz="1800" b="0" i="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6D98690-2C39-522A-5CA6-257831A80F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6450" y="5417491"/>
            <a:ext cx="3920067" cy="285912"/>
          </a:xfrm>
          <a:prstGeom prst="rect">
            <a:avLst/>
          </a:prstGeom>
        </p:spPr>
        <p:txBody>
          <a:bodyPr anchor="ctr"/>
          <a:lstStyle>
            <a:lvl1pPr>
              <a:defRPr b="0" i="0">
                <a:solidFill>
                  <a:schemeClr val="bg1"/>
                </a:solidFill>
                <a:latin typeface="+mj-lt"/>
              </a:defRPr>
            </a:lvl1pPr>
            <a:lvl2pPr>
              <a:buNone/>
              <a:defRPr b="0">
                <a:solidFill>
                  <a:schemeClr val="bg1"/>
                </a:solidFill>
              </a:defRPr>
            </a:lvl2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4655806F-9399-DF53-1655-762AB2D990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76450" y="5853465"/>
            <a:ext cx="3920067" cy="2859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ru-RU" dirty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b="0">
                <a:solidFill>
                  <a:schemeClr val="bg1"/>
                </a:solidFill>
              </a:defRPr>
            </a:lvl2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2BD5804-11FA-44B2-A777-2FD5FEA0B5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7499" y="3751476"/>
            <a:ext cx="9601200" cy="317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2000" b="0" i="0" dirty="0" smtClean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612535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одержани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6C1E1683-CA21-36F1-FD23-86C6796A43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692C41-B176-0991-6651-580F783F16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17157" y="6141297"/>
            <a:ext cx="9604718" cy="560923"/>
          </a:xfrm>
          <a:prstGeom prst="rect">
            <a:avLst/>
          </a:prstGeom>
        </p:spPr>
        <p:txBody>
          <a:bodyPr anchor="b"/>
          <a:lstStyle>
            <a:lvl1pPr marL="12700" marR="0" indent="0" algn="l" defTabSz="91433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TT Norms Tochka Ext Medium" panose="020B0604020202020204" pitchFamily="34" charset="0"/>
              <a:buNone/>
              <a:tabLst/>
              <a:defRPr sz="4600" cap="none" baseline="0">
                <a:solidFill>
                  <a:schemeClr val="bg1"/>
                </a:solidFill>
                <a:latin typeface="+mj-lt"/>
                <a:ea typeface="ABC Gravity Compressed Cyrillic Ultra" pitchFamily="2" charset="77"/>
              </a:defRPr>
            </a:lvl1pPr>
          </a:lstStyle>
          <a:p>
            <a:pPr marL="12700" marR="0" lvl="0" indent="0" algn="l" defTabSz="914332" rtl="0" eaLnBrk="1" fontAlgn="auto" latinLnBrk="0" hangingPunct="1">
              <a:lnSpc>
                <a:spcPct val="78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TT Norms Tochka Ext Medium" panose="020B0604020202020204" pitchFamily="34" charset="0"/>
              <a:buNone/>
              <a:tabLst/>
              <a:defRPr/>
            </a:pPr>
            <a:r>
              <a:rPr lang="ru-RU" dirty="0"/>
              <a:t>Название раздела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9133582-0818-4D61-9993-491B3625B3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6544" y="5926349"/>
            <a:ext cx="440505" cy="783869"/>
          </a:xfrm>
          <a:prstGeom prst="rect">
            <a:avLst/>
          </a:prstGeom>
        </p:spPr>
        <p:txBody>
          <a:bodyPr wrap="none" anchor="b"/>
          <a:lstStyle>
            <a:lvl1pPr marL="603206" indent="-592623"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None/>
              <a:tabLst/>
              <a:defRPr sz="4600" cap="all" baseline="0">
                <a:solidFill>
                  <a:schemeClr val="bg1"/>
                </a:solidFill>
                <a:latin typeface="+mj-lt"/>
                <a:ea typeface="ABC Gravity Compressed Cyrillic Ultra" pitchFamily="2" charset="77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1049031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ке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9A38-5A0A-BE7B-553B-8C5F0E3B4C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651" y="3107776"/>
            <a:ext cx="5490633" cy="1260089"/>
          </a:xfrm>
        </p:spPr>
        <p:txBody>
          <a:bodyPr anchor="ctr"/>
          <a:lstStyle>
            <a:lvl1pPr>
              <a:lnSpc>
                <a:spcPct val="89000"/>
              </a:lnSpc>
              <a:buFont typeface="+mj-lt"/>
              <a:buNone/>
              <a:defRPr lang="ru-RU" sz="4600" kern="1200" cap="none" spc="0" baseline="0" dirty="0">
                <a:solidFill>
                  <a:schemeClr val="tx1"/>
                </a:solidFill>
                <a:latin typeface="+mj-lt"/>
                <a:ea typeface="ABC Gravity Compressed Cyrillic Ultra" pitchFamily="2" charset="77"/>
                <a:cs typeface="+mn-cs"/>
              </a:defRPr>
            </a:lvl1pPr>
          </a:lstStyle>
          <a:p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7AA6AD5-B841-C268-0C71-9237D36EB3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93369" y="895352"/>
            <a:ext cx="5678019" cy="5649383"/>
          </a:xfrm>
          <a:prstGeom prst="roundRect">
            <a:avLst>
              <a:gd name="adj" fmla="val 3498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Фото спикера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C85EA13A-4031-4957-FA06-4DA5EC6DC6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2153" y="4520815"/>
            <a:ext cx="5490635" cy="34951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defRPr lang="en-US" sz="2200" b="1" i="0" dirty="0" smtClean="0">
                <a:solidFill>
                  <a:schemeClr val="tx1"/>
                </a:solidFill>
                <a:latin typeface="TT Norms Tochka Ext Normal" panose="02000503030000020003" pitchFamily="2" charset="0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dirty="0" err="1"/>
              <a:t>Роль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команде</a:t>
            </a:r>
            <a:endParaRPr lang="en-US" dirty="0"/>
          </a:p>
        </p:txBody>
      </p:sp>
      <p:pic>
        <p:nvPicPr>
          <p:cNvPr id="6" name="Graphic 7">
            <a:extLst>
              <a:ext uri="{FF2B5EF4-FFF2-40B4-BE49-F238E27FC236}">
                <a16:creationId xmlns:a16="http://schemas.microsoft.com/office/drawing/2014/main" id="{C8D87080-D6FF-C34C-B6EA-3DE43373B3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B9E619B8-0629-7D4E-A4FF-5B437C9913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7455" y="236078"/>
            <a:ext cx="5490636" cy="317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Спикер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888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пикер с описа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9A38-5A0A-BE7B-553B-8C5F0E3B4C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5" y="965739"/>
            <a:ext cx="5490634" cy="1260089"/>
          </a:xfrm>
        </p:spPr>
        <p:txBody>
          <a:bodyPr/>
          <a:lstStyle>
            <a:lvl1pPr>
              <a:lnSpc>
                <a:spcPct val="89000"/>
              </a:lnSpc>
              <a:buFont typeface="+mj-lt"/>
              <a:buNone/>
              <a:defRPr sz="4600" spc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7AA6AD5-B841-C268-0C71-9237D36EB3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00717" y="895352"/>
            <a:ext cx="5678019" cy="5649383"/>
          </a:xfrm>
          <a:prstGeom prst="roundRect">
            <a:avLst>
              <a:gd name="adj" fmla="val 3195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ru-RU" dirty="0"/>
              <a:t>Фото спикера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C85EA13A-4031-4957-FA06-4DA5EC6DC6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7503" y="2374594"/>
            <a:ext cx="5490636" cy="3495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2200" b="1" i="0" dirty="0" smtClean="0">
                <a:solidFill>
                  <a:schemeClr val="tx1"/>
                </a:solidFill>
                <a:latin typeface="TT Norms Tochka Ext Normal" panose="02000503030000020003" pitchFamily="2" charset="0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dirty="0" err="1"/>
              <a:t>Роль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команде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8EA13E5-8B0E-DA59-B2DC-4D61491DDC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6304309"/>
            <a:ext cx="5503863" cy="317716"/>
          </a:xfrm>
        </p:spPr>
        <p:txBody>
          <a:bodyPr anchor="b"/>
          <a:lstStyle>
            <a:lvl3pPr>
              <a:defRPr sz="2000" b="0" i="0">
                <a:latin typeface="+mn-lt"/>
              </a:defRPr>
            </a:lvl3pPr>
          </a:lstStyle>
          <a:p>
            <a:pPr lvl="2"/>
            <a:r>
              <a:rPr lang="ru-RU" dirty="0"/>
              <a:t>Пункт о себе</a:t>
            </a:r>
          </a:p>
        </p:txBody>
      </p:sp>
      <p:pic>
        <p:nvPicPr>
          <p:cNvPr id="7" name="Graphic 7">
            <a:extLst>
              <a:ext uri="{FF2B5EF4-FFF2-40B4-BE49-F238E27FC236}">
                <a16:creationId xmlns:a16="http://schemas.microsoft.com/office/drawing/2014/main" id="{4231CDC8-AC53-B341-A847-949D1770D9E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462FFB0A-3144-2547-9499-23712FD2CB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7455" y="236078"/>
            <a:ext cx="5490636" cy="317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Спикер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803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спике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CAF05496-E883-8546-42A7-B8E8F68ED8E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93372" y="895352"/>
            <a:ext cx="5685365" cy="3507317"/>
          </a:xfrm>
          <a:prstGeom prst="roundRect">
            <a:avLst>
              <a:gd name="adj" fmla="val 4785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Фото спикера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FD8CD7B0-EB84-C04C-1EB5-DC4A1843B5C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3369" y="6289413"/>
            <a:ext cx="5654363" cy="3177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dirty="0" err="1"/>
              <a:t>Роль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команде</a:t>
            </a:r>
            <a:endParaRPr lang="en-US" dirty="0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8F685782-3E33-C200-7145-1E0C5F4639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93369" y="4993168"/>
            <a:ext cx="5654363" cy="1125501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defRPr lang="en-US" sz="4600" kern="1200" cap="none" spc="0" baseline="0" dirty="0">
                <a:solidFill>
                  <a:schemeClr val="tx1"/>
                </a:solidFill>
                <a:latin typeface="+mj-lt"/>
                <a:ea typeface="ABC Gravity Compressed Cyrillic Ultra" pitchFamily="2" charset="0"/>
                <a:cs typeface="+mn-cs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  <a:endParaRPr lang="en-US" dirty="0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D5FAB233-7687-F069-CB50-D7C86CFEFE8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16640" y="895352"/>
            <a:ext cx="5681992" cy="3507317"/>
          </a:xfrm>
          <a:prstGeom prst="roundRect">
            <a:avLst>
              <a:gd name="adj" fmla="val 4785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Фото спикера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A32D43EF-EA11-5559-ED9B-016B5E85B4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6642" y="6289413"/>
            <a:ext cx="5680495" cy="3177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dirty="0" err="1"/>
              <a:t>Роль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команде</a:t>
            </a:r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BB14CF8-B2FF-BF50-760C-E4F43E1BB2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640" y="4997160"/>
            <a:ext cx="5679877" cy="1125501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defRPr lang="en-US" sz="4600" kern="1200" cap="none" spc="0" baseline="0" dirty="0">
                <a:solidFill>
                  <a:schemeClr val="tx1"/>
                </a:solidFill>
                <a:latin typeface="+mj-lt"/>
                <a:ea typeface="ABC Gravity Compressed Cyrillic Ultra" pitchFamily="2" charset="0"/>
                <a:cs typeface="+mn-cs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  <a:endParaRPr lang="en-US" dirty="0"/>
          </a:p>
        </p:txBody>
      </p:sp>
      <p:pic>
        <p:nvPicPr>
          <p:cNvPr id="9" name="Graphic 7">
            <a:extLst>
              <a:ext uri="{FF2B5EF4-FFF2-40B4-BE49-F238E27FC236}">
                <a16:creationId xmlns:a16="http://schemas.microsoft.com/office/drawing/2014/main" id="{2A951133-4AAB-C748-AA31-6C511CFCCC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CEC7C487-D8DB-4945-8BDC-2FCDEE760F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7455" y="236078"/>
            <a:ext cx="5690120" cy="317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Спикер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944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спике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7AA6AD5-B841-C268-0C71-9237D36EB3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16642" y="895352"/>
            <a:ext cx="3719844" cy="3703636"/>
          </a:xfrm>
          <a:prstGeom prst="roundRect">
            <a:avLst>
              <a:gd name="adj" fmla="val 4785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Фото спикера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C85EA13A-4031-4957-FA06-4DA5EC6DC6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6641" y="6289413"/>
            <a:ext cx="3694331" cy="3177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dirty="0" err="1"/>
              <a:t>Роль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команде</a:t>
            </a:r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4515FB80-FCE9-9E35-150E-69099B8454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643" y="5001202"/>
            <a:ext cx="3693929" cy="1125501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defRPr lang="en-US" sz="4600" kern="1200" cap="none" spc="0" baseline="0" dirty="0">
                <a:solidFill>
                  <a:schemeClr val="tx1"/>
                </a:solidFill>
                <a:latin typeface="+mj-lt"/>
                <a:ea typeface="ABC Gravity Compressed Cyrillic Ultra" pitchFamily="2" charset="77"/>
                <a:cs typeface="+mn-cs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  <a:endParaRPr lang="en-US" dirty="0"/>
          </a:p>
        </p:txBody>
      </p:sp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8A1C7E96-D14B-DBBF-63B6-61C82CE3FFA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62219" y="895352"/>
            <a:ext cx="3694332" cy="3703636"/>
          </a:xfrm>
          <a:prstGeom prst="roundRect">
            <a:avLst>
              <a:gd name="adj" fmla="val 4785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marL="0" marR="0" indent="0" algn="ctr" defTabSz="914332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TT Norms Tochka Ext Medium" panose="020B0604020202020204" pitchFamily="34" charset="0"/>
              <a:buNone/>
              <a:tabLst/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332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TT Norms Tochka Ext Medium" panose="020B0604020202020204" pitchFamily="34" charset="0"/>
              <a:buNone/>
              <a:tabLst/>
              <a:defRPr/>
            </a:pPr>
            <a:r>
              <a:rPr lang="ru-RU"/>
              <a:t>Фото спикера</a:t>
            </a:r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3E351E62-3514-F27C-72EA-7EC38A8614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2221" y="6289413"/>
            <a:ext cx="3694331" cy="3177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err="1"/>
              <a:t>Роль</a:t>
            </a:r>
            <a:r>
              <a:rPr lang="en-US"/>
              <a:t> в </a:t>
            </a:r>
            <a:r>
              <a:rPr lang="en-US" err="1"/>
              <a:t>команде</a:t>
            </a:r>
            <a:endParaRPr lang="en-US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46D39D19-750C-A39B-1A43-5A137A1C125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2625" y="5001202"/>
            <a:ext cx="3693929" cy="1125501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defRPr lang="en-US" sz="4600" kern="1200" cap="none" spc="0" baseline="0" dirty="0">
                <a:solidFill>
                  <a:schemeClr val="tx1"/>
                </a:solidFill>
                <a:latin typeface="+mj-lt"/>
                <a:ea typeface="ABC Gravity Compressed Cyrillic Ultra" pitchFamily="2" charset="77"/>
                <a:cs typeface="+mn-cs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  <a:endParaRPr lang="en-US" dirty="0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8B281796-64C5-0FD7-CCB7-E65A3D6456B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81031" y="913939"/>
            <a:ext cx="3694332" cy="3703636"/>
          </a:xfrm>
          <a:prstGeom prst="roundRect">
            <a:avLst>
              <a:gd name="adj" fmla="val 4785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Фото спикера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156BF152-9DBA-01DF-A6A2-3C7A8A6E5C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81029" y="6308001"/>
            <a:ext cx="3694331" cy="317716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err="1"/>
              <a:t>Роль</a:t>
            </a:r>
            <a:r>
              <a:rPr lang="en-US"/>
              <a:t> в </a:t>
            </a:r>
            <a:r>
              <a:rPr lang="en-US" err="1"/>
              <a:t>команде</a:t>
            </a:r>
            <a:endParaRPr lang="en-US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B8752881-F42F-BBC6-8BB1-DB0D9CC1292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1434" y="5001724"/>
            <a:ext cx="3693929" cy="1125501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defRPr lang="en-US" sz="4600" kern="1200" cap="none" spc="0" baseline="0" dirty="0">
                <a:solidFill>
                  <a:schemeClr val="tx1"/>
                </a:solidFill>
                <a:latin typeface="+mj-lt"/>
                <a:ea typeface="ABC Gravity Compressed Cyrillic Ultra" pitchFamily="2" charset="77"/>
                <a:cs typeface="+mn-cs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  <a:endParaRPr lang="en-US" dirty="0"/>
          </a:p>
        </p:txBody>
      </p:sp>
      <p:pic>
        <p:nvPicPr>
          <p:cNvPr id="13" name="Graphic 7">
            <a:extLst>
              <a:ext uri="{FF2B5EF4-FFF2-40B4-BE49-F238E27FC236}">
                <a16:creationId xmlns:a16="http://schemas.microsoft.com/office/drawing/2014/main" id="{9EBA714A-881A-B44E-B7F8-4A9C454D26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3547BBF1-D1CD-BA44-AEB3-9FBC2AF1E1C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7455" y="236078"/>
            <a:ext cx="5490636" cy="317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Спикер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164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спике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7AA6AD5-B841-C268-0C71-9237D36EB3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16641" y="890588"/>
            <a:ext cx="2739827" cy="3882954"/>
          </a:xfrm>
          <a:prstGeom prst="roundRect">
            <a:avLst>
              <a:gd name="adj" fmla="val 6787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T Norms Tochka Ext Medium" panose="02000803030000020003" pitchFamily="2" charset="0"/>
              </a:defRPr>
            </a:lvl1pPr>
          </a:lstStyle>
          <a:p>
            <a:r>
              <a:rPr lang="ru-RU"/>
              <a:t>Фото спикера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C85EA13A-4031-4957-FA06-4DA5EC6DC6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6640" y="5742633"/>
            <a:ext cx="2740125" cy="31771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dirty="0" err="1"/>
              <a:t>Роль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команде</a:t>
            </a:r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4515FB80-FCE9-9E35-150E-69099B8454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643" y="4927923"/>
            <a:ext cx="2739828" cy="6771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2200" b="0" i="0" kern="1200" cap="none" spc="0" baseline="0" dirty="0">
                <a:solidFill>
                  <a:schemeClr val="tx1"/>
                </a:solidFill>
                <a:latin typeface="+mj-lt"/>
                <a:ea typeface="ABC Gravity Compressed Cyrillic" pitchFamily="2" charset="77"/>
                <a:cs typeface="+mn-cs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  <a:endParaRPr lang="en-US" dirty="0"/>
          </a:p>
        </p:txBody>
      </p:sp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8A1C7E96-D14B-DBBF-63B6-61C82CE3FFA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75483" y="890588"/>
            <a:ext cx="2721036" cy="3882954"/>
          </a:xfrm>
          <a:prstGeom prst="roundRect">
            <a:avLst>
              <a:gd name="adj" fmla="val 6129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T Norms Tochka Ext Medium" panose="02000803030000020003" pitchFamily="2" charset="0"/>
              </a:defRPr>
            </a:lvl1pPr>
          </a:lstStyle>
          <a:p>
            <a:r>
              <a:rPr lang="ru-RU"/>
              <a:t>Фото спикера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8B281796-64C5-0FD7-CCB7-E65A3D6456B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17651" y="909179"/>
            <a:ext cx="2721036" cy="3882954"/>
          </a:xfrm>
          <a:prstGeom prst="roundRect">
            <a:avLst>
              <a:gd name="adj" fmla="val 6801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T Norms Tochka Ext Medium" panose="02000803030000020003" pitchFamily="2" charset="0"/>
              </a:defRPr>
            </a:lvl1pPr>
          </a:lstStyle>
          <a:p>
            <a:r>
              <a:rPr lang="ru-RU"/>
              <a:t>Фото спикера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A54290C1-CDAF-5AED-35F3-8F32822E155C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168171" y="909179"/>
            <a:ext cx="2721036" cy="3882954"/>
          </a:xfrm>
          <a:prstGeom prst="roundRect">
            <a:avLst>
              <a:gd name="adj" fmla="val 6129"/>
            </a:avLst>
          </a:prstGeom>
          <a:solidFill>
            <a:schemeClr val="tx1"/>
          </a:solidFill>
        </p:spPr>
        <p:txBody>
          <a:bodyPr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50000"/>
                    <a:lumOff val="50000"/>
                  </a:schemeClr>
                </a:solidFill>
                <a:latin typeface="TT Norms Tochka Ext Medium" panose="02000803030000020003" pitchFamily="2" charset="0"/>
              </a:defRPr>
            </a:lvl1pPr>
          </a:lstStyle>
          <a:p>
            <a:r>
              <a:rPr lang="ru-RU"/>
              <a:t>Фото спикера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6AF43DBC-05E6-0BA0-2A6A-A55CAFDC6F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42720" y="5742633"/>
            <a:ext cx="2740125" cy="31771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err="1"/>
              <a:t>Роль</a:t>
            </a:r>
            <a:r>
              <a:rPr lang="en-US"/>
              <a:t> в </a:t>
            </a:r>
            <a:r>
              <a:rPr lang="en-US" err="1"/>
              <a:t>команде</a:t>
            </a:r>
            <a:endParaRPr lang="en-US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BAE90D32-EE4A-DD73-1723-6BC485A8CE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42723" y="4927923"/>
            <a:ext cx="2739828" cy="6771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2200" b="0" i="0" kern="1200" cap="none" spc="0" baseline="0" dirty="0">
                <a:solidFill>
                  <a:schemeClr val="tx1"/>
                </a:solidFill>
                <a:latin typeface="+mj-lt"/>
                <a:ea typeface="ABC Gravity Compressed Cyrillic" pitchFamily="2" charset="77"/>
                <a:cs typeface="+mn-cs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565D99D0-D25E-722D-5DB7-141AD0C4BDF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93368" y="5742633"/>
            <a:ext cx="2726640" cy="31771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err="1"/>
              <a:t>Роль</a:t>
            </a:r>
            <a:r>
              <a:rPr lang="en-US"/>
              <a:t> в </a:t>
            </a:r>
            <a:r>
              <a:rPr lang="en-US" err="1"/>
              <a:t>команде</a:t>
            </a:r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D0E66007-9174-4BD9-350E-12BA784CABE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193367" y="4927923"/>
            <a:ext cx="2726344" cy="6771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2200" b="0" i="0" kern="1200" cap="none" spc="0" baseline="0" dirty="0">
                <a:solidFill>
                  <a:schemeClr val="tx1"/>
                </a:solidFill>
                <a:latin typeface="+mj-lt"/>
                <a:ea typeface="ABC Gravity Compressed Cyrillic" pitchFamily="2" charset="77"/>
                <a:cs typeface="+mn-cs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A388DC2C-7330-EA35-CAEE-45ADBA8228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68169" y="5742633"/>
            <a:ext cx="2721331" cy="31771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err="1"/>
              <a:t>Роль</a:t>
            </a:r>
            <a:r>
              <a:rPr lang="en-US"/>
              <a:t> в </a:t>
            </a:r>
            <a:r>
              <a:rPr lang="en-US" err="1"/>
              <a:t>команде</a:t>
            </a:r>
            <a:endParaRPr lang="en-US"/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72FF398D-DD8B-5B5F-53D4-CB8DE88AA74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68171" y="4927923"/>
            <a:ext cx="2721036" cy="6771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 sz="2200" b="0" i="0" kern="1200" cap="none" spc="0" baseline="0" dirty="0">
                <a:solidFill>
                  <a:schemeClr val="tx1"/>
                </a:solidFill>
                <a:latin typeface="+mj-lt"/>
                <a:ea typeface="ABC Gravity Compressed Cyrillic" pitchFamily="2" charset="77"/>
                <a:cs typeface="+mn-cs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Имя </a:t>
            </a:r>
            <a:br>
              <a:rPr lang="ru-RU" dirty="0"/>
            </a:br>
            <a:r>
              <a:rPr lang="ru-RU" dirty="0"/>
              <a:t>Фамилия</a:t>
            </a:r>
          </a:p>
        </p:txBody>
      </p:sp>
      <p:pic>
        <p:nvPicPr>
          <p:cNvPr id="15" name="Graphic 7">
            <a:extLst>
              <a:ext uri="{FF2B5EF4-FFF2-40B4-BE49-F238E27FC236}">
                <a16:creationId xmlns:a16="http://schemas.microsoft.com/office/drawing/2014/main" id="{12ADAF3E-CFFA-1248-9C98-7315E1D4AD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BCB09821-2290-9144-AB22-AA9B1610A0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7455" y="236078"/>
            <a:ext cx="5690120" cy="317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sz="2000" b="0" i="0" dirty="0" smtClean="0">
                <a:solidFill>
                  <a:schemeClr val="tx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Спикер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95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ACEA66A-0CDB-82BE-89A7-503289394F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761C46A-3879-D929-9B27-639FC716DA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499" y="4357891"/>
            <a:ext cx="11561233" cy="2549737"/>
          </a:xfrm>
        </p:spPr>
        <p:txBody>
          <a:bodyPr anchor="b"/>
          <a:lstStyle>
            <a:lvl1pPr>
              <a:lnSpc>
                <a:spcPct val="75000"/>
              </a:lnSpc>
              <a:defRPr lang="en-US" sz="10900" b="0" kern="1200" cap="all" spc="67" baseline="0" dirty="0">
                <a:solidFill>
                  <a:schemeClr val="bg1"/>
                </a:solidFill>
                <a:latin typeface="ABC Gravity Compressed Cyrillic Ultra" pitchFamily="2" charset="77"/>
                <a:ea typeface="ABC Gravity Compressed Cyrillic Ultra" pitchFamily="2" charset="77"/>
                <a:cs typeface="+mn-cs"/>
              </a:defRPr>
            </a:lvl1pPr>
          </a:lstStyle>
          <a:p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раздела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79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 + номер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ACEA66A-0CDB-82BE-89A7-503289394F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CF2DCFF5-3D95-26D9-0A88-3504B90183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7499" y="-487396"/>
            <a:ext cx="1622240" cy="347462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>
              <a:defRPr lang="en-US" sz="21800" b="0" kern="1200" cap="all" spc="67" baseline="0" dirty="0">
                <a:solidFill>
                  <a:schemeClr val="bg1"/>
                </a:solidFill>
                <a:latin typeface="ABC Gravity Compressed Cyrillic Ultra" pitchFamily="2" charset="77"/>
                <a:ea typeface="ABC Gravity Compressed Cyrillic Ultra" pitchFamily="2" charset="77"/>
                <a:cs typeface="+mn-cs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en-US" dirty="0"/>
              <a:t>#.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8126DA57-45E4-AC33-CAFE-5379C35390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7499" y="6294624"/>
            <a:ext cx="9601200" cy="3177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lang="en-US" b="0" i="0" dirty="0" smtClean="0">
                <a:solidFill>
                  <a:schemeClr val="bg1"/>
                </a:solidFill>
                <a:latin typeface="+mn-lt"/>
              </a:defRPr>
            </a:lvl1pPr>
            <a:lvl2pPr>
              <a:buNone/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ru-RU" dirty="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219A391-F001-F4F7-C3C4-02C03B9488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0" y="3903029"/>
            <a:ext cx="9601200" cy="2410319"/>
          </a:xfrm>
        </p:spPr>
        <p:txBody>
          <a:bodyPr anchor="b"/>
          <a:lstStyle>
            <a:lvl1pPr>
              <a:lnSpc>
                <a:spcPct val="70000"/>
              </a:lnSpc>
              <a:defRPr sz="10900">
                <a:solidFill>
                  <a:schemeClr val="bg1"/>
                </a:solidFill>
                <a:latin typeface="ABC Gravity Compressed Cyrillic Ultra" pitchFamily="2" charset="0"/>
                <a:ea typeface="ABC Gravity Compressed Cyrillic Ultra" pitchFamily="2" charset="0"/>
              </a:defRPr>
            </a:lvl1pPr>
          </a:lstStyle>
          <a:p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044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54FDD80-8FA6-5D0D-F53B-9A7BBE524D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246321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A5453C2-D308-DF0A-5B97-BA01415834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640A4F-F770-AB05-BAE0-4556185BB2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 sz="1400"/>
          </a:p>
        </p:txBody>
      </p:sp>
      <p:pic>
        <p:nvPicPr>
          <p:cNvPr id="5" name="Graphic 7">
            <a:extLst>
              <a:ext uri="{FF2B5EF4-FFF2-40B4-BE49-F238E27FC236}">
                <a16:creationId xmlns:a16="http://schemas.microsoft.com/office/drawing/2014/main" id="{B66EC8B5-60A7-C946-BA1D-28B04F08AD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7" name="Текст 7">
            <a:extLst>
              <a:ext uri="{FF2B5EF4-FFF2-40B4-BE49-F238E27FC236}">
                <a16:creationId xmlns:a16="http://schemas.microsoft.com/office/drawing/2014/main" id="{5FA217B7-0F5E-0249-BBE2-7FC3A10A5E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1426" y="1239347"/>
            <a:ext cx="8636000" cy="2177680"/>
          </a:xfrm>
        </p:spPr>
        <p:txBody>
          <a:bodyPr>
            <a:spAutoFit/>
          </a:bodyPr>
          <a:lstStyle>
            <a:lvl2pPr>
              <a:defRPr b="1" i="0">
                <a:latin typeface="TT Norms Tochka Ext Normal" panose="02000503030000020003" pitchFamily="2" charset="0"/>
              </a:defRPr>
            </a:lvl2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66481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ой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D74E59A-A554-779C-34C7-051018CC4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245443"/>
            <a:ext cx="9605433" cy="1260089"/>
          </a:xfrm>
        </p:spPr>
        <p:txBody>
          <a:bodyPr/>
          <a:lstStyle>
            <a:lvl1pPr>
              <a:lnSpc>
                <a:spcPct val="89000"/>
              </a:lnSpc>
              <a:defRPr sz="4600" spc="0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  <a:br>
              <a:rPr lang="ru-RU" dirty="0"/>
            </a:br>
            <a:r>
              <a:rPr lang="ru-RU" dirty="0"/>
              <a:t>на две строки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8A21408-D95E-7873-C184-D827259FA0A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1426" y="1844524"/>
            <a:ext cx="8636000" cy="1979709"/>
          </a:xfrm>
        </p:spPr>
        <p:txBody>
          <a:bodyPr>
            <a:spAutoFit/>
          </a:bodyPr>
          <a:lstStyle>
            <a:lvl2pPr>
              <a:defRPr b="1" i="0">
                <a:latin typeface="TT Norms Tochka Ext Normal" panose="02000503030000020003" pitchFamily="2" charset="0"/>
              </a:defRPr>
            </a:lvl2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120B45A7-E0EE-FBF6-CF3B-3C0A5F4F6CD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64EBFA7-7F5F-AB20-20CC-A7941F89A93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" name="Graphic 7">
            <a:extLst>
              <a:ext uri="{FF2B5EF4-FFF2-40B4-BE49-F238E27FC236}">
                <a16:creationId xmlns:a16="http://schemas.microsoft.com/office/drawing/2014/main" id="{A9A27DEF-7D04-5B4A-8946-0F7BCFC4C3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397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линный заголовок + описа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D74E59A-A554-779C-34C7-051018CC4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262243"/>
            <a:ext cx="9605433" cy="1479251"/>
          </a:xfrm>
        </p:spPr>
        <p:txBody>
          <a:bodyPr/>
          <a:lstStyle>
            <a:lvl1pPr>
              <a:lnSpc>
                <a:spcPct val="89000"/>
              </a:lnSpc>
              <a:defRPr sz="3600" spc="0">
                <a:latin typeface="+mj-lt"/>
              </a:defRPr>
            </a:lvl1pPr>
          </a:lstStyle>
          <a:p>
            <a:r>
              <a:rPr lang="ru-RU" dirty="0"/>
              <a:t>Очень длинный заголовок, </a:t>
            </a:r>
            <a:br>
              <a:rPr lang="ru-RU" dirty="0"/>
            </a:br>
            <a:r>
              <a:rPr lang="ru-RU" dirty="0"/>
              <a:t>высказывание или ключевая мысль на 2 или 3 строки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8A21408-D95E-7873-C184-D827259FA0A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1426" y="2045825"/>
            <a:ext cx="8636000" cy="1979709"/>
          </a:xfrm>
        </p:spPr>
        <p:txBody>
          <a:bodyPr>
            <a:spAutoFit/>
          </a:bodyPr>
          <a:lstStyle>
            <a:lvl2pPr>
              <a:defRPr b="1" i="0">
                <a:latin typeface="TT Norms Tochka Ext Normal" panose="02000503030000020003" pitchFamily="2" charset="0"/>
              </a:defRPr>
            </a:lvl2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120B45A7-E0EE-FBF6-CF3B-3C0A5F4F6CD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64EBFA7-7F5F-AB20-20CC-A7941F89A93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" name="Graphic 7">
            <a:extLst>
              <a:ext uri="{FF2B5EF4-FFF2-40B4-BE49-F238E27FC236}">
                <a16:creationId xmlns:a16="http://schemas.microsoft.com/office/drawing/2014/main" id="{B09D81FC-1943-EC4D-94EB-E647ACAF7C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9433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ой + 2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806A17E-242A-787A-3592-377E245520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6442" y="246802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4" name="Текст 7">
            <a:extLst>
              <a:ext uri="{FF2B5EF4-FFF2-40B4-BE49-F238E27FC236}">
                <a16:creationId xmlns:a16="http://schemas.microsoft.com/office/drawing/2014/main" id="{82E029A8-3D42-5AFE-4BC8-2D715196A7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1426" y="1446634"/>
            <a:ext cx="5489299" cy="1979709"/>
          </a:xfrm>
        </p:spPr>
        <p:txBody>
          <a:bodyPr wrap="square">
            <a:spAutoFit/>
          </a:bodyPr>
          <a:lstStyle>
            <a:lvl2pPr>
              <a:defRPr b="1" i="0">
                <a:latin typeface="TT Norms Tochka Ext Normal" panose="02000503030000020003" pitchFamily="2" charset="0"/>
              </a:defRPr>
            </a:lvl2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5C0A1292-DE7C-9418-F45F-3C24F05772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99464" y="1446634"/>
            <a:ext cx="5489299" cy="1979709"/>
          </a:xfrm>
        </p:spPr>
        <p:txBody>
          <a:bodyPr wrap="square">
            <a:spAutoFit/>
          </a:bodyPr>
          <a:lstStyle>
            <a:lvl2pPr>
              <a:defRPr b="1" i="0">
                <a:latin typeface="TT Norms Tochka Ext Normal" panose="02000503030000020003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C1615039-3591-20D0-F82A-B2939E81EFB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AF7961C-5C36-256A-64A7-E466B69E567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Graphic 7">
            <a:extLst>
              <a:ext uri="{FF2B5EF4-FFF2-40B4-BE49-F238E27FC236}">
                <a16:creationId xmlns:a16="http://schemas.microsoft.com/office/drawing/2014/main" id="{F6BF6269-8DD4-5649-8E07-0B4B85AC12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832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растный + 2 колонки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806A17E-242A-787A-3592-377E245520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4" y="246639"/>
            <a:ext cx="5680072" cy="630044"/>
          </a:xfrm>
        </p:spPr>
        <p:txBody>
          <a:bodyPr/>
          <a:lstStyle>
            <a:lvl1pPr>
              <a:lnSpc>
                <a:spcPct val="89000"/>
              </a:lnSpc>
              <a:defRPr sz="4600" spc="0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C1615039-3591-20D0-F82A-B2939E81EFB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317502" y="6379311"/>
            <a:ext cx="5680073" cy="222433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AF7961C-5C36-256A-64A7-E466B69E567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Текст 7">
            <a:extLst>
              <a:ext uri="{FF2B5EF4-FFF2-40B4-BE49-F238E27FC236}">
                <a16:creationId xmlns:a16="http://schemas.microsoft.com/office/drawing/2014/main" id="{65B44069-0BBA-7D47-AB7B-10724461CC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1426" y="1446634"/>
            <a:ext cx="5489299" cy="1979709"/>
          </a:xfrm>
        </p:spPr>
        <p:txBody>
          <a:bodyPr wrap="square">
            <a:spAutoFit/>
          </a:bodyPr>
          <a:lstStyle>
            <a:lvl2pPr>
              <a:defRPr b="1" i="0">
                <a:latin typeface="TT Norms Tochka Ext Normal" panose="02000503030000020003" pitchFamily="2" charset="0"/>
              </a:defRPr>
            </a:lvl2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B3D3ACBC-2BB5-8B43-902F-55095C08D13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1277" y="1446634"/>
            <a:ext cx="5494336" cy="2051587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 b="1" i="0">
                <a:solidFill>
                  <a:schemeClr val="bg1"/>
                </a:solidFill>
                <a:latin typeface="TT Norms Tochka Ext Normal" panose="02000503030000020003" pitchFamily="2" charset="0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461186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+ 3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05D7EE-DA90-E396-096F-04A33EC5C5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b="0" i="0">
                <a:latin typeface="TT Norms Tochka Ext Medium" panose="02000803030000020003" pitchFamily="2" charset="0"/>
              </a:defRPr>
            </a:lvl1pPr>
          </a:lstStyle>
          <a:p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022CD35-B912-7A31-DCB3-03547D2293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244587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7C36AD3-B8A8-BF1E-226F-4F63F8093C3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b="0" i="0">
                <a:latin typeface="TT Norms Tochka Ext Medium" panose="02000803030000020003" pitchFamily="2" charset="0"/>
              </a:defRPr>
            </a:lvl1pPr>
          </a:lstStyle>
          <a:p>
            <a:fld id="{54015B5E-7EBF-414B-AAD1-658FA368520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AC4FBAF-3822-8B4B-A3E1-C7F60C799C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9" name="Текст 7">
            <a:extLst>
              <a:ext uri="{FF2B5EF4-FFF2-40B4-BE49-F238E27FC236}">
                <a16:creationId xmlns:a16="http://schemas.microsoft.com/office/drawing/2014/main" id="{3B16F537-8EC0-B144-BE1D-6511D7AA5C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1426" y="2237470"/>
            <a:ext cx="3731937" cy="2051587"/>
          </a:xfrm>
        </p:spPr>
        <p:txBody>
          <a:bodyPr wrap="square">
            <a:spAutoFit/>
          </a:bodyPr>
          <a:lstStyle>
            <a:lvl2pPr>
              <a:defRPr b="1" i="0">
                <a:latin typeface="TT Norms Tochka Ext Normal" panose="02000503030000020003" pitchFamily="2" charset="0"/>
              </a:defRPr>
            </a:lvl2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Текст 7">
            <a:extLst>
              <a:ext uri="{FF2B5EF4-FFF2-40B4-BE49-F238E27FC236}">
                <a16:creationId xmlns:a16="http://schemas.microsoft.com/office/drawing/2014/main" id="{031FEB70-85F3-7742-A370-207A99F3CDA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48639" y="2237470"/>
            <a:ext cx="3736974" cy="2051587"/>
          </a:xfrm>
        </p:spPr>
        <p:txBody>
          <a:bodyPr wrap="square">
            <a:spAutoFit/>
          </a:bodyPr>
          <a:lstStyle>
            <a:lvl2pPr>
              <a:defRPr b="1" i="0">
                <a:latin typeface="TT Norms Tochka Ext Normal" panose="02000503030000020003" pitchFamily="2" charset="0"/>
              </a:defRPr>
            </a:lvl2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Текст 7">
            <a:extLst>
              <a:ext uri="{FF2B5EF4-FFF2-40B4-BE49-F238E27FC236}">
                <a16:creationId xmlns:a16="http://schemas.microsoft.com/office/drawing/2014/main" id="{C6F55562-86ED-5748-9A80-2807ED3A9A3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30688" y="2237470"/>
            <a:ext cx="3731937" cy="2051587"/>
          </a:xfrm>
        </p:spPr>
        <p:txBody>
          <a:bodyPr wrap="square">
            <a:spAutoFit/>
          </a:bodyPr>
          <a:lstStyle>
            <a:lvl2pPr>
              <a:defRPr b="1" i="0">
                <a:latin typeface="TT Norms Tochka Ext Normal" panose="02000503030000020003" pitchFamily="2" charset="0"/>
              </a:defRPr>
            </a:lvl2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458727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+ иллюстраци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9A8318B-B711-452B-9EA0-F1B05A5F8A1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533" y="1284819"/>
            <a:ext cx="4902200" cy="4870449"/>
          </a:xfrm>
          <a:prstGeom prst="rect">
            <a:avLst/>
          </a:prstGeom>
          <a:noFill/>
        </p:spPr>
        <p:txBody>
          <a:bodyPr tIns="0"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</a:lstStyle>
          <a:p>
            <a:r>
              <a:rPr lang="ru-RU" dirty="0"/>
              <a:t>Иллюстрация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4EE10A0A-CC6C-9701-1EBE-40C933CD3D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244587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DCFB396-AF30-DC14-46E5-E996BE2F77B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A91D5C-D3A2-B351-BF4D-1EE564990A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Graphic 7">
            <a:extLst>
              <a:ext uri="{FF2B5EF4-FFF2-40B4-BE49-F238E27FC236}">
                <a16:creationId xmlns:a16="http://schemas.microsoft.com/office/drawing/2014/main" id="{E3636989-4F09-BF46-B78D-0B429F5B5CF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9" name="Текст 7">
            <a:extLst>
              <a:ext uri="{FF2B5EF4-FFF2-40B4-BE49-F238E27FC236}">
                <a16:creationId xmlns:a16="http://schemas.microsoft.com/office/drawing/2014/main" id="{1BEB592A-C325-D542-956D-717BBCB1641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1426" y="1446634"/>
            <a:ext cx="5686149" cy="2051587"/>
          </a:xfrm>
        </p:spPr>
        <p:txBody>
          <a:bodyPr wrap="square">
            <a:spAutoFit/>
          </a:bodyPr>
          <a:lstStyle>
            <a:lvl2pPr>
              <a:defRPr b="1" i="0">
                <a:latin typeface="TT Norms Tochka Ext Normal" panose="02000503030000020003" pitchFamily="2" charset="0"/>
              </a:defRPr>
            </a:lvl2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863165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ой + 3 плаш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957B9EE-0430-786A-A5AF-2C898073BE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244587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>
                <a:latin typeface="+mj-lt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B362BF36-44DC-423E-2D36-3D91C6946B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7500" y="2268645"/>
            <a:ext cx="3716338" cy="2282840"/>
          </a:xfrm>
          <a:prstGeom prst="roundRect">
            <a:avLst>
              <a:gd name="adj" fmla="val 7443"/>
            </a:avLst>
          </a:prstGeom>
          <a:solidFill>
            <a:schemeClr val="accent3"/>
          </a:solidFill>
        </p:spPr>
        <p:txBody>
          <a:bodyPr lIns="144000" tIns="72000" rIns="144000" bIns="144000">
            <a:noAutofit/>
          </a:bodyPr>
          <a:lstStyle>
            <a:lvl1pPr>
              <a:lnSpc>
                <a:spcPct val="100000"/>
              </a:lnSpc>
              <a:defRPr b="0" i="0">
                <a:latin typeface="+mn-lt"/>
              </a:defRPr>
            </a:lvl1pPr>
            <a:lvl2pPr>
              <a:lnSpc>
                <a:spcPct val="100000"/>
              </a:lnSpc>
              <a:defRPr b="1" i="0">
                <a:latin typeface="TT Norms Tochka Ext Normal" panose="02000503030000020003" pitchFamily="2" charset="0"/>
              </a:defRPr>
            </a:lvl2pPr>
            <a:lvl3pPr>
              <a:lnSpc>
                <a:spcPct val="100000"/>
              </a:lnSpc>
              <a:defRPr b="0" i="0">
                <a:latin typeface="+mn-lt"/>
              </a:defRPr>
            </a:lvl3pPr>
            <a:lvl4pPr>
              <a:lnSpc>
                <a:spcPct val="100000"/>
              </a:lnSpc>
              <a:defRPr b="0" i="0">
                <a:latin typeface="+mn-lt"/>
              </a:defRPr>
            </a:lvl4pPr>
            <a:lvl5pPr>
              <a:lnSpc>
                <a:spcPct val="10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11">
            <a:extLst>
              <a:ext uri="{FF2B5EF4-FFF2-40B4-BE49-F238E27FC236}">
                <a16:creationId xmlns:a16="http://schemas.microsoft.com/office/drawing/2014/main" id="{6C889A0F-494A-3123-3A72-AA3C112C646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46948" y="2268645"/>
            <a:ext cx="3716338" cy="2318006"/>
          </a:xfrm>
          <a:prstGeom prst="roundRect">
            <a:avLst>
              <a:gd name="adj" fmla="val 7443"/>
            </a:avLst>
          </a:prstGeom>
          <a:solidFill>
            <a:schemeClr val="accent3"/>
          </a:solidFill>
        </p:spPr>
        <p:txBody>
          <a:bodyPr vert="horz" wrap="square" lIns="144000" tIns="72000" rIns="144000" bIns="144000" rtlCol="0">
            <a:noAutofit/>
          </a:bodyPr>
          <a:lstStyle>
            <a:lvl1pPr>
              <a:defRPr lang="ru-RU" dirty="0"/>
            </a:lvl1pPr>
            <a:lvl2pPr>
              <a:defRPr lang="ru-RU" dirty="0"/>
            </a:lvl2pPr>
            <a:lvl3pPr>
              <a:defRPr lang="ru-RU" dirty="0"/>
            </a:lvl3pPr>
            <a:lvl4pPr>
              <a:defRPr lang="ru-RU" dirty="0"/>
            </a:lvl4pPr>
            <a:lvl5pPr>
              <a:defRPr lang="ru-RU" dirty="0"/>
            </a:lvl5pPr>
          </a:lstStyle>
          <a:p>
            <a:pPr lvl="0">
              <a:lnSpc>
                <a:spcPct val="100000"/>
              </a:lnSpc>
            </a:pPr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>
              <a:lnSpc>
                <a:spcPct val="100000"/>
              </a:lnSpc>
            </a:pPr>
            <a:r>
              <a:rPr lang="ru-RU" dirty="0"/>
              <a:t>Третий уровень</a:t>
            </a:r>
          </a:p>
          <a:p>
            <a:pPr lvl="3">
              <a:lnSpc>
                <a:spcPct val="100000"/>
              </a:lnSpc>
            </a:pPr>
            <a:r>
              <a:rPr lang="ru-RU" dirty="0"/>
              <a:t>Четвертый уровень</a:t>
            </a:r>
          </a:p>
          <a:p>
            <a:pPr lvl="4">
              <a:lnSpc>
                <a:spcPct val="100000"/>
              </a:lnSpc>
            </a:pPr>
            <a:r>
              <a:rPr lang="ru-RU" dirty="0"/>
              <a:t>Пятый уровень</a:t>
            </a:r>
          </a:p>
        </p:txBody>
      </p:sp>
      <p:sp>
        <p:nvSpPr>
          <p:cNvPr id="14" name="Текст 11">
            <a:extLst>
              <a:ext uri="{FF2B5EF4-FFF2-40B4-BE49-F238E27FC236}">
                <a16:creationId xmlns:a16="http://schemas.microsoft.com/office/drawing/2014/main" id="{ED6E3A0C-AEFB-719F-2EE5-174BB601E65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76396" y="2268645"/>
            <a:ext cx="3716338" cy="2318006"/>
          </a:xfrm>
          <a:prstGeom prst="roundRect">
            <a:avLst>
              <a:gd name="adj" fmla="val 7443"/>
            </a:avLst>
          </a:prstGeom>
          <a:solidFill>
            <a:schemeClr val="accent3"/>
          </a:solidFill>
        </p:spPr>
        <p:txBody>
          <a:bodyPr vert="horz" wrap="square" lIns="144000" tIns="72000" rIns="144000" bIns="144000" rtlCol="0">
            <a:noAutofit/>
          </a:bodyPr>
          <a:lstStyle>
            <a:lvl1pPr>
              <a:defRPr lang="ru-RU" dirty="0"/>
            </a:lvl1pPr>
            <a:lvl2pPr>
              <a:defRPr lang="ru-RU" dirty="0"/>
            </a:lvl2pPr>
            <a:lvl3pPr>
              <a:defRPr lang="ru-RU" dirty="0"/>
            </a:lvl3pPr>
            <a:lvl4pPr>
              <a:defRPr lang="ru-RU" dirty="0"/>
            </a:lvl4pPr>
            <a:lvl5pPr>
              <a:defRPr lang="ru-RU" dirty="0"/>
            </a:lvl5pPr>
          </a:lstStyle>
          <a:p>
            <a:pPr lvl="0">
              <a:lnSpc>
                <a:spcPct val="100000"/>
              </a:lnSpc>
            </a:pPr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>
              <a:lnSpc>
                <a:spcPct val="100000"/>
              </a:lnSpc>
            </a:pPr>
            <a:r>
              <a:rPr lang="ru-RU" dirty="0"/>
              <a:t>Третий уровень</a:t>
            </a:r>
          </a:p>
          <a:p>
            <a:pPr lvl="3">
              <a:lnSpc>
                <a:spcPct val="100000"/>
              </a:lnSpc>
            </a:pPr>
            <a:r>
              <a:rPr lang="ru-RU" dirty="0"/>
              <a:t>Четвертый уровень</a:t>
            </a:r>
          </a:p>
          <a:p>
            <a:pPr lvl="4">
              <a:lnSpc>
                <a:spcPct val="100000"/>
              </a:lnSpc>
            </a:pPr>
            <a:r>
              <a:rPr lang="ru-RU" dirty="0"/>
              <a:t>Пятый уровень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DC6EE95B-9E8F-AB69-2D11-E1E934F614A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CB95116-907B-EE4D-CF65-6D682F6D837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F1AA78A-86EC-B840-B01E-0286C9F5FA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576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ой + 3 ик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7">
            <a:extLst>
              <a:ext uri="{FF2B5EF4-FFF2-40B4-BE49-F238E27FC236}">
                <a16:creationId xmlns:a16="http://schemas.microsoft.com/office/drawing/2014/main" id="{50EECE16-9E34-ABD3-59C3-DB9C622B7B4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11427" y="3359923"/>
            <a:ext cx="3722412" cy="1979709"/>
          </a:xfrm>
        </p:spPr>
        <p:txBody>
          <a:bodyPr wrap="square">
            <a:spAutoFit/>
          </a:bodyPr>
          <a:lstStyle>
            <a:lvl2pPr>
              <a:defRPr b="1" i="0">
                <a:latin typeface="TT Norms Tochka Ext Normal" panose="02000503030000020003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02977385-0607-55CC-5668-54FCD961E83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7501" y="1869017"/>
            <a:ext cx="1169251" cy="1161677"/>
          </a:xfrm>
          <a:prstGeom prst="rect">
            <a:avLst/>
          </a:prstGeom>
          <a:noFill/>
        </p:spPr>
        <p:txBody>
          <a:bodyPr tIns="0" bIns="503998" anchor="ctr">
            <a:noAutofit/>
          </a:bodyPr>
          <a:lstStyle>
            <a:lvl1pPr algn="ctr">
              <a:defRPr sz="1867" b="0" i="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Иконка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D5FB36-B236-BBE8-F0EE-F335CD5C674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241109" y="1869017"/>
            <a:ext cx="1169251" cy="1161677"/>
          </a:xfrm>
          <a:prstGeom prst="rect">
            <a:avLst/>
          </a:prstGeom>
          <a:noFill/>
        </p:spPr>
        <p:txBody>
          <a:bodyPr tIns="0" bIns="503998" anchor="ctr">
            <a:noAutofit/>
          </a:bodyPr>
          <a:lstStyle>
            <a:lvl1pPr algn="ctr">
              <a:defRPr sz="1867" b="0" i="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49432F6B-983D-759D-995F-E4A230C3E99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64716" y="1869017"/>
            <a:ext cx="1169251" cy="1161677"/>
          </a:xfrm>
          <a:prstGeom prst="rect">
            <a:avLst/>
          </a:prstGeom>
          <a:noFill/>
        </p:spPr>
        <p:txBody>
          <a:bodyPr tIns="0" bIns="503998" anchor="ctr">
            <a:noAutofit/>
          </a:bodyPr>
          <a:lstStyle>
            <a:lvl1pPr algn="ctr">
              <a:defRPr sz="1867" b="0" i="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</a:lstStyle>
          <a:p>
            <a:r>
              <a:rPr lang="ru-RU" dirty="0"/>
              <a:t>Иконка</a:t>
            </a:r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7A306B3D-3B0E-B726-1A3A-055A9B270E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244587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5" name="Текст 7">
            <a:extLst>
              <a:ext uri="{FF2B5EF4-FFF2-40B4-BE49-F238E27FC236}">
                <a16:creationId xmlns:a16="http://schemas.microsoft.com/office/drawing/2014/main" id="{0C6364B3-18FB-127F-8B2C-7F2069571E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241109" y="3359923"/>
            <a:ext cx="3722412" cy="1979709"/>
          </a:xfrm>
        </p:spPr>
        <p:txBody>
          <a:bodyPr wrap="square">
            <a:spAutoFit/>
          </a:bodyPr>
          <a:lstStyle>
            <a:lvl2pPr>
              <a:defRPr b="1" i="0">
                <a:latin typeface="TT Norms Tochka Ext Normal" panose="02000503030000020003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id="{548400A2-B3C7-815F-0045-74AC2B3E904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64716" y="3359923"/>
            <a:ext cx="3722412" cy="1979709"/>
          </a:xfrm>
        </p:spPr>
        <p:txBody>
          <a:bodyPr wrap="square">
            <a:spAutoFit/>
          </a:bodyPr>
          <a:lstStyle>
            <a:lvl2pPr>
              <a:defRPr b="1" i="0">
                <a:latin typeface="TT Norms Tochka Ext Normal" panose="02000503030000020003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EF78A30A-595E-8E3E-B29F-8515ED5F10D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049E441-23F8-A63F-528F-DDA0B239EC63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Graphic 7">
            <a:extLst>
              <a:ext uri="{FF2B5EF4-FFF2-40B4-BE49-F238E27FC236}">
                <a16:creationId xmlns:a16="http://schemas.microsoft.com/office/drawing/2014/main" id="{D5909777-7179-B642-902F-7C391C9E70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765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ой + 3 иконки в плашках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1">
            <a:extLst>
              <a:ext uri="{FF2B5EF4-FFF2-40B4-BE49-F238E27FC236}">
                <a16:creationId xmlns:a16="http://schemas.microsoft.com/office/drawing/2014/main" id="{E3E852F5-06CC-DD34-A1E0-66996B8D32E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234592" y="1451503"/>
            <a:ext cx="3716338" cy="3907459"/>
          </a:xfrm>
          <a:prstGeom prst="roundRect">
            <a:avLst>
              <a:gd name="adj" fmla="val 5116"/>
            </a:avLst>
          </a:prstGeom>
          <a:solidFill>
            <a:schemeClr val="accent3"/>
          </a:solidFill>
        </p:spPr>
        <p:txBody>
          <a:bodyPr lIns="144000" tIns="1655999" rIns="144000" bIns="144000">
            <a:noAutofit/>
          </a:bodyPr>
          <a:lstStyle>
            <a:lvl1pPr>
              <a:defRPr lang="ru-RU" sz="2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ru-RU" sz="2200" b="1" i="0" kern="1200" dirty="0">
                <a:solidFill>
                  <a:schemeClr val="accent1"/>
                </a:solidFill>
                <a:latin typeface="TT Norms Tochka Ext Normal" panose="02000503030000020003" pitchFamily="2" charset="0"/>
                <a:ea typeface="+mn-ea"/>
                <a:cs typeface="+mn-cs"/>
              </a:defRPr>
            </a:lvl2pPr>
            <a:lvl3pPr>
              <a:defRPr b="0" i="0">
                <a:latin typeface="+mn-lt"/>
              </a:defRPr>
            </a:lvl3pPr>
            <a:lvl4pPr>
              <a:defRPr b="0" i="0">
                <a:latin typeface="+mn-lt"/>
              </a:defRPr>
            </a:lvl4pPr>
            <a:lvl5pPr>
              <a:defRPr b="0" i="0">
                <a:latin typeface="+mn-lt"/>
              </a:defRPr>
            </a:lvl5pPr>
          </a:lstStyle>
          <a:p>
            <a:pPr marL="0" lvl="0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TT Norms Tochka Ext Medium" panose="020B0604020202020204" pitchFamily="34" charset="0"/>
              <a:buNone/>
            </a:pPr>
            <a:r>
              <a:rPr lang="ru-RU"/>
              <a:t>Образец текста</a:t>
            </a:r>
          </a:p>
          <a:p>
            <a:pPr marL="0" lvl="1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TT Norms Tochka Ext Medium" panose="020B0604020202020204" pitchFamily="34" charset="0"/>
              <a:buNone/>
            </a:pPr>
            <a:r>
              <a:rPr lang="ru-RU"/>
              <a:t>Второй уровень</a:t>
            </a:r>
          </a:p>
          <a:p>
            <a:pPr marL="0" lvl="2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TT Norms Tochka Ext Medium" panose="020B0604020202020204" pitchFamily="34" charset="0"/>
              <a:buNone/>
            </a:pPr>
            <a:r>
              <a:rPr lang="ru-RU"/>
              <a:t>Третий уровень</a:t>
            </a:r>
          </a:p>
          <a:p>
            <a:pPr marL="0" lvl="3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TT Norms Tochka Ext Medium" panose="020B0604020202020204" pitchFamily="34" charset="0"/>
              <a:buNone/>
            </a:pPr>
            <a:r>
              <a:rPr lang="ru-RU"/>
              <a:t>Четвертый уровень</a:t>
            </a:r>
          </a:p>
          <a:p>
            <a:pPr marL="0" lvl="4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TT Norms Tochka Ext Medium" panose="020B0604020202020204" pitchFamily="34" charset="0"/>
              <a:buNone/>
            </a:pPr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11">
            <a:extLst>
              <a:ext uri="{FF2B5EF4-FFF2-40B4-BE49-F238E27FC236}">
                <a16:creationId xmlns:a16="http://schemas.microsoft.com/office/drawing/2014/main" id="{86A212B0-E5A5-3BE1-24EE-93E99C3EF46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69275" y="1451503"/>
            <a:ext cx="3716338" cy="3907459"/>
          </a:xfrm>
          <a:prstGeom prst="roundRect">
            <a:avLst>
              <a:gd name="adj" fmla="val 5116"/>
            </a:avLst>
          </a:prstGeom>
          <a:solidFill>
            <a:schemeClr val="accent3"/>
          </a:solidFill>
        </p:spPr>
        <p:txBody>
          <a:bodyPr lIns="144000" tIns="1655999" rIns="144000" bIns="144000">
            <a:noAutofit/>
          </a:bodyPr>
          <a:lstStyle>
            <a:lvl1pPr>
              <a:defRPr lang="ru-RU" sz="20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ru-RU" sz="2200" b="1" i="0" kern="1200" dirty="0">
                <a:solidFill>
                  <a:schemeClr val="accent1"/>
                </a:solidFill>
                <a:latin typeface="TT Norms Tochka Ext Normal" panose="02000503030000020003" pitchFamily="2" charset="0"/>
                <a:ea typeface="+mn-ea"/>
                <a:cs typeface="+mn-cs"/>
              </a:defRPr>
            </a:lvl2pPr>
            <a:lvl3pPr>
              <a:defRPr b="0" i="0">
                <a:latin typeface="+mn-lt"/>
              </a:defRPr>
            </a:lvl3pPr>
            <a:lvl4pPr>
              <a:defRPr b="0" i="0">
                <a:latin typeface="+mn-lt"/>
              </a:defRPr>
            </a:lvl4pPr>
            <a:lvl5pPr>
              <a:defRPr b="0" i="0">
                <a:latin typeface="+mn-lt"/>
              </a:defRPr>
            </a:lvl5pPr>
          </a:lstStyle>
          <a:p>
            <a:pPr marL="0" lvl="0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TT Norms Tochka Ext Medium" panose="020B0604020202020204" pitchFamily="34" charset="0"/>
              <a:buNone/>
            </a:pPr>
            <a:r>
              <a:rPr lang="ru-RU"/>
              <a:t>Образец текста</a:t>
            </a:r>
          </a:p>
          <a:p>
            <a:pPr marL="0" lvl="1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TT Norms Tochka Ext Medium" panose="020B0604020202020204" pitchFamily="34" charset="0"/>
              <a:buNone/>
            </a:pPr>
            <a:r>
              <a:rPr lang="ru-RU"/>
              <a:t>Второй уровень</a:t>
            </a:r>
          </a:p>
          <a:p>
            <a:pPr marL="0" lvl="2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TT Norms Tochka Ext Medium" panose="020B0604020202020204" pitchFamily="34" charset="0"/>
              <a:buNone/>
            </a:pPr>
            <a:r>
              <a:rPr lang="ru-RU"/>
              <a:t>Третий уровень</a:t>
            </a:r>
          </a:p>
          <a:p>
            <a:pPr marL="0" lvl="3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TT Norms Tochka Ext Medium" panose="020B0604020202020204" pitchFamily="34" charset="0"/>
              <a:buNone/>
            </a:pPr>
            <a:r>
              <a:rPr lang="ru-RU"/>
              <a:t>Четвертый уровень</a:t>
            </a:r>
          </a:p>
          <a:p>
            <a:pPr marL="0" lvl="4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TT Norms Tochka Ext Medium" panose="020B0604020202020204" pitchFamily="34" charset="0"/>
              <a:buNone/>
            </a:pPr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Текст 11">
            <a:extLst>
              <a:ext uri="{FF2B5EF4-FFF2-40B4-BE49-F238E27FC236}">
                <a16:creationId xmlns:a16="http://schemas.microsoft.com/office/drawing/2014/main" id="{D8A68266-29F1-0038-DB99-2DDC7E1E219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7500" y="1451503"/>
            <a:ext cx="3716338" cy="3907459"/>
          </a:xfrm>
          <a:prstGeom prst="roundRect">
            <a:avLst>
              <a:gd name="adj" fmla="val 5116"/>
            </a:avLst>
          </a:prstGeom>
          <a:solidFill>
            <a:schemeClr val="accent3"/>
          </a:solidFill>
        </p:spPr>
        <p:txBody>
          <a:bodyPr lIns="144000" tIns="1655999" rIns="144000" bIns="144000">
            <a:noAutofit/>
          </a:bodyPr>
          <a:lstStyle>
            <a:lvl1pPr>
              <a:defRPr b="0" i="0">
                <a:latin typeface="+mn-lt"/>
              </a:defRPr>
            </a:lvl1pPr>
            <a:lvl2pPr>
              <a:defRPr b="1" i="0">
                <a:latin typeface="TT Norms Tochka Ext Normal" panose="02000503030000020003" pitchFamily="2" charset="0"/>
              </a:defRPr>
            </a:lvl2pPr>
            <a:lvl3pPr>
              <a:defRPr b="0" i="0">
                <a:latin typeface="+mn-lt"/>
              </a:defRPr>
            </a:lvl3pPr>
            <a:lvl4pPr>
              <a:defRPr b="0" i="0">
                <a:latin typeface="+mn-lt"/>
              </a:defRPr>
            </a:lvl4pPr>
            <a:lvl5pPr>
              <a:defRPr b="0" i="0"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02977385-0607-55CC-5668-54FCD961E83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25435" y="1674287"/>
            <a:ext cx="1176016" cy="1168399"/>
          </a:xfrm>
          <a:prstGeom prst="rect">
            <a:avLst/>
          </a:prstGeom>
          <a:noFill/>
        </p:spPr>
        <p:txBody>
          <a:bodyPr tIns="0" bIns="540000" anchor="ctr">
            <a:noAutofit/>
          </a:bodyPr>
          <a:lstStyle>
            <a:lvl1pPr algn="ctr">
              <a:defRPr sz="1867" b="0" i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Иконка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4B617D9A-C0A5-E95F-70B4-77B37B001C3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452351" y="1674287"/>
            <a:ext cx="1176016" cy="1168399"/>
          </a:xfrm>
          <a:prstGeom prst="rect">
            <a:avLst/>
          </a:prstGeom>
          <a:noFill/>
        </p:spPr>
        <p:txBody>
          <a:bodyPr tIns="0" bIns="540000" anchor="ctr">
            <a:noAutofit/>
          </a:bodyPr>
          <a:lstStyle>
            <a:lvl1pPr algn="ctr">
              <a:defRPr sz="1867" b="0" i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Иконка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D1295ADE-3E68-1946-1DB1-05B1CD1F6E8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75956" y="1674287"/>
            <a:ext cx="1176016" cy="1168399"/>
          </a:xfrm>
          <a:prstGeom prst="rect">
            <a:avLst/>
          </a:prstGeom>
          <a:noFill/>
        </p:spPr>
        <p:txBody>
          <a:bodyPr tIns="0" bIns="540000" anchor="ctr">
            <a:noAutofit/>
          </a:bodyPr>
          <a:lstStyle>
            <a:lvl1pPr algn="ctr">
              <a:defRPr sz="1867" b="0" i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Иконка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E092235-F50E-A317-6D12-444FA12A26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244587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11" name="Graphic 7">
            <a:extLst>
              <a:ext uri="{FF2B5EF4-FFF2-40B4-BE49-F238E27FC236}">
                <a16:creationId xmlns:a16="http://schemas.microsoft.com/office/drawing/2014/main" id="{1918EDFB-1997-7145-AB5B-0168E010E8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0005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ой + средние цифры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7503" y="244587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  <a:endParaRPr lang="en-US" dirty="0"/>
          </a:p>
        </p:txBody>
      </p:sp>
      <p:sp>
        <p:nvSpPr>
          <p:cNvPr id="5" name="Текст 11">
            <a:extLst>
              <a:ext uri="{FF2B5EF4-FFF2-40B4-BE49-F238E27FC236}">
                <a16:creationId xmlns:a16="http://schemas.microsoft.com/office/drawing/2014/main" id="{4A02D9FF-BE65-F107-07D5-1C601D74F4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17500" y="1866900"/>
            <a:ext cx="3716338" cy="2927350"/>
          </a:xfrm>
          <a:prstGeom prst="roundRect">
            <a:avLst>
              <a:gd name="adj" fmla="val 5116"/>
            </a:avLst>
          </a:prstGeom>
          <a:solidFill>
            <a:schemeClr val="accent3"/>
          </a:solidFill>
        </p:spPr>
        <p:txBody>
          <a:bodyPr lIns="144000" tIns="108000" rIns="144000" bIns="144000">
            <a:noAutofit/>
          </a:bodyPr>
          <a:lstStyle>
            <a:lvl1pPr>
              <a:lnSpc>
                <a:spcPct val="79000"/>
              </a:lnSpc>
              <a:defRPr sz="8000" b="0" i="0">
                <a:solidFill>
                  <a:schemeClr val="accent1"/>
                </a:solidFill>
                <a:latin typeface="ABC Gravity Compressed Cyrillic Ultra" pitchFamily="2" charset="0"/>
                <a:ea typeface="ABC Gravity Compressed Cyrillic Ultra" pitchFamily="2" charset="0"/>
              </a:defRPr>
            </a:lvl1pPr>
            <a:lvl2pPr>
              <a:lnSpc>
                <a:spcPct val="100000"/>
              </a:lnSpc>
              <a:defRPr lang="ru-RU" sz="2200" b="1" i="0" kern="1200" dirty="0">
                <a:solidFill>
                  <a:schemeClr val="accent1"/>
                </a:solidFill>
                <a:latin typeface="TT Norms Tochka Ext Normal" panose="02000503030000020003" pitchFamily="2" charset="0"/>
                <a:ea typeface="+mn-ea"/>
                <a:cs typeface="+mn-cs"/>
              </a:defRPr>
            </a:lvl2pPr>
            <a:lvl3pPr>
              <a:lnSpc>
                <a:spcPct val="110000"/>
              </a:lnSpc>
              <a:defRPr b="0" i="0">
                <a:latin typeface="+mn-lt"/>
              </a:defRPr>
            </a:lvl3pPr>
            <a:lvl4pPr>
              <a:lnSpc>
                <a:spcPct val="110000"/>
              </a:lnSpc>
              <a:defRPr b="0" i="0">
                <a:latin typeface="+mn-lt"/>
              </a:defRPr>
            </a:lvl4pPr>
            <a:lvl5pPr>
              <a:lnSpc>
                <a:spcPct val="11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ru-RU" dirty="0"/>
              <a:t>000</a:t>
            </a:r>
          </a:p>
          <a:p>
            <a:pPr marL="0" lvl="1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T Norms Tochka Ext Medium" panose="020B0604020202020204" pitchFamily="34" charset="0"/>
              <a:buNone/>
              <a:tabLst/>
            </a:pPr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Текст 11">
            <a:extLst>
              <a:ext uri="{FF2B5EF4-FFF2-40B4-BE49-F238E27FC236}">
                <a16:creationId xmlns:a16="http://schemas.microsoft.com/office/drawing/2014/main" id="{3DEE58B6-CDB9-4889-9C6C-78CEBEB3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34592" y="1866900"/>
            <a:ext cx="3716338" cy="2927350"/>
          </a:xfrm>
          <a:prstGeom prst="roundRect">
            <a:avLst>
              <a:gd name="adj" fmla="val 5116"/>
            </a:avLst>
          </a:prstGeom>
          <a:solidFill>
            <a:schemeClr val="accent3"/>
          </a:solidFill>
        </p:spPr>
        <p:txBody>
          <a:bodyPr lIns="144000" tIns="108000" rIns="144000" bIns="144000">
            <a:noAutofit/>
          </a:bodyPr>
          <a:lstStyle>
            <a:lvl1pPr>
              <a:lnSpc>
                <a:spcPct val="79000"/>
              </a:lnSpc>
              <a:defRPr sz="8000" b="0" i="0">
                <a:solidFill>
                  <a:schemeClr val="accent1"/>
                </a:solidFill>
                <a:latin typeface="ABC Gravity Compressed Cyrillic Ultra" pitchFamily="2" charset="0"/>
                <a:ea typeface="ABC Gravity Compressed Cyrillic Ultra" pitchFamily="2" charset="0"/>
              </a:defRPr>
            </a:lvl1pPr>
            <a:lvl2pPr>
              <a:lnSpc>
                <a:spcPct val="100000"/>
              </a:lnSpc>
              <a:defRPr lang="ru-RU" sz="2200" b="1" i="0" kern="1200" dirty="0">
                <a:solidFill>
                  <a:schemeClr val="accent1"/>
                </a:solidFill>
                <a:latin typeface="TT Norms Tochka Ext Normal" panose="02000503030000020003" pitchFamily="2" charset="0"/>
                <a:ea typeface="+mn-ea"/>
                <a:cs typeface="+mn-cs"/>
              </a:defRPr>
            </a:lvl2pPr>
            <a:lvl3pPr>
              <a:lnSpc>
                <a:spcPct val="110000"/>
              </a:lnSpc>
              <a:defRPr b="0" i="0">
                <a:latin typeface="+mn-lt"/>
              </a:defRPr>
            </a:lvl3pPr>
            <a:lvl4pPr>
              <a:lnSpc>
                <a:spcPct val="110000"/>
              </a:lnSpc>
              <a:defRPr b="0" i="0">
                <a:latin typeface="+mn-lt"/>
              </a:defRPr>
            </a:lvl4pPr>
            <a:lvl5pPr>
              <a:lnSpc>
                <a:spcPct val="11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ru-RU" dirty="0"/>
              <a:t>000</a:t>
            </a:r>
          </a:p>
          <a:p>
            <a:pPr marL="0" lvl="1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T Norms Tochka Ext Medium" panose="020B0604020202020204" pitchFamily="34" charset="0"/>
              <a:buNone/>
              <a:tabLst/>
            </a:pPr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F0A28DA-2477-5DC0-5D82-D50076E3E5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64040" y="1866900"/>
            <a:ext cx="3716338" cy="2927350"/>
          </a:xfrm>
          <a:prstGeom prst="roundRect">
            <a:avLst>
              <a:gd name="adj" fmla="val 5116"/>
            </a:avLst>
          </a:prstGeom>
          <a:solidFill>
            <a:schemeClr val="accent3"/>
          </a:solidFill>
        </p:spPr>
        <p:txBody>
          <a:bodyPr lIns="144000" tIns="108000" rIns="144000" bIns="144000">
            <a:noAutofit/>
          </a:bodyPr>
          <a:lstStyle>
            <a:lvl1pPr>
              <a:lnSpc>
                <a:spcPct val="79000"/>
              </a:lnSpc>
              <a:defRPr sz="8000" b="0" i="0">
                <a:solidFill>
                  <a:schemeClr val="accent1"/>
                </a:solidFill>
                <a:latin typeface="ABC Gravity Compressed Cyrillic Ultra" pitchFamily="2" charset="0"/>
                <a:ea typeface="ABC Gravity Compressed Cyrillic Ultra" pitchFamily="2" charset="0"/>
              </a:defRPr>
            </a:lvl1pPr>
            <a:lvl2pPr>
              <a:lnSpc>
                <a:spcPct val="100000"/>
              </a:lnSpc>
              <a:defRPr lang="ru-RU" sz="2200" b="1" i="0" kern="1200" dirty="0">
                <a:solidFill>
                  <a:schemeClr val="accent1"/>
                </a:solidFill>
                <a:latin typeface="TT Norms Tochka Ext Normal" panose="02000503030000020003" pitchFamily="2" charset="0"/>
                <a:ea typeface="+mn-ea"/>
                <a:cs typeface="+mn-cs"/>
              </a:defRPr>
            </a:lvl2pPr>
            <a:lvl3pPr>
              <a:lnSpc>
                <a:spcPct val="110000"/>
              </a:lnSpc>
              <a:defRPr b="0" i="0">
                <a:latin typeface="+mn-lt"/>
              </a:defRPr>
            </a:lvl3pPr>
            <a:lvl4pPr>
              <a:lnSpc>
                <a:spcPct val="110000"/>
              </a:lnSpc>
              <a:defRPr b="0" i="0">
                <a:latin typeface="+mn-lt"/>
              </a:defRPr>
            </a:lvl4pPr>
            <a:lvl5pPr>
              <a:lnSpc>
                <a:spcPct val="110000"/>
              </a:lnSpc>
              <a:defRPr b="0" i="0">
                <a:latin typeface="+mn-lt"/>
              </a:defRPr>
            </a:lvl5pPr>
          </a:lstStyle>
          <a:p>
            <a:pPr lvl="0"/>
            <a:r>
              <a:rPr lang="ru-RU" dirty="0"/>
              <a:t>000</a:t>
            </a:r>
          </a:p>
          <a:p>
            <a:pPr marL="0" lvl="1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T Norms Tochka Ext Medium" panose="020B0604020202020204" pitchFamily="34" charset="0"/>
              <a:buNone/>
              <a:tabLst/>
            </a:pPr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6" name="Graphic 7">
            <a:extLst>
              <a:ext uri="{FF2B5EF4-FFF2-40B4-BE49-F238E27FC236}">
                <a16:creationId xmlns:a16="http://schemas.microsoft.com/office/drawing/2014/main" id="{3809207C-F6B6-E048-90C6-2E2471C7334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1676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ой + маленькие цифры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7503" y="244587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  <a:endParaRPr lang="en-US" dirty="0"/>
          </a:p>
        </p:txBody>
      </p:sp>
      <p:sp>
        <p:nvSpPr>
          <p:cNvPr id="5" name="Текст 11">
            <a:extLst>
              <a:ext uri="{FF2B5EF4-FFF2-40B4-BE49-F238E27FC236}">
                <a16:creationId xmlns:a16="http://schemas.microsoft.com/office/drawing/2014/main" id="{4A02D9FF-BE65-F107-07D5-1C601D74F4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17500" y="1866900"/>
            <a:ext cx="3716338" cy="2673958"/>
          </a:xfrm>
          <a:prstGeom prst="roundRect">
            <a:avLst>
              <a:gd name="adj" fmla="val 5116"/>
            </a:avLst>
          </a:prstGeom>
          <a:solidFill>
            <a:schemeClr val="accent3"/>
          </a:solidFill>
        </p:spPr>
        <p:txBody>
          <a:bodyPr lIns="144000" tIns="108000" rIns="144000" bIns="144000">
            <a:noAutofit/>
          </a:bodyPr>
          <a:lstStyle>
            <a:lvl1pPr>
              <a:lnSpc>
                <a:spcPct val="79000"/>
              </a:lnSpc>
              <a:defRPr sz="6600" b="0" i="0">
                <a:solidFill>
                  <a:schemeClr val="accent1"/>
                </a:solidFill>
                <a:latin typeface="ABC Gravity Compressed Cyrillic Ultra" pitchFamily="2" charset="0"/>
                <a:ea typeface="ABC Gravity Compressed Cyrillic Ultra" pitchFamily="2" charset="0"/>
              </a:defRPr>
            </a:lvl1pPr>
            <a:lvl2pPr>
              <a:lnSpc>
                <a:spcPct val="100000"/>
              </a:lnSpc>
              <a:defRPr lang="ru-RU" sz="2200" b="1" i="0" kern="1200" dirty="0">
                <a:solidFill>
                  <a:schemeClr val="accent1"/>
                </a:solidFill>
                <a:latin typeface="TT Norms Tochka Ext Normal" panose="02000503030000020003" pitchFamily="2" charset="0"/>
                <a:ea typeface="+mn-ea"/>
                <a:cs typeface="+mn-cs"/>
              </a:defRPr>
            </a:lvl2pPr>
            <a:lvl3pPr>
              <a:defRPr b="0" i="0">
                <a:latin typeface="+mn-lt"/>
              </a:defRPr>
            </a:lvl3pPr>
            <a:lvl4pPr>
              <a:defRPr b="0" i="0">
                <a:latin typeface="+mn-lt"/>
              </a:defRPr>
            </a:lvl4pPr>
            <a:lvl5pPr>
              <a:defRPr b="0" i="0">
                <a:latin typeface="+mn-lt"/>
              </a:defRPr>
            </a:lvl5pPr>
          </a:lstStyle>
          <a:p>
            <a:pPr lvl="0"/>
            <a:r>
              <a:rPr lang="ru-RU" dirty="0"/>
              <a:t>000</a:t>
            </a:r>
          </a:p>
          <a:p>
            <a:pPr marL="0" lvl="1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T Norms Tochka Ext Medium" panose="020B0604020202020204" pitchFamily="34" charset="0"/>
              <a:buNone/>
              <a:tabLst/>
            </a:pPr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Текст 11">
            <a:extLst>
              <a:ext uri="{FF2B5EF4-FFF2-40B4-BE49-F238E27FC236}">
                <a16:creationId xmlns:a16="http://schemas.microsoft.com/office/drawing/2014/main" id="{3DEE58B6-CDB9-4889-9C6C-78CEBEB3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34592" y="1866900"/>
            <a:ext cx="3716338" cy="2673958"/>
          </a:xfrm>
          <a:prstGeom prst="roundRect">
            <a:avLst>
              <a:gd name="adj" fmla="val 5116"/>
            </a:avLst>
          </a:prstGeom>
          <a:solidFill>
            <a:schemeClr val="accent3"/>
          </a:solidFill>
        </p:spPr>
        <p:txBody>
          <a:bodyPr lIns="144000" tIns="108000" rIns="144000" bIns="144000">
            <a:noAutofit/>
          </a:bodyPr>
          <a:lstStyle>
            <a:lvl1pPr>
              <a:lnSpc>
                <a:spcPct val="79000"/>
              </a:lnSpc>
              <a:defRPr sz="6600" b="0" i="0">
                <a:solidFill>
                  <a:schemeClr val="accent1"/>
                </a:solidFill>
                <a:latin typeface="ABC Gravity Compressed Cyrillic Ultra" pitchFamily="2" charset="0"/>
                <a:ea typeface="ABC Gravity Compressed Cyrillic Ultra" pitchFamily="2" charset="0"/>
              </a:defRPr>
            </a:lvl1pPr>
            <a:lvl2pPr>
              <a:defRPr lang="ru-RU" sz="2200" b="1" i="0" kern="1200" dirty="0">
                <a:solidFill>
                  <a:schemeClr val="accent1"/>
                </a:solidFill>
                <a:latin typeface="TT Norms Tochka Ext Normal" panose="02000503030000020003" pitchFamily="2" charset="0"/>
                <a:ea typeface="+mn-ea"/>
                <a:cs typeface="+mn-cs"/>
              </a:defRPr>
            </a:lvl2pPr>
            <a:lvl3pPr>
              <a:defRPr b="0" i="0">
                <a:latin typeface="+mn-lt"/>
              </a:defRPr>
            </a:lvl3pPr>
            <a:lvl4pPr>
              <a:defRPr b="0" i="0">
                <a:latin typeface="+mn-lt"/>
              </a:defRPr>
            </a:lvl4pPr>
            <a:lvl5pPr>
              <a:defRPr b="0" i="0">
                <a:latin typeface="+mn-lt"/>
              </a:defRPr>
            </a:lvl5pPr>
          </a:lstStyle>
          <a:p>
            <a:pPr lvl="0"/>
            <a:r>
              <a:rPr lang="ru-RU" dirty="0"/>
              <a:t>000</a:t>
            </a:r>
          </a:p>
          <a:p>
            <a:pPr marL="0" lvl="1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T Norms Tochka Ext Medium" panose="020B0604020202020204" pitchFamily="34" charset="0"/>
              <a:buNone/>
              <a:tabLst/>
            </a:pPr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F0A28DA-2477-5DC0-5D82-D50076E3E5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64040" y="1866900"/>
            <a:ext cx="3716338" cy="2673958"/>
          </a:xfrm>
          <a:prstGeom prst="roundRect">
            <a:avLst>
              <a:gd name="adj" fmla="val 5116"/>
            </a:avLst>
          </a:prstGeom>
          <a:solidFill>
            <a:schemeClr val="accent3"/>
          </a:solidFill>
        </p:spPr>
        <p:txBody>
          <a:bodyPr lIns="144000" tIns="108000" rIns="144000" bIns="144000">
            <a:noAutofit/>
          </a:bodyPr>
          <a:lstStyle>
            <a:lvl1pPr>
              <a:lnSpc>
                <a:spcPct val="79000"/>
              </a:lnSpc>
              <a:defRPr sz="6600" b="0" i="0">
                <a:solidFill>
                  <a:schemeClr val="accent1"/>
                </a:solidFill>
                <a:latin typeface="ABC Gravity Compressed Cyrillic Ultra" pitchFamily="2" charset="0"/>
                <a:ea typeface="ABC Gravity Compressed Cyrillic Ultra" pitchFamily="2" charset="0"/>
              </a:defRPr>
            </a:lvl1pPr>
            <a:lvl2pPr>
              <a:defRPr lang="ru-RU" sz="2200" b="1" i="0" kern="1200" dirty="0">
                <a:solidFill>
                  <a:schemeClr val="accent1"/>
                </a:solidFill>
                <a:latin typeface="TT Norms Tochka Ext Normal" panose="02000503030000020003" pitchFamily="2" charset="0"/>
                <a:ea typeface="+mn-ea"/>
                <a:cs typeface="+mn-cs"/>
              </a:defRPr>
            </a:lvl2pPr>
            <a:lvl3pPr>
              <a:defRPr b="0" i="0">
                <a:latin typeface="+mn-lt"/>
              </a:defRPr>
            </a:lvl3pPr>
            <a:lvl4pPr>
              <a:defRPr b="0" i="0">
                <a:latin typeface="+mn-lt"/>
              </a:defRPr>
            </a:lvl4pPr>
            <a:lvl5pPr>
              <a:defRPr b="0" i="0">
                <a:latin typeface="+mn-lt"/>
              </a:defRPr>
            </a:lvl5pPr>
          </a:lstStyle>
          <a:p>
            <a:pPr lvl="0"/>
            <a:r>
              <a:rPr lang="ru-RU" dirty="0"/>
              <a:t>000</a:t>
            </a:r>
          </a:p>
          <a:p>
            <a:pPr marL="0" lvl="1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T Norms Tochka Ext Medium" panose="020B0604020202020204" pitchFamily="34" charset="0"/>
              <a:buNone/>
              <a:tabLst/>
            </a:pPr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6" name="Graphic 7">
            <a:extLst>
              <a:ext uri="{FF2B5EF4-FFF2-40B4-BE49-F238E27FC236}">
                <a16:creationId xmlns:a16="http://schemas.microsoft.com/office/drawing/2014/main" id="{9271A02B-212F-FE4B-B26F-48BF6720AD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1E96B6-8AF0-6385-DE73-06CD33D95587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CF792F-BC61-8FA6-19F5-3511C00DD865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9751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ой + разде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2EE644-B094-2394-5554-42001A3944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1151" y="245386"/>
            <a:ext cx="7645400" cy="317716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13357C9-2F76-CC3F-ECDD-1FA885C54A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821062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868F09C1-1573-5F79-9A44-1934108AE29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F38055A-7CFC-7D85-F509-8FCA0A03FC8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Graphic 7">
            <a:extLst>
              <a:ext uri="{FF2B5EF4-FFF2-40B4-BE49-F238E27FC236}">
                <a16:creationId xmlns:a16="http://schemas.microsoft.com/office/drawing/2014/main" id="{7C4DEE61-8D04-1940-9EFC-C0F6BCD7F51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92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сновной + фот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9A8318B-B711-452B-9EA0-F1B05A5F8A1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76533" y="1284819"/>
            <a:ext cx="4902200" cy="4870449"/>
          </a:xfrm>
          <a:prstGeom prst="roundRect">
            <a:avLst>
              <a:gd name="adj" fmla="val 3923"/>
            </a:avLst>
          </a:prstGeom>
          <a:solidFill>
            <a:schemeClr val="tx1"/>
          </a:solidFill>
        </p:spPr>
        <p:txBody>
          <a:bodyPr tIns="0"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</a:lstStyle>
          <a:p>
            <a:r>
              <a:rPr lang="ru-RU"/>
              <a:t>Фото</a:t>
            </a:r>
          </a:p>
        </p:txBody>
      </p:sp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641E2897-943E-3C2C-AB1F-89633E34C1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243362"/>
            <a:ext cx="6267449" cy="1260089"/>
          </a:xfrm>
        </p:spPr>
        <p:txBody>
          <a:bodyPr/>
          <a:lstStyle>
            <a:lvl1pPr>
              <a:lnSpc>
                <a:spcPct val="89000"/>
              </a:lnSpc>
              <a:defRPr sz="4600" spc="0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  <a:br>
              <a:rPr lang="ru-RU" dirty="0"/>
            </a:br>
            <a:r>
              <a:rPr lang="ru-RU" dirty="0"/>
              <a:t>на две строки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30AB1D6A-CD53-BDBA-32F1-C3C865F125C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48C8200D-D7F7-33F6-18D4-AFCA27C5A7E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7">
            <a:extLst>
              <a:ext uri="{FF2B5EF4-FFF2-40B4-BE49-F238E27FC236}">
                <a16:creationId xmlns:a16="http://schemas.microsoft.com/office/drawing/2014/main" id="{F428393D-CDA8-2560-F93F-54779DC948E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11426" y="1848878"/>
            <a:ext cx="6267449" cy="1979709"/>
          </a:xfrm>
        </p:spPr>
        <p:txBody>
          <a:bodyPr wrap="square">
            <a:spAutoFit/>
          </a:bodyPr>
          <a:lstStyle>
            <a:lvl2pPr>
              <a:defRPr b="1" i="0">
                <a:latin typeface="TT Norms Tochka Ext Normal" panose="02000503030000020003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7" name="Graphic 7">
            <a:extLst>
              <a:ext uri="{FF2B5EF4-FFF2-40B4-BE49-F238E27FC236}">
                <a16:creationId xmlns:a16="http://schemas.microsoft.com/office/drawing/2014/main" id="{90681F18-CCB7-7A46-902A-7CFF8B7226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832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Большое фот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9A8318B-B711-452B-9EA0-F1B05A5F8A1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"/>
            <a:ext cx="12192000" cy="6857999"/>
          </a:xfrm>
          <a:prstGeom prst="rect">
            <a:avLst/>
          </a:prstGeom>
          <a:solidFill>
            <a:schemeClr val="tx1"/>
          </a:solidFill>
        </p:spPr>
        <p:txBody>
          <a:bodyPr tIns="0" bIns="720000" anchor="ctr">
            <a:noAutofit/>
          </a:bodyPr>
          <a:lstStyle>
            <a:lvl1pPr algn="ctr">
              <a:defRPr b="0" i="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</a:defRPr>
            </a:lvl1pPr>
          </a:lstStyle>
          <a:p>
            <a:r>
              <a:rPr lang="ru-RU" dirty="0"/>
              <a:t>Большое фото на весь слайд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7500" y="440568"/>
            <a:ext cx="9605432" cy="1191095"/>
          </a:xfrm>
        </p:spPr>
        <p:txBody>
          <a:bodyPr vert="horz" lIns="0" tIns="0" rIns="0" bIns="0" rtlCol="0" anchor="t">
            <a:spAutoFit/>
          </a:bodyPr>
          <a:lstStyle>
            <a:lvl1pPr>
              <a:lnSpc>
                <a:spcPct val="67000"/>
              </a:lnSpc>
              <a:defRPr lang="en-US" sz="10900" b="0" cap="all" baseline="0" dirty="0">
                <a:solidFill>
                  <a:schemeClr val="bg1"/>
                </a:solidFill>
                <a:latin typeface="ABC Gravity Compressed Cyrillic Ultra" pitchFamily="2" charset="0"/>
                <a:ea typeface="ABC Gravity Compressed Cyrillic Ultra" pitchFamily="2" charset="0"/>
              </a:defRPr>
            </a:lvl1pPr>
          </a:lstStyle>
          <a:p>
            <a:pPr lvl="0">
              <a:lnSpc>
                <a:spcPct val="67000"/>
              </a:lnSpc>
            </a:pPr>
            <a:r>
              <a:rPr lang="ru-RU" dirty="0"/>
              <a:t>ЗАГОЛОВОК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058ED31-45E5-4493-160C-1834FC57EF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B359E663-C8B1-37FB-B101-DCC283D5F9C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08C58C57-0864-0889-11F4-F2811D0F62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30972679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3270" y="4139385"/>
            <a:ext cx="9605433" cy="1890133"/>
          </a:xfrm>
        </p:spPr>
        <p:txBody>
          <a:bodyPr vert="horz" lIns="0" tIns="0" rIns="0" bIns="0" rtlCol="0" anchor="b">
            <a:spAutoFit/>
          </a:bodyPr>
          <a:lstStyle>
            <a:lvl1pPr>
              <a:defRPr lang="en-US" sz="4600" spc="0" dirty="0">
                <a:latin typeface="+mj-lt"/>
              </a:defRPr>
            </a:lvl1pPr>
          </a:lstStyle>
          <a:p>
            <a:pPr lvl="0">
              <a:lnSpc>
                <a:spcPct val="89000"/>
              </a:lnSpc>
              <a:buFont typeface="+mj-lt"/>
            </a:pPr>
            <a:r>
              <a:rPr lang="ru-RU" dirty="0"/>
              <a:t>Цитата</a:t>
            </a:r>
            <a:br>
              <a:rPr lang="ru-RU" dirty="0"/>
            </a:br>
            <a:r>
              <a:rPr lang="ru-RU" dirty="0"/>
              <a:t>на несколько</a:t>
            </a:r>
            <a:br>
              <a:rPr lang="ru-RU" dirty="0"/>
            </a:br>
            <a:r>
              <a:rPr lang="ru-RU" dirty="0"/>
              <a:t>строк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463B53-83DF-11E2-2204-687AD62239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7504" y="6299327"/>
            <a:ext cx="5679017" cy="317716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Имя Фамилия</a:t>
            </a:r>
            <a:endParaRPr lang="en-US" dirty="0"/>
          </a:p>
        </p:txBody>
      </p:sp>
      <p:pic>
        <p:nvPicPr>
          <p:cNvPr id="5" name="Graphic 7">
            <a:extLst>
              <a:ext uri="{FF2B5EF4-FFF2-40B4-BE49-F238E27FC236}">
                <a16:creationId xmlns:a16="http://schemas.microsoft.com/office/drawing/2014/main" id="{E32F26C7-C960-FE4E-9A86-D5A4E1F779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193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лючевая мысль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79575" y="1963951"/>
            <a:ext cx="8831262" cy="2930098"/>
          </a:xfrm>
        </p:spPr>
        <p:txBody>
          <a:bodyPr anchor="b"/>
          <a:lstStyle>
            <a:lvl1pPr marL="0" marR="0" indent="0" algn="ctr" defTabSz="609555" rtl="0" eaLnBrk="1" fontAlgn="auto" latinLnBrk="0" hangingPunct="1">
              <a:lnSpc>
                <a:spcPct val="7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8000" kern="1200" cap="all" spc="67" baseline="0" dirty="0">
                <a:solidFill>
                  <a:schemeClr val="accent1"/>
                </a:solidFill>
                <a:latin typeface="ABC Gravity Compressed Cyrillic Ultra" pitchFamily="2" charset="77"/>
                <a:ea typeface="ABC Gravity Compressed Cyrillic Ultra" pitchFamily="2" charset="77"/>
                <a:cs typeface="+mn-cs"/>
              </a:defRPr>
            </a:lvl1pPr>
          </a:lstStyle>
          <a:p>
            <a:r>
              <a:rPr lang="ru-RU" dirty="0"/>
              <a:t>ключевая мысль или цитата, максимум на три или четыре строки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463B53-83DF-11E2-2204-687AD62239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49612" y="864745"/>
            <a:ext cx="5691187" cy="590675"/>
          </a:xfrm>
          <a:prstGeom prst="rect">
            <a:avLst/>
          </a:prstGeom>
        </p:spPr>
        <p:txBody>
          <a:bodyPr/>
          <a:lstStyle>
            <a:lvl1pPr algn="ctr">
              <a:defRPr b="0" i="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Дополнительное описание ключевой мысли, максимум на 2 строки</a:t>
            </a:r>
            <a:endParaRPr lang="en-US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9B8F889-4E59-5540-893F-72C8C2E304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49611" y="5402580"/>
            <a:ext cx="5691187" cy="590675"/>
          </a:xfrm>
          <a:prstGeom prst="rect">
            <a:avLst/>
          </a:prstGeom>
        </p:spPr>
        <p:txBody>
          <a:bodyPr/>
          <a:lstStyle>
            <a:lvl1pPr algn="ctr">
              <a:defRPr b="0" i="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Дополнительное описание ключевой мысли, максимум на 2 строки</a:t>
            </a:r>
            <a:endParaRPr lang="en-US" dirty="0"/>
          </a:p>
        </p:txBody>
      </p:sp>
      <p:pic>
        <p:nvPicPr>
          <p:cNvPr id="5" name="Graphic 7">
            <a:extLst>
              <a:ext uri="{FF2B5EF4-FFF2-40B4-BE49-F238E27FC236}">
                <a16:creationId xmlns:a16="http://schemas.microsoft.com/office/drawing/2014/main" id="{98E4BB0A-E88F-BB4F-9774-B07A0DA8B4E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Важный акцент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948B1C0-8B6B-5028-3C53-EB71444DD8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305A7A4-11F3-9AF8-974E-F455044731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380" y="2558131"/>
            <a:ext cx="11561233" cy="2402966"/>
          </a:xfrm>
        </p:spPr>
        <p:txBody>
          <a:bodyPr anchor="ctr"/>
          <a:lstStyle>
            <a:lvl1pPr algn="ctr">
              <a:lnSpc>
                <a:spcPct val="70000"/>
              </a:lnSpc>
              <a:defRPr lang="en-US" sz="10900" b="0" kern="1200" cap="all" spc="67" baseline="0" dirty="0">
                <a:solidFill>
                  <a:schemeClr val="bg1"/>
                </a:solidFill>
                <a:latin typeface="ABC Gravity Compressed Cyrillic Ultra" pitchFamily="2" charset="77"/>
                <a:ea typeface="ABC Gravity Compressed Cyrillic Ultra" pitchFamily="2" charset="77"/>
                <a:cs typeface="+mn-cs"/>
              </a:defRPr>
            </a:lvl1pPr>
          </a:lstStyle>
          <a:p>
            <a:r>
              <a:rPr lang="ru-RU" dirty="0"/>
              <a:t>короткая фраза</a:t>
            </a:r>
            <a:br>
              <a:rPr lang="ru-RU" dirty="0"/>
            </a:br>
            <a:r>
              <a:rPr lang="ru-RU" dirty="0"/>
              <a:t>или слово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1142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R-код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5A6E4D11-3DE2-8046-B707-A838C03B3D5B}"/>
              </a:ext>
            </a:extLst>
          </p:cNvPr>
          <p:cNvSpPr/>
          <p:nvPr userDrawn="1"/>
        </p:nvSpPr>
        <p:spPr>
          <a:xfrm>
            <a:off x="4622799" y="695325"/>
            <a:ext cx="2944813" cy="2927350"/>
          </a:xfrm>
          <a:prstGeom prst="roundRect">
            <a:avLst>
              <a:gd name="adj" fmla="val 637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ru-RU" sz="2000" dirty="0" err="1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93286" y="4024856"/>
            <a:ext cx="9605433" cy="1125501"/>
          </a:xfrm>
        </p:spPr>
        <p:txBody>
          <a:bodyPr/>
          <a:lstStyle>
            <a:lvl1pPr algn="ctr">
              <a:lnSpc>
                <a:spcPct val="79000"/>
              </a:lnSpc>
              <a:defRPr sz="4600" spc="0">
                <a:solidFill>
                  <a:schemeClr val="tx1"/>
                </a:solidFill>
                <a:latin typeface="+mj-lt"/>
                <a:ea typeface="ABC Gravity Compressed Cyrillic Ultra" pitchFamily="2" charset="0"/>
              </a:defRPr>
            </a:lvl1pPr>
          </a:lstStyle>
          <a:p>
            <a:r>
              <a:rPr lang="ru-RU" dirty="0"/>
              <a:t> Заголовок</a:t>
            </a:r>
            <a:br>
              <a:rPr lang="ru-RU" dirty="0"/>
            </a:br>
            <a:r>
              <a:rPr lang="ru-RU" dirty="0"/>
              <a:t>слайда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463B53-83DF-11E2-2204-687AD62239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60848" y="5541370"/>
            <a:ext cx="7670307" cy="317716"/>
          </a:xfrm>
          <a:prstGeom prst="rect">
            <a:avLst/>
          </a:prstGeom>
        </p:spPr>
        <p:txBody>
          <a:bodyPr/>
          <a:lstStyle>
            <a:lvl1pPr algn="ctr">
              <a:defRPr b="0" i="0">
                <a:solidFill>
                  <a:schemeClr val="tx1"/>
                </a:solidFill>
                <a:latin typeface="+mn-lt"/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Подзаголовок</a:t>
            </a:r>
            <a:endParaRPr lang="en-US"/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DCED0796-A101-EF3E-4A06-EC6154BF95F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30235" y="895351"/>
            <a:ext cx="2531533" cy="2531533"/>
          </a:xfrm>
          <a:prstGeom prst="roundRect">
            <a:avLst>
              <a:gd name="adj" fmla="val 6199"/>
            </a:avLst>
          </a:prstGeom>
          <a:solidFill>
            <a:schemeClr val="bg1"/>
          </a:solidFill>
        </p:spPr>
        <p:txBody>
          <a:bodyPr bIns="792000" anchor="ctr">
            <a:noAutofit/>
          </a:bodyPr>
          <a:lstStyle>
            <a:lvl1pPr algn="ctr">
              <a:defRPr b="0" i="0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QR-</a:t>
            </a:r>
            <a:r>
              <a:rPr lang="ru-RU" dirty="0"/>
              <a:t>код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66C450-9C6E-723B-0024-040994F9E09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ru-RU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EFF758D-B4E8-42E3-D45F-108DC73C3DA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Graphic 7">
            <a:extLst>
              <a:ext uri="{FF2B5EF4-FFF2-40B4-BE49-F238E27FC236}">
                <a16:creationId xmlns:a16="http://schemas.microsoft.com/office/drawing/2014/main" id="{DBEE9658-968B-AD47-AEE2-E51840AB2B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1882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R-коды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3001E3D7-FF27-4745-943E-3161C04E8240}"/>
              </a:ext>
            </a:extLst>
          </p:cNvPr>
          <p:cNvSpPr/>
          <p:nvPr userDrawn="1"/>
        </p:nvSpPr>
        <p:spPr>
          <a:xfrm>
            <a:off x="8170223" y="1866900"/>
            <a:ext cx="2552700" cy="2536825"/>
          </a:xfrm>
          <a:prstGeom prst="roundRect">
            <a:avLst>
              <a:gd name="adj" fmla="val 74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ru-RU" sz="2000" dirty="0" err="1">
              <a:solidFill>
                <a:schemeClr val="tx2"/>
              </a:solidFill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4ED8859F-7DCF-D049-A208-AE469A0503C3}"/>
              </a:ext>
            </a:extLst>
          </p:cNvPr>
          <p:cNvSpPr/>
          <p:nvPr userDrawn="1"/>
        </p:nvSpPr>
        <p:spPr>
          <a:xfrm>
            <a:off x="4230688" y="1866900"/>
            <a:ext cx="2552700" cy="2536825"/>
          </a:xfrm>
          <a:prstGeom prst="roundRect">
            <a:avLst>
              <a:gd name="adj" fmla="val 74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ru-RU" sz="2000" dirty="0" err="1">
              <a:solidFill>
                <a:schemeClr val="tx2"/>
              </a:solidFill>
            </a:endParaRP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8265D06B-6054-0946-B11C-EF25176173EF}"/>
              </a:ext>
            </a:extLst>
          </p:cNvPr>
          <p:cNvSpPr/>
          <p:nvPr userDrawn="1"/>
        </p:nvSpPr>
        <p:spPr>
          <a:xfrm>
            <a:off x="304801" y="1866899"/>
            <a:ext cx="2552700" cy="2536825"/>
          </a:xfrm>
          <a:prstGeom prst="roundRect">
            <a:avLst>
              <a:gd name="adj" fmla="val 74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ru-RU" sz="2000" dirty="0" err="1">
              <a:solidFill>
                <a:schemeClr val="tx2"/>
              </a:solidFill>
            </a:endParaRP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DCED0796-A101-EF3E-4A06-EC6154BF95F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9404" y="1993564"/>
            <a:ext cx="2283493" cy="2283493"/>
          </a:xfrm>
          <a:prstGeom prst="roundRect">
            <a:avLst>
              <a:gd name="adj" fmla="val 7289"/>
            </a:avLst>
          </a:prstGeom>
          <a:solidFill>
            <a:schemeClr val="bg1"/>
          </a:solidFill>
        </p:spPr>
        <p:txBody>
          <a:bodyPr bIns="792000" anchor="ctr">
            <a:noAutofit/>
          </a:bodyPr>
          <a:lstStyle>
            <a:lvl1pPr algn="ctr">
              <a:defRPr b="0" i="0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QR-</a:t>
            </a:r>
            <a:r>
              <a:rPr lang="ru-RU" dirty="0"/>
              <a:t>код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79C4702-8849-3A50-A370-092334C24D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8084" y="4616194"/>
            <a:ext cx="3708400" cy="1148712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Tochka Ext Medium" panose="02000803030000020003" pitchFamily="2" charset="0"/>
              </a:defRPr>
            </a:lvl1pPr>
            <a:lvl2pPr>
              <a:defRPr b="1" i="0">
                <a:latin typeface="TT Norms Tochka Ext Normal" panose="02000503030000020003" pitchFamily="2" charset="0"/>
              </a:defRPr>
            </a:lvl2pPr>
            <a:lvl3pPr>
              <a:defRPr b="0" i="0">
                <a:latin typeface="TT Norms Tochka Ext Medium" panose="02000803030000020003" pitchFamily="2" charset="0"/>
              </a:defRPr>
            </a:lvl3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ED777114-A0D9-9163-F5E6-043286859E6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371265" y="1993564"/>
            <a:ext cx="2283493" cy="2283493"/>
          </a:xfrm>
          <a:prstGeom prst="roundRect">
            <a:avLst>
              <a:gd name="adj" fmla="val 7289"/>
            </a:avLst>
          </a:prstGeom>
          <a:solidFill>
            <a:schemeClr val="bg1"/>
          </a:solidFill>
        </p:spPr>
        <p:txBody>
          <a:bodyPr bIns="792000" anchor="ctr">
            <a:noAutofit/>
          </a:bodyPr>
          <a:lstStyle>
            <a:lvl1pPr algn="ctr">
              <a:defRPr b="0" i="0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QR-</a:t>
            </a:r>
            <a:r>
              <a:rPr lang="ru-RU" dirty="0"/>
              <a:t>код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64336981-F475-5A7C-2A99-36881799E28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34500" y="4616194"/>
            <a:ext cx="3708400" cy="1148712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Tochka Ext Medium" panose="02000803030000020003" pitchFamily="2" charset="0"/>
              </a:defRPr>
            </a:lvl1pPr>
            <a:lvl2pPr>
              <a:defRPr b="1" i="0">
                <a:latin typeface="TT Norms Tochka Ext Normal" panose="02000503030000020003" pitchFamily="2" charset="0"/>
              </a:defRPr>
            </a:lvl2pPr>
            <a:lvl3pPr>
              <a:defRPr b="0" i="0">
                <a:latin typeface="TT Norms Tochka Ext Medium" panose="02000803030000020003" pitchFamily="2" charset="0"/>
              </a:defRPr>
            </a:lvl3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E5008D2C-37B3-DD8B-9EF1-301825DD4BB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04826" y="1993564"/>
            <a:ext cx="2283493" cy="2283493"/>
          </a:xfrm>
          <a:prstGeom prst="roundRect">
            <a:avLst>
              <a:gd name="adj" fmla="val 7289"/>
            </a:avLst>
          </a:prstGeom>
          <a:solidFill>
            <a:schemeClr val="bg1"/>
          </a:solidFill>
        </p:spPr>
        <p:txBody>
          <a:bodyPr bIns="792000" anchor="ctr">
            <a:noAutofit/>
          </a:bodyPr>
          <a:lstStyle>
            <a:lvl1pPr algn="ctr">
              <a:defRPr b="0" i="0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QR-</a:t>
            </a:r>
            <a:r>
              <a:rPr lang="ru-RU" dirty="0"/>
              <a:t>код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379CD161-C5D9-99A5-3A96-5E8E553A27F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55519" y="4616194"/>
            <a:ext cx="3708400" cy="1148712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TT Norms Tochka Ext Medium" panose="02000803030000020003" pitchFamily="2" charset="0"/>
              </a:defRPr>
            </a:lvl1pPr>
            <a:lvl2pPr>
              <a:defRPr b="1" i="0">
                <a:latin typeface="TT Norms Tochka Ext Normal" panose="02000503030000020003" pitchFamily="2" charset="0"/>
              </a:defRPr>
            </a:lvl2pPr>
            <a:lvl3pPr>
              <a:defRPr b="0" i="0">
                <a:latin typeface="TT Norms Tochka Ext Medium" panose="02000803030000020003" pitchFamily="2" charset="0"/>
              </a:defRPr>
            </a:lvl3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08D573D3-4FCA-BE1C-1611-027972B860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3" y="244587"/>
            <a:ext cx="9605433" cy="630044"/>
          </a:xfrm>
        </p:spPr>
        <p:txBody>
          <a:bodyPr/>
          <a:lstStyle>
            <a:lvl1pPr>
              <a:lnSpc>
                <a:spcPct val="89000"/>
              </a:lnSpc>
              <a:defRPr sz="4600" spc="0">
                <a:latin typeface="+mj-lt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78F72A-D5D5-64B3-8A31-2261F86C6DE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5362D68-444A-5069-5420-FAC8BFA2055B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‹#›</a:t>
            </a:fld>
            <a:endParaRPr lang="ru-RU" sz="1400"/>
          </a:p>
        </p:txBody>
      </p:sp>
      <p:pic>
        <p:nvPicPr>
          <p:cNvPr id="15" name="Graphic 7">
            <a:extLst>
              <a:ext uri="{FF2B5EF4-FFF2-40B4-BE49-F238E27FC236}">
                <a16:creationId xmlns:a16="http://schemas.microsoft.com/office/drawing/2014/main" id="{7C674F80-F7D0-FC4D-B1F6-9B7E11FB89E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10288" y="263530"/>
            <a:ext cx="1568449" cy="20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7242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Финальный + 1 спикер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4C795297-6A65-4949-8703-69846AADBB78}"/>
              </a:ext>
            </a:extLst>
          </p:cNvPr>
          <p:cNvSpPr/>
          <p:nvPr userDrawn="1"/>
        </p:nvSpPr>
        <p:spPr>
          <a:xfrm>
            <a:off x="9137650" y="4208463"/>
            <a:ext cx="2354263" cy="2343150"/>
          </a:xfrm>
          <a:prstGeom prst="roundRect">
            <a:avLst>
              <a:gd name="adj" fmla="val 74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ru-RU" sz="2000" dirty="0" err="1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7501" y="4491303"/>
            <a:ext cx="7639051" cy="2402966"/>
          </a:xfrm>
        </p:spPr>
        <p:txBody>
          <a:bodyPr anchor="b"/>
          <a:lstStyle>
            <a:lvl1pPr>
              <a:lnSpc>
                <a:spcPct val="70000"/>
              </a:lnSpc>
              <a:defRPr lang="en-US" sz="10900" kern="1200" cap="all" spc="67" baseline="0" dirty="0">
                <a:solidFill>
                  <a:schemeClr val="bg1"/>
                </a:solidFill>
                <a:latin typeface="ABC Gravity Compressed Cyrillic Ultra" pitchFamily="2" charset="77"/>
                <a:ea typeface="ABC Gravity Compressed Cyrillic Ultra" pitchFamily="2" charset="77"/>
                <a:cs typeface="+mn-cs"/>
              </a:defRPr>
            </a:lvl1pPr>
          </a:lstStyle>
          <a:p>
            <a:pPr marL="0" lvl="0" algn="l" defTabSz="609555" rtl="0" eaLnBrk="1" latinLnBrk="0" hangingPunct="1">
              <a:lnSpc>
                <a:spcPct val="70000"/>
              </a:lnSpc>
              <a:spcBef>
                <a:spcPct val="0"/>
              </a:spcBef>
              <a:buNone/>
            </a:pPr>
            <a:r>
              <a:rPr lang="ru-RU" dirty="0"/>
              <a:t>Спасибо </a:t>
            </a:r>
            <a:br>
              <a:rPr lang="ru-RU" dirty="0"/>
            </a:br>
            <a:r>
              <a:rPr lang="ru-RU" dirty="0"/>
              <a:t>за внимание!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7183" y="203721"/>
            <a:ext cx="3137959" cy="417339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4FC34F2-45DB-BFF0-7ED8-B7173B0E671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244541" y="4309004"/>
            <a:ext cx="2142067" cy="2142067"/>
          </a:xfrm>
          <a:prstGeom prst="roundRect">
            <a:avLst>
              <a:gd name="adj" fmla="val 8537"/>
            </a:avLst>
          </a:prstGeom>
          <a:solidFill>
            <a:schemeClr val="bg1"/>
          </a:solidFill>
        </p:spPr>
        <p:txBody>
          <a:bodyPr bIns="792000" anchor="ctr">
            <a:noAutofit/>
          </a:bodyPr>
          <a:lstStyle>
            <a:lvl1pPr algn="ctr">
              <a:defRPr b="0" i="0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ru-RU" dirty="0"/>
              <a:t>QR-код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459FBA-8221-7281-285E-F0D56B4478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33419" y="2546044"/>
            <a:ext cx="2745316" cy="13336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>
              <a:defRPr lang="ru-RU" b="0" i="0" dirty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Имя Фамилия</a:t>
            </a:r>
            <a:br>
              <a:rPr lang="ru-RU" dirty="0"/>
            </a:br>
            <a:r>
              <a:rPr lang="ru-RU" dirty="0"/>
              <a:t>+7 (999) 999-99-99</a:t>
            </a:r>
            <a:br>
              <a:rPr lang="ru-RU" dirty="0"/>
            </a:br>
            <a:r>
              <a:rPr lang="ru-RU" dirty="0"/>
              <a:t>@</a:t>
            </a:r>
            <a:r>
              <a:rPr lang="en-US" dirty="0"/>
              <a:t>sample (</a:t>
            </a:r>
            <a:r>
              <a:rPr lang="en-US" dirty="0" err="1"/>
              <a:t>Tg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 err="1"/>
              <a:t>sample@mail.ru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2671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Финальный + 2 спикер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900498A4-DBFC-2344-9004-15F7093C6766}"/>
              </a:ext>
            </a:extLst>
          </p:cNvPr>
          <p:cNvSpPr/>
          <p:nvPr userDrawn="1"/>
        </p:nvSpPr>
        <p:spPr>
          <a:xfrm>
            <a:off x="6978650" y="4208463"/>
            <a:ext cx="2358496" cy="2352277"/>
          </a:xfrm>
          <a:prstGeom prst="roundRect">
            <a:avLst>
              <a:gd name="adj" fmla="val 74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ru-RU" sz="2000" dirty="0" err="1">
              <a:solidFill>
                <a:schemeClr val="tx2"/>
              </a:solidFill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2C2747C0-67AC-E74F-873D-FF95E12CF65F}"/>
              </a:ext>
            </a:extLst>
          </p:cNvPr>
          <p:cNvSpPr/>
          <p:nvPr userDrawn="1"/>
        </p:nvSpPr>
        <p:spPr>
          <a:xfrm>
            <a:off x="9527117" y="4208463"/>
            <a:ext cx="2358496" cy="2352277"/>
          </a:xfrm>
          <a:prstGeom prst="roundRect">
            <a:avLst>
              <a:gd name="adj" fmla="val 74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ru-RU" sz="2000" dirty="0" err="1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7501" y="4483950"/>
            <a:ext cx="6269037" cy="2410319"/>
          </a:xfrm>
        </p:spPr>
        <p:txBody>
          <a:bodyPr anchor="b"/>
          <a:lstStyle>
            <a:lvl1pPr>
              <a:lnSpc>
                <a:spcPct val="70000"/>
              </a:lnSpc>
              <a:defRPr lang="en-US" sz="10900" kern="1200" cap="all" spc="67" baseline="0" dirty="0">
                <a:solidFill>
                  <a:schemeClr val="bg1"/>
                </a:solidFill>
                <a:latin typeface="ABC Gravity Compressed Cyrillic Ultra" pitchFamily="2" charset="77"/>
                <a:ea typeface="ABC Gravity Compressed Cyrillic Ultra" pitchFamily="2" charset="77"/>
                <a:cs typeface="+mn-cs"/>
              </a:defRPr>
            </a:lvl1pPr>
          </a:lstStyle>
          <a:p>
            <a:pPr marL="0" lvl="0" algn="l" defTabSz="609555" rtl="0" eaLnBrk="1" latinLnBrk="0" hangingPunct="1">
              <a:lnSpc>
                <a:spcPct val="70000"/>
              </a:lnSpc>
              <a:spcBef>
                <a:spcPct val="0"/>
              </a:spcBef>
              <a:buNone/>
            </a:pPr>
            <a:r>
              <a:rPr lang="ru-RU"/>
              <a:t>Спасибо </a:t>
            </a:r>
            <a:br>
              <a:rPr lang="ru-RU"/>
            </a:br>
            <a:r>
              <a:rPr lang="ru-RU"/>
              <a:t>за внимание!</a:t>
            </a:r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7183" y="203721"/>
            <a:ext cx="3137959" cy="417339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4FC34F2-45DB-BFF0-7ED8-B7173B0E671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635331" y="4309004"/>
            <a:ext cx="2142067" cy="2142067"/>
          </a:xfrm>
          <a:prstGeom prst="roundRect">
            <a:avLst>
              <a:gd name="adj" fmla="val 8537"/>
            </a:avLst>
          </a:prstGeom>
          <a:solidFill>
            <a:schemeClr val="bg1"/>
          </a:solidFill>
        </p:spPr>
        <p:txBody>
          <a:bodyPr bIns="792000" anchor="ctr">
            <a:noAutofit/>
          </a:bodyPr>
          <a:lstStyle>
            <a:lvl1pPr marL="0" marR="0" indent="0" algn="ctr" defTabSz="914332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TT Norms Tochka Ext Medium" panose="020B0604020202020204" pitchFamily="34" charset="0"/>
              <a:buNone/>
              <a:tabLst/>
              <a:defRPr b="0" i="0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332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TT Norms Tochka Ext Medium" panose="020B0604020202020204" pitchFamily="34" charset="0"/>
              <a:buNone/>
              <a:tabLst/>
              <a:defRPr/>
            </a:pPr>
            <a:r>
              <a:rPr lang="ru-RU" dirty="0"/>
              <a:t>QR-код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459FBA-8221-7281-285E-F0D56B4478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78650" y="315031"/>
            <a:ext cx="3920067" cy="8309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spcAft>
                <a:spcPts val="600"/>
              </a:spcAft>
              <a:defRPr lang="ru-RU" b="0" i="0" dirty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>
              <a:lnSpc>
                <a:spcPct val="100000"/>
              </a:lnSpc>
            </a:pPr>
            <a:r>
              <a:rPr lang="ru-RU" dirty="0"/>
              <a:t>Имя Фамилия</a:t>
            </a:r>
            <a:br>
              <a:rPr lang="ru-RU" dirty="0"/>
            </a:br>
            <a:r>
              <a:rPr lang="ru-RU" dirty="0"/>
              <a:t>+7 (999) 999-99-99</a:t>
            </a:r>
            <a:br>
              <a:rPr lang="ru-RU" dirty="0"/>
            </a:br>
            <a:r>
              <a:rPr lang="ru-RU" dirty="0"/>
              <a:t>@</a:t>
            </a:r>
            <a:r>
              <a:rPr lang="en-US" dirty="0"/>
              <a:t>sample (</a:t>
            </a:r>
            <a:r>
              <a:rPr lang="en-US" dirty="0" err="1"/>
              <a:t>Tg</a:t>
            </a:r>
            <a:r>
              <a:rPr lang="en-US" dirty="0"/>
              <a:t>)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6098FD1C-3BEA-E46E-FD6C-B730B904710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85541" y="4309003"/>
            <a:ext cx="2142067" cy="2142067"/>
          </a:xfrm>
          <a:prstGeom prst="roundRect">
            <a:avLst>
              <a:gd name="adj" fmla="val 8537"/>
            </a:avLst>
          </a:prstGeom>
          <a:solidFill>
            <a:schemeClr val="bg1"/>
          </a:solidFill>
        </p:spPr>
        <p:txBody>
          <a:bodyPr bIns="792000" anchor="ctr">
            <a:noAutofit/>
          </a:bodyPr>
          <a:lstStyle>
            <a:lvl1pPr marL="0" marR="0" indent="0" algn="ctr" defTabSz="914332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TT Norms Tochka Ext Medium" panose="020B0604020202020204" pitchFamily="34" charset="0"/>
              <a:buNone/>
              <a:tabLst/>
              <a:defRPr lang="ru-RU" sz="2000" b="0" i="0" kern="1200" dirty="0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QR-код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0495C00-F6E0-7588-8384-C8F24306AC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78650" y="1688300"/>
            <a:ext cx="3920067" cy="8309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spcAft>
                <a:spcPts val="600"/>
              </a:spcAft>
              <a:defRPr lang="ru-RU" b="0" i="0" dirty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>
              <a:lnSpc>
                <a:spcPct val="100000"/>
              </a:lnSpc>
            </a:pPr>
            <a:r>
              <a:rPr lang="ru-RU" dirty="0"/>
              <a:t>Имя Фамилия</a:t>
            </a:r>
            <a:br>
              <a:rPr lang="ru-RU" dirty="0"/>
            </a:br>
            <a:r>
              <a:rPr lang="ru-RU" dirty="0"/>
              <a:t>+7 (999) 999-99-99</a:t>
            </a:r>
            <a:br>
              <a:rPr lang="ru-RU" dirty="0"/>
            </a:br>
            <a:r>
              <a:rPr lang="ru-RU" dirty="0"/>
              <a:t>@</a:t>
            </a:r>
            <a:r>
              <a:rPr lang="en-US" dirty="0"/>
              <a:t>sample (</a:t>
            </a:r>
            <a:r>
              <a:rPr lang="en-US" dirty="0" err="1"/>
              <a:t>Tg</a:t>
            </a:r>
            <a:r>
              <a:rPr lang="en-US" dirty="0"/>
              <a:t>)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4028CAA0-62F3-A3C2-FADC-217379383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06165" y="3773849"/>
            <a:ext cx="2131485" cy="317716"/>
          </a:xfrm>
          <a:prstGeom prst="rect">
            <a:avLst/>
          </a:prstGeom>
        </p:spPr>
        <p:txBody>
          <a:bodyPr rIns="0" anchor="t"/>
          <a:lstStyle>
            <a:lvl1pPr>
              <a:defRPr b="0" i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Что</a:t>
            </a:r>
            <a:r>
              <a:rPr lang="en-US" dirty="0"/>
              <a:t> </a:t>
            </a:r>
            <a:r>
              <a:rPr lang="en-US" dirty="0" err="1"/>
              <a:t>внутри</a:t>
            </a:r>
            <a:endParaRPr lang="ru-RU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0D434B3-FF10-1B6F-53C7-1664CDD1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27117" y="3781732"/>
            <a:ext cx="2131485" cy="317716"/>
          </a:xfrm>
          <a:prstGeom prst="rect">
            <a:avLst/>
          </a:prstGeom>
        </p:spPr>
        <p:txBody>
          <a:bodyPr rIns="0" anchor="t"/>
          <a:lstStyle>
            <a:lvl1pPr>
              <a:defRPr b="0" i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Что</a:t>
            </a:r>
            <a:r>
              <a:rPr lang="en-US" dirty="0"/>
              <a:t> </a:t>
            </a:r>
            <a:r>
              <a:rPr lang="en-US" dirty="0" err="1"/>
              <a:t>внутри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47216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Финальный + 3 спикер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7501" y="1379924"/>
            <a:ext cx="8635667" cy="2410319"/>
          </a:xfrm>
        </p:spPr>
        <p:txBody>
          <a:bodyPr vert="horz" lIns="0" tIns="0" rIns="0" bIns="0" rtlCol="0" anchor="t">
            <a:spAutoFit/>
          </a:bodyPr>
          <a:lstStyle>
            <a:lvl1pPr>
              <a:lnSpc>
                <a:spcPct val="70000"/>
              </a:lnSpc>
              <a:defRPr lang="en-US" sz="10900" cap="all" baseline="0" dirty="0">
                <a:solidFill>
                  <a:schemeClr val="bg1"/>
                </a:solidFill>
                <a:latin typeface="ABC Gravity Compressed Cyrillic Ultra" pitchFamily="2" charset="0"/>
                <a:ea typeface="ABC Gravity Compressed Cyrillic Ultra" pitchFamily="2" charset="0"/>
              </a:defRPr>
            </a:lvl1pPr>
          </a:lstStyle>
          <a:p>
            <a:pPr lvl="0">
              <a:lnSpc>
                <a:spcPct val="70000"/>
              </a:lnSpc>
            </a:pPr>
            <a:r>
              <a:rPr lang="ru-RU" dirty="0"/>
              <a:t>СПАСИБО </a:t>
            </a:r>
            <a:br>
              <a:rPr lang="ru-RU" dirty="0"/>
            </a:br>
            <a:r>
              <a:rPr lang="ru-RU" dirty="0"/>
              <a:t>ЗА ВНИМАНИЕ!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7183" y="203721"/>
            <a:ext cx="3137959" cy="417339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459FBA-8221-7281-285E-F0D56B4478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4911" y="5363221"/>
            <a:ext cx="2731559" cy="1231106"/>
          </a:xfrm>
          <a:prstGeom prst="rect">
            <a:avLst/>
          </a:prstGeom>
        </p:spPr>
        <p:txBody>
          <a:bodyPr rIns="0" anchor="b"/>
          <a:lstStyle>
            <a:lvl1pPr>
              <a:lnSpc>
                <a:spcPct val="100000"/>
              </a:lnSpc>
              <a:defRPr b="0" i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Имя Фамилия</a:t>
            </a:r>
            <a:br>
              <a:rPr lang="ru-RU" dirty="0"/>
            </a:br>
            <a:r>
              <a:rPr lang="ru-RU" dirty="0"/>
              <a:t>+7 (999) 999-99-99</a:t>
            </a:r>
            <a:br>
              <a:rPr lang="ru-RU" dirty="0"/>
            </a:br>
            <a:r>
              <a:rPr lang="ru-RU" dirty="0"/>
              <a:t>@</a:t>
            </a:r>
            <a:r>
              <a:rPr lang="en-US" dirty="0"/>
              <a:t>sample (</a:t>
            </a:r>
            <a:r>
              <a:rPr lang="en-US" dirty="0" err="1"/>
              <a:t>Tg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 err="1"/>
              <a:t>sample@mail.ru</a:t>
            </a:r>
            <a:endParaRPr lang="en-US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0495C00-F6E0-7588-8384-C8F24306AC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78718" y="5363221"/>
            <a:ext cx="2731559" cy="1231106"/>
          </a:xfrm>
          <a:prstGeom prst="rect">
            <a:avLst/>
          </a:prstGeom>
        </p:spPr>
        <p:txBody>
          <a:bodyPr rIns="0" anchor="b"/>
          <a:lstStyle>
            <a:lvl1pPr>
              <a:lnSpc>
                <a:spcPct val="100000"/>
              </a:lnSpc>
              <a:defRPr b="0" i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Имя Фамилия</a:t>
            </a:r>
            <a:br>
              <a:rPr lang="ru-RU"/>
            </a:br>
            <a:r>
              <a:rPr lang="ru-RU"/>
              <a:t>+7 (999) 999-99-99</a:t>
            </a:r>
            <a:br>
              <a:rPr lang="ru-RU"/>
            </a:br>
            <a:r>
              <a:rPr lang="ru-RU"/>
              <a:t>@</a:t>
            </a:r>
            <a:r>
              <a:rPr lang="en-US"/>
              <a:t>sample (</a:t>
            </a:r>
            <a:r>
              <a:rPr lang="en-US" err="1"/>
              <a:t>Tg</a:t>
            </a:r>
            <a:r>
              <a:rPr lang="en-US"/>
              <a:t>)</a:t>
            </a:r>
            <a:br>
              <a:rPr lang="en-US"/>
            </a:br>
            <a:r>
              <a:rPr lang="en-US"/>
              <a:t>sample@mail.ru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090B5291-D22E-92F6-32E6-D9C90ECC30C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21613" y="5363221"/>
            <a:ext cx="2731559" cy="1231106"/>
          </a:xfrm>
          <a:prstGeom prst="rect">
            <a:avLst/>
          </a:prstGeom>
        </p:spPr>
        <p:txBody>
          <a:bodyPr rIns="0" anchor="b"/>
          <a:lstStyle>
            <a:lvl1pPr>
              <a:lnSpc>
                <a:spcPct val="100000"/>
              </a:lnSpc>
              <a:defRPr b="0" i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Имя Фамилия</a:t>
            </a:r>
            <a:br>
              <a:rPr lang="ru-RU"/>
            </a:br>
            <a:r>
              <a:rPr lang="ru-RU"/>
              <a:t>+7 (999) 999-99-99</a:t>
            </a:r>
            <a:br>
              <a:rPr lang="ru-RU"/>
            </a:br>
            <a:r>
              <a:rPr lang="ru-RU"/>
              <a:t>@</a:t>
            </a:r>
            <a:r>
              <a:rPr lang="en-US"/>
              <a:t>sample (</a:t>
            </a:r>
            <a:r>
              <a:rPr lang="en-US" err="1"/>
              <a:t>Tg</a:t>
            </a:r>
            <a:r>
              <a:rPr lang="en-US"/>
              <a:t>)</a:t>
            </a:r>
            <a:br>
              <a:rPr lang="en-US"/>
            </a:br>
            <a:r>
              <a:rPr lang="en-US"/>
              <a:t>sample@mail.ru</a:t>
            </a:r>
          </a:p>
        </p:txBody>
      </p:sp>
    </p:spTree>
    <p:extLst>
      <p:ext uri="{BB962C8B-B14F-4D97-AF65-F5344CB8AC3E}">
        <p14:creationId xmlns:p14="http://schemas.microsoft.com/office/powerpoint/2010/main" val="19158283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Финальный + сердц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E20A24-FB63-4546-8604-1B294C311CA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14859"/>
          <a:stretch/>
        </p:blipFill>
        <p:spPr>
          <a:xfrm>
            <a:off x="6761044" y="526004"/>
            <a:ext cx="5430956" cy="604678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7183" y="203721"/>
            <a:ext cx="3137959" cy="41733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F0D0162-013A-08C8-5E2C-AA30306490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1" y="4491303"/>
            <a:ext cx="7639051" cy="2402966"/>
          </a:xfrm>
        </p:spPr>
        <p:txBody>
          <a:bodyPr vert="horz" lIns="0" tIns="0" rIns="0" bIns="0" rtlCol="0" anchor="b">
            <a:spAutoFit/>
          </a:bodyPr>
          <a:lstStyle>
            <a:lvl1pPr>
              <a:lnSpc>
                <a:spcPct val="70000"/>
              </a:lnSpc>
              <a:defRPr lang="en-US" sz="10900" cap="all" baseline="0" dirty="0">
                <a:solidFill>
                  <a:schemeClr val="bg1"/>
                </a:solidFill>
                <a:latin typeface="ABC Gravity Compressed Cyrillic Ultra" pitchFamily="2" charset="0"/>
                <a:ea typeface="ABC Gravity Compressed Cyrillic Ultra" pitchFamily="2" charset="0"/>
              </a:defRPr>
            </a:lvl1pPr>
          </a:lstStyle>
          <a:p>
            <a:pPr lvl="0">
              <a:lnSpc>
                <a:spcPct val="70000"/>
              </a:lnSpc>
            </a:pPr>
            <a:r>
              <a:rPr lang="ru-RU" dirty="0"/>
              <a:t>СПАСИБО </a:t>
            </a:r>
            <a:br>
              <a:rPr lang="ru-RU" dirty="0"/>
            </a:br>
            <a:r>
              <a:rPr lang="ru-RU" dirty="0"/>
              <a:t>ЗА ВНИМАНИЕ!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9899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Финальный + призы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FB10F6-9AC5-5E46-A4BE-CAB68E3FE2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8800" y="-2177"/>
            <a:ext cx="7823200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7183" y="203721"/>
            <a:ext cx="3137959" cy="41733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F0D0162-013A-08C8-5E2C-AA30306490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1" y="3510280"/>
            <a:ext cx="10193337" cy="2402966"/>
          </a:xfrm>
        </p:spPr>
        <p:txBody>
          <a:bodyPr vert="horz" wrap="square" lIns="0" tIns="0" rIns="0" bIns="0" rtlCol="0" anchor="b">
            <a:spAutoFit/>
          </a:bodyPr>
          <a:lstStyle>
            <a:lvl1pPr>
              <a:lnSpc>
                <a:spcPct val="70000"/>
              </a:lnSpc>
              <a:defRPr lang="en-US" sz="10900" cap="all" baseline="0" dirty="0">
                <a:solidFill>
                  <a:schemeClr val="bg1"/>
                </a:solidFill>
                <a:latin typeface="ABC Gravity Compressed Cyrillic Ultra" pitchFamily="2" charset="0"/>
                <a:ea typeface="ABC Gravity Compressed Cyrillic Ultra" pitchFamily="2" charset="0"/>
              </a:defRPr>
            </a:lvl1pPr>
          </a:lstStyle>
          <a:p>
            <a:pPr lvl="0">
              <a:lnSpc>
                <a:spcPct val="70000"/>
              </a:lnSpc>
            </a:pPr>
            <a:r>
              <a:rPr lang="ru-RU" dirty="0"/>
              <a:t>ЛЕТС ГОУ </a:t>
            </a:r>
            <a:br>
              <a:rPr lang="ru-RU" dirty="0"/>
            </a:br>
            <a:r>
              <a:rPr lang="ru-RU" dirty="0"/>
              <a:t>В ТОЧКА БАНК!</a:t>
            </a:r>
            <a:endParaRPr lang="en-US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C7633CD-BA93-E44B-9F35-CE3F47A24F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4911" y="5994272"/>
            <a:ext cx="6261627" cy="615553"/>
          </a:xfrm>
          <a:prstGeom prst="rect">
            <a:avLst/>
          </a:prstGeom>
        </p:spPr>
        <p:txBody>
          <a:bodyPr rIns="0" anchor="b"/>
          <a:lstStyle>
            <a:lvl1pPr>
              <a:lnSpc>
                <a:spcPct val="100000"/>
              </a:lnSpc>
              <a:defRPr sz="2000" b="0" i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Создавать так, как считаешь нужным, в команде профессионалов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8184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Финальный + вопросы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3FD2AED-B42D-A948-849F-67C3C49AE2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0971" y="0"/>
            <a:ext cx="7162518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7183" y="203721"/>
            <a:ext cx="3137959" cy="41733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F0D0162-013A-08C8-5E2C-AA30306490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034" y="4512278"/>
            <a:ext cx="5680074" cy="2402966"/>
          </a:xfrm>
        </p:spPr>
        <p:txBody>
          <a:bodyPr vert="horz" wrap="square" lIns="0" tIns="0" rIns="0" bIns="0" rtlCol="0" anchor="b">
            <a:spAutoFit/>
          </a:bodyPr>
          <a:lstStyle>
            <a:lvl1pPr>
              <a:lnSpc>
                <a:spcPct val="70000"/>
              </a:lnSpc>
              <a:defRPr lang="en-US" sz="10900" cap="all" baseline="0" dirty="0">
                <a:solidFill>
                  <a:schemeClr val="bg1"/>
                </a:solidFill>
                <a:latin typeface="ABC Gravity Compressed Cyrillic Ultra" pitchFamily="2" charset="0"/>
                <a:ea typeface="ABC Gravity Compressed Cyrillic Ultra" pitchFamily="2" charset="0"/>
              </a:defRPr>
            </a:lvl1pPr>
          </a:lstStyle>
          <a:p>
            <a:pPr lvl="0">
              <a:lnSpc>
                <a:spcPct val="70000"/>
              </a:lnSpc>
            </a:pPr>
            <a:r>
              <a:rPr lang="ru-RU" dirty="0"/>
              <a:t>ОСТАЛИСЬ ВОПРОСЫ?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1936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Финальный + призыв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7183" y="203721"/>
            <a:ext cx="3137959" cy="41733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F0D0162-013A-08C8-5E2C-AA30306490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7500" y="4510413"/>
            <a:ext cx="10587037" cy="2402966"/>
          </a:xfrm>
        </p:spPr>
        <p:txBody>
          <a:bodyPr vert="horz" wrap="square" lIns="0" tIns="0" rIns="0" bIns="0" rtlCol="0" anchor="b">
            <a:spAutoFit/>
          </a:bodyPr>
          <a:lstStyle>
            <a:lvl1pPr>
              <a:lnSpc>
                <a:spcPct val="70000"/>
              </a:lnSpc>
              <a:defRPr lang="en-US" sz="10900" cap="all" baseline="0" dirty="0">
                <a:solidFill>
                  <a:schemeClr val="bg1"/>
                </a:solidFill>
                <a:latin typeface="ABC Gravity Compressed Cyrillic Ultra" pitchFamily="2" charset="0"/>
                <a:ea typeface="ABC Gravity Compressed Cyrillic Ultra" pitchFamily="2" charset="0"/>
              </a:defRPr>
            </a:lvl1pPr>
          </a:lstStyle>
          <a:p>
            <a:pPr lvl="0">
              <a:lnSpc>
                <a:spcPct val="70000"/>
              </a:lnSpc>
            </a:pPr>
            <a:r>
              <a:rPr lang="ru-RU" dirty="0"/>
              <a:t>СОЗДАВАЙ РЕШЕНИЯ С СИЛЬНОЙ КОМАНДОЙ!</a:t>
            </a:r>
            <a:endParaRPr lang="en-US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0B02531-A66B-F24C-8DFC-BBA3FCD7605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6439" y="2992"/>
            <a:ext cx="79491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412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Финальный + лого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5DC5FF98-EABA-E367-264D-F59B116844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67768" y="3040657"/>
            <a:ext cx="3656469" cy="48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999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.1 Титульный">
  <p:cSld name="1.1 Титульный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0;p2"/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183" y="203721"/>
            <a:ext cx="3137959" cy="417339"/>
          </a:xfrm>
          <a:prstGeom prst="rect">
            <a:avLst/>
          </a:prstGeom>
          <a:ln>
            <a:noFill/>
          </a:ln>
        </p:spPr>
      </p:pic>
      <p:sp>
        <p:nvSpPr>
          <p:cNvPr id="11" name="Google Shape;11;p2">
            <a:extLst>
              <a:ext uri="{FF2B5EF4-FFF2-40B4-BE49-F238E27FC236}">
                <a16:creationId xmlns:a16="http://schemas.microsoft.com/office/drawing/2014/main" id="{74FFF3BA-63D2-4646-8792-3A0E60433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900" y="4041295"/>
            <a:ext cx="11595600" cy="27392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1pPr>
            <a:lvl2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2pPr>
            <a:lvl3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3pPr>
            <a:lvl4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4pPr>
            <a:lvl5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5pPr>
            <a:lvl6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6pPr>
            <a:lvl7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7pPr>
            <a:lvl8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8pPr>
            <a:lvl9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>
            <a:extLst>
              <a:ext uri="{FF2B5EF4-FFF2-40B4-BE49-F238E27FC236}">
                <a16:creationId xmlns:a16="http://schemas.microsoft.com/office/drawing/2014/main" id="{2D7AA3E3-EFB0-4865-97C9-C6CD763803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816409" y="6333133"/>
            <a:ext cx="2222400" cy="5248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Autofit/>
          </a:bodyPr>
          <a:lstStyle>
            <a:lvl1pPr>
              <a:buNone/>
              <a:defRPr>
                <a:solidFill>
                  <a:schemeClr val="lt1"/>
                </a:solidFill>
              </a:defRPr>
            </a:lvl1pPr>
            <a:lvl2pPr>
              <a:buNone/>
              <a:defRPr>
                <a:solidFill>
                  <a:schemeClr val="lt1"/>
                </a:solidFill>
              </a:defRPr>
            </a:lvl2pPr>
            <a:lvl3pPr>
              <a:buNone/>
              <a:defRPr>
                <a:solidFill>
                  <a:schemeClr val="lt1"/>
                </a:solidFill>
              </a:defRPr>
            </a:lvl3pPr>
            <a:lvl4pPr>
              <a:buNone/>
              <a:defRPr>
                <a:solidFill>
                  <a:schemeClr val="lt1"/>
                </a:solidFill>
              </a:defRPr>
            </a:lvl4pPr>
            <a:lvl5pPr>
              <a:buNone/>
              <a:defRPr>
                <a:solidFill>
                  <a:schemeClr val="lt1"/>
                </a:solidFill>
              </a:defRPr>
            </a:lvl5pPr>
            <a:lvl6pPr>
              <a:buNone/>
              <a:defRPr>
                <a:solidFill>
                  <a:schemeClr val="lt1"/>
                </a:solidFill>
              </a:defRPr>
            </a:lvl6pPr>
            <a:lvl7pPr>
              <a:buNone/>
              <a:defRPr>
                <a:solidFill>
                  <a:schemeClr val="lt1"/>
                </a:solidFill>
              </a:defRPr>
            </a:lvl7pPr>
            <a:lvl8pPr>
              <a:buNone/>
              <a:defRPr>
                <a:solidFill>
                  <a:schemeClr val="lt1"/>
                </a:solidFill>
              </a:defRPr>
            </a:lvl8pPr>
            <a:lvl9pPr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-RU"/>
              <a:pPr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9193989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.2 Титульный с подписью">
  <p:cSld name="1.2 Титульный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4;p3"/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183" y="203721"/>
            <a:ext cx="3137959" cy="417339"/>
          </a:xfrm>
          <a:prstGeom prst="rect">
            <a:avLst/>
          </a:prstGeom>
          <a:ln>
            <a:noFill/>
          </a:ln>
        </p:spPr>
      </p:pic>
      <p:sp>
        <p:nvSpPr>
          <p:cNvPr id="15" name="Google Shape;15;p3">
            <a:extLst>
              <a:ext uri="{FF2B5EF4-FFF2-40B4-BE49-F238E27FC236}">
                <a16:creationId xmlns:a16="http://schemas.microsoft.com/office/drawing/2014/main" id="{73807D92-D07C-4DE9-82F3-7878571DD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733" y="3817967"/>
            <a:ext cx="10598800" cy="23832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1pPr>
            <a:lvl2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2pPr>
            <a:lvl3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3pPr>
            <a:lvl4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4pPr>
            <a:lvl5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5pPr>
            <a:lvl6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6pPr>
            <a:lvl7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7pPr>
            <a:lvl8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8pPr>
            <a:lvl9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9pPr>
          </a:lstStyle>
          <a:p>
            <a:endParaRPr/>
          </a:p>
        </p:txBody>
      </p:sp>
      <p:sp>
        <p:nvSpPr>
          <p:cNvPr id="16" name="Google Shape;16;p3">
            <a:extLst>
              <a:ext uri="{FF2B5EF4-FFF2-40B4-BE49-F238E27FC236}">
                <a16:creationId xmlns:a16="http://schemas.microsoft.com/office/drawing/2014/main" id="{E9895D9C-988D-49B3-9A37-4E62EA9ECD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433" y="6293800"/>
            <a:ext cx="7655200" cy="3264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-13546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133" b="0" i="0">
                <a:solidFill>
                  <a:schemeClr val="lt1"/>
                </a:solidFill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Medium"/>
              <a:buNone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defRPr>
            </a:lvl2pPr>
            <a:lvl3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Medium"/>
              <a:buNone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defRPr>
            </a:lvl3pPr>
            <a:lvl4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Medium"/>
              <a:buNone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defRPr>
            </a:lvl4pPr>
            <a:lvl5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Medium"/>
              <a:buNone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defRPr>
            </a:lvl5pPr>
            <a:lvl6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Medium"/>
              <a:buNone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defRPr>
            </a:lvl6pPr>
            <a:lvl7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Medium"/>
              <a:buNone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defRPr>
            </a:lvl7pPr>
            <a:lvl8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Medium"/>
              <a:buNone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defRPr>
            </a:lvl8pPr>
            <a:lvl9pPr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600"/>
              <a:buFont typeface="Montserrat Medium"/>
              <a:buNone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defRPr>
            </a:lvl9pPr>
          </a:lstStyle>
          <a:p>
            <a:endParaRPr/>
          </a:p>
        </p:txBody>
      </p:sp>
      <p:sp>
        <p:nvSpPr>
          <p:cNvPr id="17" name="Google Shape;17;p3">
            <a:extLst>
              <a:ext uri="{FF2B5EF4-FFF2-40B4-BE49-F238E27FC236}">
                <a16:creationId xmlns:a16="http://schemas.microsoft.com/office/drawing/2014/main" id="{9A76BE16-FC64-403B-9436-7AFCBB77CF2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816409" y="6333133"/>
            <a:ext cx="2222400" cy="5248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Autofit/>
          </a:bodyPr>
          <a:lstStyle>
            <a:lvl1pPr>
              <a:buNone/>
              <a:defRPr>
                <a:solidFill>
                  <a:schemeClr val="lt1"/>
                </a:solidFill>
              </a:defRPr>
            </a:lvl1pPr>
            <a:lvl2pPr>
              <a:buNone/>
              <a:defRPr>
                <a:solidFill>
                  <a:schemeClr val="lt1"/>
                </a:solidFill>
              </a:defRPr>
            </a:lvl2pPr>
            <a:lvl3pPr>
              <a:buNone/>
              <a:defRPr>
                <a:solidFill>
                  <a:schemeClr val="lt1"/>
                </a:solidFill>
              </a:defRPr>
            </a:lvl3pPr>
            <a:lvl4pPr>
              <a:buNone/>
              <a:defRPr>
                <a:solidFill>
                  <a:schemeClr val="lt1"/>
                </a:solidFill>
              </a:defRPr>
            </a:lvl4pPr>
            <a:lvl5pPr>
              <a:buNone/>
              <a:defRPr>
                <a:solidFill>
                  <a:schemeClr val="lt1"/>
                </a:solidFill>
              </a:defRPr>
            </a:lvl5pPr>
            <a:lvl6pPr>
              <a:buNone/>
              <a:defRPr>
                <a:solidFill>
                  <a:schemeClr val="lt1"/>
                </a:solidFill>
              </a:defRPr>
            </a:lvl6pPr>
            <a:lvl7pPr>
              <a:buNone/>
              <a:defRPr>
                <a:solidFill>
                  <a:schemeClr val="lt1"/>
                </a:solidFill>
              </a:defRPr>
            </a:lvl7pPr>
            <a:lvl8pPr>
              <a:buNone/>
              <a:defRPr>
                <a:solidFill>
                  <a:schemeClr val="lt1"/>
                </a:solidFill>
              </a:defRPr>
            </a:lvl8pPr>
            <a:lvl9pPr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-RU"/>
              <a:pPr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3431242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.3 Титульный со спикером">
  <p:cSld name="1.3 Титульный со спикером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19;p4"/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183" y="203721"/>
            <a:ext cx="3137959" cy="417339"/>
          </a:xfrm>
          <a:prstGeom prst="rect">
            <a:avLst/>
          </a:prstGeom>
          <a:ln>
            <a:noFill/>
          </a:ln>
        </p:spPr>
      </p:pic>
      <p:sp>
        <p:nvSpPr>
          <p:cNvPr id="20" name="Google Shape;20;p4">
            <a:extLst>
              <a:ext uri="{FF2B5EF4-FFF2-40B4-BE49-F238E27FC236}">
                <a16:creationId xmlns:a16="http://schemas.microsoft.com/office/drawing/2014/main" id="{9631E915-4B1B-4C04-B80D-30463258D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733" y="1319357"/>
            <a:ext cx="10598800" cy="2383200"/>
          </a:xfrm>
          <a:prstGeom prst="rect">
            <a:avLst/>
          </a:prstGeom>
        </p:spPr>
        <p:txBody>
          <a:bodyPr spcFirstLastPara="1" wrap="square" lIns="0" tIns="0" rIns="0" bIns="0" anchor="t">
            <a:noAutofit/>
          </a:bodyPr>
          <a:lstStyle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1pPr>
            <a:lvl2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2pPr>
            <a:lvl3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3pPr>
            <a:lvl4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4pPr>
            <a:lvl5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5pPr>
            <a:lvl6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6pPr>
            <a:lvl7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7pPr>
            <a:lvl8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8pPr>
            <a:lvl9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9pPr>
          </a:lstStyle>
          <a:p>
            <a:endParaRPr/>
          </a:p>
        </p:txBody>
      </p:sp>
      <p:sp>
        <p:nvSpPr>
          <p:cNvPr id="21" name="Google Shape;21;p4">
            <a:extLst>
              <a:ext uri="{FF2B5EF4-FFF2-40B4-BE49-F238E27FC236}">
                <a16:creationId xmlns:a16="http://schemas.microsoft.com/office/drawing/2014/main" id="{45D66055-1FA4-4728-BE3E-8A5BDFADC3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433" y="3740200"/>
            <a:ext cx="7655200" cy="3264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-135463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133" b="0" i="0">
                <a:solidFill>
                  <a:schemeClr val="lt1"/>
                </a:solidFill>
                <a:latin typeface="TT Norms Tochka Ext Normal" panose="02000503030000020003" pitchFamily="2" charset="0"/>
              </a:defRPr>
            </a:lvl1pPr>
            <a:lvl2pPr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4">
            <a:extLst>
              <a:ext uri="{FF2B5EF4-FFF2-40B4-BE49-F238E27FC236}">
                <a16:creationId xmlns:a16="http://schemas.microsoft.com/office/drawing/2014/main" id="{D5D4CF69-489F-4983-B2E6-C62BDDC98F92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14800" y="4996167"/>
            <a:ext cx="1560000" cy="1560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3" name="Google Shape;23;p4">
            <a:extLst>
              <a:ext uri="{FF2B5EF4-FFF2-40B4-BE49-F238E27FC236}">
                <a16:creationId xmlns:a16="http://schemas.microsoft.com/office/drawing/2014/main" id="{F00EDD47-0DA1-451F-92BC-96D092DE92BA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2071700" y="5401200"/>
            <a:ext cx="3926000" cy="3264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-11853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SemiBold"/>
              <a:buNone/>
              <a:defRPr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</a:defRPr>
            </a:lvl1pPr>
            <a:lvl2pPr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>
            <a:extLst>
              <a:ext uri="{FF2B5EF4-FFF2-40B4-BE49-F238E27FC236}">
                <a16:creationId xmlns:a16="http://schemas.microsoft.com/office/drawing/2014/main" id="{B91F9CAE-F31C-449F-9633-B854DB4C93CF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2071700" y="5823800"/>
            <a:ext cx="3926000" cy="3264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-11853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>
                <a:solidFill>
                  <a:schemeClr val="lt1"/>
                </a:solidFill>
                <a:latin typeface="TT Norms Tochka Ext Normal" panose="02000503030000020003" pitchFamily="2" charset="0"/>
              </a:defRPr>
            </a:lvl1pPr>
            <a:lvl2pPr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Medium"/>
              <a:buNone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defRPr>
            </a:lvl2pPr>
            <a:lvl3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Medium"/>
              <a:buNone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defRPr>
            </a:lvl3pPr>
            <a:lvl4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Medium"/>
              <a:buNone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defRPr>
            </a:lvl4pPr>
            <a:lvl5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Medium"/>
              <a:buNone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defRPr>
            </a:lvl5pPr>
            <a:lvl6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Medium"/>
              <a:buNone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defRPr>
            </a:lvl6pPr>
            <a:lvl7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Medium"/>
              <a:buNone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defRPr>
            </a:lvl7pPr>
            <a:lvl8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Medium"/>
              <a:buNone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defRPr>
            </a:lvl8pPr>
            <a:lvl9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 Medium"/>
              <a:buNone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</a:defRPr>
            </a:lvl9pPr>
          </a:lstStyle>
          <a:p>
            <a:endParaRPr/>
          </a:p>
        </p:txBody>
      </p:sp>
      <p:sp>
        <p:nvSpPr>
          <p:cNvPr id="25" name="Google Shape;25;p4">
            <a:extLst>
              <a:ext uri="{FF2B5EF4-FFF2-40B4-BE49-F238E27FC236}">
                <a16:creationId xmlns:a16="http://schemas.microsoft.com/office/drawing/2014/main" id="{32A6BE97-6E64-4126-BCA6-1957A599BAC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816409" y="6333133"/>
            <a:ext cx="2222400" cy="5248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Autofit/>
          </a:bodyPr>
          <a:lstStyle>
            <a:lvl1pPr>
              <a:buNone/>
              <a:defRPr>
                <a:solidFill>
                  <a:schemeClr val="lt1"/>
                </a:solidFill>
              </a:defRPr>
            </a:lvl1pPr>
            <a:lvl2pPr>
              <a:buNone/>
              <a:defRPr>
                <a:solidFill>
                  <a:schemeClr val="lt1"/>
                </a:solidFill>
              </a:defRPr>
            </a:lvl2pPr>
            <a:lvl3pPr>
              <a:buNone/>
              <a:defRPr>
                <a:solidFill>
                  <a:schemeClr val="lt1"/>
                </a:solidFill>
              </a:defRPr>
            </a:lvl3pPr>
            <a:lvl4pPr>
              <a:buNone/>
              <a:defRPr>
                <a:solidFill>
                  <a:schemeClr val="lt1"/>
                </a:solidFill>
              </a:defRPr>
            </a:lvl4pPr>
            <a:lvl5pPr>
              <a:buNone/>
              <a:defRPr>
                <a:solidFill>
                  <a:schemeClr val="lt1"/>
                </a:solidFill>
              </a:defRPr>
            </a:lvl5pPr>
            <a:lvl6pPr>
              <a:buNone/>
              <a:defRPr>
                <a:solidFill>
                  <a:schemeClr val="lt1"/>
                </a:solidFill>
              </a:defRPr>
            </a:lvl6pPr>
            <a:lvl7pPr>
              <a:buNone/>
              <a:defRPr>
                <a:solidFill>
                  <a:schemeClr val="lt1"/>
                </a:solidFill>
              </a:defRPr>
            </a:lvl7pPr>
            <a:lvl8pPr>
              <a:buNone/>
              <a:defRPr>
                <a:solidFill>
                  <a:schemeClr val="lt1"/>
                </a:solidFill>
              </a:defRPr>
            </a:lvl8pPr>
            <a:lvl9pPr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-RU"/>
              <a:pPr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718474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.1 Содержание">
  <p:cSld name="2.1 Содержани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>
            <a:extLst>
              <a:ext uri="{FF2B5EF4-FFF2-40B4-BE49-F238E27FC236}">
                <a16:creationId xmlns:a16="http://schemas.microsoft.com/office/drawing/2014/main" id="{2442D9D9-B926-46E9-B3AC-4E0F6C236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900" y="4989533"/>
            <a:ext cx="10614800" cy="17224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>
              <a:lnSpc>
                <a:spcPct val="88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88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88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88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88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88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88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34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88000"/>
              </a:lnSpc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3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5">
            <a:extLst>
              <a:ext uri="{FF2B5EF4-FFF2-40B4-BE49-F238E27FC236}">
                <a16:creationId xmlns:a16="http://schemas.microsoft.com/office/drawing/2014/main" id="{60F400A0-EBF4-4B19-892A-9B9596685EBE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11099800" y="4989533"/>
            <a:ext cx="794000" cy="17224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0" algn="r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 marL="0" marR="0" indent="0" algn="r">
              <a:lnSpc>
                <a:spcPct val="88000"/>
              </a:lnSpc>
              <a:spcBef>
                <a:spcPts val="1467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marL="0" marR="0" indent="0" algn="r">
              <a:lnSpc>
                <a:spcPct val="88000"/>
              </a:lnSpc>
              <a:spcBef>
                <a:spcPts val="1467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marL="0" marR="0" indent="0" algn="r">
              <a:lnSpc>
                <a:spcPct val="88000"/>
              </a:lnSpc>
              <a:spcBef>
                <a:spcPts val="1467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marL="0" marR="0" indent="0" algn="r">
              <a:lnSpc>
                <a:spcPct val="88000"/>
              </a:lnSpc>
              <a:spcBef>
                <a:spcPts val="1467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marL="0" marR="0" indent="0" algn="r">
              <a:lnSpc>
                <a:spcPct val="88000"/>
              </a:lnSpc>
              <a:spcBef>
                <a:spcPts val="1467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marL="0" marR="0" indent="0" algn="r">
              <a:lnSpc>
                <a:spcPct val="88000"/>
              </a:lnSpc>
              <a:spcBef>
                <a:spcPts val="1467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marL="0" marR="0" indent="0" algn="r">
              <a:lnSpc>
                <a:spcPct val="88000"/>
              </a:lnSpc>
              <a:spcBef>
                <a:spcPts val="1467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marL="0" marR="0" indent="0" algn="r">
              <a:lnSpc>
                <a:spcPct val="88000"/>
              </a:lnSpc>
              <a:spcBef>
                <a:spcPts val="1467"/>
              </a:spcBef>
              <a:spcAft>
                <a:spcPts val="1467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>
            <a:extLst>
              <a:ext uri="{FF2B5EF4-FFF2-40B4-BE49-F238E27FC236}">
                <a16:creationId xmlns:a16="http://schemas.microsoft.com/office/drawing/2014/main" id="{6D0B636A-3BE5-4F12-8545-8D0A8C67A04E}"/>
              </a:ext>
            </a:extLst>
          </p:cNvPr>
          <p:cNvSpPr>
            <a:spLocks noGrp="1"/>
          </p:cNvSpPr>
          <p:nvPr/>
        </p:nvSpPr>
        <p:spPr>
          <a:xfrm>
            <a:off x="314667" y="248800"/>
            <a:ext cx="56828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4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</a:rPr>
              <a:t>Содержание</a:t>
            </a:r>
          </a:p>
        </p:txBody>
      </p:sp>
      <p:sp>
        <p:nvSpPr>
          <p:cNvPr id="30" name="Google Shape;30;p5">
            <a:extLst>
              <a:ext uri="{FF2B5EF4-FFF2-40B4-BE49-F238E27FC236}">
                <a16:creationId xmlns:a16="http://schemas.microsoft.com/office/drawing/2014/main" id="{BF6531E7-DC34-4BC3-97DC-536DBEB1C88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816409" y="6333133"/>
            <a:ext cx="2222400" cy="5248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Autofit/>
          </a:bodyPr>
          <a:lstStyle>
            <a:lvl1pPr>
              <a:buNone/>
              <a:defRPr>
                <a:solidFill>
                  <a:schemeClr val="lt1"/>
                </a:solidFill>
              </a:defRPr>
            </a:lvl1pPr>
            <a:lvl2pPr>
              <a:buNone/>
              <a:defRPr>
                <a:solidFill>
                  <a:schemeClr val="lt1"/>
                </a:solidFill>
              </a:defRPr>
            </a:lvl2pPr>
            <a:lvl3pPr>
              <a:buNone/>
              <a:defRPr>
                <a:solidFill>
                  <a:schemeClr val="lt1"/>
                </a:solidFill>
              </a:defRPr>
            </a:lvl3pPr>
            <a:lvl4pPr>
              <a:buNone/>
              <a:defRPr>
                <a:solidFill>
                  <a:schemeClr val="lt1"/>
                </a:solidFill>
              </a:defRPr>
            </a:lvl4pPr>
            <a:lvl5pPr>
              <a:buNone/>
              <a:defRPr>
                <a:solidFill>
                  <a:schemeClr val="lt1"/>
                </a:solidFill>
              </a:defRPr>
            </a:lvl5pPr>
            <a:lvl6pPr>
              <a:buNone/>
              <a:defRPr>
                <a:solidFill>
                  <a:schemeClr val="lt1"/>
                </a:solidFill>
              </a:defRPr>
            </a:lvl6pPr>
            <a:lvl7pPr>
              <a:buNone/>
              <a:defRPr>
                <a:solidFill>
                  <a:schemeClr val="lt1"/>
                </a:solidFill>
              </a:defRPr>
            </a:lvl7pPr>
            <a:lvl8pPr>
              <a:buNone/>
              <a:defRPr>
                <a:solidFill>
                  <a:schemeClr val="lt1"/>
                </a:solidFill>
              </a:defRPr>
            </a:lvl8pPr>
            <a:lvl9pPr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-RU"/>
              <a:pPr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3825193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.1 Раздел + номер">
  <p:cSld name="4.1 Раздел + номер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>
            <a:extLst>
              <a:ext uri="{FF2B5EF4-FFF2-40B4-BE49-F238E27FC236}">
                <a16:creationId xmlns:a16="http://schemas.microsoft.com/office/drawing/2014/main" id="{359B6965-BA4E-4217-AE32-9CFDE223B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900" y="1935432"/>
            <a:ext cx="11595600" cy="48452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1pPr>
            <a:lvl2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2pPr>
            <a:lvl3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3pPr>
            <a:lvl4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4pPr>
            <a:lvl5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5pPr>
            <a:lvl6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6pPr>
            <a:lvl7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7pPr>
            <a:lvl8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8pPr>
            <a:lvl9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37" name="Google Shape;33;p6"/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10288" y="263531"/>
            <a:ext cx="1568453" cy="208599"/>
          </a:xfrm>
          <a:prstGeom prst="rect">
            <a:avLst/>
          </a:prstGeom>
          <a:ln>
            <a:noFill/>
          </a:ln>
        </p:spPr>
      </p:pic>
      <p:sp>
        <p:nvSpPr>
          <p:cNvPr id="34" name="Google Shape;34;p6">
            <a:extLst>
              <a:ext uri="{FF2B5EF4-FFF2-40B4-BE49-F238E27FC236}">
                <a16:creationId xmlns:a16="http://schemas.microsoft.com/office/drawing/2014/main" id="{C0675B8E-17EA-4FFE-92F4-3A224532044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816409" y="6333133"/>
            <a:ext cx="2222400" cy="5248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Autofit/>
          </a:bodyPr>
          <a:lstStyle>
            <a:lvl1pPr>
              <a:buNone/>
              <a:defRPr>
                <a:solidFill>
                  <a:schemeClr val="lt1"/>
                </a:solidFill>
              </a:defRPr>
            </a:lvl1pPr>
            <a:lvl2pPr>
              <a:buNone/>
              <a:defRPr>
                <a:solidFill>
                  <a:schemeClr val="lt1"/>
                </a:solidFill>
              </a:defRPr>
            </a:lvl2pPr>
            <a:lvl3pPr>
              <a:buNone/>
              <a:defRPr>
                <a:solidFill>
                  <a:schemeClr val="lt1"/>
                </a:solidFill>
              </a:defRPr>
            </a:lvl3pPr>
            <a:lvl4pPr>
              <a:buNone/>
              <a:defRPr>
                <a:solidFill>
                  <a:schemeClr val="lt1"/>
                </a:solidFill>
              </a:defRPr>
            </a:lvl4pPr>
            <a:lvl5pPr>
              <a:buNone/>
              <a:defRPr>
                <a:solidFill>
                  <a:schemeClr val="lt1"/>
                </a:solidFill>
              </a:defRPr>
            </a:lvl5pPr>
            <a:lvl6pPr>
              <a:buNone/>
              <a:defRPr>
                <a:solidFill>
                  <a:schemeClr val="lt1"/>
                </a:solidFill>
              </a:defRPr>
            </a:lvl6pPr>
            <a:lvl7pPr>
              <a:buNone/>
              <a:defRPr>
                <a:solidFill>
                  <a:schemeClr val="lt1"/>
                </a:solidFill>
              </a:defRPr>
            </a:lvl7pPr>
            <a:lvl8pPr>
              <a:buNone/>
              <a:defRPr>
                <a:solidFill>
                  <a:schemeClr val="lt1"/>
                </a:solidFill>
              </a:defRPr>
            </a:lvl8pPr>
            <a:lvl9pPr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-RU"/>
              <a:pPr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6267665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.2 Раздел">
  <p:cSld name="4.2 Раздел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>
            <a:extLst>
              <a:ext uri="{FF2B5EF4-FFF2-40B4-BE49-F238E27FC236}">
                <a16:creationId xmlns:a16="http://schemas.microsoft.com/office/drawing/2014/main" id="{BEFD6420-5855-4D4E-8326-A90E55EDF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573" y="1349632"/>
            <a:ext cx="11595600" cy="48452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1pPr>
            <a:lvl2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2pPr>
            <a:lvl3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3pPr>
            <a:lvl4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4pPr>
            <a:lvl5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5pPr>
            <a:lvl6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6pPr>
            <a:lvl7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7pPr>
            <a:lvl8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8pPr>
            <a:lvl9pPr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None/>
              <a:defRPr sz="97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42" name="Google Shape;37;p7"/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10288" y="263531"/>
            <a:ext cx="1568453" cy="208599"/>
          </a:xfrm>
          <a:prstGeom prst="rect">
            <a:avLst/>
          </a:prstGeom>
          <a:ln>
            <a:noFill/>
          </a:ln>
        </p:spPr>
      </p:pic>
      <p:sp>
        <p:nvSpPr>
          <p:cNvPr id="38" name="Google Shape;38;p7">
            <a:extLst>
              <a:ext uri="{FF2B5EF4-FFF2-40B4-BE49-F238E27FC236}">
                <a16:creationId xmlns:a16="http://schemas.microsoft.com/office/drawing/2014/main" id="{DB138833-3C11-4F8B-936B-52B9BED727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433" y="6293800"/>
            <a:ext cx="7655200" cy="3264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-135463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133" b="0" i="0">
                <a:solidFill>
                  <a:schemeClr val="lt1"/>
                </a:solidFill>
                <a:latin typeface="TT Norms Tochka Ext Normal" panose="02000503030000020003" pitchFamily="2" charset="0"/>
              </a:defRPr>
            </a:lvl1pPr>
            <a:lvl2pPr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7">
            <a:extLst>
              <a:ext uri="{FF2B5EF4-FFF2-40B4-BE49-F238E27FC236}">
                <a16:creationId xmlns:a16="http://schemas.microsoft.com/office/drawing/2014/main" id="{9A87A596-0CA0-4973-BACB-8F589B54226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816409" y="6333133"/>
            <a:ext cx="2222400" cy="5248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Autofit/>
          </a:bodyPr>
          <a:lstStyle>
            <a:lvl1pPr>
              <a:buNone/>
              <a:defRPr>
                <a:solidFill>
                  <a:schemeClr val="lt1"/>
                </a:solidFill>
              </a:defRPr>
            </a:lvl1pPr>
            <a:lvl2pPr>
              <a:buNone/>
              <a:defRPr>
                <a:solidFill>
                  <a:schemeClr val="lt1"/>
                </a:solidFill>
              </a:defRPr>
            </a:lvl2pPr>
            <a:lvl3pPr>
              <a:buNone/>
              <a:defRPr>
                <a:solidFill>
                  <a:schemeClr val="lt1"/>
                </a:solidFill>
              </a:defRPr>
            </a:lvl3pPr>
            <a:lvl4pPr>
              <a:buNone/>
              <a:defRPr>
                <a:solidFill>
                  <a:schemeClr val="lt1"/>
                </a:solidFill>
              </a:defRPr>
            </a:lvl4pPr>
            <a:lvl5pPr>
              <a:buNone/>
              <a:defRPr>
                <a:solidFill>
                  <a:schemeClr val="lt1"/>
                </a:solidFill>
              </a:defRPr>
            </a:lvl5pPr>
            <a:lvl6pPr>
              <a:buNone/>
              <a:defRPr>
                <a:solidFill>
                  <a:schemeClr val="lt1"/>
                </a:solidFill>
              </a:defRPr>
            </a:lvl6pPr>
            <a:lvl7pPr>
              <a:buNone/>
              <a:defRPr>
                <a:solidFill>
                  <a:schemeClr val="lt1"/>
                </a:solidFill>
              </a:defRPr>
            </a:lvl7pPr>
            <a:lvl8pPr>
              <a:buNone/>
              <a:defRPr>
                <a:solidFill>
                  <a:schemeClr val="lt1"/>
                </a:solidFill>
              </a:defRPr>
            </a:lvl8pPr>
            <a:lvl9pPr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-RU"/>
              <a:pPr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6679820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8 Длинный заголовок + описание">
  <p:cSld name="5.8 Длинный заголовок + опис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>
            <a:extLst>
              <a:ext uri="{FF2B5EF4-FFF2-40B4-BE49-F238E27FC236}">
                <a16:creationId xmlns:a16="http://schemas.microsoft.com/office/drawing/2014/main" id="{F7C32B97-E81E-4AC7-B756-0D32E8E828F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816409" y="6333133"/>
            <a:ext cx="2222400" cy="5248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fld id="{00000000-1234-1234-1234-123412341234}" type="slidenum">
              <a:rPr lang="en-RU"/>
              <a:pPr/>
              <a:t>‹#›</a:t>
            </a:fld>
            <a:endParaRPr lang="en-RU"/>
          </a:p>
        </p:txBody>
      </p:sp>
      <p:sp>
        <p:nvSpPr>
          <p:cNvPr id="42" name="Google Shape;42;p8">
            <a:extLst>
              <a:ext uri="{FF2B5EF4-FFF2-40B4-BE49-F238E27FC236}">
                <a16:creationId xmlns:a16="http://schemas.microsoft.com/office/drawing/2014/main" id="{60239FC3-8FF7-438F-882F-08971F730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115" y="216929"/>
            <a:ext cx="9605600" cy="501548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 marL="0" marR="0" indent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  <a:defRPr sz="3467"/>
            </a:lvl1pPr>
            <a:lvl2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2600"/>
              <a:buFont typeface="Montserrat SemiBold"/>
              <a:buNone/>
              <a:defRPr sz="3467">
                <a:latin typeface="Montserrat SemiBold"/>
                <a:ea typeface="Montserrat SemiBold"/>
                <a:cs typeface="Montserrat SemiBold"/>
              </a:defRPr>
            </a:lvl2pPr>
            <a:lvl3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2600"/>
              <a:buFont typeface="Montserrat SemiBold"/>
              <a:buNone/>
              <a:defRPr sz="3467">
                <a:latin typeface="Montserrat SemiBold"/>
                <a:ea typeface="Montserrat SemiBold"/>
                <a:cs typeface="Montserrat SemiBold"/>
              </a:defRPr>
            </a:lvl3pPr>
            <a:lvl4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2600"/>
              <a:buFont typeface="Montserrat SemiBold"/>
              <a:buNone/>
              <a:defRPr sz="3467">
                <a:latin typeface="Montserrat SemiBold"/>
                <a:ea typeface="Montserrat SemiBold"/>
                <a:cs typeface="Montserrat SemiBold"/>
              </a:defRPr>
            </a:lvl4pPr>
            <a:lvl5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2600"/>
              <a:buFont typeface="Montserrat SemiBold"/>
              <a:buNone/>
              <a:defRPr sz="3467">
                <a:latin typeface="Montserrat SemiBold"/>
                <a:ea typeface="Montserrat SemiBold"/>
                <a:cs typeface="Montserrat SemiBold"/>
              </a:defRPr>
            </a:lvl5pPr>
            <a:lvl6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2600"/>
              <a:buFont typeface="Montserrat SemiBold"/>
              <a:buNone/>
              <a:defRPr sz="3467">
                <a:latin typeface="Montserrat SemiBold"/>
                <a:ea typeface="Montserrat SemiBold"/>
                <a:cs typeface="Montserrat SemiBold"/>
              </a:defRPr>
            </a:lvl6pPr>
            <a:lvl7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2600"/>
              <a:buFont typeface="Montserrat SemiBold"/>
              <a:buNone/>
              <a:defRPr sz="3467">
                <a:latin typeface="Montserrat SemiBold"/>
                <a:ea typeface="Montserrat SemiBold"/>
                <a:cs typeface="Montserrat SemiBold"/>
              </a:defRPr>
            </a:lvl7pPr>
            <a:lvl8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2600"/>
              <a:buFont typeface="Montserrat SemiBold"/>
              <a:buNone/>
              <a:defRPr sz="3467">
                <a:latin typeface="Montserrat SemiBold"/>
                <a:ea typeface="Montserrat SemiBold"/>
                <a:cs typeface="Montserrat SemiBold"/>
              </a:defRPr>
            </a:lvl8pPr>
            <a:lvl9pPr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SzPts val="2600"/>
              <a:buFont typeface="Montserrat SemiBold"/>
              <a:buNone/>
              <a:defRPr sz="3467">
                <a:latin typeface="Montserrat SemiBold"/>
                <a:ea typeface="Montserrat SemiBold"/>
                <a:cs typeface="Montserrat SemiBold"/>
              </a:defRPr>
            </a:lvl9pPr>
          </a:lstStyle>
          <a:p>
            <a:endParaRPr/>
          </a:p>
        </p:txBody>
      </p:sp>
      <p:sp>
        <p:nvSpPr>
          <p:cNvPr id="43" name="Google Shape;43;p8">
            <a:extLst>
              <a:ext uri="{FF2B5EF4-FFF2-40B4-BE49-F238E27FC236}">
                <a16:creationId xmlns:a16="http://schemas.microsoft.com/office/drawing/2014/main" id="{735E48A5-D426-4F9C-8E4B-543CF14016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707" y="2417061"/>
            <a:ext cx="7655200" cy="326400"/>
          </a:xfrm>
          <a:prstGeom prst="rect">
            <a:avLst/>
          </a:prstGeom>
        </p:spPr>
        <p:txBody>
          <a:bodyPr spcFirstLastPara="1" wrap="square" lIns="0" tIns="0" rIns="0" bIns="0" anchor="t">
            <a:no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solidFill>
                  <a:schemeClr val="dk1"/>
                </a:solidFill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161634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2 Важный акцент">
  <p:cSld name="6.2 Важный акцент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>
            <a:extLst>
              <a:ext uri="{FF2B5EF4-FFF2-40B4-BE49-F238E27FC236}">
                <a16:creationId xmlns:a16="http://schemas.microsoft.com/office/drawing/2014/main" id="{1535F7C3-B507-43F3-85C8-FE31A3596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467" y="1896449"/>
            <a:ext cx="11565200" cy="3552000"/>
          </a:xfrm>
          <a:prstGeom prst="rect">
            <a:avLst/>
          </a:prstGeom>
        </p:spPr>
        <p:txBody>
          <a:bodyPr spcFirstLastPara="1" wrap="square" lIns="0" tIns="0" rIns="0" bIns="0" anchor="ctr">
            <a:noAutofit/>
          </a:bodyPr>
          <a:lstStyle>
            <a:lvl1pPr marL="0" marR="0" indent="0" algn="ctr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1pPr>
            <a:lvl2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mpact"/>
              <a:buNone/>
              <a:defRPr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2pPr>
            <a:lvl3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mpact"/>
              <a:buNone/>
              <a:defRPr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3pPr>
            <a:lvl4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mpact"/>
              <a:buNone/>
              <a:defRPr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4pPr>
            <a:lvl5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mpact"/>
              <a:buNone/>
              <a:defRPr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5pPr>
            <a:lvl6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mpact"/>
              <a:buNone/>
              <a:defRPr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6pPr>
            <a:lvl7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mpact"/>
              <a:buNone/>
              <a:defRPr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7pPr>
            <a:lvl8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mpact"/>
              <a:buNone/>
              <a:defRPr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8pPr>
            <a:lvl9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mpact"/>
              <a:buNone/>
              <a:defRPr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9pPr>
          </a:lstStyle>
          <a:p>
            <a:endParaRPr/>
          </a:p>
        </p:txBody>
      </p:sp>
      <p:pic>
        <p:nvPicPr>
          <p:cNvPr id="50" name="Google Shape;46;p9"/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10288" y="263531"/>
            <a:ext cx="1568453" cy="208599"/>
          </a:xfrm>
          <a:prstGeom prst="rect">
            <a:avLst/>
          </a:prstGeom>
          <a:ln>
            <a:noFill/>
          </a:ln>
        </p:spPr>
      </p:pic>
      <p:sp>
        <p:nvSpPr>
          <p:cNvPr id="47" name="Google Shape;47;p9">
            <a:extLst>
              <a:ext uri="{FF2B5EF4-FFF2-40B4-BE49-F238E27FC236}">
                <a16:creationId xmlns:a16="http://schemas.microsoft.com/office/drawing/2014/main" id="{39E3DB4D-C084-4E14-B428-9F48BF3B2B9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816409" y="6333133"/>
            <a:ext cx="2222400" cy="5248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Autofit/>
          </a:bodyPr>
          <a:lstStyle>
            <a:lvl1pPr>
              <a:buNone/>
              <a:defRPr>
                <a:solidFill>
                  <a:schemeClr val="lt1"/>
                </a:solidFill>
              </a:defRPr>
            </a:lvl1pPr>
            <a:lvl2pPr>
              <a:buNone/>
              <a:defRPr>
                <a:solidFill>
                  <a:schemeClr val="lt1"/>
                </a:solidFill>
              </a:defRPr>
            </a:lvl2pPr>
            <a:lvl3pPr>
              <a:buNone/>
              <a:defRPr>
                <a:solidFill>
                  <a:schemeClr val="lt1"/>
                </a:solidFill>
              </a:defRPr>
            </a:lvl3pPr>
            <a:lvl4pPr>
              <a:buNone/>
              <a:defRPr>
                <a:solidFill>
                  <a:schemeClr val="lt1"/>
                </a:solidFill>
              </a:defRPr>
            </a:lvl4pPr>
            <a:lvl5pPr>
              <a:buNone/>
              <a:defRPr>
                <a:solidFill>
                  <a:schemeClr val="lt1"/>
                </a:solidFill>
              </a:defRPr>
            </a:lvl5pPr>
            <a:lvl6pPr>
              <a:buNone/>
              <a:defRPr>
                <a:solidFill>
                  <a:schemeClr val="lt1"/>
                </a:solidFill>
              </a:defRPr>
            </a:lvl6pPr>
            <a:lvl7pPr>
              <a:buNone/>
              <a:defRPr>
                <a:solidFill>
                  <a:schemeClr val="lt1"/>
                </a:solidFill>
              </a:defRPr>
            </a:lvl7pPr>
            <a:lvl8pPr>
              <a:buNone/>
              <a:defRPr>
                <a:solidFill>
                  <a:schemeClr val="lt1"/>
                </a:solidFill>
              </a:defRPr>
            </a:lvl8pPr>
            <a:lvl9pPr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-RU"/>
              <a:pPr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7978108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3 Ключевая мысль">
  <p:cSld name="6.3 Ключевая мысль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>
            <a:extLst>
              <a:ext uri="{FF2B5EF4-FFF2-40B4-BE49-F238E27FC236}">
                <a16:creationId xmlns:a16="http://schemas.microsoft.com/office/drawing/2014/main" id="{A7C17D7E-348E-4075-BE4E-CB789E008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867" y="2063000"/>
            <a:ext cx="9618800" cy="2732000"/>
          </a:xfrm>
          <a:prstGeom prst="rect">
            <a:avLst/>
          </a:prstGeom>
        </p:spPr>
        <p:txBody>
          <a:bodyPr spcFirstLastPara="1" wrap="square" lIns="0" tIns="0" rIns="0" bIns="0" anchor="ctr">
            <a:noAutofit/>
          </a:bodyPr>
          <a:lstStyle>
            <a:lvl1pPr marL="0" marR="0" indent="0"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None/>
              <a:defRPr sz="7466">
                <a:solidFill>
                  <a:schemeClr val="accent1"/>
                </a:solidFill>
                <a:latin typeface="Impact"/>
                <a:ea typeface="Impact"/>
                <a:cs typeface="Impact"/>
              </a:defRPr>
            </a:lvl1pPr>
            <a:lvl2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Impact"/>
              <a:buNone/>
              <a:defRPr sz="7466">
                <a:solidFill>
                  <a:schemeClr val="accent1"/>
                </a:solidFill>
                <a:latin typeface="Impact"/>
                <a:ea typeface="Impact"/>
                <a:cs typeface="Impact"/>
              </a:defRPr>
            </a:lvl2pPr>
            <a:lvl3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Impact"/>
              <a:buNone/>
              <a:defRPr sz="7466">
                <a:solidFill>
                  <a:schemeClr val="accent1"/>
                </a:solidFill>
                <a:latin typeface="Impact"/>
                <a:ea typeface="Impact"/>
                <a:cs typeface="Impact"/>
              </a:defRPr>
            </a:lvl3pPr>
            <a:lvl4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Impact"/>
              <a:buNone/>
              <a:defRPr sz="7466">
                <a:solidFill>
                  <a:schemeClr val="accent1"/>
                </a:solidFill>
                <a:latin typeface="Impact"/>
                <a:ea typeface="Impact"/>
                <a:cs typeface="Impact"/>
              </a:defRPr>
            </a:lvl4pPr>
            <a:lvl5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Impact"/>
              <a:buNone/>
              <a:defRPr sz="7466">
                <a:solidFill>
                  <a:schemeClr val="accent1"/>
                </a:solidFill>
                <a:latin typeface="Impact"/>
                <a:ea typeface="Impact"/>
                <a:cs typeface="Impact"/>
              </a:defRPr>
            </a:lvl5pPr>
            <a:lvl6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Impact"/>
              <a:buNone/>
              <a:defRPr sz="7466">
                <a:solidFill>
                  <a:schemeClr val="accent1"/>
                </a:solidFill>
                <a:latin typeface="Impact"/>
                <a:ea typeface="Impact"/>
                <a:cs typeface="Impact"/>
              </a:defRPr>
            </a:lvl6pPr>
            <a:lvl7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Impact"/>
              <a:buNone/>
              <a:defRPr sz="7466">
                <a:solidFill>
                  <a:schemeClr val="accent1"/>
                </a:solidFill>
                <a:latin typeface="Impact"/>
                <a:ea typeface="Impact"/>
                <a:cs typeface="Impact"/>
              </a:defRPr>
            </a:lvl7pPr>
            <a:lvl8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Impact"/>
              <a:buNone/>
              <a:defRPr sz="7466">
                <a:solidFill>
                  <a:schemeClr val="accent1"/>
                </a:solidFill>
                <a:latin typeface="Impact"/>
                <a:ea typeface="Impact"/>
                <a:cs typeface="Impact"/>
              </a:defRPr>
            </a:lvl8pPr>
            <a:lvl9pPr algn="ctr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Impact"/>
              <a:buNone/>
              <a:defRPr sz="7466">
                <a:solidFill>
                  <a:schemeClr val="accent1"/>
                </a:solidFill>
                <a:latin typeface="Impact"/>
                <a:ea typeface="Impact"/>
                <a:cs typeface="Impact"/>
              </a:defRPr>
            </a:lvl9pPr>
          </a:lstStyle>
          <a:p>
            <a:endParaRPr/>
          </a:p>
        </p:txBody>
      </p:sp>
      <p:sp>
        <p:nvSpPr>
          <p:cNvPr id="50" name="Google Shape;50;p10">
            <a:extLst>
              <a:ext uri="{FF2B5EF4-FFF2-40B4-BE49-F238E27FC236}">
                <a16:creationId xmlns:a16="http://schemas.microsoft.com/office/drawing/2014/main" id="{8BE6DD46-3E45-4087-A560-DC6F56D40B6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816409" y="6333133"/>
            <a:ext cx="2222400" cy="5248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fld id="{00000000-1234-1234-1234-123412341234}" type="slidenum">
              <a:rPr lang="en-RU"/>
              <a:pPr/>
              <a:t>‹#›</a:t>
            </a:fld>
            <a:endParaRPr lang="en-RU"/>
          </a:p>
        </p:txBody>
      </p:sp>
      <p:sp>
        <p:nvSpPr>
          <p:cNvPr id="51" name="Google Shape;51;p10">
            <a:extLst>
              <a:ext uri="{FF2B5EF4-FFF2-40B4-BE49-F238E27FC236}">
                <a16:creationId xmlns:a16="http://schemas.microsoft.com/office/drawing/2014/main" id="{5FC0BA6C-BC94-4176-9C2F-CE4FBF08AC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8407" y="1237120"/>
            <a:ext cx="7655200" cy="326400"/>
          </a:xfrm>
          <a:prstGeom prst="rect">
            <a:avLst/>
          </a:prstGeom>
        </p:spPr>
        <p:txBody>
          <a:bodyPr spcFirstLastPara="1" wrap="square" lIns="0" tIns="0" rIns="0" bIns="0" anchor="t">
            <a:noAutofit/>
          </a:bodyPr>
          <a:lstStyle>
            <a:lvl1pPr marL="0" marR="0" indent="-11853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solidFill>
                  <a:schemeClr val="dk1"/>
                </a:solidFill>
                <a:latin typeface="TT Norms Tochka Ext Normal" panose="02000503030000020003" pitchFamily="2" charset="0"/>
              </a:defRPr>
            </a:lvl1pPr>
            <a:lvl2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2pPr>
            <a:lvl3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3pPr>
            <a:lvl4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4pPr>
            <a:lvl5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5pPr>
            <a:lvl6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6pPr>
            <a:lvl7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7pPr>
            <a:lvl8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8pPr>
            <a:lvl9pPr algn="ctr"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9pPr>
          </a:lstStyle>
          <a:p>
            <a:endParaRPr/>
          </a:p>
        </p:txBody>
      </p:sp>
      <p:sp>
        <p:nvSpPr>
          <p:cNvPr id="52" name="Google Shape;52;p10">
            <a:extLst>
              <a:ext uri="{FF2B5EF4-FFF2-40B4-BE49-F238E27FC236}">
                <a16:creationId xmlns:a16="http://schemas.microsoft.com/office/drawing/2014/main" id="{54792816-3DE9-4C12-97A8-8FF22AF88408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2268407" y="5333697"/>
            <a:ext cx="7655200" cy="326400"/>
          </a:xfrm>
          <a:prstGeom prst="rect">
            <a:avLst/>
          </a:prstGeom>
        </p:spPr>
        <p:txBody>
          <a:bodyPr spcFirstLastPara="1" wrap="square" lIns="0" tIns="0" rIns="0" bIns="0" anchor="t">
            <a:noAutofit/>
          </a:bodyPr>
          <a:lstStyle>
            <a:lvl1pPr marL="0" marR="0" indent="-11853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solidFill>
                  <a:schemeClr val="dk1"/>
                </a:solidFill>
                <a:latin typeface="TT Norms Tochka Ext Normal" panose="02000503030000020003" pitchFamily="2" charset="0"/>
              </a:defRPr>
            </a:lvl1pPr>
            <a:lvl2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2pPr>
            <a:lvl3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3pPr>
            <a:lvl4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4pPr>
            <a:lvl5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5pPr>
            <a:lvl6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6pPr>
            <a:lvl7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7pPr>
            <a:lvl8pPr algn="ctr"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8pPr>
            <a:lvl9pPr algn="ctr"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400398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1 Основной на 1 строку + подзаголовок">
  <p:cSld name="5.1 Основной на 1 строку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>
            <a:extLst>
              <a:ext uri="{FF2B5EF4-FFF2-40B4-BE49-F238E27FC236}">
                <a16:creationId xmlns:a16="http://schemas.microsoft.com/office/drawing/2014/main" id="{2552D956-E98C-4534-A090-3C05E764D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67" y="213396"/>
            <a:ext cx="9605600" cy="449995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1pPr>
            <a:lvl2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2pPr>
            <a:lvl3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3pPr>
            <a:lvl4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4pPr>
            <a:lvl5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5pPr>
            <a:lvl6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6pPr>
            <a:lvl7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7pPr>
            <a:lvl8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8pPr>
            <a:lvl9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9pPr>
          </a:lstStyle>
          <a:p>
            <a:endParaRPr/>
          </a:p>
        </p:txBody>
      </p:sp>
      <p:sp>
        <p:nvSpPr>
          <p:cNvPr id="55" name="Google Shape;55;p11">
            <a:extLst>
              <a:ext uri="{FF2B5EF4-FFF2-40B4-BE49-F238E27FC236}">
                <a16:creationId xmlns:a16="http://schemas.microsoft.com/office/drawing/2014/main" id="{B62E51F9-E92B-4ADA-8319-5CBA783F86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1045268"/>
            <a:ext cx="7655200" cy="326400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solidFill>
                  <a:schemeClr val="dk1"/>
                </a:solidFill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400"/>
              <a:buFont typeface="Montserrat Medium"/>
              <a:buNone/>
              <a:defRPr sz="1867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</a:defRPr>
            </a:lvl9pPr>
          </a:lstStyle>
          <a:p>
            <a:endParaRPr/>
          </a:p>
        </p:txBody>
      </p:sp>
      <p:sp>
        <p:nvSpPr>
          <p:cNvPr id="56" name="Google Shape;56;p11">
            <a:extLst>
              <a:ext uri="{FF2B5EF4-FFF2-40B4-BE49-F238E27FC236}">
                <a16:creationId xmlns:a16="http://schemas.microsoft.com/office/drawing/2014/main" id="{B8DA79F8-827C-45AD-BF54-B8BAC9218A7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816409" y="6333133"/>
            <a:ext cx="2222400" cy="5248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fld id="{00000000-1234-1234-1234-123412341234}" type="slidenum">
              <a:rPr lang="en-RU"/>
              <a:pPr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913253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2 Основной на 2 строки + подзаголовок">
  <p:cSld name="5.2 Основной на 2 строки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>
            <a:extLst>
              <a:ext uri="{FF2B5EF4-FFF2-40B4-BE49-F238E27FC236}">
                <a16:creationId xmlns:a16="http://schemas.microsoft.com/office/drawing/2014/main" id="{0221D6B4-AFEA-4C85-9BD1-624B83EAF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77" y="219684"/>
            <a:ext cx="9605600" cy="449995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1pPr>
            <a:lvl2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2pPr>
            <a:lvl3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3pPr>
            <a:lvl4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4pPr>
            <a:lvl5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5pPr>
            <a:lvl6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6pPr>
            <a:lvl7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7pPr>
            <a:lvl8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8pPr>
            <a:lvl9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9pPr>
          </a:lstStyle>
          <a:p>
            <a:endParaRPr/>
          </a:p>
        </p:txBody>
      </p:sp>
      <p:sp>
        <p:nvSpPr>
          <p:cNvPr id="59" name="Google Shape;59;p12">
            <a:extLst>
              <a:ext uri="{FF2B5EF4-FFF2-40B4-BE49-F238E27FC236}">
                <a16:creationId xmlns:a16="http://schemas.microsoft.com/office/drawing/2014/main" id="{D2E30DDE-9C70-4B78-BC89-9A014E0EDD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1634849"/>
            <a:ext cx="7655200" cy="326400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solidFill>
                  <a:schemeClr val="dk1"/>
                </a:solidFill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2">
            <a:extLst>
              <a:ext uri="{FF2B5EF4-FFF2-40B4-BE49-F238E27FC236}">
                <a16:creationId xmlns:a16="http://schemas.microsoft.com/office/drawing/2014/main" id="{2D46205B-E128-4D46-97F8-413BD8264BE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816409" y="6333133"/>
            <a:ext cx="2222400" cy="5248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fld id="{00000000-1234-1234-1234-123412341234}" type="slidenum">
              <a:rPr lang="en-RU"/>
              <a:pPr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6155070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3 Основной + 2 колонки">
  <p:cSld name="5.3 Основной +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>
            <a:extLst>
              <a:ext uri="{FF2B5EF4-FFF2-40B4-BE49-F238E27FC236}">
                <a16:creationId xmlns:a16="http://schemas.microsoft.com/office/drawing/2014/main" id="{2C175BC4-4169-4745-85CC-AB6B8114A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77" y="219684"/>
            <a:ext cx="9605600" cy="449995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1pPr>
            <a:lvl2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2pPr>
            <a:lvl3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3pPr>
            <a:lvl4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4pPr>
            <a:lvl5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5pPr>
            <a:lvl6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6pPr>
            <a:lvl7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7pPr>
            <a:lvl8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8pPr>
            <a:lvl9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9pPr>
          </a:lstStyle>
          <a:p>
            <a:endParaRPr/>
          </a:p>
        </p:txBody>
      </p:sp>
      <p:sp>
        <p:nvSpPr>
          <p:cNvPr id="63" name="Google Shape;63;p13">
            <a:extLst>
              <a:ext uri="{FF2B5EF4-FFF2-40B4-BE49-F238E27FC236}">
                <a16:creationId xmlns:a16="http://schemas.microsoft.com/office/drawing/2014/main" id="{618C801E-2CFE-4604-A70A-3C0D0605AE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1824069"/>
            <a:ext cx="5496000" cy="316049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>
            <a:extLst>
              <a:ext uri="{FF2B5EF4-FFF2-40B4-BE49-F238E27FC236}">
                <a16:creationId xmlns:a16="http://schemas.microsoft.com/office/drawing/2014/main" id="{2B85ED01-6D8C-4687-99A4-C86455EC2BCD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6192800" y="1824069"/>
            <a:ext cx="5496000" cy="316049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3">
            <a:extLst>
              <a:ext uri="{FF2B5EF4-FFF2-40B4-BE49-F238E27FC236}">
                <a16:creationId xmlns:a16="http://schemas.microsoft.com/office/drawing/2014/main" id="{ED0FA23E-9FB5-40CE-896F-BED0A1DF1DB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816409" y="6333133"/>
            <a:ext cx="2222400" cy="5248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fld id="{00000000-1234-1234-1234-123412341234}" type="slidenum">
              <a:rPr lang="en-RU"/>
              <a:pPr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770082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4 Контрастный + 2 колонки">
  <p:cSld name="5.4 Контрастный +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>
            <a:extLst>
              <a:ext uri="{FF2B5EF4-FFF2-40B4-BE49-F238E27FC236}">
                <a16:creationId xmlns:a16="http://schemas.microsoft.com/office/drawing/2014/main" id="{6F6AD1A8-8A68-4515-8C4F-04790FF66218}"/>
              </a:ext>
            </a:extLst>
          </p:cNvPr>
          <p:cNvSpPr>
            <a:spLocks noGrp="1"/>
          </p:cNvSpPr>
          <p:nvPr/>
        </p:nvSpPr>
        <p:spPr>
          <a:xfrm>
            <a:off x="5997567" y="133"/>
            <a:ext cx="6194400" cy="6858000"/>
          </a:xfrm>
          <a:prstGeom prst="rect">
            <a:avLst/>
          </a:prstGeom>
          <a:solidFill>
            <a:schemeClr val="accent1"/>
          </a:solidFill>
          <a:ln w="9525" cmpd="sng">
            <a:solidFill>
              <a:schemeClr val="accent1"/>
            </a:solidFill>
            <a:prstDash val="solid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2400" b="1" i="0">
              <a:latin typeface="TT Norms Tochka Ext Normal" panose="02000503030000020003" pitchFamily="2" charset="0"/>
            </a:endParaRPr>
          </a:p>
        </p:txBody>
      </p:sp>
      <p:sp>
        <p:nvSpPr>
          <p:cNvPr id="68" name="Google Shape;68;p14">
            <a:extLst>
              <a:ext uri="{FF2B5EF4-FFF2-40B4-BE49-F238E27FC236}">
                <a16:creationId xmlns:a16="http://schemas.microsoft.com/office/drawing/2014/main" id="{1D181E76-57E9-48FD-99CA-BC55A47E8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71" y="219700"/>
            <a:ext cx="5496000" cy="449995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1pPr>
            <a:lvl2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2pPr>
            <a:lvl3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3pPr>
            <a:lvl4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4pPr>
            <a:lvl5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5pPr>
            <a:lvl6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6pPr>
            <a:lvl7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7pPr>
            <a:lvl8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8pPr>
            <a:lvl9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9pPr>
          </a:lstStyle>
          <a:p>
            <a:endParaRPr/>
          </a:p>
        </p:txBody>
      </p:sp>
      <p:sp>
        <p:nvSpPr>
          <p:cNvPr id="69" name="Google Shape;69;p14">
            <a:extLst>
              <a:ext uri="{FF2B5EF4-FFF2-40B4-BE49-F238E27FC236}">
                <a16:creationId xmlns:a16="http://schemas.microsoft.com/office/drawing/2014/main" id="{4E4C0E34-9D7A-4255-9E6D-C5D08C4EF1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1824069"/>
            <a:ext cx="5496000" cy="316049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>
            <a:extLst>
              <a:ext uri="{FF2B5EF4-FFF2-40B4-BE49-F238E27FC236}">
                <a16:creationId xmlns:a16="http://schemas.microsoft.com/office/drawing/2014/main" id="{5E5F6147-A73B-4486-982A-E5A9E99DAEAE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6389700" y="1824067"/>
            <a:ext cx="5496000" cy="316049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>
                <a:solidFill>
                  <a:schemeClr val="lt1"/>
                </a:solidFill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4">
            <a:extLst>
              <a:ext uri="{FF2B5EF4-FFF2-40B4-BE49-F238E27FC236}">
                <a16:creationId xmlns:a16="http://schemas.microsoft.com/office/drawing/2014/main" id="{4451A649-F940-4D18-9BCF-2ECCA8DDA63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816409" y="6333133"/>
            <a:ext cx="2222400" cy="5248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Autofit/>
          </a:bodyPr>
          <a:lstStyle>
            <a:lvl1pPr>
              <a:buNone/>
              <a:defRPr>
                <a:solidFill>
                  <a:schemeClr val="lt1"/>
                </a:solidFill>
              </a:defRPr>
            </a:lvl1pPr>
            <a:lvl2pPr>
              <a:buNone/>
              <a:defRPr>
                <a:solidFill>
                  <a:schemeClr val="lt1"/>
                </a:solidFill>
              </a:defRPr>
            </a:lvl2pPr>
            <a:lvl3pPr>
              <a:buNone/>
              <a:defRPr>
                <a:solidFill>
                  <a:schemeClr val="lt1"/>
                </a:solidFill>
              </a:defRPr>
            </a:lvl3pPr>
            <a:lvl4pPr>
              <a:buNone/>
              <a:defRPr>
                <a:solidFill>
                  <a:schemeClr val="lt1"/>
                </a:solidFill>
              </a:defRPr>
            </a:lvl4pPr>
            <a:lvl5pPr>
              <a:buNone/>
              <a:defRPr>
                <a:solidFill>
                  <a:schemeClr val="lt1"/>
                </a:solidFill>
              </a:defRPr>
            </a:lvl5pPr>
            <a:lvl6pPr>
              <a:buNone/>
              <a:defRPr>
                <a:solidFill>
                  <a:schemeClr val="lt1"/>
                </a:solidFill>
              </a:defRPr>
            </a:lvl6pPr>
            <a:lvl7pPr>
              <a:buNone/>
              <a:defRPr>
                <a:solidFill>
                  <a:schemeClr val="lt1"/>
                </a:solidFill>
              </a:defRPr>
            </a:lvl7pPr>
            <a:lvl8pPr>
              <a:buNone/>
              <a:defRPr>
                <a:solidFill>
                  <a:schemeClr val="lt1"/>
                </a:solidFill>
              </a:defRPr>
            </a:lvl8pPr>
            <a:lvl9pPr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-RU"/>
              <a:pPr/>
              <a:t>‹#›</a:t>
            </a:fld>
            <a:endParaRPr lang="en-RU"/>
          </a:p>
        </p:txBody>
      </p:sp>
      <p:pic>
        <p:nvPicPr>
          <p:cNvPr id="78" name="Google Shape;72;p14"/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10288" y="263531"/>
            <a:ext cx="1568453" cy="2085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471163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5 Основной + 3 колонки">
  <p:cSld name="5.5 Основной + 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>
            <a:extLst>
              <a:ext uri="{FF2B5EF4-FFF2-40B4-BE49-F238E27FC236}">
                <a16:creationId xmlns:a16="http://schemas.microsoft.com/office/drawing/2014/main" id="{7349F5FF-35F2-43BB-9CC7-C308B488C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573" y="213624"/>
            <a:ext cx="9605600" cy="449995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1pPr>
            <a:lvl2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2pPr>
            <a:lvl3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3pPr>
            <a:lvl4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4pPr>
            <a:lvl5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5pPr>
            <a:lvl6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6pPr>
            <a:lvl7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7pPr>
            <a:lvl8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8pPr>
            <a:lvl9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9pPr>
          </a:lstStyle>
          <a:p>
            <a:endParaRPr/>
          </a:p>
        </p:txBody>
      </p:sp>
      <p:sp>
        <p:nvSpPr>
          <p:cNvPr id="75" name="Google Shape;75;p15">
            <a:extLst>
              <a:ext uri="{FF2B5EF4-FFF2-40B4-BE49-F238E27FC236}">
                <a16:creationId xmlns:a16="http://schemas.microsoft.com/office/drawing/2014/main" id="{7099A1E5-A6FF-44FE-B55B-82A92C129D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1825955"/>
            <a:ext cx="3729200" cy="316049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>
            <a:extLst>
              <a:ext uri="{FF2B5EF4-FFF2-40B4-BE49-F238E27FC236}">
                <a16:creationId xmlns:a16="http://schemas.microsoft.com/office/drawing/2014/main" id="{8E4A79A5-5128-4F69-80DB-B139F0C13905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4231400" y="1825955"/>
            <a:ext cx="3729200" cy="316049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5">
            <a:extLst>
              <a:ext uri="{FF2B5EF4-FFF2-40B4-BE49-F238E27FC236}">
                <a16:creationId xmlns:a16="http://schemas.microsoft.com/office/drawing/2014/main" id="{8C53DE67-ED33-48D8-954B-EF75034FCE17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8158000" y="1825955"/>
            <a:ext cx="3729200" cy="316049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>
            <a:extLst>
              <a:ext uri="{FF2B5EF4-FFF2-40B4-BE49-F238E27FC236}">
                <a16:creationId xmlns:a16="http://schemas.microsoft.com/office/drawing/2014/main" id="{6467CA4B-BB66-497D-991B-109A825C32D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816409" y="6333133"/>
            <a:ext cx="2222400" cy="5248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fld id="{00000000-1234-1234-1234-123412341234}" type="slidenum">
              <a:rPr lang="en-RU"/>
              <a:pPr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5626148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9 Основной + иллюстрация">
  <p:cSld name="5.9 Основной + иллюстр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>
            <a:extLst>
              <a:ext uri="{FF2B5EF4-FFF2-40B4-BE49-F238E27FC236}">
                <a16:creationId xmlns:a16="http://schemas.microsoft.com/office/drawing/2014/main" id="{B696F0B6-FB2B-4702-898C-EED5A0855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84" y="213667"/>
            <a:ext cx="5709600" cy="449995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1pPr>
            <a:lvl2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2pPr>
            <a:lvl3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3pPr>
            <a:lvl4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4pPr>
            <a:lvl5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5pPr>
            <a:lvl6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6pPr>
            <a:lvl7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7pPr>
            <a:lvl8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8pPr>
            <a:lvl9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9pPr>
          </a:lstStyle>
          <a:p>
            <a:endParaRPr/>
          </a:p>
        </p:txBody>
      </p:sp>
      <p:sp>
        <p:nvSpPr>
          <p:cNvPr id="81" name="Google Shape;81;p16">
            <a:extLst>
              <a:ext uri="{FF2B5EF4-FFF2-40B4-BE49-F238E27FC236}">
                <a16:creationId xmlns:a16="http://schemas.microsoft.com/office/drawing/2014/main" id="{541D1556-305F-470F-99AB-7F0695872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1832269"/>
            <a:ext cx="5496000" cy="316049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600"/>
              <a:buNone/>
              <a:defRPr/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6">
            <a:extLst>
              <a:ext uri="{FF2B5EF4-FFF2-40B4-BE49-F238E27FC236}">
                <a16:creationId xmlns:a16="http://schemas.microsoft.com/office/drawing/2014/main" id="{24CCABC5-8420-4094-B681-A258FCA041B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91939" y="6355033"/>
            <a:ext cx="393600" cy="246400"/>
          </a:xfrm>
          <a:prstGeom prst="rect">
            <a:avLst/>
          </a:prstGeom>
        </p:spPr>
        <p:txBody>
          <a:bodyPr spcFirstLastPara="1" wrap="square" lIns="91425" tIns="91425" rIns="91425" bIns="91425" anchor="b">
            <a:noAutofit/>
          </a:bodyPr>
          <a:lstStyle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RU"/>
              <a:pPr/>
              <a:t>‹#›</a:t>
            </a:fld>
            <a:endParaRPr lang="en-RU"/>
          </a:p>
        </p:txBody>
      </p:sp>
      <p:sp>
        <p:nvSpPr>
          <p:cNvPr id="83" name="Google Shape;83;p16">
            <a:extLst>
              <a:ext uri="{FF2B5EF4-FFF2-40B4-BE49-F238E27FC236}">
                <a16:creationId xmlns:a16="http://schemas.microsoft.com/office/drawing/2014/main" id="{EB9BFBD5-A075-402B-8542-C149635D3DE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6192867" y="695333"/>
            <a:ext cx="5709600" cy="5846400"/>
          </a:xfrm>
          <a:prstGeom prst="roundRect">
            <a:avLst>
              <a:gd name="adj" fmla="val 3570"/>
            </a:avLst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6219596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7 Основной + верхний колонтитул">
  <p:cSld name="5.7 Основной + верхний колон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>
            <a:extLst>
              <a:ext uri="{FF2B5EF4-FFF2-40B4-BE49-F238E27FC236}">
                <a16:creationId xmlns:a16="http://schemas.microsoft.com/office/drawing/2014/main" id="{D5155474-1A38-4121-A256-114F64D54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300" y="796432"/>
            <a:ext cx="9617200" cy="449995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1pPr>
            <a:lvl2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2pPr>
            <a:lvl3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3pPr>
            <a:lvl4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4pPr>
            <a:lvl5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5pPr>
            <a:lvl6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6pPr>
            <a:lvl7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7pPr>
            <a:lvl8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8pPr>
            <a:lvl9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</a:defRPr>
            </a:lvl9pPr>
          </a:lstStyle>
          <a:p>
            <a:endParaRPr/>
          </a:p>
        </p:txBody>
      </p:sp>
      <p:sp>
        <p:nvSpPr>
          <p:cNvPr id="86" name="Google Shape;86;p17">
            <a:extLst>
              <a:ext uri="{FF2B5EF4-FFF2-40B4-BE49-F238E27FC236}">
                <a16:creationId xmlns:a16="http://schemas.microsoft.com/office/drawing/2014/main" id="{9D27ECC4-96DE-4062-8B27-2BEE2C2D12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236855"/>
            <a:ext cx="7655200" cy="326400"/>
          </a:xfrm>
          <a:prstGeom prst="rect">
            <a:avLst/>
          </a:prstGeom>
        </p:spPr>
        <p:txBody>
          <a:bodyPr spcFirstLastPara="1" wrap="square" lIns="0" tIns="0" rIns="0" bIns="0" anchor="t">
            <a:noAutofit/>
          </a:bodyPr>
          <a:lstStyle>
            <a:lvl1pPr marL="0" marR="0" indent="-11853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solidFill>
                  <a:schemeClr val="dk1"/>
                </a:solidFill>
                <a:latin typeface="TT Norms Tochka Ext Normal" panose="02000503030000020003" pitchFamily="2" charset="0"/>
              </a:defRPr>
            </a:lvl1pPr>
            <a:lvl2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>
              <a:lnSpc>
                <a:spcPct val="120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17">
            <a:extLst>
              <a:ext uri="{FF2B5EF4-FFF2-40B4-BE49-F238E27FC236}">
                <a16:creationId xmlns:a16="http://schemas.microsoft.com/office/drawing/2014/main" id="{14EE5D1A-DB96-4049-AD59-430363CF2884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304800" y="2231063"/>
            <a:ext cx="7655200" cy="326400"/>
          </a:xfrm>
          <a:prstGeom prst="rect">
            <a:avLst/>
          </a:prstGeom>
        </p:spPr>
        <p:txBody>
          <a:bodyPr spcFirstLastPara="1" wrap="square" lIns="0" tIns="0" rIns="0" bIns="0" anchor="t">
            <a:noAutofit/>
          </a:bodyPr>
          <a:lstStyle>
            <a:lvl1pPr marL="0" marR="0" indent="-11853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solidFill>
                  <a:schemeClr val="dk1"/>
                </a:solidFill>
                <a:latin typeface="TT Norms Tochka Ext Normal" panose="02000503030000020003" pitchFamily="2" charset="0"/>
              </a:defRPr>
            </a:lvl1pPr>
            <a:lvl2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>
              <a:lnSpc>
                <a:spcPct val="12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>
              <a:lnSpc>
                <a:spcPct val="120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17">
            <a:extLst>
              <a:ext uri="{FF2B5EF4-FFF2-40B4-BE49-F238E27FC236}">
                <a16:creationId xmlns:a16="http://schemas.microsoft.com/office/drawing/2014/main" id="{4711E785-EE5A-457D-B4E0-BBD38C27BCB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816409" y="6333133"/>
            <a:ext cx="2222400" cy="5248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fld id="{00000000-1234-1234-1234-123412341234}" type="slidenum">
              <a:rPr lang="en-RU"/>
              <a:pPr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0555823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1 Основной чистый">
  <p:cSld name="3.1 Основной чист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>
            <a:extLst>
              <a:ext uri="{FF2B5EF4-FFF2-40B4-BE49-F238E27FC236}">
                <a16:creationId xmlns:a16="http://schemas.microsoft.com/office/drawing/2014/main" id="{17439E52-9F4E-4777-91CF-BE7B165F71B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816409" y="6333133"/>
            <a:ext cx="2222400" cy="5248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fld id="{00000000-1234-1234-1234-123412341234}" type="slidenum">
              <a:rPr lang="en-RU"/>
              <a:pPr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3084506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1 QR-код">
  <p:cSld name="7.1 QR-ко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>
            <a:extLst>
              <a:ext uri="{FF2B5EF4-FFF2-40B4-BE49-F238E27FC236}">
                <a16:creationId xmlns:a16="http://schemas.microsoft.com/office/drawing/2014/main" id="{210231D6-53EB-4C4F-A7BF-ABBE32851BC9}"/>
              </a:ext>
            </a:extLst>
          </p:cNvPr>
          <p:cNvSpPr>
            <a:spLocks noGrp="1"/>
          </p:cNvSpPr>
          <p:nvPr/>
        </p:nvSpPr>
        <p:spPr>
          <a:xfrm>
            <a:off x="4505800" y="964000"/>
            <a:ext cx="3180400" cy="3171200"/>
          </a:xfrm>
          <a:prstGeom prst="roundRect">
            <a:avLst>
              <a:gd name="adj" fmla="val 5884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2400" b="1" i="0">
              <a:latin typeface="TT Norms Tochka Ext Normal" panose="02000503030000020003" pitchFamily="2" charset="0"/>
            </a:endParaRPr>
          </a:p>
        </p:txBody>
      </p:sp>
      <p:sp>
        <p:nvSpPr>
          <p:cNvPr id="93" name="Google Shape;93;p19">
            <a:extLst>
              <a:ext uri="{FF2B5EF4-FFF2-40B4-BE49-F238E27FC236}">
                <a16:creationId xmlns:a16="http://schemas.microsoft.com/office/drawing/2014/main" id="{0BD92DB2-7FEC-4122-8F69-5F4824310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208" y="4504912"/>
            <a:ext cx="9605600" cy="449995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 algn="ctr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>
            <a:extLst>
              <a:ext uri="{FF2B5EF4-FFF2-40B4-BE49-F238E27FC236}">
                <a16:creationId xmlns:a16="http://schemas.microsoft.com/office/drawing/2014/main" id="{E311A8A0-89DD-4909-81F5-A385F32298B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4584000" y="1037600"/>
            <a:ext cx="3024000" cy="3024000"/>
          </a:xfrm>
          <a:prstGeom prst="roundRect">
            <a:avLst>
              <a:gd name="adj" fmla="val 6610"/>
            </a:avLst>
          </a:prstGeom>
          <a:noFill/>
          <a:ln>
            <a:noFill/>
          </a:ln>
        </p:spPr>
      </p:sp>
      <p:sp>
        <p:nvSpPr>
          <p:cNvPr id="95" name="Google Shape;95;p19">
            <a:extLst>
              <a:ext uri="{FF2B5EF4-FFF2-40B4-BE49-F238E27FC236}">
                <a16:creationId xmlns:a16="http://schemas.microsoft.com/office/drawing/2014/main" id="{AB76BB5A-638A-4FC4-9EA5-FF24F2D9744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816409" y="6333133"/>
            <a:ext cx="2222400" cy="5248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fld id="{00000000-1234-1234-1234-123412341234}" type="slidenum">
              <a:rPr lang="en-RU"/>
              <a:pPr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27316244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2 QR-коды">
  <p:cSld name="7.2 QR-коды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>
            <a:extLst>
              <a:ext uri="{FF2B5EF4-FFF2-40B4-BE49-F238E27FC236}">
                <a16:creationId xmlns:a16="http://schemas.microsoft.com/office/drawing/2014/main" id="{30F679A6-A70E-46D8-B016-9A90B0F66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780" y="219684"/>
            <a:ext cx="9605600" cy="449995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>
            <a:extLst>
              <a:ext uri="{FF2B5EF4-FFF2-40B4-BE49-F238E27FC236}">
                <a16:creationId xmlns:a16="http://schemas.microsoft.com/office/drawing/2014/main" id="{C0DDB662-0841-49DA-8875-52A5D1F8DB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4961400"/>
            <a:ext cx="3729200" cy="316049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99" name="Google Shape;99;p20">
            <a:extLst>
              <a:ext uri="{FF2B5EF4-FFF2-40B4-BE49-F238E27FC236}">
                <a16:creationId xmlns:a16="http://schemas.microsoft.com/office/drawing/2014/main" id="{66191DC1-3AE8-4DC9-8198-880AE4DA3532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4231400" y="4961400"/>
            <a:ext cx="3729200" cy="316049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100" name="Google Shape;100;p20">
            <a:extLst>
              <a:ext uri="{FF2B5EF4-FFF2-40B4-BE49-F238E27FC236}">
                <a16:creationId xmlns:a16="http://schemas.microsoft.com/office/drawing/2014/main" id="{5DEB10C3-5043-4E19-A009-CF2D986AB8C7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8158000" y="4961400"/>
            <a:ext cx="3729200" cy="316049"/>
          </a:xfrm>
          <a:prstGeom prst="rect">
            <a:avLst/>
          </a:prstGeom>
        </p:spPr>
        <p:txBody>
          <a:bodyPr spcFirstLastPara="1" wrap="square" lIns="0" tIns="0" rIns="0" bIns="0" anchor="t">
            <a:sp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 sz="1867"/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101" name="Google Shape;101;p20">
            <a:extLst>
              <a:ext uri="{FF2B5EF4-FFF2-40B4-BE49-F238E27FC236}">
                <a16:creationId xmlns:a16="http://schemas.microsoft.com/office/drawing/2014/main" id="{89E532D7-D4D1-4116-BA24-23BB1E29882F}"/>
              </a:ext>
            </a:extLst>
          </p:cNvPr>
          <p:cNvSpPr>
            <a:spLocks noGrp="1"/>
          </p:cNvSpPr>
          <p:nvPr>
            <p:ph type="pic" idx="4"/>
          </p:nvPr>
        </p:nvSpPr>
        <p:spPr>
          <a:xfrm>
            <a:off x="425067" y="2355033"/>
            <a:ext cx="2320800" cy="2320800"/>
          </a:xfrm>
          <a:prstGeom prst="roundRect">
            <a:avLst>
              <a:gd name="adj" fmla="val 8441"/>
            </a:avLst>
          </a:prstGeom>
          <a:noFill/>
          <a:ln>
            <a:noFill/>
          </a:ln>
        </p:spPr>
      </p:sp>
      <p:sp>
        <p:nvSpPr>
          <p:cNvPr id="102" name="Google Shape;102;p20">
            <a:extLst>
              <a:ext uri="{FF2B5EF4-FFF2-40B4-BE49-F238E27FC236}">
                <a16:creationId xmlns:a16="http://schemas.microsoft.com/office/drawing/2014/main" id="{BF14B588-B565-4B36-BC18-EE5E1080AEEC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4346633" y="2355033"/>
            <a:ext cx="2320800" cy="2320800"/>
          </a:xfrm>
          <a:prstGeom prst="roundRect">
            <a:avLst>
              <a:gd name="adj" fmla="val 8539"/>
            </a:avLst>
          </a:prstGeom>
          <a:noFill/>
          <a:ln>
            <a:noFill/>
          </a:ln>
        </p:spPr>
      </p:sp>
      <p:sp>
        <p:nvSpPr>
          <p:cNvPr id="103" name="Google Shape;103;p20">
            <a:extLst>
              <a:ext uri="{FF2B5EF4-FFF2-40B4-BE49-F238E27FC236}">
                <a16:creationId xmlns:a16="http://schemas.microsoft.com/office/drawing/2014/main" id="{481682B6-3CE0-43BD-8CA5-F68CB3A9AB40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8268200" y="2355033"/>
            <a:ext cx="2320800" cy="2320800"/>
          </a:xfrm>
          <a:prstGeom prst="roundRect">
            <a:avLst>
              <a:gd name="adj" fmla="val 8546"/>
            </a:avLst>
          </a:prstGeom>
          <a:noFill/>
          <a:ln>
            <a:noFill/>
          </a:ln>
        </p:spPr>
      </p:sp>
      <p:sp>
        <p:nvSpPr>
          <p:cNvPr id="104" name="Google Shape;104;p20">
            <a:extLst>
              <a:ext uri="{FF2B5EF4-FFF2-40B4-BE49-F238E27FC236}">
                <a16:creationId xmlns:a16="http://schemas.microsoft.com/office/drawing/2014/main" id="{00809C61-1783-49EF-8C89-7037AA15A47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816409" y="6333133"/>
            <a:ext cx="2222400" cy="5248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fld id="{00000000-1234-1234-1234-123412341234}" type="slidenum">
              <a:rPr lang="en-RU"/>
              <a:pPr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10458536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1 Цитата">
  <p:cSld name="6.1 Цитата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>
            <a:extLst>
              <a:ext uri="{FF2B5EF4-FFF2-40B4-BE49-F238E27FC236}">
                <a16:creationId xmlns:a16="http://schemas.microsoft.com/office/drawing/2014/main" id="{840C9A82-C704-4F25-84C2-9B98E0FB4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631" y="4675972"/>
            <a:ext cx="9605600" cy="14056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>
            <a:extLst>
              <a:ext uri="{FF2B5EF4-FFF2-40B4-BE49-F238E27FC236}">
                <a16:creationId xmlns:a16="http://schemas.microsoft.com/office/drawing/2014/main" id="{D98AEBBE-48D4-42B3-A65A-DE064BF01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433" y="6293800"/>
            <a:ext cx="7655200" cy="3264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i="0">
                <a:solidFill>
                  <a:schemeClr val="dk1"/>
                </a:solidFill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21">
            <a:extLst>
              <a:ext uri="{FF2B5EF4-FFF2-40B4-BE49-F238E27FC236}">
                <a16:creationId xmlns:a16="http://schemas.microsoft.com/office/drawing/2014/main" id="{171B4E44-3AB5-4F94-BF5D-EE71E09EBC55}"/>
              </a:ext>
            </a:extLst>
          </p:cNvPr>
          <p:cNvSpPr>
            <a:spLocks noGrp="1"/>
          </p:cNvSpPr>
          <p:nvPr/>
        </p:nvSpPr>
        <p:spPr>
          <a:xfrm>
            <a:off x="211667" y="-984197"/>
            <a:ext cx="6270000" cy="4513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>
            <a:spAutoFit/>
          </a:bodyPr>
          <a:lstStyle/>
          <a:p>
            <a:pPr marL="0" lv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666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</a:rPr>
              <a:t>❞</a:t>
            </a:r>
          </a:p>
        </p:txBody>
      </p:sp>
      <p:sp>
        <p:nvSpPr>
          <p:cNvPr id="109" name="Google Shape;109;p21">
            <a:extLst>
              <a:ext uri="{FF2B5EF4-FFF2-40B4-BE49-F238E27FC236}">
                <a16:creationId xmlns:a16="http://schemas.microsoft.com/office/drawing/2014/main" id="{F5C44915-A5EC-4CFA-BD1D-8A3DECDBA42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816409" y="6333133"/>
            <a:ext cx="2222400" cy="5248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fld id="{00000000-1234-1234-1234-123412341234}" type="slidenum">
              <a:rPr lang="en-RU"/>
              <a:pPr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12046609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.1 Финальный + 1 спикер">
  <p:cSld name="8.1 Финальный + 1 спикер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>
            <a:extLst>
              <a:ext uri="{FF2B5EF4-FFF2-40B4-BE49-F238E27FC236}">
                <a16:creationId xmlns:a16="http://schemas.microsoft.com/office/drawing/2014/main" id="{FB745414-F39F-4AC4-B370-855E4AD21E11}"/>
              </a:ext>
            </a:extLst>
          </p:cNvPr>
          <p:cNvSpPr>
            <a:spLocks noGrp="1"/>
          </p:cNvSpPr>
          <p:nvPr/>
        </p:nvSpPr>
        <p:spPr>
          <a:xfrm>
            <a:off x="9326125" y="4013200"/>
            <a:ext cx="2561200" cy="2547600"/>
          </a:xfrm>
          <a:prstGeom prst="roundRect">
            <a:avLst>
              <a:gd name="adj" fmla="val 752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2400" b="1" i="0">
              <a:latin typeface="TT Norms Tochka Ext Normal" panose="02000503030000020003" pitchFamily="2" charset="0"/>
            </a:endParaRPr>
          </a:p>
        </p:txBody>
      </p:sp>
      <p:pic>
        <p:nvPicPr>
          <p:cNvPr id="118" name="Google Shape;112;p22"/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183" y="203721"/>
            <a:ext cx="3137959" cy="417339"/>
          </a:xfrm>
          <a:prstGeom prst="rect">
            <a:avLst/>
          </a:prstGeom>
          <a:ln>
            <a:noFill/>
          </a:ln>
        </p:spPr>
      </p:pic>
      <p:sp>
        <p:nvSpPr>
          <p:cNvPr id="113" name="Google Shape;113;p22">
            <a:extLst>
              <a:ext uri="{FF2B5EF4-FFF2-40B4-BE49-F238E27FC236}">
                <a16:creationId xmlns:a16="http://schemas.microsoft.com/office/drawing/2014/main" id="{A4C4DE16-6C2B-4F07-8D3F-2B8E2285D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900" y="4403733"/>
            <a:ext cx="7472800" cy="23928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1pPr>
            <a:lvl2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mpact"/>
              <a:buNone/>
              <a:defRPr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2pPr>
            <a:lvl3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mpact"/>
              <a:buNone/>
              <a:defRPr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3pPr>
            <a:lvl4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mpact"/>
              <a:buNone/>
              <a:defRPr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4pPr>
            <a:lvl5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mpact"/>
              <a:buNone/>
              <a:defRPr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5pPr>
            <a:lvl6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mpact"/>
              <a:buNone/>
              <a:defRPr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6pPr>
            <a:lvl7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mpact"/>
              <a:buNone/>
              <a:defRPr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7pPr>
            <a:lvl8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mpact"/>
              <a:buNone/>
              <a:defRPr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8pPr>
            <a:lvl9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mpact"/>
              <a:buNone/>
              <a:defRPr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9pPr>
          </a:lstStyle>
          <a:p>
            <a:endParaRPr/>
          </a:p>
        </p:txBody>
      </p:sp>
      <p:sp>
        <p:nvSpPr>
          <p:cNvPr id="114" name="Google Shape;114;p22">
            <a:extLst>
              <a:ext uri="{FF2B5EF4-FFF2-40B4-BE49-F238E27FC236}">
                <a16:creationId xmlns:a16="http://schemas.microsoft.com/office/drawing/2014/main" id="{B72D3A48-E47A-4086-BBC5-E0BF4DCCD9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8000" y="2640473"/>
            <a:ext cx="3729200" cy="10380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-135463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133" b="0" i="0">
                <a:solidFill>
                  <a:schemeClr val="lt1"/>
                </a:solidFill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22">
            <a:extLst>
              <a:ext uri="{FF2B5EF4-FFF2-40B4-BE49-F238E27FC236}">
                <a16:creationId xmlns:a16="http://schemas.microsoft.com/office/drawing/2014/main" id="{4F1F9A13-DAA6-4B10-B5D8-C45AF2EB60D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9429533" y="4109800"/>
            <a:ext cx="2354400" cy="2354400"/>
          </a:xfrm>
          <a:prstGeom prst="roundRect">
            <a:avLst>
              <a:gd name="adj" fmla="val 8264"/>
            </a:avLst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3316457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.2 Финальный + 2 спикера">
  <p:cSld name="8.2 Финальный + 2 спикер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>
            <a:extLst>
              <a:ext uri="{FF2B5EF4-FFF2-40B4-BE49-F238E27FC236}">
                <a16:creationId xmlns:a16="http://schemas.microsoft.com/office/drawing/2014/main" id="{34E26A3D-7F58-49DF-86B3-4C4CA39F41D1}"/>
              </a:ext>
            </a:extLst>
          </p:cNvPr>
          <p:cNvSpPr>
            <a:spLocks noGrp="1"/>
          </p:cNvSpPr>
          <p:nvPr/>
        </p:nvSpPr>
        <p:spPr>
          <a:xfrm>
            <a:off x="6977965" y="4208467"/>
            <a:ext cx="2357200" cy="2352400"/>
          </a:xfrm>
          <a:prstGeom prst="roundRect">
            <a:avLst>
              <a:gd name="adj" fmla="val 852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2400" b="1" i="0">
              <a:latin typeface="TT Norms Tochka Ext Normal" panose="02000503030000020003" pitchFamily="2" charset="0"/>
            </a:endParaRPr>
          </a:p>
        </p:txBody>
      </p:sp>
      <p:sp>
        <p:nvSpPr>
          <p:cNvPr id="118" name="Google Shape;118;p23">
            <a:extLst>
              <a:ext uri="{FF2B5EF4-FFF2-40B4-BE49-F238E27FC236}">
                <a16:creationId xmlns:a16="http://schemas.microsoft.com/office/drawing/2014/main" id="{F9A90E89-3853-4148-BC7D-07BB291DA129}"/>
              </a:ext>
            </a:extLst>
          </p:cNvPr>
          <p:cNvSpPr>
            <a:spLocks noGrp="1"/>
          </p:cNvSpPr>
          <p:nvPr/>
        </p:nvSpPr>
        <p:spPr>
          <a:xfrm>
            <a:off x="9529965" y="4208467"/>
            <a:ext cx="2357200" cy="2352400"/>
          </a:xfrm>
          <a:prstGeom prst="roundRect">
            <a:avLst>
              <a:gd name="adj" fmla="val 852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 sz="2400" b="1" i="0">
              <a:latin typeface="TT Norms Tochka Ext Normal" panose="02000503030000020003" pitchFamily="2" charset="0"/>
            </a:endParaRPr>
          </a:p>
        </p:txBody>
      </p:sp>
      <p:pic>
        <p:nvPicPr>
          <p:cNvPr id="130" name="Google Shape;119;p23"/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183" y="203721"/>
            <a:ext cx="3137959" cy="417339"/>
          </a:xfrm>
          <a:prstGeom prst="rect">
            <a:avLst/>
          </a:prstGeom>
          <a:ln>
            <a:noFill/>
          </a:ln>
        </p:spPr>
      </p:pic>
      <p:sp>
        <p:nvSpPr>
          <p:cNvPr id="120" name="Google Shape;120;p23">
            <a:extLst>
              <a:ext uri="{FF2B5EF4-FFF2-40B4-BE49-F238E27FC236}">
                <a16:creationId xmlns:a16="http://schemas.microsoft.com/office/drawing/2014/main" id="{69DD9951-2F94-45FA-BCCB-8FA344F52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900" y="4401733"/>
            <a:ext cx="6688800" cy="23948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2pPr>
            <a:lvl3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3pPr>
            <a:lvl4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4pPr>
            <a:lvl5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5pPr>
            <a:lvl6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6pPr>
            <a:lvl7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7pPr>
            <a:lvl8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8pPr>
            <a:lvl9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9pPr>
          </a:lstStyle>
          <a:p>
            <a:endParaRPr/>
          </a:p>
        </p:txBody>
      </p:sp>
      <p:sp>
        <p:nvSpPr>
          <p:cNvPr id="121" name="Google Shape;121;p23">
            <a:extLst>
              <a:ext uri="{FF2B5EF4-FFF2-40B4-BE49-F238E27FC236}">
                <a16:creationId xmlns:a16="http://schemas.microsoft.com/office/drawing/2014/main" id="{4DBDD4A6-B9E1-4DAB-8D93-F35B31051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65212" y="244357"/>
            <a:ext cx="3729200" cy="1038000"/>
          </a:xfrm>
          <a:prstGeom prst="rect">
            <a:avLst/>
          </a:prstGeom>
        </p:spPr>
        <p:txBody>
          <a:bodyPr spcFirstLastPara="1" wrap="square" lIns="0" tIns="0" rIns="0" bIns="0" anchor="t">
            <a:no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>
                <a:solidFill>
                  <a:schemeClr val="lt1"/>
                </a:solidFill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23">
            <a:extLst>
              <a:ext uri="{FF2B5EF4-FFF2-40B4-BE49-F238E27FC236}">
                <a16:creationId xmlns:a16="http://schemas.microsoft.com/office/drawing/2014/main" id="{F92B6A4D-9687-487F-8586-99A0BA32B110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9627633" y="4305067"/>
            <a:ext cx="2159200" cy="2159200"/>
          </a:xfrm>
          <a:prstGeom prst="roundRect">
            <a:avLst>
              <a:gd name="adj" fmla="val 9000"/>
            </a:avLst>
          </a:prstGeom>
          <a:noFill/>
          <a:ln>
            <a:noFill/>
          </a:ln>
        </p:spPr>
      </p:sp>
      <p:sp>
        <p:nvSpPr>
          <p:cNvPr id="123" name="Google Shape;123;p23">
            <a:extLst>
              <a:ext uri="{FF2B5EF4-FFF2-40B4-BE49-F238E27FC236}">
                <a16:creationId xmlns:a16="http://schemas.microsoft.com/office/drawing/2014/main" id="{3714D2C6-A584-4DAD-B2F6-1C66E0083BEC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076979" y="4305067"/>
            <a:ext cx="2159200" cy="2159200"/>
          </a:xfrm>
          <a:prstGeom prst="roundRect">
            <a:avLst>
              <a:gd name="adj" fmla="val 9230"/>
            </a:avLst>
          </a:prstGeom>
          <a:noFill/>
          <a:ln>
            <a:noFill/>
          </a:ln>
        </p:spPr>
      </p:sp>
      <p:sp>
        <p:nvSpPr>
          <p:cNvPr id="124" name="Google Shape;124;p23">
            <a:extLst>
              <a:ext uri="{FF2B5EF4-FFF2-40B4-BE49-F238E27FC236}">
                <a16:creationId xmlns:a16="http://schemas.microsoft.com/office/drawing/2014/main" id="{96126DB9-3195-4D2C-9DDC-3F1A9DF50BE8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6965212" y="1611224"/>
            <a:ext cx="3729200" cy="1038000"/>
          </a:xfrm>
          <a:prstGeom prst="rect">
            <a:avLst/>
          </a:prstGeom>
        </p:spPr>
        <p:txBody>
          <a:bodyPr spcFirstLastPara="1" wrap="square" lIns="0" tIns="0" rIns="0" bIns="0" anchor="t">
            <a:no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>
                <a:solidFill>
                  <a:schemeClr val="lt1"/>
                </a:solidFill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23">
            <a:extLst>
              <a:ext uri="{FF2B5EF4-FFF2-40B4-BE49-F238E27FC236}">
                <a16:creationId xmlns:a16="http://schemas.microsoft.com/office/drawing/2014/main" id="{22495F09-EC58-4AE7-A4A0-31CA5A0845ED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6965212" y="3639051"/>
            <a:ext cx="2159200" cy="4172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>
                <a:solidFill>
                  <a:schemeClr val="lt1"/>
                </a:solidFill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23">
            <a:extLst>
              <a:ext uri="{FF2B5EF4-FFF2-40B4-BE49-F238E27FC236}">
                <a16:creationId xmlns:a16="http://schemas.microsoft.com/office/drawing/2014/main" id="{F4F516C8-A8F7-4E1F-8F22-9F449DABE868}"/>
              </a:ext>
            </a:extLst>
          </p:cNvPr>
          <p:cNvSpPr>
            <a:spLocks noGrp="1"/>
          </p:cNvSpPr>
          <p:nvPr>
            <p:ph type="subTitle" idx="6"/>
          </p:nvPr>
        </p:nvSpPr>
        <p:spPr>
          <a:xfrm>
            <a:off x="9528633" y="3639060"/>
            <a:ext cx="2357200" cy="4172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>
                <a:solidFill>
                  <a:schemeClr val="lt1"/>
                </a:solidFill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60140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.3 Финальный + 3 спикера">
  <p:cSld name="8.3 Финальный + 3 спикер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28;p24"/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183" y="203721"/>
            <a:ext cx="3137959" cy="417339"/>
          </a:xfrm>
          <a:prstGeom prst="rect">
            <a:avLst/>
          </a:prstGeom>
          <a:ln>
            <a:noFill/>
          </a:ln>
        </p:spPr>
      </p:pic>
      <p:sp>
        <p:nvSpPr>
          <p:cNvPr id="129" name="Google Shape;129;p24">
            <a:extLst>
              <a:ext uri="{FF2B5EF4-FFF2-40B4-BE49-F238E27FC236}">
                <a16:creationId xmlns:a16="http://schemas.microsoft.com/office/drawing/2014/main" id="{C30E013E-0B46-488D-B128-72412222E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733" y="1319365"/>
            <a:ext cx="10598800" cy="2109600"/>
          </a:xfrm>
          <a:prstGeom prst="rect">
            <a:avLst/>
          </a:prstGeom>
        </p:spPr>
        <p:txBody>
          <a:bodyPr spcFirstLastPara="1" wrap="square" lIns="0" tIns="0" rIns="0" bIns="0" anchor="t">
            <a:noAutofit/>
          </a:bodyPr>
          <a:lstStyle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1pPr>
            <a:lvl2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2pPr>
            <a:lvl3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3pPr>
            <a:lvl4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4pPr>
            <a:lvl5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5pPr>
            <a:lvl6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6pPr>
            <a:lvl7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7pPr>
            <a:lvl8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8pPr>
            <a:lvl9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9pPr>
          </a:lstStyle>
          <a:p>
            <a:endParaRPr/>
          </a:p>
        </p:txBody>
      </p:sp>
      <p:sp>
        <p:nvSpPr>
          <p:cNvPr id="130" name="Google Shape;130;p24">
            <a:extLst>
              <a:ext uri="{FF2B5EF4-FFF2-40B4-BE49-F238E27FC236}">
                <a16:creationId xmlns:a16="http://schemas.microsoft.com/office/drawing/2014/main" id="{A52BBD97-5F3E-4881-8BC2-617CD4513C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433" y="3740200"/>
            <a:ext cx="7655200" cy="3264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-11853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>
                <a:solidFill>
                  <a:schemeClr val="lt1"/>
                </a:solidFill>
                <a:latin typeface="TT Norms Tochka Ext Normal" panose="02000503030000020003" pitchFamily="2" charset="0"/>
              </a:defRPr>
            </a:lvl1pPr>
            <a:lvl2pPr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24">
            <a:extLst>
              <a:ext uri="{FF2B5EF4-FFF2-40B4-BE49-F238E27FC236}">
                <a16:creationId xmlns:a16="http://schemas.microsoft.com/office/drawing/2014/main" id="{6EA4A30E-FCC0-4C04-8F03-616EE5E0E0A4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305733" y="5578991"/>
            <a:ext cx="3729200" cy="10380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>
                <a:solidFill>
                  <a:schemeClr val="lt1"/>
                </a:solidFill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2" name="Google Shape;132;p24">
            <a:extLst>
              <a:ext uri="{FF2B5EF4-FFF2-40B4-BE49-F238E27FC236}">
                <a16:creationId xmlns:a16="http://schemas.microsoft.com/office/drawing/2014/main" id="{6FB6AC50-8CC0-41B7-9351-B55FB7CBDA79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4231400" y="5578991"/>
            <a:ext cx="3729200" cy="10380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>
                <a:solidFill>
                  <a:schemeClr val="lt1"/>
                </a:solidFill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24">
            <a:extLst>
              <a:ext uri="{FF2B5EF4-FFF2-40B4-BE49-F238E27FC236}">
                <a16:creationId xmlns:a16="http://schemas.microsoft.com/office/drawing/2014/main" id="{45EFE914-BAAC-4FF9-91FA-B09720ABDECF}"/>
              </a:ext>
            </a:extLst>
          </p:cNvPr>
          <p:cNvSpPr>
            <a:spLocks noGrp="1"/>
          </p:cNvSpPr>
          <p:nvPr/>
        </p:nvSpPr>
        <p:spPr>
          <a:xfrm>
            <a:off x="0" y="1"/>
            <a:ext cx="4000000" cy="820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>
            <a:spAutoFit/>
          </a:bodyPr>
          <a:lstStyle/>
          <a:p>
            <a:pPr marL="0" lvl="0" indent="0"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sz="2667" b="1" i="0">
              <a:solidFill>
                <a:srgbClr val="FFFFFF"/>
              </a:solidFill>
              <a:latin typeface="TT Norms Tochka Ext Normal" panose="02000503030000020003" pitchFamily="2" charset="0"/>
            </a:endParaRPr>
          </a:p>
        </p:txBody>
      </p:sp>
      <p:sp>
        <p:nvSpPr>
          <p:cNvPr id="134" name="Google Shape;134;p24">
            <a:extLst>
              <a:ext uri="{FF2B5EF4-FFF2-40B4-BE49-F238E27FC236}">
                <a16:creationId xmlns:a16="http://schemas.microsoft.com/office/drawing/2014/main" id="{0E042139-529D-48AE-8E16-93E73A18F0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40000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2400" b="1" i="0">
              <a:latin typeface="TT Norms Tochka Ext Normal" panose="02000503030000020003" pitchFamily="2" charset="0"/>
            </a:endParaRPr>
          </a:p>
        </p:txBody>
      </p:sp>
      <p:sp>
        <p:nvSpPr>
          <p:cNvPr id="135" name="Google Shape;135;p24">
            <a:extLst>
              <a:ext uri="{FF2B5EF4-FFF2-40B4-BE49-F238E27FC236}">
                <a16:creationId xmlns:a16="http://schemas.microsoft.com/office/drawing/2014/main" id="{3B6189FB-4683-42B5-BE64-EB0B98D867A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40000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>
            <a:sp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sz="2400" b="1" i="0">
              <a:latin typeface="TT Norms Tochka Ext Normal" panose="02000503030000020003" pitchFamily="2" charset="0"/>
            </a:endParaRPr>
          </a:p>
        </p:txBody>
      </p:sp>
      <p:sp>
        <p:nvSpPr>
          <p:cNvPr id="136" name="Google Shape;136;p24">
            <a:extLst>
              <a:ext uri="{FF2B5EF4-FFF2-40B4-BE49-F238E27FC236}">
                <a16:creationId xmlns:a16="http://schemas.microsoft.com/office/drawing/2014/main" id="{996CE509-2A73-44FC-B3DE-5283E00E4B92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8157067" y="5578991"/>
            <a:ext cx="3729200" cy="10380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>
                <a:solidFill>
                  <a:schemeClr val="lt1"/>
                </a:solidFill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110000"/>
              </a:lnSpc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110000"/>
              </a:lnSpc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04192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.4 Финальный + сердце">
  <p:cSld name="8.4 Финальный + сердц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38;p25"/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183" y="203721"/>
            <a:ext cx="3137959" cy="417339"/>
          </a:xfrm>
          <a:prstGeom prst="rect">
            <a:avLst/>
          </a:prstGeom>
          <a:ln>
            <a:noFill/>
          </a:ln>
        </p:spPr>
      </p:pic>
      <p:sp>
        <p:nvSpPr>
          <p:cNvPr id="139" name="Google Shape;139;p25">
            <a:extLst>
              <a:ext uri="{FF2B5EF4-FFF2-40B4-BE49-F238E27FC236}">
                <a16:creationId xmlns:a16="http://schemas.microsoft.com/office/drawing/2014/main" id="{F15DB329-30EB-498F-B498-561AFB3D8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900" y="4403733"/>
            <a:ext cx="7472800" cy="23928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2pPr>
            <a:lvl3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3pPr>
            <a:lvl4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4pPr>
            <a:lvl5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5pPr>
            <a:lvl6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6pPr>
            <a:lvl7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7pPr>
            <a:lvl8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8pPr>
            <a:lvl9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9pPr>
          </a:lstStyle>
          <a:p>
            <a:endParaRPr/>
          </a:p>
        </p:txBody>
      </p:sp>
      <p:pic>
        <p:nvPicPr>
          <p:cNvPr id="144" name="Google Shape;140;p25"/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50192" y="500234"/>
            <a:ext cx="5448301" cy="60543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12597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.6 Финальный + призыв 2">
  <p:cSld name="8.6 Финальный + призыв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2;p26"/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51373" y="0"/>
            <a:ext cx="7950237" cy="6858000"/>
          </a:xfrm>
          <a:prstGeom prst="rect">
            <a:avLst/>
          </a:prstGeom>
          <a:ln>
            <a:noFill/>
          </a:ln>
        </p:spPr>
      </p:pic>
      <p:pic>
        <p:nvPicPr>
          <p:cNvPr id="148" name="Google Shape;143;p26"/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183" y="203721"/>
            <a:ext cx="3137959" cy="417339"/>
          </a:xfrm>
          <a:prstGeom prst="rect">
            <a:avLst/>
          </a:prstGeom>
          <a:ln>
            <a:noFill/>
          </a:ln>
        </p:spPr>
      </p:pic>
      <p:sp>
        <p:nvSpPr>
          <p:cNvPr id="144" name="Google Shape;144;p26">
            <a:extLst>
              <a:ext uri="{FF2B5EF4-FFF2-40B4-BE49-F238E27FC236}">
                <a16:creationId xmlns:a16="http://schemas.microsoft.com/office/drawing/2014/main" id="{E037575E-0CF3-4ED2-9B3D-C571DFE52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900" y="4333177"/>
            <a:ext cx="8650800" cy="23928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None/>
              <a:defRPr sz="7466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1pPr>
            <a:lvl2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5600"/>
              <a:buFont typeface="Impact"/>
              <a:buNone/>
              <a:defRPr sz="7466">
                <a:latin typeface="Impact"/>
                <a:ea typeface="Impact"/>
                <a:cs typeface="Impact"/>
              </a:defRPr>
            </a:lvl2pPr>
            <a:lvl3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5600"/>
              <a:buFont typeface="Impact"/>
              <a:buNone/>
              <a:defRPr sz="7466">
                <a:latin typeface="Impact"/>
                <a:ea typeface="Impact"/>
                <a:cs typeface="Impact"/>
              </a:defRPr>
            </a:lvl3pPr>
            <a:lvl4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5600"/>
              <a:buFont typeface="Impact"/>
              <a:buNone/>
              <a:defRPr sz="7466">
                <a:latin typeface="Impact"/>
                <a:ea typeface="Impact"/>
                <a:cs typeface="Impact"/>
              </a:defRPr>
            </a:lvl4pPr>
            <a:lvl5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5600"/>
              <a:buFont typeface="Impact"/>
              <a:buNone/>
              <a:defRPr sz="7466">
                <a:latin typeface="Impact"/>
                <a:ea typeface="Impact"/>
                <a:cs typeface="Impact"/>
              </a:defRPr>
            </a:lvl5pPr>
            <a:lvl6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5600"/>
              <a:buFont typeface="Impact"/>
              <a:buNone/>
              <a:defRPr sz="7466">
                <a:latin typeface="Impact"/>
                <a:ea typeface="Impact"/>
                <a:cs typeface="Impact"/>
              </a:defRPr>
            </a:lvl6pPr>
            <a:lvl7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5600"/>
              <a:buFont typeface="Impact"/>
              <a:buNone/>
              <a:defRPr sz="7466">
                <a:latin typeface="Impact"/>
                <a:ea typeface="Impact"/>
                <a:cs typeface="Impact"/>
              </a:defRPr>
            </a:lvl7pPr>
            <a:lvl8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5600"/>
              <a:buFont typeface="Impact"/>
              <a:buNone/>
              <a:defRPr sz="7466">
                <a:latin typeface="Impact"/>
                <a:ea typeface="Impact"/>
                <a:cs typeface="Impact"/>
              </a:defRPr>
            </a:lvl8pPr>
            <a:lvl9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5600"/>
              <a:buFont typeface="Impact"/>
              <a:buNone/>
              <a:defRPr sz="7466">
                <a:latin typeface="Impact"/>
                <a:ea typeface="Impact"/>
                <a:cs typeface="Impac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88713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.5 Финальный + призыв">
  <p:cSld name="8.5 Финальный + призы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46;p27"/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183" y="203721"/>
            <a:ext cx="3137959" cy="417339"/>
          </a:xfrm>
          <a:prstGeom prst="rect">
            <a:avLst/>
          </a:prstGeom>
          <a:ln>
            <a:noFill/>
          </a:ln>
        </p:spPr>
      </p:pic>
      <p:sp>
        <p:nvSpPr>
          <p:cNvPr id="147" name="Google Shape;147;p27">
            <a:extLst>
              <a:ext uri="{FF2B5EF4-FFF2-40B4-BE49-F238E27FC236}">
                <a16:creationId xmlns:a16="http://schemas.microsoft.com/office/drawing/2014/main" id="{FBD40A36-EAF6-4ED7-9AC8-6207E5D85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900" y="3420415"/>
            <a:ext cx="8650800" cy="23928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2pPr>
            <a:lvl3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3pPr>
            <a:lvl4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4pPr>
            <a:lvl5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5pPr>
            <a:lvl6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6pPr>
            <a:lvl7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7pPr>
            <a:lvl8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8pPr>
            <a:lvl9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9pPr>
          </a:lstStyle>
          <a:p>
            <a:endParaRPr/>
          </a:p>
        </p:txBody>
      </p:sp>
      <p:pic>
        <p:nvPicPr>
          <p:cNvPr id="154" name="Google Shape;148;p27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9619" y="0"/>
            <a:ext cx="7835916" cy="6858000"/>
          </a:xfrm>
          <a:prstGeom prst="rect">
            <a:avLst/>
          </a:prstGeom>
          <a:ln>
            <a:noFill/>
          </a:ln>
        </p:spPr>
      </p:pic>
      <p:sp>
        <p:nvSpPr>
          <p:cNvPr id="149" name="Google Shape;149;p27">
            <a:extLst>
              <a:ext uri="{FF2B5EF4-FFF2-40B4-BE49-F238E27FC236}">
                <a16:creationId xmlns:a16="http://schemas.microsoft.com/office/drawing/2014/main" id="{2553AB9B-EE5F-4DFB-81CC-BD376B3A5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433" y="6293800"/>
            <a:ext cx="7655200" cy="3264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-11853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>
                <a:solidFill>
                  <a:schemeClr val="lt1"/>
                </a:solidFill>
                <a:latin typeface="TT Norms Tochka Ext Normal" panose="02000503030000020003" pitchFamily="2" charset="0"/>
              </a:defRPr>
            </a:lvl1pPr>
            <a:lvl2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>
              <a:lnSpc>
                <a:spcPct val="110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554764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.7 Финальный + вопросы">
  <p:cSld name="8.7 Финальный + вопросы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1;p28"/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183" y="203721"/>
            <a:ext cx="3137959" cy="417339"/>
          </a:xfrm>
          <a:prstGeom prst="rect">
            <a:avLst/>
          </a:prstGeom>
          <a:ln>
            <a:noFill/>
          </a:ln>
        </p:spPr>
      </p:pic>
      <p:sp>
        <p:nvSpPr>
          <p:cNvPr id="152" name="Google Shape;152;p28">
            <a:extLst>
              <a:ext uri="{FF2B5EF4-FFF2-40B4-BE49-F238E27FC236}">
                <a16:creationId xmlns:a16="http://schemas.microsoft.com/office/drawing/2014/main" id="{5172175F-CA5B-412D-8804-46C7A17C6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900" y="4403733"/>
            <a:ext cx="8650800" cy="2392800"/>
          </a:xfrm>
          <a:prstGeom prst="rect">
            <a:avLst/>
          </a:prstGeom>
        </p:spPr>
        <p:txBody>
          <a:bodyPr spcFirstLastPara="1" wrap="square" lIns="0" tIns="0" rIns="0" bIns="0" anchor="b">
            <a:noAutofit/>
          </a:bodyPr>
          <a:lstStyle>
            <a:lvl1pPr marL="0" marR="0" indent="0" algn="l">
              <a:lnSpc>
                <a:spcPct val="79000"/>
              </a:lnSpc>
              <a:spcBef>
                <a:spcPts val="0"/>
              </a:spcBef>
              <a:spcAft>
                <a:spcPts val="0"/>
              </a:spcAft>
              <a:buNone/>
              <a:defRPr sz="9733">
                <a:solidFill>
                  <a:schemeClr val="lt1"/>
                </a:solidFill>
                <a:latin typeface="Impact"/>
                <a:ea typeface="Impact"/>
                <a:cs typeface="Impact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2pPr>
            <a:lvl3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3pPr>
            <a:lvl4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4pPr>
            <a:lvl5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5pPr>
            <a:lvl6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6pPr>
            <a:lvl7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7pPr>
            <a:lvl8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8pPr>
            <a:lvl9pPr>
              <a:spcBef>
                <a:spcPts val="0"/>
              </a:spcBef>
              <a:spcAft>
                <a:spcPts val="0"/>
              </a:spcAft>
              <a:buSzPts val="3400"/>
              <a:buFont typeface="Impact"/>
              <a:buNone/>
              <a:defRPr>
                <a:latin typeface="Impact"/>
                <a:ea typeface="Impact"/>
                <a:cs typeface="Impact"/>
              </a:defRPr>
            </a:lvl9pPr>
          </a:lstStyle>
          <a:p>
            <a:endParaRPr/>
          </a:p>
        </p:txBody>
      </p:sp>
      <p:pic>
        <p:nvPicPr>
          <p:cNvPr id="157" name="Google Shape;153;p28"/>
          <p:cNvPicPr>
            <a:picLocks noChangeAspect="1"/>
          </p:cNvPicPr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1221" y="1"/>
            <a:ext cx="7165904" cy="685800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716617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.8 Финальный + лого">
  <p:cSld name="8.8 Финальный + лого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55;p29"/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2268" y="3094304"/>
            <a:ext cx="3727465" cy="49572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0500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slideLayout" Target="../slideLayouts/slideLayout65.xml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slideLayout" Target="../slideLayouts/slideLayout62.xml"/><Relationship Id="rId28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slideLayout" Target="../slideLayouts/slideLayout66.xml"/><Relationship Id="rId30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7503" y="283988"/>
            <a:ext cx="9605433" cy="81265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ru-RU" dirty="0"/>
              <a:t>ЗАГОЛОВОК СЛАЙДА</a:t>
            </a:r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2FEBAFA-182D-3FCA-BEE5-2726659A32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502" y="6379311"/>
            <a:ext cx="9601199" cy="222433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>
              <a:lnSpc>
                <a:spcPct val="110000"/>
              </a:lnSpc>
              <a:defRPr sz="1400"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5674D74-B40F-89B0-AB77-B0A1171C49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3091" y="6384188"/>
            <a:ext cx="235642" cy="215444"/>
          </a:xfrm>
          <a:prstGeom prst="rect">
            <a:avLst/>
          </a:prstGeom>
        </p:spPr>
        <p:txBody>
          <a:bodyPr vert="horz" wrap="none" lIns="0" tIns="0" rIns="0" bIns="0" rtlCol="0" anchor="b">
            <a:spAutoFit/>
          </a:bodyPr>
          <a:lstStyle>
            <a:lvl1pPr algn="r">
              <a:defRPr lang="ru-RU" sz="1400" b="0" i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fld id="{54015B5E-7EBF-414B-AAD1-658FA368520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F71B148-8311-3123-BE0C-CAF8976E7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2" y="2011477"/>
            <a:ext cx="7642223" cy="20515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41339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74" r:id="rId4"/>
    <p:sldLayoutId id="2147484029" r:id="rId5"/>
    <p:sldLayoutId id="2147484028" r:id="rId6"/>
    <p:sldLayoutId id="2147484030" r:id="rId7"/>
    <p:sldLayoutId id="2147484031" r:id="rId8"/>
    <p:sldLayoutId id="2147484032" r:id="rId9"/>
    <p:sldLayoutId id="2147484033" r:id="rId10"/>
    <p:sldLayoutId id="2147484034" r:id="rId11"/>
    <p:sldLayoutId id="2147484038" r:id="rId12"/>
    <p:sldLayoutId id="2147484039" r:id="rId13"/>
    <p:sldLayoutId id="2147484071" r:id="rId14"/>
    <p:sldLayoutId id="2147484040" r:id="rId15"/>
    <p:sldLayoutId id="2147484072" r:id="rId16"/>
    <p:sldLayoutId id="2147484041" r:id="rId17"/>
    <p:sldLayoutId id="2147484042" r:id="rId18"/>
    <p:sldLayoutId id="2147484043" r:id="rId19"/>
    <p:sldLayoutId id="2147484044" r:id="rId20"/>
    <p:sldLayoutId id="2147484045" r:id="rId21"/>
    <p:sldLayoutId id="2147484066" r:id="rId22"/>
    <p:sldLayoutId id="2147484067" r:id="rId23"/>
    <p:sldLayoutId id="2147484047" r:id="rId24"/>
    <p:sldLayoutId id="2147484048" r:id="rId25"/>
    <p:sldLayoutId id="2147484049" r:id="rId26"/>
    <p:sldLayoutId id="2147484027" r:id="rId27"/>
    <p:sldLayoutId id="2147484058" r:id="rId28"/>
    <p:sldLayoutId id="2147484050" r:id="rId29"/>
    <p:sldLayoutId id="2147484051" r:id="rId30"/>
    <p:sldLayoutId id="2147484052" r:id="rId31"/>
    <p:sldLayoutId id="2147484053" r:id="rId32"/>
    <p:sldLayoutId id="2147484054" r:id="rId33"/>
    <p:sldLayoutId id="2147484055" r:id="rId34"/>
    <p:sldLayoutId id="2147484056" r:id="rId35"/>
    <p:sldLayoutId id="2147484063" r:id="rId36"/>
    <p:sldLayoutId id="2147484064" r:id="rId37"/>
    <p:sldLayoutId id="2147484065" r:id="rId38"/>
    <p:sldLayoutId id="2147484057" r:id="rId39"/>
  </p:sldLayoutIdLst>
  <p:hf hdr="0" ftr="0" dt="0"/>
  <p:txStyles>
    <p:titleStyle>
      <a:lvl1pPr marL="0" algn="l" defTabSz="609555" rtl="0" eaLnBrk="1" latinLnBrk="0" hangingPunct="1">
        <a:lnSpc>
          <a:spcPct val="79000"/>
        </a:lnSpc>
        <a:spcBef>
          <a:spcPct val="0"/>
        </a:spcBef>
        <a:buNone/>
        <a:defRPr lang="en-US" sz="6600" kern="1200" cap="none" spc="67" baseline="0" dirty="0">
          <a:solidFill>
            <a:schemeClr val="tx1"/>
          </a:solidFill>
          <a:latin typeface="ABC Gravity Compressed Cyrillic Ultra" pitchFamily="2" charset="0"/>
          <a:ea typeface="ABC Gravity Compressed Cyrillic Ultra" pitchFamily="2" charset="0"/>
          <a:cs typeface="+mn-cs"/>
        </a:defRPr>
      </a:lvl1pPr>
    </p:titleStyle>
    <p:bodyStyle>
      <a:lvl1pPr marL="0" indent="0" algn="l" defTabSz="914332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Font typeface="TT Norms Tochka Ext Medium" panose="020B0604020202020204" pitchFamily="34" charset="0"/>
        <a:buNone/>
        <a:defRPr sz="1800" b="0" i="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332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TT Norms Tochka Ext Medium" panose="020B0604020202020204" pitchFamily="34" charset="0"/>
        <a:buNone/>
        <a:tabLst/>
        <a:defRPr sz="2200" b="1" i="0" kern="1200" spc="0">
          <a:solidFill>
            <a:schemeClr val="accent1"/>
          </a:solidFill>
          <a:latin typeface="TT Norms Tochka Ext Normal" panose="02000503030000020003" pitchFamily="2" charset="0"/>
          <a:ea typeface="+mn-ea"/>
          <a:cs typeface="+mn-cs"/>
        </a:defRPr>
      </a:lvl2pPr>
      <a:lvl3pPr marL="177800" indent="-171450" algn="l" defTabSz="914332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SzPct val="100000"/>
        <a:buFont typeface="Arial" panose="020B0604020202020204" pitchFamily="34" charset="0"/>
        <a:buChar char="•"/>
        <a:tabLst/>
        <a:defRPr sz="1800" b="0" i="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263525" indent="-257175" algn="l" defTabSz="914332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Font typeface="+mj-lt"/>
        <a:buAutoNum type="arabicPeriod"/>
        <a:tabLst/>
        <a:defRPr sz="1800" b="0" i="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536575" indent="-257175" algn="l" defTabSz="914332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SzPct val="80000"/>
        <a:buFont typeface="TT Norms Tochka Ext Medium" panose="02070309020205020404" pitchFamily="49" charset="0"/>
        <a:buChar char="o"/>
        <a:tabLst/>
        <a:defRPr sz="1800" b="0" i="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TT Norms Tochka Ext Medium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TT Norms Tochka Ext Medium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TT Norms Tochka Ext Medium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TT Norms Tochka Ext Medium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83" userDrawn="1">
          <p15:clr>
            <a:srgbClr val="D1D1D1"/>
          </p15:clr>
        </p15:guide>
        <p15:guide id="584" pos="7680" userDrawn="1">
          <p15:clr>
            <a:srgbClr val="D1D1D1"/>
          </p15:clr>
        </p15:guide>
        <p15:guide id="585" pos="192" userDrawn="1">
          <p15:clr>
            <a:srgbClr val="D1D1D1"/>
          </p15:clr>
        </p15:guide>
        <p15:guide id="586" pos="316" userDrawn="1">
          <p15:clr>
            <a:srgbClr val="D1D1D1"/>
          </p15:clr>
        </p15:guide>
        <p15:guide id="587" pos="440" userDrawn="1">
          <p15:clr>
            <a:srgbClr val="D1D1D1"/>
          </p15:clr>
        </p15:guide>
        <p15:guide id="588" pos="563" userDrawn="1">
          <p15:clr>
            <a:srgbClr val="D1D1D1"/>
          </p15:clr>
        </p15:guide>
        <p15:guide id="589" pos="687" userDrawn="1">
          <p15:clr>
            <a:srgbClr val="FBAE40"/>
          </p15:clr>
        </p15:guide>
        <p15:guide id="590" pos="810" userDrawn="1">
          <p15:clr>
            <a:srgbClr val="FBAE40"/>
          </p15:clr>
        </p15:guide>
        <p15:guide id="591" pos="934" userDrawn="1">
          <p15:clr>
            <a:srgbClr val="D1D1D1"/>
          </p15:clr>
        </p15:guide>
        <p15:guide id="592" pos="1058" userDrawn="1">
          <p15:clr>
            <a:srgbClr val="D1D1D1"/>
          </p15:clr>
        </p15:guide>
        <p15:guide id="593" pos="1186" userDrawn="1">
          <p15:clr>
            <a:srgbClr val="D1D1D1"/>
          </p15:clr>
        </p15:guide>
        <p15:guide id="594" pos="1305" userDrawn="1">
          <p15:clr>
            <a:srgbClr val="FBAE40"/>
          </p15:clr>
        </p15:guide>
        <p15:guide id="595" pos="1429" userDrawn="1">
          <p15:clr>
            <a:srgbClr val="FBAE40"/>
          </p15:clr>
        </p15:guide>
        <p15:guide id="596" pos="1552" userDrawn="1">
          <p15:clr>
            <a:srgbClr val="D1D1D1"/>
          </p15:clr>
        </p15:guide>
        <p15:guide id="597" pos="1685" userDrawn="1">
          <p15:clr>
            <a:srgbClr val="D1D1D1"/>
          </p15:clr>
        </p15:guide>
        <p15:guide id="598" pos="1799" userDrawn="1">
          <p15:clr>
            <a:srgbClr val="D1D1D1"/>
          </p15:clr>
        </p15:guide>
        <p15:guide id="599" pos="1935" userDrawn="1">
          <p15:clr>
            <a:srgbClr val="FBAE40"/>
          </p15:clr>
        </p15:guide>
        <p15:guide id="600" pos="2047" userDrawn="1">
          <p15:clr>
            <a:srgbClr val="FBAE40"/>
          </p15:clr>
        </p15:guide>
        <p15:guide id="601" pos="2184" userDrawn="1">
          <p15:clr>
            <a:srgbClr val="D1D1D1"/>
          </p15:clr>
        </p15:guide>
        <p15:guide id="602" pos="2275" userDrawn="1">
          <p15:clr>
            <a:srgbClr val="D1D1D1"/>
          </p15:clr>
        </p15:guide>
        <p15:guide id="603" pos="2418" userDrawn="1">
          <p15:clr>
            <a:srgbClr val="D1D1D1"/>
          </p15:clr>
        </p15:guide>
        <p15:guide id="604" pos="2547" userDrawn="1">
          <p15:clr>
            <a:srgbClr val="FBAE40"/>
          </p15:clr>
        </p15:guide>
        <p15:guide id="605" pos="2665" userDrawn="1">
          <p15:clr>
            <a:srgbClr val="FBAE40"/>
          </p15:clr>
        </p15:guide>
        <p15:guide id="606" pos="2789" userDrawn="1">
          <p15:clr>
            <a:srgbClr val="D1D1D1"/>
          </p15:clr>
        </p15:guide>
        <p15:guide id="607" pos="2912" userDrawn="1">
          <p15:clr>
            <a:srgbClr val="D1D1D1"/>
          </p15:clr>
        </p15:guide>
        <p15:guide id="608" pos="3036" userDrawn="1">
          <p15:clr>
            <a:srgbClr val="D1D1D1"/>
          </p15:clr>
        </p15:guide>
        <p15:guide id="609" pos="3160" userDrawn="1">
          <p15:clr>
            <a:srgbClr val="FBAE40"/>
          </p15:clr>
        </p15:guide>
        <p15:guide id="610" pos="3283" userDrawn="1">
          <p15:clr>
            <a:srgbClr val="FBAE40"/>
          </p15:clr>
        </p15:guide>
        <p15:guide id="611" pos="3407" userDrawn="1">
          <p15:clr>
            <a:srgbClr val="D1D1D1"/>
          </p15:clr>
        </p15:guide>
        <p15:guide id="612" pos="3530" userDrawn="1">
          <p15:clr>
            <a:srgbClr val="D1D1D1"/>
          </p15:clr>
        </p15:guide>
        <p15:guide id="613" pos="3654" userDrawn="1">
          <p15:clr>
            <a:srgbClr val="D1D1D1"/>
          </p15:clr>
        </p15:guide>
        <p15:guide id="614" pos="3778" userDrawn="1">
          <p15:clr>
            <a:srgbClr val="FBAE40"/>
          </p15:clr>
        </p15:guide>
        <p15:guide id="615" pos="3901" userDrawn="1">
          <p15:clr>
            <a:srgbClr val="FBAE40"/>
          </p15:clr>
        </p15:guide>
        <p15:guide id="616" pos="4025" userDrawn="1">
          <p15:clr>
            <a:srgbClr val="D1D1D1"/>
          </p15:clr>
        </p15:guide>
        <p15:guide id="617" pos="4149" userDrawn="1">
          <p15:clr>
            <a:srgbClr val="D1D1D1"/>
          </p15:clr>
        </p15:guide>
        <p15:guide id="618" pos="4272" userDrawn="1">
          <p15:clr>
            <a:srgbClr val="D1D1D1"/>
          </p15:clr>
        </p15:guide>
        <p15:guide id="619" pos="4396" userDrawn="1">
          <p15:clr>
            <a:srgbClr val="FBAE40"/>
          </p15:clr>
        </p15:guide>
        <p15:guide id="620" pos="4519" userDrawn="1">
          <p15:clr>
            <a:srgbClr val="FBAE40"/>
          </p15:clr>
        </p15:guide>
        <p15:guide id="621" pos="4643" userDrawn="1">
          <p15:clr>
            <a:srgbClr val="D1D1D1"/>
          </p15:clr>
        </p15:guide>
        <p15:guide id="622" pos="4767" userDrawn="1">
          <p15:clr>
            <a:srgbClr val="D1D1D1"/>
          </p15:clr>
        </p15:guide>
        <p15:guide id="623" pos="4890" userDrawn="1">
          <p15:clr>
            <a:srgbClr val="D1D1D1"/>
          </p15:clr>
        </p15:guide>
        <p15:guide id="624" pos="5014" userDrawn="1">
          <p15:clr>
            <a:srgbClr val="FBAE40"/>
          </p15:clr>
        </p15:guide>
        <p15:guide id="625" pos="5138" userDrawn="1">
          <p15:clr>
            <a:srgbClr val="FBAE40"/>
          </p15:clr>
        </p15:guide>
        <p15:guide id="626" pos="5261" userDrawn="1">
          <p15:clr>
            <a:srgbClr val="D1D1D1"/>
          </p15:clr>
        </p15:guide>
        <p15:guide id="627" pos="5385" userDrawn="1">
          <p15:clr>
            <a:srgbClr val="D1D1D1"/>
          </p15:clr>
        </p15:guide>
        <p15:guide id="628" pos="5509" userDrawn="1">
          <p15:clr>
            <a:srgbClr val="D1D1D1"/>
          </p15:clr>
        </p15:guide>
        <p15:guide id="629" pos="5632" userDrawn="1">
          <p15:clr>
            <a:srgbClr val="FBAE40"/>
          </p15:clr>
        </p15:guide>
        <p15:guide id="630" pos="5756" userDrawn="1">
          <p15:clr>
            <a:srgbClr val="FBAE40"/>
          </p15:clr>
        </p15:guide>
        <p15:guide id="631" pos="5879" userDrawn="1">
          <p15:clr>
            <a:srgbClr val="D1D1D1"/>
          </p15:clr>
        </p15:guide>
        <p15:guide id="632" pos="6003" userDrawn="1">
          <p15:clr>
            <a:srgbClr val="D1D1D1"/>
          </p15:clr>
        </p15:guide>
        <p15:guide id="633" pos="6127" userDrawn="1">
          <p15:clr>
            <a:srgbClr val="D1D1D1"/>
          </p15:clr>
        </p15:guide>
        <p15:guide id="634" pos="6250" userDrawn="1">
          <p15:clr>
            <a:srgbClr val="FBAE40"/>
          </p15:clr>
        </p15:guide>
        <p15:guide id="635" pos="6374" userDrawn="1">
          <p15:clr>
            <a:srgbClr val="FBAE40"/>
          </p15:clr>
        </p15:guide>
        <p15:guide id="636" pos="6498" userDrawn="1">
          <p15:clr>
            <a:srgbClr val="D1D1D1"/>
          </p15:clr>
        </p15:guide>
        <p15:guide id="637" pos="6621" userDrawn="1">
          <p15:clr>
            <a:srgbClr val="D1D1D1"/>
          </p15:clr>
        </p15:guide>
        <p15:guide id="638" pos="6745" userDrawn="1">
          <p15:clr>
            <a:srgbClr val="D1D1D1"/>
          </p15:clr>
        </p15:guide>
        <p15:guide id="639" pos="6869" userDrawn="1">
          <p15:clr>
            <a:srgbClr val="FBAE40"/>
          </p15:clr>
        </p15:guide>
        <p15:guide id="640" pos="6992" userDrawn="1">
          <p15:clr>
            <a:srgbClr val="FBAE40"/>
          </p15:clr>
        </p15:guide>
        <p15:guide id="641" pos="7116" userDrawn="1">
          <p15:clr>
            <a:srgbClr val="D1D1D1"/>
          </p15:clr>
        </p15:guide>
        <p15:guide id="642" pos="7239" userDrawn="1">
          <p15:clr>
            <a:srgbClr val="D1D1D1"/>
          </p15:clr>
        </p15:guide>
        <p15:guide id="643" pos="7363" userDrawn="1">
          <p15:clr>
            <a:srgbClr val="D1D1D1"/>
          </p15:clr>
        </p15:guide>
        <p15:guide id="644" pos="7487" userDrawn="1">
          <p15:clr>
            <a:srgbClr val="D1D1D1"/>
          </p15:clr>
        </p15:guide>
        <p15:guide id="645" orient="horz" userDrawn="1">
          <p15:clr>
            <a:srgbClr val="D1D1D1"/>
          </p15:clr>
        </p15:guide>
        <p15:guide id="646" orient="horz" pos="4320" userDrawn="1">
          <p15:clr>
            <a:srgbClr val="D1D1D1"/>
          </p15:clr>
        </p15:guide>
        <p15:guide id="647" orient="horz" pos="192" userDrawn="1">
          <p15:clr>
            <a:srgbClr val="D1D1D1"/>
          </p15:clr>
        </p15:guide>
        <p15:guide id="648" orient="horz" pos="323" userDrawn="1">
          <p15:clr>
            <a:srgbClr val="D1D1D1"/>
          </p15:clr>
        </p15:guide>
        <p15:guide id="649" orient="horz" pos="438" userDrawn="1">
          <p15:clr>
            <a:srgbClr val="D1D1D1"/>
          </p15:clr>
        </p15:guide>
        <p15:guide id="650" orient="horz" pos="561" userDrawn="1">
          <p15:clr>
            <a:srgbClr val="D1D1D1"/>
          </p15:clr>
        </p15:guide>
        <p15:guide id="651" orient="horz" pos="684" userDrawn="1">
          <p15:clr>
            <a:srgbClr val="D1D1D1"/>
          </p15:clr>
        </p15:guide>
        <p15:guide id="652" orient="horz" pos="799" userDrawn="1">
          <p15:clr>
            <a:srgbClr val="D1D1D1"/>
          </p15:clr>
        </p15:guide>
        <p15:guide id="653" orient="horz" pos="930" userDrawn="1">
          <p15:clr>
            <a:srgbClr val="D1D1D1"/>
          </p15:clr>
        </p15:guide>
        <p15:guide id="654" orient="horz" pos="1053" userDrawn="1">
          <p15:clr>
            <a:srgbClr val="D1D1D1"/>
          </p15:clr>
        </p15:guide>
        <p15:guide id="655" orient="horz" pos="1176" userDrawn="1">
          <p15:clr>
            <a:srgbClr val="D1D1D1"/>
          </p15:clr>
        </p15:guide>
        <p15:guide id="656" orient="horz" pos="1299" userDrawn="1">
          <p15:clr>
            <a:srgbClr val="D1D1D1"/>
          </p15:clr>
        </p15:guide>
        <p15:guide id="657" orient="horz" pos="1422" userDrawn="1">
          <p15:clr>
            <a:srgbClr val="D1D1D1"/>
          </p15:clr>
        </p15:guide>
        <p15:guide id="658" orient="horz" pos="1548" userDrawn="1">
          <p15:clr>
            <a:srgbClr val="D1D1D1"/>
          </p15:clr>
        </p15:guide>
        <p15:guide id="659" orient="horz" pos="1668" userDrawn="1">
          <p15:clr>
            <a:srgbClr val="D1D1D1"/>
          </p15:clr>
        </p15:guide>
        <p15:guide id="660" orient="horz" pos="1774" userDrawn="1">
          <p15:clr>
            <a:srgbClr val="D1D1D1"/>
          </p15:clr>
        </p15:guide>
        <p15:guide id="661" orient="horz" pos="1914" userDrawn="1">
          <p15:clr>
            <a:srgbClr val="D1D1D1"/>
          </p15:clr>
        </p15:guide>
        <p15:guide id="662" orient="horz" pos="2037" userDrawn="1">
          <p15:clr>
            <a:srgbClr val="D1D1D1"/>
          </p15:clr>
        </p15:guide>
        <p15:guide id="663" orient="horz" pos="2160" userDrawn="1">
          <p15:clr>
            <a:srgbClr val="D1D1D1"/>
          </p15:clr>
        </p15:guide>
        <p15:guide id="664" orient="horz" pos="2282" userDrawn="1">
          <p15:clr>
            <a:srgbClr val="D1D1D1"/>
          </p15:clr>
        </p15:guide>
        <p15:guide id="665" orient="horz" pos="2405" userDrawn="1">
          <p15:clr>
            <a:srgbClr val="D1D1D1"/>
          </p15:clr>
        </p15:guide>
        <p15:guide id="666" orient="horz" pos="2528" userDrawn="1">
          <p15:clr>
            <a:srgbClr val="D1D1D1"/>
          </p15:clr>
        </p15:guide>
        <p15:guide id="667" orient="horz" pos="2651" userDrawn="1">
          <p15:clr>
            <a:srgbClr val="D1D1D1"/>
          </p15:clr>
        </p15:guide>
        <p15:guide id="668" orient="horz" pos="2774" userDrawn="1">
          <p15:clr>
            <a:srgbClr val="D1D1D1"/>
          </p15:clr>
        </p15:guide>
        <p15:guide id="669" orient="horz" pos="2897" userDrawn="1">
          <p15:clr>
            <a:srgbClr val="D1D1D1"/>
          </p15:clr>
        </p15:guide>
        <p15:guide id="670" orient="horz" pos="3022" userDrawn="1">
          <p15:clr>
            <a:srgbClr val="D1D1D1"/>
          </p15:clr>
        </p15:guide>
        <p15:guide id="671" orient="horz" pos="3143" userDrawn="1">
          <p15:clr>
            <a:srgbClr val="D1D1D1"/>
          </p15:clr>
        </p15:guide>
        <p15:guide id="672" orient="horz" pos="3266" userDrawn="1">
          <p15:clr>
            <a:srgbClr val="D1D1D1"/>
          </p15:clr>
        </p15:guide>
        <p15:guide id="673" orient="horz" pos="3389" userDrawn="1">
          <p15:clr>
            <a:srgbClr val="D1D1D1"/>
          </p15:clr>
        </p15:guide>
        <p15:guide id="674" orient="horz" pos="3512" userDrawn="1">
          <p15:clr>
            <a:srgbClr val="D1D1D1"/>
          </p15:clr>
        </p15:guide>
        <p15:guide id="675" orient="horz" pos="3635" userDrawn="1">
          <p15:clr>
            <a:srgbClr val="D1D1D1"/>
          </p15:clr>
        </p15:guide>
        <p15:guide id="676" orient="horz" pos="3758" userDrawn="1">
          <p15:clr>
            <a:srgbClr val="D1D1D1"/>
          </p15:clr>
        </p15:guide>
        <p15:guide id="677" orient="horz" pos="3881" userDrawn="1">
          <p15:clr>
            <a:srgbClr val="D1D1D1"/>
          </p15:clr>
        </p15:guide>
        <p15:guide id="678" orient="horz" pos="4004" userDrawn="1">
          <p15:clr>
            <a:srgbClr val="D1D1D1"/>
          </p15:clr>
        </p15:guide>
        <p15:guide id="679" orient="horz" pos="4127" userDrawn="1">
          <p15:clr>
            <a:srgbClr val="D1D1D1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>
            <a:extLst>
              <a:ext uri="{FF2B5EF4-FFF2-40B4-BE49-F238E27FC236}">
                <a16:creationId xmlns:a16="http://schemas.microsoft.com/office/drawing/2014/main" id="{4A74561C-31F1-40CD-9CFE-9E346F184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20" y="206591"/>
            <a:ext cx="9605600" cy="460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spAutoFit/>
          </a:bodyPr>
          <a:lstStyle>
            <a:lvl1pPr marR="0" algn="l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Montserrat SemiBold"/>
              <a:buNone/>
              <a:defRPr sz="3400" i="0" u="non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defRPr>
            </a:lvl1pPr>
            <a:lvl2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Montserrat SemiBold"/>
              <a:buNone/>
              <a:defRPr sz="3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defRPr>
            </a:lvl2pPr>
            <a:lvl3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Montserrat SemiBold"/>
              <a:buNone/>
              <a:defRPr sz="3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defRPr>
            </a:lvl3pPr>
            <a:lvl4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Montserrat SemiBold"/>
              <a:buNone/>
              <a:defRPr sz="3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defRPr>
            </a:lvl4pPr>
            <a:lvl5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Montserrat SemiBold"/>
              <a:buNone/>
              <a:defRPr sz="3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defRPr>
            </a:lvl5pPr>
            <a:lvl6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Montserrat SemiBold"/>
              <a:buNone/>
              <a:defRPr sz="3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defRPr>
            </a:lvl6pPr>
            <a:lvl7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Montserrat SemiBold"/>
              <a:buNone/>
              <a:defRPr sz="3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defRPr>
            </a:lvl7pPr>
            <a:lvl8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Montserrat SemiBold"/>
              <a:buNone/>
              <a:defRPr sz="3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defRPr>
            </a:lvl8pPr>
            <a:lvl9pPr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Montserrat SemiBold"/>
              <a:buNone/>
              <a:defRPr sz="3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defRPr>
            </a:lvl9pPr>
          </a:lstStyle>
          <a:p>
            <a:endParaRPr/>
          </a:p>
        </p:txBody>
      </p:sp>
      <p:pic>
        <p:nvPicPr>
          <p:cNvPr id="11" name="Google Shape;7;p1"/>
          <p:cNvPicPr>
            <a:picLocks noChangeAspect="1"/>
          </p:cNvPicPr>
          <p:nvPr/>
        </p:nvPicPr>
        <p:blipFill rotWithShape="1">
          <a:blip r:embed="rId3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10288" y="263531"/>
            <a:ext cx="1568453" cy="208599"/>
          </a:xfrm>
          <a:prstGeom prst="rect">
            <a:avLst/>
          </a:prstGeom>
          <a:ln>
            <a:noFill/>
          </a:ln>
        </p:spPr>
      </p:pic>
      <p:sp>
        <p:nvSpPr>
          <p:cNvPr id="8" name="Google Shape;8;p1">
            <a:extLst>
              <a:ext uri="{FF2B5EF4-FFF2-40B4-BE49-F238E27FC236}">
                <a16:creationId xmlns:a16="http://schemas.microsoft.com/office/drawing/2014/main" id="{CDB2D0DF-EEE4-4165-A9FE-87E14E62687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816409" y="6333133"/>
            <a:ext cx="22224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>
            <a:noAutofit/>
          </a:bodyPr>
          <a:lstStyle>
            <a:lvl1pPr algn="r">
              <a:buNone/>
              <a:defRPr sz="1333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defRPr>
            </a:lvl1pPr>
            <a:lvl2pPr algn="r">
              <a:buNone/>
              <a:defRPr sz="1333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defRPr>
            </a:lvl2pPr>
            <a:lvl3pPr algn="r">
              <a:buNone/>
              <a:defRPr sz="1333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defRPr>
            </a:lvl3pPr>
            <a:lvl4pPr algn="r">
              <a:buNone/>
              <a:defRPr sz="1333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defRPr>
            </a:lvl4pPr>
            <a:lvl5pPr algn="r">
              <a:buNone/>
              <a:defRPr sz="1333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defRPr>
            </a:lvl5pPr>
            <a:lvl6pPr algn="r">
              <a:buNone/>
              <a:defRPr sz="1333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defRPr>
            </a:lvl6pPr>
            <a:lvl7pPr algn="r">
              <a:buNone/>
              <a:defRPr sz="1333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defRPr>
            </a:lvl7pPr>
            <a:lvl8pPr algn="r">
              <a:buNone/>
              <a:defRPr sz="1333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defRPr>
            </a:lvl8pPr>
            <a:lvl9pPr algn="r">
              <a:buNone/>
              <a:defRPr sz="1333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</a:defRPr>
            </a:lvl9pPr>
          </a:lstStyle>
          <a:p>
            <a:fld id="{00000000-1234-1234-1234-123412341234}" type="slidenum">
              <a:rPr lang="en-RU"/>
              <a:pPr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1243117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76" r:id="rId1"/>
    <p:sldLayoutId id="2147484077" r:id="rId2"/>
    <p:sldLayoutId id="2147484078" r:id="rId3"/>
    <p:sldLayoutId id="2147484079" r:id="rId4"/>
    <p:sldLayoutId id="2147484080" r:id="rId5"/>
    <p:sldLayoutId id="2147484081" r:id="rId6"/>
    <p:sldLayoutId id="2147484082" r:id="rId7"/>
    <p:sldLayoutId id="2147484083" r:id="rId8"/>
    <p:sldLayoutId id="2147484084" r:id="rId9"/>
    <p:sldLayoutId id="2147484085" r:id="rId10"/>
    <p:sldLayoutId id="2147484086" r:id="rId11"/>
    <p:sldLayoutId id="2147484087" r:id="rId12"/>
    <p:sldLayoutId id="2147484088" r:id="rId13"/>
    <p:sldLayoutId id="2147484089" r:id="rId14"/>
    <p:sldLayoutId id="2147484090" r:id="rId15"/>
    <p:sldLayoutId id="2147484091" r:id="rId16"/>
    <p:sldLayoutId id="2147484092" r:id="rId17"/>
    <p:sldLayoutId id="2147484093" r:id="rId18"/>
    <p:sldLayoutId id="2147484094" r:id="rId19"/>
    <p:sldLayoutId id="2147484095" r:id="rId20"/>
    <p:sldLayoutId id="2147484096" r:id="rId21"/>
    <p:sldLayoutId id="2147484097" r:id="rId22"/>
    <p:sldLayoutId id="2147484098" r:id="rId23"/>
    <p:sldLayoutId id="2147484099" r:id="rId24"/>
    <p:sldLayoutId id="2147484100" r:id="rId25"/>
    <p:sldLayoutId id="2147484101" r:id="rId26"/>
    <p:sldLayoutId id="2147484102" r:id="rId27"/>
    <p:sldLayoutId id="2147484103" r:id="rId28"/>
  </p:sldLayoutIdLst>
  <p:hf hdr="0" ftr="0" dt="0"/>
  <p:txStyles>
    <p:title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867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D1D1D1"/>
          </p15:clr>
        </p15:guide>
        <p15:guide id="2" pos="5760">
          <p15:clr>
            <a:srgbClr val="D1D1D1"/>
          </p15:clr>
        </p15:guide>
        <p15:guide id="3" pos="144">
          <p15:clr>
            <a:srgbClr val="D1D1D1"/>
          </p15:clr>
        </p15:guide>
        <p15:guide id="4" pos="237">
          <p15:clr>
            <a:srgbClr val="D1D1D1"/>
          </p15:clr>
        </p15:guide>
        <p15:guide id="5" pos="330">
          <p15:clr>
            <a:srgbClr val="D1D1D1"/>
          </p15:clr>
        </p15:guide>
        <p15:guide id="6" pos="422">
          <p15:clr>
            <a:srgbClr val="D1D1D1"/>
          </p15:clr>
        </p15:guide>
        <p15:guide id="7" pos="515">
          <p15:clr>
            <a:srgbClr val="FBAE40"/>
          </p15:clr>
        </p15:guide>
        <p15:guide id="8" pos="607">
          <p15:clr>
            <a:srgbClr val="FBAE40"/>
          </p15:clr>
        </p15:guide>
        <p15:guide id="9" pos="701">
          <p15:clr>
            <a:srgbClr val="D1D1D1"/>
          </p15:clr>
        </p15:guide>
        <p15:guide id="10" pos="793">
          <p15:clr>
            <a:srgbClr val="D1D1D1"/>
          </p15:clr>
        </p15:guide>
        <p15:guide id="11" pos="886">
          <p15:clr>
            <a:srgbClr val="D1D1D1"/>
          </p15:clr>
        </p15:guide>
        <p15:guide id="12" pos="979">
          <p15:clr>
            <a:srgbClr val="FBAE40"/>
          </p15:clr>
        </p15:guide>
        <p15:guide id="13" pos="1072">
          <p15:clr>
            <a:srgbClr val="FBAE40"/>
          </p15:clr>
        </p15:guide>
        <p15:guide id="14" pos="1164">
          <p15:clr>
            <a:srgbClr val="D1D1D1"/>
          </p15:clr>
        </p15:guide>
        <p15:guide id="15" pos="1257">
          <p15:clr>
            <a:srgbClr val="D1D1D1"/>
          </p15:clr>
        </p15:guide>
        <p15:guide id="16" pos="1350">
          <p15:clr>
            <a:srgbClr val="D1D1D1"/>
          </p15:clr>
        </p15:guide>
        <p15:guide id="17" pos="1442">
          <p15:clr>
            <a:srgbClr val="FBAE40"/>
          </p15:clr>
        </p15:guide>
        <p15:guide id="18" pos="1535">
          <p15:clr>
            <a:srgbClr val="FBAE40"/>
          </p15:clr>
        </p15:guide>
        <p15:guide id="19" pos="1627">
          <p15:clr>
            <a:srgbClr val="D1D1D1"/>
          </p15:clr>
        </p15:guide>
        <p15:guide id="20" pos="1721">
          <p15:clr>
            <a:srgbClr val="D1D1D1"/>
          </p15:clr>
        </p15:guide>
        <p15:guide id="21" pos="1813">
          <p15:clr>
            <a:srgbClr val="D1D1D1"/>
          </p15:clr>
        </p15:guide>
        <p15:guide id="22" pos="1906">
          <p15:clr>
            <a:srgbClr val="FBAE40"/>
          </p15:clr>
        </p15:guide>
        <p15:guide id="23" pos="1999">
          <p15:clr>
            <a:srgbClr val="FBAE40"/>
          </p15:clr>
        </p15:guide>
        <p15:guide id="24" pos="2092">
          <p15:clr>
            <a:srgbClr val="D1D1D1"/>
          </p15:clr>
        </p15:guide>
        <p15:guide id="25" pos="2184">
          <p15:clr>
            <a:srgbClr val="D1D1D1"/>
          </p15:clr>
        </p15:guide>
        <p15:guide id="26" pos="2277">
          <p15:clr>
            <a:srgbClr val="D1D1D1"/>
          </p15:clr>
        </p15:guide>
        <p15:guide id="27" pos="2370">
          <p15:clr>
            <a:srgbClr val="FBAE40"/>
          </p15:clr>
        </p15:guide>
        <p15:guide id="28" pos="2462">
          <p15:clr>
            <a:srgbClr val="FBAE40"/>
          </p15:clr>
        </p15:guide>
        <p15:guide id="29" pos="2555">
          <p15:clr>
            <a:srgbClr val="D1D1D1"/>
          </p15:clr>
        </p15:guide>
        <p15:guide id="30" pos="2647">
          <p15:clr>
            <a:srgbClr val="D1D1D1"/>
          </p15:clr>
        </p15:guide>
        <p15:guide id="31" pos="2741">
          <p15:clr>
            <a:srgbClr val="D1D1D1"/>
          </p15:clr>
        </p15:guide>
        <p15:guide id="32" pos="2833">
          <p15:clr>
            <a:srgbClr val="FBAE40"/>
          </p15:clr>
        </p15:guide>
        <p15:guide id="33" pos="2926">
          <p15:clr>
            <a:srgbClr val="FBAE40"/>
          </p15:clr>
        </p15:guide>
        <p15:guide id="34" pos="3019">
          <p15:clr>
            <a:srgbClr val="D1D1D1"/>
          </p15:clr>
        </p15:guide>
        <p15:guide id="35" pos="3112">
          <p15:clr>
            <a:srgbClr val="D1D1D1"/>
          </p15:clr>
        </p15:guide>
        <p15:guide id="36" pos="3204">
          <p15:clr>
            <a:srgbClr val="D1D1D1"/>
          </p15:clr>
        </p15:guide>
        <p15:guide id="37" pos="3297">
          <p15:clr>
            <a:srgbClr val="FBAE40"/>
          </p15:clr>
        </p15:guide>
        <p15:guide id="38" pos="3389">
          <p15:clr>
            <a:srgbClr val="FBAE40"/>
          </p15:clr>
        </p15:guide>
        <p15:guide id="39" pos="3482">
          <p15:clr>
            <a:srgbClr val="D1D1D1"/>
          </p15:clr>
        </p15:guide>
        <p15:guide id="40" pos="3575">
          <p15:clr>
            <a:srgbClr val="D1D1D1"/>
          </p15:clr>
        </p15:guide>
        <p15:guide id="41" pos="3667">
          <p15:clr>
            <a:srgbClr val="D1D1D1"/>
          </p15:clr>
        </p15:guide>
        <p15:guide id="42" pos="3761">
          <p15:clr>
            <a:srgbClr val="FBAE40"/>
          </p15:clr>
        </p15:guide>
        <p15:guide id="43" pos="3853">
          <p15:clr>
            <a:srgbClr val="FBAE40"/>
          </p15:clr>
        </p15:guide>
        <p15:guide id="44" pos="3946">
          <p15:clr>
            <a:srgbClr val="D1D1D1"/>
          </p15:clr>
        </p15:guide>
        <p15:guide id="45" pos="4039">
          <p15:clr>
            <a:srgbClr val="D1D1D1"/>
          </p15:clr>
        </p15:guide>
        <p15:guide id="46" pos="4132">
          <p15:clr>
            <a:srgbClr val="D1D1D1"/>
          </p15:clr>
        </p15:guide>
        <p15:guide id="47" pos="4224">
          <p15:clr>
            <a:srgbClr val="FBAE40"/>
          </p15:clr>
        </p15:guide>
        <p15:guide id="48" pos="4317">
          <p15:clr>
            <a:srgbClr val="FBAE40"/>
          </p15:clr>
        </p15:guide>
        <p15:guide id="49" pos="4409">
          <p15:clr>
            <a:srgbClr val="D1D1D1"/>
          </p15:clr>
        </p15:guide>
        <p15:guide id="50" pos="4502">
          <p15:clr>
            <a:srgbClr val="D1D1D1"/>
          </p15:clr>
        </p15:guide>
        <p15:guide id="51" pos="4595">
          <p15:clr>
            <a:srgbClr val="D1D1D1"/>
          </p15:clr>
        </p15:guide>
        <p15:guide id="52" pos="4687">
          <p15:clr>
            <a:srgbClr val="FBAE40"/>
          </p15:clr>
        </p15:guide>
        <p15:guide id="53" pos="4781">
          <p15:clr>
            <a:srgbClr val="FBAE40"/>
          </p15:clr>
        </p15:guide>
        <p15:guide id="54" pos="4873">
          <p15:clr>
            <a:srgbClr val="D1D1D1"/>
          </p15:clr>
        </p15:guide>
        <p15:guide id="55" pos="4966">
          <p15:clr>
            <a:srgbClr val="D1D1D1"/>
          </p15:clr>
        </p15:guide>
        <p15:guide id="56" pos="5059">
          <p15:clr>
            <a:srgbClr val="D1D1D1"/>
          </p15:clr>
        </p15:guide>
        <p15:guide id="57" pos="5152">
          <p15:clr>
            <a:srgbClr val="FBAE40"/>
          </p15:clr>
        </p15:guide>
        <p15:guide id="58" pos="5244">
          <p15:clr>
            <a:srgbClr val="FBAE40"/>
          </p15:clr>
        </p15:guide>
        <p15:guide id="59" pos="5337">
          <p15:clr>
            <a:srgbClr val="D1D1D1"/>
          </p15:clr>
        </p15:guide>
        <p15:guide id="60" pos="5429">
          <p15:clr>
            <a:srgbClr val="D1D1D1"/>
          </p15:clr>
        </p15:guide>
        <p15:guide id="61" pos="5522">
          <p15:clr>
            <a:srgbClr val="D1D1D1"/>
          </p15:clr>
        </p15:guide>
        <p15:guide id="62" pos="5615">
          <p15:clr>
            <a:srgbClr val="D1D1D1"/>
          </p15:clr>
        </p15:guide>
        <p15:guide id="63" orient="horz">
          <p15:clr>
            <a:srgbClr val="D1D1D1"/>
          </p15:clr>
        </p15:guide>
        <p15:guide id="64" orient="horz" pos="3240">
          <p15:clr>
            <a:srgbClr val="D1D1D1"/>
          </p15:clr>
        </p15:guide>
        <p15:guide id="65" orient="horz" pos="144">
          <p15:clr>
            <a:srgbClr val="D1D1D1"/>
          </p15:clr>
        </p15:guide>
        <p15:guide id="66" orient="horz" pos="236">
          <p15:clr>
            <a:srgbClr val="D1D1D1"/>
          </p15:clr>
        </p15:guide>
        <p15:guide id="67" orient="horz" pos="329">
          <p15:clr>
            <a:srgbClr val="D1D1D1"/>
          </p15:clr>
        </p15:guide>
        <p15:guide id="68" orient="horz" pos="421">
          <p15:clr>
            <a:srgbClr val="D1D1D1"/>
          </p15:clr>
        </p15:guide>
        <p15:guide id="69" orient="horz" pos="513">
          <p15:clr>
            <a:srgbClr val="D1D1D1"/>
          </p15:clr>
        </p15:guide>
        <p15:guide id="70" orient="horz" pos="605">
          <p15:clr>
            <a:srgbClr val="D1D1D1"/>
          </p15:clr>
        </p15:guide>
        <p15:guide id="71" orient="horz" pos="697">
          <p15:clr>
            <a:srgbClr val="D1D1D1"/>
          </p15:clr>
        </p15:guide>
        <p15:guide id="72" orient="horz" pos="790">
          <p15:clr>
            <a:srgbClr val="D1D1D1"/>
          </p15:clr>
        </p15:guide>
        <p15:guide id="73" orient="horz" pos="882">
          <p15:clr>
            <a:srgbClr val="D1D1D1"/>
          </p15:clr>
        </p15:guide>
        <p15:guide id="74" orient="horz" pos="974">
          <p15:clr>
            <a:srgbClr val="D1D1D1"/>
          </p15:clr>
        </p15:guide>
        <p15:guide id="75" orient="horz" pos="1067">
          <p15:clr>
            <a:srgbClr val="D1D1D1"/>
          </p15:clr>
        </p15:guide>
        <p15:guide id="76" orient="horz" pos="1159">
          <p15:clr>
            <a:srgbClr val="D1D1D1"/>
          </p15:clr>
        </p15:guide>
        <p15:guide id="77" orient="horz" pos="1251">
          <p15:clr>
            <a:srgbClr val="D1D1D1"/>
          </p15:clr>
        </p15:guide>
        <p15:guide id="78" orient="horz" pos="1343">
          <p15:clr>
            <a:srgbClr val="D1D1D1"/>
          </p15:clr>
        </p15:guide>
        <p15:guide id="79" orient="horz" pos="1435">
          <p15:clr>
            <a:srgbClr val="D1D1D1"/>
          </p15:clr>
        </p15:guide>
        <p15:guide id="80" orient="horz" pos="1528">
          <p15:clr>
            <a:srgbClr val="D1D1D1"/>
          </p15:clr>
        </p15:guide>
        <p15:guide id="81" orient="horz" pos="1620">
          <p15:clr>
            <a:srgbClr val="D1D1D1"/>
          </p15:clr>
        </p15:guide>
        <p15:guide id="82" orient="horz" pos="1711">
          <p15:clr>
            <a:srgbClr val="D1D1D1"/>
          </p15:clr>
        </p15:guide>
        <p15:guide id="83" orient="horz" pos="1804">
          <p15:clr>
            <a:srgbClr val="D1D1D1"/>
          </p15:clr>
        </p15:guide>
        <p15:guide id="84" orient="horz" pos="1896">
          <p15:clr>
            <a:srgbClr val="D1D1D1"/>
          </p15:clr>
        </p15:guide>
        <p15:guide id="85" orient="horz" pos="1988">
          <p15:clr>
            <a:srgbClr val="D1D1D1"/>
          </p15:clr>
        </p15:guide>
        <p15:guide id="86" orient="horz" pos="2081">
          <p15:clr>
            <a:srgbClr val="D1D1D1"/>
          </p15:clr>
        </p15:guide>
        <p15:guide id="87" orient="horz" pos="2173">
          <p15:clr>
            <a:srgbClr val="D1D1D1"/>
          </p15:clr>
        </p15:guide>
        <p15:guide id="88" orient="horz" pos="2265">
          <p15:clr>
            <a:srgbClr val="D1D1D1"/>
          </p15:clr>
        </p15:guide>
        <p15:guide id="89" orient="horz" pos="2357">
          <p15:clr>
            <a:srgbClr val="D1D1D1"/>
          </p15:clr>
        </p15:guide>
        <p15:guide id="90" orient="horz" pos="2449">
          <p15:clr>
            <a:srgbClr val="D1D1D1"/>
          </p15:clr>
        </p15:guide>
        <p15:guide id="91" orient="horz" pos="2542">
          <p15:clr>
            <a:srgbClr val="D1D1D1"/>
          </p15:clr>
        </p15:guide>
        <p15:guide id="92" orient="horz" pos="2634">
          <p15:clr>
            <a:srgbClr val="D1D1D1"/>
          </p15:clr>
        </p15:guide>
        <p15:guide id="93" orient="horz" pos="2726">
          <p15:clr>
            <a:srgbClr val="D1D1D1"/>
          </p15:clr>
        </p15:guide>
        <p15:guide id="94" orient="horz" pos="2819">
          <p15:clr>
            <a:srgbClr val="D1D1D1"/>
          </p15:clr>
        </p15:guide>
        <p15:guide id="95" orient="horz" pos="2911">
          <p15:clr>
            <a:srgbClr val="D1D1D1"/>
          </p15:clr>
        </p15:guide>
        <p15:guide id="96" orient="horz" pos="3003">
          <p15:clr>
            <a:srgbClr val="D1D1D1"/>
          </p15:clr>
        </p15:guide>
        <p15:guide id="97" orient="horz" pos="3095">
          <p15:clr>
            <a:srgbClr val="D1D1D1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307985D-536F-7C6C-F23B-7BE9772D8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3910382"/>
            <a:ext cx="10390188" cy="2402966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GB" dirty="0"/>
              <a:t>State of Russian NGFW:</a:t>
            </a:r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C588F40-0374-6D57-677E-0C35EDC025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499" y="6323200"/>
            <a:ext cx="9601200" cy="317716"/>
          </a:xfrm>
        </p:spPr>
        <p:txBody>
          <a:bodyPr/>
          <a:lstStyle/>
          <a:p>
            <a:r>
              <a:rPr lang="ru-RU" dirty="0"/>
              <a:t>что нужно знать перед внедрением</a:t>
            </a:r>
          </a:p>
        </p:txBody>
      </p:sp>
    </p:spTree>
    <p:extLst>
      <p:ext uri="{BB962C8B-B14F-4D97-AF65-F5344CB8AC3E}">
        <p14:creationId xmlns:p14="http://schemas.microsoft.com/office/powerpoint/2010/main" val="3688656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62D5AD-C5A3-2246-8ABF-85A66A066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51" y="2826263"/>
            <a:ext cx="5490633" cy="1260089"/>
          </a:xfrm>
        </p:spPr>
        <p:txBody>
          <a:bodyPr/>
          <a:lstStyle/>
          <a:p>
            <a:r>
              <a:rPr lang="ru-RU" dirty="0"/>
              <a:t>Данила</a:t>
            </a:r>
            <a:br>
              <a:rPr lang="ru-RU" dirty="0"/>
            </a:br>
            <a:r>
              <a:rPr lang="ru-RU" dirty="0"/>
              <a:t>Шейко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D20545-8511-1C4B-8426-B256B447D6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2153" y="4226945"/>
            <a:ext cx="5490635" cy="349519"/>
          </a:xfrm>
        </p:spPr>
        <p:txBody>
          <a:bodyPr/>
          <a:lstStyle/>
          <a:p>
            <a:r>
              <a:rPr lang="en-GB" dirty="0">
                <a:latin typeface="TT Norms Tochka Ext Normal" panose="02000703030000020004" pitchFamily="2" charset="0"/>
              </a:rPr>
              <a:t>Platform Engineer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F5E93E0-FCE8-8547-B57B-8F00225BA4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Спикер</a:t>
            </a:r>
          </a:p>
        </p:txBody>
      </p:sp>
      <p:pic>
        <p:nvPicPr>
          <p:cNvPr id="6" name="Рисунок 2">
            <a:extLst>
              <a:ext uri="{FF2B5EF4-FFF2-40B4-BE49-F238E27FC236}">
                <a16:creationId xmlns:a16="http://schemas.microsoft.com/office/drawing/2014/main" id="{69777F05-7CDD-EC90-1458-A6DA919FBD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8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3948" y="890588"/>
            <a:ext cx="5725445" cy="5661025"/>
          </a:xfrm>
          <a:prstGeom prst="roundRect">
            <a:avLst>
              <a:gd name="adj" fmla="val 3165"/>
            </a:avLst>
          </a:prstGeom>
        </p:spPr>
      </p:pic>
      <p:sp>
        <p:nvSpPr>
          <p:cNvPr id="10" name="Текст 3">
            <a:extLst>
              <a:ext uri="{FF2B5EF4-FFF2-40B4-BE49-F238E27FC236}">
                <a16:creationId xmlns:a16="http://schemas.microsoft.com/office/drawing/2014/main" id="{F9068B5E-376D-6091-E733-03379F427437}"/>
              </a:ext>
            </a:extLst>
          </p:cNvPr>
          <p:cNvSpPr txBox="1">
            <a:spLocks/>
          </p:cNvSpPr>
          <p:nvPr/>
        </p:nvSpPr>
        <p:spPr>
          <a:xfrm>
            <a:off x="342153" y="6272403"/>
            <a:ext cx="5490635" cy="34951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TT Norms Tochka Ext Medium" panose="020B0604020202020204" pitchFamily="34" charset="0"/>
              <a:buNone/>
              <a:defRPr lang="en-US" sz="2200" b="1" i="0" kern="1200" spc="0" dirty="0" smtClean="0">
                <a:solidFill>
                  <a:schemeClr val="tx1"/>
                </a:solidFill>
                <a:latin typeface="TT Norms Tochka Ext Normal" panose="02000503030000020003" pitchFamily="2" charset="0"/>
                <a:ea typeface="+mn-ea"/>
                <a:cs typeface="+mn-cs"/>
              </a:defRPr>
            </a:lvl1pPr>
            <a:lvl2pPr marL="0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TT Norms Tochka Ext Medium" panose="020B0604020202020204" pitchFamily="34" charset="0"/>
              <a:buNone/>
              <a:tabLst/>
              <a:defRPr lang="en-US" sz="2200" b="1" i="0" kern="1200" spc="0" dirty="0" smtClean="0">
                <a:solidFill>
                  <a:schemeClr val="accent1"/>
                </a:solidFill>
                <a:latin typeface="TT Norms Tochka Ext Normal" panose="02000503030000020003" pitchFamily="2" charset="0"/>
                <a:ea typeface="+mn-ea"/>
                <a:cs typeface="+mn-cs"/>
              </a:defRPr>
            </a:lvl2pPr>
            <a:lvl3pPr marL="177800" indent="-17145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tabLst/>
              <a:defRPr lang="en-US" sz="1800" b="0" i="0" kern="1200" spc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525" indent="-257175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  <a:tabLst/>
              <a:defRPr lang="en-US" sz="1800" b="0" i="0" kern="1200" spc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6575" indent="-257175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SzPct val="80000"/>
              <a:buFont typeface="TT Norms Tochka Ext Medium" panose="02070309020205020404" pitchFamily="49" charset="0"/>
              <a:buChar char="o"/>
              <a:tabLst/>
              <a:defRPr lang="ru-RU" sz="1800" b="0" i="0" kern="1200" spc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0">
                <a:latin typeface="TT Norms Tochka Ext Normal" panose="02000703030000020004" pitchFamily="2" charset="0"/>
              </a:rPr>
              <a:t>sheiko@tochka.com</a:t>
            </a:r>
          </a:p>
        </p:txBody>
      </p:sp>
    </p:spTree>
    <p:extLst>
      <p:ext uri="{BB962C8B-B14F-4D97-AF65-F5344CB8AC3E}">
        <p14:creationId xmlns:p14="http://schemas.microsoft.com/office/powerpoint/2010/main" val="4161681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5714F-A105-E5D4-01C5-F60C2A092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64FB9D-5041-D9D4-2C1E-CE9669881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1963888"/>
            <a:ext cx="8831262" cy="2930161"/>
          </a:xfrm>
        </p:spPr>
        <p:txBody>
          <a:bodyPr/>
          <a:lstStyle/>
          <a:p>
            <a:r>
              <a:rPr lang="ru-RU" dirty="0"/>
              <a:t>Доклад про </a:t>
            </a:r>
            <a:r>
              <a:rPr lang="en-GB" dirty="0"/>
              <a:t>NGFW</a:t>
            </a:r>
            <a:br>
              <a:rPr lang="en-GB" dirty="0"/>
            </a:br>
            <a:r>
              <a:rPr lang="ru-RU" dirty="0"/>
              <a:t>и </a:t>
            </a:r>
            <a:r>
              <a:rPr lang="en-GB" dirty="0"/>
              <a:t>Kubernetes.</a:t>
            </a:r>
            <a:br>
              <a:rPr lang="en-GB" dirty="0"/>
            </a:br>
            <a:r>
              <a:rPr lang="ru-RU" dirty="0"/>
              <a:t>И ни слова про ИИ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9AF37C0-E4C0-ED8C-244D-671865166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49611" y="5402580"/>
            <a:ext cx="5691187" cy="285976"/>
          </a:xfrm>
        </p:spPr>
        <p:txBody>
          <a:bodyPr/>
          <a:lstStyle/>
          <a:p>
            <a:r>
              <a:rPr lang="ru-RU" dirty="0"/>
              <a:t>Инженерный опыт, не рейтинг вендоров.</a:t>
            </a:r>
          </a:p>
        </p:txBody>
      </p:sp>
    </p:spTree>
    <p:extLst>
      <p:ext uri="{BB962C8B-B14F-4D97-AF65-F5344CB8AC3E}">
        <p14:creationId xmlns:p14="http://schemas.microsoft.com/office/powerpoint/2010/main" val="2654657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18207-8EF8-581B-4F6C-B25956175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2A81F6-4692-8512-C42C-7F7E2E803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76" y="256646"/>
            <a:ext cx="9605433" cy="630044"/>
          </a:xfrm>
        </p:spPr>
        <p:txBody>
          <a:bodyPr/>
          <a:lstStyle/>
          <a:p>
            <a:r>
              <a:rPr lang="ru-RU" dirty="0"/>
              <a:t>О чём поговорим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3E5B3080-A238-86C8-E4E0-5C9FE71E34E6}"/>
              </a:ext>
            </a:extLst>
          </p:cNvPr>
          <p:cNvSpPr/>
          <p:nvPr/>
        </p:nvSpPr>
        <p:spPr>
          <a:xfrm>
            <a:off x="317503" y="154311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9FDE4A-5CE8-31AE-B404-8DDEA20F84EF}"/>
              </a:ext>
            </a:extLst>
          </p:cNvPr>
          <p:cNvSpPr txBox="1"/>
          <p:nvPr/>
        </p:nvSpPr>
        <p:spPr>
          <a:xfrm>
            <a:off x="317503" y="2210068"/>
            <a:ext cx="5680072" cy="14863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Сеть </a:t>
            </a:r>
            <a:r>
              <a:rPr lang="en-GB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Kubernetes </a:t>
            </a: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и права сервисов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Где стоит </a:t>
            </a:r>
            <a:r>
              <a:rPr lang="en-GB" sz="2000" dirty="0">
                <a:latin typeface="TT Norms Tochka Ext Medium" panose="02000503030000020003" pitchFamily="2" charset="0"/>
              </a:rPr>
              <a:t>NGFW </a:t>
            </a:r>
            <a:r>
              <a:rPr lang="ru-RU" sz="2000" dirty="0">
                <a:latin typeface="TT Norms Tochka Ext Medium" panose="02000503030000020003" pitchFamily="2" charset="0"/>
              </a:rPr>
              <a:t>и зачем ему </a:t>
            </a:r>
            <a:br>
              <a:rPr lang="ru-RU" sz="2000" dirty="0">
                <a:latin typeface="TT Norms Tochka Ext Medium" panose="02000503030000020003" pitchFamily="2" charset="0"/>
              </a:rPr>
            </a:br>
            <a:r>
              <a:rPr lang="ru-RU" sz="2000" dirty="0">
                <a:latin typeface="TT Norms Tochka Ext Medium" panose="02000503030000020003" pitchFamily="2" charset="0"/>
              </a:rPr>
              <a:t>знать </a:t>
            </a:r>
            <a:r>
              <a:rPr lang="en-GB" sz="2000" dirty="0">
                <a:latin typeface="TT Norms Tochka Ext Medium" panose="02000503030000020003" pitchFamily="2" charset="0"/>
              </a:rPr>
              <a:t>namespace.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24EF6396-687A-37A5-5C37-740D551E16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4</a:t>
            </a:fld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val="2175790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C6560-1718-1E0C-AFAC-DC5FE52BD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1E076F-2E4F-B61C-C2F2-5D1997909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76" y="256646"/>
            <a:ext cx="9605433" cy="630044"/>
          </a:xfrm>
        </p:spPr>
        <p:txBody>
          <a:bodyPr/>
          <a:lstStyle/>
          <a:p>
            <a:r>
              <a:rPr lang="ru-RU" dirty="0"/>
              <a:t>О чём поговорим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3872FE5F-5337-E48B-47D3-29931FAD5055}"/>
              </a:ext>
            </a:extLst>
          </p:cNvPr>
          <p:cNvSpPr/>
          <p:nvPr/>
        </p:nvSpPr>
        <p:spPr>
          <a:xfrm>
            <a:off x="317503" y="154311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1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966B008B-96FD-7A8A-2877-8BCD1ABBA3FB}"/>
              </a:ext>
            </a:extLst>
          </p:cNvPr>
          <p:cNvSpPr/>
          <p:nvPr/>
        </p:nvSpPr>
        <p:spPr>
          <a:xfrm>
            <a:off x="6172964" y="1536115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94AB9D-89E6-C772-C922-2754C0676A37}"/>
              </a:ext>
            </a:extLst>
          </p:cNvPr>
          <p:cNvSpPr txBox="1"/>
          <p:nvPr/>
        </p:nvSpPr>
        <p:spPr>
          <a:xfrm>
            <a:off x="317503" y="2210068"/>
            <a:ext cx="5680072" cy="14863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Сеть </a:t>
            </a:r>
            <a:r>
              <a:rPr lang="en-GB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Kubernetes </a:t>
            </a: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и права сервисов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Где стоит </a:t>
            </a:r>
            <a:r>
              <a:rPr lang="en-GB" sz="2000" dirty="0">
                <a:latin typeface="TT Norms Tochka Ext Medium" panose="02000503030000020003" pitchFamily="2" charset="0"/>
              </a:rPr>
              <a:t>NGFW </a:t>
            </a:r>
            <a:r>
              <a:rPr lang="ru-RU" sz="2000" dirty="0">
                <a:latin typeface="TT Norms Tochka Ext Medium" panose="02000503030000020003" pitchFamily="2" charset="0"/>
              </a:rPr>
              <a:t>и зачем ему </a:t>
            </a:r>
            <a:br>
              <a:rPr lang="ru-RU" sz="2000" dirty="0">
                <a:latin typeface="TT Norms Tochka Ext Medium" panose="02000503030000020003" pitchFamily="2" charset="0"/>
              </a:rPr>
            </a:br>
            <a:r>
              <a:rPr lang="ru-RU" sz="2000" dirty="0">
                <a:latin typeface="TT Norms Tochka Ext Medium" panose="02000503030000020003" pitchFamily="2" charset="0"/>
              </a:rPr>
              <a:t>знать </a:t>
            </a:r>
            <a:r>
              <a:rPr lang="en-GB" sz="2000" dirty="0">
                <a:latin typeface="TT Norms Tochka Ext Medium" panose="02000503030000020003" pitchFamily="2" charset="0"/>
              </a:rPr>
              <a:t>namespace.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DC098F54-E2F5-7945-3499-E89EE39EAA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5</a:t>
            </a:fld>
            <a:endParaRPr lang="ru-RU" sz="14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9F45C88-C26A-F210-AE67-3EF7D00F86C2}"/>
              </a:ext>
            </a:extLst>
          </p:cNvPr>
          <p:cNvSpPr txBox="1"/>
          <p:nvPr/>
        </p:nvSpPr>
        <p:spPr>
          <a:xfrm>
            <a:off x="6206300" y="2210068"/>
            <a:ext cx="5680072" cy="15663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Передача </a:t>
            </a:r>
            <a:r>
              <a:rPr lang="en-GB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identity </a:t>
            </a: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на </a:t>
            </a:r>
            <a:r>
              <a:rPr lang="en-GB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Palo Alto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GB" sz="2000" dirty="0">
                <a:latin typeface="TT Norms Tochka Ext Medium" panose="02000503030000020003" pitchFamily="2" charset="0"/>
              </a:rPr>
              <a:t>Praefectus: </a:t>
            </a:r>
            <a:r>
              <a:rPr lang="ru-RU" sz="2000" dirty="0">
                <a:latin typeface="TT Norms Tochka Ext Medium" panose="02000503030000020003" pitchFamily="2" charset="0"/>
              </a:rPr>
              <a:t>от </a:t>
            </a:r>
            <a:r>
              <a:rPr lang="en-GB" sz="2000" dirty="0">
                <a:latin typeface="TT Norms Tochka Ext Medium" panose="02000503030000020003" pitchFamily="2" charset="0"/>
              </a:rPr>
              <a:t>syslog </a:t>
            </a:r>
            <a:r>
              <a:rPr lang="ru-RU" sz="2000" dirty="0">
                <a:latin typeface="TT Norms Tochka Ext Medium" panose="02000503030000020003" pitchFamily="2" charset="0"/>
              </a:rPr>
              <a:t>к </a:t>
            </a:r>
            <a:r>
              <a:rPr lang="en-GB" sz="2000" dirty="0">
                <a:latin typeface="TT Norms Tochka Ext Medium" panose="02000503030000020003" pitchFamily="2" charset="0"/>
              </a:rPr>
              <a:t>HTTP API.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sz="22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961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2F248-D852-CF91-8142-7F704DCCC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7C34B8-F5E8-549A-D34B-AC2AC22FF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76" y="256646"/>
            <a:ext cx="9605433" cy="630044"/>
          </a:xfrm>
        </p:spPr>
        <p:txBody>
          <a:bodyPr/>
          <a:lstStyle/>
          <a:p>
            <a:r>
              <a:rPr lang="ru-RU" dirty="0"/>
              <a:t>О чём поговорим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B50BF439-F31A-05E9-F702-B8CCB1F8B164}"/>
              </a:ext>
            </a:extLst>
          </p:cNvPr>
          <p:cNvSpPr/>
          <p:nvPr/>
        </p:nvSpPr>
        <p:spPr>
          <a:xfrm>
            <a:off x="317503" y="154311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1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E7EF71E3-FBD4-6696-0109-50352ECFEA8A}"/>
              </a:ext>
            </a:extLst>
          </p:cNvPr>
          <p:cNvSpPr/>
          <p:nvPr/>
        </p:nvSpPr>
        <p:spPr>
          <a:xfrm>
            <a:off x="6172964" y="1536115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93F0CC-E0A5-D926-ED4C-95D5D05E661B}"/>
              </a:ext>
            </a:extLst>
          </p:cNvPr>
          <p:cNvSpPr txBox="1"/>
          <p:nvPr/>
        </p:nvSpPr>
        <p:spPr>
          <a:xfrm>
            <a:off x="317503" y="2210068"/>
            <a:ext cx="5680072" cy="14863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Сеть </a:t>
            </a:r>
            <a:r>
              <a:rPr lang="en-GB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Kubernetes </a:t>
            </a: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и права сервисов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Где стоит </a:t>
            </a:r>
            <a:r>
              <a:rPr lang="en-GB" sz="2000" dirty="0">
                <a:latin typeface="TT Norms Tochka Ext Medium" panose="02000503030000020003" pitchFamily="2" charset="0"/>
              </a:rPr>
              <a:t>NGFW </a:t>
            </a:r>
            <a:r>
              <a:rPr lang="ru-RU" sz="2000" dirty="0">
                <a:latin typeface="TT Norms Tochka Ext Medium" panose="02000503030000020003" pitchFamily="2" charset="0"/>
              </a:rPr>
              <a:t>и зачем ему </a:t>
            </a:r>
            <a:br>
              <a:rPr lang="ru-RU" sz="2000" dirty="0">
                <a:latin typeface="TT Norms Tochka Ext Medium" panose="02000503030000020003" pitchFamily="2" charset="0"/>
              </a:rPr>
            </a:br>
            <a:r>
              <a:rPr lang="ru-RU" sz="2000" dirty="0">
                <a:latin typeface="TT Norms Tochka Ext Medium" panose="02000503030000020003" pitchFamily="2" charset="0"/>
              </a:rPr>
              <a:t>знать </a:t>
            </a:r>
            <a:r>
              <a:rPr lang="en-GB" sz="2000" dirty="0">
                <a:latin typeface="TT Norms Tochka Ext Medium" panose="02000503030000020003" pitchFamily="2" charset="0"/>
              </a:rPr>
              <a:t>namespace.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66259170-5801-309F-518A-ADDCA5DDF7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6</a:t>
            </a:fld>
            <a:endParaRPr lang="ru-RU" sz="14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8B6104C-669B-F7E7-D62A-EA0AAE74267C}"/>
              </a:ext>
            </a:extLst>
          </p:cNvPr>
          <p:cNvSpPr txBox="1"/>
          <p:nvPr/>
        </p:nvSpPr>
        <p:spPr>
          <a:xfrm>
            <a:off x="6206300" y="2210068"/>
            <a:ext cx="5680072" cy="15663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Передача </a:t>
            </a:r>
            <a:r>
              <a:rPr lang="en-GB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identity </a:t>
            </a: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на </a:t>
            </a:r>
            <a:r>
              <a:rPr lang="en-GB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Palo Alto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GB" sz="2000" dirty="0">
                <a:latin typeface="TT Norms Tochka Ext Medium" panose="02000503030000020003" pitchFamily="2" charset="0"/>
              </a:rPr>
              <a:t>Praefectus: </a:t>
            </a:r>
            <a:r>
              <a:rPr lang="ru-RU" sz="2000" dirty="0">
                <a:latin typeface="TT Norms Tochka Ext Medium" panose="02000503030000020003" pitchFamily="2" charset="0"/>
              </a:rPr>
              <a:t>от </a:t>
            </a:r>
            <a:r>
              <a:rPr lang="en-GB" sz="2000" dirty="0">
                <a:latin typeface="TT Norms Tochka Ext Medium" panose="02000503030000020003" pitchFamily="2" charset="0"/>
              </a:rPr>
              <a:t>syslog </a:t>
            </a:r>
            <a:r>
              <a:rPr lang="ru-RU" sz="2000" dirty="0">
                <a:latin typeface="TT Norms Tochka Ext Medium" panose="02000503030000020003" pitchFamily="2" charset="0"/>
              </a:rPr>
              <a:t>к </a:t>
            </a:r>
            <a:r>
              <a:rPr lang="en-GB" sz="2000" dirty="0">
                <a:latin typeface="TT Norms Tochka Ext Medium" panose="02000503030000020003" pitchFamily="2" charset="0"/>
              </a:rPr>
              <a:t>HTTP API.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sz="22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27" name="Овал 13">
            <a:extLst>
              <a:ext uri="{FF2B5EF4-FFF2-40B4-BE49-F238E27FC236}">
                <a16:creationId xmlns:a16="http://schemas.microsoft.com/office/drawing/2014/main" id="{97696FA9-A7EB-B7BE-380C-B69DA5CDF768}"/>
              </a:ext>
            </a:extLst>
          </p:cNvPr>
          <p:cNvSpPr/>
          <p:nvPr/>
        </p:nvSpPr>
        <p:spPr>
          <a:xfrm>
            <a:off x="317503" y="3678498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43EA3A4-A8C6-E69C-8D45-8ECFB4A3C468}"/>
              </a:ext>
            </a:extLst>
          </p:cNvPr>
          <p:cNvSpPr txBox="1"/>
          <p:nvPr/>
        </p:nvSpPr>
        <p:spPr>
          <a:xfrm>
            <a:off x="317503" y="4345450"/>
            <a:ext cx="5680072" cy="1904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Переход на </a:t>
            </a:r>
            <a:r>
              <a:rPr lang="en-GB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PT NGFW </a:t>
            </a: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и </a:t>
            </a:r>
            <a:r>
              <a:rPr lang="en-GB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UserGate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Варианты интеграции и авторизация </a:t>
            </a:r>
            <a:br>
              <a:rPr lang="ru-RU" sz="2000" dirty="0">
                <a:latin typeface="TT Norms Tochka Ext Medium" panose="02000503030000020003" pitchFamily="2" charset="0"/>
              </a:rPr>
            </a:br>
            <a:r>
              <a:rPr lang="ru-RU" sz="2000" dirty="0">
                <a:latin typeface="TT Norms Tochka Ext Medium" panose="02000503030000020003" pitchFamily="2" charset="0"/>
              </a:rPr>
              <a:t>через </a:t>
            </a:r>
            <a:r>
              <a:rPr lang="en-GB" sz="2000" dirty="0">
                <a:latin typeface="TT Norms Tochka Ext Medium" panose="02000503030000020003" pitchFamily="2" charset="0"/>
              </a:rPr>
              <a:t>Legatus.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sz="22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513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288B9-B8FC-27C1-1C12-709BF9C3F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A42931-8F47-0A9C-1BDF-8724E17FB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76" y="256646"/>
            <a:ext cx="9605433" cy="630044"/>
          </a:xfrm>
        </p:spPr>
        <p:txBody>
          <a:bodyPr/>
          <a:lstStyle/>
          <a:p>
            <a:r>
              <a:rPr lang="ru-RU" dirty="0"/>
              <a:t>О чём поговорим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B9E7B0DA-43B1-AC07-F049-5EE5A452BDEB}"/>
              </a:ext>
            </a:extLst>
          </p:cNvPr>
          <p:cNvSpPr/>
          <p:nvPr/>
        </p:nvSpPr>
        <p:spPr>
          <a:xfrm>
            <a:off x="317503" y="154311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1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D4BCD7DB-2AE4-699A-E740-EFE43B5E9026}"/>
              </a:ext>
            </a:extLst>
          </p:cNvPr>
          <p:cNvSpPr/>
          <p:nvPr/>
        </p:nvSpPr>
        <p:spPr>
          <a:xfrm>
            <a:off x="6172964" y="1536115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331C73-A6CB-4AE0-A837-783F0EF823F3}"/>
              </a:ext>
            </a:extLst>
          </p:cNvPr>
          <p:cNvSpPr txBox="1"/>
          <p:nvPr/>
        </p:nvSpPr>
        <p:spPr>
          <a:xfrm>
            <a:off x="317503" y="2210068"/>
            <a:ext cx="5680072" cy="14863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Сеть </a:t>
            </a:r>
            <a:r>
              <a:rPr lang="en-GB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Kubernetes </a:t>
            </a: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и права сервисов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Где стоит </a:t>
            </a:r>
            <a:r>
              <a:rPr lang="en-GB" sz="2000" dirty="0">
                <a:latin typeface="TT Norms Tochka Ext Medium" panose="02000503030000020003" pitchFamily="2" charset="0"/>
              </a:rPr>
              <a:t>NGFW </a:t>
            </a:r>
            <a:r>
              <a:rPr lang="ru-RU" sz="2000" dirty="0">
                <a:latin typeface="TT Norms Tochka Ext Medium" panose="02000503030000020003" pitchFamily="2" charset="0"/>
              </a:rPr>
              <a:t>и зачем ему </a:t>
            </a:r>
            <a:br>
              <a:rPr lang="ru-RU" sz="2000" dirty="0">
                <a:latin typeface="TT Norms Tochka Ext Medium" panose="02000503030000020003" pitchFamily="2" charset="0"/>
              </a:rPr>
            </a:br>
            <a:r>
              <a:rPr lang="ru-RU" sz="2000" dirty="0">
                <a:latin typeface="TT Norms Tochka Ext Medium" panose="02000503030000020003" pitchFamily="2" charset="0"/>
              </a:rPr>
              <a:t>знать </a:t>
            </a:r>
            <a:r>
              <a:rPr lang="en-GB" sz="2000" dirty="0">
                <a:latin typeface="TT Norms Tochka Ext Medium" panose="02000503030000020003" pitchFamily="2" charset="0"/>
              </a:rPr>
              <a:t>namespace.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5CA446DE-5A65-6016-8FC8-C0A820B97F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7</a:t>
            </a:fld>
            <a:endParaRPr lang="ru-RU" sz="14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C60196B-ED33-E76D-5153-53EC906747D8}"/>
              </a:ext>
            </a:extLst>
          </p:cNvPr>
          <p:cNvSpPr txBox="1"/>
          <p:nvPr/>
        </p:nvSpPr>
        <p:spPr>
          <a:xfrm>
            <a:off x="6206300" y="2210068"/>
            <a:ext cx="5680072" cy="15663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Передача </a:t>
            </a:r>
            <a:r>
              <a:rPr lang="en-GB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identity </a:t>
            </a: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на </a:t>
            </a:r>
            <a:r>
              <a:rPr lang="en-GB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Palo Alto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GB" sz="2000" dirty="0">
                <a:latin typeface="TT Norms Tochka Ext Medium" panose="02000503030000020003" pitchFamily="2" charset="0"/>
              </a:rPr>
              <a:t>Praefectus: </a:t>
            </a:r>
            <a:r>
              <a:rPr lang="ru-RU" sz="2000" dirty="0">
                <a:latin typeface="TT Norms Tochka Ext Medium" panose="02000503030000020003" pitchFamily="2" charset="0"/>
              </a:rPr>
              <a:t>от </a:t>
            </a:r>
            <a:r>
              <a:rPr lang="en-GB" sz="2000" dirty="0">
                <a:latin typeface="TT Norms Tochka Ext Medium" panose="02000503030000020003" pitchFamily="2" charset="0"/>
              </a:rPr>
              <a:t>syslog </a:t>
            </a:r>
            <a:r>
              <a:rPr lang="ru-RU" sz="2000" dirty="0">
                <a:latin typeface="TT Norms Tochka Ext Medium" panose="02000503030000020003" pitchFamily="2" charset="0"/>
              </a:rPr>
              <a:t>к </a:t>
            </a:r>
            <a:r>
              <a:rPr lang="en-GB" sz="2000" dirty="0">
                <a:latin typeface="TT Norms Tochka Ext Medium" panose="02000503030000020003" pitchFamily="2" charset="0"/>
              </a:rPr>
              <a:t>HTTP API.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sz="22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27" name="Овал 13">
            <a:extLst>
              <a:ext uri="{FF2B5EF4-FFF2-40B4-BE49-F238E27FC236}">
                <a16:creationId xmlns:a16="http://schemas.microsoft.com/office/drawing/2014/main" id="{FFD8D267-C796-831F-386A-B24F29F16D25}"/>
              </a:ext>
            </a:extLst>
          </p:cNvPr>
          <p:cNvSpPr/>
          <p:nvPr/>
        </p:nvSpPr>
        <p:spPr>
          <a:xfrm>
            <a:off x="317503" y="3678498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3</a:t>
            </a:r>
          </a:p>
        </p:txBody>
      </p:sp>
      <p:sp>
        <p:nvSpPr>
          <p:cNvPr id="28" name="Овал 14">
            <a:extLst>
              <a:ext uri="{FF2B5EF4-FFF2-40B4-BE49-F238E27FC236}">
                <a16:creationId xmlns:a16="http://schemas.microsoft.com/office/drawing/2014/main" id="{E9982FA6-AB4E-3E1D-8B71-B64FCF9DE318}"/>
              </a:ext>
            </a:extLst>
          </p:cNvPr>
          <p:cNvSpPr/>
          <p:nvPr/>
        </p:nvSpPr>
        <p:spPr>
          <a:xfrm>
            <a:off x="6172964" y="3671497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CB53C1D-5591-9EB2-53D0-33F900AAC241}"/>
              </a:ext>
            </a:extLst>
          </p:cNvPr>
          <p:cNvSpPr txBox="1"/>
          <p:nvPr/>
        </p:nvSpPr>
        <p:spPr>
          <a:xfrm>
            <a:off x="317503" y="4345450"/>
            <a:ext cx="5680072" cy="1904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Переход на </a:t>
            </a:r>
            <a:r>
              <a:rPr lang="en-GB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PT NGFW </a:t>
            </a: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и </a:t>
            </a:r>
            <a:r>
              <a:rPr lang="en-GB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UserGate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Варианты интеграции и авторизация </a:t>
            </a:r>
            <a:br>
              <a:rPr lang="ru-RU" sz="2000" dirty="0">
                <a:latin typeface="TT Norms Tochka Ext Medium" panose="02000503030000020003" pitchFamily="2" charset="0"/>
              </a:rPr>
            </a:br>
            <a:r>
              <a:rPr lang="ru-RU" sz="2000" dirty="0">
                <a:latin typeface="TT Norms Tochka Ext Medium" panose="02000503030000020003" pitchFamily="2" charset="0"/>
              </a:rPr>
              <a:t>через </a:t>
            </a:r>
            <a:r>
              <a:rPr lang="en-GB" sz="2000" dirty="0">
                <a:latin typeface="TT Norms Tochka Ext Medium" panose="02000503030000020003" pitchFamily="2" charset="0"/>
              </a:rPr>
              <a:t>Legatus.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sz="22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0A9682F-33B4-8ECF-47D9-09349C9DEE45}"/>
              </a:ext>
            </a:extLst>
          </p:cNvPr>
          <p:cNvSpPr txBox="1"/>
          <p:nvPr/>
        </p:nvSpPr>
        <p:spPr>
          <a:xfrm>
            <a:off x="6206300" y="4345450"/>
            <a:ext cx="5680072" cy="1904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Результат и дальнейшие шаги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Что работает, что ещё проверить </a:t>
            </a:r>
            <a:br>
              <a:rPr lang="ru-RU" sz="2000" dirty="0">
                <a:latin typeface="TT Norms Tochka Ext Medium" panose="02000503030000020003" pitchFamily="2" charset="0"/>
              </a:rPr>
            </a:br>
            <a:r>
              <a:rPr lang="ru-RU" sz="2000" dirty="0">
                <a:latin typeface="TT Norms Tochka Ext Medium" panose="02000503030000020003" pitchFamily="2" charset="0"/>
              </a:rPr>
              <a:t>и какие выводы сделать.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2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208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134C7-D846-1CCF-1D41-3DEB00C9B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D7B505-C2A5-45D1-BDA0-902E3F743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умеет </a:t>
            </a:r>
            <a:r>
              <a:rPr lang="en-GB" dirty="0"/>
              <a:t>NGFW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FE0051A-6FBD-E31B-5AA3-08F75416EC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8</a:t>
            </a:fld>
            <a:endParaRPr lang="ru-RU" sz="140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A7BBC01-9E0E-4ABB-677E-B33878F52C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1426" y="1239348"/>
            <a:ext cx="9404074" cy="6360396"/>
          </a:xfrm>
        </p:spPr>
        <p:txBody>
          <a:bodyPr/>
          <a:lstStyle/>
          <a:p>
            <a:pPr>
              <a:spcAft>
                <a:spcPts val="1600"/>
              </a:spcAft>
            </a:pPr>
            <a:r>
              <a:rPr lang="en-GB" sz="2000" dirty="0"/>
              <a:t>NGFW — </a:t>
            </a:r>
            <a:r>
              <a:rPr lang="ru-RU" sz="2000" dirty="0"/>
              <a:t>межсетевой экран нового поколения.</a:t>
            </a:r>
          </a:p>
          <a:p>
            <a:pPr>
              <a:spcAft>
                <a:spcPts val="1600"/>
              </a:spcAft>
            </a:pPr>
            <a:r>
              <a:rPr lang="ru-RU" sz="2000" b="1" dirty="0"/>
              <a:t>Анализ приложений (</a:t>
            </a:r>
            <a:r>
              <a:rPr lang="en-GB" sz="2000" b="1" dirty="0"/>
              <a:t>L7)</a:t>
            </a:r>
            <a:br>
              <a:rPr lang="ru-RU" sz="2000" dirty="0"/>
            </a:br>
            <a:r>
              <a:rPr lang="ru-RU" sz="2000" dirty="0"/>
              <a:t>Распознаёт приложения и протоколы, например </a:t>
            </a:r>
            <a:r>
              <a:rPr lang="en-GB" sz="2000" dirty="0"/>
              <a:t>Telegram, 1</a:t>
            </a:r>
            <a:r>
              <a:rPr lang="ru-RU" sz="2000" dirty="0"/>
              <a:t>С и </a:t>
            </a:r>
            <a:r>
              <a:rPr lang="en-GB" sz="2000" dirty="0"/>
              <a:t>Bitrix.</a:t>
            </a:r>
          </a:p>
          <a:p>
            <a:pPr>
              <a:spcAft>
                <a:spcPts val="1600"/>
              </a:spcAft>
            </a:pPr>
            <a:r>
              <a:rPr lang="ru-RU" sz="2000" b="1" dirty="0"/>
              <a:t>Глубокая проверка трафика (</a:t>
            </a:r>
            <a:r>
              <a:rPr lang="en-GB" sz="2000" b="1" dirty="0"/>
              <a:t>DPI)</a:t>
            </a:r>
            <a:br>
              <a:rPr lang="ru-RU" sz="2000" dirty="0"/>
            </a:br>
            <a:r>
              <a:rPr lang="ru-RU" sz="2000" dirty="0"/>
              <a:t>Анализирует доступное содержимое трафика для обнаружения угроз.</a:t>
            </a:r>
          </a:p>
          <a:p>
            <a:pPr>
              <a:spcAft>
                <a:spcPts val="1600"/>
              </a:spcAft>
            </a:pPr>
            <a:r>
              <a:rPr lang="ru-RU" sz="2000" b="1" dirty="0">
                <a:solidFill>
                  <a:schemeClr val="accent1"/>
                </a:solidFill>
              </a:rPr>
              <a:t>Контроль </a:t>
            </a:r>
            <a:r>
              <a:rPr lang="en-GB" sz="2000" b="1" dirty="0">
                <a:solidFill>
                  <a:schemeClr val="accent1"/>
                </a:solidFill>
              </a:rPr>
              <a:t>identity</a:t>
            </a:r>
            <a:br>
              <a:rPr lang="ru-RU" sz="2000" dirty="0"/>
            </a:br>
            <a:r>
              <a:rPr lang="ru-RU" sz="2000" dirty="0"/>
              <a:t>Применяет правила к пользователям, а в нашем случае — к сервисам.</a:t>
            </a:r>
          </a:p>
          <a:p>
            <a:pPr>
              <a:spcAft>
                <a:spcPts val="1600"/>
              </a:spcAft>
            </a:pPr>
            <a:r>
              <a:rPr lang="ru-RU" sz="2000" b="1" dirty="0"/>
              <a:t>Инструменты защиты</a:t>
            </a:r>
            <a:br>
              <a:rPr lang="ru-RU" sz="2000" dirty="0"/>
            </a:br>
            <a:r>
              <a:rPr lang="en-GB" sz="2000" dirty="0"/>
              <a:t>IPS, </a:t>
            </a:r>
            <a:r>
              <a:rPr lang="ru-RU" sz="2000" dirty="0"/>
              <a:t>антивирус и </a:t>
            </a:r>
            <a:r>
              <a:rPr lang="en-GB" sz="2000" dirty="0"/>
              <a:t>SSL/TLS-</a:t>
            </a:r>
            <a:r>
              <a:rPr lang="ru-RU" sz="2000" dirty="0"/>
              <a:t>инспекция. Возможности </a:t>
            </a:r>
            <a:r>
              <a:rPr lang="en-GB" sz="2000" dirty="0"/>
              <a:t>DDoS-</a:t>
            </a:r>
            <a:r>
              <a:rPr lang="ru-RU" sz="2000" dirty="0"/>
              <a:t>защиты</a:t>
            </a:r>
            <a:br>
              <a:rPr lang="ru-RU" sz="2000" dirty="0"/>
            </a:br>
            <a:r>
              <a:rPr lang="ru-RU" sz="2000" dirty="0"/>
              <a:t>и </a:t>
            </a:r>
            <a:r>
              <a:rPr lang="en-GB" sz="2000" dirty="0"/>
              <a:t>DLP </a:t>
            </a:r>
            <a:r>
              <a:rPr lang="ru-RU" sz="2000" dirty="0"/>
              <a:t>зависят от продукта и лицензии.</a:t>
            </a:r>
          </a:p>
          <a:p>
            <a:pPr>
              <a:spcAft>
                <a:spcPts val="1600"/>
              </a:spcAft>
            </a:pPr>
            <a:endParaRPr lang="ru-RU" sz="2000" dirty="0"/>
          </a:p>
          <a:p>
            <a:pPr>
              <a:spcAft>
                <a:spcPts val="1600"/>
              </a:spcAft>
            </a:pPr>
            <a:endParaRPr lang="ru-RU" sz="2000" dirty="0"/>
          </a:p>
          <a:p>
            <a:pPr>
              <a:spcAft>
                <a:spcPts val="1600"/>
              </a:spcAft>
            </a:pPr>
            <a:endParaRPr lang="ru-RU" sz="2000" dirty="0"/>
          </a:p>
          <a:p>
            <a:pPr>
              <a:spcAft>
                <a:spcPts val="1600"/>
              </a:spcAft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74602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AA08E-1F95-FAC4-669F-AB24F09B4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5205F92-E03A-5CA4-E48B-EBF96DA65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80" y="1971048"/>
            <a:ext cx="11561233" cy="3577133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ru-RU" dirty="0"/>
              <a:t>Цель — заменить </a:t>
            </a:r>
            <a:r>
              <a:rPr lang="en-GB" dirty="0"/>
              <a:t>NGFW </a:t>
            </a:r>
            <a:br>
              <a:rPr lang="ru-RU" dirty="0"/>
            </a:br>
            <a:r>
              <a:rPr lang="ru-RU" dirty="0"/>
              <a:t>и сохранить </a:t>
            </a:r>
            <a:br>
              <a:rPr lang="ru-RU" dirty="0"/>
            </a:br>
            <a:r>
              <a:rPr lang="ru-RU" dirty="0"/>
              <a:t>сетевую модель</a:t>
            </a:r>
          </a:p>
        </p:txBody>
      </p:sp>
    </p:spTree>
    <p:extLst>
      <p:ext uri="{BB962C8B-B14F-4D97-AF65-F5344CB8AC3E}">
        <p14:creationId xmlns:p14="http://schemas.microsoft.com/office/powerpoint/2010/main" val="2215477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cluster 1">
            <a:extLst>
              <a:ext uri="{FF2B5EF4-FFF2-40B4-BE49-F238E27FC236}">
                <a16:creationId xmlns:a16="http://schemas.microsoft.com/office/drawing/2014/main" id="{C08DBB8B-3D79-41AF-9FD9-92C1374BCB8C}"/>
              </a:ext>
            </a:extLst>
          </p:cNvPr>
          <p:cNvSpPr>
            <a:spLocks noGrp="1"/>
          </p:cNvSpPr>
          <p:nvPr/>
        </p:nvSpPr>
        <p:spPr>
          <a:xfrm>
            <a:off x="323098" y="1506220"/>
            <a:ext cx="4445000" cy="1422400"/>
          </a:xfrm>
          <a:prstGeom prst="roundRect">
            <a:avLst>
              <a:gd name="adj" fmla="val 9519"/>
            </a:avLst>
          </a:prstGeom>
          <a:solidFill>
            <a:srgbClr val="F5F0FE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 b="1">
              <a:solidFill>
                <a:srgbClr val="191919"/>
              </a:solidFill>
              <a:latin typeface="TT Norms Tochka Ext Normal" panose="02000503030000020003" pitchFamily="2" charset="0"/>
            </a:endParaRPr>
          </a:p>
        </p:txBody>
      </p:sp>
      <p:sp>
        <p:nvSpPr>
          <p:cNvPr id="1411" name="cluster title 1">
            <a:extLst>
              <a:ext uri="{FF2B5EF4-FFF2-40B4-BE49-F238E27FC236}">
                <a16:creationId xmlns:a16="http://schemas.microsoft.com/office/drawing/2014/main" id="{0A37BB9D-A139-4D8B-9E0D-ACC8603892BD}"/>
              </a:ext>
            </a:extLst>
          </p:cNvPr>
          <p:cNvSpPr>
            <a:spLocks noGrp="1"/>
          </p:cNvSpPr>
          <p:nvPr/>
        </p:nvSpPr>
        <p:spPr>
          <a:xfrm>
            <a:off x="475498" y="1557020"/>
            <a:ext cx="4140200" cy="330200"/>
          </a:xfrm>
          <a:prstGeom prst="roundRect">
            <a:avLst>
              <a:gd name="adj" fmla="val 26923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5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91919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Кластер 1 (K8s)</a:t>
            </a:r>
          </a:p>
        </p:txBody>
      </p:sp>
      <p:sp>
        <p:nvSpPr>
          <p:cNvPr id="1412" name="namespace A">
            <a:extLst>
              <a:ext uri="{FF2B5EF4-FFF2-40B4-BE49-F238E27FC236}">
                <a16:creationId xmlns:a16="http://schemas.microsoft.com/office/drawing/2014/main" id="{D4AE5E85-9DD7-4162-A579-3B0F299FC92F}"/>
              </a:ext>
            </a:extLst>
          </p:cNvPr>
          <p:cNvSpPr>
            <a:spLocks noGrp="1"/>
          </p:cNvSpPr>
          <p:nvPr/>
        </p:nvSpPr>
        <p:spPr>
          <a:xfrm>
            <a:off x="475498" y="1925321"/>
            <a:ext cx="4140200" cy="495300"/>
          </a:xfrm>
          <a:prstGeom prst="roundRect">
            <a:avLst>
              <a:gd name="adj" fmla="val 17949"/>
            </a:avLst>
          </a:prstGeom>
          <a:solidFill>
            <a:srgbClr val="E7DBFD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 b="1">
              <a:solidFill>
                <a:srgbClr val="191919"/>
              </a:solidFill>
              <a:latin typeface="TT Norms Tochka Ext Normal" panose="02000503030000020003" pitchFamily="2" charset="0"/>
            </a:endParaRPr>
          </a:p>
        </p:txBody>
      </p:sp>
      <p:sp>
        <p:nvSpPr>
          <p:cNvPr id="1413" name="service A">
            <a:extLst>
              <a:ext uri="{FF2B5EF4-FFF2-40B4-BE49-F238E27FC236}">
                <a16:creationId xmlns:a16="http://schemas.microsoft.com/office/drawing/2014/main" id="{1040FF57-856E-4662-A656-C3D4E4724FB4}"/>
              </a:ext>
            </a:extLst>
          </p:cNvPr>
          <p:cNvSpPr>
            <a:spLocks noGrp="1"/>
          </p:cNvSpPr>
          <p:nvPr/>
        </p:nvSpPr>
        <p:spPr>
          <a:xfrm>
            <a:off x="538999" y="1963421"/>
            <a:ext cx="2781300" cy="393700"/>
          </a:xfrm>
          <a:prstGeom prst="roundRect">
            <a:avLst>
              <a:gd name="adj" fmla="val 22581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75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700">
                <a:solidFill>
                  <a:srgbClr val="4E1AA3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Сервис A = namespace</a:t>
            </a:r>
          </a:p>
        </p:txBody>
      </p:sp>
      <p:sp>
        <p:nvSpPr>
          <p:cNvPr id="1414" name="pod A 1">
            <a:extLst>
              <a:ext uri="{FF2B5EF4-FFF2-40B4-BE49-F238E27FC236}">
                <a16:creationId xmlns:a16="http://schemas.microsoft.com/office/drawing/2014/main" id="{C86E6BCD-6FAA-41C9-8AC5-7C7EB55D0C3E}"/>
              </a:ext>
            </a:extLst>
          </p:cNvPr>
          <p:cNvSpPr>
            <a:spLocks noGrp="1"/>
          </p:cNvSpPr>
          <p:nvPr/>
        </p:nvSpPr>
        <p:spPr>
          <a:xfrm>
            <a:off x="3345698" y="2026921"/>
            <a:ext cx="558800" cy="292100"/>
          </a:xfrm>
          <a:prstGeom prst="roundRect">
            <a:avLst>
              <a:gd name="adj" fmla="val 30435"/>
            </a:avLst>
          </a:prstGeom>
          <a:solidFill>
            <a:srgbClr val="FFFFFF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4E1AA3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pod</a:t>
            </a:r>
          </a:p>
        </p:txBody>
      </p:sp>
      <p:sp>
        <p:nvSpPr>
          <p:cNvPr id="1415" name="pod A 2">
            <a:extLst>
              <a:ext uri="{FF2B5EF4-FFF2-40B4-BE49-F238E27FC236}">
                <a16:creationId xmlns:a16="http://schemas.microsoft.com/office/drawing/2014/main" id="{E112F108-CB25-45F0-9DC4-4279861F4C63}"/>
              </a:ext>
            </a:extLst>
          </p:cNvPr>
          <p:cNvSpPr>
            <a:spLocks noGrp="1"/>
          </p:cNvSpPr>
          <p:nvPr/>
        </p:nvSpPr>
        <p:spPr>
          <a:xfrm>
            <a:off x="3967998" y="2026921"/>
            <a:ext cx="558800" cy="292100"/>
          </a:xfrm>
          <a:prstGeom prst="roundRect">
            <a:avLst>
              <a:gd name="adj" fmla="val 30435"/>
            </a:avLst>
          </a:prstGeom>
          <a:solidFill>
            <a:srgbClr val="FFFFFF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4E1AA3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pod</a:t>
            </a:r>
          </a:p>
        </p:txBody>
      </p:sp>
      <p:sp>
        <p:nvSpPr>
          <p:cNvPr id="1417" name="NGFW node 1">
            <a:extLst>
              <a:ext uri="{FF2B5EF4-FFF2-40B4-BE49-F238E27FC236}">
                <a16:creationId xmlns:a16="http://schemas.microsoft.com/office/drawing/2014/main" id="{101F1752-2E98-4BD6-A241-1274CE702435}"/>
              </a:ext>
            </a:extLst>
          </p:cNvPr>
          <p:cNvSpPr>
            <a:spLocks noGrp="1"/>
          </p:cNvSpPr>
          <p:nvPr/>
        </p:nvSpPr>
        <p:spPr>
          <a:xfrm>
            <a:off x="6985000" y="1899920"/>
            <a:ext cx="2006600" cy="1066800"/>
          </a:xfrm>
          <a:prstGeom prst="roundRect">
            <a:avLst>
              <a:gd name="adj" fmla="val 12691"/>
            </a:avLst>
          </a:prstGeom>
          <a:solidFill>
            <a:srgbClr val="7F42E1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FFFFFF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NGFW</a:t>
            </a:r>
          </a:p>
        </p:txBody>
      </p:sp>
      <p:sp>
        <p:nvSpPr>
          <p:cNvPr id="1418" name="connection anchor">
            <a:extLst>
              <a:ext uri="{FF2B5EF4-FFF2-40B4-BE49-F238E27FC236}">
                <a16:creationId xmlns:a16="http://schemas.microsoft.com/office/drawing/2014/main" id="{B14A4393-0DFC-4CF4-BFA3-9B206202A4B0}"/>
              </a:ext>
            </a:extLst>
          </p:cNvPr>
          <p:cNvSpPr>
            <a:spLocks noGrp="1"/>
          </p:cNvSpPr>
          <p:nvPr/>
        </p:nvSpPr>
        <p:spPr>
          <a:xfrm>
            <a:off x="4761749" y="2172971"/>
            <a:ext cx="12700" cy="12700"/>
          </a:xfrm>
          <a:prstGeom prst="roundRect">
            <a:avLst>
              <a:gd name="adj" fmla="val 50000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 b="1">
              <a:solidFill>
                <a:srgbClr val="191919"/>
              </a:solidFill>
              <a:latin typeface="TT Norms Tochka Ext Normal" panose="02000503030000020003" pitchFamily="2" charset="0"/>
            </a:endParaRPr>
          </a:p>
        </p:txBody>
      </p:sp>
      <p:sp>
        <p:nvSpPr>
          <p:cNvPr id="1419" name="connection anchor">
            <a:extLst>
              <a:ext uri="{FF2B5EF4-FFF2-40B4-BE49-F238E27FC236}">
                <a16:creationId xmlns:a16="http://schemas.microsoft.com/office/drawing/2014/main" id="{CF9BCA60-8A50-4664-9A7B-328D3F65876D}"/>
              </a:ext>
            </a:extLst>
          </p:cNvPr>
          <p:cNvSpPr>
            <a:spLocks noGrp="1"/>
          </p:cNvSpPr>
          <p:nvPr/>
        </p:nvSpPr>
        <p:spPr>
          <a:xfrm>
            <a:off x="6978651" y="2172971"/>
            <a:ext cx="12700" cy="12700"/>
          </a:xfrm>
          <a:prstGeom prst="roundRect">
            <a:avLst>
              <a:gd name="adj" fmla="val 50000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 b="1">
              <a:solidFill>
                <a:srgbClr val="191919"/>
              </a:solidFill>
              <a:latin typeface="TT Norms Tochka Ext Normal" panose="02000503030000020003" pitchFamily="2" charset="0"/>
            </a:endParaRPr>
          </a:p>
        </p:txBody>
      </p:sp>
      <p:cxnSp>
        <p:nvCxnSpPr>
          <p:cNvPr id="1466" name="Прямая со стрелкой 1465"/>
          <p:cNvCxnSpPr>
            <a:stCxn id="1418" idx="3"/>
            <a:endCxn id="1419" idx="1"/>
          </p:cNvCxnSpPr>
          <p:nvPr/>
        </p:nvCxnSpPr>
        <p:spPr>
          <a:xfrm>
            <a:off x="4774449" y="2179321"/>
            <a:ext cx="2204202" cy="0"/>
          </a:xfrm>
          <a:prstGeom prst="straightConnector1">
            <a:avLst/>
          </a:prstGeom>
          <a:ln w="25400">
            <a:solidFill>
              <a:schemeClr val="bg2"/>
            </a:solidFill>
            <a:prstDash val="solid"/>
            <a:headEnd type="arrow" w="lg" len="med"/>
            <a:tailEnd type="arrow" w="lg" len="med"/>
          </a:ln>
        </p:spPr>
      </p:cxnSp>
      <p:sp>
        <p:nvSpPr>
          <p:cNvPr id="1421" name="cluster 2">
            <a:extLst>
              <a:ext uri="{FF2B5EF4-FFF2-40B4-BE49-F238E27FC236}">
                <a16:creationId xmlns:a16="http://schemas.microsoft.com/office/drawing/2014/main" id="{DE663F07-7CF1-442E-8FAD-E5CE69279E63}"/>
              </a:ext>
            </a:extLst>
          </p:cNvPr>
          <p:cNvSpPr>
            <a:spLocks noGrp="1"/>
          </p:cNvSpPr>
          <p:nvPr/>
        </p:nvSpPr>
        <p:spPr>
          <a:xfrm>
            <a:off x="323098" y="3042920"/>
            <a:ext cx="4445000" cy="1422400"/>
          </a:xfrm>
          <a:prstGeom prst="roundRect">
            <a:avLst>
              <a:gd name="adj" fmla="val 8429"/>
            </a:avLst>
          </a:prstGeom>
          <a:solidFill>
            <a:srgbClr val="E6FAF0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 b="1">
              <a:solidFill>
                <a:srgbClr val="191919"/>
              </a:solidFill>
              <a:latin typeface="TT Norms Tochka Ext Normal" panose="02000503030000020003" pitchFamily="2" charset="0"/>
            </a:endParaRPr>
          </a:p>
        </p:txBody>
      </p:sp>
      <p:sp>
        <p:nvSpPr>
          <p:cNvPr id="1422" name="cluster title 2">
            <a:extLst>
              <a:ext uri="{FF2B5EF4-FFF2-40B4-BE49-F238E27FC236}">
                <a16:creationId xmlns:a16="http://schemas.microsoft.com/office/drawing/2014/main" id="{82130093-168F-4E3A-B264-157D75FA5A9C}"/>
              </a:ext>
            </a:extLst>
          </p:cNvPr>
          <p:cNvSpPr>
            <a:spLocks noGrp="1"/>
          </p:cNvSpPr>
          <p:nvPr/>
        </p:nvSpPr>
        <p:spPr>
          <a:xfrm>
            <a:off x="475498" y="3093720"/>
            <a:ext cx="4140200" cy="330200"/>
          </a:xfrm>
          <a:prstGeom prst="roundRect">
            <a:avLst>
              <a:gd name="adj" fmla="val 26923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5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91919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Кластер 2 (K8s)</a:t>
            </a:r>
          </a:p>
        </p:txBody>
      </p:sp>
      <p:sp>
        <p:nvSpPr>
          <p:cNvPr id="1423" name="namespace B">
            <a:extLst>
              <a:ext uri="{FF2B5EF4-FFF2-40B4-BE49-F238E27FC236}">
                <a16:creationId xmlns:a16="http://schemas.microsoft.com/office/drawing/2014/main" id="{A9DEF428-3754-4412-9446-E0C6A8EEB1E8}"/>
              </a:ext>
            </a:extLst>
          </p:cNvPr>
          <p:cNvSpPr>
            <a:spLocks noGrp="1"/>
          </p:cNvSpPr>
          <p:nvPr/>
        </p:nvSpPr>
        <p:spPr>
          <a:xfrm>
            <a:off x="475498" y="3462021"/>
            <a:ext cx="4140200" cy="495300"/>
          </a:xfrm>
          <a:prstGeom prst="roundRect">
            <a:avLst>
              <a:gd name="adj" fmla="val 17949"/>
            </a:avLst>
          </a:prstGeom>
          <a:solidFill>
            <a:srgbClr val="E7DBFD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 b="1">
              <a:solidFill>
                <a:srgbClr val="191919"/>
              </a:solidFill>
              <a:latin typeface="TT Norms Tochka Ext Normal" panose="02000503030000020003" pitchFamily="2" charset="0"/>
            </a:endParaRPr>
          </a:p>
        </p:txBody>
      </p:sp>
      <p:sp>
        <p:nvSpPr>
          <p:cNvPr id="1424" name="service B">
            <a:extLst>
              <a:ext uri="{FF2B5EF4-FFF2-40B4-BE49-F238E27FC236}">
                <a16:creationId xmlns:a16="http://schemas.microsoft.com/office/drawing/2014/main" id="{BE7B69B1-CCB4-47A6-941F-DC335F3AC676}"/>
              </a:ext>
            </a:extLst>
          </p:cNvPr>
          <p:cNvSpPr>
            <a:spLocks noGrp="1"/>
          </p:cNvSpPr>
          <p:nvPr/>
        </p:nvSpPr>
        <p:spPr>
          <a:xfrm>
            <a:off x="538999" y="3500121"/>
            <a:ext cx="2781300" cy="393700"/>
          </a:xfrm>
          <a:prstGeom prst="roundRect">
            <a:avLst>
              <a:gd name="adj" fmla="val 22581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75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700">
                <a:solidFill>
                  <a:srgbClr val="4E1AA3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Сервис B = namespace</a:t>
            </a:r>
          </a:p>
        </p:txBody>
      </p:sp>
      <p:sp>
        <p:nvSpPr>
          <p:cNvPr id="1425" name="pod B 1">
            <a:extLst>
              <a:ext uri="{FF2B5EF4-FFF2-40B4-BE49-F238E27FC236}">
                <a16:creationId xmlns:a16="http://schemas.microsoft.com/office/drawing/2014/main" id="{16FB57D5-D9B2-410A-9B14-B6585D001216}"/>
              </a:ext>
            </a:extLst>
          </p:cNvPr>
          <p:cNvSpPr>
            <a:spLocks noGrp="1"/>
          </p:cNvSpPr>
          <p:nvPr/>
        </p:nvSpPr>
        <p:spPr>
          <a:xfrm>
            <a:off x="3345698" y="3563621"/>
            <a:ext cx="558800" cy="292100"/>
          </a:xfrm>
          <a:prstGeom prst="roundRect">
            <a:avLst>
              <a:gd name="adj" fmla="val 30435"/>
            </a:avLst>
          </a:prstGeom>
          <a:solidFill>
            <a:srgbClr val="FFFFFF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4E1AA3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pod</a:t>
            </a:r>
          </a:p>
        </p:txBody>
      </p:sp>
      <p:sp>
        <p:nvSpPr>
          <p:cNvPr id="1426" name="pod B 2">
            <a:extLst>
              <a:ext uri="{FF2B5EF4-FFF2-40B4-BE49-F238E27FC236}">
                <a16:creationId xmlns:a16="http://schemas.microsoft.com/office/drawing/2014/main" id="{4DCA8CF7-AB07-41FE-AB16-E96DF3D1356B}"/>
              </a:ext>
            </a:extLst>
          </p:cNvPr>
          <p:cNvSpPr>
            <a:spLocks noGrp="1"/>
          </p:cNvSpPr>
          <p:nvPr/>
        </p:nvSpPr>
        <p:spPr>
          <a:xfrm>
            <a:off x="3967998" y="3563621"/>
            <a:ext cx="558800" cy="292100"/>
          </a:xfrm>
          <a:prstGeom prst="roundRect">
            <a:avLst>
              <a:gd name="adj" fmla="val 30435"/>
            </a:avLst>
          </a:prstGeom>
          <a:solidFill>
            <a:srgbClr val="FFFFFF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4E1AA3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pod</a:t>
            </a:r>
          </a:p>
        </p:txBody>
      </p:sp>
      <p:sp>
        <p:nvSpPr>
          <p:cNvPr id="1428" name="NGFW node 2">
            <a:extLst>
              <a:ext uri="{FF2B5EF4-FFF2-40B4-BE49-F238E27FC236}">
                <a16:creationId xmlns:a16="http://schemas.microsoft.com/office/drawing/2014/main" id="{A57CCA55-F923-48D3-9614-3BE4DCBDC74C}"/>
              </a:ext>
            </a:extLst>
          </p:cNvPr>
          <p:cNvSpPr>
            <a:spLocks noGrp="1"/>
          </p:cNvSpPr>
          <p:nvPr/>
        </p:nvSpPr>
        <p:spPr>
          <a:xfrm>
            <a:off x="6985000" y="3436620"/>
            <a:ext cx="2006600" cy="1066800"/>
          </a:xfrm>
          <a:prstGeom prst="roundRect">
            <a:avLst>
              <a:gd name="adj" fmla="val 14144"/>
            </a:avLst>
          </a:prstGeom>
          <a:solidFill>
            <a:srgbClr val="7F42E1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FFFFFF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NGFW</a:t>
            </a:r>
          </a:p>
        </p:txBody>
      </p:sp>
      <p:sp>
        <p:nvSpPr>
          <p:cNvPr id="1429" name="connection anchor">
            <a:extLst>
              <a:ext uri="{FF2B5EF4-FFF2-40B4-BE49-F238E27FC236}">
                <a16:creationId xmlns:a16="http://schemas.microsoft.com/office/drawing/2014/main" id="{1FCA0517-8466-45F6-A341-62A8B0FDEE66}"/>
              </a:ext>
            </a:extLst>
          </p:cNvPr>
          <p:cNvSpPr>
            <a:spLocks noGrp="1"/>
          </p:cNvSpPr>
          <p:nvPr/>
        </p:nvSpPr>
        <p:spPr>
          <a:xfrm>
            <a:off x="4761749" y="3709671"/>
            <a:ext cx="12700" cy="12700"/>
          </a:xfrm>
          <a:prstGeom prst="roundRect">
            <a:avLst>
              <a:gd name="adj" fmla="val 50000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 b="1">
              <a:solidFill>
                <a:srgbClr val="191919"/>
              </a:solidFill>
              <a:latin typeface="TT Norms Tochka Ext Normal" panose="02000503030000020003" pitchFamily="2" charset="0"/>
            </a:endParaRPr>
          </a:p>
        </p:txBody>
      </p:sp>
      <p:sp>
        <p:nvSpPr>
          <p:cNvPr id="1430" name="connection anchor">
            <a:extLst>
              <a:ext uri="{FF2B5EF4-FFF2-40B4-BE49-F238E27FC236}">
                <a16:creationId xmlns:a16="http://schemas.microsoft.com/office/drawing/2014/main" id="{A208FB25-2353-4B6C-B565-67C57A8C4B98}"/>
              </a:ext>
            </a:extLst>
          </p:cNvPr>
          <p:cNvSpPr>
            <a:spLocks noGrp="1"/>
          </p:cNvSpPr>
          <p:nvPr/>
        </p:nvSpPr>
        <p:spPr>
          <a:xfrm>
            <a:off x="6978651" y="3709671"/>
            <a:ext cx="12700" cy="12700"/>
          </a:xfrm>
          <a:prstGeom prst="roundRect">
            <a:avLst>
              <a:gd name="adj" fmla="val 50000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 b="1">
              <a:solidFill>
                <a:srgbClr val="191919"/>
              </a:solidFill>
              <a:latin typeface="TT Norms Tochka Ext Normal" panose="02000503030000020003" pitchFamily="2" charset="0"/>
            </a:endParaRPr>
          </a:p>
        </p:txBody>
      </p:sp>
      <p:cxnSp>
        <p:nvCxnSpPr>
          <p:cNvPr id="1477" name="Прямая со стрелкой 1476"/>
          <p:cNvCxnSpPr>
            <a:stCxn id="1429" idx="3"/>
            <a:endCxn id="1430" idx="1"/>
          </p:cNvCxnSpPr>
          <p:nvPr/>
        </p:nvCxnSpPr>
        <p:spPr>
          <a:xfrm>
            <a:off x="4774449" y="3716021"/>
            <a:ext cx="2204202" cy="0"/>
          </a:xfrm>
          <a:prstGeom prst="straightConnector1">
            <a:avLst/>
          </a:prstGeom>
          <a:ln w="25400">
            <a:solidFill>
              <a:schemeClr val="bg2"/>
            </a:solidFill>
            <a:prstDash val="solid"/>
            <a:headEnd type="arrow" w="lg" len="med"/>
            <a:tailEnd type="arrow" w="lg" len="med"/>
          </a:ln>
        </p:spPr>
      </p:cxnSp>
      <p:sp>
        <p:nvSpPr>
          <p:cNvPr id="1432" name="cluster 3">
            <a:extLst>
              <a:ext uri="{FF2B5EF4-FFF2-40B4-BE49-F238E27FC236}">
                <a16:creationId xmlns:a16="http://schemas.microsoft.com/office/drawing/2014/main" id="{B67AA5F7-C9EF-4B73-B7D3-CB2E13430454}"/>
              </a:ext>
            </a:extLst>
          </p:cNvPr>
          <p:cNvSpPr>
            <a:spLocks noGrp="1"/>
          </p:cNvSpPr>
          <p:nvPr/>
        </p:nvSpPr>
        <p:spPr>
          <a:xfrm>
            <a:off x="323098" y="4579620"/>
            <a:ext cx="4445000" cy="1422400"/>
          </a:xfrm>
          <a:prstGeom prst="roundRect">
            <a:avLst>
              <a:gd name="adj" fmla="val 8923"/>
            </a:avLst>
          </a:prstGeom>
          <a:solidFill>
            <a:srgbClr val="FCE8F5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 b="1">
              <a:solidFill>
                <a:srgbClr val="191919"/>
              </a:solidFill>
              <a:latin typeface="TT Norms Tochka Ext Normal" panose="02000503030000020003" pitchFamily="2" charset="0"/>
            </a:endParaRPr>
          </a:p>
        </p:txBody>
      </p:sp>
      <p:sp>
        <p:nvSpPr>
          <p:cNvPr id="1433" name="cluster title 3">
            <a:extLst>
              <a:ext uri="{FF2B5EF4-FFF2-40B4-BE49-F238E27FC236}">
                <a16:creationId xmlns:a16="http://schemas.microsoft.com/office/drawing/2014/main" id="{368315CE-68B5-4731-A888-3A204EAF14F0}"/>
              </a:ext>
            </a:extLst>
          </p:cNvPr>
          <p:cNvSpPr>
            <a:spLocks noGrp="1"/>
          </p:cNvSpPr>
          <p:nvPr/>
        </p:nvSpPr>
        <p:spPr>
          <a:xfrm>
            <a:off x="475498" y="4630420"/>
            <a:ext cx="4140200" cy="330200"/>
          </a:xfrm>
          <a:prstGeom prst="roundRect">
            <a:avLst>
              <a:gd name="adj" fmla="val 26923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5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91919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Кластер 3 (K8s)</a:t>
            </a:r>
          </a:p>
        </p:txBody>
      </p:sp>
      <p:sp>
        <p:nvSpPr>
          <p:cNvPr id="1434" name="namespace C">
            <a:extLst>
              <a:ext uri="{FF2B5EF4-FFF2-40B4-BE49-F238E27FC236}">
                <a16:creationId xmlns:a16="http://schemas.microsoft.com/office/drawing/2014/main" id="{9469E2D1-D6D1-4A9C-A993-AB9B8A191CA1}"/>
              </a:ext>
            </a:extLst>
          </p:cNvPr>
          <p:cNvSpPr>
            <a:spLocks noGrp="1"/>
          </p:cNvSpPr>
          <p:nvPr/>
        </p:nvSpPr>
        <p:spPr>
          <a:xfrm>
            <a:off x="475498" y="4998721"/>
            <a:ext cx="4140200" cy="495300"/>
          </a:xfrm>
          <a:prstGeom prst="roundRect">
            <a:avLst>
              <a:gd name="adj" fmla="val 17949"/>
            </a:avLst>
          </a:prstGeom>
          <a:solidFill>
            <a:srgbClr val="E7DBFD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 b="1">
              <a:solidFill>
                <a:srgbClr val="191919"/>
              </a:solidFill>
              <a:latin typeface="TT Norms Tochka Ext Normal" panose="02000503030000020003" pitchFamily="2" charset="0"/>
            </a:endParaRPr>
          </a:p>
        </p:txBody>
      </p:sp>
      <p:sp>
        <p:nvSpPr>
          <p:cNvPr id="1435" name="service C">
            <a:extLst>
              <a:ext uri="{FF2B5EF4-FFF2-40B4-BE49-F238E27FC236}">
                <a16:creationId xmlns:a16="http://schemas.microsoft.com/office/drawing/2014/main" id="{FD858E85-8E36-473E-97AC-3E7077348EBD}"/>
              </a:ext>
            </a:extLst>
          </p:cNvPr>
          <p:cNvSpPr>
            <a:spLocks noGrp="1"/>
          </p:cNvSpPr>
          <p:nvPr/>
        </p:nvSpPr>
        <p:spPr>
          <a:xfrm>
            <a:off x="538999" y="5036821"/>
            <a:ext cx="2781300" cy="393700"/>
          </a:xfrm>
          <a:prstGeom prst="roundRect">
            <a:avLst>
              <a:gd name="adj" fmla="val 22581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75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700">
                <a:solidFill>
                  <a:srgbClr val="4E1AA3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Сервис C = namespace</a:t>
            </a:r>
          </a:p>
        </p:txBody>
      </p:sp>
      <p:sp>
        <p:nvSpPr>
          <p:cNvPr id="1436" name="pod C 1">
            <a:extLst>
              <a:ext uri="{FF2B5EF4-FFF2-40B4-BE49-F238E27FC236}">
                <a16:creationId xmlns:a16="http://schemas.microsoft.com/office/drawing/2014/main" id="{38184662-595A-47D6-875F-C98C4850A26D}"/>
              </a:ext>
            </a:extLst>
          </p:cNvPr>
          <p:cNvSpPr>
            <a:spLocks noGrp="1"/>
          </p:cNvSpPr>
          <p:nvPr/>
        </p:nvSpPr>
        <p:spPr>
          <a:xfrm>
            <a:off x="3345698" y="5100321"/>
            <a:ext cx="558800" cy="292100"/>
          </a:xfrm>
          <a:prstGeom prst="roundRect">
            <a:avLst>
              <a:gd name="adj" fmla="val 30435"/>
            </a:avLst>
          </a:prstGeom>
          <a:solidFill>
            <a:srgbClr val="FFFFFF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4E1AA3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pod</a:t>
            </a:r>
          </a:p>
        </p:txBody>
      </p:sp>
      <p:sp>
        <p:nvSpPr>
          <p:cNvPr id="1437" name="pod C 2">
            <a:extLst>
              <a:ext uri="{FF2B5EF4-FFF2-40B4-BE49-F238E27FC236}">
                <a16:creationId xmlns:a16="http://schemas.microsoft.com/office/drawing/2014/main" id="{0CCA86E1-0A45-4F27-8F4B-2246BB16B973}"/>
              </a:ext>
            </a:extLst>
          </p:cNvPr>
          <p:cNvSpPr>
            <a:spLocks noGrp="1"/>
          </p:cNvSpPr>
          <p:nvPr/>
        </p:nvSpPr>
        <p:spPr>
          <a:xfrm>
            <a:off x="3967998" y="5100321"/>
            <a:ext cx="558800" cy="292100"/>
          </a:xfrm>
          <a:prstGeom prst="roundRect">
            <a:avLst>
              <a:gd name="adj" fmla="val 30435"/>
            </a:avLst>
          </a:prstGeom>
          <a:solidFill>
            <a:srgbClr val="FFFFFF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4E1AA3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pod</a:t>
            </a:r>
          </a:p>
        </p:txBody>
      </p:sp>
      <p:sp>
        <p:nvSpPr>
          <p:cNvPr id="1439" name="NGFW node 3">
            <a:extLst>
              <a:ext uri="{FF2B5EF4-FFF2-40B4-BE49-F238E27FC236}">
                <a16:creationId xmlns:a16="http://schemas.microsoft.com/office/drawing/2014/main" id="{88303788-38F9-4A58-B0ED-00B3F7DFF1A6}"/>
              </a:ext>
            </a:extLst>
          </p:cNvPr>
          <p:cNvSpPr>
            <a:spLocks noGrp="1"/>
          </p:cNvSpPr>
          <p:nvPr/>
        </p:nvSpPr>
        <p:spPr>
          <a:xfrm>
            <a:off x="6985000" y="4973320"/>
            <a:ext cx="2006600" cy="1066800"/>
          </a:xfrm>
          <a:prstGeom prst="roundRect">
            <a:avLst>
              <a:gd name="adj" fmla="val 14144"/>
            </a:avLst>
          </a:prstGeom>
          <a:solidFill>
            <a:srgbClr val="7F42E1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FFFFFF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NGFW</a:t>
            </a:r>
          </a:p>
        </p:txBody>
      </p:sp>
      <p:sp>
        <p:nvSpPr>
          <p:cNvPr id="1440" name="connection anchor">
            <a:extLst>
              <a:ext uri="{FF2B5EF4-FFF2-40B4-BE49-F238E27FC236}">
                <a16:creationId xmlns:a16="http://schemas.microsoft.com/office/drawing/2014/main" id="{6DD56AED-6669-4786-A525-C36C75536A87}"/>
              </a:ext>
            </a:extLst>
          </p:cNvPr>
          <p:cNvSpPr>
            <a:spLocks noGrp="1"/>
          </p:cNvSpPr>
          <p:nvPr/>
        </p:nvSpPr>
        <p:spPr>
          <a:xfrm>
            <a:off x="4761749" y="5246371"/>
            <a:ext cx="12700" cy="12700"/>
          </a:xfrm>
          <a:prstGeom prst="roundRect">
            <a:avLst>
              <a:gd name="adj" fmla="val 50000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 b="1">
              <a:solidFill>
                <a:srgbClr val="191919"/>
              </a:solidFill>
              <a:latin typeface="TT Norms Tochka Ext Normal" panose="02000503030000020003" pitchFamily="2" charset="0"/>
            </a:endParaRPr>
          </a:p>
        </p:txBody>
      </p:sp>
      <p:sp>
        <p:nvSpPr>
          <p:cNvPr id="1441" name="connection anchor">
            <a:extLst>
              <a:ext uri="{FF2B5EF4-FFF2-40B4-BE49-F238E27FC236}">
                <a16:creationId xmlns:a16="http://schemas.microsoft.com/office/drawing/2014/main" id="{0BAD6CAD-2C2F-49C9-ACF0-BC39844A731F}"/>
              </a:ext>
            </a:extLst>
          </p:cNvPr>
          <p:cNvSpPr>
            <a:spLocks noGrp="1"/>
          </p:cNvSpPr>
          <p:nvPr/>
        </p:nvSpPr>
        <p:spPr>
          <a:xfrm>
            <a:off x="6978651" y="5246371"/>
            <a:ext cx="12700" cy="12700"/>
          </a:xfrm>
          <a:prstGeom prst="roundRect">
            <a:avLst>
              <a:gd name="adj" fmla="val 50000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 b="1">
              <a:solidFill>
                <a:srgbClr val="191919"/>
              </a:solidFill>
              <a:latin typeface="TT Norms Tochka Ext Normal" panose="02000503030000020003" pitchFamily="2" charset="0"/>
            </a:endParaRPr>
          </a:p>
        </p:txBody>
      </p:sp>
      <p:cxnSp>
        <p:nvCxnSpPr>
          <p:cNvPr id="1488" name="Прямая со стрелкой 1487"/>
          <p:cNvCxnSpPr>
            <a:stCxn id="1440" idx="3"/>
            <a:endCxn id="1441" idx="1"/>
          </p:cNvCxnSpPr>
          <p:nvPr/>
        </p:nvCxnSpPr>
        <p:spPr>
          <a:xfrm>
            <a:off x="4774449" y="5252721"/>
            <a:ext cx="2204202" cy="0"/>
          </a:xfrm>
          <a:prstGeom prst="straightConnector1">
            <a:avLst/>
          </a:prstGeom>
          <a:ln w="25400">
            <a:solidFill>
              <a:schemeClr val="bg2"/>
            </a:solidFill>
            <a:prstDash val="solid"/>
            <a:headEnd type="arrow" w="lg" len="med"/>
            <a:tailEnd type="arrow" w="lg" len="med"/>
          </a:ln>
        </p:spPr>
      </p:cxnSp>
      <p:sp>
        <p:nvSpPr>
          <p:cNvPr id="1443" name="distributed NGFW label">
            <a:extLst>
              <a:ext uri="{FF2B5EF4-FFF2-40B4-BE49-F238E27FC236}">
                <a16:creationId xmlns:a16="http://schemas.microsoft.com/office/drawing/2014/main" id="{EF010C6E-4B76-42FD-B35F-2AF9C94599EF}"/>
              </a:ext>
            </a:extLst>
          </p:cNvPr>
          <p:cNvSpPr>
            <a:spLocks noGrp="1"/>
          </p:cNvSpPr>
          <p:nvPr/>
        </p:nvSpPr>
        <p:spPr>
          <a:xfrm>
            <a:off x="6756401" y="1279982"/>
            <a:ext cx="2476500" cy="355600"/>
          </a:xfrm>
          <a:prstGeom prst="roundRect">
            <a:avLst>
              <a:gd name="adj" fmla="val 25000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5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chemeClr val="accent1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Несколько </a:t>
            </a:r>
            <a:br>
              <a:rPr lang="ru-RU" sz="2000">
                <a:solidFill>
                  <a:schemeClr val="accent1"/>
                </a:solidFill>
                <a:latin typeface="TT Norms Tochka Ext Normal" panose="02000503030000020003" pitchFamily="2" charset="0"/>
                <a:ea typeface="Arial"/>
                <a:cs typeface="Arial"/>
              </a:rPr>
            </a:br>
            <a:r>
              <a:rPr sz="2000">
                <a:solidFill>
                  <a:schemeClr val="accent1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NGFW</a:t>
            </a:r>
          </a:p>
        </p:txBody>
      </p:sp>
      <p:cxnSp>
        <p:nvCxnSpPr>
          <p:cNvPr id="1490" name="Прямая со стрелкой 1489"/>
          <p:cNvCxnSpPr>
            <a:stCxn id="1417" idx="2"/>
            <a:endCxn id="1428" idx="0"/>
          </p:cNvCxnSpPr>
          <p:nvPr/>
        </p:nvCxnSpPr>
        <p:spPr>
          <a:xfrm>
            <a:off x="7988300" y="2966720"/>
            <a:ext cx="0" cy="469900"/>
          </a:xfrm>
          <a:prstGeom prst="straightConnector1">
            <a:avLst/>
          </a:prstGeom>
          <a:ln w="25400">
            <a:solidFill>
              <a:schemeClr val="bg2"/>
            </a:solidFill>
            <a:prstDash val="solid"/>
            <a:headEnd type="arrow" w="lg" len="sm"/>
            <a:tailEnd type="arrow" w="lg" len="sm"/>
          </a:ln>
        </p:spPr>
      </p:cxnSp>
      <p:cxnSp>
        <p:nvCxnSpPr>
          <p:cNvPr id="1491" name="Прямая со стрелкой 1490"/>
          <p:cNvCxnSpPr>
            <a:stCxn id="1428" idx="2"/>
            <a:endCxn id="1439" idx="0"/>
          </p:cNvCxnSpPr>
          <p:nvPr/>
        </p:nvCxnSpPr>
        <p:spPr>
          <a:xfrm>
            <a:off x="7988300" y="4503420"/>
            <a:ext cx="0" cy="469900"/>
          </a:xfrm>
          <a:prstGeom prst="straightConnector1">
            <a:avLst/>
          </a:prstGeom>
          <a:ln w="25400">
            <a:solidFill>
              <a:schemeClr val="bg2"/>
            </a:solidFill>
            <a:prstDash val="solid"/>
            <a:headEnd type="arrow" w="lg" len="sm"/>
            <a:tailEnd type="arrow" w="lg" len="sm"/>
          </a:ln>
        </p:spPr>
      </p:cxnSp>
      <p:sp>
        <p:nvSpPr>
          <p:cNvPr id="1446" name="external internet">
            <a:extLst>
              <a:ext uri="{FF2B5EF4-FFF2-40B4-BE49-F238E27FC236}">
                <a16:creationId xmlns:a16="http://schemas.microsoft.com/office/drawing/2014/main" id="{B316496C-9DC3-4843-B83E-1C48CC2CE7D8}"/>
              </a:ext>
            </a:extLst>
          </p:cNvPr>
          <p:cNvSpPr>
            <a:spLocks noGrp="1"/>
          </p:cNvSpPr>
          <p:nvPr/>
        </p:nvSpPr>
        <p:spPr>
          <a:xfrm>
            <a:off x="10134600" y="3462020"/>
            <a:ext cx="1676400" cy="965200"/>
          </a:xfrm>
          <a:prstGeom prst="roundRect">
            <a:avLst>
              <a:gd name="adj" fmla="val 17240"/>
            </a:avLst>
          </a:prstGeom>
          <a:solidFill>
            <a:schemeClr val="accent3"/>
          </a:solidFill>
          <a:ln w="2540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8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400">
                <a:solidFill>
                  <a:srgbClr val="191919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Интернет</a:t>
            </a:r>
          </a:p>
        </p:txBody>
      </p:sp>
      <p:cxnSp>
        <p:nvCxnSpPr>
          <p:cNvPr id="1493" name="Соединительная линия уступом 1492"/>
          <p:cNvCxnSpPr>
            <a:stCxn id="1417" idx="3"/>
            <a:endCxn id="1446" idx="0"/>
          </p:cNvCxnSpPr>
          <p:nvPr/>
        </p:nvCxnSpPr>
        <p:spPr>
          <a:xfrm>
            <a:off x="8991600" y="2433320"/>
            <a:ext cx="1981200" cy="1028700"/>
          </a:xfrm>
          <a:prstGeom prst="bentConnector2">
            <a:avLst/>
          </a:prstGeom>
          <a:ln w="25400">
            <a:solidFill>
              <a:schemeClr val="bg2"/>
            </a:solidFill>
            <a:prstDash val="solid"/>
            <a:headEnd type="arrow" w="lg" len="med"/>
            <a:tailEnd type="arrow" w="lg" len="med"/>
          </a:ln>
        </p:spPr>
      </p:cxnSp>
      <p:cxnSp>
        <p:nvCxnSpPr>
          <p:cNvPr id="1494" name="Прямая со стрелкой 1493"/>
          <p:cNvCxnSpPr>
            <a:stCxn id="1428" idx="3"/>
            <a:endCxn id="1446" idx="1"/>
          </p:cNvCxnSpPr>
          <p:nvPr/>
        </p:nvCxnSpPr>
        <p:spPr>
          <a:xfrm flipV="1">
            <a:off x="8991600" y="3944620"/>
            <a:ext cx="1143000" cy="25400"/>
          </a:xfrm>
          <a:prstGeom prst="straightConnector1">
            <a:avLst/>
          </a:prstGeom>
          <a:ln w="25400">
            <a:solidFill>
              <a:schemeClr val="bg2"/>
            </a:solidFill>
            <a:prstDash val="solid"/>
            <a:headEnd type="arrow" w="lg" len="med"/>
            <a:tailEnd type="arrow" w="lg" len="med"/>
          </a:ln>
        </p:spPr>
      </p:cxnSp>
      <p:cxnSp>
        <p:nvCxnSpPr>
          <p:cNvPr id="1495" name="Соединительная линия уступом 1494"/>
          <p:cNvCxnSpPr>
            <a:stCxn id="1439" idx="3"/>
            <a:endCxn id="1446" idx="2"/>
          </p:cNvCxnSpPr>
          <p:nvPr/>
        </p:nvCxnSpPr>
        <p:spPr>
          <a:xfrm flipV="1">
            <a:off x="8991600" y="4427220"/>
            <a:ext cx="1981200" cy="1079500"/>
          </a:xfrm>
          <a:prstGeom prst="bentConnector2">
            <a:avLst/>
          </a:prstGeom>
          <a:ln w="25400">
            <a:solidFill>
              <a:schemeClr val="bg2"/>
            </a:solidFill>
            <a:prstDash val="solid"/>
            <a:headEnd type="arrow" w="lg" len="med"/>
            <a:tailEnd type="arrow" w="lg" len="med"/>
          </a:ln>
        </p:spPr>
      </p:cxnSp>
      <p:sp>
        <p:nvSpPr>
          <p:cNvPr id="1450" name="internet label">
            <a:extLst>
              <a:ext uri="{FF2B5EF4-FFF2-40B4-BE49-F238E27FC236}">
                <a16:creationId xmlns:a16="http://schemas.microsoft.com/office/drawing/2014/main" id="{6D044AD7-1B6B-49F4-8FB7-CC64CD87EFE1}"/>
              </a:ext>
            </a:extLst>
          </p:cNvPr>
          <p:cNvSpPr>
            <a:spLocks noGrp="1"/>
          </p:cNvSpPr>
          <p:nvPr/>
        </p:nvSpPr>
        <p:spPr>
          <a:xfrm>
            <a:off x="9714473" y="1487805"/>
            <a:ext cx="2514600" cy="622300"/>
          </a:xfrm>
          <a:prstGeom prst="roundRect">
            <a:avLst>
              <a:gd name="adj" fmla="val 14286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5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chemeClr val="accent1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Выход</a:t>
            </a:r>
          </a:p>
          <a:p>
            <a:pPr algn="ctr" defTabSz="1219170">
              <a:defRPr sz="15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chemeClr val="accent1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в интернет</a:t>
            </a:r>
          </a:p>
        </p:txBody>
      </p:sp>
      <p:sp>
        <p:nvSpPr>
          <p:cNvPr id="1451" name="intercluster label">
            <a:extLst>
              <a:ext uri="{FF2B5EF4-FFF2-40B4-BE49-F238E27FC236}">
                <a16:creationId xmlns:a16="http://schemas.microsoft.com/office/drawing/2014/main" id="{7CB4C323-B575-4828-BB84-2FFF6D352658}"/>
              </a:ext>
            </a:extLst>
          </p:cNvPr>
          <p:cNvSpPr>
            <a:spLocks noGrp="1"/>
          </p:cNvSpPr>
          <p:nvPr/>
        </p:nvSpPr>
        <p:spPr>
          <a:xfrm>
            <a:off x="4904597" y="1518921"/>
            <a:ext cx="1917700" cy="368300"/>
          </a:xfrm>
          <a:prstGeom prst="roundRect">
            <a:avLst>
              <a:gd name="adj" fmla="val 24138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75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700">
                <a:solidFill>
                  <a:schemeClr val="accent1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Между</a:t>
            </a:r>
            <a:br>
              <a:rPr lang="ru-RU" sz="1700">
                <a:solidFill>
                  <a:schemeClr val="accent1"/>
                </a:solidFill>
                <a:latin typeface="TT Norms Tochka Ext Normal" panose="02000503030000020003" pitchFamily="2" charset="0"/>
                <a:ea typeface="Arial"/>
                <a:cs typeface="Arial"/>
              </a:rPr>
            </a:br>
            <a:r>
              <a:rPr sz="1700">
                <a:solidFill>
                  <a:schemeClr val="accent1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кластерами</a:t>
            </a:r>
          </a:p>
        </p:txBody>
      </p:sp>
      <p:sp>
        <p:nvSpPr>
          <p:cNvPr id="1453" name="architecture caption">
            <a:extLst>
              <a:ext uri="{FF2B5EF4-FFF2-40B4-BE49-F238E27FC236}">
                <a16:creationId xmlns:a16="http://schemas.microsoft.com/office/drawing/2014/main" id="{C8F27DD7-ACBA-475F-8407-AA83B1489ADF}"/>
              </a:ext>
            </a:extLst>
          </p:cNvPr>
          <p:cNvSpPr>
            <a:spLocks noGrp="1"/>
          </p:cNvSpPr>
          <p:nvPr/>
        </p:nvSpPr>
        <p:spPr>
          <a:xfrm>
            <a:off x="323098" y="6269657"/>
            <a:ext cx="10947400" cy="342900"/>
          </a:xfrm>
          <a:prstGeom prst="roundRect">
            <a:avLst>
              <a:gd name="adj" fmla="val 25926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>
              <a:defRPr sz="15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chemeClr val="bg2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Межкластерный трафик и выход в интернет проходят через NGFW</a:t>
            </a:r>
          </a:p>
        </p:txBody>
      </p:sp>
      <p:sp>
        <p:nvSpPr>
          <p:cNvPr id="11" name="Title 6">
            <a:extLst>
              <a:ext uri="{FF2B5EF4-FFF2-40B4-BE49-F238E27FC236}">
                <a16:creationId xmlns:a16="http://schemas.microsoft.com/office/drawing/2014/main" id="{443308DD-3166-9901-0AF3-3449EA82D87D}"/>
              </a:ext>
            </a:extLst>
          </p:cNvPr>
          <p:cNvSpPr txBox="1">
            <a:spLocks/>
          </p:cNvSpPr>
          <p:nvPr/>
        </p:nvSpPr>
        <p:spPr>
          <a:xfrm>
            <a:off x="317503" y="245443"/>
            <a:ext cx="10222160" cy="6300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algn="l" defTabSz="609555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lang="en-US" sz="4600" kern="1200" cap="none" spc="0" baseline="0">
                <a:solidFill>
                  <a:schemeClr val="tx1"/>
                </a:solidFill>
                <a:latin typeface="+mj-lt"/>
                <a:ea typeface="ABC Gravity Compressed Cyrillic Ultra" pitchFamily="2" charset="0"/>
                <a:cs typeface="+mn-cs"/>
              </a:defRPr>
            </a:lvl1pPr>
          </a:lstStyle>
          <a:p>
            <a:pPr marL="0" marR="0" lvl="0" indent="0" algn="l" defTabSz="609555" rtl="0" eaLnBrk="1" fontAlgn="auto" latinLnBrk="0" hangingPunct="1">
              <a:lnSpc>
                <a:spcPct val="8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600" b="1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TT Norms Tochka Ext Normal" panose="02000503030000020003" pitchFamily="2" charset="0"/>
              </a:rPr>
              <a:t>Общая сетевая архитектура</a:t>
            </a:r>
            <a:endParaRPr kumimoji="0" lang="en-RU" sz="4600" b="1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TT Norms Tochka Ext Normal" panose="02000503030000020003" pitchFamily="2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C851B44-7906-6F4D-0142-F5A78279B3CB}"/>
              </a:ext>
            </a:extLst>
          </p:cNvPr>
          <p:cNvSpPr txBox="1">
            <a:spLocks/>
          </p:cNvSpPr>
          <p:nvPr/>
        </p:nvSpPr>
        <p:spPr>
          <a:xfrm>
            <a:off x="11643091" y="6384188"/>
            <a:ext cx="235642" cy="215444"/>
          </a:xfrm>
          <a:prstGeom prst="rect">
            <a:avLst/>
          </a:prstGeom>
        </p:spPr>
        <p:txBody>
          <a:bodyPr vert="horz" wrap="none" lIns="0" tIns="0" rIns="0" bIns="0" rtlCol="0" anchor="b">
            <a:spAutoFit/>
          </a:bodyPr>
          <a:lstStyle>
            <a:defPPr>
              <a:defRPr lang="en-US"/>
            </a:defPPr>
            <a:lvl1pPr marL="0" algn="r" defTabSz="457178" rtl="0" eaLnBrk="1" latinLnBrk="0" hangingPunct="1">
              <a:defRPr lang="ru-RU" sz="1400" b="0" i="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78" algn="l" defTabSz="4571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5" algn="l" defTabSz="4571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4571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4571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4571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4" algn="l" defTabSz="4571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4571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4571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4015B5E-7EBF-414B-AAD1-658FA3685200}" type="slidenum">
              <a:rPr lang="en-RU">
                <a:solidFill>
                  <a:srgbClr val="181818">
                    <a:lumMod val="50000"/>
                    <a:lumOff val="50000"/>
                  </a:srgbClr>
                </a:solidFill>
                <a:latin typeface="TT Norms Tochka Ext Medium"/>
              </a:rPr>
              <a:pPr/>
              <a:t>10</a:t>
            </a:fld>
            <a:endParaRPr lang="en-RU">
              <a:solidFill>
                <a:srgbClr val="181818">
                  <a:lumMod val="50000"/>
                  <a:lumOff val="50000"/>
                </a:srgbClr>
              </a:solidFill>
              <a:latin typeface="TT Norms Tochka Ext Medium"/>
            </a:endParaRPr>
          </a:p>
        </p:txBody>
      </p:sp>
    </p:spTree>
    <p:extLst>
      <p:ext uri="{BB962C8B-B14F-4D97-AF65-F5344CB8AC3E}">
        <p14:creationId xmlns:p14="http://schemas.microsoft.com/office/powerpoint/2010/main" val="2046667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82AB20B-52A6-B09F-C64D-871A108EDC8B}"/>
              </a:ext>
            </a:extLst>
          </p:cNvPr>
          <p:cNvSpPr/>
          <p:nvPr/>
        </p:nvSpPr>
        <p:spPr>
          <a:xfrm>
            <a:off x="5927725" y="2174875"/>
            <a:ext cx="4378325" cy="3009900"/>
          </a:xfrm>
          <a:prstGeom prst="roundRect">
            <a:avLst>
              <a:gd name="adj" fmla="val 717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144000" rtlCol="0" anchor="t"/>
          <a:lstStyle/>
          <a:p>
            <a:pPr algn="l">
              <a:spcAft>
                <a:spcPts val="600"/>
              </a:spcAft>
            </a:pPr>
            <a:endParaRPr lang="en-RU" sz="2000" dirty="0" err="1">
              <a:solidFill>
                <a:schemeClr val="tx2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B5675-6BE0-4B43-BC24-F5ECEEF1D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Масштаб — основная сложность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DA2D213-92A5-B646-B37D-48BE32427A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11</a:t>
            </a:fld>
            <a:endParaRPr lang="ru-RU" sz="1400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67766722-6D35-AD1D-6C0C-6B7FECA826B4}"/>
              </a:ext>
            </a:extLst>
          </p:cNvPr>
          <p:cNvSpPr txBox="1">
            <a:spLocks/>
          </p:cNvSpPr>
          <p:nvPr/>
        </p:nvSpPr>
        <p:spPr>
          <a:xfrm>
            <a:off x="317503" y="2635918"/>
            <a:ext cx="3463769" cy="1660968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lnSpc>
                <a:spcPct val="99000"/>
              </a:lnSpc>
              <a:defRPr sz="1000" kern="1200">
                <a:solidFill>
                  <a:schemeClr val="bg2">
                    <a:lumMod val="75000"/>
                  </a:schemeClr>
                </a:solidFill>
                <a:latin typeface="TT Norms Tochka Ext" panose="02000503030000020003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7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15200" cap="all" spc="67">
                <a:solidFill>
                  <a:schemeClr val="accent1"/>
                </a:solidFill>
                <a:latin typeface="ABC Gravity Compressed Cyrillic Ultra"/>
                <a:ea typeface="ABC Gravity Compressed Cyrillic Ultra"/>
              </a:rPr>
              <a:t>1000+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9144FBA2-B2D9-E0A2-1778-9D4DB089BD3D}"/>
              </a:ext>
            </a:extLst>
          </p:cNvPr>
          <p:cNvSpPr txBox="1">
            <a:spLocks/>
          </p:cNvSpPr>
          <p:nvPr/>
        </p:nvSpPr>
        <p:spPr>
          <a:xfrm>
            <a:off x="6180138" y="2635918"/>
            <a:ext cx="2937407" cy="166096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TT Norms Tochka Ext Medium" panose="020B0604020202020204" pitchFamily="34" charset="0"/>
              <a:buNone/>
              <a:defRPr sz="1600" kern="1200">
                <a:solidFill>
                  <a:schemeClr val="tx1"/>
                </a:solidFill>
                <a:latin typeface="TT Norms Tochka Ext" panose="02000503030000020003" pitchFamily="2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TT Norms Tochka Ext Medium" panose="020B0604020202020204" pitchFamily="34" charset="0"/>
              <a:buNone/>
              <a:tabLst/>
              <a:defRPr sz="1800" b="1" i="0" kern="1200">
                <a:solidFill>
                  <a:schemeClr val="accent1"/>
                </a:solidFill>
                <a:latin typeface="TT Norms Tochka Ext Normal" panose="02000503030000020003" pitchFamily="2" charset="0"/>
                <a:ea typeface="+mn-ea"/>
                <a:cs typeface="+mn-cs"/>
              </a:defRPr>
            </a:lvl2pPr>
            <a:lvl3pPr marL="177800" indent="-171450" algn="l" defTabSz="6858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TT Norms Tochka Ext Medium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TT Norms Tochka Ext" panose="02000503030000020003" pitchFamily="2" charset="0"/>
                <a:ea typeface="+mn-ea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/>
              <a:defRPr sz="1600" kern="1200">
                <a:solidFill>
                  <a:schemeClr val="tx1"/>
                </a:solidFill>
                <a:latin typeface="TT Norms Tochka Ext" panose="02000503030000020003" pitchFamily="2" charset="0"/>
                <a:ea typeface="+mn-ea"/>
                <a:cs typeface="+mn-cs"/>
              </a:defRPr>
            </a:lvl4pPr>
            <a:lvl5pPr marL="449263" indent="-269875" algn="l" defTabSz="6858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System Font Regular"/>
              <a:buChar char="—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TT Norms Tochka Ext Medium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TT Norms Tochka Ext Medium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TT Norms Tochka Ext Medium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TT Norms Tochka Ext Medium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lnSpc>
                <a:spcPct val="67000"/>
              </a:lnSpc>
              <a:spcBef>
                <a:spcPct val="0"/>
              </a:spcBef>
            </a:pPr>
            <a:r>
              <a:rPr lang="ru-RU" sz="15200" cap="all" spc="67">
                <a:solidFill>
                  <a:schemeClr val="accent1"/>
                </a:solidFill>
                <a:latin typeface="ABC Gravity Compressed Cyrillic Ultra"/>
                <a:ea typeface="ABC Gravity Compressed Cyrillic Ultra"/>
              </a:rPr>
              <a:t>500+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872CF8DB-0A44-815E-4A84-ABF6BACFB140}"/>
              </a:ext>
            </a:extLst>
          </p:cNvPr>
          <p:cNvSpPr txBox="1">
            <a:spLocks/>
          </p:cNvSpPr>
          <p:nvPr/>
        </p:nvSpPr>
        <p:spPr>
          <a:xfrm>
            <a:off x="311347" y="4136210"/>
            <a:ext cx="2645230" cy="34951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lang="ru-RU" sz="1000" kern="1200" smtClean="0">
                <a:solidFill>
                  <a:schemeClr val="bg2">
                    <a:lumMod val="75000"/>
                  </a:schemeClr>
                </a:solidFill>
                <a:latin typeface="TT Norms Tochka Ext" panose="02000503030000020003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сервисов</a:t>
            </a:r>
            <a:endParaRPr lang="ru-RU" sz="1800" dirty="0">
              <a:solidFill>
                <a:schemeClr val="tx1"/>
              </a:solidFill>
              <a:latin typeface="TT Norms Tochka Ext Medium" panose="02000503030000020003" pitchFamily="2" charset="0"/>
            </a:endParaRP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51EEBEA9-3C17-6A12-21F9-D6C6F1FD2764}"/>
              </a:ext>
            </a:extLst>
          </p:cNvPr>
          <p:cNvSpPr txBox="1">
            <a:spLocks/>
          </p:cNvSpPr>
          <p:nvPr/>
        </p:nvSpPr>
        <p:spPr>
          <a:xfrm>
            <a:off x="6180138" y="4136210"/>
            <a:ext cx="2645230" cy="34951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lang="ru-RU" sz="1000" kern="1200" smtClean="0">
                <a:solidFill>
                  <a:schemeClr val="bg2">
                    <a:lumMod val="75000"/>
                  </a:schemeClr>
                </a:solidFill>
                <a:latin typeface="TT Norms Tochka Ext" panose="02000503030000020003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нод </a:t>
            </a:r>
            <a:r>
              <a:rPr lang="en-GB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Kubernetes</a:t>
            </a:r>
            <a:endParaRPr lang="ru-RU" sz="1800" dirty="0">
              <a:solidFill>
                <a:schemeClr val="tx1"/>
              </a:solidFill>
              <a:latin typeface="TT Norms Tochka Ext Medium" panose="02000503030000020003" pitchFamily="2" charset="0"/>
            </a:endParaRPr>
          </a:p>
        </p:txBody>
      </p:sp>
      <p:sp>
        <p:nvSpPr>
          <p:cNvPr id="13" name="architecture caption">
            <a:extLst>
              <a:ext uri="{FF2B5EF4-FFF2-40B4-BE49-F238E27FC236}">
                <a16:creationId xmlns:a16="http://schemas.microsoft.com/office/drawing/2014/main" id="{2E8D7E1B-E9AE-6517-97E6-707E3085F85B}"/>
              </a:ext>
            </a:extLst>
          </p:cNvPr>
          <p:cNvSpPr>
            <a:spLocks noGrp="1"/>
          </p:cNvSpPr>
          <p:nvPr/>
        </p:nvSpPr>
        <p:spPr>
          <a:xfrm>
            <a:off x="323098" y="6269657"/>
            <a:ext cx="10947400" cy="342900"/>
          </a:xfrm>
          <a:prstGeom prst="roundRect">
            <a:avLst>
              <a:gd name="adj" fmla="val 25926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>
              <a:defRPr sz="15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lang="ru-RU" sz="2000">
                <a:solidFill>
                  <a:srgbClr val="181818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+ требования КИИ</a:t>
            </a:r>
          </a:p>
        </p:txBody>
      </p:sp>
    </p:spTree>
    <p:extLst>
      <p:ext uri="{BB962C8B-B14F-4D97-AF65-F5344CB8AC3E}">
        <p14:creationId xmlns:p14="http://schemas.microsoft.com/office/powerpoint/2010/main" val="2444663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72499-BB30-73D9-B421-20E096A6B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73CCD2-67C5-31FB-284F-9E1CCA05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Namespace — </a:t>
            </a:r>
            <a:r>
              <a:rPr lang="ru-RU" dirty="0"/>
              <a:t>единица </a:t>
            </a:r>
            <a:br>
              <a:rPr lang="ru-RU" dirty="0"/>
            </a:br>
            <a:r>
              <a:rPr lang="ru-RU" dirty="0"/>
              <a:t>сетевых прав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3D49465-088A-754F-DA22-5F9B69078D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17500" y="2268645"/>
            <a:ext cx="4699000" cy="2282840"/>
          </a:xfrm>
        </p:spPr>
        <p:txBody>
          <a:bodyPr/>
          <a:lstStyle/>
          <a:p>
            <a:r>
              <a:rPr lang="ru-RU" sz="2400" b="1">
                <a:solidFill>
                  <a:schemeClr val="accent1"/>
                </a:solidFill>
              </a:rPr>
              <a:t>Сервис = </a:t>
            </a:r>
            <a:r>
              <a:rPr lang="en-GB" sz="2400" b="1">
                <a:solidFill>
                  <a:schemeClr val="accent1"/>
                </a:solidFill>
              </a:rPr>
              <a:t>namespace</a:t>
            </a:r>
            <a:endParaRPr lang="en-GB"/>
          </a:p>
          <a:p>
            <a:r>
              <a:rPr lang="ru-RU" sz="2200"/>
              <a:t>Так устроены каталог сервисов </a:t>
            </a:r>
            <a:br>
              <a:rPr lang="ru-RU" sz="2200"/>
            </a:br>
            <a:r>
              <a:rPr lang="ru-RU" sz="2200"/>
              <a:t>и модель владения.</a:t>
            </a:r>
          </a:p>
          <a:p>
            <a:endParaRPr lang="ru-RU"/>
          </a:p>
          <a:p>
            <a:endParaRPr lang="en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EF3050A-ED50-17D9-7193-1265D221825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12</a:t>
            </a:fld>
            <a:endParaRPr lang="ru-RU" sz="140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238023E3-E6FB-E2B9-5FD5-6EFA30E32555}"/>
              </a:ext>
            </a:extLst>
          </p:cNvPr>
          <p:cNvSpPr txBox="1">
            <a:spLocks/>
          </p:cNvSpPr>
          <p:nvPr/>
        </p:nvSpPr>
        <p:spPr>
          <a:xfrm>
            <a:off x="5232400" y="2268645"/>
            <a:ext cx="4699000" cy="2282840"/>
          </a:xfrm>
          <a:prstGeom prst="roundRect">
            <a:avLst>
              <a:gd name="adj" fmla="val 7443"/>
            </a:avLst>
          </a:prstGeom>
          <a:solidFill>
            <a:schemeClr val="accent3"/>
          </a:solidFill>
        </p:spPr>
        <p:txBody>
          <a:bodyPr vert="horz" wrap="square" lIns="144000" tIns="72000" rIns="144000" bIns="144000" rtlCol="0">
            <a:noAutofit/>
          </a:bodyPr>
          <a:lstStyle>
            <a:lvl1pPr marL="0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TT Norms Tochka Ext Medium" panose="020B0604020202020204" pitchFamily="34" charset="0"/>
              <a:buNone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TT Norms Tochka Ext Medium" panose="020B0604020202020204" pitchFamily="34" charset="0"/>
              <a:buNone/>
              <a:tabLst/>
              <a:defRPr sz="2200" b="1" i="0" kern="1200" spc="0">
                <a:solidFill>
                  <a:schemeClr val="accent1"/>
                </a:solidFill>
                <a:latin typeface="TT Norms Tochka Ext Normal" panose="02000503030000020003" pitchFamily="2" charset="0"/>
                <a:ea typeface="+mn-ea"/>
                <a:cs typeface="+mn-cs"/>
              </a:defRPr>
            </a:lvl2pPr>
            <a:lvl3pPr marL="177800" indent="-17145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tabLst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525" indent="-257175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  <a:tabLst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6575" indent="-257175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80000"/>
              <a:buFont typeface="TT Norms Tochka Ext Medium" panose="02070309020205020404" pitchFamily="49" charset="0"/>
              <a:buChar char="o"/>
              <a:tabLst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>
                <a:solidFill>
                  <a:schemeClr val="accent1"/>
                </a:solidFill>
              </a:rPr>
              <a:t>Следствие</a:t>
            </a:r>
          </a:p>
          <a:p>
            <a:r>
              <a:rPr lang="ru-RU" sz="2200"/>
              <a:t>Все правила доступа должны оперировать сервисом, </a:t>
            </a:r>
            <a:br>
              <a:rPr lang="ru-RU" sz="2200"/>
            </a:br>
            <a:r>
              <a:rPr lang="ru-RU" sz="2200"/>
              <a:t>а не отдельным </a:t>
            </a:r>
            <a:r>
              <a:rPr lang="en-GB" sz="2200"/>
              <a:t>pod.</a:t>
            </a:r>
          </a:p>
          <a:p>
            <a:endParaRPr lang="en-GB" sz="2200"/>
          </a:p>
          <a:p>
            <a:endParaRPr lang="ru-RU"/>
          </a:p>
          <a:p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198570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6B659-5B4D-571E-6724-0C444FB2D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E32F69-1C38-39E9-2BD7-5C13DDDA8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70" y="4344761"/>
            <a:ext cx="9605433" cy="1684757"/>
          </a:xfrm>
        </p:spPr>
        <p:txBody>
          <a:bodyPr/>
          <a:lstStyle/>
          <a:p>
            <a:r>
              <a:rPr lang="ru-RU" cap="none" dirty="0">
                <a:latin typeface="+mj-lt"/>
                <a:ea typeface="ABC Gravity Compressed Cyrillic Ultra" pitchFamily="2" charset="0"/>
              </a:rPr>
              <a:t>Каждый сервис получает</a:t>
            </a:r>
            <a:br>
              <a:rPr lang="ru-RU" cap="none" dirty="0">
                <a:latin typeface="+mj-lt"/>
                <a:ea typeface="ABC Gravity Compressed Cyrillic Ultra" pitchFamily="2" charset="0"/>
              </a:rPr>
            </a:br>
            <a:r>
              <a:rPr lang="ru-RU" cap="none" dirty="0">
                <a:latin typeface="+mj-lt"/>
                <a:ea typeface="ABC Gravity Compressed Cyrillic Ultra" pitchFamily="2" charset="0"/>
              </a:rPr>
              <a:t>только свой набор</a:t>
            </a:r>
            <a:br>
              <a:rPr lang="ru-RU" cap="none" dirty="0">
                <a:latin typeface="+mj-lt"/>
                <a:ea typeface="ABC Gravity Compressed Cyrillic Ultra" pitchFamily="2" charset="0"/>
              </a:rPr>
            </a:br>
            <a:r>
              <a:rPr lang="ru-RU" cap="none" dirty="0">
                <a:latin typeface="+mj-lt"/>
                <a:ea typeface="ABC Gravity Compressed Cyrillic Ultra" pitchFamily="2" charset="0"/>
              </a:rPr>
              <a:t>сетевых доступов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D13F5-7D97-9715-B7DC-B46917995A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7504" y="6269038"/>
            <a:ext cx="5679017" cy="850105"/>
          </a:xfrm>
        </p:spPr>
        <p:txBody>
          <a:bodyPr/>
          <a:lstStyle/>
          <a:p>
            <a:r>
              <a:rPr lang="ru-RU" sz="2200" dirty="0"/>
              <a:t>Как соблюдать это лучшим образом?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874778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06B91-0C3B-8BC1-75B3-D179F7318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B65A49-EAAC-08B2-7939-682AFFDF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6321"/>
            <a:ext cx="9605433" cy="1260089"/>
          </a:xfrm>
        </p:spPr>
        <p:txBody>
          <a:bodyPr/>
          <a:lstStyle/>
          <a:p>
            <a:r>
              <a:rPr lang="ru-RU" dirty="0"/>
              <a:t>Правило доступа </a:t>
            </a:r>
            <a:br>
              <a:rPr lang="ru-RU" dirty="0"/>
            </a:br>
            <a:r>
              <a:rPr lang="ru-RU" dirty="0"/>
              <a:t>между сервисами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4D8FB4-843C-0CD9-1878-E38293B6AF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14</a:t>
            </a:fld>
            <a:endParaRPr lang="ru-RU" sz="1400"/>
          </a:p>
        </p:txBody>
      </p:sp>
      <p:sp>
        <p:nvSpPr>
          <p:cNvPr id="7" name="Прямоугольник 1409">
            <a:extLst>
              <a:ext uri="{FF2B5EF4-FFF2-40B4-BE49-F238E27FC236}">
                <a16:creationId xmlns:a16="http://schemas.microsoft.com/office/drawing/2014/main" id="{54AC08E1-F5E0-FE18-603A-BA43842FECB6}"/>
              </a:ext>
            </a:extLst>
          </p:cNvPr>
          <p:cNvSpPr>
            <a:spLocks noGrp="1"/>
          </p:cNvSpPr>
          <p:nvPr/>
        </p:nvSpPr>
        <p:spPr>
          <a:xfrm>
            <a:off x="1217252" y="5073771"/>
            <a:ext cx="317500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83182" lnSpcReduction="20000"/>
          </a:bodyPr>
          <a:lstStyle/>
          <a:p>
            <a:pPr algn="l">
              <a:buNone/>
              <a:defRPr sz="165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2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Кластер A</a:t>
            </a:r>
          </a:p>
        </p:txBody>
      </p:sp>
      <p:sp>
        <p:nvSpPr>
          <p:cNvPr id="8" name="Прямоугольник 1410">
            <a:extLst>
              <a:ext uri="{FF2B5EF4-FFF2-40B4-BE49-F238E27FC236}">
                <a16:creationId xmlns:a16="http://schemas.microsoft.com/office/drawing/2014/main" id="{4B155A5B-450B-4160-6049-4078465BC704}"/>
              </a:ext>
            </a:extLst>
          </p:cNvPr>
          <p:cNvSpPr>
            <a:spLocks noGrp="1"/>
          </p:cNvSpPr>
          <p:nvPr/>
        </p:nvSpPr>
        <p:spPr>
          <a:xfrm>
            <a:off x="9573673" y="5077845"/>
            <a:ext cx="317500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83182" lnSpcReduction="20000"/>
          </a:bodyPr>
          <a:lstStyle/>
          <a:p>
            <a:pPr>
              <a:buNone/>
              <a:defRPr sz="165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2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Кластер B</a:t>
            </a:r>
          </a:p>
        </p:txBody>
      </p:sp>
      <p:sp>
        <p:nvSpPr>
          <p:cNvPr id="9" name="Скругленный прямоугольник 1411">
            <a:extLst>
              <a:ext uri="{FF2B5EF4-FFF2-40B4-BE49-F238E27FC236}">
                <a16:creationId xmlns:a16="http://schemas.microsoft.com/office/drawing/2014/main" id="{37CFCC65-BD06-931E-CA46-ED1C8D8FF155}"/>
              </a:ext>
            </a:extLst>
          </p:cNvPr>
          <p:cNvSpPr>
            <a:spLocks noGrp="1"/>
          </p:cNvSpPr>
          <p:nvPr/>
        </p:nvSpPr>
        <p:spPr>
          <a:xfrm>
            <a:off x="345387" y="2152771"/>
            <a:ext cx="3175000" cy="2794000"/>
          </a:xfrm>
          <a:prstGeom prst="roundRect">
            <a:avLst>
              <a:gd name="adj" fmla="val 4545"/>
            </a:avLst>
          </a:prstGeom>
          <a:solidFill>
            <a:srgbClr val="F5F0FE"/>
          </a:solidFill>
          <a:ln w="14288">
            <a:solidFill>
              <a:srgbClr val="E7DBFD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endParaRPr sz="2400"/>
          </a:p>
        </p:txBody>
      </p:sp>
      <p:sp>
        <p:nvSpPr>
          <p:cNvPr id="10" name="Прямоугольник 1412">
            <a:extLst>
              <a:ext uri="{FF2B5EF4-FFF2-40B4-BE49-F238E27FC236}">
                <a16:creationId xmlns:a16="http://schemas.microsoft.com/office/drawing/2014/main" id="{3E52D208-FE2C-EF8C-0873-8674834BD48E}"/>
              </a:ext>
            </a:extLst>
          </p:cNvPr>
          <p:cNvSpPr>
            <a:spLocks noGrp="1"/>
          </p:cNvSpPr>
          <p:nvPr/>
        </p:nvSpPr>
        <p:spPr>
          <a:xfrm>
            <a:off x="675587" y="2406771"/>
            <a:ext cx="2540000" cy="508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90909"/>
          </a:bodyPr>
          <a:lstStyle/>
          <a:p>
            <a:pPr algn="ctr">
              <a:buNone/>
              <a:defRPr sz="165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2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billing namespace</a:t>
            </a:r>
          </a:p>
        </p:txBody>
      </p:sp>
      <p:sp>
        <p:nvSpPr>
          <p:cNvPr id="11" name="Овал 1413">
            <a:extLst>
              <a:ext uri="{FF2B5EF4-FFF2-40B4-BE49-F238E27FC236}">
                <a16:creationId xmlns:a16="http://schemas.microsoft.com/office/drawing/2014/main" id="{FF7E1012-7732-94A9-2364-5C5E053D44A0}"/>
              </a:ext>
            </a:extLst>
          </p:cNvPr>
          <p:cNvSpPr>
            <a:spLocks noGrp="1"/>
          </p:cNvSpPr>
          <p:nvPr/>
        </p:nvSpPr>
        <p:spPr>
          <a:xfrm>
            <a:off x="1081987" y="3333871"/>
            <a:ext cx="1701800" cy="10414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7F42E1"/>
            </a:solidFill>
            <a:prstDash val="solid"/>
          </a:ln>
        </p:spPr>
        <p:txBody>
          <a:bodyPr wrap="square" lIns="127000" tIns="101600" rIns="127000" bIns="101600" anchor="ctr">
            <a:normAutofit fontScale="90799" lnSpcReduction="10000"/>
          </a:bodyPr>
          <a:lstStyle/>
          <a:p>
            <a:pPr algn="ctr">
              <a:buNone/>
              <a:defRPr sz="157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Pod</a:t>
            </a:r>
          </a:p>
          <a:p>
            <a:pPr algn="ctr">
              <a:buNone/>
              <a:defRPr sz="157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billing</a:t>
            </a:r>
          </a:p>
        </p:txBody>
      </p:sp>
      <p:sp>
        <p:nvSpPr>
          <p:cNvPr id="12" name="Скругленный прямоугольник 1414">
            <a:extLst>
              <a:ext uri="{FF2B5EF4-FFF2-40B4-BE49-F238E27FC236}">
                <a16:creationId xmlns:a16="http://schemas.microsoft.com/office/drawing/2014/main" id="{464C88EC-485F-062E-E40F-C51A89DCB825}"/>
              </a:ext>
            </a:extLst>
          </p:cNvPr>
          <p:cNvSpPr>
            <a:spLocks noGrp="1"/>
          </p:cNvSpPr>
          <p:nvPr/>
        </p:nvSpPr>
        <p:spPr>
          <a:xfrm>
            <a:off x="8671613" y="2152771"/>
            <a:ext cx="3175000" cy="2794000"/>
          </a:xfrm>
          <a:prstGeom prst="roundRect">
            <a:avLst>
              <a:gd name="adj" fmla="val 4545"/>
            </a:avLst>
          </a:prstGeom>
          <a:solidFill>
            <a:srgbClr val="D3F0FF"/>
          </a:solidFill>
          <a:ln w="14288">
            <a:solidFill>
              <a:srgbClr val="87CFF2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endParaRPr sz="2400"/>
          </a:p>
        </p:txBody>
      </p:sp>
      <p:sp>
        <p:nvSpPr>
          <p:cNvPr id="13" name="Прямоугольник 1415">
            <a:extLst>
              <a:ext uri="{FF2B5EF4-FFF2-40B4-BE49-F238E27FC236}">
                <a16:creationId xmlns:a16="http://schemas.microsoft.com/office/drawing/2014/main" id="{CF5A5A93-1913-7A3E-CDD3-5853085A4215}"/>
              </a:ext>
            </a:extLst>
          </p:cNvPr>
          <p:cNvSpPr>
            <a:spLocks noGrp="1"/>
          </p:cNvSpPr>
          <p:nvPr/>
        </p:nvSpPr>
        <p:spPr>
          <a:xfrm>
            <a:off x="8989113" y="2406771"/>
            <a:ext cx="2540000" cy="508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83193" lnSpcReduction="10000"/>
          </a:bodyPr>
          <a:lstStyle/>
          <a:p>
            <a:pPr algn="ctr">
              <a:buNone/>
              <a:defRPr sz="165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2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payment namespace</a:t>
            </a:r>
          </a:p>
        </p:txBody>
      </p:sp>
      <p:sp>
        <p:nvSpPr>
          <p:cNvPr id="14" name="Овал 1416">
            <a:extLst>
              <a:ext uri="{FF2B5EF4-FFF2-40B4-BE49-F238E27FC236}">
                <a16:creationId xmlns:a16="http://schemas.microsoft.com/office/drawing/2014/main" id="{A09751CD-5E14-013A-C30C-FA0EAD7EB82E}"/>
              </a:ext>
            </a:extLst>
          </p:cNvPr>
          <p:cNvSpPr>
            <a:spLocks noGrp="1"/>
          </p:cNvSpPr>
          <p:nvPr/>
        </p:nvSpPr>
        <p:spPr>
          <a:xfrm>
            <a:off x="9529763" y="3333871"/>
            <a:ext cx="1701800" cy="10414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EAAD4"/>
            </a:solidFill>
            <a:prstDash val="solid"/>
          </a:ln>
        </p:spPr>
        <p:txBody>
          <a:bodyPr wrap="square" lIns="127000" tIns="101600" rIns="127000" bIns="101600" anchor="ctr">
            <a:normAutofit fontScale="83299" lnSpcReduction="10000"/>
          </a:bodyPr>
          <a:lstStyle/>
          <a:p>
            <a:pPr algn="ctr">
              <a:buNone/>
              <a:defRPr sz="157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Pod</a:t>
            </a:r>
          </a:p>
          <a:p>
            <a:pPr algn="ctr">
              <a:buNone/>
              <a:defRPr sz="157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payment</a:t>
            </a:r>
          </a:p>
        </p:txBody>
      </p:sp>
      <p:sp>
        <p:nvSpPr>
          <p:cNvPr id="15" name="Скругленный прямоугольник 1417">
            <a:extLst>
              <a:ext uri="{FF2B5EF4-FFF2-40B4-BE49-F238E27FC236}">
                <a16:creationId xmlns:a16="http://schemas.microsoft.com/office/drawing/2014/main" id="{E9ECA44D-43A0-30E9-38E1-FE71B18D6EF3}"/>
              </a:ext>
            </a:extLst>
          </p:cNvPr>
          <p:cNvSpPr>
            <a:spLocks noGrp="1"/>
          </p:cNvSpPr>
          <p:nvPr/>
        </p:nvSpPr>
        <p:spPr>
          <a:xfrm>
            <a:off x="4445000" y="2025771"/>
            <a:ext cx="3302000" cy="685800"/>
          </a:xfrm>
          <a:prstGeom prst="roundRect">
            <a:avLst>
              <a:gd name="adj" fmla="val 18519"/>
            </a:avLst>
          </a:prstGeom>
          <a:solidFill>
            <a:srgbClr val="7F42E1"/>
          </a:solidFill>
          <a:ln w="14288">
            <a:solidFill>
              <a:srgbClr val="7F42E1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300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Сетевое правило</a:t>
            </a:r>
          </a:p>
        </p:txBody>
      </p:sp>
      <p:sp>
        <p:nvSpPr>
          <p:cNvPr id="16" name="Скругленный прямоугольник 1418">
            <a:extLst>
              <a:ext uri="{FF2B5EF4-FFF2-40B4-BE49-F238E27FC236}">
                <a16:creationId xmlns:a16="http://schemas.microsoft.com/office/drawing/2014/main" id="{8BCB1060-7059-3987-5408-E75589B0C248}"/>
              </a:ext>
            </a:extLst>
          </p:cNvPr>
          <p:cNvSpPr>
            <a:spLocks noGrp="1"/>
          </p:cNvSpPr>
          <p:nvPr/>
        </p:nvSpPr>
        <p:spPr>
          <a:xfrm>
            <a:off x="4445000" y="2914771"/>
            <a:ext cx="1549400" cy="91440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25400">
            <a:solidFill>
              <a:srgbClr val="E7DBFD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pPr algn="ctr">
              <a:buNone/>
              <a:defRPr sz="14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Источник</a:t>
            </a:r>
          </a:p>
          <a:p>
            <a:pPr algn="ctr">
              <a:buNone/>
              <a:defRPr sz="14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billing</a:t>
            </a:r>
          </a:p>
        </p:txBody>
      </p:sp>
      <p:sp>
        <p:nvSpPr>
          <p:cNvPr id="17" name="Скругленный прямоугольник 1419">
            <a:extLst>
              <a:ext uri="{FF2B5EF4-FFF2-40B4-BE49-F238E27FC236}">
                <a16:creationId xmlns:a16="http://schemas.microsoft.com/office/drawing/2014/main" id="{5456BF34-0D09-43B9-509D-E13AB9442BA7}"/>
              </a:ext>
            </a:extLst>
          </p:cNvPr>
          <p:cNvSpPr>
            <a:spLocks noGrp="1"/>
          </p:cNvSpPr>
          <p:nvPr/>
        </p:nvSpPr>
        <p:spPr>
          <a:xfrm>
            <a:off x="6197600" y="2914771"/>
            <a:ext cx="1549400" cy="91440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25400">
            <a:solidFill>
              <a:srgbClr val="D3F0FF"/>
            </a:solidFill>
            <a:prstDash val="solid"/>
          </a:ln>
        </p:spPr>
        <p:txBody>
          <a:bodyPr wrap="square" lIns="127000" tIns="101600" rIns="127000" bIns="101600" anchor="ctr">
            <a:normAutofit fontScale="86697"/>
          </a:bodyPr>
          <a:lstStyle/>
          <a:p>
            <a:pPr algn="ctr">
              <a:buNone/>
              <a:defRPr sz="14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Назначение</a:t>
            </a:r>
          </a:p>
          <a:p>
            <a:pPr algn="ctr">
              <a:buNone/>
              <a:defRPr sz="14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payment</a:t>
            </a:r>
          </a:p>
        </p:txBody>
      </p:sp>
      <p:sp>
        <p:nvSpPr>
          <p:cNvPr id="18" name="Скругленный прямоугольник 1420">
            <a:extLst>
              <a:ext uri="{FF2B5EF4-FFF2-40B4-BE49-F238E27FC236}">
                <a16:creationId xmlns:a16="http://schemas.microsoft.com/office/drawing/2014/main" id="{2801F0DA-4097-9858-AF7E-4FD12446D58D}"/>
              </a:ext>
            </a:extLst>
          </p:cNvPr>
          <p:cNvSpPr>
            <a:spLocks noGrp="1"/>
          </p:cNvSpPr>
          <p:nvPr/>
        </p:nvSpPr>
        <p:spPr>
          <a:xfrm>
            <a:off x="4445000" y="4019671"/>
            <a:ext cx="3302000" cy="685800"/>
          </a:xfrm>
          <a:prstGeom prst="roundRect">
            <a:avLst>
              <a:gd name="adj" fmla="val 18519"/>
            </a:avLst>
          </a:prstGeom>
          <a:solidFill>
            <a:srgbClr val="CFEFDF"/>
          </a:solidFill>
          <a:ln w="14288">
            <a:solidFill>
              <a:srgbClr val="CFEFDF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pPr algn="ctr">
              <a:buNone/>
              <a:defRPr sz="1575" b="1">
                <a:solidFill>
                  <a:srgbClr val="17643A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7643A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TCP 443   ALLOW</a:t>
            </a:r>
          </a:p>
        </p:txBody>
      </p:sp>
      <p:sp>
        <p:nvSpPr>
          <p:cNvPr id="19" name="Скругленный прямоугольник 1421">
            <a:extLst>
              <a:ext uri="{FF2B5EF4-FFF2-40B4-BE49-F238E27FC236}">
                <a16:creationId xmlns:a16="http://schemas.microsoft.com/office/drawing/2014/main" id="{71339F1B-C731-6D9D-71D5-7EA02B071949}"/>
              </a:ext>
            </a:extLst>
          </p:cNvPr>
          <p:cNvSpPr>
            <a:spLocks noGrp="1"/>
          </p:cNvSpPr>
          <p:nvPr/>
        </p:nvSpPr>
        <p:spPr>
          <a:xfrm>
            <a:off x="4445000" y="4908671"/>
            <a:ext cx="3302000" cy="609600"/>
          </a:xfrm>
          <a:prstGeom prst="roundRect">
            <a:avLst>
              <a:gd name="adj" fmla="val 20833"/>
            </a:avLst>
          </a:prstGeom>
          <a:solidFill>
            <a:srgbClr val="FFE0E3"/>
          </a:solidFill>
          <a:ln w="14288">
            <a:solidFill>
              <a:srgbClr val="FFE0E3"/>
            </a:solidFill>
            <a:prstDash val="solid"/>
          </a:ln>
        </p:spPr>
        <p:txBody>
          <a:bodyPr wrap="square" lIns="127000" tIns="101600" rIns="127000" bIns="101600" anchor="ctr">
            <a:normAutofit fontScale="94903"/>
          </a:bodyPr>
          <a:lstStyle/>
          <a:p>
            <a:pPr algn="ctr">
              <a:buNone/>
              <a:defRPr sz="1425" b="1">
                <a:solidFill>
                  <a:srgbClr val="9E2C37"/>
                </a:solidFill>
                <a:latin typeface="Arial"/>
                <a:ea typeface="Arial"/>
                <a:cs typeface="Arial"/>
              </a:defRPr>
            </a:pPr>
            <a:r>
              <a:rPr sz="1900" dirty="0" err="1">
                <a:solidFill>
                  <a:srgbClr val="9E2C37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Остальной</a:t>
            </a:r>
            <a:r>
              <a:rPr sz="1900" dirty="0">
                <a:solidFill>
                  <a:srgbClr val="9E2C37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 </a:t>
            </a:r>
            <a:r>
              <a:rPr sz="1900" dirty="0" err="1">
                <a:solidFill>
                  <a:srgbClr val="9E2C37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трафик</a:t>
            </a:r>
            <a:r>
              <a:rPr sz="1900" dirty="0">
                <a:solidFill>
                  <a:srgbClr val="9E2C37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 DENY</a:t>
            </a:r>
          </a:p>
        </p:txBody>
      </p:sp>
      <p:cxnSp>
        <p:nvCxnSpPr>
          <p:cNvPr id="20" name="Прямая со стрелкой 1440">
            <a:extLst>
              <a:ext uri="{FF2B5EF4-FFF2-40B4-BE49-F238E27FC236}">
                <a16:creationId xmlns:a16="http://schemas.microsoft.com/office/drawing/2014/main" id="{A5D3FC3E-7284-7420-26FB-85DE40BF73F2}"/>
              </a:ext>
            </a:extLst>
          </p:cNvPr>
          <p:cNvCxnSpPr>
            <a:stCxn id="11" idx="6"/>
            <a:endCxn id="16" idx="1"/>
          </p:cNvCxnSpPr>
          <p:nvPr/>
        </p:nvCxnSpPr>
        <p:spPr>
          <a:xfrm flipV="1">
            <a:off x="2783787" y="3371971"/>
            <a:ext cx="1661213" cy="482600"/>
          </a:xfrm>
          <a:prstGeom prst="straightConnector1">
            <a:avLst/>
          </a:prstGeom>
          <a:ln w="25400">
            <a:solidFill>
              <a:schemeClr val="tx2"/>
            </a:solidFill>
            <a:prstDash val="solid"/>
            <a:tailEnd type="arrow" w="lg" len="med"/>
          </a:ln>
        </p:spPr>
      </p:cxnSp>
      <p:cxnSp>
        <p:nvCxnSpPr>
          <p:cNvPr id="21" name="Прямая со стрелкой 1441">
            <a:extLst>
              <a:ext uri="{FF2B5EF4-FFF2-40B4-BE49-F238E27FC236}">
                <a16:creationId xmlns:a16="http://schemas.microsoft.com/office/drawing/2014/main" id="{576929B5-8E84-E3EC-CBC7-0AF6873DA4F2}"/>
              </a:ext>
            </a:extLst>
          </p:cNvPr>
          <p:cNvCxnSpPr>
            <a:stCxn id="17" idx="3"/>
            <a:endCxn id="14" idx="2"/>
          </p:cNvCxnSpPr>
          <p:nvPr/>
        </p:nvCxnSpPr>
        <p:spPr>
          <a:xfrm>
            <a:off x="7747000" y="3371971"/>
            <a:ext cx="1782763" cy="482600"/>
          </a:xfrm>
          <a:prstGeom prst="straightConnector1">
            <a:avLst/>
          </a:prstGeom>
          <a:ln w="25400">
            <a:solidFill>
              <a:schemeClr val="tx2"/>
            </a:solidFill>
            <a:prstDash val="solid"/>
            <a:tailEnd type="arrow" w="lg" len="med"/>
          </a:ln>
        </p:spPr>
      </p:cxnSp>
      <p:sp>
        <p:nvSpPr>
          <p:cNvPr id="28" name="architecture caption">
            <a:extLst>
              <a:ext uri="{FF2B5EF4-FFF2-40B4-BE49-F238E27FC236}">
                <a16:creationId xmlns:a16="http://schemas.microsoft.com/office/drawing/2014/main" id="{7C7DE7DB-85A7-508C-7F84-69F4975EE993}"/>
              </a:ext>
            </a:extLst>
          </p:cNvPr>
          <p:cNvSpPr>
            <a:spLocks noGrp="1"/>
          </p:cNvSpPr>
          <p:nvPr/>
        </p:nvSpPr>
        <p:spPr>
          <a:xfrm>
            <a:off x="323098" y="6269657"/>
            <a:ext cx="10947400" cy="342900"/>
          </a:xfrm>
          <a:prstGeom prst="roundRect">
            <a:avLst>
              <a:gd name="adj" fmla="val 25926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>
              <a:defRPr sz="15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lang="ru-RU" sz="2000" b="1">
                <a:solidFill>
                  <a:srgbClr val="181818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Право задаётся для сервиса, а не для отдельного </a:t>
            </a:r>
            <a:r>
              <a:rPr lang="en-GB" sz="2000" b="1">
                <a:solidFill>
                  <a:srgbClr val="181818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pod.</a:t>
            </a:r>
          </a:p>
        </p:txBody>
      </p:sp>
    </p:spTree>
    <p:extLst>
      <p:ext uri="{BB962C8B-B14F-4D97-AF65-F5344CB8AC3E}">
        <p14:creationId xmlns:p14="http://schemas.microsoft.com/office/powerpoint/2010/main" val="3735502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68CBB-240D-3D09-943E-E6D3F5C6B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C02B3D-6D67-E468-B5DE-898354C6A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NetworkPolicy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AEC9B7F-85EC-EBC6-5156-21B6052BD49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713624" y="6384188"/>
            <a:ext cx="165109" cy="215444"/>
          </a:xfrm>
        </p:spPr>
        <p:txBody>
          <a:bodyPr/>
          <a:lstStyle/>
          <a:p>
            <a:fld id="{54015B5E-7EBF-414B-AAD1-658FA3685200}" type="slidenum">
              <a:rPr lang="ru-RU" smtClean="0">
                <a:solidFill>
                  <a:schemeClr val="bg1"/>
                </a:solidFill>
              </a:rPr>
              <a:pPr/>
              <a:t>15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5C67C93-6AD5-5892-1A4D-4D88CD70EF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1426" y="1446634"/>
            <a:ext cx="5489299" cy="2157194"/>
          </a:xfrm>
        </p:spPr>
        <p:txBody>
          <a:bodyPr/>
          <a:lstStyle/>
          <a:p>
            <a:pPr lvl="1"/>
            <a:r>
              <a:rPr lang="ru-RU" sz="2400" dirty="0"/>
              <a:t>Сильные стороны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ru-RU" sz="2200" dirty="0"/>
              <a:t>Сильный контроль внутри кластера 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ru-RU" sz="2200" dirty="0"/>
              <a:t>Можно ограничивать до внутренних подсетей</a:t>
            </a:r>
          </a:p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526B951-54A5-A4AF-F5C2-3ACDA2FD4C4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1277" y="1446634"/>
            <a:ext cx="5494336" cy="2657843"/>
          </a:xfrm>
        </p:spPr>
        <p:txBody>
          <a:bodyPr/>
          <a:lstStyle/>
          <a:p>
            <a:pPr lvl="1"/>
            <a:r>
              <a:rPr lang="ru-RU" sz="2400" dirty="0"/>
              <a:t>Слабые стороны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2200" dirty="0"/>
              <a:t>Не получится межкластерного </a:t>
            </a:r>
            <a:br>
              <a:rPr lang="ru-RU" sz="2200" dirty="0"/>
            </a:br>
            <a:r>
              <a:rPr lang="en-GB" sz="2200" dirty="0"/>
              <a:t>namespace-to-namespace 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2200" dirty="0"/>
              <a:t>Нельзя </a:t>
            </a:r>
            <a:r>
              <a:rPr lang="en-GB" sz="2200" dirty="0"/>
              <a:t>FQDN 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ru-RU" sz="2200" dirty="0"/>
              <a:t>Только </a:t>
            </a:r>
            <a:r>
              <a:rPr lang="en-GB" sz="2200" dirty="0"/>
              <a:t>L4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26751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AF3AE-17DD-D174-3C4F-980190CD8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4F95B8-0CA4-697D-245C-ADC00FD7721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0870DE-986D-58AA-91D5-2A649AF5C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630044"/>
          </a:xfrm>
        </p:spPr>
        <p:txBody>
          <a:bodyPr/>
          <a:lstStyle/>
          <a:p>
            <a:r>
              <a:rPr lang="ru-RU"/>
              <a:t>А что же </a:t>
            </a:r>
            <a:r>
              <a:rPr lang="en-GB"/>
              <a:t>Service Mesh?</a:t>
            </a:r>
            <a:endParaRPr lang="en-RU"/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49D3E151-86E7-17D3-94DB-E2CD08095C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1426" y="1446634"/>
            <a:ext cx="7079974" cy="3335016"/>
          </a:xfrm>
        </p:spPr>
        <p:txBody>
          <a:bodyPr/>
          <a:lstStyle/>
          <a:p>
            <a:pPr lvl="1">
              <a:spcAft>
                <a:spcPts val="1600"/>
              </a:spcAft>
            </a:pPr>
            <a:r>
              <a:rPr lang="en-GB" sz="2400" dirty="0"/>
              <a:t>Mesh </a:t>
            </a:r>
            <a:r>
              <a:rPr lang="ru-RU" sz="2400" dirty="0"/>
              <a:t>умеет управлять </a:t>
            </a:r>
            <a:r>
              <a:rPr lang="en-GB" sz="2400" dirty="0"/>
              <a:t>L7-</a:t>
            </a:r>
            <a:r>
              <a:rPr lang="ru-RU" sz="2400" dirty="0"/>
              <a:t>трафиком и </a:t>
            </a:r>
            <a:r>
              <a:rPr lang="en-GB" sz="2400" dirty="0"/>
              <a:t>egress, </a:t>
            </a:r>
            <a:br>
              <a:rPr lang="ru-RU" sz="2400" dirty="0"/>
            </a:br>
            <a:r>
              <a:rPr lang="ru-RU" sz="2400" dirty="0"/>
              <a:t>но есть нюансы:</a:t>
            </a:r>
          </a:p>
          <a:p>
            <a:pPr marL="177800" indent="-177800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ru-RU" sz="2200" dirty="0"/>
              <a:t>Правила пришлось бы обслуживать внутри платформы, а безопасники хотят на </a:t>
            </a:r>
            <a:r>
              <a:rPr lang="en-GB" sz="2200" dirty="0"/>
              <a:t>NGFW</a:t>
            </a:r>
          </a:p>
          <a:p>
            <a:pPr marL="177800" indent="-177800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ru-RU" sz="2200" dirty="0"/>
              <a:t>Слишком дорого</a:t>
            </a:r>
          </a:p>
          <a:p>
            <a:pPr marL="177800" indent="-177800">
              <a:spcAft>
                <a:spcPts val="1600"/>
              </a:spcAft>
              <a:buFont typeface="Arial" panose="020B0604020202020204" pitchFamily="34" charset="0"/>
              <a:buChar char="•"/>
            </a:pPr>
            <a:endParaRPr lang="ru-RU" sz="2200" dirty="0"/>
          </a:p>
          <a:p>
            <a:pPr>
              <a:spcAft>
                <a:spcPts val="1600"/>
              </a:spcAf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0618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1ECA5-943A-A830-EFE6-B56D2FDEB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B01E539-1532-2B3E-E936-6FABC6320B9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4562911-B5C5-8ECC-F613-E17072A27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630044"/>
          </a:xfrm>
        </p:spPr>
        <p:txBody>
          <a:bodyPr/>
          <a:lstStyle/>
          <a:p>
            <a:r>
              <a:rPr lang="ru-RU"/>
              <a:t>Как </a:t>
            </a:r>
            <a:r>
              <a:rPr lang="en-GB"/>
              <a:t>NGFW </a:t>
            </a:r>
            <a:r>
              <a:rPr lang="ru-RU"/>
              <a:t>принимает решение</a:t>
            </a:r>
            <a:endParaRPr lang="en-RU"/>
          </a:p>
        </p:txBody>
      </p:sp>
      <p:sp>
        <p:nvSpPr>
          <p:cNvPr id="6" name="Овал 1409">
            <a:extLst>
              <a:ext uri="{FF2B5EF4-FFF2-40B4-BE49-F238E27FC236}">
                <a16:creationId xmlns:a16="http://schemas.microsoft.com/office/drawing/2014/main" id="{C50959EE-7E7A-5BB0-F990-BD39D03DA017}"/>
              </a:ext>
            </a:extLst>
          </p:cNvPr>
          <p:cNvSpPr>
            <a:spLocks noGrp="1"/>
          </p:cNvSpPr>
          <p:nvPr/>
        </p:nvSpPr>
        <p:spPr>
          <a:xfrm>
            <a:off x="320674" y="2153066"/>
            <a:ext cx="431800" cy="431800"/>
          </a:xfrm>
          <a:prstGeom prst="ellipse">
            <a:avLst/>
          </a:prstGeom>
          <a:solidFill>
            <a:srgbClr val="7F42E1"/>
          </a:solidFill>
          <a:ln w="14288">
            <a:solidFill>
              <a:srgbClr val="7F42E1"/>
            </a:solidFill>
            <a:prstDash val="solid"/>
          </a:ln>
        </p:spPr>
        <p:txBody>
          <a:bodyPr wrap="none" lIns="38100" tIns="38100" rIns="38100" bIns="38100" anchor="ctr">
            <a:no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RU" sz="1600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1</a:t>
            </a:r>
            <a:endParaRPr sz="1600">
              <a:solidFill>
                <a:srgbClr val="FFFFFF"/>
              </a:solidFill>
              <a:latin typeface="TT Norms Tochka Ext Light" panose="02000503030000020003" pitchFamily="2" charset="0"/>
              <a:ea typeface="Arial"/>
              <a:cs typeface="Arial"/>
            </a:endParaRPr>
          </a:p>
        </p:txBody>
      </p:sp>
      <p:sp>
        <p:nvSpPr>
          <p:cNvPr id="7" name="Скругленный прямоугольник 1410">
            <a:extLst>
              <a:ext uri="{FF2B5EF4-FFF2-40B4-BE49-F238E27FC236}">
                <a16:creationId xmlns:a16="http://schemas.microsoft.com/office/drawing/2014/main" id="{C2DEC05D-1DB8-2E04-FCEA-F5935F4E9EE2}"/>
              </a:ext>
            </a:extLst>
          </p:cNvPr>
          <p:cNvSpPr>
            <a:spLocks noGrp="1"/>
          </p:cNvSpPr>
          <p:nvPr/>
        </p:nvSpPr>
        <p:spPr>
          <a:xfrm>
            <a:off x="854075" y="1911765"/>
            <a:ext cx="2984500" cy="1473201"/>
          </a:xfrm>
          <a:prstGeom prst="roundRect">
            <a:avLst>
              <a:gd name="adj" fmla="val 11628"/>
            </a:avLst>
          </a:prstGeom>
          <a:solidFill>
            <a:srgbClr val="F5F0FE"/>
          </a:solidFill>
          <a:ln w="14288">
            <a:noFill/>
            <a:prstDash val="solid"/>
          </a:ln>
        </p:spPr>
        <p:txBody>
          <a:bodyPr wrap="square" lIns="127000" tIns="101600" rIns="127000" bIns="101600" anchor="ctr">
            <a:noAutofit/>
          </a:bodyPr>
          <a:lstStyle/>
          <a:p>
            <a:pPr algn="ctr">
              <a:buNone/>
              <a:defRPr sz="157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Pod billing</a:t>
            </a:r>
          </a:p>
          <a:p>
            <a:pPr algn="ctr">
              <a:buNone/>
              <a:defRPr sz="157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запрашивает payment:443</a:t>
            </a:r>
          </a:p>
        </p:txBody>
      </p:sp>
      <p:sp>
        <p:nvSpPr>
          <p:cNvPr id="8" name="Овал 1411">
            <a:extLst>
              <a:ext uri="{FF2B5EF4-FFF2-40B4-BE49-F238E27FC236}">
                <a16:creationId xmlns:a16="http://schemas.microsoft.com/office/drawing/2014/main" id="{1A7CDE01-5326-626F-F220-8FCDFEBA4861}"/>
              </a:ext>
            </a:extLst>
          </p:cNvPr>
          <p:cNvSpPr>
            <a:spLocks noGrp="1"/>
          </p:cNvSpPr>
          <p:nvPr/>
        </p:nvSpPr>
        <p:spPr>
          <a:xfrm>
            <a:off x="4121149" y="1407716"/>
            <a:ext cx="431800" cy="431800"/>
          </a:xfrm>
          <a:prstGeom prst="ellipse">
            <a:avLst/>
          </a:prstGeom>
          <a:solidFill>
            <a:srgbClr val="7F42E1"/>
          </a:solidFill>
          <a:ln w="14288">
            <a:solidFill>
              <a:srgbClr val="7F42E1"/>
            </a:solidFill>
            <a:prstDash val="solid"/>
          </a:ln>
        </p:spPr>
        <p:txBody>
          <a:bodyPr wrap="none" lIns="38100" tIns="38100" rIns="38100" bIns="38100" anchor="ctr">
            <a:no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2</a:t>
            </a:r>
          </a:p>
        </p:txBody>
      </p:sp>
      <p:sp>
        <p:nvSpPr>
          <p:cNvPr id="9" name="Прямоугольник 1412">
            <a:extLst>
              <a:ext uri="{FF2B5EF4-FFF2-40B4-BE49-F238E27FC236}">
                <a16:creationId xmlns:a16="http://schemas.microsoft.com/office/drawing/2014/main" id="{B0B6EB99-1346-C341-9916-574E4FED35AE}"/>
              </a:ext>
            </a:extLst>
          </p:cNvPr>
          <p:cNvSpPr>
            <a:spLocks noGrp="1"/>
          </p:cNvSpPr>
          <p:nvPr/>
        </p:nvSpPr>
        <p:spPr>
          <a:xfrm>
            <a:off x="4654550" y="1344216"/>
            <a:ext cx="4127500" cy="584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Autofit/>
          </a:bodyPr>
          <a:lstStyle/>
          <a:p>
            <a:pPr algn="l">
              <a:buNone/>
              <a:defRPr sz="157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Фаерволл сопоставляет IP источника с identity</a:t>
            </a:r>
          </a:p>
        </p:txBody>
      </p:sp>
      <p:sp>
        <p:nvSpPr>
          <p:cNvPr id="10" name="Овал 1413">
            <a:extLst>
              <a:ext uri="{FF2B5EF4-FFF2-40B4-BE49-F238E27FC236}">
                <a16:creationId xmlns:a16="http://schemas.microsoft.com/office/drawing/2014/main" id="{1702CD3F-FC6F-56F3-66EC-BF69434D185F}"/>
              </a:ext>
            </a:extLst>
          </p:cNvPr>
          <p:cNvSpPr>
            <a:spLocks noGrp="1"/>
          </p:cNvSpPr>
          <p:nvPr/>
        </p:nvSpPr>
        <p:spPr>
          <a:xfrm>
            <a:off x="4889500" y="2178466"/>
            <a:ext cx="2413000" cy="2413000"/>
          </a:xfrm>
          <a:prstGeom prst="ellipse">
            <a:avLst/>
          </a:prstGeom>
          <a:solidFill>
            <a:srgbClr val="7F42E1"/>
          </a:solidFill>
          <a:ln w="14288">
            <a:solidFill>
              <a:srgbClr val="7F42E1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pPr algn="ctr">
              <a:buNone/>
              <a:defRPr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667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Firewall</a:t>
            </a:r>
          </a:p>
        </p:txBody>
      </p:sp>
      <p:sp>
        <p:nvSpPr>
          <p:cNvPr id="12" name="Скругленный прямоугольник 1414">
            <a:extLst>
              <a:ext uri="{FF2B5EF4-FFF2-40B4-BE49-F238E27FC236}">
                <a16:creationId xmlns:a16="http://schemas.microsoft.com/office/drawing/2014/main" id="{7FA5F3E9-2F31-11A5-BEAF-40BC66D2350D}"/>
              </a:ext>
            </a:extLst>
          </p:cNvPr>
          <p:cNvSpPr>
            <a:spLocks noGrp="1"/>
          </p:cNvSpPr>
          <p:nvPr/>
        </p:nvSpPr>
        <p:spPr>
          <a:xfrm>
            <a:off x="3527425" y="4947066"/>
            <a:ext cx="1651000" cy="91440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25400">
            <a:solidFill>
              <a:srgbClr val="E7DBFD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pPr algn="ctr">
              <a:buNone/>
              <a:defRPr sz="14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source</a:t>
            </a:r>
          </a:p>
          <a:p>
            <a:pPr algn="ctr">
              <a:buNone/>
              <a:defRPr sz="14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billing</a:t>
            </a:r>
          </a:p>
        </p:txBody>
      </p:sp>
      <p:sp>
        <p:nvSpPr>
          <p:cNvPr id="13" name="Скругленный прямоугольник 1415">
            <a:extLst>
              <a:ext uri="{FF2B5EF4-FFF2-40B4-BE49-F238E27FC236}">
                <a16:creationId xmlns:a16="http://schemas.microsoft.com/office/drawing/2014/main" id="{01F7196F-203A-8C45-4A9D-907E9E9AB447}"/>
              </a:ext>
            </a:extLst>
          </p:cNvPr>
          <p:cNvSpPr>
            <a:spLocks noGrp="1"/>
          </p:cNvSpPr>
          <p:nvPr/>
        </p:nvSpPr>
        <p:spPr>
          <a:xfrm>
            <a:off x="5330825" y="4947066"/>
            <a:ext cx="1651000" cy="91440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25400">
            <a:solidFill>
              <a:srgbClr val="D3F0FF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pPr algn="ctr">
              <a:buNone/>
              <a:defRPr sz="14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destination</a:t>
            </a:r>
          </a:p>
          <a:p>
            <a:pPr algn="ctr">
              <a:buNone/>
              <a:defRPr sz="14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payment</a:t>
            </a:r>
          </a:p>
        </p:txBody>
      </p:sp>
      <p:sp>
        <p:nvSpPr>
          <p:cNvPr id="14" name="Скругленный прямоугольник 1416">
            <a:extLst>
              <a:ext uri="{FF2B5EF4-FFF2-40B4-BE49-F238E27FC236}">
                <a16:creationId xmlns:a16="http://schemas.microsoft.com/office/drawing/2014/main" id="{51183626-C3EF-37AD-88A9-3FA6F196FAC1}"/>
              </a:ext>
            </a:extLst>
          </p:cNvPr>
          <p:cNvSpPr>
            <a:spLocks noGrp="1"/>
          </p:cNvSpPr>
          <p:nvPr/>
        </p:nvSpPr>
        <p:spPr>
          <a:xfrm>
            <a:off x="7134225" y="4947066"/>
            <a:ext cx="1651000" cy="91440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25400">
            <a:solidFill>
              <a:srgbClr val="EAEAEA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pPr algn="ctr">
              <a:buNone/>
              <a:defRPr sz="14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port</a:t>
            </a:r>
          </a:p>
          <a:p>
            <a:pPr algn="ctr">
              <a:buNone/>
              <a:defRPr sz="14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TCP 443</a:t>
            </a:r>
          </a:p>
        </p:txBody>
      </p:sp>
      <p:sp>
        <p:nvSpPr>
          <p:cNvPr id="15" name="Овал 1417">
            <a:extLst>
              <a:ext uri="{FF2B5EF4-FFF2-40B4-BE49-F238E27FC236}">
                <a16:creationId xmlns:a16="http://schemas.microsoft.com/office/drawing/2014/main" id="{48FCD9F1-71B2-B546-7FB8-41F443927D17}"/>
              </a:ext>
            </a:extLst>
          </p:cNvPr>
          <p:cNvSpPr>
            <a:spLocks noGrp="1"/>
          </p:cNvSpPr>
          <p:nvPr/>
        </p:nvSpPr>
        <p:spPr>
          <a:xfrm>
            <a:off x="8271567" y="1810166"/>
            <a:ext cx="431800" cy="457200"/>
          </a:xfrm>
          <a:prstGeom prst="ellipse">
            <a:avLst/>
          </a:prstGeom>
          <a:solidFill>
            <a:srgbClr val="7F42E1"/>
          </a:solidFill>
          <a:ln w="14288">
            <a:solidFill>
              <a:srgbClr val="7F42E1"/>
            </a:solidFill>
            <a:prstDash val="solid"/>
          </a:ln>
        </p:spPr>
        <p:txBody>
          <a:bodyPr wrap="none" lIns="38100" tIns="38100" rIns="38100" bIns="38100" anchor="ctr">
            <a:no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3</a:t>
            </a:r>
          </a:p>
        </p:txBody>
      </p:sp>
      <p:sp>
        <p:nvSpPr>
          <p:cNvPr id="16" name="Скругленный прямоугольник 1418">
            <a:extLst>
              <a:ext uri="{FF2B5EF4-FFF2-40B4-BE49-F238E27FC236}">
                <a16:creationId xmlns:a16="http://schemas.microsoft.com/office/drawing/2014/main" id="{38FEF8DC-A593-A5B1-F705-F2BE5C97BE3F}"/>
              </a:ext>
            </a:extLst>
          </p:cNvPr>
          <p:cNvSpPr>
            <a:spLocks noGrp="1"/>
          </p:cNvSpPr>
          <p:nvPr/>
        </p:nvSpPr>
        <p:spPr>
          <a:xfrm>
            <a:off x="9077326" y="1911766"/>
            <a:ext cx="2794000" cy="1092200"/>
          </a:xfrm>
          <a:prstGeom prst="roundRect">
            <a:avLst>
              <a:gd name="adj" fmla="val 11628"/>
            </a:avLst>
          </a:prstGeom>
          <a:solidFill>
            <a:srgbClr val="CFEFDF"/>
          </a:solidFill>
          <a:ln w="14288">
            <a:solidFill>
              <a:srgbClr val="CFEFDF"/>
            </a:solidFill>
            <a:prstDash val="solid"/>
          </a:ln>
        </p:spPr>
        <p:txBody>
          <a:bodyPr wrap="square" lIns="127000" tIns="101600" rIns="127000" bIns="101600" anchor="ctr">
            <a:noAutofit/>
          </a:bodyPr>
          <a:lstStyle/>
          <a:p>
            <a:pPr algn="ctr">
              <a:buNone/>
              <a:defRPr sz="1650" b="1">
                <a:solidFill>
                  <a:srgbClr val="17643A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7643A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ALLOW</a:t>
            </a:r>
          </a:p>
          <a:p>
            <a:pPr algn="ctr">
              <a:buNone/>
              <a:defRPr sz="1650" b="1">
                <a:solidFill>
                  <a:srgbClr val="17643A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7643A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к payment pods</a:t>
            </a:r>
          </a:p>
        </p:txBody>
      </p:sp>
      <p:sp>
        <p:nvSpPr>
          <p:cNvPr id="17" name="Скругленный прямоугольник 1419">
            <a:extLst>
              <a:ext uri="{FF2B5EF4-FFF2-40B4-BE49-F238E27FC236}">
                <a16:creationId xmlns:a16="http://schemas.microsoft.com/office/drawing/2014/main" id="{CD170163-5A1D-3668-937C-3F18F89AE852}"/>
              </a:ext>
            </a:extLst>
          </p:cNvPr>
          <p:cNvSpPr>
            <a:spLocks noGrp="1"/>
          </p:cNvSpPr>
          <p:nvPr/>
        </p:nvSpPr>
        <p:spPr>
          <a:xfrm>
            <a:off x="9077326" y="3499266"/>
            <a:ext cx="2794000" cy="1092200"/>
          </a:xfrm>
          <a:prstGeom prst="roundRect">
            <a:avLst>
              <a:gd name="adj" fmla="val 11628"/>
            </a:avLst>
          </a:prstGeom>
          <a:solidFill>
            <a:srgbClr val="FFE0E3"/>
          </a:solidFill>
          <a:ln w="14288">
            <a:solidFill>
              <a:srgbClr val="FFE0E3"/>
            </a:solidFill>
            <a:prstDash val="solid"/>
          </a:ln>
        </p:spPr>
        <p:txBody>
          <a:bodyPr wrap="square" lIns="127000" tIns="101600" rIns="127000" bIns="101600" anchor="ctr">
            <a:noAutofit/>
          </a:bodyPr>
          <a:lstStyle/>
          <a:p>
            <a:pPr algn="ctr">
              <a:buNone/>
              <a:defRPr sz="1575" b="1">
                <a:solidFill>
                  <a:srgbClr val="9E2C37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9E2C37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DENY</a:t>
            </a:r>
          </a:p>
          <a:p>
            <a:pPr algn="ctr">
              <a:buNone/>
              <a:defRPr sz="1575" b="1">
                <a:solidFill>
                  <a:srgbClr val="9E2C37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9E2C37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для остальных сочетаний</a:t>
            </a:r>
          </a:p>
        </p:txBody>
      </p:sp>
      <p:cxnSp>
        <p:nvCxnSpPr>
          <p:cNvPr id="18" name="Прямая со стрелкой 1437">
            <a:extLst>
              <a:ext uri="{FF2B5EF4-FFF2-40B4-BE49-F238E27FC236}">
                <a16:creationId xmlns:a16="http://schemas.microsoft.com/office/drawing/2014/main" id="{D642EE3F-96E2-9D92-829D-FFBC97DB1E92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3838575" y="2648366"/>
            <a:ext cx="1139825" cy="303678"/>
          </a:xfrm>
          <a:prstGeom prst="straightConnector1">
            <a:avLst/>
          </a:prstGeom>
          <a:ln w="25400">
            <a:solidFill>
              <a:srgbClr val="7F42E1"/>
            </a:solidFill>
            <a:prstDash val="solid"/>
            <a:tailEnd type="arrow" w="lg" len="sm"/>
          </a:ln>
        </p:spPr>
      </p:cxnSp>
      <p:cxnSp>
        <p:nvCxnSpPr>
          <p:cNvPr id="19" name="Прямая со стрелкой 1438">
            <a:extLst>
              <a:ext uri="{FF2B5EF4-FFF2-40B4-BE49-F238E27FC236}">
                <a16:creationId xmlns:a16="http://schemas.microsoft.com/office/drawing/2014/main" id="{9FD1C5A9-D5F8-BB21-072D-9CB175C41CC6}"/>
              </a:ext>
            </a:extLst>
          </p:cNvPr>
          <p:cNvCxnSpPr>
            <a:stCxn id="10" idx="6"/>
            <a:endCxn id="16" idx="1"/>
          </p:cNvCxnSpPr>
          <p:nvPr/>
        </p:nvCxnSpPr>
        <p:spPr>
          <a:xfrm flipV="1">
            <a:off x="7302500" y="2457866"/>
            <a:ext cx="1774826" cy="927100"/>
          </a:xfrm>
          <a:prstGeom prst="straightConnector1">
            <a:avLst/>
          </a:prstGeom>
          <a:ln w="25400">
            <a:solidFill>
              <a:srgbClr val="7F42E1"/>
            </a:solidFill>
            <a:prstDash val="solid"/>
            <a:tailEnd type="arrow" w="lg" len="sm"/>
          </a:ln>
        </p:spPr>
      </p:cxnSp>
      <p:cxnSp>
        <p:nvCxnSpPr>
          <p:cNvPr id="20" name="Прямая со стрелкой 1439">
            <a:extLst>
              <a:ext uri="{FF2B5EF4-FFF2-40B4-BE49-F238E27FC236}">
                <a16:creationId xmlns:a16="http://schemas.microsoft.com/office/drawing/2014/main" id="{62432CCB-7C4C-939F-81EE-738A310B9111}"/>
              </a:ext>
            </a:extLst>
          </p:cNvPr>
          <p:cNvCxnSpPr>
            <a:stCxn id="10" idx="6"/>
            <a:endCxn id="17" idx="1"/>
          </p:cNvCxnSpPr>
          <p:nvPr/>
        </p:nvCxnSpPr>
        <p:spPr>
          <a:xfrm>
            <a:off x="7302500" y="3384966"/>
            <a:ext cx="1774826" cy="660400"/>
          </a:xfrm>
          <a:prstGeom prst="straightConnector1">
            <a:avLst/>
          </a:prstGeom>
          <a:ln w="25400">
            <a:solidFill>
              <a:srgbClr val="7F42E1"/>
            </a:solidFill>
            <a:prstDash val="solid"/>
            <a:tailEnd type="arrow" w="lg" len="sm"/>
          </a:ln>
        </p:spPr>
      </p:cxnSp>
      <p:sp>
        <p:nvSpPr>
          <p:cNvPr id="24" name="architecture caption">
            <a:extLst>
              <a:ext uri="{FF2B5EF4-FFF2-40B4-BE49-F238E27FC236}">
                <a16:creationId xmlns:a16="http://schemas.microsoft.com/office/drawing/2014/main" id="{19EF81D9-9A11-87CA-E920-818276A82257}"/>
              </a:ext>
            </a:extLst>
          </p:cNvPr>
          <p:cNvSpPr>
            <a:spLocks noGrp="1"/>
          </p:cNvSpPr>
          <p:nvPr/>
        </p:nvSpPr>
        <p:spPr>
          <a:xfrm>
            <a:off x="323098" y="6269657"/>
            <a:ext cx="10947400" cy="342900"/>
          </a:xfrm>
          <a:prstGeom prst="roundRect">
            <a:avLst>
              <a:gd name="adj" fmla="val 25926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>
              <a:defRPr sz="15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lang="ru-RU" sz="2000" b="1">
                <a:solidFill>
                  <a:srgbClr val="181818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Если </a:t>
            </a:r>
            <a:r>
              <a:rPr lang="en-GB" sz="2000" b="1">
                <a:solidFill>
                  <a:srgbClr val="181818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identity </a:t>
            </a:r>
            <a:r>
              <a:rPr lang="ru-RU" sz="2000" b="1">
                <a:solidFill>
                  <a:srgbClr val="181818"/>
                </a:solidFill>
                <a:latin typeface="TT Norms Tochka Ext Normal" panose="02000503030000020003" pitchFamily="2" charset="0"/>
                <a:ea typeface="Arial"/>
                <a:cs typeface="Arial"/>
              </a:rPr>
              <a:t>неизвестна, корректное правило применить невозможно.</a:t>
            </a:r>
          </a:p>
        </p:txBody>
      </p:sp>
    </p:spTree>
    <p:extLst>
      <p:ext uri="{BB962C8B-B14F-4D97-AF65-F5344CB8AC3E}">
        <p14:creationId xmlns:p14="http://schemas.microsoft.com/office/powerpoint/2010/main" val="2688744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47C78-BE4D-DBFB-321B-8ABCDA7C3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AEEA2D-F28E-2B88-B16A-A64B3F953D8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0460C13-6168-0613-A997-530274229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1260089"/>
          </a:xfrm>
        </p:spPr>
        <p:txBody>
          <a:bodyPr/>
          <a:lstStyle/>
          <a:p>
            <a:r>
              <a:rPr lang="ru-RU"/>
              <a:t>Безопасникам нужно понимать, чей это </a:t>
            </a:r>
            <a:r>
              <a:rPr lang="en-GB"/>
              <a:t>IP</a:t>
            </a:r>
            <a:endParaRPr lang="en-RU"/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261C6040-4CDB-B024-1CCF-1A47C23570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122"/>
          <a:stretch/>
        </p:blipFill>
        <p:spPr>
          <a:xfrm>
            <a:off x="317503" y="1847850"/>
            <a:ext cx="11160674" cy="476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961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CF69F-2054-A172-8F9C-B40EB20A7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D4BFF2-111E-4BF5-3738-C7DB0219284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E48DEB-F8E1-704E-DB73-0F13E70BD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1260089"/>
          </a:xfrm>
        </p:spPr>
        <p:txBody>
          <a:bodyPr/>
          <a:lstStyle/>
          <a:p>
            <a:r>
              <a:rPr lang="en-GB"/>
              <a:t>IP </a:t>
            </a:r>
            <a:r>
              <a:rPr lang="ru-RU"/>
              <a:t>сам по себе не говорит, </a:t>
            </a:r>
            <a:br>
              <a:rPr lang="ru-RU"/>
            </a:br>
            <a:r>
              <a:rPr lang="ru-RU"/>
              <a:t>какой это сервис</a:t>
            </a:r>
            <a:endParaRPr lang="en-RU"/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F300582A-7F40-7EA6-F3D4-6FA35D8FA43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1426" y="2143706"/>
            <a:ext cx="6432274" cy="5645392"/>
          </a:xfrm>
        </p:spPr>
        <p:txBody>
          <a:bodyPr/>
          <a:lstStyle/>
          <a:p>
            <a:pPr lvl="1">
              <a:spcAft>
                <a:spcPts val="1600"/>
              </a:spcAft>
            </a:pPr>
            <a:r>
              <a:rPr lang="ru-RU" sz="2400" dirty="0"/>
              <a:t>Главный вопрос</a:t>
            </a:r>
          </a:p>
          <a:p>
            <a:pPr>
              <a:spcAft>
                <a:spcPts val="1600"/>
              </a:spcAft>
            </a:pPr>
            <a:r>
              <a:rPr lang="ru-RU" sz="2200" dirty="0"/>
              <a:t>Как связать </a:t>
            </a:r>
            <a:r>
              <a:rPr lang="en-GB" sz="2200" dirty="0"/>
              <a:t>IP </a:t>
            </a:r>
            <a:r>
              <a:rPr lang="ru-RU" sz="2200" dirty="0"/>
              <a:t>в </a:t>
            </a:r>
            <a:r>
              <a:rPr lang="en-GB" sz="2200" dirty="0"/>
              <a:t>TCP-</a:t>
            </a:r>
            <a:r>
              <a:rPr lang="ru-RU" sz="2200" dirty="0"/>
              <a:t>соединении </a:t>
            </a:r>
            <a:br>
              <a:rPr lang="ru-RU" sz="2200" dirty="0"/>
            </a:br>
            <a:r>
              <a:rPr lang="ru-RU" sz="2200" dirty="0"/>
              <a:t>с </a:t>
            </a:r>
            <a:r>
              <a:rPr lang="en-GB" sz="2200" dirty="0"/>
              <a:t>namespace </a:t>
            </a:r>
            <a:r>
              <a:rPr lang="ru-RU" sz="2200" dirty="0"/>
              <a:t>и передать </a:t>
            </a:r>
            <a:r>
              <a:rPr lang="en-GB" sz="2200" dirty="0"/>
              <a:t>identity </a:t>
            </a:r>
            <a:r>
              <a:rPr lang="ru-RU" sz="2200" dirty="0"/>
              <a:t>на </a:t>
            </a:r>
            <a:r>
              <a:rPr lang="en-GB" sz="2200" dirty="0"/>
              <a:t>NGFW?</a:t>
            </a:r>
            <a:endParaRPr lang="ru-RU" sz="2200" dirty="0"/>
          </a:p>
          <a:p>
            <a:pPr lvl="1">
              <a:spcAft>
                <a:spcPts val="1600"/>
              </a:spcAft>
            </a:pPr>
            <a:r>
              <a:rPr lang="ru-RU" sz="2400" dirty="0"/>
              <a:t>Ещё нюанс</a:t>
            </a:r>
          </a:p>
          <a:p>
            <a:pPr>
              <a:spcAft>
                <a:spcPts val="1600"/>
              </a:spcAft>
            </a:pPr>
            <a:r>
              <a:rPr lang="en-GB" sz="2200" dirty="0"/>
              <a:t>Pod IP </a:t>
            </a:r>
            <a:r>
              <a:rPr lang="ru-RU" sz="2200" dirty="0"/>
              <a:t>живёт недолго и может </a:t>
            </a:r>
            <a:br>
              <a:rPr lang="ru-RU" sz="2200" dirty="0"/>
            </a:br>
            <a:r>
              <a:rPr lang="ru-RU" sz="2200" dirty="0"/>
              <a:t>использоваться повторно.</a:t>
            </a:r>
          </a:p>
          <a:p>
            <a:pPr>
              <a:spcAft>
                <a:spcPts val="1600"/>
              </a:spcAft>
            </a:pPr>
            <a:endParaRPr lang="ru-RU" sz="2200" dirty="0"/>
          </a:p>
          <a:p>
            <a:pPr>
              <a:spcAft>
                <a:spcPts val="1600"/>
              </a:spcAft>
            </a:pPr>
            <a:endParaRPr lang="en-GB" sz="2200" dirty="0"/>
          </a:p>
          <a:p>
            <a:pPr marL="177800" indent="-177800">
              <a:spcAft>
                <a:spcPts val="1600"/>
              </a:spcAft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177800" indent="-177800">
              <a:spcAft>
                <a:spcPts val="1600"/>
              </a:spcAft>
              <a:buFont typeface="Arial" panose="020B0604020202020204" pitchFamily="34" charset="0"/>
              <a:buChar char="•"/>
            </a:pPr>
            <a:endParaRPr lang="ru-RU" sz="2200" dirty="0"/>
          </a:p>
          <a:p>
            <a:pPr>
              <a:spcAft>
                <a:spcPts val="1600"/>
              </a:spcAft>
            </a:pPr>
            <a:endParaRPr lang="ru-RU" dirty="0"/>
          </a:p>
        </p:txBody>
      </p:sp>
      <p:pic>
        <p:nvPicPr>
          <p:cNvPr id="3" name="Рисунок 252">
            <a:extLst>
              <a:ext uri="{FF2B5EF4-FFF2-40B4-BE49-F238E27FC236}">
                <a16:creationId xmlns:a16="http://schemas.microsoft.com/office/drawing/2014/main" id="{8BD2DCEE-DCAE-4F6D-1386-108B7FCCDE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173913" y="2289747"/>
            <a:ext cx="4704820" cy="3527023"/>
          </a:xfrm>
          <a:prstGeom prst="roundRect">
            <a:avLst>
              <a:gd name="adj" fmla="val 5556"/>
            </a:avLst>
          </a:prstGeom>
        </p:spPr>
      </p:pic>
      <p:sp>
        <p:nvSpPr>
          <p:cNvPr id="5" name="meme label old owner">
            <a:extLst>
              <a:ext uri="{FF2B5EF4-FFF2-40B4-BE49-F238E27FC236}">
                <a16:creationId xmlns:a16="http://schemas.microsoft.com/office/drawing/2014/main" id="{60BAE7F7-786B-CD64-E54C-27B7CF0FB235}"/>
              </a:ext>
            </a:extLst>
          </p:cNvPr>
          <p:cNvSpPr>
            <a:spLocks noGrp="1"/>
          </p:cNvSpPr>
          <p:nvPr/>
        </p:nvSpPr>
        <p:spPr>
          <a:xfrm>
            <a:off x="7499350" y="1605253"/>
            <a:ext cx="16383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15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chemeClr val="tx2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Кому выдали</a:t>
            </a:r>
          </a:p>
          <a:p>
            <a:pPr algn="ctr">
              <a:defRPr sz="15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chemeClr val="tx2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доступ</a:t>
            </a:r>
          </a:p>
        </p:txBody>
      </p:sp>
      <p:sp>
        <p:nvSpPr>
          <p:cNvPr id="6" name="meme label new owner">
            <a:extLst>
              <a:ext uri="{FF2B5EF4-FFF2-40B4-BE49-F238E27FC236}">
                <a16:creationId xmlns:a16="http://schemas.microsoft.com/office/drawing/2014/main" id="{64F54376-B350-7E2C-3C39-F186CDB278D7}"/>
              </a:ext>
            </a:extLst>
          </p:cNvPr>
          <p:cNvSpPr>
            <a:spLocks noGrp="1"/>
          </p:cNvSpPr>
          <p:nvPr/>
        </p:nvSpPr>
        <p:spPr>
          <a:xfrm>
            <a:off x="9852706" y="1605253"/>
            <a:ext cx="180975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15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chemeClr val="tx2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Кому потом</a:t>
            </a:r>
          </a:p>
          <a:p>
            <a:pPr algn="ctr">
              <a:defRPr sz="15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chemeClr val="tx2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выдали его IP</a:t>
            </a:r>
          </a:p>
        </p:txBody>
      </p:sp>
      <p:sp>
        <p:nvSpPr>
          <p:cNvPr id="7" name="meme caption">
            <a:extLst>
              <a:ext uri="{FF2B5EF4-FFF2-40B4-BE49-F238E27FC236}">
                <a16:creationId xmlns:a16="http://schemas.microsoft.com/office/drawing/2014/main" id="{644E5516-FAAC-7CE9-6C4B-664315BE214E}"/>
              </a:ext>
            </a:extLst>
          </p:cNvPr>
          <p:cNvSpPr>
            <a:spLocks noGrp="1"/>
          </p:cNvSpPr>
          <p:nvPr/>
        </p:nvSpPr>
        <p:spPr>
          <a:xfrm>
            <a:off x="7994650" y="5948814"/>
            <a:ext cx="31051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1425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chemeClr val="tx2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Один IP, разные сервисы</a:t>
            </a:r>
          </a:p>
        </p:txBody>
      </p:sp>
    </p:spTree>
    <p:extLst>
      <p:ext uri="{BB962C8B-B14F-4D97-AF65-F5344CB8AC3E}">
        <p14:creationId xmlns:p14="http://schemas.microsoft.com/office/powerpoint/2010/main" val="3822215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3E992-D701-7FFB-4306-85900FDA6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BB8908-3F18-A68A-C1FC-734672371D7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3114B9A-48DF-1726-D9B4-0C06CE321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1260089"/>
          </a:xfrm>
        </p:spPr>
        <p:txBody>
          <a:bodyPr/>
          <a:lstStyle/>
          <a:p>
            <a:r>
              <a:rPr lang="en-GB"/>
              <a:t>Praefectus: </a:t>
            </a:r>
            <a:r>
              <a:rPr lang="ru-RU"/>
              <a:t>передача </a:t>
            </a:r>
            <a:r>
              <a:rPr lang="en-GB"/>
              <a:t>identity </a:t>
            </a:r>
            <a:r>
              <a:rPr lang="ru-RU"/>
              <a:t>через </a:t>
            </a:r>
            <a:r>
              <a:rPr lang="en-GB"/>
              <a:t>syslog</a:t>
            </a:r>
            <a:endParaRPr lang="en-RU"/>
          </a:p>
        </p:txBody>
      </p:sp>
      <p:sp>
        <p:nvSpPr>
          <p:cNvPr id="3" name="Скругленный прямоугольник 1410">
            <a:extLst>
              <a:ext uri="{FF2B5EF4-FFF2-40B4-BE49-F238E27FC236}">
                <a16:creationId xmlns:a16="http://schemas.microsoft.com/office/drawing/2014/main" id="{C13B1690-2EA3-CE88-265E-3A5254639349}"/>
              </a:ext>
            </a:extLst>
          </p:cNvPr>
          <p:cNvSpPr>
            <a:spLocks noGrp="1"/>
          </p:cNvSpPr>
          <p:nvPr/>
        </p:nvSpPr>
        <p:spPr>
          <a:xfrm>
            <a:off x="317503" y="2184400"/>
            <a:ext cx="2667000" cy="1041400"/>
          </a:xfrm>
          <a:prstGeom prst="roundRect">
            <a:avLst>
              <a:gd name="adj" fmla="val 10976"/>
            </a:avLst>
          </a:prstGeom>
          <a:solidFill>
            <a:srgbClr val="EAEAEA"/>
          </a:solidFill>
          <a:ln w="14288">
            <a:solidFill>
              <a:srgbClr val="E7DBFD"/>
            </a:solidFill>
          </a:ln>
        </p:spPr>
        <p:txBody>
          <a:bodyPr lIns="152400" tIns="127000" rIns="152400" bIns="127000" anchor="ctr">
            <a:noAutofit/>
          </a:bodyPr>
          <a:lstStyle/>
          <a:p>
            <a:pPr algn="ctr" defTabSz="1219170">
              <a:defRPr sz="17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3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Kubernetes</a:t>
            </a:r>
          </a:p>
          <a:p>
            <a:pPr algn="ctr" defTabSz="1219170">
              <a:defRPr sz="17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3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API server</a:t>
            </a:r>
          </a:p>
        </p:txBody>
      </p:sp>
      <p:sp>
        <p:nvSpPr>
          <p:cNvPr id="4" name="Скругленный прямоугольник 1411">
            <a:extLst>
              <a:ext uri="{FF2B5EF4-FFF2-40B4-BE49-F238E27FC236}">
                <a16:creationId xmlns:a16="http://schemas.microsoft.com/office/drawing/2014/main" id="{DD0DA6EF-7205-BF40-F37B-F8A67F916BB4}"/>
              </a:ext>
            </a:extLst>
          </p:cNvPr>
          <p:cNvSpPr>
            <a:spLocks noGrp="1"/>
          </p:cNvSpPr>
          <p:nvPr/>
        </p:nvSpPr>
        <p:spPr>
          <a:xfrm>
            <a:off x="4519279" y="2184400"/>
            <a:ext cx="2819400" cy="1041400"/>
          </a:xfrm>
          <a:prstGeom prst="roundRect">
            <a:avLst>
              <a:gd name="adj" fmla="val 10976"/>
            </a:avLst>
          </a:prstGeom>
          <a:solidFill>
            <a:srgbClr val="7F42E1"/>
          </a:solidFill>
          <a:ln w="14288">
            <a:solidFill>
              <a:srgbClr val="7F42E1"/>
            </a:solidFill>
          </a:ln>
        </p:spPr>
        <p:txBody>
          <a:bodyPr lIns="152400" tIns="127000" rIns="152400" bIns="127000" anchor="ctr">
            <a:noAutofit/>
          </a:bodyPr>
          <a:lstStyle/>
          <a:p>
            <a:pPr algn="ctr" defTabSz="1219170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00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Praefectus</a:t>
            </a:r>
          </a:p>
        </p:txBody>
      </p:sp>
      <p:sp>
        <p:nvSpPr>
          <p:cNvPr id="5" name="Скругленный прямоугольник 1412">
            <a:extLst>
              <a:ext uri="{FF2B5EF4-FFF2-40B4-BE49-F238E27FC236}">
                <a16:creationId xmlns:a16="http://schemas.microsoft.com/office/drawing/2014/main" id="{6D3AD623-047D-452D-2EA9-F61055EBB70C}"/>
              </a:ext>
            </a:extLst>
          </p:cNvPr>
          <p:cNvSpPr>
            <a:spLocks noGrp="1"/>
          </p:cNvSpPr>
          <p:nvPr/>
        </p:nvSpPr>
        <p:spPr>
          <a:xfrm>
            <a:off x="9080497" y="2184400"/>
            <a:ext cx="2794000" cy="1041400"/>
          </a:xfrm>
          <a:prstGeom prst="roundRect">
            <a:avLst>
              <a:gd name="adj" fmla="val 10976"/>
            </a:avLst>
          </a:prstGeom>
          <a:solidFill>
            <a:srgbClr val="D3F0FF"/>
          </a:solidFill>
          <a:ln w="14288">
            <a:solidFill>
              <a:srgbClr val="E7DBFD"/>
            </a:solidFill>
          </a:ln>
        </p:spPr>
        <p:txBody>
          <a:bodyPr lIns="152400" tIns="127000" rIns="152400" bIns="127000" anchor="ctr">
            <a:noAutofit/>
          </a:bodyPr>
          <a:lstStyle/>
          <a:p>
            <a:pPr algn="ctr" defTabSz="1219170">
              <a:defRPr sz="18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4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Palo Alto</a:t>
            </a:r>
          </a:p>
          <a:p>
            <a:pPr algn="ctr" defTabSz="1219170">
              <a:defRPr sz="18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4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User-ID</a:t>
            </a:r>
          </a:p>
        </p:txBody>
      </p:sp>
      <p:cxnSp>
        <p:nvCxnSpPr>
          <p:cNvPr id="6" name="Прямая со стрелкой 1433">
            <a:extLst>
              <a:ext uri="{FF2B5EF4-FFF2-40B4-BE49-F238E27FC236}">
                <a16:creationId xmlns:a16="http://schemas.microsoft.com/office/drawing/2014/main" id="{471A5AEB-6408-AF9A-379A-9DFDC1F2E100}"/>
              </a:ext>
            </a:extLst>
          </p:cNvPr>
          <p:cNvCxnSpPr>
            <a:stCxn id="3" idx="3"/>
            <a:endCxn id="4" idx="1"/>
          </p:cNvCxnSpPr>
          <p:nvPr/>
        </p:nvCxnSpPr>
        <p:spPr>
          <a:xfrm>
            <a:off x="2984503" y="2705100"/>
            <a:ext cx="1534776" cy="0"/>
          </a:xfrm>
          <a:prstGeom prst="straightConnector1">
            <a:avLst/>
          </a:prstGeom>
          <a:ln w="25400">
            <a:solidFill>
              <a:srgbClr val="7F42E1"/>
            </a:solidFill>
            <a:tailEnd type="arrow" w="lg" len="med"/>
          </a:ln>
        </p:spPr>
      </p:cxnSp>
      <p:cxnSp>
        <p:nvCxnSpPr>
          <p:cNvPr id="9" name="Прямая со стрелкой 1434">
            <a:extLst>
              <a:ext uri="{FF2B5EF4-FFF2-40B4-BE49-F238E27FC236}">
                <a16:creationId xmlns:a16="http://schemas.microsoft.com/office/drawing/2014/main" id="{3EA2CF20-B8AB-2C19-1BA6-C82980E2BF72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>
            <a:off x="7338679" y="2705100"/>
            <a:ext cx="1741818" cy="0"/>
          </a:xfrm>
          <a:prstGeom prst="straightConnector1">
            <a:avLst/>
          </a:prstGeom>
          <a:ln w="25400">
            <a:solidFill>
              <a:srgbClr val="7F42E1"/>
            </a:solidFill>
            <a:tailEnd type="arrow" w="lg" len="med"/>
          </a:ln>
        </p:spPr>
      </p:cxnSp>
      <p:sp>
        <p:nvSpPr>
          <p:cNvPr id="10" name="Прямоугольник 1415">
            <a:extLst>
              <a:ext uri="{FF2B5EF4-FFF2-40B4-BE49-F238E27FC236}">
                <a16:creationId xmlns:a16="http://schemas.microsoft.com/office/drawing/2014/main" id="{FEA0F21B-8779-3979-8CA1-2E60E6E5D9C2}"/>
              </a:ext>
            </a:extLst>
          </p:cNvPr>
          <p:cNvSpPr>
            <a:spLocks noGrp="1"/>
          </p:cNvSpPr>
          <p:nvPr/>
        </p:nvSpPr>
        <p:spPr>
          <a:xfrm>
            <a:off x="3186372" y="2273300"/>
            <a:ext cx="10922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 defTabSz="1219170">
              <a:defRPr sz="12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chemeClr val="accent1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Pod events</a:t>
            </a:r>
          </a:p>
        </p:txBody>
      </p:sp>
      <p:sp>
        <p:nvSpPr>
          <p:cNvPr id="11" name="Прямоугольник 1416">
            <a:extLst>
              <a:ext uri="{FF2B5EF4-FFF2-40B4-BE49-F238E27FC236}">
                <a16:creationId xmlns:a16="http://schemas.microsoft.com/office/drawing/2014/main" id="{FB1025EB-4064-343A-906D-1469EAB6E93D}"/>
              </a:ext>
            </a:extLst>
          </p:cNvPr>
          <p:cNvSpPr>
            <a:spLocks noGrp="1"/>
          </p:cNvSpPr>
          <p:nvPr/>
        </p:nvSpPr>
        <p:spPr>
          <a:xfrm>
            <a:off x="7469725" y="2273300"/>
            <a:ext cx="1524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 defTabSz="1219170">
              <a:defRPr sz="1425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chemeClr val="accent1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syslog</a:t>
            </a:r>
          </a:p>
        </p:txBody>
      </p:sp>
      <p:sp>
        <p:nvSpPr>
          <p:cNvPr id="12" name="Прямоугольник 1417">
            <a:extLst>
              <a:ext uri="{FF2B5EF4-FFF2-40B4-BE49-F238E27FC236}">
                <a16:creationId xmlns:a16="http://schemas.microsoft.com/office/drawing/2014/main" id="{4DA34621-9A93-B04D-B9F9-D7D4DAE669F3}"/>
              </a:ext>
            </a:extLst>
          </p:cNvPr>
          <p:cNvSpPr>
            <a:spLocks noGrp="1"/>
          </p:cNvSpPr>
          <p:nvPr/>
        </p:nvSpPr>
        <p:spPr>
          <a:xfrm>
            <a:off x="317503" y="3378200"/>
            <a:ext cx="3048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defTabSz="1219170">
              <a:defRPr sz="1350" b="0">
                <a:solidFill>
                  <a:srgbClr val="595959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9595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Создание и удаление pod</a:t>
            </a:r>
          </a:p>
        </p:txBody>
      </p:sp>
      <p:sp>
        <p:nvSpPr>
          <p:cNvPr id="13" name="Прямоугольник 1418">
            <a:extLst>
              <a:ext uri="{FF2B5EF4-FFF2-40B4-BE49-F238E27FC236}">
                <a16:creationId xmlns:a16="http://schemas.microsoft.com/office/drawing/2014/main" id="{066CBC03-9901-1777-BE8E-CCD7B78DA0DD}"/>
              </a:ext>
            </a:extLst>
          </p:cNvPr>
          <p:cNvSpPr>
            <a:spLocks noGrp="1"/>
          </p:cNvSpPr>
          <p:nvPr/>
        </p:nvSpPr>
        <p:spPr>
          <a:xfrm>
            <a:off x="4000501" y="3378200"/>
            <a:ext cx="3492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 defTabSz="1219170">
              <a:defRPr sz="1350" b="0">
                <a:solidFill>
                  <a:srgbClr val="595959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9595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Связка pod IP и namespace</a:t>
            </a:r>
          </a:p>
        </p:txBody>
      </p:sp>
      <p:sp>
        <p:nvSpPr>
          <p:cNvPr id="14" name="Прямоугольник 1419">
            <a:extLst>
              <a:ext uri="{FF2B5EF4-FFF2-40B4-BE49-F238E27FC236}">
                <a16:creationId xmlns:a16="http://schemas.microsoft.com/office/drawing/2014/main" id="{0DBB4825-9508-D67C-3C6A-DD195D8C733C}"/>
              </a:ext>
            </a:extLst>
          </p:cNvPr>
          <p:cNvSpPr>
            <a:spLocks noGrp="1"/>
          </p:cNvSpPr>
          <p:nvPr/>
        </p:nvSpPr>
        <p:spPr>
          <a:xfrm>
            <a:off x="8712200" y="3378200"/>
            <a:ext cx="3048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 defTabSz="1219170">
              <a:defRPr sz="1350" b="0">
                <a:solidFill>
                  <a:srgbClr val="595959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59595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Сопоставление IP и user</a:t>
            </a:r>
          </a:p>
        </p:txBody>
      </p:sp>
      <p:sp>
        <p:nvSpPr>
          <p:cNvPr id="15" name="Прямая соединительная линия 1420">
            <a:extLst>
              <a:ext uri="{FF2B5EF4-FFF2-40B4-BE49-F238E27FC236}">
                <a16:creationId xmlns:a16="http://schemas.microsoft.com/office/drawing/2014/main" id="{9B783F43-D07B-A64A-4525-A0F6575DE4CA}"/>
              </a:ext>
            </a:extLst>
          </p:cNvPr>
          <p:cNvSpPr>
            <a:spLocks noGrp="1"/>
          </p:cNvSpPr>
          <p:nvPr/>
        </p:nvSpPr>
        <p:spPr>
          <a:xfrm>
            <a:off x="304799" y="4089400"/>
            <a:ext cx="11580813" cy="0"/>
          </a:xfrm>
          <a:prstGeom prst="line">
            <a:avLst/>
          </a:prstGeom>
          <a:noFill/>
          <a:ln w="25400">
            <a:solidFill>
              <a:srgbClr val="EAEAEA"/>
            </a:solidFill>
          </a:ln>
        </p:spPr>
      </p:sp>
      <p:sp>
        <p:nvSpPr>
          <p:cNvPr id="16" name="Прямоугольник 1421">
            <a:extLst>
              <a:ext uri="{FF2B5EF4-FFF2-40B4-BE49-F238E27FC236}">
                <a16:creationId xmlns:a16="http://schemas.microsoft.com/office/drawing/2014/main" id="{E411C5DA-0805-BC95-8BA4-B8ECE8684C64}"/>
              </a:ext>
            </a:extLst>
          </p:cNvPr>
          <p:cNvSpPr>
            <a:spLocks noGrp="1"/>
          </p:cNvSpPr>
          <p:nvPr/>
        </p:nvSpPr>
        <p:spPr>
          <a:xfrm>
            <a:off x="317503" y="4305300"/>
            <a:ext cx="5715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defTabSz="1219170">
              <a:defRPr sz="15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chemeClr val="tx2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Обработка трафика на NGFW</a:t>
            </a:r>
          </a:p>
        </p:txBody>
      </p:sp>
      <p:sp>
        <p:nvSpPr>
          <p:cNvPr id="17" name="Скругленный прямоугольник 1422">
            <a:extLst>
              <a:ext uri="{FF2B5EF4-FFF2-40B4-BE49-F238E27FC236}">
                <a16:creationId xmlns:a16="http://schemas.microsoft.com/office/drawing/2014/main" id="{6D02D948-AB9A-3718-E385-6EBBBB8F26EA}"/>
              </a:ext>
            </a:extLst>
          </p:cNvPr>
          <p:cNvSpPr>
            <a:spLocks noGrp="1"/>
          </p:cNvSpPr>
          <p:nvPr/>
        </p:nvSpPr>
        <p:spPr>
          <a:xfrm>
            <a:off x="317503" y="5041901"/>
            <a:ext cx="2667000" cy="850900"/>
          </a:xfrm>
          <a:prstGeom prst="roundRect">
            <a:avLst>
              <a:gd name="adj" fmla="val 13433"/>
            </a:avLst>
          </a:prstGeom>
          <a:solidFill>
            <a:srgbClr val="EAEAEA"/>
          </a:solidFill>
          <a:ln w="14288">
            <a:solidFill>
              <a:srgbClr val="E7DBFD"/>
            </a:solidFill>
          </a:ln>
        </p:spPr>
        <p:txBody>
          <a:bodyPr lIns="152400" tIns="127000" rIns="152400" bIns="127000" anchor="ctr">
            <a:noAutofit/>
          </a:bodyPr>
          <a:lstStyle/>
          <a:p>
            <a:pPr algn="ctr" defTabSz="1219170">
              <a:defRPr sz="17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3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Трафик pod</a:t>
            </a:r>
          </a:p>
        </p:txBody>
      </p:sp>
      <p:sp>
        <p:nvSpPr>
          <p:cNvPr id="18" name="Скругленный прямоугольник 1423">
            <a:extLst>
              <a:ext uri="{FF2B5EF4-FFF2-40B4-BE49-F238E27FC236}">
                <a16:creationId xmlns:a16="http://schemas.microsoft.com/office/drawing/2014/main" id="{3B8F01B2-E674-B4BC-F465-E4B295B8AAE0}"/>
              </a:ext>
            </a:extLst>
          </p:cNvPr>
          <p:cNvSpPr>
            <a:spLocks noGrp="1"/>
          </p:cNvSpPr>
          <p:nvPr/>
        </p:nvSpPr>
        <p:spPr>
          <a:xfrm>
            <a:off x="4519279" y="4902200"/>
            <a:ext cx="2819400" cy="1117600"/>
          </a:xfrm>
          <a:prstGeom prst="roundRect">
            <a:avLst>
              <a:gd name="adj" fmla="val 10227"/>
            </a:avLst>
          </a:prstGeom>
          <a:solidFill>
            <a:srgbClr val="F5F0FE"/>
          </a:solidFill>
          <a:ln w="14288">
            <a:solidFill>
              <a:srgbClr val="E7DBFD"/>
            </a:solidFill>
          </a:ln>
        </p:spPr>
        <p:txBody>
          <a:bodyPr lIns="152400" tIns="127000" rIns="152400" bIns="127000" anchor="ctr">
            <a:noAutofit/>
          </a:bodyPr>
          <a:lstStyle/>
          <a:p>
            <a:pPr algn="ctr" defTabSz="1219170">
              <a:defRPr sz="157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IP источника</a:t>
            </a:r>
          </a:p>
          <a:p>
            <a:pPr algn="ctr" defTabSz="1219170">
              <a:defRPr sz="157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сопоставляется </a:t>
            </a:r>
            <a:br>
              <a:rPr lang="en-US" sz="21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</a:br>
            <a:r>
              <a:rPr sz="21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с user</a:t>
            </a:r>
          </a:p>
        </p:txBody>
      </p:sp>
      <p:sp>
        <p:nvSpPr>
          <p:cNvPr id="19" name="Скругленный прямоугольник 1424">
            <a:extLst>
              <a:ext uri="{FF2B5EF4-FFF2-40B4-BE49-F238E27FC236}">
                <a16:creationId xmlns:a16="http://schemas.microsoft.com/office/drawing/2014/main" id="{F6392EFB-6255-E531-6E90-64C7EC7E725A}"/>
              </a:ext>
            </a:extLst>
          </p:cNvPr>
          <p:cNvSpPr>
            <a:spLocks noGrp="1"/>
          </p:cNvSpPr>
          <p:nvPr/>
        </p:nvSpPr>
        <p:spPr>
          <a:xfrm>
            <a:off x="9080497" y="4902200"/>
            <a:ext cx="2794000" cy="1117600"/>
          </a:xfrm>
          <a:prstGeom prst="roundRect">
            <a:avLst>
              <a:gd name="adj" fmla="val 10227"/>
            </a:avLst>
          </a:prstGeom>
          <a:solidFill>
            <a:srgbClr val="D3F0FF"/>
          </a:solidFill>
          <a:ln w="14288">
            <a:solidFill>
              <a:srgbClr val="E7DBFD"/>
            </a:solidFill>
          </a:ln>
        </p:spPr>
        <p:txBody>
          <a:bodyPr lIns="152400" tIns="127000" rIns="152400" bIns="127000" anchor="ctr">
            <a:noAutofit/>
          </a:bodyPr>
          <a:lstStyle/>
          <a:p>
            <a:pPr algn="ctr" defTabSz="1219170">
              <a:defRPr sz="165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2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Правило доступа</a:t>
            </a:r>
          </a:p>
          <a:p>
            <a:pPr algn="ctr" defTabSz="1219170">
              <a:defRPr sz="165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2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для сервиса</a:t>
            </a:r>
          </a:p>
        </p:txBody>
      </p:sp>
      <p:cxnSp>
        <p:nvCxnSpPr>
          <p:cNvPr id="20" name="Прямая со стрелкой 1445">
            <a:extLst>
              <a:ext uri="{FF2B5EF4-FFF2-40B4-BE49-F238E27FC236}">
                <a16:creationId xmlns:a16="http://schemas.microsoft.com/office/drawing/2014/main" id="{1DDE59F0-6649-4B20-AC30-95B52BCCECA9}"/>
              </a:ext>
            </a:extLst>
          </p:cNvPr>
          <p:cNvCxnSpPr>
            <a:stCxn id="17" idx="3"/>
            <a:endCxn id="18" idx="1"/>
          </p:cNvCxnSpPr>
          <p:nvPr/>
        </p:nvCxnSpPr>
        <p:spPr>
          <a:xfrm flipV="1">
            <a:off x="2984503" y="5461000"/>
            <a:ext cx="1534776" cy="6351"/>
          </a:xfrm>
          <a:prstGeom prst="straightConnector1">
            <a:avLst/>
          </a:prstGeom>
          <a:ln w="25400">
            <a:solidFill>
              <a:srgbClr val="7F42E1"/>
            </a:solidFill>
            <a:tailEnd type="arrow" w="lg" len="med"/>
          </a:ln>
        </p:spPr>
      </p:cxnSp>
      <p:cxnSp>
        <p:nvCxnSpPr>
          <p:cNvPr id="21" name="Прямая со стрелкой 1446">
            <a:extLst>
              <a:ext uri="{FF2B5EF4-FFF2-40B4-BE49-F238E27FC236}">
                <a16:creationId xmlns:a16="http://schemas.microsoft.com/office/drawing/2014/main" id="{C7F9CB64-717E-07C0-4A6F-5BEC10040BB0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>
            <a:off x="7338679" y="5461000"/>
            <a:ext cx="1741818" cy="0"/>
          </a:xfrm>
          <a:prstGeom prst="straightConnector1">
            <a:avLst/>
          </a:prstGeom>
          <a:ln w="25400">
            <a:solidFill>
              <a:srgbClr val="7F42E1"/>
            </a:solidFill>
            <a:tailEnd type="arrow" w="lg" len="med"/>
          </a:ln>
        </p:spPr>
      </p:cxnSp>
    </p:spTree>
    <p:extLst>
      <p:ext uri="{BB962C8B-B14F-4D97-AF65-F5344CB8AC3E}">
        <p14:creationId xmlns:p14="http://schemas.microsoft.com/office/powerpoint/2010/main" val="16503485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05B11-A5EF-1C5A-F602-89F6FD6BC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6D47BF-67A9-F96C-618B-FC1621014C8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7C5FFBF-302F-CB9A-4D21-27F3467CC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1260089"/>
          </a:xfrm>
        </p:spPr>
        <p:txBody>
          <a:bodyPr/>
          <a:lstStyle/>
          <a:p>
            <a:r>
              <a:rPr lang="ru-RU"/>
              <a:t>Слабые места интеграции </a:t>
            </a:r>
            <a:br>
              <a:rPr lang="ru-RU"/>
            </a:br>
            <a:r>
              <a:rPr lang="ru-RU"/>
              <a:t>через </a:t>
            </a:r>
            <a:r>
              <a:rPr lang="en-GB"/>
              <a:t>syslog</a:t>
            </a:r>
            <a:endParaRPr lang="en-RU"/>
          </a:p>
        </p:txBody>
      </p:sp>
      <p:sp>
        <p:nvSpPr>
          <p:cNvPr id="5" name="Овал 13">
            <a:extLst>
              <a:ext uri="{FF2B5EF4-FFF2-40B4-BE49-F238E27FC236}">
                <a16:creationId xmlns:a16="http://schemas.microsoft.com/office/drawing/2014/main" id="{FCBD193B-BDD7-F309-A536-27F9D2454227}"/>
              </a:ext>
            </a:extLst>
          </p:cNvPr>
          <p:cNvSpPr/>
          <p:nvPr/>
        </p:nvSpPr>
        <p:spPr>
          <a:xfrm>
            <a:off x="317503" y="229749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233DFD-AA1D-824F-3DB3-73864C7C0FA8}"/>
              </a:ext>
            </a:extLst>
          </p:cNvPr>
          <p:cNvSpPr txBox="1"/>
          <p:nvPr/>
        </p:nvSpPr>
        <p:spPr>
          <a:xfrm>
            <a:off x="317504" y="2964448"/>
            <a:ext cx="3521072" cy="2209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Сложно отлавливать ошибки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Трудно понять, на каком этапе потерялось событие.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9599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A8FE3-4497-B1E3-0EE6-BE0608CD3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C92335-04C1-C07F-CA9D-619CA643743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8B8EB4D-35E6-3D4A-7A7B-DAFA044A5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1260089"/>
          </a:xfrm>
        </p:spPr>
        <p:txBody>
          <a:bodyPr/>
          <a:lstStyle/>
          <a:p>
            <a:r>
              <a:rPr lang="ru-RU"/>
              <a:t>Слабые места интеграции </a:t>
            </a:r>
            <a:br>
              <a:rPr lang="ru-RU"/>
            </a:br>
            <a:r>
              <a:rPr lang="ru-RU"/>
              <a:t>через </a:t>
            </a:r>
            <a:r>
              <a:rPr lang="en-GB"/>
              <a:t>syslog</a:t>
            </a:r>
            <a:endParaRPr lang="en-RU"/>
          </a:p>
        </p:txBody>
      </p:sp>
      <p:sp>
        <p:nvSpPr>
          <p:cNvPr id="5" name="Овал 13">
            <a:extLst>
              <a:ext uri="{FF2B5EF4-FFF2-40B4-BE49-F238E27FC236}">
                <a16:creationId xmlns:a16="http://schemas.microsoft.com/office/drawing/2014/main" id="{59398F1B-7725-F210-C6EB-C7977504D9CE}"/>
              </a:ext>
            </a:extLst>
          </p:cNvPr>
          <p:cNvSpPr/>
          <p:nvPr/>
        </p:nvSpPr>
        <p:spPr>
          <a:xfrm>
            <a:off x="317503" y="229749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574714-015F-23D8-2518-AFB4CC245461}"/>
              </a:ext>
            </a:extLst>
          </p:cNvPr>
          <p:cNvSpPr txBox="1"/>
          <p:nvPr/>
        </p:nvSpPr>
        <p:spPr>
          <a:xfrm>
            <a:off x="317504" y="2964448"/>
            <a:ext cx="3521072" cy="2209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Сложно отлавливать ошибки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Трудно понять, на каком этапе потерялось событие.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3" name="Овал 13">
            <a:extLst>
              <a:ext uri="{FF2B5EF4-FFF2-40B4-BE49-F238E27FC236}">
                <a16:creationId xmlns:a16="http://schemas.microsoft.com/office/drawing/2014/main" id="{3AC01C28-E631-E173-8E94-4ACDCB596F21}"/>
              </a:ext>
            </a:extLst>
          </p:cNvPr>
          <p:cNvSpPr/>
          <p:nvPr/>
        </p:nvSpPr>
        <p:spPr>
          <a:xfrm>
            <a:off x="4249423" y="229749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ED3E6B-34B7-AA85-2624-B9B5F3049256}"/>
              </a:ext>
            </a:extLst>
          </p:cNvPr>
          <p:cNvSpPr txBox="1"/>
          <p:nvPr/>
        </p:nvSpPr>
        <p:spPr>
          <a:xfrm>
            <a:off x="4249423" y="2964448"/>
            <a:ext cx="3903977" cy="29636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Нет подтверждения обработки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Отправка </a:t>
            </a:r>
            <a:r>
              <a:rPr lang="en-GB" sz="2000" dirty="0">
                <a:latin typeface="TT Norms Tochka Ext Medium" panose="02000503030000020003" pitchFamily="2" charset="0"/>
              </a:rPr>
              <a:t>syslog </a:t>
            </a:r>
            <a:br>
              <a:rPr lang="ru-RU" sz="2000" dirty="0">
                <a:latin typeface="TT Norms Tochka Ext Medium" panose="02000503030000020003" pitchFamily="2" charset="0"/>
              </a:rPr>
            </a:br>
            <a:r>
              <a:rPr lang="ru-RU" sz="2000" dirty="0">
                <a:latin typeface="TT Norms Tochka Ext Medium" panose="02000503030000020003" pitchFamily="2" charset="0"/>
              </a:rPr>
              <a:t>не подтверждает обновление </a:t>
            </a:r>
            <a:r>
              <a:rPr lang="en-GB" sz="2000" dirty="0">
                <a:latin typeface="TT Norms Tochka Ext Medium" panose="02000503030000020003" pitchFamily="2" charset="0"/>
              </a:rPr>
              <a:t>User-ID </a:t>
            </a:r>
            <a:r>
              <a:rPr lang="ru-RU" sz="2000" dirty="0">
                <a:latin typeface="TT Norms Tochka Ext Medium" panose="02000503030000020003" pitchFamily="2" charset="0"/>
              </a:rPr>
              <a:t>на </a:t>
            </a:r>
            <a:r>
              <a:rPr lang="en-GB" sz="2000" dirty="0">
                <a:latin typeface="TT Norms Tochka Ext Medium" panose="02000503030000020003" pitchFamily="2" charset="0"/>
              </a:rPr>
              <a:t>NGFW.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5190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9CEA7-2ACD-C676-68B9-1C04DE8C0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5E6E97-4F3A-E602-94C6-5ED4780CC80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2748E2B-C17E-AA3A-547E-27E5FEFB4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1260089"/>
          </a:xfrm>
        </p:spPr>
        <p:txBody>
          <a:bodyPr/>
          <a:lstStyle/>
          <a:p>
            <a:r>
              <a:rPr lang="ru-RU"/>
              <a:t>Слабые места интеграции </a:t>
            </a:r>
            <a:br>
              <a:rPr lang="ru-RU"/>
            </a:br>
            <a:r>
              <a:rPr lang="ru-RU"/>
              <a:t>через </a:t>
            </a:r>
            <a:r>
              <a:rPr lang="en-GB"/>
              <a:t>syslog</a:t>
            </a:r>
            <a:endParaRPr lang="en-RU"/>
          </a:p>
        </p:txBody>
      </p:sp>
      <p:sp>
        <p:nvSpPr>
          <p:cNvPr id="5" name="Овал 13">
            <a:extLst>
              <a:ext uri="{FF2B5EF4-FFF2-40B4-BE49-F238E27FC236}">
                <a16:creationId xmlns:a16="http://schemas.microsoft.com/office/drawing/2014/main" id="{034F72F0-7AD5-B83C-FC4B-ABAA1F199A3E}"/>
              </a:ext>
            </a:extLst>
          </p:cNvPr>
          <p:cNvSpPr/>
          <p:nvPr/>
        </p:nvSpPr>
        <p:spPr>
          <a:xfrm>
            <a:off x="317503" y="229749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FBCF1C-A88D-CB58-4BB7-4F846A804E35}"/>
              </a:ext>
            </a:extLst>
          </p:cNvPr>
          <p:cNvSpPr txBox="1"/>
          <p:nvPr/>
        </p:nvSpPr>
        <p:spPr>
          <a:xfrm>
            <a:off x="317504" y="2964448"/>
            <a:ext cx="3521072" cy="2209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Сложно отлавливать ошибки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Трудно понять, на каком этапе потерялось событие.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3" name="Овал 13">
            <a:extLst>
              <a:ext uri="{FF2B5EF4-FFF2-40B4-BE49-F238E27FC236}">
                <a16:creationId xmlns:a16="http://schemas.microsoft.com/office/drawing/2014/main" id="{638725CD-D435-1023-7090-4C6C5F6EEF57}"/>
              </a:ext>
            </a:extLst>
          </p:cNvPr>
          <p:cNvSpPr/>
          <p:nvPr/>
        </p:nvSpPr>
        <p:spPr>
          <a:xfrm>
            <a:off x="4249423" y="229749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2C8360-2FED-1285-B3D2-ED68DC21E30F}"/>
              </a:ext>
            </a:extLst>
          </p:cNvPr>
          <p:cNvSpPr txBox="1"/>
          <p:nvPr/>
        </p:nvSpPr>
        <p:spPr>
          <a:xfrm>
            <a:off x="4249423" y="2964448"/>
            <a:ext cx="3903977" cy="29636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Нет подтверждения обработки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Отправка </a:t>
            </a:r>
            <a:r>
              <a:rPr lang="en-GB" sz="2000" dirty="0">
                <a:latin typeface="TT Norms Tochka Ext Medium" panose="02000503030000020003" pitchFamily="2" charset="0"/>
              </a:rPr>
              <a:t>syslog </a:t>
            </a:r>
            <a:br>
              <a:rPr lang="ru-RU" sz="2000" dirty="0">
                <a:latin typeface="TT Norms Tochka Ext Medium" panose="02000503030000020003" pitchFamily="2" charset="0"/>
              </a:rPr>
            </a:br>
            <a:r>
              <a:rPr lang="ru-RU" sz="2000" dirty="0">
                <a:latin typeface="TT Norms Tochka Ext Medium" panose="02000503030000020003" pitchFamily="2" charset="0"/>
              </a:rPr>
              <a:t>не подтверждает обновление </a:t>
            </a:r>
            <a:r>
              <a:rPr lang="en-GB" sz="2000" dirty="0">
                <a:latin typeface="TT Norms Tochka Ext Medium" panose="02000503030000020003" pitchFamily="2" charset="0"/>
              </a:rPr>
              <a:t>User-ID </a:t>
            </a:r>
            <a:r>
              <a:rPr lang="ru-RU" sz="2000" dirty="0">
                <a:latin typeface="TT Norms Tochka Ext Medium" panose="02000503030000020003" pitchFamily="2" charset="0"/>
              </a:rPr>
              <a:t>на </a:t>
            </a:r>
            <a:r>
              <a:rPr lang="en-GB" sz="2000" dirty="0">
                <a:latin typeface="TT Norms Tochka Ext Medium" panose="02000503030000020003" pitchFamily="2" charset="0"/>
              </a:rPr>
              <a:t>NGFW.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8" name="Овал 13">
            <a:extLst>
              <a:ext uri="{FF2B5EF4-FFF2-40B4-BE49-F238E27FC236}">
                <a16:creationId xmlns:a16="http://schemas.microsoft.com/office/drawing/2014/main" id="{687891E2-D5BF-AE89-B8C5-25EC923A1661}"/>
              </a:ext>
            </a:extLst>
          </p:cNvPr>
          <p:cNvSpPr/>
          <p:nvPr/>
        </p:nvSpPr>
        <p:spPr>
          <a:xfrm>
            <a:off x="8181343" y="229749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ED8AAA-D081-3752-08A4-0CF0322CA3A5}"/>
              </a:ext>
            </a:extLst>
          </p:cNvPr>
          <p:cNvSpPr txBox="1"/>
          <p:nvPr/>
        </p:nvSpPr>
        <p:spPr>
          <a:xfrm>
            <a:off x="8181344" y="2964448"/>
            <a:ext cx="3704270" cy="33791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Ограничение потока сообщений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При росте кластеров упираемся в пропускную способность интеграции.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4108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3D3FF-C8C4-7F4A-0501-E5949EAD9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5EE3AB-21B0-EE91-92ED-304395B742C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B8EB1B1-0B4F-91FC-DAA5-8452CC3FD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1260089"/>
          </a:xfrm>
        </p:spPr>
        <p:txBody>
          <a:bodyPr/>
          <a:lstStyle/>
          <a:p>
            <a:r>
              <a:rPr lang="ru-RU"/>
              <a:t>Слабые места интеграции </a:t>
            </a:r>
            <a:br>
              <a:rPr lang="ru-RU"/>
            </a:br>
            <a:r>
              <a:rPr lang="ru-RU"/>
              <a:t>через </a:t>
            </a:r>
            <a:r>
              <a:rPr lang="en-GB"/>
              <a:t>syslog</a:t>
            </a:r>
            <a:endParaRPr lang="en-RU"/>
          </a:p>
        </p:txBody>
      </p:sp>
      <p:sp>
        <p:nvSpPr>
          <p:cNvPr id="5" name="Овал 13">
            <a:extLst>
              <a:ext uri="{FF2B5EF4-FFF2-40B4-BE49-F238E27FC236}">
                <a16:creationId xmlns:a16="http://schemas.microsoft.com/office/drawing/2014/main" id="{AC85AD8A-4C18-7845-1F9B-EA079285492D}"/>
              </a:ext>
            </a:extLst>
          </p:cNvPr>
          <p:cNvSpPr/>
          <p:nvPr/>
        </p:nvSpPr>
        <p:spPr>
          <a:xfrm>
            <a:off x="317503" y="229749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E9A83F-4DA4-E23F-6F38-6DB714F188E7}"/>
              </a:ext>
            </a:extLst>
          </p:cNvPr>
          <p:cNvSpPr txBox="1"/>
          <p:nvPr/>
        </p:nvSpPr>
        <p:spPr>
          <a:xfrm>
            <a:off x="317504" y="2964448"/>
            <a:ext cx="3521072" cy="2209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Сложно отлавливать ошибки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Трудно понять, на каком этапе потерялось событие.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3" name="Овал 13">
            <a:extLst>
              <a:ext uri="{FF2B5EF4-FFF2-40B4-BE49-F238E27FC236}">
                <a16:creationId xmlns:a16="http://schemas.microsoft.com/office/drawing/2014/main" id="{C64993DE-CBE2-4353-0288-44B455F18EE8}"/>
              </a:ext>
            </a:extLst>
          </p:cNvPr>
          <p:cNvSpPr/>
          <p:nvPr/>
        </p:nvSpPr>
        <p:spPr>
          <a:xfrm>
            <a:off x="4249423" y="229749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00279B-7642-8122-5FC1-E883C28C0D7C}"/>
              </a:ext>
            </a:extLst>
          </p:cNvPr>
          <p:cNvSpPr txBox="1"/>
          <p:nvPr/>
        </p:nvSpPr>
        <p:spPr>
          <a:xfrm>
            <a:off x="4249423" y="2964448"/>
            <a:ext cx="3903977" cy="29636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Нет подтверждения обработки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Отправка </a:t>
            </a:r>
            <a:r>
              <a:rPr lang="en-GB" sz="2000" dirty="0">
                <a:latin typeface="TT Norms Tochka Ext Medium" panose="02000503030000020003" pitchFamily="2" charset="0"/>
              </a:rPr>
              <a:t>syslog </a:t>
            </a:r>
            <a:br>
              <a:rPr lang="ru-RU" sz="2000" dirty="0">
                <a:latin typeface="TT Norms Tochka Ext Medium" panose="02000503030000020003" pitchFamily="2" charset="0"/>
              </a:rPr>
            </a:br>
            <a:r>
              <a:rPr lang="ru-RU" sz="2000" dirty="0">
                <a:latin typeface="TT Norms Tochka Ext Medium" panose="02000503030000020003" pitchFamily="2" charset="0"/>
              </a:rPr>
              <a:t>не подтверждает обновление </a:t>
            </a:r>
            <a:r>
              <a:rPr lang="en-GB" sz="2000" dirty="0">
                <a:latin typeface="TT Norms Tochka Ext Medium" panose="02000503030000020003" pitchFamily="2" charset="0"/>
              </a:rPr>
              <a:t>User-ID </a:t>
            </a:r>
            <a:r>
              <a:rPr lang="ru-RU" sz="2000" dirty="0">
                <a:latin typeface="TT Norms Tochka Ext Medium" panose="02000503030000020003" pitchFamily="2" charset="0"/>
              </a:rPr>
              <a:t>на </a:t>
            </a:r>
            <a:r>
              <a:rPr lang="en-GB" sz="2000" dirty="0">
                <a:latin typeface="TT Norms Tochka Ext Medium" panose="02000503030000020003" pitchFamily="2" charset="0"/>
              </a:rPr>
              <a:t>NGFW.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8" name="Овал 13">
            <a:extLst>
              <a:ext uri="{FF2B5EF4-FFF2-40B4-BE49-F238E27FC236}">
                <a16:creationId xmlns:a16="http://schemas.microsoft.com/office/drawing/2014/main" id="{31AA4F08-431B-D5E8-CBFE-B5CEDCCC088F}"/>
              </a:ext>
            </a:extLst>
          </p:cNvPr>
          <p:cNvSpPr/>
          <p:nvPr/>
        </p:nvSpPr>
        <p:spPr>
          <a:xfrm>
            <a:off x="8181343" y="229749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2D4567-4C56-8AC2-7A91-054737949A58}"/>
              </a:ext>
            </a:extLst>
          </p:cNvPr>
          <p:cNvSpPr txBox="1"/>
          <p:nvPr/>
        </p:nvSpPr>
        <p:spPr>
          <a:xfrm>
            <a:off x="8181344" y="2964448"/>
            <a:ext cx="3704270" cy="33791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Ограничение потока сообщений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При росте кластеров упираемся в пропускную способность интеграции.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736533-18DE-D608-55D7-DCB8B2454459}"/>
              </a:ext>
            </a:extLst>
          </p:cNvPr>
          <p:cNvSpPr txBox="1"/>
          <p:nvPr/>
        </p:nvSpPr>
        <p:spPr>
          <a:xfrm>
            <a:off x="304800" y="6294389"/>
            <a:ext cx="706596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Доставку и обработку события трудно проверить.</a:t>
            </a:r>
          </a:p>
        </p:txBody>
      </p:sp>
    </p:spTree>
    <p:extLst>
      <p:ext uri="{BB962C8B-B14F-4D97-AF65-F5344CB8AC3E}">
        <p14:creationId xmlns:p14="http://schemas.microsoft.com/office/powerpoint/2010/main" val="28189414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F471E-1C3F-BE81-8232-F5C2A5EB4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42E68B-82C6-9C4C-360C-A9AF383EE9F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EF5B729-1D17-7B36-F898-944E12F9B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1260089"/>
          </a:xfrm>
        </p:spPr>
        <p:txBody>
          <a:bodyPr/>
          <a:lstStyle/>
          <a:p>
            <a:r>
              <a:rPr lang="en-GB"/>
              <a:t>Praefectus: </a:t>
            </a:r>
            <a:r>
              <a:rPr lang="ru-RU"/>
              <a:t>обновление </a:t>
            </a:r>
            <a:br>
              <a:rPr lang="ru-RU"/>
            </a:br>
            <a:r>
              <a:rPr lang="ru-RU"/>
              <a:t>через </a:t>
            </a:r>
            <a:r>
              <a:rPr lang="en-GB"/>
              <a:t>HTTP API</a:t>
            </a:r>
            <a:endParaRPr lang="en-RU"/>
          </a:p>
        </p:txBody>
      </p:sp>
      <p:sp>
        <p:nvSpPr>
          <p:cNvPr id="5" name="Скругленный прямоугольник 1409">
            <a:extLst>
              <a:ext uri="{FF2B5EF4-FFF2-40B4-BE49-F238E27FC236}">
                <a16:creationId xmlns:a16="http://schemas.microsoft.com/office/drawing/2014/main" id="{C07DEB1B-29AC-1500-94FC-D919981D7A19}"/>
              </a:ext>
            </a:extLst>
          </p:cNvPr>
          <p:cNvSpPr>
            <a:spLocks noGrp="1"/>
          </p:cNvSpPr>
          <p:nvPr/>
        </p:nvSpPr>
        <p:spPr>
          <a:xfrm>
            <a:off x="320675" y="1866901"/>
            <a:ext cx="2717800" cy="1155700"/>
          </a:xfrm>
          <a:prstGeom prst="roundRect">
            <a:avLst>
              <a:gd name="adj" fmla="val 9890"/>
            </a:avLst>
          </a:prstGeom>
          <a:solidFill>
            <a:srgbClr val="EAEAEA"/>
          </a:solidFill>
          <a:ln w="14288">
            <a:solidFill>
              <a:srgbClr val="E7DBFD"/>
            </a:solidFill>
          </a:ln>
        </p:spPr>
        <p:txBody>
          <a:bodyPr lIns="152400" tIns="127000" rIns="152400" bIns="127000" anchor="ctr">
            <a:noAutofit/>
          </a:bodyPr>
          <a:lstStyle/>
          <a:p>
            <a:pPr algn="ctr" defTabSz="1219170">
              <a:defRPr sz="17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3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Kubernetes API</a:t>
            </a:r>
          </a:p>
          <a:p>
            <a:pPr algn="ctr" defTabSz="1219170">
              <a:defRPr sz="17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3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Pod event</a:t>
            </a:r>
          </a:p>
        </p:txBody>
      </p:sp>
      <p:sp>
        <p:nvSpPr>
          <p:cNvPr id="6" name="Скругленный прямоугольник 1410">
            <a:extLst>
              <a:ext uri="{FF2B5EF4-FFF2-40B4-BE49-F238E27FC236}">
                <a16:creationId xmlns:a16="http://schemas.microsoft.com/office/drawing/2014/main" id="{85ECC811-B56E-7C0D-2876-97A622A09EF5}"/>
              </a:ext>
            </a:extLst>
          </p:cNvPr>
          <p:cNvSpPr>
            <a:spLocks noGrp="1"/>
          </p:cNvSpPr>
          <p:nvPr/>
        </p:nvSpPr>
        <p:spPr>
          <a:xfrm>
            <a:off x="4305301" y="1866901"/>
            <a:ext cx="2832100" cy="1155700"/>
          </a:xfrm>
          <a:prstGeom prst="roundRect">
            <a:avLst>
              <a:gd name="adj" fmla="val 9890"/>
            </a:avLst>
          </a:prstGeom>
          <a:solidFill>
            <a:srgbClr val="7F42E1"/>
          </a:solidFill>
          <a:ln w="14288">
            <a:solidFill>
              <a:srgbClr val="7F42E1"/>
            </a:solidFill>
          </a:ln>
        </p:spPr>
        <p:txBody>
          <a:bodyPr lIns="152400" tIns="127000" rIns="152400" bIns="127000" anchor="ctr">
            <a:noAutofit/>
          </a:bodyPr>
          <a:lstStyle/>
          <a:p>
            <a:pPr algn="ctr" defTabSz="1219170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Praefectus</a:t>
            </a:r>
          </a:p>
          <a:p>
            <a:pPr algn="ctr" defTabSz="1219170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IP + namespace</a:t>
            </a:r>
          </a:p>
        </p:txBody>
      </p:sp>
      <p:sp>
        <p:nvSpPr>
          <p:cNvPr id="9" name="Скругленный прямоугольник 1411">
            <a:extLst>
              <a:ext uri="{FF2B5EF4-FFF2-40B4-BE49-F238E27FC236}">
                <a16:creationId xmlns:a16="http://schemas.microsoft.com/office/drawing/2014/main" id="{41393586-5401-C7A5-A893-70E7D24BF117}"/>
              </a:ext>
            </a:extLst>
          </p:cNvPr>
          <p:cNvSpPr>
            <a:spLocks noGrp="1"/>
          </p:cNvSpPr>
          <p:nvPr/>
        </p:nvSpPr>
        <p:spPr>
          <a:xfrm>
            <a:off x="9060562" y="1866901"/>
            <a:ext cx="2832100" cy="1155700"/>
          </a:xfrm>
          <a:prstGeom prst="roundRect">
            <a:avLst>
              <a:gd name="adj" fmla="val 9890"/>
            </a:avLst>
          </a:prstGeom>
          <a:solidFill>
            <a:srgbClr val="D3F0FF"/>
          </a:solidFill>
          <a:ln w="14288">
            <a:solidFill>
              <a:srgbClr val="E7DBFD"/>
            </a:solidFill>
          </a:ln>
        </p:spPr>
        <p:txBody>
          <a:bodyPr lIns="152400" tIns="127000" rIns="152400" bIns="127000" anchor="ctr">
            <a:noAutofit/>
          </a:bodyPr>
          <a:lstStyle/>
          <a:p>
            <a:pPr algn="ctr" defTabSz="1219170">
              <a:defRPr sz="17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3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Palo Alto</a:t>
            </a:r>
          </a:p>
          <a:p>
            <a:pPr algn="ctr" defTabSz="1219170">
              <a:defRPr sz="17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3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HTTP API</a:t>
            </a:r>
          </a:p>
        </p:txBody>
      </p:sp>
      <p:cxnSp>
        <p:nvCxnSpPr>
          <p:cNvPr id="10" name="Прямая со стрелкой 1431">
            <a:extLst>
              <a:ext uri="{FF2B5EF4-FFF2-40B4-BE49-F238E27FC236}">
                <a16:creationId xmlns:a16="http://schemas.microsoft.com/office/drawing/2014/main" id="{AA56B55B-4B2B-E9B0-3958-8B8B24371A0E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3038475" y="2444751"/>
            <a:ext cx="1266826" cy="0"/>
          </a:xfrm>
          <a:prstGeom prst="straightConnector1">
            <a:avLst/>
          </a:prstGeom>
          <a:ln w="25400">
            <a:solidFill>
              <a:srgbClr val="7F42E1"/>
            </a:solidFill>
            <a:tailEnd type="arrow" w="lg" len="med"/>
          </a:ln>
        </p:spPr>
      </p:cxnSp>
      <p:cxnSp>
        <p:nvCxnSpPr>
          <p:cNvPr id="11" name="Прямая со стрелкой 1432">
            <a:extLst>
              <a:ext uri="{FF2B5EF4-FFF2-40B4-BE49-F238E27FC236}">
                <a16:creationId xmlns:a16="http://schemas.microsoft.com/office/drawing/2014/main" id="{CD76D069-B67E-90ED-B37C-4D5F796867F1}"/>
              </a:ext>
            </a:extLst>
          </p:cNvPr>
          <p:cNvCxnSpPr>
            <a:stCxn id="6" idx="3"/>
            <a:endCxn id="9" idx="1"/>
          </p:cNvCxnSpPr>
          <p:nvPr/>
        </p:nvCxnSpPr>
        <p:spPr>
          <a:xfrm>
            <a:off x="7137401" y="2444751"/>
            <a:ext cx="1923161" cy="0"/>
          </a:xfrm>
          <a:prstGeom prst="straightConnector1">
            <a:avLst/>
          </a:prstGeom>
          <a:ln w="25400">
            <a:solidFill>
              <a:srgbClr val="7F42E1"/>
            </a:solidFill>
            <a:tailEnd type="arrow" w="lg" len="med"/>
          </a:ln>
        </p:spPr>
      </p:cxnSp>
      <p:sp>
        <p:nvSpPr>
          <p:cNvPr id="12" name="Прямоугольник 1414">
            <a:extLst>
              <a:ext uri="{FF2B5EF4-FFF2-40B4-BE49-F238E27FC236}">
                <a16:creationId xmlns:a16="http://schemas.microsoft.com/office/drawing/2014/main" id="{C8C4047F-6758-E0F8-CEF6-4FC915E0DD16}"/>
              </a:ext>
            </a:extLst>
          </p:cNvPr>
          <p:cNvSpPr>
            <a:spLocks noGrp="1"/>
          </p:cNvSpPr>
          <p:nvPr/>
        </p:nvSpPr>
        <p:spPr>
          <a:xfrm>
            <a:off x="3214949" y="1955800"/>
            <a:ext cx="889000" cy="355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 defTabSz="1219170">
              <a:defRPr sz="1275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700">
                <a:solidFill>
                  <a:schemeClr val="accent1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event</a:t>
            </a:r>
          </a:p>
        </p:txBody>
      </p:sp>
      <p:sp>
        <p:nvSpPr>
          <p:cNvPr id="13" name="Прямоугольник 1415">
            <a:extLst>
              <a:ext uri="{FF2B5EF4-FFF2-40B4-BE49-F238E27FC236}">
                <a16:creationId xmlns:a16="http://schemas.microsoft.com/office/drawing/2014/main" id="{734C8CC4-3AC0-F089-BEC5-5E4F30CB2AB2}"/>
              </a:ext>
            </a:extLst>
          </p:cNvPr>
          <p:cNvSpPr>
            <a:spLocks noGrp="1"/>
          </p:cNvSpPr>
          <p:nvPr/>
        </p:nvSpPr>
        <p:spPr>
          <a:xfrm>
            <a:off x="7389551" y="1841500"/>
            <a:ext cx="13716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 defTabSz="1219170">
              <a:defRPr sz="1275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700">
                <a:solidFill>
                  <a:schemeClr val="accent1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обновить</a:t>
            </a:r>
          </a:p>
          <a:p>
            <a:pPr algn="ctr" defTabSz="1219170">
              <a:defRPr sz="1275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700">
                <a:solidFill>
                  <a:schemeClr val="accent1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IP ↔ user</a:t>
            </a:r>
          </a:p>
        </p:txBody>
      </p:sp>
      <p:sp>
        <p:nvSpPr>
          <p:cNvPr id="14" name="Скругленный прямоугольник 1416">
            <a:extLst>
              <a:ext uri="{FF2B5EF4-FFF2-40B4-BE49-F238E27FC236}">
                <a16:creationId xmlns:a16="http://schemas.microsoft.com/office/drawing/2014/main" id="{485A27A4-C8C1-061C-86F3-7B756993E840}"/>
              </a:ext>
            </a:extLst>
          </p:cNvPr>
          <p:cNvSpPr>
            <a:spLocks noGrp="1"/>
          </p:cNvSpPr>
          <p:nvPr/>
        </p:nvSpPr>
        <p:spPr>
          <a:xfrm>
            <a:off x="9060562" y="3746501"/>
            <a:ext cx="2832100" cy="1028700"/>
          </a:xfrm>
          <a:prstGeom prst="roundRect">
            <a:avLst>
              <a:gd name="adj" fmla="val 11111"/>
            </a:avLst>
          </a:prstGeom>
          <a:solidFill>
            <a:srgbClr val="F5F0FE"/>
          </a:solidFill>
          <a:ln w="14288">
            <a:solidFill>
              <a:srgbClr val="E7DBFD"/>
            </a:solidFill>
          </a:ln>
        </p:spPr>
        <p:txBody>
          <a:bodyPr lIns="152400" tIns="127000" rIns="152400" bIns="127000" anchor="ctr">
            <a:noAutofit/>
          </a:bodyPr>
          <a:lstStyle/>
          <a:p>
            <a:pPr algn="ctr" defTabSz="1219170">
              <a:defRPr sz="165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2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Ответ API</a:t>
            </a:r>
          </a:p>
          <a:p>
            <a:pPr algn="ctr" defTabSz="1219170">
              <a:defRPr sz="165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2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status / error</a:t>
            </a:r>
          </a:p>
        </p:txBody>
      </p:sp>
      <p:sp>
        <p:nvSpPr>
          <p:cNvPr id="15" name="Скругленный прямоугольник 1417">
            <a:extLst>
              <a:ext uri="{FF2B5EF4-FFF2-40B4-BE49-F238E27FC236}">
                <a16:creationId xmlns:a16="http://schemas.microsoft.com/office/drawing/2014/main" id="{4EDF7A83-25C9-EF4F-8D6B-9D6EF8B4370A}"/>
              </a:ext>
            </a:extLst>
          </p:cNvPr>
          <p:cNvSpPr>
            <a:spLocks noGrp="1"/>
          </p:cNvSpPr>
          <p:nvPr/>
        </p:nvSpPr>
        <p:spPr>
          <a:xfrm>
            <a:off x="4279900" y="3746501"/>
            <a:ext cx="2870200" cy="1028700"/>
          </a:xfrm>
          <a:prstGeom prst="roundRect">
            <a:avLst>
              <a:gd name="adj" fmla="val 11111"/>
            </a:avLst>
          </a:prstGeom>
          <a:solidFill>
            <a:srgbClr val="F5F0FE"/>
          </a:solidFill>
          <a:ln w="14288">
            <a:solidFill>
              <a:srgbClr val="E7DBFD"/>
            </a:solidFill>
          </a:ln>
        </p:spPr>
        <p:txBody>
          <a:bodyPr lIns="152400" tIns="127000" rIns="152400" bIns="127000" anchor="ctr">
            <a:noAutofit/>
          </a:bodyPr>
          <a:lstStyle/>
          <a:p>
            <a:pPr algn="ctr" defTabSz="1219170">
              <a:defRPr sz="17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3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Обработка ответа</a:t>
            </a:r>
          </a:p>
        </p:txBody>
      </p:sp>
      <p:cxnSp>
        <p:nvCxnSpPr>
          <p:cNvPr id="16" name="Прямая со стрелкой 1437">
            <a:extLst>
              <a:ext uri="{FF2B5EF4-FFF2-40B4-BE49-F238E27FC236}">
                <a16:creationId xmlns:a16="http://schemas.microsoft.com/office/drawing/2014/main" id="{C5CDE256-F1ED-F1E8-BC0F-3A0CB39EFEDE}"/>
              </a:ext>
            </a:extLst>
          </p:cNvPr>
          <p:cNvCxnSpPr>
            <a:stCxn id="9" idx="2"/>
            <a:endCxn id="14" idx="0"/>
          </p:cNvCxnSpPr>
          <p:nvPr/>
        </p:nvCxnSpPr>
        <p:spPr>
          <a:xfrm>
            <a:off x="10476612" y="3022601"/>
            <a:ext cx="0" cy="723900"/>
          </a:xfrm>
          <a:prstGeom prst="straightConnector1">
            <a:avLst/>
          </a:prstGeom>
          <a:ln w="25400">
            <a:solidFill>
              <a:srgbClr val="7F42E1"/>
            </a:solidFill>
            <a:tailEnd type="arrow" w="lg" len="med"/>
          </a:ln>
        </p:spPr>
      </p:cxnSp>
      <p:cxnSp>
        <p:nvCxnSpPr>
          <p:cNvPr id="17" name="Прямая со стрелкой 1438">
            <a:extLst>
              <a:ext uri="{FF2B5EF4-FFF2-40B4-BE49-F238E27FC236}">
                <a16:creationId xmlns:a16="http://schemas.microsoft.com/office/drawing/2014/main" id="{8EA6ACB1-0329-6393-9AD6-B08CA7E8E3DB}"/>
              </a:ext>
            </a:extLst>
          </p:cNvPr>
          <p:cNvCxnSpPr>
            <a:cxnSpLocks/>
          </p:cNvCxnSpPr>
          <p:nvPr/>
        </p:nvCxnSpPr>
        <p:spPr>
          <a:xfrm flipH="1">
            <a:off x="7150100" y="4013200"/>
            <a:ext cx="1910462" cy="0"/>
          </a:xfrm>
          <a:prstGeom prst="straightConnector1">
            <a:avLst/>
          </a:prstGeom>
          <a:ln w="25400">
            <a:solidFill>
              <a:srgbClr val="7F42E1"/>
            </a:solidFill>
            <a:tailEnd type="arrow" w="lg" len="med"/>
          </a:ln>
        </p:spPr>
      </p:cxnSp>
      <p:sp>
        <p:nvSpPr>
          <p:cNvPr id="18" name="Скругленный прямоугольник 1420">
            <a:extLst>
              <a:ext uri="{FF2B5EF4-FFF2-40B4-BE49-F238E27FC236}">
                <a16:creationId xmlns:a16="http://schemas.microsoft.com/office/drawing/2014/main" id="{B66C938A-50E6-5C3D-8FAD-8E0F46C8A79D}"/>
              </a:ext>
            </a:extLst>
          </p:cNvPr>
          <p:cNvSpPr>
            <a:spLocks noGrp="1"/>
          </p:cNvSpPr>
          <p:nvPr/>
        </p:nvSpPr>
        <p:spPr>
          <a:xfrm>
            <a:off x="317503" y="5372100"/>
            <a:ext cx="3403600" cy="863600"/>
          </a:xfrm>
          <a:prstGeom prst="roundRect">
            <a:avLst>
              <a:gd name="adj" fmla="val 13235"/>
            </a:avLst>
          </a:prstGeom>
          <a:solidFill>
            <a:srgbClr val="CFEFDF"/>
          </a:solidFill>
          <a:ln w="14288">
            <a:solidFill>
              <a:srgbClr val="E7DBFD"/>
            </a:solidFill>
          </a:ln>
        </p:spPr>
        <p:txBody>
          <a:bodyPr lIns="152400" tIns="127000" rIns="152400" bIns="127000" anchor="ctr">
            <a:noAutofit/>
          </a:bodyPr>
          <a:lstStyle/>
          <a:p>
            <a:pPr algn="ctr" defTabSz="1219170">
              <a:defRPr sz="1500" b="1">
                <a:solidFill>
                  <a:srgbClr val="17643A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7643A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Успех</a:t>
            </a:r>
          </a:p>
          <a:p>
            <a:pPr algn="ctr" defTabSz="1219170">
              <a:defRPr sz="1500" b="1">
                <a:solidFill>
                  <a:srgbClr val="17643A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7643A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Готово</a:t>
            </a:r>
          </a:p>
        </p:txBody>
      </p:sp>
      <p:sp>
        <p:nvSpPr>
          <p:cNvPr id="19" name="Скругленный прямоугольник 1421">
            <a:extLst>
              <a:ext uri="{FF2B5EF4-FFF2-40B4-BE49-F238E27FC236}">
                <a16:creationId xmlns:a16="http://schemas.microsoft.com/office/drawing/2014/main" id="{83A6EBC4-A0DF-200C-D34B-51175B1BDEDC}"/>
              </a:ext>
            </a:extLst>
          </p:cNvPr>
          <p:cNvSpPr>
            <a:spLocks noGrp="1"/>
          </p:cNvSpPr>
          <p:nvPr/>
        </p:nvSpPr>
        <p:spPr>
          <a:xfrm>
            <a:off x="4292601" y="5372100"/>
            <a:ext cx="2857500" cy="863600"/>
          </a:xfrm>
          <a:prstGeom prst="roundRect">
            <a:avLst>
              <a:gd name="adj" fmla="val 13235"/>
            </a:avLst>
          </a:prstGeom>
          <a:solidFill>
            <a:srgbClr val="E7DBFD"/>
          </a:solidFill>
          <a:ln w="14288">
            <a:solidFill>
              <a:srgbClr val="E7DBFD"/>
            </a:solidFill>
          </a:ln>
        </p:spPr>
        <p:txBody>
          <a:bodyPr lIns="152400" tIns="127000" rIns="152400" bIns="127000" anchor="ctr">
            <a:noAutofit/>
          </a:bodyPr>
          <a:lstStyle/>
          <a:p>
            <a:pPr algn="ctr" defTabSz="1219170">
              <a:defRPr sz="15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4E1AA3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Ошибка</a:t>
            </a:r>
          </a:p>
          <a:p>
            <a:pPr algn="ctr" defTabSz="1219170">
              <a:defRPr sz="15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4E1AA3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Повтор запроса</a:t>
            </a:r>
          </a:p>
        </p:txBody>
      </p:sp>
      <p:sp>
        <p:nvSpPr>
          <p:cNvPr id="20" name="Скругленный прямоугольник 1422">
            <a:extLst>
              <a:ext uri="{FF2B5EF4-FFF2-40B4-BE49-F238E27FC236}">
                <a16:creationId xmlns:a16="http://schemas.microsoft.com/office/drawing/2014/main" id="{69F73B52-D2CB-E5C1-ED66-F16E622859D3}"/>
              </a:ext>
            </a:extLst>
          </p:cNvPr>
          <p:cNvSpPr>
            <a:spLocks noGrp="1"/>
          </p:cNvSpPr>
          <p:nvPr/>
        </p:nvSpPr>
        <p:spPr>
          <a:xfrm>
            <a:off x="9060562" y="5372100"/>
            <a:ext cx="2832100" cy="863600"/>
          </a:xfrm>
          <a:prstGeom prst="roundRect">
            <a:avLst>
              <a:gd name="adj" fmla="val 13235"/>
            </a:avLst>
          </a:prstGeom>
          <a:solidFill>
            <a:srgbClr val="EAEAEA"/>
          </a:solidFill>
          <a:ln w="14288">
            <a:solidFill>
              <a:srgbClr val="E7DBFD"/>
            </a:solidFill>
          </a:ln>
        </p:spPr>
        <p:txBody>
          <a:bodyPr lIns="152400" tIns="127000" rIns="152400" bIns="127000" anchor="ctr">
            <a:noAutofit/>
          </a:bodyPr>
          <a:lstStyle/>
          <a:p>
            <a:pPr algn="ctr" defTabSz="1219170">
              <a:defRPr sz="15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Метрики</a:t>
            </a:r>
          </a:p>
          <a:p>
            <a:pPr algn="ctr" defTabSz="1219170">
              <a:defRPr sz="15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статусы и ошибки</a:t>
            </a:r>
          </a:p>
        </p:txBody>
      </p:sp>
      <p:cxnSp>
        <p:nvCxnSpPr>
          <p:cNvPr id="21" name="Соединительная линия уступом 1442">
            <a:extLst>
              <a:ext uri="{FF2B5EF4-FFF2-40B4-BE49-F238E27FC236}">
                <a16:creationId xmlns:a16="http://schemas.microsoft.com/office/drawing/2014/main" id="{C1274939-C84F-C41C-5A50-1AC948321B59}"/>
              </a:ext>
            </a:extLst>
          </p:cNvPr>
          <p:cNvCxnSpPr>
            <a:stCxn id="15" idx="1"/>
            <a:endCxn id="18" idx="0"/>
          </p:cNvCxnSpPr>
          <p:nvPr/>
        </p:nvCxnSpPr>
        <p:spPr>
          <a:xfrm rot="10800000" flipV="1">
            <a:off x="2019304" y="4260850"/>
            <a:ext cx="2260597" cy="1111249"/>
          </a:xfrm>
          <a:prstGeom prst="bentConnector2">
            <a:avLst/>
          </a:prstGeom>
          <a:ln w="25400">
            <a:solidFill>
              <a:srgbClr val="7F42E1"/>
            </a:solidFill>
            <a:tailEnd type="arrow" w="lg" len="med"/>
          </a:ln>
        </p:spPr>
      </p:cxnSp>
      <p:cxnSp>
        <p:nvCxnSpPr>
          <p:cNvPr id="22" name="Прямая со стрелкой 1443">
            <a:extLst>
              <a:ext uri="{FF2B5EF4-FFF2-40B4-BE49-F238E27FC236}">
                <a16:creationId xmlns:a16="http://schemas.microsoft.com/office/drawing/2014/main" id="{D86C43F7-6403-9986-35B9-A78FFBE73D89}"/>
              </a:ext>
            </a:extLst>
          </p:cNvPr>
          <p:cNvCxnSpPr>
            <a:stCxn id="15" idx="2"/>
            <a:endCxn id="19" idx="0"/>
          </p:cNvCxnSpPr>
          <p:nvPr/>
        </p:nvCxnSpPr>
        <p:spPr>
          <a:xfrm>
            <a:off x="5715001" y="4775201"/>
            <a:ext cx="6351" cy="596900"/>
          </a:xfrm>
          <a:prstGeom prst="straightConnector1">
            <a:avLst/>
          </a:prstGeom>
          <a:ln w="23813">
            <a:solidFill>
              <a:srgbClr val="7F42E1"/>
            </a:solidFill>
            <a:tailEnd type="triangle" w="sm" len="sm"/>
          </a:ln>
        </p:spPr>
      </p:cxnSp>
      <p:cxnSp>
        <p:nvCxnSpPr>
          <p:cNvPr id="35" name="Соединительная линия уступом 1444">
            <a:extLst>
              <a:ext uri="{FF2B5EF4-FFF2-40B4-BE49-F238E27FC236}">
                <a16:creationId xmlns:a16="http://schemas.microsoft.com/office/drawing/2014/main" id="{08DF42B7-CCE1-91D1-18D1-D132EB03B495}"/>
              </a:ext>
            </a:extLst>
          </p:cNvPr>
          <p:cNvCxnSpPr/>
          <p:nvPr/>
        </p:nvCxnSpPr>
        <p:spPr>
          <a:xfrm>
            <a:off x="7150101" y="4260851"/>
            <a:ext cx="3105151" cy="1111251"/>
          </a:xfrm>
          <a:prstGeom prst="bentConnector4">
            <a:avLst>
              <a:gd name="adj1" fmla="val 9816"/>
              <a:gd name="adj2" fmla="val 72571"/>
            </a:avLst>
          </a:prstGeom>
          <a:ln w="25400">
            <a:solidFill>
              <a:srgbClr val="7F42E1"/>
            </a:solidFill>
            <a:tailEnd type="arrow" w="lg" len="med"/>
          </a:ln>
        </p:spPr>
      </p:cxnSp>
    </p:spTree>
    <p:extLst>
      <p:ext uri="{BB962C8B-B14F-4D97-AF65-F5344CB8AC3E}">
        <p14:creationId xmlns:p14="http://schemas.microsoft.com/office/powerpoint/2010/main" val="26138095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273CB-CE74-888B-EBC8-F5260ED40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CB6B64-5245-DC66-93C1-206A917F3AA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3648699-0FCE-17F1-DC98-0A4ACF005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630044"/>
          </a:xfrm>
        </p:spPr>
        <p:txBody>
          <a:bodyPr/>
          <a:lstStyle/>
          <a:p>
            <a:r>
              <a:rPr lang="ru-RU"/>
              <a:t>Что дал переход на </a:t>
            </a:r>
            <a:r>
              <a:rPr lang="en-GB"/>
              <a:t>HTTP API</a:t>
            </a:r>
            <a:endParaRPr lang="en-RU"/>
          </a:p>
        </p:txBody>
      </p:sp>
      <p:sp>
        <p:nvSpPr>
          <p:cNvPr id="5" name="Овал 13">
            <a:extLst>
              <a:ext uri="{FF2B5EF4-FFF2-40B4-BE49-F238E27FC236}">
                <a16:creationId xmlns:a16="http://schemas.microsoft.com/office/drawing/2014/main" id="{59C1E1F8-ACDF-2609-0DDE-3DB941DAC324}"/>
              </a:ext>
            </a:extLst>
          </p:cNvPr>
          <p:cNvSpPr/>
          <p:nvPr/>
        </p:nvSpPr>
        <p:spPr>
          <a:xfrm>
            <a:off x="317503" y="229749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27DFB7-2F45-EB41-9429-EA2822000FFD}"/>
              </a:ext>
            </a:extLst>
          </p:cNvPr>
          <p:cNvSpPr txBox="1"/>
          <p:nvPr/>
        </p:nvSpPr>
        <p:spPr>
          <a:xfrm>
            <a:off x="317504" y="2964448"/>
            <a:ext cx="3521072" cy="25481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Контроль доставки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Ответ </a:t>
            </a:r>
            <a:r>
              <a:rPr lang="en-GB" sz="2000" dirty="0">
                <a:latin typeface="TT Norms Tochka Ext Medium" panose="02000503030000020003" pitchFamily="2" charset="0"/>
              </a:rPr>
              <a:t>API </a:t>
            </a:r>
            <a:r>
              <a:rPr lang="ru-RU" sz="2000" dirty="0">
                <a:latin typeface="TT Norms Tochka Ext Medium" panose="02000503030000020003" pitchFamily="2" charset="0"/>
              </a:rPr>
              <a:t>позволяет проверить результат обновления и повторить запрос при ошибке.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6080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07ABA-7462-1C8C-07D7-864656F37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C21427-729F-A21F-2902-13187195D2B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46FFFD5-0DD0-F9F9-A938-4513B0C5C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630044"/>
          </a:xfrm>
        </p:spPr>
        <p:txBody>
          <a:bodyPr/>
          <a:lstStyle/>
          <a:p>
            <a:r>
              <a:rPr lang="ru-RU"/>
              <a:t>Что дал переход на </a:t>
            </a:r>
            <a:r>
              <a:rPr lang="en-GB"/>
              <a:t>HTTP API</a:t>
            </a:r>
            <a:endParaRPr lang="en-RU"/>
          </a:p>
        </p:txBody>
      </p:sp>
      <p:sp>
        <p:nvSpPr>
          <p:cNvPr id="5" name="Овал 13">
            <a:extLst>
              <a:ext uri="{FF2B5EF4-FFF2-40B4-BE49-F238E27FC236}">
                <a16:creationId xmlns:a16="http://schemas.microsoft.com/office/drawing/2014/main" id="{B4363133-0056-6752-21DC-A957D74846EA}"/>
              </a:ext>
            </a:extLst>
          </p:cNvPr>
          <p:cNvSpPr/>
          <p:nvPr/>
        </p:nvSpPr>
        <p:spPr>
          <a:xfrm>
            <a:off x="317503" y="229749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CE12BD-718C-E548-3A97-521E4A4F0649}"/>
              </a:ext>
            </a:extLst>
          </p:cNvPr>
          <p:cNvSpPr txBox="1"/>
          <p:nvPr/>
        </p:nvSpPr>
        <p:spPr>
          <a:xfrm>
            <a:off x="317504" y="2964448"/>
            <a:ext cx="3521072" cy="25481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Контроль доставки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Ответ </a:t>
            </a:r>
            <a:r>
              <a:rPr lang="en-GB" sz="2000" dirty="0">
                <a:latin typeface="TT Norms Tochka Ext Medium" panose="02000503030000020003" pitchFamily="2" charset="0"/>
              </a:rPr>
              <a:t>API </a:t>
            </a:r>
            <a:r>
              <a:rPr lang="ru-RU" sz="2000" dirty="0">
                <a:latin typeface="TT Norms Tochka Ext Medium" panose="02000503030000020003" pitchFamily="2" charset="0"/>
              </a:rPr>
              <a:t>позволяет проверить результат обновления и повторить запрос при ошибке.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3" name="Овал 13">
            <a:extLst>
              <a:ext uri="{FF2B5EF4-FFF2-40B4-BE49-F238E27FC236}">
                <a16:creationId xmlns:a16="http://schemas.microsoft.com/office/drawing/2014/main" id="{146BD241-0A84-FE5B-58AA-59784B87DE16}"/>
              </a:ext>
            </a:extLst>
          </p:cNvPr>
          <p:cNvSpPr/>
          <p:nvPr/>
        </p:nvSpPr>
        <p:spPr>
          <a:xfrm>
            <a:off x="4249423" y="229749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AA168C-FB94-B46F-5513-2731F6E237FF}"/>
              </a:ext>
            </a:extLst>
          </p:cNvPr>
          <p:cNvSpPr txBox="1"/>
          <p:nvPr/>
        </p:nvSpPr>
        <p:spPr>
          <a:xfrm>
            <a:off x="4249423" y="2964448"/>
            <a:ext cx="3903977" cy="29174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Наблюдаемость</a:t>
            </a:r>
          </a:p>
          <a:p>
            <a:pPr marL="0" lvl="1" defTabSz="914332"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Статусы, ошибки и метрики упрощают диагностику интеграции.</a:t>
            </a:r>
          </a:p>
          <a:p>
            <a:pPr marL="0" lvl="1" defTabSz="914332"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1047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2CFA7-1448-9830-693E-E1E0F891C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513CD4-94A0-D822-85E0-4633581832B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01A64F-3237-AF45-AAB6-CBE965135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630044"/>
          </a:xfrm>
        </p:spPr>
        <p:txBody>
          <a:bodyPr/>
          <a:lstStyle/>
          <a:p>
            <a:r>
              <a:rPr lang="ru-RU"/>
              <a:t>Что дал переход на </a:t>
            </a:r>
            <a:r>
              <a:rPr lang="en-GB"/>
              <a:t>HTTP API</a:t>
            </a:r>
            <a:endParaRPr lang="en-RU"/>
          </a:p>
        </p:txBody>
      </p:sp>
      <p:sp>
        <p:nvSpPr>
          <p:cNvPr id="5" name="Овал 13">
            <a:extLst>
              <a:ext uri="{FF2B5EF4-FFF2-40B4-BE49-F238E27FC236}">
                <a16:creationId xmlns:a16="http://schemas.microsoft.com/office/drawing/2014/main" id="{33E1814F-3CBD-2430-B405-9C3BE3BCBC36}"/>
              </a:ext>
            </a:extLst>
          </p:cNvPr>
          <p:cNvSpPr/>
          <p:nvPr/>
        </p:nvSpPr>
        <p:spPr>
          <a:xfrm>
            <a:off x="317503" y="229749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0941EE-35B6-75BB-ED6E-7E896980E23B}"/>
              </a:ext>
            </a:extLst>
          </p:cNvPr>
          <p:cNvSpPr txBox="1"/>
          <p:nvPr/>
        </p:nvSpPr>
        <p:spPr>
          <a:xfrm>
            <a:off x="317504" y="2964448"/>
            <a:ext cx="3521072" cy="25481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Контроль доставки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Ответ </a:t>
            </a:r>
            <a:r>
              <a:rPr lang="en-GB" sz="2000" dirty="0">
                <a:latin typeface="TT Norms Tochka Ext Medium" panose="02000503030000020003" pitchFamily="2" charset="0"/>
              </a:rPr>
              <a:t>API </a:t>
            </a:r>
            <a:r>
              <a:rPr lang="ru-RU" sz="2000" dirty="0">
                <a:latin typeface="TT Norms Tochka Ext Medium" panose="02000503030000020003" pitchFamily="2" charset="0"/>
              </a:rPr>
              <a:t>позволяет проверить результат обновления и повторить запрос при ошибке.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3" name="Овал 13">
            <a:extLst>
              <a:ext uri="{FF2B5EF4-FFF2-40B4-BE49-F238E27FC236}">
                <a16:creationId xmlns:a16="http://schemas.microsoft.com/office/drawing/2014/main" id="{D4B64356-B2C1-F65F-65D4-E91CCE5DBD7D}"/>
              </a:ext>
            </a:extLst>
          </p:cNvPr>
          <p:cNvSpPr/>
          <p:nvPr/>
        </p:nvSpPr>
        <p:spPr>
          <a:xfrm>
            <a:off x="4249423" y="229749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7EF722-24B2-4C79-B5B7-DDB7AA81068C}"/>
              </a:ext>
            </a:extLst>
          </p:cNvPr>
          <p:cNvSpPr txBox="1"/>
          <p:nvPr/>
        </p:nvSpPr>
        <p:spPr>
          <a:xfrm>
            <a:off x="4249423" y="2964448"/>
            <a:ext cx="3903977" cy="29174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Наблюдаемость</a:t>
            </a:r>
          </a:p>
          <a:p>
            <a:pPr marL="0" lvl="1" defTabSz="914332"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Статусы, ошибки и метрики упрощают диагностику интеграции.</a:t>
            </a:r>
          </a:p>
          <a:p>
            <a:pPr marL="0" lvl="1" defTabSz="914332"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8" name="Овал 13">
            <a:extLst>
              <a:ext uri="{FF2B5EF4-FFF2-40B4-BE49-F238E27FC236}">
                <a16:creationId xmlns:a16="http://schemas.microsoft.com/office/drawing/2014/main" id="{34A6DBD7-EF60-6234-AE20-8C0CB631B898}"/>
              </a:ext>
            </a:extLst>
          </p:cNvPr>
          <p:cNvSpPr/>
          <p:nvPr/>
        </p:nvSpPr>
        <p:spPr>
          <a:xfrm>
            <a:off x="8181343" y="229749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498703-0430-75DE-886C-D288AC26DC25}"/>
              </a:ext>
            </a:extLst>
          </p:cNvPr>
          <p:cNvSpPr txBox="1"/>
          <p:nvPr/>
        </p:nvSpPr>
        <p:spPr>
          <a:xfrm>
            <a:off x="8181344" y="2964448"/>
            <a:ext cx="3704270" cy="29636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Запас для роста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В нашей схеме ушло ограничение потока сообщений, с которым столкнулись на </a:t>
            </a:r>
            <a:r>
              <a:rPr lang="en-GB" sz="2000" dirty="0">
                <a:latin typeface="TT Norms Tochka Ext Medium" panose="02000503030000020003" pitchFamily="2" charset="0"/>
              </a:rPr>
              <a:t>syslog.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3723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0D162-A1F8-F908-F6C0-9AA879C23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0054F9-6ECB-9FCD-A81E-A250E8D8335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29</a:t>
            </a:fld>
            <a:endParaRPr lang="ru-R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8351AAB-79A4-20CF-56D2-1FD0972C8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630044"/>
          </a:xfrm>
        </p:spPr>
        <p:txBody>
          <a:bodyPr/>
          <a:lstStyle/>
          <a:p>
            <a:r>
              <a:rPr lang="ru-RU"/>
              <a:t>Что дал переход на </a:t>
            </a:r>
            <a:r>
              <a:rPr lang="en-GB"/>
              <a:t>HTTP API</a:t>
            </a:r>
            <a:endParaRPr lang="en-RU"/>
          </a:p>
        </p:txBody>
      </p:sp>
      <p:sp>
        <p:nvSpPr>
          <p:cNvPr id="5" name="Овал 13">
            <a:extLst>
              <a:ext uri="{FF2B5EF4-FFF2-40B4-BE49-F238E27FC236}">
                <a16:creationId xmlns:a16="http://schemas.microsoft.com/office/drawing/2014/main" id="{39D46070-EE27-F77C-79BD-BB5DF4C6863C}"/>
              </a:ext>
            </a:extLst>
          </p:cNvPr>
          <p:cNvSpPr/>
          <p:nvPr/>
        </p:nvSpPr>
        <p:spPr>
          <a:xfrm>
            <a:off x="317503" y="229749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A22175-FC12-A4A8-4429-BFE5A53BAF48}"/>
              </a:ext>
            </a:extLst>
          </p:cNvPr>
          <p:cNvSpPr txBox="1"/>
          <p:nvPr/>
        </p:nvSpPr>
        <p:spPr>
          <a:xfrm>
            <a:off x="317504" y="2964448"/>
            <a:ext cx="3521072" cy="25481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Контроль доставки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Ответ </a:t>
            </a:r>
            <a:r>
              <a:rPr lang="en-GB" sz="2000" dirty="0">
                <a:latin typeface="TT Norms Tochka Ext Medium" panose="02000503030000020003" pitchFamily="2" charset="0"/>
              </a:rPr>
              <a:t>API </a:t>
            </a:r>
            <a:r>
              <a:rPr lang="ru-RU" sz="2000" dirty="0">
                <a:latin typeface="TT Norms Tochka Ext Medium" panose="02000503030000020003" pitchFamily="2" charset="0"/>
              </a:rPr>
              <a:t>позволяет проверить результат обновления и повторить запрос при ошибке.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3" name="Овал 13">
            <a:extLst>
              <a:ext uri="{FF2B5EF4-FFF2-40B4-BE49-F238E27FC236}">
                <a16:creationId xmlns:a16="http://schemas.microsoft.com/office/drawing/2014/main" id="{2BD43704-2E8D-3C88-7743-A81E5F7861D1}"/>
              </a:ext>
            </a:extLst>
          </p:cNvPr>
          <p:cNvSpPr/>
          <p:nvPr/>
        </p:nvSpPr>
        <p:spPr>
          <a:xfrm>
            <a:off x="4249423" y="229749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6F039D-5C86-5B6A-8E36-E058CE61B699}"/>
              </a:ext>
            </a:extLst>
          </p:cNvPr>
          <p:cNvSpPr txBox="1"/>
          <p:nvPr/>
        </p:nvSpPr>
        <p:spPr>
          <a:xfrm>
            <a:off x="4249423" y="2964448"/>
            <a:ext cx="3903977" cy="29174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Наблюдаемость</a:t>
            </a:r>
          </a:p>
          <a:p>
            <a:pPr marL="0" lvl="1" defTabSz="914332"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Статусы, ошибки и метрики упрощают диагностику интеграции.</a:t>
            </a:r>
          </a:p>
          <a:p>
            <a:pPr marL="0" lvl="1" defTabSz="914332"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8" name="Овал 13">
            <a:extLst>
              <a:ext uri="{FF2B5EF4-FFF2-40B4-BE49-F238E27FC236}">
                <a16:creationId xmlns:a16="http://schemas.microsoft.com/office/drawing/2014/main" id="{F4283809-FE22-2BBB-C437-D6BAE11BE002}"/>
              </a:ext>
            </a:extLst>
          </p:cNvPr>
          <p:cNvSpPr/>
          <p:nvPr/>
        </p:nvSpPr>
        <p:spPr>
          <a:xfrm>
            <a:off x="8181343" y="2297496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41E7BC-0531-E56F-58C9-11F5B7AE41DD}"/>
              </a:ext>
            </a:extLst>
          </p:cNvPr>
          <p:cNvSpPr txBox="1"/>
          <p:nvPr/>
        </p:nvSpPr>
        <p:spPr>
          <a:xfrm>
            <a:off x="8181344" y="2964448"/>
            <a:ext cx="3704270" cy="29636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Запас для роста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В нашей схеме ушло ограничение потока сообщений, с которым столкнулись на </a:t>
            </a:r>
            <a:r>
              <a:rPr lang="en-GB" sz="2000" dirty="0">
                <a:latin typeface="TT Norms Tochka Ext Medium" panose="02000503030000020003" pitchFamily="2" charset="0"/>
              </a:rPr>
              <a:t>syslog.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B9FAE4-A0A5-CE34-CBEE-D8C0E53A154A}"/>
              </a:ext>
            </a:extLst>
          </p:cNvPr>
          <p:cNvSpPr txBox="1"/>
          <p:nvPr/>
        </p:nvSpPr>
        <p:spPr>
          <a:xfrm>
            <a:off x="304800" y="6294389"/>
            <a:ext cx="7065963" cy="7540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Модель доступа по </a:t>
            </a:r>
            <a:r>
              <a:rPr lang="en-GB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identity </a:t>
            </a:r>
            <a:r>
              <a:rPr lang="ru-RU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сервиса сохранилась.</a:t>
            </a:r>
          </a:p>
          <a:p>
            <a:pPr marL="0" lvl="1" defTabSz="914332">
              <a:spcAft>
                <a:spcPts val="600"/>
              </a:spcAft>
            </a:pPr>
            <a:endParaRPr lang="ru-RU" sz="2200" b="1" dirty="0">
              <a:solidFill>
                <a:schemeClr val="tx2"/>
              </a:solidFill>
              <a:latin typeface="TT Norms Tochka Ext Normal" panose="02000503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7163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DD0B0-83BB-29FA-A9C9-AB7F3AC6B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0D4D9D-161A-C279-1C5F-86C4060C952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374C19B-C737-BBFB-A985-D6C64910E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630044"/>
          </a:xfrm>
        </p:spPr>
        <p:txBody>
          <a:bodyPr/>
          <a:lstStyle/>
          <a:p>
            <a:r>
              <a:rPr lang="ru-RU"/>
              <a:t>Передача </a:t>
            </a:r>
            <a:r>
              <a:rPr lang="en-GB"/>
              <a:t>identity</a:t>
            </a:r>
            <a:endParaRPr lang="en-RU"/>
          </a:p>
        </p:txBody>
      </p:sp>
      <p:sp>
        <p:nvSpPr>
          <p:cNvPr id="5" name="cluster 1">
            <a:extLst>
              <a:ext uri="{FF2B5EF4-FFF2-40B4-BE49-F238E27FC236}">
                <a16:creationId xmlns:a16="http://schemas.microsoft.com/office/drawing/2014/main" id="{02B7A37E-87C1-3C65-70D2-D586AA71A924}"/>
              </a:ext>
            </a:extLst>
          </p:cNvPr>
          <p:cNvSpPr>
            <a:spLocks noGrp="1"/>
          </p:cNvSpPr>
          <p:nvPr/>
        </p:nvSpPr>
        <p:spPr>
          <a:xfrm>
            <a:off x="311887" y="1422400"/>
            <a:ext cx="4445000" cy="1422400"/>
          </a:xfrm>
          <a:prstGeom prst="roundRect">
            <a:avLst>
              <a:gd name="adj" fmla="val 6250"/>
            </a:avLst>
          </a:prstGeom>
          <a:solidFill>
            <a:srgbClr val="F5F0FE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>
              <a:solidFill>
                <a:srgbClr val="191919"/>
              </a:solidFill>
              <a:latin typeface="TT Norms Tochka Ext Light" panose="02000503030000020003" pitchFamily="2" charset="0"/>
            </a:endParaRPr>
          </a:p>
        </p:txBody>
      </p:sp>
      <p:sp>
        <p:nvSpPr>
          <p:cNvPr id="6" name="cluster title 1">
            <a:extLst>
              <a:ext uri="{FF2B5EF4-FFF2-40B4-BE49-F238E27FC236}">
                <a16:creationId xmlns:a16="http://schemas.microsoft.com/office/drawing/2014/main" id="{CA556F1B-F6F3-3A3C-4179-6A17EB1D4E45}"/>
              </a:ext>
            </a:extLst>
          </p:cNvPr>
          <p:cNvSpPr>
            <a:spLocks noGrp="1"/>
          </p:cNvSpPr>
          <p:nvPr/>
        </p:nvSpPr>
        <p:spPr>
          <a:xfrm>
            <a:off x="464287" y="1473200"/>
            <a:ext cx="4140200" cy="330200"/>
          </a:xfrm>
          <a:prstGeom prst="roundRect">
            <a:avLst>
              <a:gd name="adj" fmla="val 26923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5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Кластер 1 (K8s)</a:t>
            </a:r>
          </a:p>
        </p:txBody>
      </p:sp>
      <p:sp>
        <p:nvSpPr>
          <p:cNvPr id="9" name="namespace A">
            <a:extLst>
              <a:ext uri="{FF2B5EF4-FFF2-40B4-BE49-F238E27FC236}">
                <a16:creationId xmlns:a16="http://schemas.microsoft.com/office/drawing/2014/main" id="{52459A5F-874D-7BA4-040D-575952269A0F}"/>
              </a:ext>
            </a:extLst>
          </p:cNvPr>
          <p:cNvSpPr>
            <a:spLocks noGrp="1"/>
          </p:cNvSpPr>
          <p:nvPr/>
        </p:nvSpPr>
        <p:spPr>
          <a:xfrm>
            <a:off x="464287" y="1841501"/>
            <a:ext cx="4140200" cy="495300"/>
          </a:xfrm>
          <a:prstGeom prst="roundRect">
            <a:avLst>
              <a:gd name="adj" fmla="val 17949"/>
            </a:avLst>
          </a:prstGeom>
          <a:solidFill>
            <a:srgbClr val="E7DBFD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>
              <a:solidFill>
                <a:srgbClr val="191919"/>
              </a:solidFill>
              <a:latin typeface="TT Norms Tochka Ext Light" panose="02000503030000020003" pitchFamily="2" charset="0"/>
            </a:endParaRPr>
          </a:p>
        </p:txBody>
      </p:sp>
      <p:sp>
        <p:nvSpPr>
          <p:cNvPr id="10" name="service A">
            <a:extLst>
              <a:ext uri="{FF2B5EF4-FFF2-40B4-BE49-F238E27FC236}">
                <a16:creationId xmlns:a16="http://schemas.microsoft.com/office/drawing/2014/main" id="{7C7F6108-6BF8-AE7D-3237-08396FD5A09C}"/>
              </a:ext>
            </a:extLst>
          </p:cNvPr>
          <p:cNvSpPr>
            <a:spLocks noGrp="1"/>
          </p:cNvSpPr>
          <p:nvPr/>
        </p:nvSpPr>
        <p:spPr>
          <a:xfrm>
            <a:off x="527788" y="1879601"/>
            <a:ext cx="2781300" cy="393700"/>
          </a:xfrm>
          <a:prstGeom prst="roundRect">
            <a:avLst>
              <a:gd name="adj" fmla="val 22581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75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700">
                <a:solidFill>
                  <a:srgbClr val="4E1AA3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Сервис A = namespace</a:t>
            </a:r>
          </a:p>
        </p:txBody>
      </p:sp>
      <p:sp>
        <p:nvSpPr>
          <p:cNvPr id="11" name="pod A 1">
            <a:extLst>
              <a:ext uri="{FF2B5EF4-FFF2-40B4-BE49-F238E27FC236}">
                <a16:creationId xmlns:a16="http://schemas.microsoft.com/office/drawing/2014/main" id="{B5650AA3-F690-A6C5-B7DC-37DA1A959D4B}"/>
              </a:ext>
            </a:extLst>
          </p:cNvPr>
          <p:cNvSpPr>
            <a:spLocks noGrp="1"/>
          </p:cNvSpPr>
          <p:nvPr/>
        </p:nvSpPr>
        <p:spPr>
          <a:xfrm>
            <a:off x="3334487" y="1943101"/>
            <a:ext cx="558800" cy="292100"/>
          </a:xfrm>
          <a:prstGeom prst="roundRect">
            <a:avLst>
              <a:gd name="adj" fmla="val 30435"/>
            </a:avLst>
          </a:prstGeom>
          <a:solidFill>
            <a:srgbClr val="FFFFFF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4E1AA3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pod</a:t>
            </a:r>
          </a:p>
        </p:txBody>
      </p:sp>
      <p:sp>
        <p:nvSpPr>
          <p:cNvPr id="12" name="pod A 2">
            <a:extLst>
              <a:ext uri="{FF2B5EF4-FFF2-40B4-BE49-F238E27FC236}">
                <a16:creationId xmlns:a16="http://schemas.microsoft.com/office/drawing/2014/main" id="{310B0F84-97C3-C08E-60D3-A189A9F0CE4A}"/>
              </a:ext>
            </a:extLst>
          </p:cNvPr>
          <p:cNvSpPr>
            <a:spLocks noGrp="1"/>
          </p:cNvSpPr>
          <p:nvPr/>
        </p:nvSpPr>
        <p:spPr>
          <a:xfrm>
            <a:off x="3956787" y="1943101"/>
            <a:ext cx="558800" cy="292100"/>
          </a:xfrm>
          <a:prstGeom prst="roundRect">
            <a:avLst>
              <a:gd name="adj" fmla="val 30435"/>
            </a:avLst>
          </a:prstGeom>
          <a:solidFill>
            <a:srgbClr val="FFFFFF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4E1AA3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pod</a:t>
            </a:r>
          </a:p>
        </p:txBody>
      </p:sp>
      <p:sp>
        <p:nvSpPr>
          <p:cNvPr id="13" name="local Praefectus 1">
            <a:extLst>
              <a:ext uri="{FF2B5EF4-FFF2-40B4-BE49-F238E27FC236}">
                <a16:creationId xmlns:a16="http://schemas.microsoft.com/office/drawing/2014/main" id="{AE7D754F-52DC-6496-B6EE-FD3760489BA3}"/>
              </a:ext>
            </a:extLst>
          </p:cNvPr>
          <p:cNvSpPr>
            <a:spLocks noGrp="1"/>
          </p:cNvSpPr>
          <p:nvPr/>
        </p:nvSpPr>
        <p:spPr>
          <a:xfrm>
            <a:off x="2750287" y="2438400"/>
            <a:ext cx="1854200" cy="330200"/>
          </a:xfrm>
          <a:prstGeom prst="roundRect">
            <a:avLst>
              <a:gd name="adj" fmla="val 26923"/>
            </a:avLst>
          </a:prstGeom>
          <a:solidFill>
            <a:srgbClr val="D3F0FF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75" b="1">
                <a:solidFill>
                  <a:srgbClr val="175475"/>
                </a:solidFill>
                <a:latin typeface="Arial"/>
                <a:ea typeface="Arial"/>
                <a:cs typeface="Arial"/>
              </a:defRPr>
            </a:pPr>
            <a:r>
              <a:rPr sz="1700">
                <a:solidFill>
                  <a:srgbClr val="175475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Praefectus</a:t>
            </a:r>
          </a:p>
        </p:txBody>
      </p:sp>
      <p:sp>
        <p:nvSpPr>
          <p:cNvPr id="14" name="local API 1">
            <a:extLst>
              <a:ext uri="{FF2B5EF4-FFF2-40B4-BE49-F238E27FC236}">
                <a16:creationId xmlns:a16="http://schemas.microsoft.com/office/drawing/2014/main" id="{E9429D36-BD5C-0561-EC38-6417822A22FE}"/>
              </a:ext>
            </a:extLst>
          </p:cNvPr>
          <p:cNvSpPr>
            <a:spLocks noGrp="1"/>
          </p:cNvSpPr>
          <p:nvPr/>
        </p:nvSpPr>
        <p:spPr>
          <a:xfrm>
            <a:off x="464287" y="2438400"/>
            <a:ext cx="1549400" cy="330200"/>
          </a:xfrm>
          <a:prstGeom prst="roundRect">
            <a:avLst>
              <a:gd name="adj" fmla="val 26923"/>
            </a:avLst>
          </a:prstGeom>
          <a:solidFill>
            <a:srgbClr val="D3F0FF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75" b="1">
                <a:solidFill>
                  <a:srgbClr val="175475"/>
                </a:solidFill>
                <a:latin typeface="Arial"/>
                <a:ea typeface="Arial"/>
                <a:cs typeface="Arial"/>
              </a:defRPr>
            </a:pPr>
            <a:r>
              <a:rPr sz="1700">
                <a:solidFill>
                  <a:srgbClr val="175475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K8s API</a:t>
            </a:r>
          </a:p>
        </p:txBody>
      </p:sp>
      <p:cxnSp>
        <p:nvCxnSpPr>
          <p:cNvPr id="15" name="Прямая со стрелкой 1476">
            <a:extLst>
              <a:ext uri="{FF2B5EF4-FFF2-40B4-BE49-F238E27FC236}">
                <a16:creationId xmlns:a16="http://schemas.microsoft.com/office/drawing/2014/main" id="{63DC52A3-ED5E-5E25-15AE-95DA1D8C1544}"/>
              </a:ext>
            </a:extLst>
          </p:cNvPr>
          <p:cNvCxnSpPr>
            <a:stCxn id="14" idx="3"/>
            <a:endCxn id="13" idx="1"/>
          </p:cNvCxnSpPr>
          <p:nvPr/>
        </p:nvCxnSpPr>
        <p:spPr>
          <a:xfrm>
            <a:off x="2013687" y="2603500"/>
            <a:ext cx="736600" cy="0"/>
          </a:xfrm>
          <a:prstGeom prst="straightConnector1">
            <a:avLst/>
          </a:prstGeom>
          <a:ln w="26670">
            <a:solidFill>
              <a:srgbClr val="1785AD"/>
            </a:solidFill>
            <a:prstDash val="dash"/>
            <a:tailEnd type="arrow" w="lg" len="med"/>
          </a:ln>
        </p:spPr>
      </p:cxnSp>
      <p:sp>
        <p:nvSpPr>
          <p:cNvPr id="16" name="NGFW node 1">
            <a:extLst>
              <a:ext uri="{FF2B5EF4-FFF2-40B4-BE49-F238E27FC236}">
                <a16:creationId xmlns:a16="http://schemas.microsoft.com/office/drawing/2014/main" id="{37D50D04-CCC1-1312-4C8B-1C94F7478E36}"/>
              </a:ext>
            </a:extLst>
          </p:cNvPr>
          <p:cNvSpPr>
            <a:spLocks noGrp="1"/>
          </p:cNvSpPr>
          <p:nvPr/>
        </p:nvSpPr>
        <p:spPr>
          <a:xfrm>
            <a:off x="6788887" y="1816100"/>
            <a:ext cx="2006600" cy="1066800"/>
          </a:xfrm>
          <a:prstGeom prst="roundRect">
            <a:avLst>
              <a:gd name="adj" fmla="val 8333"/>
            </a:avLst>
          </a:prstGeom>
          <a:solidFill>
            <a:srgbClr val="7F42E1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NGFW</a:t>
            </a:r>
          </a:p>
        </p:txBody>
      </p:sp>
      <p:sp>
        <p:nvSpPr>
          <p:cNvPr id="17" name="connection anchor">
            <a:extLst>
              <a:ext uri="{FF2B5EF4-FFF2-40B4-BE49-F238E27FC236}">
                <a16:creationId xmlns:a16="http://schemas.microsoft.com/office/drawing/2014/main" id="{29A81295-853C-E482-AEA2-1CD88736D254}"/>
              </a:ext>
            </a:extLst>
          </p:cNvPr>
          <p:cNvSpPr>
            <a:spLocks noGrp="1"/>
          </p:cNvSpPr>
          <p:nvPr/>
        </p:nvSpPr>
        <p:spPr>
          <a:xfrm>
            <a:off x="4750538" y="2089151"/>
            <a:ext cx="12700" cy="12700"/>
          </a:xfrm>
          <a:prstGeom prst="roundRect">
            <a:avLst>
              <a:gd name="adj" fmla="val 50000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>
              <a:solidFill>
                <a:srgbClr val="191919"/>
              </a:solidFill>
              <a:latin typeface="TT Norms Tochka Ext Light" panose="02000503030000020003" pitchFamily="2" charset="0"/>
            </a:endParaRPr>
          </a:p>
        </p:txBody>
      </p:sp>
      <p:sp>
        <p:nvSpPr>
          <p:cNvPr id="18" name="connection anchor">
            <a:extLst>
              <a:ext uri="{FF2B5EF4-FFF2-40B4-BE49-F238E27FC236}">
                <a16:creationId xmlns:a16="http://schemas.microsoft.com/office/drawing/2014/main" id="{627E12EA-E99A-6526-955E-1117DCE438C3}"/>
              </a:ext>
            </a:extLst>
          </p:cNvPr>
          <p:cNvSpPr>
            <a:spLocks noGrp="1"/>
          </p:cNvSpPr>
          <p:nvPr/>
        </p:nvSpPr>
        <p:spPr>
          <a:xfrm>
            <a:off x="6782538" y="2089151"/>
            <a:ext cx="12700" cy="12700"/>
          </a:xfrm>
          <a:prstGeom prst="roundRect">
            <a:avLst>
              <a:gd name="adj" fmla="val 50000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>
              <a:solidFill>
                <a:srgbClr val="191919"/>
              </a:solidFill>
              <a:latin typeface="TT Norms Tochka Ext Light" panose="02000503030000020003" pitchFamily="2" charset="0"/>
            </a:endParaRPr>
          </a:p>
        </p:txBody>
      </p:sp>
      <p:cxnSp>
        <p:nvCxnSpPr>
          <p:cNvPr id="19" name="Прямая со стрелкой 1480">
            <a:extLst>
              <a:ext uri="{FF2B5EF4-FFF2-40B4-BE49-F238E27FC236}">
                <a16:creationId xmlns:a16="http://schemas.microsoft.com/office/drawing/2014/main" id="{B2145BCA-FEE9-7737-0EB9-D72E34CF64CF}"/>
              </a:ext>
            </a:extLst>
          </p:cNvPr>
          <p:cNvCxnSpPr>
            <a:stCxn id="17" idx="3"/>
            <a:endCxn id="18" idx="1"/>
          </p:cNvCxnSpPr>
          <p:nvPr/>
        </p:nvCxnSpPr>
        <p:spPr>
          <a:xfrm>
            <a:off x="4763238" y="2095501"/>
            <a:ext cx="2019300" cy="0"/>
          </a:xfrm>
          <a:prstGeom prst="straightConnector1">
            <a:avLst/>
          </a:prstGeom>
          <a:ln w="25400">
            <a:solidFill>
              <a:srgbClr val="7F42E1"/>
            </a:solidFill>
            <a:prstDash val="solid"/>
            <a:headEnd type="arrow" w="lg" len="med"/>
            <a:tailEnd type="arrow" w="lg" len="med"/>
          </a:ln>
        </p:spPr>
      </p:cxnSp>
      <p:sp>
        <p:nvSpPr>
          <p:cNvPr id="20" name="connection anchor">
            <a:extLst>
              <a:ext uri="{FF2B5EF4-FFF2-40B4-BE49-F238E27FC236}">
                <a16:creationId xmlns:a16="http://schemas.microsoft.com/office/drawing/2014/main" id="{E5B5C812-0C3E-DF4E-3530-C7FD27681590}"/>
              </a:ext>
            </a:extLst>
          </p:cNvPr>
          <p:cNvSpPr>
            <a:spLocks noGrp="1"/>
          </p:cNvSpPr>
          <p:nvPr/>
        </p:nvSpPr>
        <p:spPr>
          <a:xfrm>
            <a:off x="6782538" y="2597151"/>
            <a:ext cx="12700" cy="12700"/>
          </a:xfrm>
          <a:prstGeom prst="roundRect">
            <a:avLst>
              <a:gd name="adj" fmla="val 50000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>
              <a:solidFill>
                <a:srgbClr val="191919"/>
              </a:solidFill>
              <a:latin typeface="TT Norms Tochka Ext Light" panose="02000503030000020003" pitchFamily="2" charset="0"/>
            </a:endParaRPr>
          </a:p>
        </p:txBody>
      </p:sp>
      <p:cxnSp>
        <p:nvCxnSpPr>
          <p:cNvPr id="21" name="Прямая со стрелкой 1482">
            <a:extLst>
              <a:ext uri="{FF2B5EF4-FFF2-40B4-BE49-F238E27FC236}">
                <a16:creationId xmlns:a16="http://schemas.microsoft.com/office/drawing/2014/main" id="{4C06D004-FB17-82F1-DA6A-311515603D88}"/>
              </a:ext>
            </a:extLst>
          </p:cNvPr>
          <p:cNvCxnSpPr>
            <a:stCxn id="13" idx="3"/>
            <a:endCxn id="20" idx="1"/>
          </p:cNvCxnSpPr>
          <p:nvPr/>
        </p:nvCxnSpPr>
        <p:spPr>
          <a:xfrm>
            <a:off x="4604487" y="2603500"/>
            <a:ext cx="2178051" cy="0"/>
          </a:xfrm>
          <a:prstGeom prst="straightConnector1">
            <a:avLst/>
          </a:prstGeom>
          <a:ln w="26670">
            <a:solidFill>
              <a:srgbClr val="1785AD"/>
            </a:solidFill>
            <a:prstDash val="dash"/>
            <a:tailEnd type="arrow" w="lg" len="med"/>
          </a:ln>
        </p:spPr>
      </p:cxnSp>
      <p:sp>
        <p:nvSpPr>
          <p:cNvPr id="22" name="cluster 2">
            <a:extLst>
              <a:ext uri="{FF2B5EF4-FFF2-40B4-BE49-F238E27FC236}">
                <a16:creationId xmlns:a16="http://schemas.microsoft.com/office/drawing/2014/main" id="{6ADC4B2C-93AC-743A-2770-6C3F0B2368B9}"/>
              </a:ext>
            </a:extLst>
          </p:cNvPr>
          <p:cNvSpPr>
            <a:spLocks noGrp="1"/>
          </p:cNvSpPr>
          <p:nvPr/>
        </p:nvSpPr>
        <p:spPr>
          <a:xfrm>
            <a:off x="311887" y="2959100"/>
            <a:ext cx="4445000" cy="1422400"/>
          </a:xfrm>
          <a:prstGeom prst="roundRect">
            <a:avLst>
              <a:gd name="adj" fmla="val 7589"/>
            </a:avLst>
          </a:prstGeom>
          <a:solidFill>
            <a:srgbClr val="E6FAF0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>
              <a:solidFill>
                <a:srgbClr val="191919"/>
              </a:solidFill>
              <a:latin typeface="TT Norms Tochka Ext Light" panose="02000503030000020003" pitchFamily="2" charset="0"/>
            </a:endParaRPr>
          </a:p>
        </p:txBody>
      </p:sp>
      <p:sp>
        <p:nvSpPr>
          <p:cNvPr id="23" name="cluster title 2">
            <a:extLst>
              <a:ext uri="{FF2B5EF4-FFF2-40B4-BE49-F238E27FC236}">
                <a16:creationId xmlns:a16="http://schemas.microsoft.com/office/drawing/2014/main" id="{26416AF3-F618-E2E2-5713-ACD81AF8521C}"/>
              </a:ext>
            </a:extLst>
          </p:cNvPr>
          <p:cNvSpPr>
            <a:spLocks noGrp="1"/>
          </p:cNvSpPr>
          <p:nvPr/>
        </p:nvSpPr>
        <p:spPr>
          <a:xfrm>
            <a:off x="464287" y="3009900"/>
            <a:ext cx="4140200" cy="330200"/>
          </a:xfrm>
          <a:prstGeom prst="roundRect">
            <a:avLst>
              <a:gd name="adj" fmla="val 26923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5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Кластер 2 (K8s)</a:t>
            </a:r>
          </a:p>
        </p:txBody>
      </p:sp>
      <p:sp>
        <p:nvSpPr>
          <p:cNvPr id="24" name="namespace B">
            <a:extLst>
              <a:ext uri="{FF2B5EF4-FFF2-40B4-BE49-F238E27FC236}">
                <a16:creationId xmlns:a16="http://schemas.microsoft.com/office/drawing/2014/main" id="{81431F44-64B2-6B2D-78EA-ECF7E20A5754}"/>
              </a:ext>
            </a:extLst>
          </p:cNvPr>
          <p:cNvSpPr>
            <a:spLocks noGrp="1"/>
          </p:cNvSpPr>
          <p:nvPr/>
        </p:nvSpPr>
        <p:spPr>
          <a:xfrm>
            <a:off x="464287" y="3378201"/>
            <a:ext cx="4140200" cy="495300"/>
          </a:xfrm>
          <a:prstGeom prst="roundRect">
            <a:avLst>
              <a:gd name="adj" fmla="val 17949"/>
            </a:avLst>
          </a:prstGeom>
          <a:solidFill>
            <a:srgbClr val="E7DBFD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>
              <a:solidFill>
                <a:srgbClr val="191919"/>
              </a:solidFill>
              <a:latin typeface="TT Norms Tochka Ext Light" panose="02000503030000020003" pitchFamily="2" charset="0"/>
            </a:endParaRPr>
          </a:p>
        </p:txBody>
      </p:sp>
      <p:sp>
        <p:nvSpPr>
          <p:cNvPr id="25" name="service B">
            <a:extLst>
              <a:ext uri="{FF2B5EF4-FFF2-40B4-BE49-F238E27FC236}">
                <a16:creationId xmlns:a16="http://schemas.microsoft.com/office/drawing/2014/main" id="{A57C751B-373E-F7A3-64CA-3A3FBADBE5C5}"/>
              </a:ext>
            </a:extLst>
          </p:cNvPr>
          <p:cNvSpPr>
            <a:spLocks noGrp="1"/>
          </p:cNvSpPr>
          <p:nvPr/>
        </p:nvSpPr>
        <p:spPr>
          <a:xfrm>
            <a:off x="527788" y="3416301"/>
            <a:ext cx="2781300" cy="393700"/>
          </a:xfrm>
          <a:prstGeom prst="roundRect">
            <a:avLst>
              <a:gd name="adj" fmla="val 22581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75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700">
                <a:solidFill>
                  <a:srgbClr val="4E1AA3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Сервис B = namespace</a:t>
            </a:r>
          </a:p>
        </p:txBody>
      </p:sp>
      <p:sp>
        <p:nvSpPr>
          <p:cNvPr id="26" name="pod B 1">
            <a:extLst>
              <a:ext uri="{FF2B5EF4-FFF2-40B4-BE49-F238E27FC236}">
                <a16:creationId xmlns:a16="http://schemas.microsoft.com/office/drawing/2014/main" id="{5E64EE2F-827D-A552-8DBD-0790C820F2CD}"/>
              </a:ext>
            </a:extLst>
          </p:cNvPr>
          <p:cNvSpPr>
            <a:spLocks noGrp="1"/>
          </p:cNvSpPr>
          <p:nvPr/>
        </p:nvSpPr>
        <p:spPr>
          <a:xfrm>
            <a:off x="3334487" y="3479801"/>
            <a:ext cx="558800" cy="292100"/>
          </a:xfrm>
          <a:prstGeom prst="roundRect">
            <a:avLst>
              <a:gd name="adj" fmla="val 30435"/>
            </a:avLst>
          </a:prstGeom>
          <a:solidFill>
            <a:srgbClr val="FFFFFF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4E1AA3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pod</a:t>
            </a:r>
          </a:p>
        </p:txBody>
      </p:sp>
      <p:sp>
        <p:nvSpPr>
          <p:cNvPr id="27" name="pod B 2">
            <a:extLst>
              <a:ext uri="{FF2B5EF4-FFF2-40B4-BE49-F238E27FC236}">
                <a16:creationId xmlns:a16="http://schemas.microsoft.com/office/drawing/2014/main" id="{6260A7FC-25AB-98D4-0BE4-65E749814951}"/>
              </a:ext>
            </a:extLst>
          </p:cNvPr>
          <p:cNvSpPr>
            <a:spLocks noGrp="1"/>
          </p:cNvSpPr>
          <p:nvPr/>
        </p:nvSpPr>
        <p:spPr>
          <a:xfrm>
            <a:off x="3956787" y="3479801"/>
            <a:ext cx="558800" cy="292100"/>
          </a:xfrm>
          <a:prstGeom prst="roundRect">
            <a:avLst>
              <a:gd name="adj" fmla="val 30435"/>
            </a:avLst>
          </a:prstGeom>
          <a:solidFill>
            <a:srgbClr val="FFFFFF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4E1AA3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pod</a:t>
            </a:r>
          </a:p>
        </p:txBody>
      </p:sp>
      <p:sp>
        <p:nvSpPr>
          <p:cNvPr id="28" name="local Praefectus 2">
            <a:extLst>
              <a:ext uri="{FF2B5EF4-FFF2-40B4-BE49-F238E27FC236}">
                <a16:creationId xmlns:a16="http://schemas.microsoft.com/office/drawing/2014/main" id="{E8A9018A-B08A-1E1D-3874-82EB609DFB02}"/>
              </a:ext>
            </a:extLst>
          </p:cNvPr>
          <p:cNvSpPr>
            <a:spLocks noGrp="1"/>
          </p:cNvSpPr>
          <p:nvPr/>
        </p:nvSpPr>
        <p:spPr>
          <a:xfrm>
            <a:off x="2750287" y="3975100"/>
            <a:ext cx="1854200" cy="330200"/>
          </a:xfrm>
          <a:prstGeom prst="roundRect">
            <a:avLst>
              <a:gd name="adj" fmla="val 26923"/>
            </a:avLst>
          </a:prstGeom>
          <a:solidFill>
            <a:srgbClr val="D3F0FF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75" b="1">
                <a:solidFill>
                  <a:srgbClr val="175475"/>
                </a:solidFill>
                <a:latin typeface="Arial"/>
                <a:ea typeface="Arial"/>
                <a:cs typeface="Arial"/>
              </a:defRPr>
            </a:pPr>
            <a:r>
              <a:rPr sz="1700">
                <a:solidFill>
                  <a:srgbClr val="175475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Praefectus</a:t>
            </a:r>
          </a:p>
        </p:txBody>
      </p:sp>
      <p:sp>
        <p:nvSpPr>
          <p:cNvPr id="29" name="local API 2">
            <a:extLst>
              <a:ext uri="{FF2B5EF4-FFF2-40B4-BE49-F238E27FC236}">
                <a16:creationId xmlns:a16="http://schemas.microsoft.com/office/drawing/2014/main" id="{6F7499C0-8A40-B1C9-D24B-D8EF39B0EDB4}"/>
              </a:ext>
            </a:extLst>
          </p:cNvPr>
          <p:cNvSpPr>
            <a:spLocks noGrp="1"/>
          </p:cNvSpPr>
          <p:nvPr/>
        </p:nvSpPr>
        <p:spPr>
          <a:xfrm>
            <a:off x="464287" y="3975100"/>
            <a:ext cx="1549400" cy="330200"/>
          </a:xfrm>
          <a:prstGeom prst="roundRect">
            <a:avLst>
              <a:gd name="adj" fmla="val 26923"/>
            </a:avLst>
          </a:prstGeom>
          <a:solidFill>
            <a:srgbClr val="D3F0FF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75" b="1">
                <a:solidFill>
                  <a:srgbClr val="175475"/>
                </a:solidFill>
                <a:latin typeface="Arial"/>
                <a:ea typeface="Arial"/>
                <a:cs typeface="Arial"/>
              </a:defRPr>
            </a:pPr>
            <a:r>
              <a:rPr sz="1700">
                <a:solidFill>
                  <a:srgbClr val="175475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K8s API</a:t>
            </a:r>
          </a:p>
        </p:txBody>
      </p:sp>
      <p:cxnSp>
        <p:nvCxnSpPr>
          <p:cNvPr id="30" name="Прямая со стрелкой 1491">
            <a:extLst>
              <a:ext uri="{FF2B5EF4-FFF2-40B4-BE49-F238E27FC236}">
                <a16:creationId xmlns:a16="http://schemas.microsoft.com/office/drawing/2014/main" id="{C3B03615-F9BF-3D0F-E6AB-BA75DD8DB51E}"/>
              </a:ext>
            </a:extLst>
          </p:cNvPr>
          <p:cNvCxnSpPr>
            <a:stCxn id="29" idx="3"/>
            <a:endCxn id="28" idx="1"/>
          </p:cNvCxnSpPr>
          <p:nvPr/>
        </p:nvCxnSpPr>
        <p:spPr>
          <a:xfrm>
            <a:off x="2013687" y="4140200"/>
            <a:ext cx="736600" cy="0"/>
          </a:xfrm>
          <a:prstGeom prst="straightConnector1">
            <a:avLst/>
          </a:prstGeom>
          <a:ln w="26670">
            <a:solidFill>
              <a:srgbClr val="1785AD"/>
            </a:solidFill>
            <a:prstDash val="dash"/>
            <a:tailEnd type="arrow" w="lg" len="med"/>
          </a:ln>
        </p:spPr>
      </p:cxnSp>
      <p:sp>
        <p:nvSpPr>
          <p:cNvPr id="31" name="NGFW node 2">
            <a:extLst>
              <a:ext uri="{FF2B5EF4-FFF2-40B4-BE49-F238E27FC236}">
                <a16:creationId xmlns:a16="http://schemas.microsoft.com/office/drawing/2014/main" id="{307BEC17-05C3-9B75-25E7-DF6A36740805}"/>
              </a:ext>
            </a:extLst>
          </p:cNvPr>
          <p:cNvSpPr>
            <a:spLocks noGrp="1"/>
          </p:cNvSpPr>
          <p:nvPr/>
        </p:nvSpPr>
        <p:spPr>
          <a:xfrm>
            <a:off x="6788887" y="3352800"/>
            <a:ext cx="2006600" cy="1066800"/>
          </a:xfrm>
          <a:prstGeom prst="roundRect">
            <a:avLst>
              <a:gd name="adj" fmla="val 8333"/>
            </a:avLst>
          </a:prstGeom>
          <a:solidFill>
            <a:srgbClr val="7F42E1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NGFW</a:t>
            </a:r>
          </a:p>
        </p:txBody>
      </p:sp>
      <p:sp>
        <p:nvSpPr>
          <p:cNvPr id="32" name="connection anchor">
            <a:extLst>
              <a:ext uri="{FF2B5EF4-FFF2-40B4-BE49-F238E27FC236}">
                <a16:creationId xmlns:a16="http://schemas.microsoft.com/office/drawing/2014/main" id="{C05A01AC-0075-AF84-5227-0550F17AF637}"/>
              </a:ext>
            </a:extLst>
          </p:cNvPr>
          <p:cNvSpPr>
            <a:spLocks noGrp="1"/>
          </p:cNvSpPr>
          <p:nvPr/>
        </p:nvSpPr>
        <p:spPr>
          <a:xfrm>
            <a:off x="4750538" y="3625851"/>
            <a:ext cx="12700" cy="12700"/>
          </a:xfrm>
          <a:prstGeom prst="roundRect">
            <a:avLst>
              <a:gd name="adj" fmla="val 50000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>
              <a:solidFill>
                <a:srgbClr val="191919"/>
              </a:solidFill>
              <a:latin typeface="TT Norms Tochka Ext Light" panose="02000503030000020003" pitchFamily="2" charset="0"/>
            </a:endParaRPr>
          </a:p>
        </p:txBody>
      </p:sp>
      <p:sp>
        <p:nvSpPr>
          <p:cNvPr id="33" name="connection anchor">
            <a:extLst>
              <a:ext uri="{FF2B5EF4-FFF2-40B4-BE49-F238E27FC236}">
                <a16:creationId xmlns:a16="http://schemas.microsoft.com/office/drawing/2014/main" id="{6B537506-F1D5-1FBE-5227-C61891A34517}"/>
              </a:ext>
            </a:extLst>
          </p:cNvPr>
          <p:cNvSpPr>
            <a:spLocks noGrp="1"/>
          </p:cNvSpPr>
          <p:nvPr/>
        </p:nvSpPr>
        <p:spPr>
          <a:xfrm>
            <a:off x="6782538" y="3625851"/>
            <a:ext cx="12700" cy="12700"/>
          </a:xfrm>
          <a:prstGeom prst="roundRect">
            <a:avLst>
              <a:gd name="adj" fmla="val 50000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>
              <a:solidFill>
                <a:srgbClr val="191919"/>
              </a:solidFill>
              <a:latin typeface="TT Norms Tochka Ext Light" panose="02000503030000020003" pitchFamily="2" charset="0"/>
            </a:endParaRPr>
          </a:p>
        </p:txBody>
      </p:sp>
      <p:cxnSp>
        <p:nvCxnSpPr>
          <p:cNvPr id="34" name="Прямая со стрелкой 1495">
            <a:extLst>
              <a:ext uri="{FF2B5EF4-FFF2-40B4-BE49-F238E27FC236}">
                <a16:creationId xmlns:a16="http://schemas.microsoft.com/office/drawing/2014/main" id="{CC8F0C31-67CD-20D8-A7BF-62F5953E8CFB}"/>
              </a:ext>
            </a:extLst>
          </p:cNvPr>
          <p:cNvCxnSpPr>
            <a:stCxn id="32" idx="3"/>
            <a:endCxn id="33" idx="1"/>
          </p:cNvCxnSpPr>
          <p:nvPr/>
        </p:nvCxnSpPr>
        <p:spPr>
          <a:xfrm>
            <a:off x="4763238" y="3632201"/>
            <a:ext cx="2019300" cy="0"/>
          </a:xfrm>
          <a:prstGeom prst="straightConnector1">
            <a:avLst/>
          </a:prstGeom>
          <a:ln w="25400">
            <a:solidFill>
              <a:srgbClr val="7F42E1"/>
            </a:solidFill>
            <a:prstDash val="solid"/>
            <a:headEnd type="arrow" w="lg" len="med"/>
            <a:tailEnd type="arrow" w="lg" len="med"/>
          </a:ln>
        </p:spPr>
      </p:cxnSp>
      <p:sp>
        <p:nvSpPr>
          <p:cNvPr id="35" name="connection anchor">
            <a:extLst>
              <a:ext uri="{FF2B5EF4-FFF2-40B4-BE49-F238E27FC236}">
                <a16:creationId xmlns:a16="http://schemas.microsoft.com/office/drawing/2014/main" id="{099728E8-2962-E84E-8A4F-542AA4AE80AD}"/>
              </a:ext>
            </a:extLst>
          </p:cNvPr>
          <p:cNvSpPr>
            <a:spLocks noGrp="1"/>
          </p:cNvSpPr>
          <p:nvPr/>
        </p:nvSpPr>
        <p:spPr>
          <a:xfrm>
            <a:off x="6782538" y="4133851"/>
            <a:ext cx="12700" cy="12700"/>
          </a:xfrm>
          <a:prstGeom prst="roundRect">
            <a:avLst>
              <a:gd name="adj" fmla="val 50000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>
              <a:solidFill>
                <a:srgbClr val="191919"/>
              </a:solidFill>
              <a:latin typeface="TT Norms Tochka Ext Light" panose="02000503030000020003" pitchFamily="2" charset="0"/>
            </a:endParaRPr>
          </a:p>
        </p:txBody>
      </p:sp>
      <p:cxnSp>
        <p:nvCxnSpPr>
          <p:cNvPr id="36" name="Прямая со стрелкой 1497">
            <a:extLst>
              <a:ext uri="{FF2B5EF4-FFF2-40B4-BE49-F238E27FC236}">
                <a16:creationId xmlns:a16="http://schemas.microsoft.com/office/drawing/2014/main" id="{10377387-FD05-099B-BAE8-AC1B584F616F}"/>
              </a:ext>
            </a:extLst>
          </p:cNvPr>
          <p:cNvCxnSpPr>
            <a:stCxn id="28" idx="3"/>
            <a:endCxn id="35" idx="1"/>
          </p:cNvCxnSpPr>
          <p:nvPr/>
        </p:nvCxnSpPr>
        <p:spPr>
          <a:xfrm>
            <a:off x="4604487" y="4140200"/>
            <a:ext cx="2178051" cy="0"/>
          </a:xfrm>
          <a:prstGeom prst="straightConnector1">
            <a:avLst/>
          </a:prstGeom>
          <a:ln w="26670">
            <a:solidFill>
              <a:srgbClr val="1785AD"/>
            </a:solidFill>
            <a:prstDash val="dash"/>
            <a:tailEnd type="arrow" w="lg" len="med"/>
          </a:ln>
        </p:spPr>
      </p:cxnSp>
      <p:sp>
        <p:nvSpPr>
          <p:cNvPr id="37" name="cluster 3">
            <a:extLst>
              <a:ext uri="{FF2B5EF4-FFF2-40B4-BE49-F238E27FC236}">
                <a16:creationId xmlns:a16="http://schemas.microsoft.com/office/drawing/2014/main" id="{0D3CB385-8574-2746-65EB-CBC99E161529}"/>
              </a:ext>
            </a:extLst>
          </p:cNvPr>
          <p:cNvSpPr>
            <a:spLocks noGrp="1"/>
          </p:cNvSpPr>
          <p:nvPr/>
        </p:nvSpPr>
        <p:spPr>
          <a:xfrm>
            <a:off x="311887" y="4495800"/>
            <a:ext cx="4445000" cy="1422400"/>
          </a:xfrm>
          <a:prstGeom prst="roundRect">
            <a:avLst>
              <a:gd name="adj" fmla="val 11529"/>
            </a:avLst>
          </a:prstGeom>
          <a:solidFill>
            <a:srgbClr val="FCE8F5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>
              <a:solidFill>
                <a:srgbClr val="191919"/>
              </a:solidFill>
              <a:latin typeface="TT Norms Tochka Ext Light" panose="02000503030000020003" pitchFamily="2" charset="0"/>
            </a:endParaRPr>
          </a:p>
        </p:txBody>
      </p:sp>
      <p:sp>
        <p:nvSpPr>
          <p:cNvPr id="38" name="cluster title 3">
            <a:extLst>
              <a:ext uri="{FF2B5EF4-FFF2-40B4-BE49-F238E27FC236}">
                <a16:creationId xmlns:a16="http://schemas.microsoft.com/office/drawing/2014/main" id="{0FD3B61D-71E7-83B5-1150-4068D546E849}"/>
              </a:ext>
            </a:extLst>
          </p:cNvPr>
          <p:cNvSpPr>
            <a:spLocks noGrp="1"/>
          </p:cNvSpPr>
          <p:nvPr/>
        </p:nvSpPr>
        <p:spPr>
          <a:xfrm>
            <a:off x="464287" y="4546600"/>
            <a:ext cx="4140200" cy="330200"/>
          </a:xfrm>
          <a:prstGeom prst="roundRect">
            <a:avLst>
              <a:gd name="adj" fmla="val 26923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5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Кластер 3 (K8s)</a:t>
            </a:r>
          </a:p>
        </p:txBody>
      </p:sp>
      <p:sp>
        <p:nvSpPr>
          <p:cNvPr id="39" name="namespace C">
            <a:extLst>
              <a:ext uri="{FF2B5EF4-FFF2-40B4-BE49-F238E27FC236}">
                <a16:creationId xmlns:a16="http://schemas.microsoft.com/office/drawing/2014/main" id="{565EC631-D421-50B9-1C37-4C7FDDCE9A89}"/>
              </a:ext>
            </a:extLst>
          </p:cNvPr>
          <p:cNvSpPr>
            <a:spLocks noGrp="1"/>
          </p:cNvSpPr>
          <p:nvPr/>
        </p:nvSpPr>
        <p:spPr>
          <a:xfrm>
            <a:off x="464287" y="4914901"/>
            <a:ext cx="4140200" cy="495300"/>
          </a:xfrm>
          <a:prstGeom prst="roundRect">
            <a:avLst>
              <a:gd name="adj" fmla="val 17949"/>
            </a:avLst>
          </a:prstGeom>
          <a:solidFill>
            <a:srgbClr val="E7DBFD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>
              <a:solidFill>
                <a:srgbClr val="191919"/>
              </a:solidFill>
              <a:latin typeface="TT Norms Tochka Ext Light" panose="02000503030000020003" pitchFamily="2" charset="0"/>
            </a:endParaRPr>
          </a:p>
        </p:txBody>
      </p:sp>
      <p:sp>
        <p:nvSpPr>
          <p:cNvPr id="40" name="service C">
            <a:extLst>
              <a:ext uri="{FF2B5EF4-FFF2-40B4-BE49-F238E27FC236}">
                <a16:creationId xmlns:a16="http://schemas.microsoft.com/office/drawing/2014/main" id="{06E48D9D-7950-0F6E-37F3-A0A6A0CD1356}"/>
              </a:ext>
            </a:extLst>
          </p:cNvPr>
          <p:cNvSpPr>
            <a:spLocks noGrp="1"/>
          </p:cNvSpPr>
          <p:nvPr/>
        </p:nvSpPr>
        <p:spPr>
          <a:xfrm>
            <a:off x="527788" y="4953001"/>
            <a:ext cx="2781300" cy="393700"/>
          </a:xfrm>
          <a:prstGeom prst="roundRect">
            <a:avLst>
              <a:gd name="adj" fmla="val 22581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75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700">
                <a:solidFill>
                  <a:srgbClr val="4E1AA3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Сервис C = namespace</a:t>
            </a:r>
          </a:p>
        </p:txBody>
      </p:sp>
      <p:sp>
        <p:nvSpPr>
          <p:cNvPr id="41" name="pod C 1">
            <a:extLst>
              <a:ext uri="{FF2B5EF4-FFF2-40B4-BE49-F238E27FC236}">
                <a16:creationId xmlns:a16="http://schemas.microsoft.com/office/drawing/2014/main" id="{9660F2D0-B811-19D8-45BD-7B398E30CB55}"/>
              </a:ext>
            </a:extLst>
          </p:cNvPr>
          <p:cNvSpPr>
            <a:spLocks noGrp="1"/>
          </p:cNvSpPr>
          <p:nvPr/>
        </p:nvSpPr>
        <p:spPr>
          <a:xfrm>
            <a:off x="3334487" y="5016501"/>
            <a:ext cx="558800" cy="292100"/>
          </a:xfrm>
          <a:prstGeom prst="roundRect">
            <a:avLst>
              <a:gd name="adj" fmla="val 30435"/>
            </a:avLst>
          </a:prstGeom>
          <a:solidFill>
            <a:srgbClr val="FFFFFF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4E1AA3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pod</a:t>
            </a:r>
          </a:p>
        </p:txBody>
      </p:sp>
      <p:sp>
        <p:nvSpPr>
          <p:cNvPr id="42" name="pod C 2">
            <a:extLst>
              <a:ext uri="{FF2B5EF4-FFF2-40B4-BE49-F238E27FC236}">
                <a16:creationId xmlns:a16="http://schemas.microsoft.com/office/drawing/2014/main" id="{745A0B52-5D23-9A0E-F497-14EAE0296C8E}"/>
              </a:ext>
            </a:extLst>
          </p:cNvPr>
          <p:cNvSpPr>
            <a:spLocks noGrp="1"/>
          </p:cNvSpPr>
          <p:nvPr/>
        </p:nvSpPr>
        <p:spPr>
          <a:xfrm>
            <a:off x="3956787" y="5016501"/>
            <a:ext cx="558800" cy="292100"/>
          </a:xfrm>
          <a:prstGeom prst="roundRect">
            <a:avLst>
              <a:gd name="adj" fmla="val 30435"/>
            </a:avLst>
          </a:prstGeom>
          <a:solidFill>
            <a:srgbClr val="FFFFFF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4E1AA3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pod</a:t>
            </a:r>
          </a:p>
        </p:txBody>
      </p:sp>
      <p:sp>
        <p:nvSpPr>
          <p:cNvPr id="43" name="local Praefectus 3">
            <a:extLst>
              <a:ext uri="{FF2B5EF4-FFF2-40B4-BE49-F238E27FC236}">
                <a16:creationId xmlns:a16="http://schemas.microsoft.com/office/drawing/2014/main" id="{EFD35872-D707-A941-2020-26AFA2E95E75}"/>
              </a:ext>
            </a:extLst>
          </p:cNvPr>
          <p:cNvSpPr>
            <a:spLocks noGrp="1"/>
          </p:cNvSpPr>
          <p:nvPr/>
        </p:nvSpPr>
        <p:spPr>
          <a:xfrm>
            <a:off x="2750287" y="5511800"/>
            <a:ext cx="1854200" cy="330200"/>
          </a:xfrm>
          <a:prstGeom prst="roundRect">
            <a:avLst>
              <a:gd name="adj" fmla="val 26923"/>
            </a:avLst>
          </a:prstGeom>
          <a:solidFill>
            <a:srgbClr val="D3F0FF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75" b="1">
                <a:solidFill>
                  <a:srgbClr val="175475"/>
                </a:solidFill>
                <a:latin typeface="Arial"/>
                <a:ea typeface="Arial"/>
                <a:cs typeface="Arial"/>
              </a:defRPr>
            </a:pPr>
            <a:r>
              <a:rPr sz="1700">
                <a:solidFill>
                  <a:srgbClr val="175475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Praefectus</a:t>
            </a:r>
          </a:p>
        </p:txBody>
      </p:sp>
      <p:sp>
        <p:nvSpPr>
          <p:cNvPr id="44" name="local API 3">
            <a:extLst>
              <a:ext uri="{FF2B5EF4-FFF2-40B4-BE49-F238E27FC236}">
                <a16:creationId xmlns:a16="http://schemas.microsoft.com/office/drawing/2014/main" id="{54AB3BFF-5F3C-7D9B-740C-96D7E23140A8}"/>
              </a:ext>
            </a:extLst>
          </p:cNvPr>
          <p:cNvSpPr>
            <a:spLocks noGrp="1"/>
          </p:cNvSpPr>
          <p:nvPr/>
        </p:nvSpPr>
        <p:spPr>
          <a:xfrm>
            <a:off x="464287" y="5511800"/>
            <a:ext cx="1549400" cy="330200"/>
          </a:xfrm>
          <a:prstGeom prst="roundRect">
            <a:avLst>
              <a:gd name="adj" fmla="val 26923"/>
            </a:avLst>
          </a:prstGeom>
          <a:solidFill>
            <a:srgbClr val="D3F0FF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75" b="1">
                <a:solidFill>
                  <a:srgbClr val="175475"/>
                </a:solidFill>
                <a:latin typeface="Arial"/>
                <a:ea typeface="Arial"/>
                <a:cs typeface="Arial"/>
              </a:defRPr>
            </a:pPr>
            <a:r>
              <a:rPr sz="1700">
                <a:solidFill>
                  <a:srgbClr val="175475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K8s API</a:t>
            </a:r>
          </a:p>
        </p:txBody>
      </p:sp>
      <p:cxnSp>
        <p:nvCxnSpPr>
          <p:cNvPr id="45" name="Прямая со стрелкой 1506">
            <a:extLst>
              <a:ext uri="{FF2B5EF4-FFF2-40B4-BE49-F238E27FC236}">
                <a16:creationId xmlns:a16="http://schemas.microsoft.com/office/drawing/2014/main" id="{CE0B8DF1-771A-93AC-E857-F2D6AB114256}"/>
              </a:ext>
            </a:extLst>
          </p:cNvPr>
          <p:cNvCxnSpPr>
            <a:stCxn id="44" idx="3"/>
            <a:endCxn id="43" idx="1"/>
          </p:cNvCxnSpPr>
          <p:nvPr/>
        </p:nvCxnSpPr>
        <p:spPr>
          <a:xfrm>
            <a:off x="2013687" y="5676900"/>
            <a:ext cx="736600" cy="0"/>
          </a:xfrm>
          <a:prstGeom prst="straightConnector1">
            <a:avLst/>
          </a:prstGeom>
          <a:ln w="26670">
            <a:solidFill>
              <a:srgbClr val="1785AD"/>
            </a:solidFill>
            <a:prstDash val="dash"/>
            <a:tailEnd type="arrow" w="lg" len="med"/>
          </a:ln>
        </p:spPr>
      </p:cxnSp>
      <p:sp>
        <p:nvSpPr>
          <p:cNvPr id="46" name="NGFW node 3">
            <a:extLst>
              <a:ext uri="{FF2B5EF4-FFF2-40B4-BE49-F238E27FC236}">
                <a16:creationId xmlns:a16="http://schemas.microsoft.com/office/drawing/2014/main" id="{4B0A7306-C7F1-B8EA-E411-A0306BF592F0}"/>
              </a:ext>
            </a:extLst>
          </p:cNvPr>
          <p:cNvSpPr>
            <a:spLocks noGrp="1"/>
          </p:cNvSpPr>
          <p:nvPr/>
        </p:nvSpPr>
        <p:spPr>
          <a:xfrm>
            <a:off x="6788887" y="4889500"/>
            <a:ext cx="2006600" cy="1066800"/>
          </a:xfrm>
          <a:prstGeom prst="roundRect">
            <a:avLst>
              <a:gd name="adj" fmla="val 8333"/>
            </a:avLst>
          </a:prstGeom>
          <a:solidFill>
            <a:srgbClr val="7F42E1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NGFW</a:t>
            </a:r>
          </a:p>
        </p:txBody>
      </p:sp>
      <p:sp>
        <p:nvSpPr>
          <p:cNvPr id="47" name="connection anchor">
            <a:extLst>
              <a:ext uri="{FF2B5EF4-FFF2-40B4-BE49-F238E27FC236}">
                <a16:creationId xmlns:a16="http://schemas.microsoft.com/office/drawing/2014/main" id="{C860ABEB-6564-312A-BA86-C30806C9116E}"/>
              </a:ext>
            </a:extLst>
          </p:cNvPr>
          <p:cNvSpPr>
            <a:spLocks noGrp="1"/>
          </p:cNvSpPr>
          <p:nvPr/>
        </p:nvSpPr>
        <p:spPr>
          <a:xfrm>
            <a:off x="4750538" y="5162551"/>
            <a:ext cx="12700" cy="12700"/>
          </a:xfrm>
          <a:prstGeom prst="roundRect">
            <a:avLst>
              <a:gd name="adj" fmla="val 50000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>
              <a:solidFill>
                <a:srgbClr val="191919"/>
              </a:solidFill>
              <a:latin typeface="TT Norms Tochka Ext Light" panose="02000503030000020003" pitchFamily="2" charset="0"/>
            </a:endParaRPr>
          </a:p>
        </p:txBody>
      </p:sp>
      <p:sp>
        <p:nvSpPr>
          <p:cNvPr id="48" name="connection anchor">
            <a:extLst>
              <a:ext uri="{FF2B5EF4-FFF2-40B4-BE49-F238E27FC236}">
                <a16:creationId xmlns:a16="http://schemas.microsoft.com/office/drawing/2014/main" id="{7C2D3659-92A3-4E68-249B-E4783D3B92DB}"/>
              </a:ext>
            </a:extLst>
          </p:cNvPr>
          <p:cNvSpPr>
            <a:spLocks noGrp="1"/>
          </p:cNvSpPr>
          <p:nvPr/>
        </p:nvSpPr>
        <p:spPr>
          <a:xfrm>
            <a:off x="6782538" y="5162551"/>
            <a:ext cx="12700" cy="12700"/>
          </a:xfrm>
          <a:prstGeom prst="roundRect">
            <a:avLst>
              <a:gd name="adj" fmla="val 50000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>
              <a:solidFill>
                <a:srgbClr val="191919"/>
              </a:solidFill>
              <a:latin typeface="TT Norms Tochka Ext Light" panose="02000503030000020003" pitchFamily="2" charset="0"/>
            </a:endParaRPr>
          </a:p>
        </p:txBody>
      </p:sp>
      <p:cxnSp>
        <p:nvCxnSpPr>
          <p:cNvPr id="49" name="Прямая со стрелкой 1510">
            <a:extLst>
              <a:ext uri="{FF2B5EF4-FFF2-40B4-BE49-F238E27FC236}">
                <a16:creationId xmlns:a16="http://schemas.microsoft.com/office/drawing/2014/main" id="{25B297E1-8E3D-BAE8-9122-ACCC9F58905B}"/>
              </a:ext>
            </a:extLst>
          </p:cNvPr>
          <p:cNvCxnSpPr>
            <a:stCxn id="47" idx="3"/>
            <a:endCxn id="48" idx="1"/>
          </p:cNvCxnSpPr>
          <p:nvPr/>
        </p:nvCxnSpPr>
        <p:spPr>
          <a:xfrm>
            <a:off x="4763238" y="5168901"/>
            <a:ext cx="2019300" cy="0"/>
          </a:xfrm>
          <a:prstGeom prst="straightConnector1">
            <a:avLst/>
          </a:prstGeom>
          <a:ln w="25400">
            <a:solidFill>
              <a:srgbClr val="7F42E1"/>
            </a:solidFill>
            <a:prstDash val="solid"/>
            <a:headEnd type="arrow" w="lg" len="med"/>
            <a:tailEnd type="arrow" w="lg" len="med"/>
          </a:ln>
        </p:spPr>
      </p:cxnSp>
      <p:sp>
        <p:nvSpPr>
          <p:cNvPr id="50" name="connection anchor">
            <a:extLst>
              <a:ext uri="{FF2B5EF4-FFF2-40B4-BE49-F238E27FC236}">
                <a16:creationId xmlns:a16="http://schemas.microsoft.com/office/drawing/2014/main" id="{683F4C32-3935-4F43-A6A4-F8383BBCEF70}"/>
              </a:ext>
            </a:extLst>
          </p:cNvPr>
          <p:cNvSpPr>
            <a:spLocks noGrp="1"/>
          </p:cNvSpPr>
          <p:nvPr/>
        </p:nvSpPr>
        <p:spPr>
          <a:xfrm>
            <a:off x="6782538" y="5670551"/>
            <a:ext cx="12700" cy="12700"/>
          </a:xfrm>
          <a:prstGeom prst="roundRect">
            <a:avLst>
              <a:gd name="adj" fmla="val 50000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/>
            <a:endParaRPr sz="2400">
              <a:solidFill>
                <a:srgbClr val="191919"/>
              </a:solidFill>
              <a:latin typeface="TT Norms Tochka Ext Light" panose="02000503030000020003" pitchFamily="2" charset="0"/>
            </a:endParaRPr>
          </a:p>
        </p:txBody>
      </p:sp>
      <p:cxnSp>
        <p:nvCxnSpPr>
          <p:cNvPr id="51" name="Прямая со стрелкой 1512">
            <a:extLst>
              <a:ext uri="{FF2B5EF4-FFF2-40B4-BE49-F238E27FC236}">
                <a16:creationId xmlns:a16="http://schemas.microsoft.com/office/drawing/2014/main" id="{1F5730E7-0C3A-B566-3455-2EB33C1DDCB4}"/>
              </a:ext>
            </a:extLst>
          </p:cNvPr>
          <p:cNvCxnSpPr>
            <a:stCxn id="43" idx="3"/>
            <a:endCxn id="50" idx="1"/>
          </p:cNvCxnSpPr>
          <p:nvPr/>
        </p:nvCxnSpPr>
        <p:spPr>
          <a:xfrm>
            <a:off x="4604487" y="5676900"/>
            <a:ext cx="2178051" cy="0"/>
          </a:xfrm>
          <a:prstGeom prst="straightConnector1">
            <a:avLst/>
          </a:prstGeom>
          <a:ln w="26670">
            <a:solidFill>
              <a:srgbClr val="1785AD"/>
            </a:solidFill>
            <a:prstDash val="dash"/>
            <a:tailEnd type="arrow" w="lg" len="med"/>
          </a:ln>
        </p:spPr>
      </p:cxnSp>
      <p:sp>
        <p:nvSpPr>
          <p:cNvPr id="52" name="distributed NGFW label">
            <a:extLst>
              <a:ext uri="{FF2B5EF4-FFF2-40B4-BE49-F238E27FC236}">
                <a16:creationId xmlns:a16="http://schemas.microsoft.com/office/drawing/2014/main" id="{D883E901-3B51-0DFF-1668-3AB5D59EA645}"/>
              </a:ext>
            </a:extLst>
          </p:cNvPr>
          <p:cNvSpPr>
            <a:spLocks noGrp="1"/>
          </p:cNvSpPr>
          <p:nvPr/>
        </p:nvSpPr>
        <p:spPr>
          <a:xfrm>
            <a:off x="6560288" y="1054100"/>
            <a:ext cx="2476500" cy="355600"/>
          </a:xfrm>
          <a:prstGeom prst="roundRect">
            <a:avLst>
              <a:gd name="adj" fmla="val 25000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5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chemeClr val="accent1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Несколько </a:t>
            </a:r>
            <a:br>
              <a:rPr lang="en-US" sz="2000">
                <a:solidFill>
                  <a:schemeClr val="accent1"/>
                </a:solidFill>
                <a:latin typeface="TT Norms Tochka Ext Light" panose="02000503030000020003" pitchFamily="2" charset="0"/>
                <a:ea typeface="Arial"/>
                <a:cs typeface="Arial"/>
              </a:rPr>
            </a:br>
            <a:r>
              <a:rPr sz="2000">
                <a:solidFill>
                  <a:schemeClr val="accent1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NGFW</a:t>
            </a:r>
          </a:p>
        </p:txBody>
      </p:sp>
      <p:cxnSp>
        <p:nvCxnSpPr>
          <p:cNvPr id="53" name="Прямая со стрелкой 1514">
            <a:extLst>
              <a:ext uri="{FF2B5EF4-FFF2-40B4-BE49-F238E27FC236}">
                <a16:creationId xmlns:a16="http://schemas.microsoft.com/office/drawing/2014/main" id="{079A4479-B26E-9847-1DFA-510B74D66A89}"/>
              </a:ext>
            </a:extLst>
          </p:cNvPr>
          <p:cNvCxnSpPr>
            <a:stCxn id="16" idx="2"/>
            <a:endCxn id="31" idx="0"/>
          </p:cNvCxnSpPr>
          <p:nvPr/>
        </p:nvCxnSpPr>
        <p:spPr>
          <a:xfrm>
            <a:off x="7792187" y="2882901"/>
            <a:ext cx="0" cy="469900"/>
          </a:xfrm>
          <a:prstGeom prst="straightConnector1">
            <a:avLst/>
          </a:prstGeom>
          <a:ln w="33338">
            <a:solidFill>
              <a:srgbClr val="7F42E1"/>
            </a:solidFill>
            <a:prstDash val="solid"/>
            <a:headEnd type="triangle" w="lg" len="sm"/>
            <a:tailEnd type="triangle" w="lg" len="sm"/>
          </a:ln>
        </p:spPr>
      </p:cxnSp>
      <p:cxnSp>
        <p:nvCxnSpPr>
          <p:cNvPr id="54" name="Прямая со стрелкой 1515">
            <a:extLst>
              <a:ext uri="{FF2B5EF4-FFF2-40B4-BE49-F238E27FC236}">
                <a16:creationId xmlns:a16="http://schemas.microsoft.com/office/drawing/2014/main" id="{7F1B42E6-2378-335C-1049-EEC973DA8139}"/>
              </a:ext>
            </a:extLst>
          </p:cNvPr>
          <p:cNvCxnSpPr>
            <a:stCxn id="31" idx="2"/>
            <a:endCxn id="46" idx="0"/>
          </p:cNvCxnSpPr>
          <p:nvPr/>
        </p:nvCxnSpPr>
        <p:spPr>
          <a:xfrm>
            <a:off x="7792187" y="4419601"/>
            <a:ext cx="0" cy="469900"/>
          </a:xfrm>
          <a:prstGeom prst="straightConnector1">
            <a:avLst/>
          </a:prstGeom>
          <a:ln w="33338">
            <a:solidFill>
              <a:srgbClr val="7F42E1"/>
            </a:solidFill>
            <a:prstDash val="solid"/>
            <a:headEnd type="triangle" w="lg" len="sm"/>
            <a:tailEnd type="triangle" w="lg" len="sm"/>
          </a:ln>
        </p:spPr>
      </p:cxnSp>
      <p:sp>
        <p:nvSpPr>
          <p:cNvPr id="55" name="external internet">
            <a:extLst>
              <a:ext uri="{FF2B5EF4-FFF2-40B4-BE49-F238E27FC236}">
                <a16:creationId xmlns:a16="http://schemas.microsoft.com/office/drawing/2014/main" id="{D3FA47AA-2825-1E62-E40E-398215542033}"/>
              </a:ext>
            </a:extLst>
          </p:cNvPr>
          <p:cNvSpPr>
            <a:spLocks noGrp="1"/>
          </p:cNvSpPr>
          <p:nvPr/>
        </p:nvSpPr>
        <p:spPr>
          <a:xfrm>
            <a:off x="9938487" y="3378200"/>
            <a:ext cx="1676400" cy="965200"/>
          </a:xfrm>
          <a:prstGeom prst="roundRect">
            <a:avLst>
              <a:gd name="adj" fmla="val 16143"/>
            </a:avLst>
          </a:prstGeom>
          <a:solidFill>
            <a:srgbClr val="D3F0FF"/>
          </a:solidFill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8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4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Интернет</a:t>
            </a:r>
          </a:p>
        </p:txBody>
      </p:sp>
      <p:cxnSp>
        <p:nvCxnSpPr>
          <p:cNvPr id="56" name="Соединительная линия уступом 1517">
            <a:extLst>
              <a:ext uri="{FF2B5EF4-FFF2-40B4-BE49-F238E27FC236}">
                <a16:creationId xmlns:a16="http://schemas.microsoft.com/office/drawing/2014/main" id="{AFCA0F6F-B047-E05A-F60A-1F2DA5909DC3}"/>
              </a:ext>
            </a:extLst>
          </p:cNvPr>
          <p:cNvCxnSpPr>
            <a:stCxn id="16" idx="3"/>
            <a:endCxn id="55" idx="0"/>
          </p:cNvCxnSpPr>
          <p:nvPr/>
        </p:nvCxnSpPr>
        <p:spPr>
          <a:xfrm>
            <a:off x="8795487" y="2349500"/>
            <a:ext cx="1981200" cy="1028700"/>
          </a:xfrm>
          <a:prstGeom prst="bentConnector2">
            <a:avLst/>
          </a:prstGeom>
          <a:ln w="25400">
            <a:solidFill>
              <a:srgbClr val="7F42E1"/>
            </a:solidFill>
            <a:prstDash val="solid"/>
            <a:headEnd type="arrow" w="lg" len="med"/>
            <a:tailEnd type="arrow" w="lg" len="med"/>
          </a:ln>
        </p:spPr>
      </p:cxnSp>
      <p:cxnSp>
        <p:nvCxnSpPr>
          <p:cNvPr id="57" name="Прямая со стрелкой 1518">
            <a:extLst>
              <a:ext uri="{FF2B5EF4-FFF2-40B4-BE49-F238E27FC236}">
                <a16:creationId xmlns:a16="http://schemas.microsoft.com/office/drawing/2014/main" id="{B5B63B51-418E-5147-7195-87C2CF6D1F1E}"/>
              </a:ext>
            </a:extLst>
          </p:cNvPr>
          <p:cNvCxnSpPr>
            <a:stCxn id="31" idx="3"/>
            <a:endCxn id="55" idx="1"/>
          </p:cNvCxnSpPr>
          <p:nvPr/>
        </p:nvCxnSpPr>
        <p:spPr>
          <a:xfrm flipV="1">
            <a:off x="8795487" y="3860800"/>
            <a:ext cx="1143000" cy="25400"/>
          </a:xfrm>
          <a:prstGeom prst="straightConnector1">
            <a:avLst/>
          </a:prstGeom>
          <a:ln w="25400">
            <a:solidFill>
              <a:srgbClr val="7F42E1"/>
            </a:solidFill>
            <a:prstDash val="solid"/>
            <a:headEnd type="arrow" w="lg" len="med"/>
            <a:tailEnd type="arrow" w="lg" len="med"/>
          </a:ln>
        </p:spPr>
      </p:cxnSp>
      <p:cxnSp>
        <p:nvCxnSpPr>
          <p:cNvPr id="58" name="Соединительная линия уступом 1519">
            <a:extLst>
              <a:ext uri="{FF2B5EF4-FFF2-40B4-BE49-F238E27FC236}">
                <a16:creationId xmlns:a16="http://schemas.microsoft.com/office/drawing/2014/main" id="{7E4A435B-2145-0177-E627-A0661B5258FC}"/>
              </a:ext>
            </a:extLst>
          </p:cNvPr>
          <p:cNvCxnSpPr>
            <a:stCxn id="46" idx="3"/>
            <a:endCxn id="55" idx="2"/>
          </p:cNvCxnSpPr>
          <p:nvPr/>
        </p:nvCxnSpPr>
        <p:spPr>
          <a:xfrm flipV="1">
            <a:off x="8795487" y="4343400"/>
            <a:ext cx="1981200" cy="1079500"/>
          </a:xfrm>
          <a:prstGeom prst="bentConnector2">
            <a:avLst/>
          </a:prstGeom>
          <a:ln w="25400">
            <a:solidFill>
              <a:srgbClr val="7F42E1"/>
            </a:solidFill>
            <a:prstDash val="solid"/>
            <a:headEnd type="arrow" w="lg" len="med"/>
            <a:tailEnd type="arrow" w="lg" len="med"/>
          </a:ln>
        </p:spPr>
      </p:cxnSp>
      <p:sp>
        <p:nvSpPr>
          <p:cNvPr id="59" name="internet label">
            <a:extLst>
              <a:ext uri="{FF2B5EF4-FFF2-40B4-BE49-F238E27FC236}">
                <a16:creationId xmlns:a16="http://schemas.microsoft.com/office/drawing/2014/main" id="{E46F6F8C-5BE2-FD0C-0C34-C64ABAD8594F}"/>
              </a:ext>
            </a:extLst>
          </p:cNvPr>
          <p:cNvSpPr>
            <a:spLocks noGrp="1"/>
          </p:cNvSpPr>
          <p:nvPr/>
        </p:nvSpPr>
        <p:spPr>
          <a:xfrm>
            <a:off x="9481287" y="1587501"/>
            <a:ext cx="2514600" cy="622300"/>
          </a:xfrm>
          <a:prstGeom prst="roundRect">
            <a:avLst>
              <a:gd name="adj" fmla="val 14286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5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chemeClr val="accent1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Выход</a:t>
            </a:r>
          </a:p>
          <a:p>
            <a:pPr algn="ctr" defTabSz="1219170">
              <a:defRPr sz="15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chemeClr val="accent1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в интернет</a:t>
            </a:r>
          </a:p>
        </p:txBody>
      </p:sp>
      <p:sp>
        <p:nvSpPr>
          <p:cNvPr id="60" name="application label">
            <a:extLst>
              <a:ext uri="{FF2B5EF4-FFF2-40B4-BE49-F238E27FC236}">
                <a16:creationId xmlns:a16="http://schemas.microsoft.com/office/drawing/2014/main" id="{9404E60F-B31E-1C1B-CCE1-B10F5BEA83B5}"/>
              </a:ext>
            </a:extLst>
          </p:cNvPr>
          <p:cNvSpPr>
            <a:spLocks noGrp="1"/>
          </p:cNvSpPr>
          <p:nvPr/>
        </p:nvSpPr>
        <p:spPr>
          <a:xfrm>
            <a:off x="4782287" y="1435100"/>
            <a:ext cx="1981200" cy="355600"/>
          </a:xfrm>
          <a:prstGeom prst="roundRect">
            <a:avLst>
              <a:gd name="adj" fmla="val 25000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75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700">
                <a:solidFill>
                  <a:schemeClr val="accent1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Трафик приложений</a:t>
            </a:r>
          </a:p>
        </p:txBody>
      </p:sp>
      <p:sp>
        <p:nvSpPr>
          <p:cNvPr id="61" name="identity label">
            <a:extLst>
              <a:ext uri="{FF2B5EF4-FFF2-40B4-BE49-F238E27FC236}">
                <a16:creationId xmlns:a16="http://schemas.microsoft.com/office/drawing/2014/main" id="{7C3CBB9C-DC5E-5672-F31D-CEE872691145}"/>
              </a:ext>
            </a:extLst>
          </p:cNvPr>
          <p:cNvSpPr>
            <a:spLocks noGrp="1"/>
          </p:cNvSpPr>
          <p:nvPr/>
        </p:nvSpPr>
        <p:spPr>
          <a:xfrm>
            <a:off x="4782287" y="2654300"/>
            <a:ext cx="1981200" cy="381000"/>
          </a:xfrm>
          <a:prstGeom prst="roundRect">
            <a:avLst>
              <a:gd name="adj" fmla="val 23333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algn="ctr" defTabSz="1219170">
              <a:defRPr sz="1275" b="1">
                <a:solidFill>
                  <a:srgbClr val="1785AD"/>
                </a:solidFill>
                <a:latin typeface="Arial"/>
                <a:ea typeface="Arial"/>
                <a:cs typeface="Arial"/>
              </a:defRPr>
            </a:pPr>
            <a:r>
              <a:rPr sz="1700">
                <a:solidFill>
                  <a:srgbClr val="1785AD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IP и identity</a:t>
            </a:r>
          </a:p>
        </p:txBody>
      </p:sp>
      <p:sp>
        <p:nvSpPr>
          <p:cNvPr id="62" name="legend applications">
            <a:extLst>
              <a:ext uri="{FF2B5EF4-FFF2-40B4-BE49-F238E27FC236}">
                <a16:creationId xmlns:a16="http://schemas.microsoft.com/office/drawing/2014/main" id="{00FDE41E-35DB-5E0F-4E34-69AE4101A4F2}"/>
              </a:ext>
            </a:extLst>
          </p:cNvPr>
          <p:cNvSpPr>
            <a:spLocks noGrp="1"/>
          </p:cNvSpPr>
          <p:nvPr/>
        </p:nvSpPr>
        <p:spPr>
          <a:xfrm>
            <a:off x="311887" y="6121401"/>
            <a:ext cx="5105400" cy="342900"/>
          </a:xfrm>
          <a:prstGeom prst="roundRect">
            <a:avLst>
              <a:gd name="adj" fmla="val 25926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>
              <a:defRPr sz="1425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chemeClr val="accent1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Сплошные: трафик приложений</a:t>
            </a:r>
          </a:p>
        </p:txBody>
      </p:sp>
      <p:sp>
        <p:nvSpPr>
          <p:cNvPr id="63" name="legend identity">
            <a:extLst>
              <a:ext uri="{FF2B5EF4-FFF2-40B4-BE49-F238E27FC236}">
                <a16:creationId xmlns:a16="http://schemas.microsoft.com/office/drawing/2014/main" id="{73F44BFC-2B7D-8A97-F00F-A59B7B3C95C6}"/>
              </a:ext>
            </a:extLst>
          </p:cNvPr>
          <p:cNvSpPr>
            <a:spLocks noGrp="1"/>
          </p:cNvSpPr>
          <p:nvPr/>
        </p:nvSpPr>
        <p:spPr>
          <a:xfrm>
            <a:off x="5455387" y="6121401"/>
            <a:ext cx="5689600" cy="342900"/>
          </a:xfrm>
          <a:prstGeom prst="roundRect">
            <a:avLst>
              <a:gd name="adj" fmla="val 25926"/>
            </a:avLst>
          </a:prstGeom>
          <a:noFill/>
          <a:ln w="0">
            <a:noFill/>
          </a:ln>
        </p:spPr>
        <p:txBody>
          <a:bodyPr lIns="25400" tIns="0" rIns="25400" bIns="0" anchor="ctr">
            <a:noAutofit/>
          </a:bodyPr>
          <a:lstStyle/>
          <a:p>
            <a:pPr defTabSz="1219170">
              <a:defRPr sz="1425" b="1">
                <a:solidFill>
                  <a:srgbClr val="1785AD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rgbClr val="1785AD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Пунктир: служебные данные об identity</a:t>
            </a:r>
          </a:p>
        </p:txBody>
      </p:sp>
    </p:spTree>
    <p:extLst>
      <p:ext uri="{BB962C8B-B14F-4D97-AF65-F5344CB8AC3E}">
        <p14:creationId xmlns:p14="http://schemas.microsoft.com/office/powerpoint/2010/main" val="1455227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87009-8C4E-08D9-8666-E468EC511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0ED01-19EE-0B64-EFEA-88A428972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-672736"/>
            <a:ext cx="11111750" cy="2930161"/>
          </a:xfrm>
        </p:spPr>
        <p:txBody>
          <a:bodyPr/>
          <a:lstStyle/>
          <a:p>
            <a:pPr algn="l"/>
            <a:r>
              <a:rPr lang="ru-RU" dirty="0"/>
              <a:t>Тут мог быть </a:t>
            </a:r>
            <a:r>
              <a:rPr lang="en-GB" dirty="0"/>
              <a:t>happy end.</a:t>
            </a:r>
            <a:br>
              <a:rPr lang="en-GB" dirty="0"/>
            </a:br>
            <a:r>
              <a:rPr lang="ru-RU" dirty="0"/>
              <a:t>Но пришло импортозамещение</a:t>
            </a:r>
          </a:p>
        </p:txBody>
      </p:sp>
      <p:pic>
        <p:nvPicPr>
          <p:cNvPr id="6" name="Рисунок 234">
            <a:extLst>
              <a:ext uri="{FF2B5EF4-FFF2-40B4-BE49-F238E27FC236}">
                <a16:creationId xmlns:a16="http://schemas.microsoft.com/office/drawing/2014/main" id="{AAF0B05E-EB12-59E0-D374-87D6086635F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04801" y="2457450"/>
            <a:ext cx="7274644" cy="4094163"/>
          </a:xfrm>
          <a:prstGeom prst="roundRect">
            <a:avLst>
              <a:gd name="adj" fmla="val 4325"/>
            </a:avLst>
          </a:prstGeom>
        </p:spPr>
      </p:pic>
    </p:spTree>
    <p:extLst>
      <p:ext uri="{BB962C8B-B14F-4D97-AF65-F5344CB8AC3E}">
        <p14:creationId xmlns:p14="http://schemas.microsoft.com/office/powerpoint/2010/main" val="5042452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A8F65-121F-1F43-AAFA-C78C9684E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5B116C-E079-9C75-1766-580C7CDD8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4587"/>
            <a:ext cx="9605433" cy="1260089"/>
          </a:xfrm>
        </p:spPr>
        <p:txBody>
          <a:bodyPr/>
          <a:lstStyle/>
          <a:p>
            <a:r>
              <a:rPr lang="ru-RU" dirty="0"/>
              <a:t>Что было важно </a:t>
            </a:r>
            <a:br>
              <a:rPr lang="en-US" dirty="0"/>
            </a:br>
            <a:r>
              <a:rPr lang="ru-RU" dirty="0"/>
              <a:t>при выборе </a:t>
            </a:r>
            <a:r>
              <a:rPr lang="en-GB" dirty="0"/>
              <a:t>NGFW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788CCE-CD6E-ECCC-B404-B516D468814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7500" y="2267816"/>
            <a:ext cx="2754313" cy="2732088"/>
          </a:xfrm>
        </p:spPr>
        <p:txBody>
          <a:bodyPr tIns="144000"/>
          <a:lstStyle/>
          <a:p>
            <a:pPr>
              <a:spcAft>
                <a:spcPts val="600"/>
              </a:spcAft>
            </a:pPr>
            <a:r>
              <a:rPr lang="ru-RU" dirty="0"/>
              <a:t>1</a:t>
            </a:r>
            <a:r>
              <a:rPr lang="en-US" dirty="0"/>
              <a:t>.</a:t>
            </a:r>
            <a:endParaRPr lang="ru-RU" dirty="0"/>
          </a:p>
          <a:p>
            <a:pPr lvl="1">
              <a:spcAft>
                <a:spcPts val="600"/>
              </a:spcAft>
            </a:pPr>
            <a:r>
              <a:rPr lang="en-GB" dirty="0"/>
              <a:t>Active-active</a:t>
            </a:r>
          </a:p>
          <a:p>
            <a:pPr marL="6350" lvl="2" indent="0">
              <a:spcAft>
                <a:spcPts val="600"/>
              </a:spcAft>
              <a:buNone/>
            </a:pPr>
            <a:r>
              <a:rPr lang="ru-RU" dirty="0"/>
              <a:t>Несколько кластеров</a:t>
            </a:r>
          </a:p>
          <a:p>
            <a:pPr lvl="2">
              <a:spcAft>
                <a:spcPts val="600"/>
              </a:spcAft>
            </a:pPr>
            <a:endParaRPr lang="ru-R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6A30D9-0E29-C9DF-AA6D-DC4DFCFB4025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5550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AD911-7467-08C5-9A02-BF2A838B7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CF1643-07AA-4849-D9BB-80C0E101F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4587"/>
            <a:ext cx="9605433" cy="1260089"/>
          </a:xfrm>
        </p:spPr>
        <p:txBody>
          <a:bodyPr/>
          <a:lstStyle/>
          <a:p>
            <a:r>
              <a:rPr lang="ru-RU" dirty="0"/>
              <a:t>Что было важно </a:t>
            </a:r>
            <a:br>
              <a:rPr lang="en-US" dirty="0"/>
            </a:br>
            <a:r>
              <a:rPr lang="ru-RU" dirty="0"/>
              <a:t>при выборе </a:t>
            </a:r>
            <a:r>
              <a:rPr lang="en-GB" dirty="0"/>
              <a:t>NGFW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8B5CD7-357B-97AA-068E-E10AE8B068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7500" y="2267816"/>
            <a:ext cx="2754313" cy="2732088"/>
          </a:xfrm>
        </p:spPr>
        <p:txBody>
          <a:bodyPr tIns="144000"/>
          <a:lstStyle/>
          <a:p>
            <a:pPr>
              <a:spcAft>
                <a:spcPts val="600"/>
              </a:spcAft>
            </a:pPr>
            <a:r>
              <a:rPr lang="ru-RU" dirty="0"/>
              <a:t>1</a:t>
            </a:r>
            <a:r>
              <a:rPr lang="en-US" dirty="0"/>
              <a:t>.</a:t>
            </a:r>
            <a:endParaRPr lang="ru-RU" dirty="0"/>
          </a:p>
          <a:p>
            <a:pPr lvl="1">
              <a:spcAft>
                <a:spcPts val="600"/>
              </a:spcAft>
            </a:pPr>
            <a:r>
              <a:rPr lang="en-GB" dirty="0"/>
              <a:t>Active-active</a:t>
            </a:r>
          </a:p>
          <a:p>
            <a:pPr marL="6350" lvl="2" indent="0">
              <a:spcAft>
                <a:spcPts val="600"/>
              </a:spcAft>
              <a:buNone/>
            </a:pPr>
            <a:r>
              <a:rPr lang="ru-RU" dirty="0"/>
              <a:t>Несколько кластеров</a:t>
            </a:r>
          </a:p>
          <a:p>
            <a:pPr lvl="2">
              <a:spcAft>
                <a:spcPts val="600"/>
              </a:spcAft>
            </a:pP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493E7A-7A2F-C132-10C3-B6C2B0D1B43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62050" y="2267816"/>
            <a:ext cx="2754313" cy="2732088"/>
          </a:xfrm>
        </p:spPr>
        <p:txBody>
          <a:bodyPr tIns="144000"/>
          <a:lstStyle/>
          <a:p>
            <a:pPr>
              <a:spcAft>
                <a:spcPts val="600"/>
              </a:spcAft>
            </a:pPr>
            <a:r>
              <a:rPr lang="en-US" dirty="0"/>
              <a:t>2.</a:t>
            </a:r>
            <a:endParaRPr lang="ru-RU" dirty="0"/>
          </a:p>
          <a:p>
            <a:pPr lvl="1">
              <a:spcAft>
                <a:spcPts val="600"/>
              </a:spcAft>
            </a:pPr>
            <a:r>
              <a:rPr lang="ru-RU" dirty="0"/>
              <a:t>Сетевая модель</a:t>
            </a:r>
          </a:p>
          <a:p>
            <a:pPr marL="6350" lvl="2" indent="0">
              <a:spcAft>
                <a:spcPts val="600"/>
              </a:spcAft>
              <a:buNone/>
            </a:pPr>
            <a:r>
              <a:rPr lang="ru-RU" dirty="0"/>
              <a:t>Сохранить группы адресов </a:t>
            </a:r>
            <a:br>
              <a:rPr lang="en-US" dirty="0"/>
            </a:br>
            <a:r>
              <a:rPr lang="ru-RU" dirty="0"/>
              <a:t>и вложенность</a:t>
            </a:r>
          </a:p>
          <a:p>
            <a:pPr lvl="2">
              <a:spcAft>
                <a:spcPts val="600"/>
              </a:spcAft>
            </a:pPr>
            <a:endParaRPr lang="ru-R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7C0341-1FCC-B460-5FD1-79DA0CBC3E29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3607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ABFB9-AF41-BF8F-99B8-9F90BBBF0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60CFE1-04DD-BB7F-7623-7F6BD2D4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4587"/>
            <a:ext cx="9605433" cy="1260089"/>
          </a:xfrm>
        </p:spPr>
        <p:txBody>
          <a:bodyPr/>
          <a:lstStyle/>
          <a:p>
            <a:r>
              <a:rPr lang="ru-RU" dirty="0"/>
              <a:t>Что было важно </a:t>
            </a:r>
            <a:br>
              <a:rPr lang="en-US" dirty="0"/>
            </a:br>
            <a:r>
              <a:rPr lang="ru-RU" dirty="0"/>
              <a:t>при выборе </a:t>
            </a:r>
            <a:r>
              <a:rPr lang="en-GB" dirty="0"/>
              <a:t>NGFW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915476-7564-831E-D978-5D7CB8EBAAA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7500" y="2267816"/>
            <a:ext cx="2754313" cy="2732088"/>
          </a:xfrm>
        </p:spPr>
        <p:txBody>
          <a:bodyPr tIns="144000"/>
          <a:lstStyle/>
          <a:p>
            <a:pPr>
              <a:spcAft>
                <a:spcPts val="600"/>
              </a:spcAft>
            </a:pPr>
            <a:r>
              <a:rPr lang="ru-RU" dirty="0"/>
              <a:t>1</a:t>
            </a:r>
            <a:r>
              <a:rPr lang="en-US" dirty="0"/>
              <a:t>.</a:t>
            </a:r>
            <a:endParaRPr lang="ru-RU" dirty="0"/>
          </a:p>
          <a:p>
            <a:pPr lvl="1">
              <a:spcAft>
                <a:spcPts val="600"/>
              </a:spcAft>
            </a:pPr>
            <a:r>
              <a:rPr lang="en-GB" dirty="0"/>
              <a:t>Active-active</a:t>
            </a:r>
          </a:p>
          <a:p>
            <a:pPr marL="6350" lvl="2" indent="0">
              <a:spcAft>
                <a:spcPts val="600"/>
              </a:spcAft>
              <a:buNone/>
            </a:pPr>
            <a:r>
              <a:rPr lang="ru-RU" dirty="0"/>
              <a:t>Несколько кластеров</a:t>
            </a:r>
          </a:p>
          <a:p>
            <a:pPr lvl="2">
              <a:spcAft>
                <a:spcPts val="600"/>
              </a:spcAft>
            </a:pP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2FB5E94-74DE-0851-27FB-D664CECDAA2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62050" y="2267816"/>
            <a:ext cx="2754313" cy="2732088"/>
          </a:xfrm>
        </p:spPr>
        <p:txBody>
          <a:bodyPr tIns="144000"/>
          <a:lstStyle/>
          <a:p>
            <a:pPr>
              <a:spcAft>
                <a:spcPts val="600"/>
              </a:spcAft>
            </a:pPr>
            <a:r>
              <a:rPr lang="en-US" dirty="0"/>
              <a:t>2.</a:t>
            </a:r>
            <a:endParaRPr lang="ru-RU" dirty="0"/>
          </a:p>
          <a:p>
            <a:pPr lvl="1">
              <a:spcAft>
                <a:spcPts val="600"/>
              </a:spcAft>
            </a:pPr>
            <a:r>
              <a:rPr lang="ru-RU" dirty="0"/>
              <a:t>Сетевая модель</a:t>
            </a:r>
          </a:p>
          <a:p>
            <a:pPr marL="6350" lvl="2" indent="0">
              <a:spcAft>
                <a:spcPts val="600"/>
              </a:spcAft>
              <a:buNone/>
            </a:pPr>
            <a:r>
              <a:rPr lang="ru-RU" dirty="0"/>
              <a:t>Сохранить группы адресов </a:t>
            </a:r>
            <a:br>
              <a:rPr lang="en-US" dirty="0"/>
            </a:br>
            <a:r>
              <a:rPr lang="ru-RU" dirty="0"/>
              <a:t>и вложенность</a:t>
            </a:r>
          </a:p>
          <a:p>
            <a:pPr lvl="2">
              <a:spcAft>
                <a:spcPts val="600"/>
              </a:spcAft>
            </a:pP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006BF72-1EAD-08BC-DF1F-17FBC0F57B5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06600" y="2267816"/>
            <a:ext cx="2754313" cy="2732088"/>
          </a:xfrm>
        </p:spPr>
        <p:txBody>
          <a:bodyPr tIns="144000"/>
          <a:lstStyle/>
          <a:p>
            <a:pPr>
              <a:spcAft>
                <a:spcPts val="600"/>
              </a:spcAft>
            </a:pPr>
            <a:r>
              <a:rPr lang="en-US" dirty="0"/>
              <a:t>3.</a:t>
            </a:r>
            <a:endParaRPr lang="ru-RU" dirty="0"/>
          </a:p>
          <a:p>
            <a:pPr lvl="1">
              <a:spcAft>
                <a:spcPts val="600"/>
              </a:spcAft>
            </a:pPr>
            <a:r>
              <a:rPr lang="ru-RU" dirty="0"/>
              <a:t>Простое замещение</a:t>
            </a:r>
          </a:p>
          <a:p>
            <a:pPr marL="6350" lvl="2" indent="0">
              <a:spcAft>
                <a:spcPts val="600"/>
              </a:spcAft>
              <a:buNone/>
            </a:pPr>
            <a:r>
              <a:rPr lang="ru-RU" dirty="0"/>
              <a:t>Минимум изменений</a:t>
            </a:r>
          </a:p>
          <a:p>
            <a:pPr lvl="2">
              <a:spcAft>
                <a:spcPts val="600"/>
              </a:spcAft>
            </a:pPr>
            <a:endParaRPr lang="ru-R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0765F2-CE15-F66D-337B-B689690ADEE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7247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88FC2-90BC-86B2-3BAA-240CCE046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C8C0D9-8EAB-4A85-7521-5B7F1C687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4587"/>
            <a:ext cx="9605433" cy="1260089"/>
          </a:xfrm>
        </p:spPr>
        <p:txBody>
          <a:bodyPr/>
          <a:lstStyle/>
          <a:p>
            <a:r>
              <a:rPr lang="ru-RU" dirty="0"/>
              <a:t>Что было важно </a:t>
            </a:r>
            <a:br>
              <a:rPr lang="en-US" dirty="0"/>
            </a:br>
            <a:r>
              <a:rPr lang="ru-RU" dirty="0"/>
              <a:t>при выборе </a:t>
            </a:r>
            <a:r>
              <a:rPr lang="en-GB" dirty="0"/>
              <a:t>NGFW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62BAA3-3C8B-03B9-682E-FFBA1CF2D56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7500" y="2267816"/>
            <a:ext cx="2754313" cy="2732088"/>
          </a:xfrm>
        </p:spPr>
        <p:txBody>
          <a:bodyPr tIns="144000"/>
          <a:lstStyle/>
          <a:p>
            <a:pPr>
              <a:spcAft>
                <a:spcPts val="600"/>
              </a:spcAft>
            </a:pPr>
            <a:r>
              <a:rPr lang="ru-RU" dirty="0"/>
              <a:t>1</a:t>
            </a:r>
            <a:r>
              <a:rPr lang="en-US" dirty="0"/>
              <a:t>.</a:t>
            </a:r>
            <a:endParaRPr lang="ru-RU" dirty="0"/>
          </a:p>
          <a:p>
            <a:pPr lvl="1">
              <a:spcAft>
                <a:spcPts val="600"/>
              </a:spcAft>
            </a:pPr>
            <a:r>
              <a:rPr lang="en-GB" dirty="0"/>
              <a:t>Active-active</a:t>
            </a:r>
          </a:p>
          <a:p>
            <a:pPr marL="6350" lvl="2" indent="0">
              <a:spcAft>
                <a:spcPts val="600"/>
              </a:spcAft>
              <a:buNone/>
            </a:pPr>
            <a:r>
              <a:rPr lang="ru-RU" dirty="0"/>
              <a:t>Несколько кластеров</a:t>
            </a:r>
          </a:p>
          <a:p>
            <a:pPr lvl="2">
              <a:spcAft>
                <a:spcPts val="600"/>
              </a:spcAft>
            </a:pP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4D4636E-811A-8532-9187-70F6367EE5C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62050" y="2267816"/>
            <a:ext cx="2754313" cy="2732088"/>
          </a:xfrm>
        </p:spPr>
        <p:txBody>
          <a:bodyPr tIns="144000"/>
          <a:lstStyle/>
          <a:p>
            <a:pPr>
              <a:spcAft>
                <a:spcPts val="600"/>
              </a:spcAft>
            </a:pPr>
            <a:r>
              <a:rPr lang="en-US" dirty="0"/>
              <a:t>2.</a:t>
            </a:r>
            <a:endParaRPr lang="ru-RU" dirty="0"/>
          </a:p>
          <a:p>
            <a:pPr lvl="1">
              <a:spcAft>
                <a:spcPts val="600"/>
              </a:spcAft>
            </a:pPr>
            <a:r>
              <a:rPr lang="ru-RU" dirty="0"/>
              <a:t>Сетевая модель</a:t>
            </a:r>
          </a:p>
          <a:p>
            <a:pPr marL="6350" lvl="2" indent="0">
              <a:spcAft>
                <a:spcPts val="600"/>
              </a:spcAft>
              <a:buNone/>
            </a:pPr>
            <a:r>
              <a:rPr lang="ru-RU" dirty="0"/>
              <a:t>Сохранить группы адресов </a:t>
            </a:r>
            <a:br>
              <a:rPr lang="en-US" dirty="0"/>
            </a:br>
            <a:r>
              <a:rPr lang="ru-RU" dirty="0"/>
              <a:t>и вложенность</a:t>
            </a:r>
          </a:p>
          <a:p>
            <a:pPr lvl="2">
              <a:spcAft>
                <a:spcPts val="600"/>
              </a:spcAft>
            </a:pP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9385819-A752-5197-F70B-15259D3BD2B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06600" y="2267816"/>
            <a:ext cx="2754313" cy="2732088"/>
          </a:xfrm>
        </p:spPr>
        <p:txBody>
          <a:bodyPr tIns="144000"/>
          <a:lstStyle/>
          <a:p>
            <a:pPr>
              <a:spcAft>
                <a:spcPts val="600"/>
              </a:spcAft>
            </a:pPr>
            <a:r>
              <a:rPr lang="en-US" dirty="0"/>
              <a:t>3.</a:t>
            </a:r>
            <a:endParaRPr lang="ru-RU" dirty="0"/>
          </a:p>
          <a:p>
            <a:pPr lvl="1">
              <a:spcAft>
                <a:spcPts val="600"/>
              </a:spcAft>
            </a:pPr>
            <a:r>
              <a:rPr lang="ru-RU" dirty="0"/>
              <a:t>Простое замещение</a:t>
            </a:r>
          </a:p>
          <a:p>
            <a:pPr marL="6350" lvl="2" indent="0">
              <a:spcAft>
                <a:spcPts val="600"/>
              </a:spcAft>
              <a:buNone/>
            </a:pPr>
            <a:r>
              <a:rPr lang="ru-RU" dirty="0"/>
              <a:t>Минимум изменений</a:t>
            </a:r>
          </a:p>
          <a:p>
            <a:pPr lvl="2">
              <a:spcAft>
                <a:spcPts val="600"/>
              </a:spcAft>
            </a:pPr>
            <a:endParaRPr lang="ru-RU" dirty="0"/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CD92273B-9818-13B2-D2AD-AFBEA3A2A193}"/>
              </a:ext>
            </a:extLst>
          </p:cNvPr>
          <p:cNvSpPr txBox="1">
            <a:spLocks/>
          </p:cNvSpPr>
          <p:nvPr/>
        </p:nvSpPr>
        <p:spPr>
          <a:xfrm>
            <a:off x="9157618" y="2267816"/>
            <a:ext cx="2754313" cy="2732088"/>
          </a:xfrm>
          <a:prstGeom prst="roundRect">
            <a:avLst>
              <a:gd name="adj" fmla="val 5116"/>
            </a:avLst>
          </a:prstGeom>
          <a:solidFill>
            <a:schemeClr val="accent3"/>
          </a:solidFill>
        </p:spPr>
        <p:txBody>
          <a:bodyPr vert="horz" wrap="square" lIns="144000" tIns="144000" rIns="144000" bIns="144000" rtlCol="0">
            <a:noAutofit/>
          </a:bodyPr>
          <a:lstStyle>
            <a:lvl1pPr marL="0" indent="0" algn="l" defTabSz="914332" rtl="0" eaLnBrk="1" latinLnBrk="0" hangingPunct="1">
              <a:lnSpc>
                <a:spcPct val="79000"/>
              </a:lnSpc>
              <a:spcBef>
                <a:spcPts val="0"/>
              </a:spcBef>
              <a:spcAft>
                <a:spcPts val="1000"/>
              </a:spcAft>
              <a:buFont typeface="TT Norms Tochka Ext Medium" panose="020B0604020202020204" pitchFamily="34" charset="0"/>
              <a:buNone/>
              <a:defRPr sz="6600" b="0" i="0" kern="1200" spc="0">
                <a:solidFill>
                  <a:schemeClr val="accent1"/>
                </a:solidFill>
                <a:latin typeface="ABC Gravity Compressed Cyrillic Ultra" pitchFamily="2" charset="0"/>
                <a:ea typeface="ABC Gravity Compressed Cyrillic Ultra" pitchFamily="2" charset="0"/>
                <a:cs typeface="+mn-cs"/>
              </a:defRPr>
            </a:lvl1pPr>
            <a:lvl2pPr marL="0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TT Norms Tochka Ext Medium" panose="020B0604020202020204" pitchFamily="34" charset="0"/>
              <a:buNone/>
              <a:tabLst/>
              <a:defRPr lang="ru-RU" sz="2200" b="1" i="0" kern="1200" spc="0" dirty="0">
                <a:solidFill>
                  <a:schemeClr val="accent1"/>
                </a:solidFill>
                <a:latin typeface="TT Norms Tochka Ext Normal" panose="02000503030000020003" pitchFamily="2" charset="0"/>
                <a:ea typeface="+mn-ea"/>
                <a:cs typeface="+mn-cs"/>
              </a:defRPr>
            </a:lvl2pPr>
            <a:lvl3pPr marL="177800" indent="-17145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tabLst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525" indent="-257175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  <a:tabLst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6575" indent="-257175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SzPct val="80000"/>
              <a:buFont typeface="TT Norms Tochka Ext Medium" panose="02070309020205020404" pitchFamily="49" charset="0"/>
              <a:buChar char="o"/>
              <a:tabLst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/>
              <a:t>4</a:t>
            </a:r>
            <a:r>
              <a:rPr lang="ru-RU" dirty="0"/>
              <a:t>.</a:t>
            </a:r>
          </a:p>
          <a:p>
            <a:pPr lvl="1">
              <a:spcAft>
                <a:spcPts val="600"/>
              </a:spcAft>
            </a:pPr>
            <a:r>
              <a:rPr lang="ru-RU"/>
              <a:t>Два кандидата</a:t>
            </a:r>
          </a:p>
          <a:p>
            <a:pPr lvl="2">
              <a:spcAft>
                <a:spcPts val="600"/>
              </a:spcAft>
            </a:pPr>
            <a:r>
              <a:rPr lang="en-GB" dirty="0"/>
              <a:t>UserGate NGFW</a:t>
            </a:r>
          </a:p>
          <a:p>
            <a:pPr lvl="2">
              <a:spcAft>
                <a:spcPts val="600"/>
              </a:spcAft>
            </a:pPr>
            <a:r>
              <a:rPr lang="en-GB" dirty="0"/>
              <a:t>PT NGFW</a:t>
            </a:r>
          </a:p>
          <a:p>
            <a:pPr lvl="2">
              <a:spcAft>
                <a:spcPts val="600"/>
              </a:spcAft>
            </a:pPr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B5D5E6-5FAC-DB9D-F92C-00AB0F876C4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213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999E3-CB12-43B8-9EA7-7F40023A8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61042B-CB5C-6E28-D40B-A5F26FCFD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4587"/>
            <a:ext cx="9605433" cy="630044"/>
          </a:xfrm>
        </p:spPr>
        <p:txBody>
          <a:bodyPr/>
          <a:lstStyle/>
          <a:p>
            <a:r>
              <a:rPr lang="ru-RU" dirty="0"/>
              <a:t>Обязательные требования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B154BC-46B0-37F8-7EB8-7007AC6DC07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7500" y="2267816"/>
            <a:ext cx="2754313" cy="2732088"/>
          </a:xfrm>
        </p:spPr>
        <p:txBody>
          <a:bodyPr tIns="144000"/>
          <a:lstStyle/>
          <a:p>
            <a:pPr>
              <a:spcAft>
                <a:spcPts val="600"/>
              </a:spcAft>
            </a:pPr>
            <a:r>
              <a:rPr lang="ru-RU" dirty="0"/>
              <a:t>1</a:t>
            </a:r>
            <a:r>
              <a:rPr lang="en-US" dirty="0"/>
              <a:t>.</a:t>
            </a:r>
            <a:endParaRPr lang="ru-RU" dirty="0"/>
          </a:p>
          <a:p>
            <a:pPr lvl="1">
              <a:spcAft>
                <a:spcPts val="600"/>
              </a:spcAft>
            </a:pPr>
            <a:r>
              <a:rPr lang="ru-RU" dirty="0"/>
              <a:t>Регуляторика</a:t>
            </a:r>
            <a:endParaRPr lang="en-GB" dirty="0"/>
          </a:p>
          <a:p>
            <a:pPr lvl="2">
              <a:spcAft>
                <a:spcPts val="600"/>
              </a:spcAft>
            </a:pPr>
            <a:r>
              <a:rPr lang="ru-RU" dirty="0"/>
              <a:t>ФСТЭК 4</a:t>
            </a:r>
          </a:p>
          <a:p>
            <a:pPr lvl="2">
              <a:spcAft>
                <a:spcPts val="600"/>
              </a:spcAft>
            </a:pPr>
            <a:r>
              <a:rPr lang="ru-RU" dirty="0"/>
              <a:t>Виртуальные контексты</a:t>
            </a:r>
          </a:p>
          <a:p>
            <a:pPr marL="6350" lvl="2" indent="0">
              <a:spcAft>
                <a:spcPts val="600"/>
              </a:spcAft>
              <a:buNone/>
            </a:pPr>
            <a:endParaRPr lang="ru-RU" dirty="0"/>
          </a:p>
          <a:p>
            <a:pPr lvl="2">
              <a:spcAft>
                <a:spcPts val="600"/>
              </a:spcAft>
            </a:pPr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56D20FC-56A3-F699-92DF-93EE8CB2F11D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6650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ED70A-3BE8-EAAD-8B1E-0D884FE16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25F4FF-B54B-7472-E86A-90006D036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4587"/>
            <a:ext cx="9605433" cy="630044"/>
          </a:xfrm>
        </p:spPr>
        <p:txBody>
          <a:bodyPr/>
          <a:lstStyle/>
          <a:p>
            <a:r>
              <a:rPr lang="ru-RU" dirty="0"/>
              <a:t>Обязательные требования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A23612-35F9-ED79-6EB6-C7E241F4583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7500" y="2267816"/>
            <a:ext cx="2754313" cy="2732088"/>
          </a:xfrm>
        </p:spPr>
        <p:txBody>
          <a:bodyPr tIns="144000"/>
          <a:lstStyle/>
          <a:p>
            <a:pPr>
              <a:spcAft>
                <a:spcPts val="600"/>
              </a:spcAft>
            </a:pPr>
            <a:r>
              <a:rPr lang="ru-RU" dirty="0"/>
              <a:t>1</a:t>
            </a:r>
            <a:r>
              <a:rPr lang="en-US" dirty="0"/>
              <a:t>.</a:t>
            </a:r>
            <a:endParaRPr lang="ru-RU" dirty="0"/>
          </a:p>
          <a:p>
            <a:pPr lvl="1">
              <a:spcAft>
                <a:spcPts val="600"/>
              </a:spcAft>
            </a:pPr>
            <a:r>
              <a:rPr lang="ru-RU" dirty="0"/>
              <a:t>Регуляторика</a:t>
            </a:r>
            <a:endParaRPr lang="en-GB" dirty="0"/>
          </a:p>
          <a:p>
            <a:pPr lvl="2">
              <a:spcAft>
                <a:spcPts val="600"/>
              </a:spcAft>
            </a:pPr>
            <a:r>
              <a:rPr lang="ru-RU" dirty="0"/>
              <a:t>ФСТЭК 4</a:t>
            </a:r>
          </a:p>
          <a:p>
            <a:pPr lvl="2">
              <a:spcAft>
                <a:spcPts val="600"/>
              </a:spcAft>
            </a:pPr>
            <a:r>
              <a:rPr lang="ru-RU" dirty="0"/>
              <a:t>Виртуальные контексты</a:t>
            </a:r>
          </a:p>
          <a:p>
            <a:pPr marL="6350" lvl="2" indent="0">
              <a:spcAft>
                <a:spcPts val="600"/>
              </a:spcAft>
              <a:buNone/>
            </a:pPr>
            <a:endParaRPr lang="ru-RU" dirty="0"/>
          </a:p>
          <a:p>
            <a:pPr lvl="2">
              <a:spcAft>
                <a:spcPts val="600"/>
              </a:spcAft>
            </a:pP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BEF175-4957-F2D3-CAC7-867CD519824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62050" y="2267816"/>
            <a:ext cx="2754313" cy="2732088"/>
          </a:xfrm>
        </p:spPr>
        <p:txBody>
          <a:bodyPr tIns="144000"/>
          <a:lstStyle/>
          <a:p>
            <a:pPr>
              <a:spcAft>
                <a:spcPts val="600"/>
              </a:spcAft>
            </a:pPr>
            <a:r>
              <a:rPr lang="en-US" dirty="0"/>
              <a:t>2.</a:t>
            </a:r>
            <a:endParaRPr lang="ru-RU" dirty="0"/>
          </a:p>
          <a:p>
            <a:pPr lvl="1">
              <a:spcAft>
                <a:spcPts val="600"/>
              </a:spcAft>
            </a:pPr>
            <a:r>
              <a:rPr lang="ru-RU" dirty="0"/>
              <a:t>Надёжность</a:t>
            </a:r>
          </a:p>
          <a:p>
            <a:pPr lvl="2">
              <a:spcAft>
                <a:spcPts val="600"/>
              </a:spcAft>
            </a:pPr>
            <a:r>
              <a:rPr lang="en-GB" dirty="0"/>
              <a:t>HA cluster</a:t>
            </a:r>
          </a:p>
          <a:p>
            <a:pPr lvl="2">
              <a:spcAft>
                <a:spcPts val="600"/>
              </a:spcAft>
            </a:pPr>
            <a:r>
              <a:rPr lang="ru-RU" dirty="0"/>
              <a:t>Синхронизация сессий</a:t>
            </a:r>
          </a:p>
          <a:p>
            <a:pPr marL="6350" lvl="2" indent="0">
              <a:spcAft>
                <a:spcPts val="600"/>
              </a:spcAft>
              <a:buNone/>
            </a:pPr>
            <a:endParaRPr lang="ru-RU" dirty="0"/>
          </a:p>
          <a:p>
            <a:pPr lvl="2">
              <a:spcAft>
                <a:spcPts val="600"/>
              </a:spcAft>
            </a:pPr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9F42385-360C-6499-A90E-6511AA91CA9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9472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6BB28-F87C-D34F-3A0C-1AC537E90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93C812-251F-8093-7104-463FE16BC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4587"/>
            <a:ext cx="9605433" cy="630044"/>
          </a:xfrm>
        </p:spPr>
        <p:txBody>
          <a:bodyPr/>
          <a:lstStyle/>
          <a:p>
            <a:r>
              <a:rPr lang="ru-RU" dirty="0"/>
              <a:t>Обязательные требования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AB1E94-B0C5-2825-A529-F75DA121B27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7500" y="2267816"/>
            <a:ext cx="2754313" cy="2732088"/>
          </a:xfrm>
        </p:spPr>
        <p:txBody>
          <a:bodyPr tIns="144000"/>
          <a:lstStyle/>
          <a:p>
            <a:pPr>
              <a:spcAft>
                <a:spcPts val="600"/>
              </a:spcAft>
            </a:pPr>
            <a:r>
              <a:rPr lang="ru-RU" dirty="0"/>
              <a:t>1</a:t>
            </a:r>
            <a:r>
              <a:rPr lang="en-US" dirty="0"/>
              <a:t>.</a:t>
            </a:r>
            <a:endParaRPr lang="ru-RU" dirty="0"/>
          </a:p>
          <a:p>
            <a:pPr lvl="1">
              <a:spcAft>
                <a:spcPts val="600"/>
              </a:spcAft>
            </a:pPr>
            <a:r>
              <a:rPr lang="ru-RU" dirty="0"/>
              <a:t>Регуляторика</a:t>
            </a:r>
            <a:endParaRPr lang="en-GB" dirty="0"/>
          </a:p>
          <a:p>
            <a:pPr lvl="2">
              <a:spcAft>
                <a:spcPts val="600"/>
              </a:spcAft>
            </a:pPr>
            <a:r>
              <a:rPr lang="ru-RU" dirty="0"/>
              <a:t>ФСТЭК 4</a:t>
            </a:r>
          </a:p>
          <a:p>
            <a:pPr lvl="2">
              <a:spcAft>
                <a:spcPts val="600"/>
              </a:spcAft>
            </a:pPr>
            <a:r>
              <a:rPr lang="ru-RU" dirty="0"/>
              <a:t>Виртуальные контексты</a:t>
            </a:r>
          </a:p>
          <a:p>
            <a:pPr marL="6350" lvl="2" indent="0">
              <a:spcAft>
                <a:spcPts val="600"/>
              </a:spcAft>
              <a:buNone/>
            </a:pPr>
            <a:endParaRPr lang="ru-RU" dirty="0"/>
          </a:p>
          <a:p>
            <a:pPr lvl="2">
              <a:spcAft>
                <a:spcPts val="600"/>
              </a:spcAft>
            </a:pP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B2BAF29-9E81-81E1-BB02-7E02C3312AF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62050" y="2267816"/>
            <a:ext cx="2754313" cy="2732088"/>
          </a:xfrm>
        </p:spPr>
        <p:txBody>
          <a:bodyPr tIns="144000"/>
          <a:lstStyle/>
          <a:p>
            <a:pPr>
              <a:spcAft>
                <a:spcPts val="600"/>
              </a:spcAft>
            </a:pPr>
            <a:r>
              <a:rPr lang="en-US" dirty="0"/>
              <a:t>2.</a:t>
            </a:r>
            <a:endParaRPr lang="ru-RU" dirty="0"/>
          </a:p>
          <a:p>
            <a:pPr lvl="1">
              <a:spcAft>
                <a:spcPts val="600"/>
              </a:spcAft>
            </a:pPr>
            <a:r>
              <a:rPr lang="ru-RU" dirty="0"/>
              <a:t>Надёжность</a:t>
            </a:r>
          </a:p>
          <a:p>
            <a:pPr lvl="2">
              <a:spcAft>
                <a:spcPts val="600"/>
              </a:spcAft>
            </a:pPr>
            <a:r>
              <a:rPr lang="en-GB" dirty="0"/>
              <a:t>HA cluster</a:t>
            </a:r>
          </a:p>
          <a:p>
            <a:pPr lvl="2">
              <a:spcAft>
                <a:spcPts val="600"/>
              </a:spcAft>
            </a:pPr>
            <a:r>
              <a:rPr lang="ru-RU" dirty="0"/>
              <a:t>Синхронизация сессий</a:t>
            </a:r>
          </a:p>
          <a:p>
            <a:pPr marL="6350" lvl="2" indent="0">
              <a:spcAft>
                <a:spcPts val="600"/>
              </a:spcAft>
              <a:buNone/>
            </a:pPr>
            <a:endParaRPr lang="ru-RU" dirty="0"/>
          </a:p>
          <a:p>
            <a:pPr lvl="2">
              <a:spcAft>
                <a:spcPts val="600"/>
              </a:spcAft>
            </a:pP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9F47FC7-B459-728A-807C-DC52121FC29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06600" y="2267816"/>
            <a:ext cx="2754313" cy="2732088"/>
          </a:xfrm>
        </p:spPr>
        <p:txBody>
          <a:bodyPr tIns="144000"/>
          <a:lstStyle/>
          <a:p>
            <a:pPr>
              <a:spcAft>
                <a:spcPts val="600"/>
              </a:spcAft>
            </a:pPr>
            <a:r>
              <a:rPr lang="en-US" dirty="0"/>
              <a:t>3.</a:t>
            </a:r>
            <a:endParaRPr lang="ru-RU" dirty="0"/>
          </a:p>
          <a:p>
            <a:pPr lvl="1">
              <a:spcAft>
                <a:spcPts val="600"/>
              </a:spcAft>
            </a:pPr>
            <a:r>
              <a:rPr lang="ru-RU" dirty="0"/>
              <a:t>Авторизация</a:t>
            </a:r>
          </a:p>
          <a:p>
            <a:pPr lvl="2">
              <a:spcAft>
                <a:spcPts val="600"/>
              </a:spcAft>
            </a:pPr>
            <a:r>
              <a:rPr lang="ru-RU" dirty="0"/>
              <a:t>Механизм </a:t>
            </a:r>
            <a:r>
              <a:rPr lang="en-GB" dirty="0"/>
              <a:t>user-id</a:t>
            </a:r>
          </a:p>
          <a:p>
            <a:pPr lvl="2">
              <a:spcAft>
                <a:spcPts val="600"/>
              </a:spcAft>
            </a:pPr>
            <a:r>
              <a:rPr lang="en-GB" dirty="0"/>
              <a:t>Identity </a:t>
            </a:r>
            <a:r>
              <a:rPr lang="ru-RU" dirty="0"/>
              <a:t>для </a:t>
            </a:r>
            <a:r>
              <a:rPr lang="en-GB" dirty="0"/>
              <a:t>IP</a:t>
            </a:r>
          </a:p>
          <a:p>
            <a:pPr marL="6350" lvl="2" indent="0">
              <a:spcAft>
                <a:spcPts val="600"/>
              </a:spcAft>
              <a:buNone/>
            </a:pPr>
            <a:endParaRPr lang="en-GB" dirty="0"/>
          </a:p>
          <a:p>
            <a:pPr lvl="2">
              <a:spcAft>
                <a:spcPts val="600"/>
              </a:spcAft>
            </a:pPr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55EDA52-1C46-40C8-DED7-CEB6E9B9BAE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8827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A24D3-1F28-A3A0-5255-3824D5BC8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65FB04-DAA6-3B27-9538-5B16661D2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4587"/>
            <a:ext cx="9605433" cy="630044"/>
          </a:xfrm>
        </p:spPr>
        <p:txBody>
          <a:bodyPr/>
          <a:lstStyle/>
          <a:p>
            <a:r>
              <a:rPr lang="ru-RU" dirty="0"/>
              <a:t>Обязательные требования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658ABF-0981-C9A4-E9C5-529398DFB29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7500" y="2267816"/>
            <a:ext cx="2754313" cy="2732088"/>
          </a:xfrm>
        </p:spPr>
        <p:txBody>
          <a:bodyPr tIns="144000"/>
          <a:lstStyle/>
          <a:p>
            <a:pPr>
              <a:spcAft>
                <a:spcPts val="600"/>
              </a:spcAft>
            </a:pPr>
            <a:r>
              <a:rPr lang="ru-RU" dirty="0"/>
              <a:t>1</a:t>
            </a:r>
            <a:r>
              <a:rPr lang="en-US" dirty="0"/>
              <a:t>.</a:t>
            </a:r>
            <a:endParaRPr lang="ru-RU" dirty="0"/>
          </a:p>
          <a:p>
            <a:pPr lvl="1">
              <a:spcAft>
                <a:spcPts val="600"/>
              </a:spcAft>
            </a:pPr>
            <a:r>
              <a:rPr lang="ru-RU" dirty="0"/>
              <a:t>Регуляторика</a:t>
            </a:r>
            <a:endParaRPr lang="en-GB" dirty="0"/>
          </a:p>
          <a:p>
            <a:pPr lvl="2">
              <a:spcAft>
                <a:spcPts val="600"/>
              </a:spcAft>
            </a:pPr>
            <a:r>
              <a:rPr lang="ru-RU" dirty="0"/>
              <a:t>ФСТЭК 4</a:t>
            </a:r>
          </a:p>
          <a:p>
            <a:pPr lvl="2">
              <a:spcAft>
                <a:spcPts val="600"/>
              </a:spcAft>
            </a:pPr>
            <a:r>
              <a:rPr lang="ru-RU" dirty="0"/>
              <a:t>Виртуальные контексты</a:t>
            </a:r>
          </a:p>
          <a:p>
            <a:pPr marL="6350" lvl="2" indent="0">
              <a:spcAft>
                <a:spcPts val="600"/>
              </a:spcAft>
              <a:buNone/>
            </a:pPr>
            <a:endParaRPr lang="ru-RU" dirty="0"/>
          </a:p>
          <a:p>
            <a:pPr lvl="2">
              <a:spcAft>
                <a:spcPts val="600"/>
              </a:spcAft>
            </a:pP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D8C5FDE-2E7E-0D74-4834-C6A9C94B9E8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62050" y="2267816"/>
            <a:ext cx="2754313" cy="2732088"/>
          </a:xfrm>
        </p:spPr>
        <p:txBody>
          <a:bodyPr tIns="144000"/>
          <a:lstStyle/>
          <a:p>
            <a:pPr>
              <a:spcAft>
                <a:spcPts val="600"/>
              </a:spcAft>
            </a:pPr>
            <a:r>
              <a:rPr lang="en-US" dirty="0"/>
              <a:t>2.</a:t>
            </a:r>
            <a:endParaRPr lang="ru-RU" dirty="0"/>
          </a:p>
          <a:p>
            <a:pPr lvl="1">
              <a:spcAft>
                <a:spcPts val="600"/>
              </a:spcAft>
            </a:pPr>
            <a:r>
              <a:rPr lang="ru-RU" dirty="0"/>
              <a:t>Надёжность</a:t>
            </a:r>
          </a:p>
          <a:p>
            <a:pPr lvl="2">
              <a:spcAft>
                <a:spcPts val="600"/>
              </a:spcAft>
            </a:pPr>
            <a:r>
              <a:rPr lang="en-GB" dirty="0"/>
              <a:t>HA cluster</a:t>
            </a:r>
          </a:p>
          <a:p>
            <a:pPr lvl="2">
              <a:spcAft>
                <a:spcPts val="600"/>
              </a:spcAft>
            </a:pPr>
            <a:r>
              <a:rPr lang="ru-RU" dirty="0"/>
              <a:t>Синхронизация сессий</a:t>
            </a:r>
          </a:p>
          <a:p>
            <a:pPr marL="6350" lvl="2" indent="0">
              <a:spcAft>
                <a:spcPts val="600"/>
              </a:spcAft>
              <a:buNone/>
            </a:pPr>
            <a:endParaRPr lang="ru-RU" dirty="0"/>
          </a:p>
          <a:p>
            <a:pPr lvl="2">
              <a:spcAft>
                <a:spcPts val="600"/>
              </a:spcAft>
            </a:pP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2DA7625-7471-C636-144A-32AB190EB9C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06600" y="2267816"/>
            <a:ext cx="2754313" cy="2732088"/>
          </a:xfrm>
        </p:spPr>
        <p:txBody>
          <a:bodyPr tIns="144000"/>
          <a:lstStyle/>
          <a:p>
            <a:pPr>
              <a:spcAft>
                <a:spcPts val="600"/>
              </a:spcAft>
            </a:pPr>
            <a:r>
              <a:rPr lang="en-US" dirty="0"/>
              <a:t>3.</a:t>
            </a:r>
            <a:endParaRPr lang="ru-RU" dirty="0"/>
          </a:p>
          <a:p>
            <a:pPr lvl="1">
              <a:spcAft>
                <a:spcPts val="600"/>
              </a:spcAft>
            </a:pPr>
            <a:r>
              <a:rPr lang="ru-RU" dirty="0"/>
              <a:t>Авторизация</a:t>
            </a:r>
          </a:p>
          <a:p>
            <a:pPr lvl="2">
              <a:spcAft>
                <a:spcPts val="600"/>
              </a:spcAft>
            </a:pPr>
            <a:r>
              <a:rPr lang="ru-RU" dirty="0"/>
              <a:t>Механизм </a:t>
            </a:r>
            <a:r>
              <a:rPr lang="en-GB" dirty="0"/>
              <a:t>user-id</a:t>
            </a:r>
          </a:p>
          <a:p>
            <a:pPr lvl="2">
              <a:spcAft>
                <a:spcPts val="600"/>
              </a:spcAft>
            </a:pPr>
            <a:r>
              <a:rPr lang="en-GB" dirty="0"/>
              <a:t>Identity </a:t>
            </a:r>
            <a:r>
              <a:rPr lang="ru-RU" dirty="0"/>
              <a:t>для </a:t>
            </a:r>
            <a:r>
              <a:rPr lang="en-GB" dirty="0"/>
              <a:t>IP</a:t>
            </a:r>
          </a:p>
          <a:p>
            <a:pPr marL="6350" lvl="2" indent="0">
              <a:spcAft>
                <a:spcPts val="600"/>
              </a:spcAft>
              <a:buNone/>
            </a:pPr>
            <a:endParaRPr lang="en-GB" dirty="0"/>
          </a:p>
          <a:p>
            <a:pPr lvl="2">
              <a:spcAft>
                <a:spcPts val="600"/>
              </a:spcAft>
            </a:pPr>
            <a:endParaRPr lang="ru-RU" dirty="0"/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AF14FE48-1460-45DA-4430-2157DF47FBF6}"/>
              </a:ext>
            </a:extLst>
          </p:cNvPr>
          <p:cNvSpPr txBox="1">
            <a:spLocks/>
          </p:cNvSpPr>
          <p:nvPr/>
        </p:nvSpPr>
        <p:spPr>
          <a:xfrm>
            <a:off x="9157618" y="2267816"/>
            <a:ext cx="2754313" cy="2732088"/>
          </a:xfrm>
          <a:prstGeom prst="roundRect">
            <a:avLst>
              <a:gd name="adj" fmla="val 5116"/>
            </a:avLst>
          </a:prstGeom>
          <a:solidFill>
            <a:schemeClr val="accent3"/>
          </a:solidFill>
        </p:spPr>
        <p:txBody>
          <a:bodyPr vert="horz" wrap="square" lIns="144000" tIns="144000" rIns="144000" bIns="144000" rtlCol="0">
            <a:noAutofit/>
          </a:bodyPr>
          <a:lstStyle>
            <a:lvl1pPr marL="0" indent="0" algn="l" defTabSz="914332" rtl="0" eaLnBrk="1" latinLnBrk="0" hangingPunct="1">
              <a:lnSpc>
                <a:spcPct val="79000"/>
              </a:lnSpc>
              <a:spcBef>
                <a:spcPts val="0"/>
              </a:spcBef>
              <a:spcAft>
                <a:spcPts val="1000"/>
              </a:spcAft>
              <a:buFont typeface="TT Norms Tochka Ext Medium" panose="020B0604020202020204" pitchFamily="34" charset="0"/>
              <a:buNone/>
              <a:defRPr sz="6600" b="0" i="0" kern="1200" spc="0">
                <a:solidFill>
                  <a:schemeClr val="accent1"/>
                </a:solidFill>
                <a:latin typeface="ABC Gravity Compressed Cyrillic Ultra" pitchFamily="2" charset="0"/>
                <a:ea typeface="ABC Gravity Compressed Cyrillic Ultra" pitchFamily="2" charset="0"/>
                <a:cs typeface="+mn-cs"/>
              </a:defRPr>
            </a:lvl1pPr>
            <a:lvl2pPr marL="0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TT Norms Tochka Ext Medium" panose="020B0604020202020204" pitchFamily="34" charset="0"/>
              <a:buNone/>
              <a:tabLst/>
              <a:defRPr lang="ru-RU" sz="2200" b="1" i="0" kern="1200" spc="0" dirty="0">
                <a:solidFill>
                  <a:schemeClr val="accent1"/>
                </a:solidFill>
                <a:latin typeface="TT Norms Tochka Ext Normal" panose="02000503030000020003" pitchFamily="2" charset="0"/>
                <a:ea typeface="+mn-ea"/>
                <a:cs typeface="+mn-cs"/>
              </a:defRPr>
            </a:lvl2pPr>
            <a:lvl3pPr marL="177800" indent="-17145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tabLst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525" indent="-257175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  <a:tabLst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6575" indent="-257175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SzPct val="80000"/>
              <a:buFont typeface="TT Norms Tochka Ext Medium" panose="02070309020205020404" pitchFamily="49" charset="0"/>
              <a:buChar char="o"/>
              <a:tabLst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/>
              <a:t>4</a:t>
            </a:r>
            <a:r>
              <a:rPr lang="ru-RU" dirty="0"/>
              <a:t>.</a:t>
            </a:r>
          </a:p>
          <a:p>
            <a:pPr lvl="1">
              <a:spcAft>
                <a:spcPts val="600"/>
              </a:spcAft>
            </a:pPr>
            <a:r>
              <a:rPr lang="ru-RU"/>
              <a:t>Маршрутизация</a:t>
            </a:r>
          </a:p>
          <a:p>
            <a:pPr lvl="2">
              <a:spcAft>
                <a:spcPts val="600"/>
              </a:spcAft>
            </a:pPr>
            <a:r>
              <a:rPr lang="en-GB" dirty="0"/>
              <a:t>BGP</a:t>
            </a:r>
          </a:p>
          <a:p>
            <a:pPr lvl="2">
              <a:spcAft>
                <a:spcPts val="600"/>
              </a:spcAft>
            </a:pPr>
            <a:r>
              <a:rPr lang="en-GB" dirty="0"/>
              <a:t>VM </a:t>
            </a:r>
            <a:r>
              <a:rPr lang="ru-RU" dirty="0"/>
              <a:t>в облаке</a:t>
            </a:r>
          </a:p>
          <a:p>
            <a:pPr lvl="2">
              <a:spcAft>
                <a:spcPts val="600"/>
              </a:spcAft>
            </a:pPr>
            <a:endParaRPr lang="ru-RU" dirty="0"/>
          </a:p>
          <a:p>
            <a:pPr lvl="2">
              <a:spcAft>
                <a:spcPts val="600"/>
              </a:spcAft>
            </a:pP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AC2FB9C-AD6E-590D-A87B-116003496150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5486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40CA8-5AD4-3BCD-458F-325B7E1BD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27FD5C-A07D-15BA-88B6-5EB0C1461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4587"/>
            <a:ext cx="9605433" cy="630044"/>
          </a:xfrm>
        </p:spPr>
        <p:txBody>
          <a:bodyPr/>
          <a:lstStyle/>
          <a:p>
            <a:r>
              <a:rPr lang="ru-RU" dirty="0"/>
              <a:t>Что хотели получить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680D21-570C-4840-78E8-8BAA9F958EAD}"/>
              </a:ext>
            </a:extLst>
          </p:cNvPr>
          <p:cNvSpPr txBox="1"/>
          <p:nvPr/>
        </p:nvSpPr>
        <p:spPr>
          <a:xfrm>
            <a:off x="304800" y="6294389"/>
            <a:ext cx="8346831" cy="7540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Сохранить привычные правила при смене сети и </a:t>
            </a:r>
            <a:r>
              <a:rPr lang="en-GB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NGFW.</a:t>
            </a:r>
          </a:p>
          <a:p>
            <a:pPr marL="0" lvl="1" defTabSz="914332">
              <a:spcAft>
                <a:spcPts val="600"/>
              </a:spcAft>
            </a:pPr>
            <a:endParaRPr lang="en-GB" sz="2200" b="1" dirty="0">
              <a:solidFill>
                <a:schemeClr val="tx2"/>
              </a:solidFill>
              <a:latin typeface="TT Norms Tochka Ext Normal" panose="02000503030000020003" pitchFamily="2" charset="0"/>
            </a:endParaRPr>
          </a:p>
        </p:txBody>
      </p:sp>
      <p:graphicFrame>
        <p:nvGraphicFramePr>
          <p:cNvPr id="14" name="Table 7">
            <a:extLst>
              <a:ext uri="{FF2B5EF4-FFF2-40B4-BE49-F238E27FC236}">
                <a16:creationId xmlns:a16="http://schemas.microsoft.com/office/drawing/2014/main" id="{277C7417-DC45-05DC-5A3E-2074A6238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8382108"/>
              </p:ext>
            </p:extLst>
          </p:nvPr>
        </p:nvGraphicFramePr>
        <p:xfrm>
          <a:off x="304800" y="1907417"/>
          <a:ext cx="11568110" cy="3716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5640">
                  <a:extLst>
                    <a:ext uri="{9D8B030D-6E8A-4147-A177-3AD203B41FA5}">
                      <a16:colId xmlns:a16="http://schemas.microsoft.com/office/drawing/2014/main" val="3084866617"/>
                    </a:ext>
                  </a:extLst>
                </a:gridCol>
                <a:gridCol w="7422470">
                  <a:extLst>
                    <a:ext uri="{9D8B030D-6E8A-4147-A177-3AD203B41FA5}">
                      <a16:colId xmlns:a16="http://schemas.microsoft.com/office/drawing/2014/main" val="29589027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ru-RU" sz="2200" b="1" i="0" kern="1200" dirty="0">
                          <a:solidFill>
                            <a:schemeClr val="accent1"/>
                          </a:solidFill>
                          <a:latin typeface="TT Norms Tochka Ext Normal" panose="02000503030000020003" pitchFamily="2" charset="0"/>
                          <a:ea typeface="+mn-ea"/>
                          <a:cs typeface="+mn-cs"/>
                        </a:rPr>
                        <a:t>Область</a:t>
                      </a:r>
                    </a:p>
                  </a:txBody>
                  <a:tcPr marL="144000" marR="192000" marT="108000" marB="192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ru-RU" sz="2200" b="1" i="0" kern="1200" dirty="0">
                          <a:solidFill>
                            <a:schemeClr val="accent1"/>
                          </a:solidFill>
                          <a:latin typeface="TT Norms Tochka Ext Normal" panose="02000503030000020003" pitchFamily="2" charset="0"/>
                          <a:ea typeface="+mn-ea"/>
                          <a:cs typeface="+mn-cs"/>
                        </a:rPr>
                        <a:t>Ожидание</a:t>
                      </a:r>
                    </a:p>
                  </a:txBody>
                  <a:tcPr marL="144000" marR="192000" marT="108000" marB="192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003750"/>
                  </a:ext>
                </a:extLst>
              </a:tr>
              <a:tr h="319046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BGP</a:t>
                      </a:r>
                      <a:endParaRPr lang="ru-RU" sz="2000" b="1" i="0">
                        <a:latin typeface="TT Norms Tochka Ext Medium" panose="02000503030000020003" pitchFamily="2" charset="0"/>
                      </a:endParaRP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Отказаться от </a:t>
                      </a: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macvlan </a:t>
                      </a: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и перейти на </a:t>
                      </a: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BGP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7158349"/>
                  </a:ext>
                </a:extLst>
              </a:tr>
              <a:tr h="374268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Облачная связность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Подключить облачную часть к общей инфраструктуре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126249"/>
                  </a:ext>
                </a:extLst>
              </a:tr>
              <a:tr h="374268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Сетевая модель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Сохранить привычные правила </a:t>
                      </a:r>
                      <a:r>
                        <a:rPr kumimoji="0" lang="en-GB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NGFW</a:t>
                      </a:r>
                      <a:r>
                        <a:rPr kumimoji="0" lang="ru-RU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 для виртуальных </a:t>
                      </a:r>
                      <a:br>
                        <a:rPr kumimoji="0" lang="ru-RU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</a:br>
                      <a:r>
                        <a:rPr kumimoji="0" lang="ru-RU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машин и </a:t>
                      </a:r>
                      <a:r>
                        <a:rPr kumimoji="0" lang="en-GB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Kubernetes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885865"/>
                  </a:ext>
                </a:extLst>
              </a:tr>
              <a:tr h="374268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Авторизация трафика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Связывать </a:t>
                      </a: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pod IP </a:t>
                      </a: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с </a:t>
                      </a: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identity </a:t>
                      </a: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сервиса и применять </a:t>
                      </a:r>
                      <a:b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</a:b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его сетевые права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11895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F8F488-8F1A-6FAE-CD79-8A3562A98DE1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7209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09960-14A0-FA05-3E59-A9BEF30EF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D6921-B1FC-798A-B781-6BFF345B1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4587"/>
            <a:ext cx="9605433" cy="630044"/>
          </a:xfrm>
        </p:spPr>
        <p:txBody>
          <a:bodyPr/>
          <a:lstStyle/>
          <a:p>
            <a:r>
              <a:rPr lang="ru-RU" dirty="0"/>
              <a:t>Что получили на практике</a:t>
            </a:r>
          </a:p>
        </p:txBody>
      </p:sp>
      <p:graphicFrame>
        <p:nvGraphicFramePr>
          <p:cNvPr id="14" name="Table 7">
            <a:extLst>
              <a:ext uri="{FF2B5EF4-FFF2-40B4-BE49-F238E27FC236}">
                <a16:creationId xmlns:a16="http://schemas.microsoft.com/office/drawing/2014/main" id="{16D87D65-B238-1113-16AC-28A592D9B8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292628"/>
              </p:ext>
            </p:extLst>
          </p:nvPr>
        </p:nvGraphicFramePr>
        <p:xfrm>
          <a:off x="304800" y="1907417"/>
          <a:ext cx="11568110" cy="3381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5640">
                  <a:extLst>
                    <a:ext uri="{9D8B030D-6E8A-4147-A177-3AD203B41FA5}">
                      <a16:colId xmlns:a16="http://schemas.microsoft.com/office/drawing/2014/main" val="3084866617"/>
                    </a:ext>
                  </a:extLst>
                </a:gridCol>
                <a:gridCol w="7422470">
                  <a:extLst>
                    <a:ext uri="{9D8B030D-6E8A-4147-A177-3AD203B41FA5}">
                      <a16:colId xmlns:a16="http://schemas.microsoft.com/office/drawing/2014/main" val="29589027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ru-RU" sz="2200" b="1" i="0" kern="1200" dirty="0">
                          <a:solidFill>
                            <a:schemeClr val="accent1"/>
                          </a:solidFill>
                          <a:latin typeface="TT Norms Tochka Ext Normal" panose="02000503030000020003" pitchFamily="2" charset="0"/>
                          <a:ea typeface="+mn-ea"/>
                          <a:cs typeface="+mn-cs"/>
                        </a:rPr>
                        <a:t>Область</a:t>
                      </a:r>
                    </a:p>
                  </a:txBody>
                  <a:tcPr marL="144000" marR="192000" marT="108000" marB="192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ru-RU" sz="2200" b="1" i="0" kern="1200" dirty="0">
                          <a:solidFill>
                            <a:schemeClr val="accent1"/>
                          </a:solidFill>
                          <a:latin typeface="TT Norms Tochka Ext Normal" panose="02000503030000020003" pitchFamily="2" charset="0"/>
                          <a:ea typeface="+mn-ea"/>
                          <a:cs typeface="+mn-cs"/>
                        </a:rPr>
                        <a:t>Результат</a:t>
                      </a:r>
                    </a:p>
                  </a:txBody>
                  <a:tcPr marL="144000" marR="192000" marT="108000" marB="192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003750"/>
                  </a:ext>
                </a:extLst>
              </a:tr>
              <a:tr h="319046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BGP</a:t>
                      </a:r>
                      <a:endParaRPr lang="ru-RU" sz="2000" b="1" i="0">
                        <a:latin typeface="TT Norms Tochka Ext Medium" panose="02000503030000020003" pitchFamily="2" charset="0"/>
                      </a:endParaRP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Работал штатно на обоих тестируемых </a:t>
                      </a: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NGFW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7158349"/>
                  </a:ext>
                </a:extLst>
              </a:tr>
              <a:tr h="374268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Облачная связность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Поднялась без принципиальных проблем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126249"/>
                  </a:ext>
                </a:extLst>
              </a:tr>
              <a:tr h="374268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Сетевая модель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В основном сохранилась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885865"/>
                  </a:ext>
                </a:extLst>
              </a:tr>
              <a:tr h="374268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Авторизация трафика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Потребовала отдельных решений </a:t>
                      </a:r>
                      <a:b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</a:b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для интеграции с </a:t>
                      </a: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NGFW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11895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F1349E-FFF9-0FCD-6641-14D0308516EC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400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94B0F-69F2-8D45-2D8D-1C574EA33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1A3346B-93BF-A4A7-64AF-60137995B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80" y="2814601"/>
            <a:ext cx="11561233" cy="1228798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GB" dirty="0"/>
              <a:t>PT NGFW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7A526B-E314-3D0A-13C1-7B27DFC96A81}"/>
              </a:ext>
            </a:extLst>
          </p:cNvPr>
          <p:cNvSpPr txBox="1"/>
          <p:nvPr/>
        </p:nvSpPr>
        <p:spPr>
          <a:xfrm>
            <a:off x="1931580" y="4043399"/>
            <a:ext cx="8346831" cy="7540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200" b="1" dirty="0">
                <a:solidFill>
                  <a:schemeClr val="bg1"/>
                </a:solidFill>
                <a:latin typeface="TT Norms Tochka Ext Normal" panose="02000503030000020003" pitchFamily="2" charset="0"/>
              </a:rPr>
              <a:t>Версия: 1.10.3</a:t>
            </a:r>
          </a:p>
          <a:p>
            <a:pPr marL="0" lvl="1" algn="ctr" defTabSz="914332">
              <a:spcAft>
                <a:spcPts val="600"/>
              </a:spcAft>
            </a:pPr>
            <a:endParaRPr lang="ru-RU" sz="2200" b="1" dirty="0">
              <a:solidFill>
                <a:schemeClr val="bg1"/>
              </a:solidFill>
              <a:latin typeface="TT Norms Tochka Ext Normal" panose="02000503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8402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52343-BBCE-1708-F952-8F110079A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CE4634-6BB5-5289-2409-35F38003E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4587"/>
            <a:ext cx="9605433" cy="630044"/>
          </a:xfrm>
        </p:spPr>
        <p:txBody>
          <a:bodyPr/>
          <a:lstStyle/>
          <a:p>
            <a:r>
              <a:rPr lang="en-GB" dirty="0"/>
              <a:t>PT NGFW: </a:t>
            </a:r>
            <a:r>
              <a:rPr lang="ru-RU" dirty="0"/>
              <a:t>варианты интеграции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D7F6B0-4831-5D81-F8C4-706CE8B25622}"/>
              </a:ext>
            </a:extLst>
          </p:cNvPr>
          <p:cNvSpPr txBox="1"/>
          <p:nvPr/>
        </p:nvSpPr>
        <p:spPr>
          <a:xfrm>
            <a:off x="304800" y="6294389"/>
            <a:ext cx="10222523" cy="7540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Авторизация через </a:t>
            </a:r>
            <a:r>
              <a:rPr lang="en-GB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Captive Portal, </a:t>
            </a:r>
            <a:r>
              <a:rPr lang="ru-RU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каталог пользователей — </a:t>
            </a:r>
            <a:r>
              <a:rPr lang="en-GB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Active Directory.</a:t>
            </a:r>
          </a:p>
          <a:p>
            <a:pPr marL="0" lvl="1" defTabSz="914332">
              <a:spcAft>
                <a:spcPts val="600"/>
              </a:spcAft>
            </a:pPr>
            <a:endParaRPr lang="en-GB" sz="2200" b="1" dirty="0">
              <a:solidFill>
                <a:schemeClr val="tx2"/>
              </a:solidFill>
              <a:latin typeface="TT Norms Tochka Ext Normal" panose="02000503030000020003" pitchFamily="2" charset="0"/>
            </a:endParaRPr>
          </a:p>
        </p:txBody>
      </p:sp>
      <p:graphicFrame>
        <p:nvGraphicFramePr>
          <p:cNvPr id="14" name="Table 7">
            <a:extLst>
              <a:ext uri="{FF2B5EF4-FFF2-40B4-BE49-F238E27FC236}">
                <a16:creationId xmlns:a16="http://schemas.microsoft.com/office/drawing/2014/main" id="{90291D3E-45F5-82B6-EA2A-BF0FDF5C33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605590"/>
              </p:ext>
            </p:extLst>
          </p:nvPr>
        </p:nvGraphicFramePr>
        <p:xfrm>
          <a:off x="304800" y="1760400"/>
          <a:ext cx="11568110" cy="3648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5640">
                  <a:extLst>
                    <a:ext uri="{9D8B030D-6E8A-4147-A177-3AD203B41FA5}">
                      <a16:colId xmlns:a16="http://schemas.microsoft.com/office/drawing/2014/main" val="3084866617"/>
                    </a:ext>
                  </a:extLst>
                </a:gridCol>
                <a:gridCol w="7422470">
                  <a:extLst>
                    <a:ext uri="{9D8B030D-6E8A-4147-A177-3AD203B41FA5}">
                      <a16:colId xmlns:a16="http://schemas.microsoft.com/office/drawing/2014/main" val="29589027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ru-RU" sz="2200" b="1" i="0" kern="1200" dirty="0">
                          <a:solidFill>
                            <a:schemeClr val="accent1"/>
                          </a:solidFill>
                          <a:latin typeface="TT Norms Tochka Ext Normal" panose="02000503030000020003" pitchFamily="2" charset="0"/>
                          <a:ea typeface="+mn-ea"/>
                          <a:cs typeface="+mn-cs"/>
                        </a:rPr>
                        <a:t>Способ интеграции</a:t>
                      </a:r>
                    </a:p>
                  </a:txBody>
                  <a:tcPr marL="144000" marR="192000" marT="108000" marB="192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ru-RU" sz="2200" b="1" i="0" kern="1200" dirty="0">
                          <a:solidFill>
                            <a:schemeClr val="accent1"/>
                          </a:solidFill>
                          <a:latin typeface="TT Norms Tochka Ext Normal" panose="02000503030000020003" pitchFamily="2" charset="0"/>
                          <a:ea typeface="+mn-ea"/>
                          <a:cs typeface="+mn-cs"/>
                        </a:rPr>
                        <a:t>Что было доступно</a:t>
                      </a:r>
                    </a:p>
                  </a:txBody>
                  <a:tcPr marL="144000" marR="192000" marT="108000" marB="192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003750"/>
                  </a:ext>
                </a:extLst>
              </a:tr>
              <a:tr h="319046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syslog</a:t>
                      </a:r>
                      <a:endParaRPr lang="ru-RU" sz="2000" b="1" i="0">
                        <a:latin typeface="TT Norms Tochka Ext Medium" panose="02000503030000020003" pitchFamily="2" charset="0"/>
                      </a:endParaRP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Feature request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7158349"/>
                  </a:ext>
                </a:extLst>
              </a:tr>
              <a:tr h="374268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RADIUS</a:t>
                      </a:r>
                      <a:endParaRPr kumimoji="0" lang="ru-RU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TT Norms Tochka Ext Medium" panose="02000503030000020003" pitchFamily="2" charset="0"/>
                        <a:ea typeface="+mn-ea"/>
                        <a:cs typeface="+mn-cs"/>
                      </a:endParaRP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Недоступен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126249"/>
                  </a:ext>
                </a:extLst>
              </a:tr>
              <a:tr h="374268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API</a:t>
                      </a:r>
                      <a:endParaRPr kumimoji="0" lang="ru-RU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81818"/>
                        </a:solidFill>
                        <a:effectLst/>
                        <a:uLnTx/>
                        <a:uFillTx/>
                        <a:latin typeface="TT Norms Tochka Ext Medium" panose="02000503030000020003" pitchFamily="2" charset="0"/>
                        <a:ea typeface="+mn-ea"/>
                        <a:cs typeface="+mn-cs"/>
                      </a:endParaRP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Недоступен</a:t>
                      </a:r>
                      <a:endParaRPr kumimoji="0" lang="en-GB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81818"/>
                        </a:solidFill>
                        <a:effectLst/>
                        <a:uLnTx/>
                        <a:uFillTx/>
                        <a:latin typeface="TT Norms Tochka Ext Medium" panose="02000503030000020003" pitchFamily="2" charset="0"/>
                        <a:ea typeface="+mn-ea"/>
                        <a:cs typeface="+mn-cs"/>
                      </a:endParaRP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885865"/>
                  </a:ext>
                </a:extLst>
              </a:tr>
              <a:tr h="374268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SAML</a:t>
                      </a:r>
                      <a:endParaRPr kumimoji="0" lang="ru-RU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81818"/>
                        </a:solidFill>
                        <a:effectLst/>
                        <a:uLnTx/>
                        <a:uFillTx/>
                        <a:latin typeface="TT Norms Tochka Ext Medium" panose="02000503030000020003" pitchFamily="2" charset="0"/>
                        <a:ea typeface="+mn-ea"/>
                        <a:cs typeface="+mn-cs"/>
                      </a:endParaRP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Недоступен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118954"/>
                  </a:ext>
                </a:extLst>
              </a:tr>
              <a:tr h="374268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Captive Portal + LDAP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Доступен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047183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FE4A83-E313-D94D-C8F3-7482A6FFEA3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4249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4C7C2-AB06-A9AB-77E7-E009F251B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2D228E-010D-21B0-D46B-B3DD34C91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4587"/>
            <a:ext cx="9605433" cy="1260089"/>
          </a:xfrm>
        </p:spPr>
        <p:txBody>
          <a:bodyPr/>
          <a:lstStyle/>
          <a:p>
            <a:r>
              <a:rPr lang="en-GB" dirty="0"/>
              <a:t>Legatus: </a:t>
            </a:r>
            <a:r>
              <a:rPr lang="ru-RU" dirty="0"/>
              <a:t>преимущества </a:t>
            </a:r>
            <a:br>
              <a:rPr lang="ru-RU" dirty="0"/>
            </a:br>
            <a:r>
              <a:rPr lang="ru-RU" dirty="0"/>
              <a:t>и компромисс</a:t>
            </a:r>
          </a:p>
        </p:txBody>
      </p:sp>
      <p:sp>
        <p:nvSpPr>
          <p:cNvPr id="3" name="Скругленный прямоугольник 1409">
            <a:extLst>
              <a:ext uri="{FF2B5EF4-FFF2-40B4-BE49-F238E27FC236}">
                <a16:creationId xmlns:a16="http://schemas.microsoft.com/office/drawing/2014/main" id="{AD402A8A-A4CF-0758-949C-623FAA1F3A32}"/>
              </a:ext>
            </a:extLst>
          </p:cNvPr>
          <p:cNvSpPr>
            <a:spLocks noGrp="1"/>
          </p:cNvSpPr>
          <p:nvPr/>
        </p:nvSpPr>
        <p:spPr>
          <a:xfrm>
            <a:off x="762000" y="1811659"/>
            <a:ext cx="1905000" cy="660400"/>
          </a:xfrm>
          <a:prstGeom prst="roundRect">
            <a:avLst>
              <a:gd name="adj" fmla="val 19231"/>
            </a:avLst>
          </a:prstGeom>
          <a:solidFill>
            <a:srgbClr val="F5F0FE"/>
          </a:solidFill>
          <a:ln w="14288">
            <a:solidFill>
              <a:srgbClr val="E7DBFD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pPr algn="ctr" defTabSz="1219170">
              <a:defRPr sz="157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Pod</a:t>
            </a:r>
          </a:p>
        </p:txBody>
      </p:sp>
      <p:sp>
        <p:nvSpPr>
          <p:cNvPr id="4" name="Скругленный прямоугольник 1410">
            <a:extLst>
              <a:ext uri="{FF2B5EF4-FFF2-40B4-BE49-F238E27FC236}">
                <a16:creationId xmlns:a16="http://schemas.microsoft.com/office/drawing/2014/main" id="{17563827-BD9B-284C-CCDA-04AD4914D89A}"/>
              </a:ext>
            </a:extLst>
          </p:cNvPr>
          <p:cNvSpPr>
            <a:spLocks noGrp="1"/>
          </p:cNvSpPr>
          <p:nvPr/>
        </p:nvSpPr>
        <p:spPr>
          <a:xfrm>
            <a:off x="3619500" y="1811659"/>
            <a:ext cx="1905000" cy="660400"/>
          </a:xfrm>
          <a:prstGeom prst="roundRect">
            <a:avLst>
              <a:gd name="adj" fmla="val 19231"/>
            </a:avLst>
          </a:prstGeom>
          <a:solidFill>
            <a:srgbClr val="7F42E1"/>
          </a:solidFill>
          <a:ln w="14288">
            <a:solidFill>
              <a:srgbClr val="7F42E1"/>
            </a:solidFill>
            <a:prstDash val="solid"/>
          </a:ln>
        </p:spPr>
        <p:txBody>
          <a:bodyPr wrap="square" lIns="127000" tIns="101600" rIns="127000" bIns="101600" anchor="ctr">
            <a:normAutofit fontScale="92082"/>
          </a:bodyPr>
          <a:lstStyle/>
          <a:p>
            <a:pPr algn="ctr" defTabSz="1219170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Captive Portal</a:t>
            </a:r>
          </a:p>
        </p:txBody>
      </p:sp>
      <p:sp>
        <p:nvSpPr>
          <p:cNvPr id="5" name="Скругленный прямоугольник 1411">
            <a:extLst>
              <a:ext uri="{FF2B5EF4-FFF2-40B4-BE49-F238E27FC236}">
                <a16:creationId xmlns:a16="http://schemas.microsoft.com/office/drawing/2014/main" id="{F5293B81-9AE9-D66A-2590-283EE68FB437}"/>
              </a:ext>
            </a:extLst>
          </p:cNvPr>
          <p:cNvSpPr>
            <a:spLocks noGrp="1"/>
          </p:cNvSpPr>
          <p:nvPr/>
        </p:nvSpPr>
        <p:spPr>
          <a:xfrm>
            <a:off x="6477000" y="1811659"/>
            <a:ext cx="1905000" cy="660400"/>
          </a:xfrm>
          <a:prstGeom prst="roundRect">
            <a:avLst>
              <a:gd name="adj" fmla="val 19231"/>
            </a:avLst>
          </a:prstGeom>
          <a:solidFill>
            <a:srgbClr val="F5F5F5"/>
          </a:solidFill>
          <a:ln w="14288">
            <a:solidFill>
              <a:srgbClr val="EAEAEA"/>
            </a:solidFill>
            <a:prstDash val="solid"/>
          </a:ln>
        </p:spPr>
        <p:txBody>
          <a:bodyPr wrap="square" lIns="127000" tIns="101600" rIns="127000" bIns="101600" anchor="ctr">
            <a:normAutofit fontScale="81177" lnSpcReduction="10000"/>
          </a:bodyPr>
          <a:lstStyle/>
          <a:p>
            <a:pPr algn="ctr" defTabSz="1219170">
              <a:defRPr sz="15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Active Directory</a:t>
            </a:r>
          </a:p>
        </p:txBody>
      </p:sp>
      <p:sp>
        <p:nvSpPr>
          <p:cNvPr id="6" name="Скругленный прямоугольник 1412">
            <a:extLst>
              <a:ext uri="{FF2B5EF4-FFF2-40B4-BE49-F238E27FC236}">
                <a16:creationId xmlns:a16="http://schemas.microsoft.com/office/drawing/2014/main" id="{F3C71368-4140-A109-23DF-2A81F66AE76D}"/>
              </a:ext>
            </a:extLst>
          </p:cNvPr>
          <p:cNvSpPr>
            <a:spLocks noGrp="1"/>
          </p:cNvSpPr>
          <p:nvPr/>
        </p:nvSpPr>
        <p:spPr>
          <a:xfrm>
            <a:off x="9334500" y="1811659"/>
            <a:ext cx="1905000" cy="660400"/>
          </a:xfrm>
          <a:prstGeom prst="roundRect">
            <a:avLst>
              <a:gd name="adj" fmla="val 19231"/>
            </a:avLst>
          </a:prstGeom>
          <a:solidFill>
            <a:srgbClr val="D3F0FF"/>
          </a:solidFill>
          <a:ln w="14288">
            <a:solidFill>
              <a:srgbClr val="D3F0FF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pPr algn="ctr" defTabSz="1219170">
              <a:defRPr sz="157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PT NGFW</a:t>
            </a:r>
          </a:p>
        </p:txBody>
      </p:sp>
      <p:sp>
        <p:nvSpPr>
          <p:cNvPr id="7" name="Прямая соединительная линия 1413">
            <a:extLst>
              <a:ext uri="{FF2B5EF4-FFF2-40B4-BE49-F238E27FC236}">
                <a16:creationId xmlns:a16="http://schemas.microsoft.com/office/drawing/2014/main" id="{1A4C2434-9950-C133-6885-3B8EA0F221A3}"/>
              </a:ext>
            </a:extLst>
          </p:cNvPr>
          <p:cNvSpPr>
            <a:spLocks noGrp="1"/>
          </p:cNvSpPr>
          <p:nvPr/>
        </p:nvSpPr>
        <p:spPr>
          <a:xfrm>
            <a:off x="1714500" y="2472060"/>
            <a:ext cx="0" cy="3238500"/>
          </a:xfrm>
          <a:prstGeom prst="line">
            <a:avLst/>
          </a:prstGeom>
          <a:noFill/>
          <a:ln w="14288">
            <a:solidFill>
              <a:srgbClr val="B9A4DF"/>
            </a:solidFill>
            <a:prstDash val="dash"/>
          </a:ln>
        </p:spPr>
      </p:sp>
      <p:sp>
        <p:nvSpPr>
          <p:cNvPr id="8" name="Прямая соединительная линия 1414">
            <a:extLst>
              <a:ext uri="{FF2B5EF4-FFF2-40B4-BE49-F238E27FC236}">
                <a16:creationId xmlns:a16="http://schemas.microsoft.com/office/drawing/2014/main" id="{575C2ABC-8330-9BB6-9FE6-A48D2CB7C742}"/>
              </a:ext>
            </a:extLst>
          </p:cNvPr>
          <p:cNvSpPr>
            <a:spLocks noGrp="1"/>
          </p:cNvSpPr>
          <p:nvPr/>
        </p:nvSpPr>
        <p:spPr>
          <a:xfrm>
            <a:off x="4572000" y="2472060"/>
            <a:ext cx="0" cy="3238500"/>
          </a:xfrm>
          <a:prstGeom prst="line">
            <a:avLst/>
          </a:prstGeom>
          <a:noFill/>
          <a:ln w="14288">
            <a:solidFill>
              <a:srgbClr val="B9A4DF"/>
            </a:solidFill>
            <a:prstDash val="dash"/>
          </a:ln>
        </p:spPr>
      </p:sp>
      <p:sp>
        <p:nvSpPr>
          <p:cNvPr id="9" name="Прямая соединительная линия 1415">
            <a:extLst>
              <a:ext uri="{FF2B5EF4-FFF2-40B4-BE49-F238E27FC236}">
                <a16:creationId xmlns:a16="http://schemas.microsoft.com/office/drawing/2014/main" id="{BDD44154-A10C-2F44-A55C-F513F4B27856}"/>
              </a:ext>
            </a:extLst>
          </p:cNvPr>
          <p:cNvSpPr>
            <a:spLocks noGrp="1"/>
          </p:cNvSpPr>
          <p:nvPr/>
        </p:nvSpPr>
        <p:spPr>
          <a:xfrm>
            <a:off x="7429500" y="2472060"/>
            <a:ext cx="0" cy="3238500"/>
          </a:xfrm>
          <a:prstGeom prst="line">
            <a:avLst/>
          </a:prstGeom>
          <a:noFill/>
          <a:ln w="14288">
            <a:solidFill>
              <a:srgbClr val="B9A4DF"/>
            </a:solidFill>
            <a:prstDash val="dash"/>
          </a:ln>
        </p:spPr>
      </p:sp>
      <p:sp>
        <p:nvSpPr>
          <p:cNvPr id="10" name="Прямая соединительная линия 1416">
            <a:extLst>
              <a:ext uri="{FF2B5EF4-FFF2-40B4-BE49-F238E27FC236}">
                <a16:creationId xmlns:a16="http://schemas.microsoft.com/office/drawing/2014/main" id="{87F20409-10E0-9EC4-929B-D47EFA5D90C2}"/>
              </a:ext>
            </a:extLst>
          </p:cNvPr>
          <p:cNvSpPr>
            <a:spLocks noGrp="1"/>
          </p:cNvSpPr>
          <p:nvPr/>
        </p:nvSpPr>
        <p:spPr>
          <a:xfrm>
            <a:off x="10287000" y="2472060"/>
            <a:ext cx="0" cy="3238500"/>
          </a:xfrm>
          <a:prstGeom prst="line">
            <a:avLst/>
          </a:prstGeom>
          <a:noFill/>
          <a:ln w="14288">
            <a:solidFill>
              <a:srgbClr val="B9A4DF"/>
            </a:solidFill>
            <a:prstDash val="dash"/>
          </a:ln>
        </p:spPr>
      </p:sp>
      <p:sp>
        <p:nvSpPr>
          <p:cNvPr id="11" name="Овал 1417">
            <a:extLst>
              <a:ext uri="{FF2B5EF4-FFF2-40B4-BE49-F238E27FC236}">
                <a16:creationId xmlns:a16="http://schemas.microsoft.com/office/drawing/2014/main" id="{CE768976-B4CE-CC14-2F8F-FAFDC60C4BAA}"/>
              </a:ext>
            </a:extLst>
          </p:cNvPr>
          <p:cNvSpPr>
            <a:spLocks noGrp="1"/>
          </p:cNvSpPr>
          <p:nvPr/>
        </p:nvSpPr>
        <p:spPr>
          <a:xfrm>
            <a:off x="317500" y="2891159"/>
            <a:ext cx="431800" cy="431800"/>
          </a:xfrm>
          <a:prstGeom prst="ellipse">
            <a:avLst/>
          </a:prstGeom>
          <a:solidFill>
            <a:srgbClr val="7F42E1"/>
          </a:solidFill>
          <a:ln w="14288">
            <a:solidFill>
              <a:srgbClr val="7F42E1"/>
            </a:solidFill>
            <a:prstDash val="solid"/>
          </a:ln>
        </p:spPr>
        <p:txBody>
          <a:bodyPr wrap="square" lIns="38100" tIns="38100" rIns="38100" bIns="38100" anchor="ctr">
            <a:noAutofit/>
          </a:bodyPr>
          <a:lstStyle/>
          <a:p>
            <a:pPr algn="ctr" defTabSz="1219170"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1</a:t>
            </a:r>
          </a:p>
        </p:txBody>
      </p:sp>
      <p:sp>
        <p:nvSpPr>
          <p:cNvPr id="12" name="Прямая соединительная линия 1418">
            <a:extLst>
              <a:ext uri="{FF2B5EF4-FFF2-40B4-BE49-F238E27FC236}">
                <a16:creationId xmlns:a16="http://schemas.microsoft.com/office/drawing/2014/main" id="{F80FD9E0-A7D4-333D-CA8E-76AB8E538748}"/>
              </a:ext>
            </a:extLst>
          </p:cNvPr>
          <p:cNvSpPr>
            <a:spLocks noGrp="1"/>
          </p:cNvSpPr>
          <p:nvPr/>
        </p:nvSpPr>
        <p:spPr>
          <a:xfrm>
            <a:off x="1714501" y="3081659"/>
            <a:ext cx="2857500" cy="0"/>
          </a:xfrm>
          <a:prstGeom prst="line">
            <a:avLst/>
          </a:prstGeom>
          <a:noFill/>
          <a:ln w="25400">
            <a:solidFill>
              <a:srgbClr val="7F42E1"/>
            </a:solidFill>
            <a:prstDash val="solid"/>
            <a:tailEnd type="arrow" w="lg" len="med"/>
          </a:ln>
        </p:spPr>
      </p:sp>
      <p:sp>
        <p:nvSpPr>
          <p:cNvPr id="13" name="Прямоугольник 1419">
            <a:extLst>
              <a:ext uri="{FF2B5EF4-FFF2-40B4-BE49-F238E27FC236}">
                <a16:creationId xmlns:a16="http://schemas.microsoft.com/office/drawing/2014/main" id="{7B0D98AE-0680-D98F-0D88-0C3B5F89CC05}"/>
              </a:ext>
            </a:extLst>
          </p:cNvPr>
          <p:cNvSpPr>
            <a:spLocks noGrp="1"/>
          </p:cNvSpPr>
          <p:nvPr/>
        </p:nvSpPr>
        <p:spPr>
          <a:xfrm>
            <a:off x="1803401" y="2700659"/>
            <a:ext cx="2679700" cy="355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85555" lnSpcReduction="20000"/>
          </a:bodyPr>
          <a:lstStyle/>
          <a:p>
            <a:pPr algn="ctr" defTabSz="1219170">
              <a:defRPr sz="135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chemeClr val="accent1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HTTP request от pod IP</a:t>
            </a:r>
          </a:p>
        </p:txBody>
      </p:sp>
      <p:sp>
        <p:nvSpPr>
          <p:cNvPr id="15" name="Овал 1421">
            <a:extLst>
              <a:ext uri="{FF2B5EF4-FFF2-40B4-BE49-F238E27FC236}">
                <a16:creationId xmlns:a16="http://schemas.microsoft.com/office/drawing/2014/main" id="{1C79B746-6AAB-1A03-1BB7-89C69601DB9A}"/>
              </a:ext>
            </a:extLst>
          </p:cNvPr>
          <p:cNvSpPr>
            <a:spLocks noGrp="1"/>
          </p:cNvSpPr>
          <p:nvPr/>
        </p:nvSpPr>
        <p:spPr>
          <a:xfrm>
            <a:off x="317500" y="3653159"/>
            <a:ext cx="431800" cy="431800"/>
          </a:xfrm>
          <a:prstGeom prst="ellipse">
            <a:avLst/>
          </a:prstGeom>
          <a:solidFill>
            <a:srgbClr val="7F42E1"/>
          </a:solidFill>
          <a:ln w="14288">
            <a:solidFill>
              <a:srgbClr val="7F42E1"/>
            </a:solidFill>
            <a:prstDash val="solid"/>
          </a:ln>
        </p:spPr>
        <p:txBody>
          <a:bodyPr wrap="square" lIns="38100" tIns="38100" rIns="38100" bIns="38100" anchor="ctr">
            <a:noAutofit/>
          </a:bodyPr>
          <a:lstStyle/>
          <a:p>
            <a:pPr algn="ctr" defTabSz="1219170"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2</a:t>
            </a:r>
          </a:p>
        </p:txBody>
      </p:sp>
      <p:sp>
        <p:nvSpPr>
          <p:cNvPr id="16" name="Прямая соединительная линия 1422">
            <a:extLst>
              <a:ext uri="{FF2B5EF4-FFF2-40B4-BE49-F238E27FC236}">
                <a16:creationId xmlns:a16="http://schemas.microsoft.com/office/drawing/2014/main" id="{14786690-A70E-209F-32CD-A9AC911E93C7}"/>
              </a:ext>
            </a:extLst>
          </p:cNvPr>
          <p:cNvSpPr>
            <a:spLocks noGrp="1"/>
          </p:cNvSpPr>
          <p:nvPr/>
        </p:nvSpPr>
        <p:spPr>
          <a:xfrm>
            <a:off x="4572001" y="3843659"/>
            <a:ext cx="2857500" cy="0"/>
          </a:xfrm>
          <a:prstGeom prst="line">
            <a:avLst/>
          </a:prstGeom>
          <a:noFill/>
          <a:ln w="25400">
            <a:solidFill>
              <a:srgbClr val="7F42E1"/>
            </a:solidFill>
            <a:prstDash val="solid"/>
            <a:tailEnd type="arrow" w="lg" len="med"/>
          </a:ln>
        </p:spPr>
      </p:sp>
      <p:sp>
        <p:nvSpPr>
          <p:cNvPr id="17" name="Прямоугольник 1423">
            <a:extLst>
              <a:ext uri="{FF2B5EF4-FFF2-40B4-BE49-F238E27FC236}">
                <a16:creationId xmlns:a16="http://schemas.microsoft.com/office/drawing/2014/main" id="{B0F82EC2-94D8-DA54-AD15-83067C8398AE}"/>
              </a:ext>
            </a:extLst>
          </p:cNvPr>
          <p:cNvSpPr>
            <a:spLocks noGrp="1"/>
          </p:cNvSpPr>
          <p:nvPr/>
        </p:nvSpPr>
        <p:spPr>
          <a:xfrm>
            <a:off x="4660901" y="3462659"/>
            <a:ext cx="2679700" cy="355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85555" lnSpcReduction="20000"/>
          </a:bodyPr>
          <a:lstStyle/>
          <a:p>
            <a:pPr algn="ctr" defTabSz="1219170">
              <a:defRPr sz="135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chemeClr val="accent1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Проверка пользователя</a:t>
            </a:r>
          </a:p>
        </p:txBody>
      </p:sp>
      <p:sp>
        <p:nvSpPr>
          <p:cNvPr id="19" name="Овал 1425">
            <a:extLst>
              <a:ext uri="{FF2B5EF4-FFF2-40B4-BE49-F238E27FC236}">
                <a16:creationId xmlns:a16="http://schemas.microsoft.com/office/drawing/2014/main" id="{AE3C4B4B-486D-F85E-F218-545ABB9E6A75}"/>
              </a:ext>
            </a:extLst>
          </p:cNvPr>
          <p:cNvSpPr>
            <a:spLocks noGrp="1"/>
          </p:cNvSpPr>
          <p:nvPr/>
        </p:nvSpPr>
        <p:spPr>
          <a:xfrm>
            <a:off x="317500" y="4415159"/>
            <a:ext cx="431800" cy="431800"/>
          </a:xfrm>
          <a:prstGeom prst="ellipse">
            <a:avLst/>
          </a:prstGeom>
          <a:solidFill>
            <a:srgbClr val="7F42E1"/>
          </a:solidFill>
          <a:ln w="14288">
            <a:solidFill>
              <a:srgbClr val="7F42E1"/>
            </a:solidFill>
            <a:prstDash val="solid"/>
          </a:ln>
        </p:spPr>
        <p:txBody>
          <a:bodyPr wrap="square" lIns="38100" tIns="38100" rIns="38100" bIns="38100" anchor="ctr">
            <a:noAutofit/>
          </a:bodyPr>
          <a:lstStyle/>
          <a:p>
            <a:pPr algn="ctr" defTabSz="1219170"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3</a:t>
            </a:r>
          </a:p>
        </p:txBody>
      </p:sp>
      <p:sp>
        <p:nvSpPr>
          <p:cNvPr id="22" name="Прямая соединительная линия 1426">
            <a:extLst>
              <a:ext uri="{FF2B5EF4-FFF2-40B4-BE49-F238E27FC236}">
                <a16:creationId xmlns:a16="http://schemas.microsoft.com/office/drawing/2014/main" id="{C386FFE1-9E78-373E-3BD5-1E1F73EB6D8D}"/>
              </a:ext>
            </a:extLst>
          </p:cNvPr>
          <p:cNvSpPr>
            <a:spLocks noGrp="1"/>
          </p:cNvSpPr>
          <p:nvPr/>
        </p:nvSpPr>
        <p:spPr>
          <a:xfrm>
            <a:off x="4572001" y="4605659"/>
            <a:ext cx="2857500" cy="0"/>
          </a:xfrm>
          <a:prstGeom prst="line">
            <a:avLst/>
          </a:prstGeom>
          <a:noFill/>
          <a:ln w="25400">
            <a:solidFill>
              <a:srgbClr val="7F42E1"/>
            </a:solidFill>
            <a:prstDash val="solid"/>
            <a:headEnd type="arrow" w="lg" len="med"/>
          </a:ln>
        </p:spPr>
      </p:sp>
      <p:sp>
        <p:nvSpPr>
          <p:cNvPr id="23" name="Прямоугольник 1427">
            <a:extLst>
              <a:ext uri="{FF2B5EF4-FFF2-40B4-BE49-F238E27FC236}">
                <a16:creationId xmlns:a16="http://schemas.microsoft.com/office/drawing/2014/main" id="{F0AC62FB-0389-6039-AB00-5AA6CE9A204C}"/>
              </a:ext>
            </a:extLst>
          </p:cNvPr>
          <p:cNvSpPr>
            <a:spLocks noGrp="1"/>
          </p:cNvSpPr>
          <p:nvPr/>
        </p:nvSpPr>
        <p:spPr>
          <a:xfrm>
            <a:off x="4660901" y="4224659"/>
            <a:ext cx="2679700" cy="355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85555" lnSpcReduction="20000"/>
          </a:bodyPr>
          <a:lstStyle/>
          <a:p>
            <a:pPr algn="ctr" defTabSz="1219170">
              <a:defRPr sz="135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chemeClr val="accent1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Service identity</a:t>
            </a:r>
          </a:p>
        </p:txBody>
      </p:sp>
      <p:sp>
        <p:nvSpPr>
          <p:cNvPr id="25" name="Овал 1429">
            <a:extLst>
              <a:ext uri="{FF2B5EF4-FFF2-40B4-BE49-F238E27FC236}">
                <a16:creationId xmlns:a16="http://schemas.microsoft.com/office/drawing/2014/main" id="{693C6F74-8876-61BD-A14E-75EA171B7677}"/>
              </a:ext>
            </a:extLst>
          </p:cNvPr>
          <p:cNvSpPr>
            <a:spLocks noGrp="1"/>
          </p:cNvSpPr>
          <p:nvPr/>
        </p:nvSpPr>
        <p:spPr>
          <a:xfrm>
            <a:off x="317500" y="5177159"/>
            <a:ext cx="431800" cy="431800"/>
          </a:xfrm>
          <a:prstGeom prst="ellipse">
            <a:avLst/>
          </a:prstGeom>
          <a:solidFill>
            <a:srgbClr val="7F42E1"/>
          </a:solidFill>
          <a:ln w="14288">
            <a:solidFill>
              <a:srgbClr val="7F42E1"/>
            </a:solidFill>
            <a:prstDash val="solid"/>
          </a:ln>
        </p:spPr>
        <p:txBody>
          <a:bodyPr wrap="square" lIns="38100" tIns="38100" rIns="38100" bIns="38100" anchor="ctr">
            <a:noAutofit/>
          </a:bodyPr>
          <a:lstStyle/>
          <a:p>
            <a:pPr algn="ctr" defTabSz="1219170"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4</a:t>
            </a:r>
          </a:p>
        </p:txBody>
      </p:sp>
      <p:sp>
        <p:nvSpPr>
          <p:cNvPr id="26" name="Прямая соединительная линия 1430">
            <a:extLst>
              <a:ext uri="{FF2B5EF4-FFF2-40B4-BE49-F238E27FC236}">
                <a16:creationId xmlns:a16="http://schemas.microsoft.com/office/drawing/2014/main" id="{5FC58B16-107E-1EF2-73E6-EE580A7C3EE4}"/>
              </a:ext>
            </a:extLst>
          </p:cNvPr>
          <p:cNvSpPr>
            <a:spLocks noGrp="1"/>
          </p:cNvSpPr>
          <p:nvPr/>
        </p:nvSpPr>
        <p:spPr>
          <a:xfrm>
            <a:off x="4572000" y="5367659"/>
            <a:ext cx="5715000" cy="0"/>
          </a:xfrm>
          <a:prstGeom prst="line">
            <a:avLst/>
          </a:prstGeom>
          <a:noFill/>
          <a:ln w="21908">
            <a:solidFill>
              <a:srgbClr val="7F42E1"/>
            </a:solidFill>
            <a:prstDash val="solid"/>
            <a:tailEnd type="arrow" w="lg" len="med"/>
          </a:ln>
        </p:spPr>
      </p:sp>
      <p:sp>
        <p:nvSpPr>
          <p:cNvPr id="27" name="Прямоугольник 1431">
            <a:extLst>
              <a:ext uri="{FF2B5EF4-FFF2-40B4-BE49-F238E27FC236}">
                <a16:creationId xmlns:a16="http://schemas.microsoft.com/office/drawing/2014/main" id="{1F2BE5C4-2DB8-10FD-714E-46214049E340}"/>
              </a:ext>
            </a:extLst>
          </p:cNvPr>
          <p:cNvSpPr>
            <a:spLocks noGrp="1"/>
          </p:cNvSpPr>
          <p:nvPr/>
        </p:nvSpPr>
        <p:spPr>
          <a:xfrm>
            <a:off x="4660900" y="4986659"/>
            <a:ext cx="5537200" cy="355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85555" lnSpcReduction="20000"/>
          </a:bodyPr>
          <a:lstStyle/>
          <a:p>
            <a:pPr algn="ctr" defTabSz="1219170">
              <a:defRPr sz="135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chemeClr val="accent1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Связка IP ↔ identity</a:t>
            </a:r>
          </a:p>
        </p:txBody>
      </p:sp>
      <p:sp>
        <p:nvSpPr>
          <p:cNvPr id="29" name="Скругленный прямоугольник 1433">
            <a:extLst>
              <a:ext uri="{FF2B5EF4-FFF2-40B4-BE49-F238E27FC236}">
                <a16:creationId xmlns:a16="http://schemas.microsoft.com/office/drawing/2014/main" id="{E793F776-7548-104F-3ADC-31A88D27AD4D}"/>
              </a:ext>
            </a:extLst>
          </p:cNvPr>
          <p:cNvSpPr>
            <a:spLocks noGrp="1"/>
          </p:cNvSpPr>
          <p:nvPr/>
        </p:nvSpPr>
        <p:spPr>
          <a:xfrm>
            <a:off x="2794000" y="5923529"/>
            <a:ext cx="6604000" cy="609600"/>
          </a:xfrm>
          <a:prstGeom prst="roundRect">
            <a:avLst>
              <a:gd name="adj" fmla="val 20833"/>
            </a:avLst>
          </a:prstGeom>
          <a:solidFill>
            <a:srgbClr val="CFEFDF"/>
          </a:solidFill>
          <a:ln w="14288">
            <a:solidFill>
              <a:srgbClr val="CFEFDF"/>
            </a:solidFill>
            <a:prstDash val="solid"/>
          </a:ln>
        </p:spPr>
        <p:txBody>
          <a:bodyPr wrap="square" lIns="127000" tIns="101600" rIns="127000" bIns="101600" anchor="ctr">
            <a:normAutofit fontScale="90607"/>
          </a:bodyPr>
          <a:lstStyle/>
          <a:p>
            <a:pPr algn="ctr" defTabSz="1219170">
              <a:defRPr sz="1575" b="1">
                <a:solidFill>
                  <a:srgbClr val="17643A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7643A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PT NGFW применяет access policy к identity сервиса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3CE4CB9C-D62D-E846-83AA-02D02143C001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0846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DDA19-1EDE-20C9-13C4-AC8F9949B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B5F9D9-5EB2-229D-B9E9-1E18BBCAD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270" y="4904017"/>
            <a:ext cx="9605433" cy="1125501"/>
          </a:xfrm>
        </p:spPr>
        <p:txBody>
          <a:bodyPr/>
          <a:lstStyle/>
          <a:p>
            <a:r>
              <a:rPr lang="ru-RU" cap="none" dirty="0">
                <a:latin typeface="+mj-lt"/>
                <a:ea typeface="ABC Gravity Compressed Cyrillic Ultra" pitchFamily="2" charset="0"/>
              </a:rPr>
              <a:t>Запрос должен уйти</a:t>
            </a:r>
            <a:br>
              <a:rPr lang="ru-RU" cap="none" dirty="0">
                <a:latin typeface="+mj-lt"/>
                <a:ea typeface="ABC Gravity Compressed Cyrillic Ultra" pitchFamily="2" charset="0"/>
              </a:rPr>
            </a:br>
            <a:r>
              <a:rPr lang="ru-RU" cap="none" dirty="0">
                <a:latin typeface="+mj-lt"/>
                <a:ea typeface="ABC Gravity Compressed Cyrillic Ultra" pitchFamily="2" charset="0"/>
              </a:rPr>
              <a:t>из сети самого </a:t>
            </a:r>
            <a:r>
              <a:rPr lang="en-GB" cap="none" dirty="0">
                <a:latin typeface="+mj-lt"/>
                <a:ea typeface="ABC Gravity Compressed Cyrillic Ultra" pitchFamily="2" charset="0"/>
              </a:rPr>
              <a:t>pod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10629C-8F35-2926-2556-85A765D260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7504" y="6299327"/>
            <a:ext cx="5679017" cy="718915"/>
          </a:xfrm>
        </p:spPr>
        <p:txBody>
          <a:bodyPr/>
          <a:lstStyle/>
          <a:p>
            <a:r>
              <a:rPr lang="en-GB" dirty="0"/>
              <a:t>AD </a:t>
            </a:r>
            <a:r>
              <a:rPr lang="ru-RU" dirty="0"/>
              <a:t>берёт клиентский </a:t>
            </a:r>
            <a:r>
              <a:rPr lang="en-GB" dirty="0"/>
              <a:t>IP </a:t>
            </a:r>
            <a:r>
              <a:rPr lang="ru-RU" dirty="0"/>
              <a:t>из </a:t>
            </a:r>
            <a:r>
              <a:rPr lang="en-GB" dirty="0"/>
              <a:t>TCP-</a:t>
            </a:r>
            <a:r>
              <a:rPr lang="ru-RU" dirty="0"/>
              <a:t>сессии.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42005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4D47B-0DAA-531D-380B-89367B395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139F71-0287-DF8D-5B6E-3EA52F795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4587"/>
            <a:ext cx="9605433" cy="630044"/>
          </a:xfrm>
        </p:spPr>
        <p:txBody>
          <a:bodyPr/>
          <a:lstStyle/>
          <a:p>
            <a:r>
              <a:rPr lang="en-GB" dirty="0"/>
              <a:t>Legatus: </a:t>
            </a:r>
            <a:r>
              <a:rPr lang="ru-RU" dirty="0"/>
              <a:t>запрос из сети </a:t>
            </a:r>
            <a:r>
              <a:rPr lang="en-GB" dirty="0"/>
              <a:t>pod</a:t>
            </a:r>
            <a:endParaRPr lang="ru-RU" dirty="0"/>
          </a:p>
        </p:txBody>
      </p:sp>
      <p:sp>
        <p:nvSpPr>
          <p:cNvPr id="20" name="Скругленный прямоугольник 1409">
            <a:extLst>
              <a:ext uri="{FF2B5EF4-FFF2-40B4-BE49-F238E27FC236}">
                <a16:creationId xmlns:a16="http://schemas.microsoft.com/office/drawing/2014/main" id="{BC30A020-A525-A7F5-297E-7FF00087484B}"/>
              </a:ext>
            </a:extLst>
          </p:cNvPr>
          <p:cNvSpPr>
            <a:spLocks noGrp="1"/>
          </p:cNvSpPr>
          <p:nvPr/>
        </p:nvSpPr>
        <p:spPr>
          <a:xfrm>
            <a:off x="317503" y="1295401"/>
            <a:ext cx="8255000" cy="4254500"/>
          </a:xfrm>
          <a:prstGeom prst="roundRect">
            <a:avLst>
              <a:gd name="adj" fmla="val 2985"/>
            </a:avLst>
          </a:prstGeom>
          <a:solidFill>
            <a:srgbClr val="F5F5F5"/>
          </a:solidFill>
          <a:ln w="14288">
            <a:solidFill>
              <a:srgbClr val="EAEAEA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endParaRPr sz="2400"/>
          </a:p>
        </p:txBody>
      </p:sp>
      <p:sp>
        <p:nvSpPr>
          <p:cNvPr id="21" name="Прямоугольник 1410">
            <a:extLst>
              <a:ext uri="{FF2B5EF4-FFF2-40B4-BE49-F238E27FC236}">
                <a16:creationId xmlns:a16="http://schemas.microsoft.com/office/drawing/2014/main" id="{6C82B1D7-E72C-0D07-E539-E2867B233F4D}"/>
              </a:ext>
            </a:extLst>
          </p:cNvPr>
          <p:cNvSpPr>
            <a:spLocks noGrp="1"/>
          </p:cNvSpPr>
          <p:nvPr/>
        </p:nvSpPr>
        <p:spPr>
          <a:xfrm>
            <a:off x="520703" y="1409700"/>
            <a:ext cx="279400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86429" lnSpcReduction="20000"/>
          </a:bodyPr>
          <a:lstStyle/>
          <a:p>
            <a:pPr algn="l">
              <a:buNone/>
              <a:defRPr sz="157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Kubernetes node</a:t>
            </a:r>
          </a:p>
        </p:txBody>
      </p:sp>
      <p:sp>
        <p:nvSpPr>
          <p:cNvPr id="30" name="Скругленный прямоугольник 1411">
            <a:extLst>
              <a:ext uri="{FF2B5EF4-FFF2-40B4-BE49-F238E27FC236}">
                <a16:creationId xmlns:a16="http://schemas.microsoft.com/office/drawing/2014/main" id="{DF8826A3-81D9-5F3A-52C3-3FFC274B1E64}"/>
              </a:ext>
            </a:extLst>
          </p:cNvPr>
          <p:cNvSpPr>
            <a:spLocks noGrp="1"/>
          </p:cNvSpPr>
          <p:nvPr/>
        </p:nvSpPr>
        <p:spPr>
          <a:xfrm>
            <a:off x="787403" y="2159000"/>
            <a:ext cx="2413000" cy="965200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4288">
            <a:solidFill>
              <a:srgbClr val="EAEAEA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pPr algn="ctr">
              <a:buNone/>
              <a:defRPr sz="15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Kubernetes API</a:t>
            </a:r>
          </a:p>
          <a:p>
            <a:pPr algn="ctr">
              <a:buNone/>
              <a:defRPr sz="15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Pod event + PID</a:t>
            </a:r>
          </a:p>
        </p:txBody>
      </p:sp>
      <p:sp>
        <p:nvSpPr>
          <p:cNvPr id="31" name="Скругленный прямоугольник 1412">
            <a:extLst>
              <a:ext uri="{FF2B5EF4-FFF2-40B4-BE49-F238E27FC236}">
                <a16:creationId xmlns:a16="http://schemas.microsoft.com/office/drawing/2014/main" id="{3A71320E-8BF3-3AFB-36B5-7A22800B6AE6}"/>
              </a:ext>
            </a:extLst>
          </p:cNvPr>
          <p:cNvSpPr>
            <a:spLocks noGrp="1"/>
          </p:cNvSpPr>
          <p:nvPr/>
        </p:nvSpPr>
        <p:spPr>
          <a:xfrm>
            <a:off x="4152903" y="1968501"/>
            <a:ext cx="2921000" cy="1333500"/>
          </a:xfrm>
          <a:prstGeom prst="roundRect">
            <a:avLst>
              <a:gd name="adj" fmla="val 9524"/>
            </a:avLst>
          </a:prstGeom>
          <a:solidFill>
            <a:srgbClr val="7F42E1"/>
          </a:solidFill>
          <a:ln w="14288">
            <a:solidFill>
              <a:srgbClr val="7F42E1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300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Legatus DaemonSet</a:t>
            </a:r>
          </a:p>
          <a:p>
            <a:pPr algn="ctr">
              <a:buNone/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300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hostNetwork</a:t>
            </a:r>
          </a:p>
        </p:txBody>
      </p:sp>
      <p:sp>
        <p:nvSpPr>
          <p:cNvPr id="32" name="Овал 1413">
            <a:extLst>
              <a:ext uri="{FF2B5EF4-FFF2-40B4-BE49-F238E27FC236}">
                <a16:creationId xmlns:a16="http://schemas.microsoft.com/office/drawing/2014/main" id="{A68D1081-38E0-DAF7-32C9-8FB63CF4C061}"/>
              </a:ext>
            </a:extLst>
          </p:cNvPr>
          <p:cNvSpPr>
            <a:spLocks noGrp="1"/>
          </p:cNvSpPr>
          <p:nvPr/>
        </p:nvSpPr>
        <p:spPr>
          <a:xfrm>
            <a:off x="977904" y="4000500"/>
            <a:ext cx="1714500" cy="889000"/>
          </a:xfrm>
          <a:prstGeom prst="ellipse">
            <a:avLst/>
          </a:prstGeom>
          <a:solidFill>
            <a:srgbClr val="F5F0FE"/>
          </a:solidFill>
          <a:ln w="14288">
            <a:solidFill>
              <a:srgbClr val="E7DBFD"/>
            </a:solidFill>
            <a:prstDash val="solid"/>
          </a:ln>
        </p:spPr>
        <p:txBody>
          <a:bodyPr wrap="square" lIns="127000" tIns="101600" rIns="127000" bIns="101600" anchor="ctr">
            <a:normAutofit fontScale="88459" lnSpcReduction="20000"/>
          </a:bodyPr>
          <a:lstStyle/>
          <a:p>
            <a:pPr algn="ctr">
              <a:buNone/>
              <a:defRPr sz="14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Pod A</a:t>
            </a:r>
          </a:p>
          <a:p>
            <a:pPr algn="ctr">
              <a:buNone/>
              <a:defRPr sz="14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netns</a:t>
            </a:r>
          </a:p>
        </p:txBody>
      </p:sp>
      <p:sp>
        <p:nvSpPr>
          <p:cNvPr id="33" name="Овал 1414">
            <a:extLst>
              <a:ext uri="{FF2B5EF4-FFF2-40B4-BE49-F238E27FC236}">
                <a16:creationId xmlns:a16="http://schemas.microsoft.com/office/drawing/2014/main" id="{57B6A853-FFA4-5CDC-9A16-3AC77B676ACE}"/>
              </a:ext>
            </a:extLst>
          </p:cNvPr>
          <p:cNvSpPr>
            <a:spLocks noGrp="1"/>
          </p:cNvSpPr>
          <p:nvPr/>
        </p:nvSpPr>
        <p:spPr>
          <a:xfrm>
            <a:off x="3365504" y="4000500"/>
            <a:ext cx="1714500" cy="889000"/>
          </a:xfrm>
          <a:prstGeom prst="ellipse">
            <a:avLst/>
          </a:prstGeom>
          <a:solidFill>
            <a:srgbClr val="F5F0FE"/>
          </a:solidFill>
          <a:ln w="14288">
            <a:solidFill>
              <a:srgbClr val="E7DBFD"/>
            </a:solidFill>
            <a:prstDash val="solid"/>
          </a:ln>
        </p:spPr>
        <p:txBody>
          <a:bodyPr wrap="square" lIns="127000" tIns="101600" rIns="127000" bIns="101600" anchor="ctr">
            <a:normAutofit fontScale="88459" lnSpcReduction="20000"/>
          </a:bodyPr>
          <a:lstStyle/>
          <a:p>
            <a:pPr algn="ctr">
              <a:buNone/>
              <a:defRPr sz="14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Pod B</a:t>
            </a:r>
          </a:p>
          <a:p>
            <a:pPr algn="ctr">
              <a:buNone/>
              <a:defRPr sz="14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netns</a:t>
            </a:r>
          </a:p>
        </p:txBody>
      </p:sp>
      <p:sp>
        <p:nvSpPr>
          <p:cNvPr id="34" name="Овал 1415">
            <a:extLst>
              <a:ext uri="{FF2B5EF4-FFF2-40B4-BE49-F238E27FC236}">
                <a16:creationId xmlns:a16="http://schemas.microsoft.com/office/drawing/2014/main" id="{50180C74-8B2E-61DA-D6F5-656438B20DC4}"/>
              </a:ext>
            </a:extLst>
          </p:cNvPr>
          <p:cNvSpPr>
            <a:spLocks noGrp="1"/>
          </p:cNvSpPr>
          <p:nvPr/>
        </p:nvSpPr>
        <p:spPr>
          <a:xfrm>
            <a:off x="5753104" y="4000500"/>
            <a:ext cx="1714500" cy="889000"/>
          </a:xfrm>
          <a:prstGeom prst="ellipse">
            <a:avLst/>
          </a:prstGeom>
          <a:solidFill>
            <a:srgbClr val="F5F0FE"/>
          </a:solidFill>
          <a:ln w="14288">
            <a:solidFill>
              <a:srgbClr val="E7DBFD"/>
            </a:solidFill>
            <a:prstDash val="solid"/>
          </a:ln>
        </p:spPr>
        <p:txBody>
          <a:bodyPr wrap="square" lIns="127000" tIns="101600" rIns="127000" bIns="101600" anchor="ctr">
            <a:normAutofit fontScale="88459" lnSpcReduction="20000"/>
          </a:bodyPr>
          <a:lstStyle/>
          <a:p>
            <a:pPr algn="ctr">
              <a:buNone/>
              <a:defRPr sz="14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Pod C</a:t>
            </a:r>
          </a:p>
          <a:p>
            <a:pPr algn="ctr">
              <a:buNone/>
              <a:defRPr sz="14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netns</a:t>
            </a:r>
          </a:p>
        </p:txBody>
      </p:sp>
      <p:sp>
        <p:nvSpPr>
          <p:cNvPr id="35" name="Скругленный прямоугольник 1416">
            <a:extLst>
              <a:ext uri="{FF2B5EF4-FFF2-40B4-BE49-F238E27FC236}">
                <a16:creationId xmlns:a16="http://schemas.microsoft.com/office/drawing/2014/main" id="{2B000175-018E-4BCC-84A4-701F28921DA1}"/>
              </a:ext>
            </a:extLst>
          </p:cNvPr>
          <p:cNvSpPr>
            <a:spLocks noGrp="1"/>
          </p:cNvSpPr>
          <p:nvPr/>
        </p:nvSpPr>
        <p:spPr>
          <a:xfrm>
            <a:off x="9778997" y="2603500"/>
            <a:ext cx="2095500" cy="1397000"/>
          </a:xfrm>
          <a:prstGeom prst="roundRect">
            <a:avLst>
              <a:gd name="adj" fmla="val 9091"/>
            </a:avLst>
          </a:prstGeom>
          <a:solidFill>
            <a:srgbClr val="D3F0FF"/>
          </a:solidFill>
          <a:ln w="14288">
            <a:solidFill>
              <a:srgbClr val="D3F0FF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pPr algn="ctr">
              <a:buNone/>
              <a:defRPr sz="17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3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Captive Portal</a:t>
            </a:r>
          </a:p>
          <a:p>
            <a:pPr algn="ctr">
              <a:buNone/>
              <a:defRPr sz="17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3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PT NGFW</a:t>
            </a:r>
          </a:p>
        </p:txBody>
      </p:sp>
      <p:cxnSp>
        <p:nvCxnSpPr>
          <p:cNvPr id="36" name="Прямая со стрелкой 1435">
            <a:extLst>
              <a:ext uri="{FF2B5EF4-FFF2-40B4-BE49-F238E27FC236}">
                <a16:creationId xmlns:a16="http://schemas.microsoft.com/office/drawing/2014/main" id="{74985CA5-D69E-1CEC-1B53-EDCF2EA44565}"/>
              </a:ext>
            </a:extLst>
          </p:cNvPr>
          <p:cNvCxnSpPr>
            <a:stCxn id="30" idx="3"/>
            <a:endCxn id="31" idx="1"/>
          </p:cNvCxnSpPr>
          <p:nvPr/>
        </p:nvCxnSpPr>
        <p:spPr>
          <a:xfrm flipV="1">
            <a:off x="3200404" y="2635251"/>
            <a:ext cx="952500" cy="6351"/>
          </a:xfrm>
          <a:prstGeom prst="straightConnector1">
            <a:avLst/>
          </a:prstGeom>
          <a:ln w="25400">
            <a:solidFill>
              <a:srgbClr val="7F42E1"/>
            </a:solidFill>
            <a:prstDash val="solid"/>
            <a:tailEnd type="arrow" w="lg" len="med"/>
          </a:ln>
        </p:spPr>
      </p:cxnSp>
      <p:cxnSp>
        <p:nvCxnSpPr>
          <p:cNvPr id="37" name="Соединительная линия уступом 1436">
            <a:extLst>
              <a:ext uri="{FF2B5EF4-FFF2-40B4-BE49-F238E27FC236}">
                <a16:creationId xmlns:a16="http://schemas.microsoft.com/office/drawing/2014/main" id="{CAF32FAB-3702-312A-81C9-F07445A9FA12}"/>
              </a:ext>
            </a:extLst>
          </p:cNvPr>
          <p:cNvCxnSpPr>
            <a:stCxn id="31" idx="2"/>
            <a:endCxn id="32" idx="0"/>
          </p:cNvCxnSpPr>
          <p:nvPr/>
        </p:nvCxnSpPr>
        <p:spPr>
          <a:xfrm flipH="1">
            <a:off x="1835154" y="3302001"/>
            <a:ext cx="3778251" cy="698500"/>
          </a:xfrm>
          <a:prstGeom prst="bentConnector4">
            <a:avLst>
              <a:gd name="adj1" fmla="val 0"/>
              <a:gd name="adj2" fmla="val 50000"/>
            </a:avLst>
          </a:prstGeom>
          <a:ln w="25400">
            <a:solidFill>
              <a:srgbClr val="7F42E1"/>
            </a:solidFill>
            <a:prstDash val="solid"/>
            <a:tailEnd type="arrow" w="lg" len="med"/>
          </a:ln>
        </p:spPr>
      </p:cxnSp>
      <p:cxnSp>
        <p:nvCxnSpPr>
          <p:cNvPr id="38" name="Соединительная линия уступом 1437">
            <a:extLst>
              <a:ext uri="{FF2B5EF4-FFF2-40B4-BE49-F238E27FC236}">
                <a16:creationId xmlns:a16="http://schemas.microsoft.com/office/drawing/2014/main" id="{CF1E6F95-4C14-0ACF-2E9B-4557B83BDD7F}"/>
              </a:ext>
            </a:extLst>
          </p:cNvPr>
          <p:cNvCxnSpPr>
            <a:stCxn id="31" idx="2"/>
            <a:endCxn id="33" idx="0"/>
          </p:cNvCxnSpPr>
          <p:nvPr/>
        </p:nvCxnSpPr>
        <p:spPr>
          <a:xfrm flipH="1">
            <a:off x="4222754" y="3302001"/>
            <a:ext cx="1390651" cy="698500"/>
          </a:xfrm>
          <a:prstGeom prst="bentConnector4">
            <a:avLst>
              <a:gd name="adj1" fmla="val 0"/>
              <a:gd name="adj2" fmla="val 50000"/>
            </a:avLst>
          </a:prstGeom>
          <a:ln w="25400">
            <a:solidFill>
              <a:srgbClr val="7F42E1"/>
            </a:solidFill>
            <a:prstDash val="solid"/>
            <a:tailEnd type="arrow" w="lg" len="med"/>
          </a:ln>
        </p:spPr>
      </p:cxnSp>
      <p:cxnSp>
        <p:nvCxnSpPr>
          <p:cNvPr id="39" name="Соединительная линия уступом 1438">
            <a:extLst>
              <a:ext uri="{FF2B5EF4-FFF2-40B4-BE49-F238E27FC236}">
                <a16:creationId xmlns:a16="http://schemas.microsoft.com/office/drawing/2014/main" id="{C71EA71A-9383-3EC8-B7DB-3577234BB394}"/>
              </a:ext>
            </a:extLst>
          </p:cNvPr>
          <p:cNvCxnSpPr>
            <a:stCxn id="31" idx="2"/>
            <a:endCxn id="34" idx="0"/>
          </p:cNvCxnSpPr>
          <p:nvPr/>
        </p:nvCxnSpPr>
        <p:spPr>
          <a:xfrm>
            <a:off x="5613404" y="3302001"/>
            <a:ext cx="996951" cy="698500"/>
          </a:xfrm>
          <a:prstGeom prst="bentConnector4">
            <a:avLst>
              <a:gd name="adj1" fmla="val 0"/>
              <a:gd name="adj2" fmla="val 50000"/>
            </a:avLst>
          </a:prstGeom>
          <a:ln w="25400">
            <a:solidFill>
              <a:srgbClr val="7F42E1"/>
            </a:solidFill>
            <a:prstDash val="solid"/>
            <a:tailEnd type="arrow" w="lg" len="med"/>
          </a:ln>
        </p:spPr>
      </p:cxnSp>
      <p:cxnSp>
        <p:nvCxnSpPr>
          <p:cNvPr id="40" name="Прямая со стрелкой 1439">
            <a:extLst>
              <a:ext uri="{FF2B5EF4-FFF2-40B4-BE49-F238E27FC236}">
                <a16:creationId xmlns:a16="http://schemas.microsoft.com/office/drawing/2014/main" id="{0234693F-8461-59A3-C428-FC578D2F4E90}"/>
              </a:ext>
            </a:extLst>
          </p:cNvPr>
          <p:cNvCxnSpPr>
            <a:stCxn id="34" idx="6"/>
            <a:endCxn id="35" idx="1"/>
          </p:cNvCxnSpPr>
          <p:nvPr/>
        </p:nvCxnSpPr>
        <p:spPr>
          <a:xfrm flipV="1">
            <a:off x="7467604" y="3302000"/>
            <a:ext cx="2311393" cy="1143000"/>
          </a:xfrm>
          <a:prstGeom prst="straightConnector1">
            <a:avLst/>
          </a:prstGeom>
          <a:ln w="25400">
            <a:solidFill>
              <a:srgbClr val="7F42E1"/>
            </a:solidFill>
            <a:prstDash val="solid"/>
            <a:tailEnd type="arrow" w="lg" len="med"/>
          </a:ln>
        </p:spPr>
      </p:cxnSp>
      <p:sp>
        <p:nvSpPr>
          <p:cNvPr id="41" name="Прямоугольник 1422">
            <a:extLst>
              <a:ext uri="{FF2B5EF4-FFF2-40B4-BE49-F238E27FC236}">
                <a16:creationId xmlns:a16="http://schemas.microsoft.com/office/drawing/2014/main" id="{793E40B1-2B8B-6D65-EBDC-67842CFA8D78}"/>
              </a:ext>
            </a:extLst>
          </p:cNvPr>
          <p:cNvSpPr>
            <a:spLocks noGrp="1"/>
          </p:cNvSpPr>
          <p:nvPr/>
        </p:nvSpPr>
        <p:spPr>
          <a:xfrm>
            <a:off x="4756154" y="3657599"/>
            <a:ext cx="1651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68903" lnSpcReduction="20000"/>
          </a:bodyPr>
          <a:lstStyle/>
          <a:p>
            <a:pPr algn="ctr">
              <a:buNone/>
              <a:defRPr sz="1425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chemeClr val="accent1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nsenter</a:t>
            </a:r>
          </a:p>
        </p:txBody>
      </p:sp>
      <p:sp>
        <p:nvSpPr>
          <p:cNvPr id="42" name="Прямоугольник 1423">
            <a:extLst>
              <a:ext uri="{FF2B5EF4-FFF2-40B4-BE49-F238E27FC236}">
                <a16:creationId xmlns:a16="http://schemas.microsoft.com/office/drawing/2014/main" id="{D93B5D20-11A1-61BC-EAFC-BD08C0B99389}"/>
              </a:ext>
            </a:extLst>
          </p:cNvPr>
          <p:cNvSpPr>
            <a:spLocks noGrp="1"/>
          </p:cNvSpPr>
          <p:nvPr/>
        </p:nvSpPr>
        <p:spPr>
          <a:xfrm>
            <a:off x="7590945" y="4218484"/>
            <a:ext cx="3111500" cy="406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85175" lnSpcReduction="20000"/>
          </a:bodyPr>
          <a:lstStyle/>
          <a:p>
            <a:pPr algn="ctr">
              <a:buNone/>
              <a:defRPr sz="1425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chemeClr val="accent1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HTTP auth от pod IP</a:t>
            </a:r>
          </a:p>
        </p:txBody>
      </p:sp>
      <p:sp>
        <p:nvSpPr>
          <p:cNvPr id="43" name="Скругленный прямоугольник 1424">
            <a:extLst>
              <a:ext uri="{FF2B5EF4-FFF2-40B4-BE49-F238E27FC236}">
                <a16:creationId xmlns:a16="http://schemas.microsoft.com/office/drawing/2014/main" id="{923B3B34-C270-0796-B368-E6E21A3A5F6F}"/>
              </a:ext>
            </a:extLst>
          </p:cNvPr>
          <p:cNvSpPr>
            <a:spLocks noGrp="1"/>
          </p:cNvSpPr>
          <p:nvPr/>
        </p:nvSpPr>
        <p:spPr>
          <a:xfrm>
            <a:off x="2349500" y="5791200"/>
            <a:ext cx="7493000" cy="533400"/>
          </a:xfrm>
          <a:prstGeom prst="roundRect">
            <a:avLst>
              <a:gd name="adj" fmla="val 23810"/>
            </a:avLst>
          </a:prstGeom>
          <a:solidFill>
            <a:srgbClr val="E7DBFD"/>
          </a:solidFill>
          <a:ln w="14288">
            <a:solidFill>
              <a:srgbClr val="E7DBFD"/>
            </a:solidFill>
            <a:prstDash val="solid"/>
          </a:ln>
        </p:spPr>
        <p:txBody>
          <a:bodyPr wrap="square" lIns="127000" tIns="101600" rIns="127000" bIns="101600" anchor="ctr">
            <a:normAutofit fontScale="91425" lnSpcReduction="10000"/>
          </a:bodyPr>
          <a:lstStyle/>
          <a:p>
            <a:pPr algn="ctr">
              <a:buNone/>
              <a:defRPr sz="1500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4E1AA3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start / stop + периодическое обновление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31A57-A061-9DA7-9A2B-AD41F62E09C9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8596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45F7A-CB0C-C3BE-B2DF-C08DA57CB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FDE011-4289-851E-D4D0-F6E2C613E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4587"/>
            <a:ext cx="9605433" cy="1260089"/>
          </a:xfrm>
        </p:spPr>
        <p:txBody>
          <a:bodyPr/>
          <a:lstStyle/>
          <a:p>
            <a:r>
              <a:rPr lang="en-GB" dirty="0"/>
              <a:t>Legatus: </a:t>
            </a:r>
            <a:r>
              <a:rPr lang="ru-RU" dirty="0"/>
              <a:t>преимущества </a:t>
            </a:r>
            <a:br>
              <a:rPr lang="ru-RU" dirty="0"/>
            </a:br>
            <a:r>
              <a:rPr lang="ru-RU" dirty="0"/>
              <a:t>и компромисс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66488BFA-7505-EA6A-0020-EF9E884A3951}"/>
              </a:ext>
            </a:extLst>
          </p:cNvPr>
          <p:cNvSpPr txBox="1">
            <a:spLocks/>
          </p:cNvSpPr>
          <p:nvPr/>
        </p:nvSpPr>
        <p:spPr>
          <a:xfrm>
            <a:off x="317503" y="1866900"/>
            <a:ext cx="6661148" cy="4684713"/>
          </a:xfrm>
          <a:prstGeom prst="roundRect">
            <a:avLst>
              <a:gd name="adj" fmla="val 5410"/>
            </a:avLst>
          </a:prstGeom>
          <a:solidFill>
            <a:schemeClr val="accent3"/>
          </a:solidFill>
        </p:spPr>
        <p:txBody>
          <a:bodyPr vert="horz" wrap="square" lIns="144000" tIns="72000" rIns="144000" bIns="144000" rtlCol="0">
            <a:noAutofit/>
          </a:bodyPr>
          <a:lstStyle>
            <a:lvl1pPr marL="0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TT Norms Tochka Ext Medium" panose="020B0604020202020204" pitchFamily="34" charset="0"/>
              <a:buNone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TT Norms Tochka Ext Medium" panose="020B0604020202020204" pitchFamily="34" charset="0"/>
              <a:buNone/>
              <a:tabLst/>
              <a:defRPr sz="2200" b="1" i="0" kern="1200" spc="0">
                <a:solidFill>
                  <a:schemeClr val="accent1"/>
                </a:solidFill>
                <a:latin typeface="TT Norms Tochka Ext Normal" panose="02000503030000020003" pitchFamily="2" charset="0"/>
                <a:ea typeface="+mn-ea"/>
                <a:cs typeface="+mn-cs"/>
              </a:defRPr>
            </a:lvl2pPr>
            <a:lvl3pPr marL="177800" indent="-17145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tabLst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525" indent="-257175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  <a:tabLst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6575" indent="-257175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80000"/>
              <a:buFont typeface="TT Norms Tochka Ext Medium" panose="02070309020205020404" pitchFamily="49" charset="0"/>
              <a:buChar char="o"/>
              <a:tabLst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600"/>
              </a:spcAft>
            </a:pPr>
            <a:r>
              <a:rPr lang="ru-RU" sz="2400" b="1">
                <a:solidFill>
                  <a:schemeClr val="accent1"/>
                </a:solidFill>
              </a:rPr>
              <a:t>Преимущества</a:t>
            </a:r>
          </a:p>
          <a:p>
            <a:pPr>
              <a:spcAft>
                <a:spcPts val="1600"/>
              </a:spcAft>
            </a:pPr>
            <a:r>
              <a:rPr lang="ru-RU" sz="2200" b="1"/>
              <a:t>Предсказуемая авторизация</a:t>
            </a:r>
            <a:br>
              <a:rPr lang="ru-RU" sz="2200"/>
            </a:br>
            <a:r>
              <a:rPr lang="ru-RU" sz="2200"/>
              <a:t>Просто находить ошибки авторизации</a:t>
            </a:r>
            <a:br>
              <a:rPr lang="ru-RU" sz="2200"/>
            </a:br>
            <a:r>
              <a:rPr lang="ru-RU" sz="2200"/>
              <a:t>и отслеживать работу по метрикам.</a:t>
            </a:r>
          </a:p>
          <a:p>
            <a:pPr>
              <a:spcAft>
                <a:spcPts val="1600"/>
              </a:spcAft>
            </a:pPr>
            <a:r>
              <a:rPr lang="ru-RU" sz="2200" b="1"/>
              <a:t>Расширяемая модель</a:t>
            </a:r>
            <a:br>
              <a:rPr lang="ru-RU" sz="2200"/>
            </a:br>
            <a:r>
              <a:rPr lang="ru-RU" sz="2200"/>
              <a:t>Можно добавлять другие источники </a:t>
            </a:r>
            <a:r>
              <a:rPr lang="en-GB" sz="2200"/>
              <a:t>workload</a:t>
            </a:r>
            <a:br>
              <a:rPr lang="ru-RU" sz="2200"/>
            </a:br>
            <a:r>
              <a:rPr lang="ru-RU" sz="2200"/>
              <a:t>и адаптеры передачи </a:t>
            </a:r>
            <a:r>
              <a:rPr lang="en-GB" sz="2200"/>
              <a:t>identity.</a:t>
            </a:r>
          </a:p>
          <a:p>
            <a:pPr>
              <a:spcAft>
                <a:spcPts val="1600"/>
              </a:spcAft>
            </a:pPr>
            <a:r>
              <a:rPr lang="ru-RU" sz="2200" b="1"/>
              <a:t>Авторизация не ограничена </a:t>
            </a:r>
            <a:r>
              <a:rPr lang="en-GB" sz="2200" b="1"/>
              <a:t>IP</a:t>
            </a:r>
            <a:br>
              <a:rPr lang="ru-RU" sz="2200"/>
            </a:br>
            <a:r>
              <a:rPr lang="ru-RU" sz="2200"/>
              <a:t>Другой идентификатор возможен, если его</a:t>
            </a:r>
            <a:br>
              <a:rPr lang="ru-RU" sz="2200"/>
            </a:br>
            <a:r>
              <a:rPr lang="ru-RU" sz="2200"/>
              <a:t>поддерживает целевая система и адаптер.</a:t>
            </a:r>
          </a:p>
          <a:p>
            <a:pPr>
              <a:spcAft>
                <a:spcPts val="1600"/>
              </a:spcAft>
            </a:pPr>
            <a:endParaRPr lang="ru-RU" sz="2200"/>
          </a:p>
          <a:p>
            <a:pPr>
              <a:spcAft>
                <a:spcPts val="1600"/>
              </a:spcAft>
            </a:pPr>
            <a:endParaRPr lang="en-GB" sz="2200"/>
          </a:p>
          <a:p>
            <a:pPr>
              <a:spcAft>
                <a:spcPts val="1600"/>
              </a:spcAft>
            </a:pPr>
            <a:endParaRPr lang="ru-RU" sz="2200"/>
          </a:p>
          <a:p>
            <a:pPr>
              <a:spcAft>
                <a:spcPts val="1600"/>
              </a:spcAft>
            </a:pPr>
            <a:endParaRPr lang="ru-RU" sz="2200"/>
          </a:p>
          <a:p>
            <a:pPr>
              <a:spcAft>
                <a:spcPts val="1600"/>
              </a:spcAft>
            </a:pPr>
            <a:endParaRPr lang="en-GB" sz="2200"/>
          </a:p>
          <a:p>
            <a:pPr>
              <a:spcAft>
                <a:spcPts val="1600"/>
              </a:spcAft>
            </a:pPr>
            <a:endParaRPr lang="en-GB" sz="2200"/>
          </a:p>
          <a:p>
            <a:pPr>
              <a:spcAft>
                <a:spcPts val="1600"/>
              </a:spcAft>
            </a:pPr>
            <a:endParaRPr lang="ru-RU"/>
          </a:p>
          <a:p>
            <a:pPr>
              <a:spcAft>
                <a:spcPts val="1600"/>
              </a:spcAft>
            </a:pPr>
            <a:endParaRPr lang="en-RU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5AF735E7-909C-C512-E588-1015A4B7C063}"/>
              </a:ext>
            </a:extLst>
          </p:cNvPr>
          <p:cNvSpPr txBox="1">
            <a:spLocks/>
          </p:cNvSpPr>
          <p:nvPr/>
        </p:nvSpPr>
        <p:spPr>
          <a:xfrm>
            <a:off x="7175503" y="1866900"/>
            <a:ext cx="4698994" cy="4098925"/>
          </a:xfrm>
          <a:prstGeom prst="roundRect">
            <a:avLst>
              <a:gd name="adj" fmla="val 5410"/>
            </a:avLst>
          </a:prstGeom>
          <a:solidFill>
            <a:schemeClr val="accent3"/>
          </a:solidFill>
        </p:spPr>
        <p:txBody>
          <a:bodyPr vert="horz" wrap="square" lIns="144000" tIns="72000" rIns="36000" bIns="144000" rtlCol="0">
            <a:noAutofit/>
          </a:bodyPr>
          <a:lstStyle>
            <a:lvl1pPr marL="0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TT Norms Tochka Ext Medium" panose="020B0604020202020204" pitchFamily="34" charset="0"/>
              <a:buNone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TT Norms Tochka Ext Medium" panose="020B0604020202020204" pitchFamily="34" charset="0"/>
              <a:buNone/>
              <a:tabLst/>
              <a:defRPr sz="2200" b="1" i="0" kern="1200" spc="0">
                <a:solidFill>
                  <a:schemeClr val="accent1"/>
                </a:solidFill>
                <a:latin typeface="TT Norms Tochka Ext Normal" panose="02000503030000020003" pitchFamily="2" charset="0"/>
                <a:ea typeface="+mn-ea"/>
                <a:cs typeface="+mn-cs"/>
              </a:defRPr>
            </a:lvl2pPr>
            <a:lvl3pPr marL="177800" indent="-17145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tabLst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525" indent="-257175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  <a:tabLst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6575" indent="-257175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80000"/>
              <a:buFont typeface="TT Norms Tochka Ext Medium" panose="02070309020205020404" pitchFamily="49" charset="0"/>
              <a:buChar char="o"/>
              <a:tabLst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600"/>
              </a:spcAft>
            </a:pPr>
            <a:r>
              <a:rPr lang="ru-RU" sz="2400" b="1">
                <a:solidFill>
                  <a:schemeClr val="accent1"/>
                </a:solidFill>
              </a:rPr>
              <a:t>Компромисс </a:t>
            </a:r>
            <a:br>
              <a:rPr lang="ru-RU" sz="2400" b="1">
                <a:solidFill>
                  <a:schemeClr val="accent1"/>
                </a:solidFill>
              </a:rPr>
            </a:br>
            <a:r>
              <a:rPr lang="ru-RU" sz="2400" b="1">
                <a:solidFill>
                  <a:schemeClr val="accent1"/>
                </a:solidFill>
              </a:rPr>
              <a:t>по безопасности</a:t>
            </a:r>
          </a:p>
          <a:p>
            <a:pPr>
              <a:spcAft>
                <a:spcPts val="1600"/>
              </a:spcAft>
            </a:pPr>
            <a:r>
              <a:rPr lang="en-GB" sz="2200" b="1"/>
              <a:t>hostNetwork</a:t>
            </a:r>
            <a:r>
              <a:rPr lang="ru-RU" sz="2200" b="1"/>
              <a:t> </a:t>
            </a:r>
            <a:br>
              <a:rPr lang="ru-RU" sz="2200" b="1"/>
            </a:br>
            <a:r>
              <a:rPr lang="ru-RU" sz="2200" b="1"/>
              <a:t>и повышенные привилегии</a:t>
            </a:r>
            <a:br>
              <a:rPr lang="ru-RU" sz="2200" b="1"/>
            </a:br>
            <a:r>
              <a:rPr lang="ru-RU" sz="2200"/>
              <a:t>В нашей реализации </a:t>
            </a:r>
            <a:r>
              <a:rPr lang="en-GB" sz="2200"/>
              <a:t>pod</a:t>
            </a:r>
            <a:r>
              <a:rPr lang="ru-RU" sz="2200"/>
              <a:t> получает расширенный </a:t>
            </a:r>
            <a:br>
              <a:rPr lang="ru-RU" sz="2200"/>
            </a:br>
            <a:r>
              <a:rPr lang="ru-RU" sz="2200"/>
              <a:t>доступ к узлу.</a:t>
            </a:r>
          </a:p>
          <a:p>
            <a:pPr>
              <a:spcAft>
                <a:spcPts val="1600"/>
              </a:spcAft>
            </a:pPr>
            <a:r>
              <a:rPr lang="ru-RU" sz="2000">
                <a:solidFill>
                  <a:schemeClr val="accent1"/>
                </a:solidFill>
              </a:rPr>
              <a:t>Этот компромисс мы приняли </a:t>
            </a:r>
            <a:br>
              <a:rPr lang="ru-RU" sz="2000">
                <a:solidFill>
                  <a:schemeClr val="accent1"/>
                </a:solidFill>
              </a:rPr>
            </a:br>
            <a:r>
              <a:rPr lang="ru-RU" sz="2000">
                <a:solidFill>
                  <a:schemeClr val="accent1"/>
                </a:solidFill>
              </a:rPr>
              <a:t>в рамках нашей инфраструктуры.</a:t>
            </a:r>
          </a:p>
          <a:p>
            <a:pPr>
              <a:spcAft>
                <a:spcPts val="1600"/>
              </a:spcAft>
            </a:pPr>
            <a:endParaRPr lang="ru-RU" sz="2000">
              <a:solidFill>
                <a:schemeClr val="accent1"/>
              </a:solidFill>
            </a:endParaRPr>
          </a:p>
          <a:p>
            <a:pPr>
              <a:spcAft>
                <a:spcPts val="1600"/>
              </a:spcAft>
            </a:pPr>
            <a:endParaRPr lang="ru-RU" sz="2200"/>
          </a:p>
          <a:p>
            <a:pPr>
              <a:spcAft>
                <a:spcPts val="1600"/>
              </a:spcAft>
            </a:pPr>
            <a:endParaRPr lang="ru-RU" sz="2200"/>
          </a:p>
          <a:p>
            <a:pPr>
              <a:spcAft>
                <a:spcPts val="1600"/>
              </a:spcAft>
            </a:pPr>
            <a:endParaRPr lang="en-GB" sz="2200"/>
          </a:p>
          <a:p>
            <a:pPr>
              <a:spcAft>
                <a:spcPts val="1600"/>
              </a:spcAft>
            </a:pPr>
            <a:endParaRPr lang="ru-RU"/>
          </a:p>
          <a:p>
            <a:pPr>
              <a:spcAft>
                <a:spcPts val="1600"/>
              </a:spcAft>
            </a:pPr>
            <a:endParaRPr lang="en-RU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DB358B-1C45-E4BD-A41F-80F18BD7C618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479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12997-ACF9-168D-23D5-94DB89387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47D20B-9B59-5D9E-A5DD-A613F1ABE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4587"/>
            <a:ext cx="9605433" cy="630044"/>
          </a:xfrm>
        </p:spPr>
        <p:txBody>
          <a:bodyPr/>
          <a:lstStyle/>
          <a:p>
            <a:r>
              <a:rPr lang="en-GB" dirty="0"/>
              <a:t>CRC64: identity </a:t>
            </a:r>
            <a:r>
              <a:rPr lang="ru-RU" dirty="0"/>
              <a:t>в лимите </a:t>
            </a:r>
            <a:r>
              <a:rPr lang="en-GB" dirty="0"/>
              <a:t>AD</a:t>
            </a:r>
            <a:endParaRPr lang="ru-RU" dirty="0"/>
          </a:p>
        </p:txBody>
      </p:sp>
      <p:sp>
        <p:nvSpPr>
          <p:cNvPr id="3" name="Скругленный прямоугольник 1440">
            <a:extLst>
              <a:ext uri="{FF2B5EF4-FFF2-40B4-BE49-F238E27FC236}">
                <a16:creationId xmlns:a16="http://schemas.microsoft.com/office/drawing/2014/main" id="{210F80A8-9909-F5AE-27FB-33CF9CBE1123}"/>
              </a:ext>
            </a:extLst>
          </p:cNvPr>
          <p:cNvSpPr>
            <a:spLocks noGrp="1"/>
          </p:cNvSpPr>
          <p:nvPr/>
        </p:nvSpPr>
        <p:spPr>
          <a:xfrm>
            <a:off x="283305" y="1993900"/>
            <a:ext cx="4826000" cy="965200"/>
          </a:xfrm>
          <a:prstGeom prst="roundRect">
            <a:avLst>
              <a:gd name="adj" fmla="val 13158"/>
            </a:avLst>
          </a:prstGeom>
          <a:solidFill>
            <a:srgbClr val="F5F0FE"/>
          </a:solidFill>
          <a:ln w="14288">
            <a:solidFill>
              <a:srgbClr val="E7DBFD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pPr algn="ctr">
              <a:buNone/>
              <a:defRPr sz="157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namespace + meta</a:t>
            </a:r>
          </a:p>
        </p:txBody>
      </p:sp>
      <p:sp>
        <p:nvSpPr>
          <p:cNvPr id="4" name="Скругленный прямоугольник 1441">
            <a:extLst>
              <a:ext uri="{FF2B5EF4-FFF2-40B4-BE49-F238E27FC236}">
                <a16:creationId xmlns:a16="http://schemas.microsoft.com/office/drawing/2014/main" id="{D11BA85F-7AC4-8117-A467-DFD955289372}"/>
              </a:ext>
            </a:extLst>
          </p:cNvPr>
          <p:cNvSpPr>
            <a:spLocks noGrp="1"/>
          </p:cNvSpPr>
          <p:nvPr/>
        </p:nvSpPr>
        <p:spPr>
          <a:xfrm>
            <a:off x="1045863" y="3194222"/>
            <a:ext cx="3302000" cy="533400"/>
          </a:xfrm>
          <a:prstGeom prst="roundRect">
            <a:avLst>
              <a:gd name="adj" fmla="val 23810"/>
            </a:avLst>
          </a:prstGeom>
          <a:solidFill>
            <a:srgbClr val="FFE0E3"/>
          </a:solidFill>
          <a:ln w="14288">
            <a:solidFill>
              <a:srgbClr val="FFE0E3"/>
            </a:solidFill>
            <a:prstDash val="solid"/>
          </a:ln>
        </p:spPr>
        <p:txBody>
          <a:bodyPr wrap="square" lIns="127000" tIns="101600" rIns="127000" bIns="101600" anchor="ctr">
            <a:normAutofit fontScale="88342" lnSpcReduction="10000"/>
          </a:bodyPr>
          <a:lstStyle/>
          <a:p>
            <a:pPr algn="ctr">
              <a:buNone/>
              <a:defRPr sz="1425" b="1">
                <a:solidFill>
                  <a:srgbClr val="9E2C37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rgbClr val="9E2C37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часто &gt; 20 символов</a:t>
            </a:r>
          </a:p>
        </p:txBody>
      </p:sp>
      <p:sp>
        <p:nvSpPr>
          <p:cNvPr id="5" name="Скругленный прямоугольник 1442">
            <a:extLst>
              <a:ext uri="{FF2B5EF4-FFF2-40B4-BE49-F238E27FC236}">
                <a16:creationId xmlns:a16="http://schemas.microsoft.com/office/drawing/2014/main" id="{8145C563-F8BE-CCFF-0856-8D18246C7D1A}"/>
              </a:ext>
            </a:extLst>
          </p:cNvPr>
          <p:cNvSpPr>
            <a:spLocks noGrp="1"/>
          </p:cNvSpPr>
          <p:nvPr/>
        </p:nvSpPr>
        <p:spPr>
          <a:xfrm>
            <a:off x="6286500" y="2057400"/>
            <a:ext cx="1905000" cy="838200"/>
          </a:xfrm>
          <a:prstGeom prst="roundRect">
            <a:avLst>
              <a:gd name="adj" fmla="val 15152"/>
            </a:avLst>
          </a:prstGeom>
          <a:solidFill>
            <a:srgbClr val="7F42E1"/>
          </a:solidFill>
          <a:ln w="14288">
            <a:solidFill>
              <a:srgbClr val="7F42E1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pPr algn="ctr">
              <a:buNone/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CRC64</a:t>
            </a:r>
          </a:p>
        </p:txBody>
      </p:sp>
      <p:sp>
        <p:nvSpPr>
          <p:cNvPr id="6" name="Скругленный прямоугольник 1443">
            <a:extLst>
              <a:ext uri="{FF2B5EF4-FFF2-40B4-BE49-F238E27FC236}">
                <a16:creationId xmlns:a16="http://schemas.microsoft.com/office/drawing/2014/main" id="{0169554E-FA8B-5F4B-AD84-A6EA456D1DC9}"/>
              </a:ext>
            </a:extLst>
          </p:cNvPr>
          <p:cNvSpPr>
            <a:spLocks noGrp="1"/>
          </p:cNvSpPr>
          <p:nvPr/>
        </p:nvSpPr>
        <p:spPr>
          <a:xfrm>
            <a:off x="9368695" y="1841500"/>
            <a:ext cx="2540000" cy="1270000"/>
          </a:xfrm>
          <a:prstGeom prst="roundRect">
            <a:avLst>
              <a:gd name="adj" fmla="val 10000"/>
            </a:avLst>
          </a:prstGeom>
          <a:solidFill>
            <a:srgbClr val="D3F0FF"/>
          </a:solidFill>
          <a:ln w="14288">
            <a:solidFill>
              <a:srgbClr val="D3F0FF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pPr algn="ctr">
              <a:buNone/>
              <a:defRPr sz="165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2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AD user</a:t>
            </a:r>
          </a:p>
          <a:p>
            <a:pPr algn="ctr">
              <a:buNone/>
              <a:defRPr sz="165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2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≤ 20 символов</a:t>
            </a:r>
          </a:p>
        </p:txBody>
      </p:sp>
      <p:cxnSp>
        <p:nvCxnSpPr>
          <p:cNvPr id="7" name="Прямая со стрелкой 1460">
            <a:extLst>
              <a:ext uri="{FF2B5EF4-FFF2-40B4-BE49-F238E27FC236}">
                <a16:creationId xmlns:a16="http://schemas.microsoft.com/office/drawing/2014/main" id="{254170B7-667F-AC99-13D7-DFB316E121D0}"/>
              </a:ext>
            </a:extLst>
          </p:cNvPr>
          <p:cNvCxnSpPr>
            <a:stCxn id="3" idx="3"/>
            <a:endCxn id="5" idx="1"/>
          </p:cNvCxnSpPr>
          <p:nvPr/>
        </p:nvCxnSpPr>
        <p:spPr>
          <a:xfrm>
            <a:off x="5109305" y="2476500"/>
            <a:ext cx="1177195" cy="0"/>
          </a:xfrm>
          <a:prstGeom prst="straightConnector1">
            <a:avLst/>
          </a:prstGeom>
          <a:ln w="25400">
            <a:solidFill>
              <a:srgbClr val="7F42E1"/>
            </a:solidFill>
            <a:prstDash val="solid"/>
            <a:tailEnd type="arrow" w="lg" len="med"/>
          </a:ln>
        </p:spPr>
      </p:cxnSp>
      <p:cxnSp>
        <p:nvCxnSpPr>
          <p:cNvPr id="8" name="Прямая со стрелкой 1461">
            <a:extLst>
              <a:ext uri="{FF2B5EF4-FFF2-40B4-BE49-F238E27FC236}">
                <a16:creationId xmlns:a16="http://schemas.microsoft.com/office/drawing/2014/main" id="{7CF17D2A-B668-FAFA-6810-658C8966C7D7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8191500" y="2476500"/>
            <a:ext cx="1177195" cy="0"/>
          </a:xfrm>
          <a:prstGeom prst="straightConnector1">
            <a:avLst/>
          </a:prstGeom>
          <a:ln w="25400">
            <a:solidFill>
              <a:srgbClr val="7F42E1"/>
            </a:solidFill>
            <a:prstDash val="solid"/>
            <a:tailEnd type="arrow" w="lg" len="med"/>
          </a:ln>
        </p:spPr>
      </p:cxnSp>
      <p:sp>
        <p:nvSpPr>
          <p:cNvPr id="9" name="Прямоугольник 1446">
            <a:extLst>
              <a:ext uri="{FF2B5EF4-FFF2-40B4-BE49-F238E27FC236}">
                <a16:creationId xmlns:a16="http://schemas.microsoft.com/office/drawing/2014/main" id="{AAD05117-4649-2B29-BDA7-FC62EE436411}"/>
              </a:ext>
            </a:extLst>
          </p:cNvPr>
          <p:cNvSpPr>
            <a:spLocks noGrp="1"/>
          </p:cNvSpPr>
          <p:nvPr/>
        </p:nvSpPr>
        <p:spPr>
          <a:xfrm>
            <a:off x="2921000" y="4191000"/>
            <a:ext cx="635000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86429" lnSpcReduction="20000"/>
          </a:bodyPr>
          <a:lstStyle/>
          <a:p>
            <a:pPr algn="ctr">
              <a:buNone/>
              <a:defRPr sz="157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NGFW хранит соответствие</a:t>
            </a:r>
          </a:p>
        </p:txBody>
      </p:sp>
      <p:sp>
        <p:nvSpPr>
          <p:cNvPr id="10" name="Скругленный прямоугольник 1447">
            <a:extLst>
              <a:ext uri="{FF2B5EF4-FFF2-40B4-BE49-F238E27FC236}">
                <a16:creationId xmlns:a16="http://schemas.microsoft.com/office/drawing/2014/main" id="{D6E949A4-4D35-3BF9-AC03-46EBBC2BCFFA}"/>
              </a:ext>
            </a:extLst>
          </p:cNvPr>
          <p:cNvSpPr>
            <a:spLocks noGrp="1"/>
          </p:cNvSpPr>
          <p:nvPr/>
        </p:nvSpPr>
        <p:spPr>
          <a:xfrm>
            <a:off x="1676400" y="4864100"/>
            <a:ext cx="1905000" cy="711200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14288">
            <a:solidFill>
              <a:srgbClr val="7F42E1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pPr algn="ctr">
              <a:buNone/>
              <a:defRPr sz="157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pod IP</a:t>
            </a:r>
          </a:p>
        </p:txBody>
      </p:sp>
      <p:sp>
        <p:nvSpPr>
          <p:cNvPr id="11" name="Скругленный прямоугольник 1448">
            <a:extLst>
              <a:ext uri="{FF2B5EF4-FFF2-40B4-BE49-F238E27FC236}">
                <a16:creationId xmlns:a16="http://schemas.microsoft.com/office/drawing/2014/main" id="{C6B10E5A-79A3-C853-7D8E-D12A21B615B1}"/>
              </a:ext>
            </a:extLst>
          </p:cNvPr>
          <p:cNvSpPr>
            <a:spLocks noGrp="1"/>
          </p:cNvSpPr>
          <p:nvPr/>
        </p:nvSpPr>
        <p:spPr>
          <a:xfrm>
            <a:off x="5143500" y="4864100"/>
            <a:ext cx="2286000" cy="711200"/>
          </a:xfrm>
          <a:prstGeom prst="roundRect">
            <a:avLst>
              <a:gd name="adj" fmla="val 17857"/>
            </a:avLst>
          </a:prstGeom>
          <a:solidFill>
            <a:srgbClr val="E7DBFD"/>
          </a:solidFill>
          <a:ln w="14288">
            <a:solidFill>
              <a:srgbClr val="E7DBFD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pPr algn="ctr">
              <a:buNone/>
              <a:defRPr sz="1575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4E1AA3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service identity</a:t>
            </a:r>
          </a:p>
        </p:txBody>
      </p:sp>
      <p:sp>
        <p:nvSpPr>
          <p:cNvPr id="12" name="Скругленный прямоугольник 1449">
            <a:extLst>
              <a:ext uri="{FF2B5EF4-FFF2-40B4-BE49-F238E27FC236}">
                <a16:creationId xmlns:a16="http://schemas.microsoft.com/office/drawing/2014/main" id="{D003524C-DD8D-C6D7-4A6A-DBB5D10F3D43}"/>
              </a:ext>
            </a:extLst>
          </p:cNvPr>
          <p:cNvSpPr>
            <a:spLocks noGrp="1"/>
          </p:cNvSpPr>
          <p:nvPr/>
        </p:nvSpPr>
        <p:spPr>
          <a:xfrm>
            <a:off x="8991600" y="4864100"/>
            <a:ext cx="1905000" cy="711200"/>
          </a:xfrm>
          <a:prstGeom prst="roundRect">
            <a:avLst>
              <a:gd name="adj" fmla="val 17857"/>
            </a:avLst>
          </a:prstGeom>
          <a:solidFill>
            <a:srgbClr val="CFEFDF"/>
          </a:solidFill>
          <a:ln w="14288">
            <a:solidFill>
              <a:srgbClr val="CFEFDF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pPr algn="ctr">
              <a:buNone/>
              <a:defRPr sz="1575" b="1">
                <a:solidFill>
                  <a:srgbClr val="17643A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7643A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access rule</a:t>
            </a:r>
          </a:p>
        </p:txBody>
      </p:sp>
      <p:sp>
        <p:nvSpPr>
          <p:cNvPr id="15" name="Прямая соединительная линия 1450">
            <a:extLst>
              <a:ext uri="{FF2B5EF4-FFF2-40B4-BE49-F238E27FC236}">
                <a16:creationId xmlns:a16="http://schemas.microsoft.com/office/drawing/2014/main" id="{389F4911-A663-19E1-A254-23B5DFC03E22}"/>
              </a:ext>
            </a:extLst>
          </p:cNvPr>
          <p:cNvSpPr>
            <a:spLocks noGrp="1"/>
          </p:cNvSpPr>
          <p:nvPr/>
        </p:nvSpPr>
        <p:spPr>
          <a:xfrm>
            <a:off x="3581401" y="5219700"/>
            <a:ext cx="1562100" cy="0"/>
          </a:xfrm>
          <a:prstGeom prst="line">
            <a:avLst/>
          </a:prstGeom>
          <a:noFill/>
          <a:ln w="25400">
            <a:solidFill>
              <a:srgbClr val="7F42E1"/>
            </a:solidFill>
            <a:prstDash val="solid"/>
          </a:ln>
        </p:spPr>
      </p:sp>
      <p:sp>
        <p:nvSpPr>
          <p:cNvPr id="16" name="Прямая соединительная линия 1451">
            <a:extLst>
              <a:ext uri="{FF2B5EF4-FFF2-40B4-BE49-F238E27FC236}">
                <a16:creationId xmlns:a16="http://schemas.microsoft.com/office/drawing/2014/main" id="{0AFE359D-2AA4-0AF4-5618-E76210E9DC66}"/>
              </a:ext>
            </a:extLst>
          </p:cNvPr>
          <p:cNvSpPr>
            <a:spLocks noGrp="1"/>
          </p:cNvSpPr>
          <p:nvPr/>
        </p:nvSpPr>
        <p:spPr>
          <a:xfrm>
            <a:off x="7429501" y="5219700"/>
            <a:ext cx="1562100" cy="0"/>
          </a:xfrm>
          <a:prstGeom prst="line">
            <a:avLst/>
          </a:prstGeom>
          <a:noFill/>
          <a:ln w="25400">
            <a:solidFill>
              <a:srgbClr val="7F42E1"/>
            </a:solidFill>
            <a:prstDash val="solid"/>
          </a:ln>
        </p:spPr>
      </p:sp>
      <p:sp>
        <p:nvSpPr>
          <p:cNvPr id="17" name="Прямоугольник 1452">
            <a:extLst>
              <a:ext uri="{FF2B5EF4-FFF2-40B4-BE49-F238E27FC236}">
                <a16:creationId xmlns:a16="http://schemas.microsoft.com/office/drawing/2014/main" id="{61379090-1135-7307-CD73-B834EDB17DFB}"/>
              </a:ext>
            </a:extLst>
          </p:cNvPr>
          <p:cNvSpPr>
            <a:spLocks noGrp="1"/>
          </p:cNvSpPr>
          <p:nvPr/>
        </p:nvSpPr>
        <p:spPr>
          <a:xfrm>
            <a:off x="1676400" y="5880100"/>
            <a:ext cx="91186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Autofit/>
          </a:bodyPr>
          <a:lstStyle/>
          <a:p>
            <a:pPr algn="ctr">
              <a:buNone/>
              <a:defRPr sz="1425" b="1">
                <a:solidFill>
                  <a:srgbClr val="9E2C37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rgbClr val="9E2C37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Цена: на NGFW виден хеш</a:t>
            </a:r>
          </a:p>
        </p:txBody>
      </p:sp>
      <p:sp>
        <p:nvSpPr>
          <p:cNvPr id="18" name="Прямоугольник 1439">
            <a:extLst>
              <a:ext uri="{FF2B5EF4-FFF2-40B4-BE49-F238E27FC236}">
                <a16:creationId xmlns:a16="http://schemas.microsoft.com/office/drawing/2014/main" id="{EADE2317-56B6-3C06-172D-BA26CDD4CACB}"/>
              </a:ext>
            </a:extLst>
          </p:cNvPr>
          <p:cNvSpPr>
            <a:spLocks noGrp="1"/>
          </p:cNvSpPr>
          <p:nvPr/>
        </p:nvSpPr>
        <p:spPr>
          <a:xfrm>
            <a:off x="1299305" y="1523360"/>
            <a:ext cx="3810000" cy="406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78492" lnSpcReduction="20000"/>
          </a:bodyPr>
          <a:lstStyle/>
          <a:p>
            <a:pPr algn="l">
              <a:buNone/>
              <a:defRPr sz="157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Исходная identity сервиса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21D4B7D2-9655-E977-47CC-466EC26BF4E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222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717B8-33F9-F8E8-AB4B-98236CA58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76451B-BB1C-DEC9-B528-9675A8614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76" y="256646"/>
            <a:ext cx="9605433" cy="630044"/>
          </a:xfrm>
        </p:spPr>
        <p:txBody>
          <a:bodyPr/>
          <a:lstStyle/>
          <a:p>
            <a:r>
              <a:rPr lang="en-GB" dirty="0"/>
              <a:t>UPN: </a:t>
            </a:r>
            <a:r>
              <a:rPr lang="ru-RU" dirty="0"/>
              <a:t>читаемое имя сервиса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A6949EAA-E942-64D7-0864-E19876C1DB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49</a:t>
            </a:fld>
            <a:endParaRPr lang="ru-RU" sz="1400"/>
          </a:p>
        </p:txBody>
      </p:sp>
      <p:pic>
        <p:nvPicPr>
          <p:cNvPr id="3" name="Рисунок 1417">
            <a:extLst>
              <a:ext uri="{FF2B5EF4-FFF2-40B4-BE49-F238E27FC236}">
                <a16:creationId xmlns:a16="http://schemas.microsoft.com/office/drawing/2014/main" id="{A29D9295-2B2D-0B0C-8733-51CC14472CE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10575" y="1134196"/>
            <a:ext cx="11568158" cy="4214195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ACA773E4-3BD3-6025-EB0D-33CA366945C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1426" y="5496673"/>
            <a:ext cx="5292449" cy="4363952"/>
          </a:xfrm>
        </p:spPr>
        <p:txBody>
          <a:bodyPr/>
          <a:lstStyle/>
          <a:p>
            <a:pPr lvl="1">
              <a:spcAft>
                <a:spcPts val="1600"/>
              </a:spcAft>
            </a:pPr>
            <a:r>
              <a:rPr lang="en-GB" sz="2400" dirty="0"/>
              <a:t>AccountName: CRC64</a:t>
            </a:r>
            <a:br>
              <a:rPr lang="en-GB" sz="2400" dirty="0"/>
            </a:br>
            <a:r>
              <a:rPr lang="ru-RU" sz="2000" b="0" dirty="0">
                <a:solidFill>
                  <a:schemeClr val="tx2"/>
                </a:solidFill>
              </a:rPr>
              <a:t>Короткий уникальный идентификатор</a:t>
            </a:r>
            <a:br>
              <a:rPr lang="en-US" sz="2000" b="0" dirty="0">
                <a:solidFill>
                  <a:schemeClr val="tx2"/>
                </a:solidFill>
              </a:rPr>
            </a:br>
            <a:r>
              <a:rPr lang="ru-RU" sz="2000" b="0" dirty="0">
                <a:solidFill>
                  <a:schemeClr val="tx2"/>
                </a:solidFill>
              </a:rPr>
              <a:t>при создании учётной записи.</a:t>
            </a:r>
          </a:p>
          <a:p>
            <a:pPr>
              <a:spcAft>
                <a:spcPts val="1600"/>
              </a:spcAft>
            </a:pPr>
            <a:endParaRPr lang="ru-RU" sz="2200" dirty="0"/>
          </a:p>
          <a:p>
            <a:pPr>
              <a:spcAft>
                <a:spcPts val="1600"/>
              </a:spcAft>
            </a:pPr>
            <a:endParaRPr lang="ru-RU" sz="2200" dirty="0"/>
          </a:p>
          <a:p>
            <a:pPr>
              <a:spcAft>
                <a:spcPts val="1600"/>
              </a:spcAft>
            </a:pPr>
            <a:endParaRPr lang="en-GB" sz="2200" dirty="0"/>
          </a:p>
          <a:p>
            <a:pPr marL="177800" indent="-177800">
              <a:spcAft>
                <a:spcPts val="1600"/>
              </a:spcAft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177800" indent="-177800">
              <a:spcAft>
                <a:spcPts val="1600"/>
              </a:spcAft>
              <a:buFont typeface="Arial" panose="020B0604020202020204" pitchFamily="34" charset="0"/>
              <a:buChar char="•"/>
            </a:pPr>
            <a:endParaRPr lang="ru-RU" sz="2200" dirty="0"/>
          </a:p>
          <a:p>
            <a:pPr>
              <a:spcAft>
                <a:spcPts val="1600"/>
              </a:spcAft>
            </a:pPr>
            <a:endParaRPr lang="ru-RU" dirty="0"/>
          </a:p>
        </p:txBody>
      </p:sp>
      <p:sp>
        <p:nvSpPr>
          <p:cNvPr id="5" name="Текст 3">
            <a:extLst>
              <a:ext uri="{FF2B5EF4-FFF2-40B4-BE49-F238E27FC236}">
                <a16:creationId xmlns:a16="http://schemas.microsoft.com/office/drawing/2014/main" id="{856D7BC6-C9A4-0964-FAAF-3DED8CB77CF1}"/>
              </a:ext>
            </a:extLst>
          </p:cNvPr>
          <p:cNvSpPr txBox="1">
            <a:spLocks/>
          </p:cNvSpPr>
          <p:nvPr/>
        </p:nvSpPr>
        <p:spPr>
          <a:xfrm>
            <a:off x="6199464" y="5496673"/>
            <a:ext cx="5292449" cy="42993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TT Norms Tochka Ext Medium" panose="020B0604020202020204" pitchFamily="34" charset="0"/>
              <a:buNone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332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TT Norms Tochka Ext Medium" panose="020B0604020202020204" pitchFamily="34" charset="0"/>
              <a:buNone/>
              <a:tabLst/>
              <a:defRPr sz="2200" b="1" i="0" kern="1200" spc="0">
                <a:solidFill>
                  <a:schemeClr val="accent1"/>
                </a:solidFill>
                <a:latin typeface="TT Norms Tochka Ext Normal" panose="02000503030000020003" pitchFamily="2" charset="0"/>
                <a:ea typeface="+mn-ea"/>
                <a:cs typeface="+mn-cs"/>
              </a:defRPr>
            </a:lvl2pPr>
            <a:lvl3pPr marL="177800" indent="-171450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tabLst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525" indent="-257175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  <a:tabLst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36575" indent="-257175" algn="l" defTabSz="914332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SzPct val="80000"/>
              <a:buFont typeface="TT Norms Tochka Ext Medium" panose="02070309020205020404" pitchFamily="49" charset="0"/>
              <a:buChar char="o"/>
              <a:tabLst/>
              <a:defRPr sz="1800" b="0" i="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TT Norms Tochka Ext Medium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Aft>
                <a:spcPts val="1600"/>
              </a:spcAft>
            </a:pPr>
            <a:r>
              <a:rPr lang="en-GB" sz="2400" dirty="0">
                <a:solidFill>
                  <a:srgbClr val="008749"/>
                </a:solidFill>
              </a:rPr>
              <a:t>UPN: tb-dummy_tech@tb.int</a:t>
            </a:r>
            <a:br>
              <a:rPr lang="en-GB" sz="2400" dirty="0"/>
            </a:br>
            <a:r>
              <a:rPr lang="ru-RU" sz="2000" b="0" dirty="0">
                <a:solidFill>
                  <a:schemeClr val="tx2"/>
                </a:solidFill>
              </a:rPr>
              <a:t>Читаемое имя для запросов</a:t>
            </a:r>
            <a:br>
              <a:rPr lang="en-US" sz="2000" b="0" dirty="0">
                <a:solidFill>
                  <a:schemeClr val="tx2"/>
                </a:solidFill>
              </a:rPr>
            </a:br>
            <a:r>
              <a:rPr lang="ru-RU" sz="2000" b="0" dirty="0">
                <a:solidFill>
                  <a:schemeClr val="tx2"/>
                </a:solidFill>
              </a:rPr>
              <a:t>на авторизацию и логов </a:t>
            </a:r>
            <a:r>
              <a:rPr lang="en-GB" sz="2000" b="0" dirty="0">
                <a:solidFill>
                  <a:schemeClr val="tx2"/>
                </a:solidFill>
              </a:rPr>
              <a:t>NGFW.</a:t>
            </a:r>
          </a:p>
          <a:p>
            <a:pPr lvl="1">
              <a:spcAft>
                <a:spcPts val="1600"/>
              </a:spcAft>
            </a:pPr>
            <a:endParaRPr lang="en-GB" sz="2000" b="0" dirty="0">
              <a:solidFill>
                <a:schemeClr val="tx2"/>
              </a:solidFill>
            </a:endParaRPr>
          </a:p>
          <a:p>
            <a:pPr>
              <a:spcAft>
                <a:spcPts val="1600"/>
              </a:spcAft>
            </a:pPr>
            <a:endParaRPr lang="ru-RU" sz="2200" dirty="0"/>
          </a:p>
          <a:p>
            <a:pPr>
              <a:spcAft>
                <a:spcPts val="1600"/>
              </a:spcAft>
            </a:pPr>
            <a:endParaRPr lang="en-GB" sz="2200" dirty="0"/>
          </a:p>
          <a:p>
            <a:pPr marL="177800" indent="-177800">
              <a:spcAft>
                <a:spcPts val="1600"/>
              </a:spcAft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177800" indent="-177800">
              <a:spcAft>
                <a:spcPts val="1600"/>
              </a:spcAft>
              <a:buFont typeface="Arial" panose="020B0604020202020204" pitchFamily="34" charset="0"/>
              <a:buChar char="•"/>
            </a:pPr>
            <a:endParaRPr lang="ru-RU" sz="2200" dirty="0"/>
          </a:p>
          <a:p>
            <a:pPr>
              <a:spcAft>
                <a:spcPts val="1600"/>
              </a:spcAf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96607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A9F00-D6B6-5855-AA89-C79066138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6B753E0-E350-F956-9C87-D286A1C29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80" y="2814601"/>
            <a:ext cx="11561233" cy="1228798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GB" dirty="0"/>
              <a:t>USERGATE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7BA399-4BA8-D542-A7BF-3AB2D14AAA1E}"/>
              </a:ext>
            </a:extLst>
          </p:cNvPr>
          <p:cNvSpPr txBox="1"/>
          <p:nvPr/>
        </p:nvSpPr>
        <p:spPr>
          <a:xfrm>
            <a:off x="1931580" y="4043399"/>
            <a:ext cx="8346831" cy="7540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algn="ctr" defTabSz="914332">
              <a:spcAft>
                <a:spcPts val="600"/>
              </a:spcAft>
            </a:pPr>
            <a:r>
              <a:rPr lang="ru-RU" sz="2200" b="1" dirty="0">
                <a:solidFill>
                  <a:schemeClr val="bg1"/>
                </a:solidFill>
                <a:latin typeface="TT Norms Tochka Ext Normal" panose="02000503030000020003" pitchFamily="2" charset="0"/>
              </a:rPr>
              <a:t>Версия: 7.4.1.341220</a:t>
            </a:r>
            <a:r>
              <a:rPr lang="en-GB" sz="2200" b="1" dirty="0">
                <a:solidFill>
                  <a:schemeClr val="bg1"/>
                </a:solidFill>
                <a:latin typeface="TT Norms Tochka Ext Normal" panose="02000503030000020003" pitchFamily="2" charset="0"/>
              </a:rPr>
              <a:t>R</a:t>
            </a:r>
          </a:p>
          <a:p>
            <a:pPr marL="0" lvl="1" algn="ctr" defTabSz="914332">
              <a:spcAft>
                <a:spcPts val="600"/>
              </a:spcAft>
            </a:pPr>
            <a:endParaRPr lang="en-GB" sz="2200" b="1" dirty="0">
              <a:solidFill>
                <a:schemeClr val="bg1"/>
              </a:solidFill>
              <a:latin typeface="TT Norms Tochka Ext Normal" panose="02000503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0062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49655-B590-3055-4C2E-B26FF1862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F7F038-22BD-27C2-CCF3-0CCFE827C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4587"/>
            <a:ext cx="9605433" cy="630044"/>
          </a:xfrm>
        </p:spPr>
        <p:txBody>
          <a:bodyPr/>
          <a:lstStyle/>
          <a:p>
            <a:r>
              <a:rPr lang="en-GB" dirty="0"/>
              <a:t>UserGate: </a:t>
            </a:r>
            <a:r>
              <a:rPr lang="ru-RU" dirty="0"/>
              <a:t>варианты интеграции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92CB76-0A72-02FF-A848-65984B014DD7}"/>
              </a:ext>
            </a:extLst>
          </p:cNvPr>
          <p:cNvSpPr txBox="1"/>
          <p:nvPr/>
        </p:nvSpPr>
        <p:spPr>
          <a:xfrm>
            <a:off x="304800" y="6294389"/>
            <a:ext cx="10222523" cy="7540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en-GB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Syslog — </a:t>
            </a:r>
            <a:r>
              <a:rPr lang="ru-RU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самый быстрый путь: </a:t>
            </a:r>
            <a:r>
              <a:rPr lang="en-GB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Praefectus </a:t>
            </a:r>
            <a:r>
              <a:rPr lang="ru-RU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уже написан и проверен.</a:t>
            </a:r>
          </a:p>
          <a:p>
            <a:pPr marL="0" lvl="1" defTabSz="914332">
              <a:spcAft>
                <a:spcPts val="600"/>
              </a:spcAft>
            </a:pPr>
            <a:endParaRPr lang="ru-RU" sz="2200" b="1" dirty="0">
              <a:solidFill>
                <a:schemeClr val="tx2"/>
              </a:solidFill>
              <a:latin typeface="TT Norms Tochka Ext Normal" panose="02000503030000020003" pitchFamily="2" charset="0"/>
            </a:endParaRPr>
          </a:p>
        </p:txBody>
      </p:sp>
      <p:graphicFrame>
        <p:nvGraphicFramePr>
          <p:cNvPr id="14" name="Table 7">
            <a:extLst>
              <a:ext uri="{FF2B5EF4-FFF2-40B4-BE49-F238E27FC236}">
                <a16:creationId xmlns:a16="http://schemas.microsoft.com/office/drawing/2014/main" id="{600369EA-C583-41D6-4750-D58585762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048281"/>
              </p:ext>
            </p:extLst>
          </p:nvPr>
        </p:nvGraphicFramePr>
        <p:xfrm>
          <a:off x="304800" y="1760400"/>
          <a:ext cx="11568110" cy="3648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5640">
                  <a:extLst>
                    <a:ext uri="{9D8B030D-6E8A-4147-A177-3AD203B41FA5}">
                      <a16:colId xmlns:a16="http://schemas.microsoft.com/office/drawing/2014/main" val="3084866617"/>
                    </a:ext>
                  </a:extLst>
                </a:gridCol>
                <a:gridCol w="7422470">
                  <a:extLst>
                    <a:ext uri="{9D8B030D-6E8A-4147-A177-3AD203B41FA5}">
                      <a16:colId xmlns:a16="http://schemas.microsoft.com/office/drawing/2014/main" val="29589027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ru-RU" sz="2200" b="1" i="0" kern="1200" dirty="0">
                          <a:solidFill>
                            <a:schemeClr val="accent1"/>
                          </a:solidFill>
                          <a:latin typeface="TT Norms Tochka Ext Normal" panose="02000503030000020003" pitchFamily="2" charset="0"/>
                          <a:ea typeface="+mn-ea"/>
                          <a:cs typeface="+mn-cs"/>
                        </a:rPr>
                        <a:t>Способ интеграции</a:t>
                      </a:r>
                    </a:p>
                  </a:txBody>
                  <a:tcPr marL="144000" marR="192000" marT="108000" marB="192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ru-RU" sz="2200" b="1" i="0" kern="1200" dirty="0">
                          <a:solidFill>
                            <a:schemeClr val="accent1"/>
                          </a:solidFill>
                          <a:latin typeface="TT Norms Tochka Ext Normal" panose="02000503030000020003" pitchFamily="2" charset="0"/>
                          <a:ea typeface="+mn-ea"/>
                          <a:cs typeface="+mn-cs"/>
                        </a:rPr>
                        <a:t>Что было доступно</a:t>
                      </a:r>
                    </a:p>
                  </a:txBody>
                  <a:tcPr marL="144000" marR="192000" marT="108000" marB="192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003750"/>
                  </a:ext>
                </a:extLst>
              </a:tr>
              <a:tr h="319046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syslog</a:t>
                      </a:r>
                      <a:endParaRPr lang="ru-RU" sz="2000" b="1" i="0">
                        <a:solidFill>
                          <a:schemeClr val="bg1"/>
                        </a:solidFill>
                        <a:latin typeface="TT Norms Tochka Ext Medium" panose="02000503030000020003" pitchFamily="2" charset="0"/>
                      </a:endParaRP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Доступен (+ у нас готовый </a:t>
                      </a:r>
                      <a:r>
                        <a:rPr kumimoji="0" lang="en-GB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Praefectus)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158349"/>
                  </a:ext>
                </a:extLst>
              </a:tr>
              <a:tr h="374268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RADIUS</a:t>
                      </a:r>
                      <a:endParaRPr kumimoji="0" lang="ru-RU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TT Norms Tochka Ext Medium" panose="02000503030000020003" pitchFamily="2" charset="0"/>
                        <a:ea typeface="+mn-ea"/>
                        <a:cs typeface="+mn-cs"/>
                      </a:endParaRP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Доступен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126249"/>
                  </a:ext>
                </a:extLst>
              </a:tr>
              <a:tr h="374268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API</a:t>
                      </a:r>
                      <a:endParaRPr kumimoji="0" lang="ru-RU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81818"/>
                        </a:solidFill>
                        <a:effectLst/>
                        <a:uLnTx/>
                        <a:uFillTx/>
                        <a:latin typeface="TT Norms Tochka Ext Medium" panose="02000503030000020003" pitchFamily="2" charset="0"/>
                        <a:ea typeface="+mn-ea"/>
                        <a:cs typeface="+mn-cs"/>
                      </a:endParaRP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Доступен</a:t>
                      </a:r>
                      <a:endParaRPr kumimoji="0" lang="en-GB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81818"/>
                        </a:solidFill>
                        <a:effectLst/>
                        <a:uLnTx/>
                        <a:uFillTx/>
                        <a:latin typeface="TT Norms Tochka Ext Medium" panose="02000503030000020003" pitchFamily="2" charset="0"/>
                        <a:ea typeface="+mn-ea"/>
                        <a:cs typeface="+mn-cs"/>
                      </a:endParaRP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885865"/>
                  </a:ext>
                </a:extLst>
              </a:tr>
              <a:tr h="374268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SAML</a:t>
                      </a:r>
                      <a:endParaRPr kumimoji="0" lang="ru-RU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181818"/>
                        </a:solidFill>
                        <a:effectLst/>
                        <a:uLnTx/>
                        <a:uFillTx/>
                        <a:latin typeface="TT Norms Tochka Ext Medium" panose="02000503030000020003" pitchFamily="2" charset="0"/>
                        <a:ea typeface="+mn-ea"/>
                        <a:cs typeface="+mn-cs"/>
                      </a:endParaRP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81818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Доступен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118954"/>
                  </a:ext>
                </a:extLst>
              </a:tr>
              <a:tr h="374268"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en-GB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Captive Portal + LDAP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kumimoji="0" lang="ru-RU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Доступен (+ у нас готовый </a:t>
                      </a:r>
                      <a:r>
                        <a:rPr kumimoji="0" lang="en-GB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T Norms Tochka Ext Medium" panose="02000503030000020003" pitchFamily="2" charset="0"/>
                          <a:ea typeface="+mn-ea"/>
                          <a:cs typeface="+mn-cs"/>
                        </a:rPr>
                        <a:t>Legatus)</a:t>
                      </a:r>
                    </a:p>
                  </a:txBody>
                  <a:tcPr marL="144000" marR="216000" marT="72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047183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C5C081-6FA2-59BA-771B-765F6CBF4CC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2573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68937-3F7D-3A0D-8897-B153E7231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36F6F4-6A66-292E-AA58-5314B83AB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76" y="256646"/>
            <a:ext cx="9605433" cy="630044"/>
          </a:xfrm>
        </p:spPr>
        <p:txBody>
          <a:bodyPr/>
          <a:lstStyle/>
          <a:p>
            <a:r>
              <a:rPr lang="ru-RU" dirty="0"/>
              <a:t>Что нам ещё предстоит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541F2DE5-51D7-4D6A-5750-C676A6EDEF65}"/>
              </a:ext>
            </a:extLst>
          </p:cNvPr>
          <p:cNvSpPr/>
          <p:nvPr/>
        </p:nvSpPr>
        <p:spPr>
          <a:xfrm>
            <a:off x="317503" y="2022435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8D5C9EE-9199-DD50-C0BD-CD633C3B77D4}"/>
              </a:ext>
            </a:extLst>
          </p:cNvPr>
          <p:cNvSpPr txBox="1"/>
          <p:nvPr/>
        </p:nvSpPr>
        <p:spPr>
          <a:xfrm>
            <a:off x="317503" y="2689387"/>
            <a:ext cx="5680072" cy="1871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Продолжить миграцию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Постепенно расширять долю трафика </a:t>
            </a:r>
            <a:br>
              <a:rPr lang="en-US" sz="2000" dirty="0">
                <a:latin typeface="TT Norms Tochka Ext Medium" panose="02000503030000020003" pitchFamily="2" charset="0"/>
              </a:rPr>
            </a:br>
            <a:r>
              <a:rPr lang="ru-RU" sz="2000" dirty="0">
                <a:latin typeface="TT Norms Tochka Ext Medium" panose="02000503030000020003" pitchFamily="2" charset="0"/>
              </a:rPr>
              <a:t>и накапливать опыт эксплуатации.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1F9CE9A5-82D3-D7D0-A18B-344A80D948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52</a:t>
            </a:fld>
            <a:endParaRPr lang="ru-RU" sz="14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F402CA4-076A-013D-9C86-DE850080DF52}"/>
              </a:ext>
            </a:extLst>
          </p:cNvPr>
          <p:cNvSpPr txBox="1"/>
          <p:nvPr/>
        </p:nvSpPr>
        <p:spPr>
          <a:xfrm>
            <a:off x="304800" y="1261381"/>
            <a:ext cx="10222523" cy="7540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На российские </a:t>
            </a:r>
            <a:r>
              <a:rPr lang="en-GB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NGFW </a:t>
            </a:r>
            <a:r>
              <a:rPr lang="ru-RU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пока перевели только часть трафика.</a:t>
            </a:r>
          </a:p>
          <a:p>
            <a:pPr marL="0" lvl="1" defTabSz="914332">
              <a:spcAft>
                <a:spcPts val="600"/>
              </a:spcAft>
            </a:pPr>
            <a:endParaRPr lang="ru-RU" sz="2200" b="1" dirty="0">
              <a:solidFill>
                <a:schemeClr val="tx2"/>
              </a:solidFill>
              <a:latin typeface="TT Norms Tochka Ext Normal" panose="02000503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816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3E812-BF6A-08DA-5A07-EDBC8F07F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C37030-6EC3-90F3-9FE1-B7D228908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76" y="256646"/>
            <a:ext cx="9605433" cy="630044"/>
          </a:xfrm>
        </p:spPr>
        <p:txBody>
          <a:bodyPr/>
          <a:lstStyle/>
          <a:p>
            <a:r>
              <a:rPr lang="ru-RU" dirty="0"/>
              <a:t>Что нам ещё предстоит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FA1C4585-D864-61E8-5A3F-7579A41E0062}"/>
              </a:ext>
            </a:extLst>
          </p:cNvPr>
          <p:cNvSpPr/>
          <p:nvPr/>
        </p:nvSpPr>
        <p:spPr>
          <a:xfrm>
            <a:off x="317503" y="2022435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1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BC303CCB-9F85-5AAD-95EA-3029D2ACA662}"/>
              </a:ext>
            </a:extLst>
          </p:cNvPr>
          <p:cNvSpPr/>
          <p:nvPr/>
        </p:nvSpPr>
        <p:spPr>
          <a:xfrm>
            <a:off x="6172964" y="2015434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9A8D07-D2E4-FA7F-507B-F7A54D6EF526}"/>
              </a:ext>
            </a:extLst>
          </p:cNvPr>
          <p:cNvSpPr txBox="1"/>
          <p:nvPr/>
        </p:nvSpPr>
        <p:spPr>
          <a:xfrm>
            <a:off x="317503" y="2689387"/>
            <a:ext cx="5680072" cy="1871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Продолжить миграцию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Постепенно расширять долю трафика </a:t>
            </a:r>
            <a:br>
              <a:rPr lang="en-US" sz="2000" dirty="0">
                <a:latin typeface="TT Norms Tochka Ext Medium" panose="02000503030000020003" pitchFamily="2" charset="0"/>
              </a:rPr>
            </a:br>
            <a:r>
              <a:rPr lang="ru-RU" sz="2000" dirty="0">
                <a:latin typeface="TT Norms Tochka Ext Medium" panose="02000503030000020003" pitchFamily="2" charset="0"/>
              </a:rPr>
              <a:t>и накапливать опыт эксплуатации.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51C078DA-6518-C3F3-CC2E-D38A5208E6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53</a:t>
            </a:fld>
            <a:endParaRPr lang="ru-RU" sz="14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5D3CE7F-3F6F-F4E7-B89B-4AC533CAB8F1}"/>
              </a:ext>
            </a:extLst>
          </p:cNvPr>
          <p:cNvSpPr txBox="1"/>
          <p:nvPr/>
        </p:nvSpPr>
        <p:spPr>
          <a:xfrm>
            <a:off x="6206300" y="2689387"/>
            <a:ext cx="5680072" cy="27358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Найти пределы нагрузки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Проверить </a:t>
            </a:r>
            <a:r>
              <a:rPr lang="en-GB" sz="2000" dirty="0">
                <a:latin typeface="TT Norms Tochka Ext Medium" panose="02000503030000020003" pitchFamily="2" charset="0"/>
              </a:rPr>
              <a:t>Legatus </a:t>
            </a:r>
            <a:r>
              <a:rPr lang="ru-RU" sz="2000" dirty="0">
                <a:latin typeface="TT Norms Tochka Ext Medium" panose="02000503030000020003" pitchFamily="2" charset="0"/>
              </a:rPr>
              <a:t>и </a:t>
            </a:r>
            <a:r>
              <a:rPr lang="en-GB" sz="2000" dirty="0">
                <a:latin typeface="TT Norms Tochka Ext Medium" panose="02000503030000020003" pitchFamily="2" charset="0"/>
              </a:rPr>
              <a:t>syslog-</a:t>
            </a:r>
            <a:r>
              <a:rPr lang="ru-RU" sz="2000" dirty="0">
                <a:latin typeface="TT Norms Tochka Ext Medium" panose="02000503030000020003" pitchFamily="2" charset="0"/>
              </a:rPr>
              <a:t>интеграцию </a:t>
            </a:r>
            <a:br>
              <a:rPr lang="en-US" sz="2000" dirty="0">
                <a:latin typeface="TT Norms Tochka Ext Medium" panose="02000503030000020003" pitchFamily="2" charset="0"/>
              </a:rPr>
            </a:br>
            <a:r>
              <a:rPr lang="ru-RU" sz="2000" dirty="0">
                <a:latin typeface="TT Norms Tochka Ext Medium" panose="02000503030000020003" pitchFamily="2" charset="0"/>
              </a:rPr>
              <a:t>при массовой смене </a:t>
            </a:r>
            <a:r>
              <a:rPr lang="en-GB" sz="2000" dirty="0">
                <a:latin typeface="TT Norms Tochka Ext Medium" panose="02000503030000020003" pitchFamily="2" charset="0"/>
              </a:rPr>
              <a:t>pod </a:t>
            </a:r>
            <a:r>
              <a:rPr lang="ru-RU" sz="2000" dirty="0">
                <a:latin typeface="TT Norms Tochka Ext Medium" panose="02000503030000020003" pitchFamily="2" charset="0"/>
              </a:rPr>
              <a:t>и росте числа обновлений </a:t>
            </a:r>
            <a:r>
              <a:rPr lang="en-GB" sz="2000" dirty="0">
                <a:latin typeface="TT Norms Tochka Ext Medium" panose="02000503030000020003" pitchFamily="2" charset="0"/>
              </a:rPr>
              <a:t>identity </a:t>
            </a:r>
            <a:r>
              <a:rPr lang="ru-RU" sz="2000" dirty="0">
                <a:latin typeface="TT Norms Tochka Ext Medium" panose="02000503030000020003" pitchFamily="2" charset="0"/>
              </a:rPr>
              <a:t>на </a:t>
            </a:r>
            <a:r>
              <a:rPr lang="en-GB" sz="2000" dirty="0">
                <a:latin typeface="TT Norms Tochka Ext Medium" panose="02000503030000020003" pitchFamily="2" charset="0"/>
              </a:rPr>
              <a:t>NGFW.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sz="22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FE8E1F-F449-BAF4-3359-5CF52C9355D9}"/>
              </a:ext>
            </a:extLst>
          </p:cNvPr>
          <p:cNvSpPr txBox="1"/>
          <p:nvPr/>
        </p:nvSpPr>
        <p:spPr>
          <a:xfrm>
            <a:off x="304800" y="1261381"/>
            <a:ext cx="10222523" cy="7540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На российские </a:t>
            </a:r>
            <a:r>
              <a:rPr lang="en-GB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NGFW </a:t>
            </a:r>
            <a:r>
              <a:rPr lang="ru-RU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пока перевели только часть трафика.</a:t>
            </a:r>
          </a:p>
          <a:p>
            <a:pPr marL="0" lvl="1" defTabSz="914332">
              <a:spcAft>
                <a:spcPts val="600"/>
              </a:spcAft>
            </a:pPr>
            <a:endParaRPr lang="ru-RU" sz="2200" b="1" dirty="0">
              <a:solidFill>
                <a:schemeClr val="tx2"/>
              </a:solidFill>
              <a:latin typeface="TT Norms Tochka Ext Normal" panose="02000503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524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2E8EC-8CE7-8645-3713-4FB1AAB47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5748F9-94E5-B2A0-60F9-F86CAB0D5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76" y="256646"/>
            <a:ext cx="9605433" cy="630044"/>
          </a:xfrm>
        </p:spPr>
        <p:txBody>
          <a:bodyPr/>
          <a:lstStyle/>
          <a:p>
            <a:r>
              <a:rPr lang="ru-RU" dirty="0"/>
              <a:t>Что нам ещё предстоит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8AE1FE01-085F-B796-F520-4ABBB142D235}"/>
              </a:ext>
            </a:extLst>
          </p:cNvPr>
          <p:cNvSpPr/>
          <p:nvPr/>
        </p:nvSpPr>
        <p:spPr>
          <a:xfrm>
            <a:off x="317503" y="2022435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1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5037C637-4F51-E87A-BA2F-1E4AADC7671A}"/>
              </a:ext>
            </a:extLst>
          </p:cNvPr>
          <p:cNvSpPr/>
          <p:nvPr/>
        </p:nvSpPr>
        <p:spPr>
          <a:xfrm>
            <a:off x="6172964" y="2015434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B269CD-CA4C-EA64-1C64-84E2A2B0B52E}"/>
              </a:ext>
            </a:extLst>
          </p:cNvPr>
          <p:cNvSpPr txBox="1"/>
          <p:nvPr/>
        </p:nvSpPr>
        <p:spPr>
          <a:xfrm>
            <a:off x="317503" y="2689387"/>
            <a:ext cx="5680072" cy="1871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Продолжить миграцию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Постепенно расширять долю трафика </a:t>
            </a:r>
            <a:br>
              <a:rPr lang="en-US" sz="2000" dirty="0">
                <a:latin typeface="TT Norms Tochka Ext Medium" panose="02000503030000020003" pitchFamily="2" charset="0"/>
              </a:rPr>
            </a:br>
            <a:r>
              <a:rPr lang="ru-RU" sz="2000" dirty="0">
                <a:latin typeface="TT Norms Tochka Ext Medium" panose="02000503030000020003" pitchFamily="2" charset="0"/>
              </a:rPr>
              <a:t>и накапливать опыт эксплуатации.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EDECB4CA-C153-280B-A80F-7D7014E023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54</a:t>
            </a:fld>
            <a:endParaRPr lang="ru-RU" sz="14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765A6BF-F743-21D2-94D2-A70369D6B6DF}"/>
              </a:ext>
            </a:extLst>
          </p:cNvPr>
          <p:cNvSpPr txBox="1"/>
          <p:nvPr/>
        </p:nvSpPr>
        <p:spPr>
          <a:xfrm>
            <a:off x="6206300" y="2689387"/>
            <a:ext cx="5680072" cy="27358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Найти пределы нагрузки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Проверить </a:t>
            </a:r>
            <a:r>
              <a:rPr lang="en-GB" sz="2000" dirty="0">
                <a:latin typeface="TT Norms Tochka Ext Medium" panose="02000503030000020003" pitchFamily="2" charset="0"/>
              </a:rPr>
              <a:t>Legatus </a:t>
            </a:r>
            <a:r>
              <a:rPr lang="ru-RU" sz="2000" dirty="0">
                <a:latin typeface="TT Norms Tochka Ext Medium" panose="02000503030000020003" pitchFamily="2" charset="0"/>
              </a:rPr>
              <a:t>и </a:t>
            </a:r>
            <a:r>
              <a:rPr lang="en-GB" sz="2000" dirty="0">
                <a:latin typeface="TT Norms Tochka Ext Medium" panose="02000503030000020003" pitchFamily="2" charset="0"/>
              </a:rPr>
              <a:t>syslog-</a:t>
            </a:r>
            <a:r>
              <a:rPr lang="ru-RU" sz="2000" dirty="0">
                <a:latin typeface="TT Norms Tochka Ext Medium" panose="02000503030000020003" pitchFamily="2" charset="0"/>
              </a:rPr>
              <a:t>интеграцию </a:t>
            </a:r>
            <a:br>
              <a:rPr lang="en-US" sz="2000" dirty="0">
                <a:latin typeface="TT Norms Tochka Ext Medium" panose="02000503030000020003" pitchFamily="2" charset="0"/>
              </a:rPr>
            </a:br>
            <a:r>
              <a:rPr lang="ru-RU" sz="2000" dirty="0">
                <a:latin typeface="TT Norms Tochka Ext Medium" panose="02000503030000020003" pitchFamily="2" charset="0"/>
              </a:rPr>
              <a:t>при массовой смене </a:t>
            </a:r>
            <a:r>
              <a:rPr lang="en-GB" sz="2000" dirty="0">
                <a:latin typeface="TT Norms Tochka Ext Medium" panose="02000503030000020003" pitchFamily="2" charset="0"/>
              </a:rPr>
              <a:t>pod </a:t>
            </a:r>
            <a:r>
              <a:rPr lang="ru-RU" sz="2000" dirty="0">
                <a:latin typeface="TT Norms Tochka Ext Medium" panose="02000503030000020003" pitchFamily="2" charset="0"/>
              </a:rPr>
              <a:t>и росте числа обновлений </a:t>
            </a:r>
            <a:r>
              <a:rPr lang="en-GB" sz="2000" dirty="0">
                <a:latin typeface="TT Norms Tochka Ext Medium" panose="02000503030000020003" pitchFamily="2" charset="0"/>
              </a:rPr>
              <a:t>identity </a:t>
            </a:r>
            <a:r>
              <a:rPr lang="ru-RU" sz="2000" dirty="0">
                <a:latin typeface="TT Norms Tochka Ext Medium" panose="02000503030000020003" pitchFamily="2" charset="0"/>
              </a:rPr>
              <a:t>на </a:t>
            </a:r>
            <a:r>
              <a:rPr lang="en-GB" sz="2000" dirty="0">
                <a:latin typeface="TT Norms Tochka Ext Medium" panose="02000503030000020003" pitchFamily="2" charset="0"/>
              </a:rPr>
              <a:t>NGFW.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sz="22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27" name="Овал 13">
            <a:extLst>
              <a:ext uri="{FF2B5EF4-FFF2-40B4-BE49-F238E27FC236}">
                <a16:creationId xmlns:a16="http://schemas.microsoft.com/office/drawing/2014/main" id="{792753A9-97EE-BF7D-05F9-609083E87E07}"/>
              </a:ext>
            </a:extLst>
          </p:cNvPr>
          <p:cNvSpPr/>
          <p:nvPr/>
        </p:nvSpPr>
        <p:spPr>
          <a:xfrm>
            <a:off x="317503" y="4446472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F6A5C5D-3B03-CBD6-DDDE-10646D810B44}"/>
              </a:ext>
            </a:extLst>
          </p:cNvPr>
          <p:cNvSpPr txBox="1"/>
          <p:nvPr/>
        </p:nvSpPr>
        <p:spPr>
          <a:xfrm>
            <a:off x="317503" y="5113424"/>
            <a:ext cx="5680072" cy="27358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Проверить восстановление после сбоев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Перезапуски, недоступность </a:t>
            </a:r>
            <a:r>
              <a:rPr lang="en-GB" sz="2000" dirty="0">
                <a:latin typeface="TT Norms Tochka Ext Medium" panose="02000503030000020003" pitchFamily="2" charset="0"/>
              </a:rPr>
              <a:t>NGFW, </a:t>
            </a:r>
            <a:r>
              <a:rPr lang="ru-RU" sz="2000" dirty="0">
                <a:latin typeface="TT Norms Tochka Ext Medium" panose="02000503030000020003" pitchFamily="2" charset="0"/>
              </a:rPr>
              <a:t>повторная авторизация</a:t>
            </a:r>
            <a:r>
              <a:rPr lang="en-US" sz="2000" dirty="0">
                <a:latin typeface="TT Norms Tochka Ext Medium" panose="02000503030000020003" pitchFamily="2" charset="0"/>
              </a:rPr>
              <a:t> </a:t>
            </a:r>
            <a:r>
              <a:rPr lang="ru-RU" sz="2000" dirty="0">
                <a:latin typeface="TT Norms Tochka Ext Medium" panose="02000503030000020003" pitchFamily="2" charset="0"/>
              </a:rPr>
              <a:t>и очистка </a:t>
            </a:r>
            <a:br>
              <a:rPr lang="en-US" sz="2000" dirty="0">
                <a:latin typeface="TT Norms Tochka Ext Medium" panose="02000503030000020003" pitchFamily="2" charset="0"/>
              </a:rPr>
            </a:br>
            <a:r>
              <a:rPr lang="ru-RU" sz="2000" dirty="0">
                <a:latin typeface="TT Norms Tochka Ext Medium" panose="02000503030000020003" pitchFamily="2" charset="0"/>
              </a:rPr>
              <a:t>устаревших привязок.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sz="22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04AFDF-F82E-35B7-EAE5-1E28CDA9BD40}"/>
              </a:ext>
            </a:extLst>
          </p:cNvPr>
          <p:cNvSpPr txBox="1"/>
          <p:nvPr/>
        </p:nvSpPr>
        <p:spPr>
          <a:xfrm>
            <a:off x="304800" y="1261381"/>
            <a:ext cx="10222523" cy="7540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На российские </a:t>
            </a:r>
            <a:r>
              <a:rPr lang="en-GB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NGFW </a:t>
            </a:r>
            <a:r>
              <a:rPr lang="ru-RU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пока перевели только часть трафика.</a:t>
            </a:r>
          </a:p>
          <a:p>
            <a:pPr marL="0" lvl="1" defTabSz="914332">
              <a:spcAft>
                <a:spcPts val="600"/>
              </a:spcAft>
            </a:pPr>
            <a:endParaRPr lang="ru-RU" sz="2200" b="1" dirty="0">
              <a:solidFill>
                <a:schemeClr val="tx2"/>
              </a:solidFill>
              <a:latin typeface="TT Norms Tochka Ext Normal" panose="02000503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8118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97F73-B3EF-A8C3-D02E-054FEE3CE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EC5A8A-36B2-73B0-B0DF-7E53A62B5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76" y="256646"/>
            <a:ext cx="9605433" cy="630044"/>
          </a:xfrm>
        </p:spPr>
        <p:txBody>
          <a:bodyPr/>
          <a:lstStyle/>
          <a:p>
            <a:r>
              <a:rPr lang="ru-RU" dirty="0"/>
              <a:t>Что нам ещё предстоит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15421C48-A270-6A3F-F42A-1449DA54480C}"/>
              </a:ext>
            </a:extLst>
          </p:cNvPr>
          <p:cNvSpPr/>
          <p:nvPr/>
        </p:nvSpPr>
        <p:spPr>
          <a:xfrm>
            <a:off x="317503" y="2022435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1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076E9F9E-45A7-1D97-0EF8-A5EBFBAF748C}"/>
              </a:ext>
            </a:extLst>
          </p:cNvPr>
          <p:cNvSpPr/>
          <p:nvPr/>
        </p:nvSpPr>
        <p:spPr>
          <a:xfrm>
            <a:off x="6172964" y="2015434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F861B7-77B7-3DE5-FA33-6F517D150283}"/>
              </a:ext>
            </a:extLst>
          </p:cNvPr>
          <p:cNvSpPr txBox="1"/>
          <p:nvPr/>
        </p:nvSpPr>
        <p:spPr>
          <a:xfrm>
            <a:off x="317503" y="2689387"/>
            <a:ext cx="5680072" cy="1871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Продолжить миграцию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Постепенно расширять долю трафика </a:t>
            </a:r>
            <a:br>
              <a:rPr lang="en-US" sz="2000" dirty="0">
                <a:latin typeface="TT Norms Tochka Ext Medium" panose="02000503030000020003" pitchFamily="2" charset="0"/>
              </a:rPr>
            </a:br>
            <a:r>
              <a:rPr lang="ru-RU" sz="2000" dirty="0">
                <a:latin typeface="TT Norms Tochka Ext Medium" panose="02000503030000020003" pitchFamily="2" charset="0"/>
              </a:rPr>
              <a:t>и накапливать опыт эксплуатации.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EF371482-B178-BE0E-333A-C3F1293945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55</a:t>
            </a:fld>
            <a:endParaRPr lang="ru-RU" sz="14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66777AB-AD77-83A1-CC90-45CDBC11B521}"/>
              </a:ext>
            </a:extLst>
          </p:cNvPr>
          <p:cNvSpPr txBox="1"/>
          <p:nvPr/>
        </p:nvSpPr>
        <p:spPr>
          <a:xfrm>
            <a:off x="6206300" y="2689387"/>
            <a:ext cx="5680072" cy="27358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Найти пределы нагрузки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Проверить </a:t>
            </a:r>
            <a:r>
              <a:rPr lang="en-GB" sz="2000" dirty="0">
                <a:latin typeface="TT Norms Tochka Ext Medium" panose="02000503030000020003" pitchFamily="2" charset="0"/>
              </a:rPr>
              <a:t>Legatus </a:t>
            </a:r>
            <a:r>
              <a:rPr lang="ru-RU" sz="2000" dirty="0">
                <a:latin typeface="TT Norms Tochka Ext Medium" panose="02000503030000020003" pitchFamily="2" charset="0"/>
              </a:rPr>
              <a:t>и </a:t>
            </a:r>
            <a:r>
              <a:rPr lang="en-GB" sz="2000" dirty="0">
                <a:latin typeface="TT Norms Tochka Ext Medium" panose="02000503030000020003" pitchFamily="2" charset="0"/>
              </a:rPr>
              <a:t>syslog-</a:t>
            </a:r>
            <a:r>
              <a:rPr lang="ru-RU" sz="2000" dirty="0">
                <a:latin typeface="TT Norms Tochka Ext Medium" panose="02000503030000020003" pitchFamily="2" charset="0"/>
              </a:rPr>
              <a:t>интеграцию </a:t>
            </a:r>
            <a:br>
              <a:rPr lang="en-US" sz="2000" dirty="0">
                <a:latin typeface="TT Norms Tochka Ext Medium" panose="02000503030000020003" pitchFamily="2" charset="0"/>
              </a:rPr>
            </a:br>
            <a:r>
              <a:rPr lang="ru-RU" sz="2000" dirty="0">
                <a:latin typeface="TT Norms Tochka Ext Medium" panose="02000503030000020003" pitchFamily="2" charset="0"/>
              </a:rPr>
              <a:t>при массовой смене </a:t>
            </a:r>
            <a:r>
              <a:rPr lang="en-GB" sz="2000" dirty="0">
                <a:latin typeface="TT Norms Tochka Ext Medium" panose="02000503030000020003" pitchFamily="2" charset="0"/>
              </a:rPr>
              <a:t>pod </a:t>
            </a:r>
            <a:r>
              <a:rPr lang="ru-RU" sz="2000" dirty="0">
                <a:latin typeface="TT Norms Tochka Ext Medium" panose="02000503030000020003" pitchFamily="2" charset="0"/>
              </a:rPr>
              <a:t>и росте числа обновлений </a:t>
            </a:r>
            <a:r>
              <a:rPr lang="en-GB" sz="2000" dirty="0">
                <a:latin typeface="TT Norms Tochka Ext Medium" panose="02000503030000020003" pitchFamily="2" charset="0"/>
              </a:rPr>
              <a:t>identity </a:t>
            </a:r>
            <a:r>
              <a:rPr lang="ru-RU" sz="2000" dirty="0">
                <a:latin typeface="TT Norms Tochka Ext Medium" panose="02000503030000020003" pitchFamily="2" charset="0"/>
              </a:rPr>
              <a:t>на </a:t>
            </a:r>
            <a:r>
              <a:rPr lang="en-GB" sz="2000" dirty="0">
                <a:latin typeface="TT Norms Tochka Ext Medium" panose="02000503030000020003" pitchFamily="2" charset="0"/>
              </a:rPr>
              <a:t>NGFW.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sz="22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27" name="Овал 13">
            <a:extLst>
              <a:ext uri="{FF2B5EF4-FFF2-40B4-BE49-F238E27FC236}">
                <a16:creationId xmlns:a16="http://schemas.microsoft.com/office/drawing/2014/main" id="{F10335A3-C1D4-DFA7-DD1F-52EDAC8F99F1}"/>
              </a:ext>
            </a:extLst>
          </p:cNvPr>
          <p:cNvSpPr/>
          <p:nvPr/>
        </p:nvSpPr>
        <p:spPr>
          <a:xfrm>
            <a:off x="317503" y="4446472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3</a:t>
            </a:r>
          </a:p>
        </p:txBody>
      </p:sp>
      <p:sp>
        <p:nvSpPr>
          <p:cNvPr id="28" name="Овал 14">
            <a:extLst>
              <a:ext uri="{FF2B5EF4-FFF2-40B4-BE49-F238E27FC236}">
                <a16:creationId xmlns:a16="http://schemas.microsoft.com/office/drawing/2014/main" id="{BCA27735-B173-180F-A1E8-70A70E7CD140}"/>
              </a:ext>
            </a:extLst>
          </p:cNvPr>
          <p:cNvSpPr/>
          <p:nvPr/>
        </p:nvSpPr>
        <p:spPr>
          <a:xfrm>
            <a:off x="6172964" y="4439471"/>
            <a:ext cx="529051" cy="5290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TT Norms Tochka Ext Normal" panose="02000503030000020003" pitchFamily="2" charset="0"/>
              </a:rPr>
              <a:t>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070B0C0-460C-9033-A6DC-D56F2E5CD960}"/>
              </a:ext>
            </a:extLst>
          </p:cNvPr>
          <p:cNvSpPr txBox="1"/>
          <p:nvPr/>
        </p:nvSpPr>
        <p:spPr>
          <a:xfrm>
            <a:off x="317503" y="5113424"/>
            <a:ext cx="5680072" cy="27358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Проверить восстановление после сбоев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Перезапуски, недоступность </a:t>
            </a:r>
            <a:r>
              <a:rPr lang="en-GB" sz="2000" dirty="0">
                <a:latin typeface="TT Norms Tochka Ext Medium" panose="02000503030000020003" pitchFamily="2" charset="0"/>
              </a:rPr>
              <a:t>NGFW, </a:t>
            </a:r>
            <a:br>
              <a:rPr lang="ru-RU" sz="2000" dirty="0">
                <a:latin typeface="TT Norms Tochka Ext Medium" panose="02000503030000020003" pitchFamily="2" charset="0"/>
              </a:rPr>
            </a:br>
            <a:r>
              <a:rPr lang="ru-RU" sz="2000" dirty="0">
                <a:latin typeface="TT Norms Tochka Ext Medium" panose="02000503030000020003" pitchFamily="2" charset="0"/>
              </a:rPr>
              <a:t>повторная авторизация</a:t>
            </a:r>
            <a:r>
              <a:rPr lang="en-US" sz="2000" dirty="0">
                <a:latin typeface="TT Norms Tochka Ext Medium" panose="02000503030000020003" pitchFamily="2" charset="0"/>
              </a:rPr>
              <a:t> </a:t>
            </a:r>
            <a:r>
              <a:rPr lang="ru-RU" sz="2000" dirty="0">
                <a:latin typeface="TT Norms Tochka Ext Medium" panose="02000503030000020003" pitchFamily="2" charset="0"/>
              </a:rPr>
              <a:t>и очистка </a:t>
            </a:r>
            <a:br>
              <a:rPr lang="en-US" sz="2000" dirty="0">
                <a:latin typeface="TT Norms Tochka Ext Medium" panose="02000503030000020003" pitchFamily="2" charset="0"/>
              </a:rPr>
            </a:br>
            <a:r>
              <a:rPr lang="ru-RU" sz="2000" dirty="0">
                <a:latin typeface="TT Norms Tochka Ext Medium" panose="02000503030000020003" pitchFamily="2" charset="0"/>
              </a:rPr>
              <a:t>устаревших привязок.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sz="22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E55053F-E604-83D3-20B8-9ADE844853D8}"/>
              </a:ext>
            </a:extLst>
          </p:cNvPr>
          <p:cNvSpPr txBox="1"/>
          <p:nvPr/>
        </p:nvSpPr>
        <p:spPr>
          <a:xfrm>
            <a:off x="6206300" y="5113424"/>
            <a:ext cx="5680072" cy="27358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Развивать интеграцию с </a:t>
            </a:r>
            <a:r>
              <a:rPr lang="en-GB" sz="2200" b="1" dirty="0">
                <a:solidFill>
                  <a:schemeClr val="accent1"/>
                </a:solidFill>
                <a:latin typeface="TT Norms Tochka Ext Normal" panose="02000503030000020003" pitchFamily="2" charset="0"/>
              </a:rPr>
              <a:t>UserGate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ru-RU" sz="2000" dirty="0">
                <a:latin typeface="TT Norms Tochka Ext Medium" panose="02000503030000020003" pitchFamily="2" charset="0"/>
              </a:rPr>
              <a:t>Перейти на </a:t>
            </a:r>
            <a:r>
              <a:rPr lang="en-GB" sz="2000" dirty="0">
                <a:latin typeface="TT Norms Tochka Ext Medium" panose="02000503030000020003" pitchFamily="2" charset="0"/>
              </a:rPr>
              <a:t>API </a:t>
            </a:r>
            <a:r>
              <a:rPr lang="ru-RU" sz="2000" dirty="0">
                <a:latin typeface="TT Norms Tochka Ext Medium" panose="02000503030000020003" pitchFamily="2" charset="0"/>
              </a:rPr>
              <a:t>или </a:t>
            </a:r>
            <a:r>
              <a:rPr lang="en-GB" sz="2000" dirty="0">
                <a:latin typeface="TT Norms Tochka Ext Medium" panose="02000503030000020003" pitchFamily="2" charset="0"/>
              </a:rPr>
              <a:t>Captive Portal </a:t>
            </a:r>
            <a:r>
              <a:rPr lang="ru-RU" sz="2000" dirty="0">
                <a:latin typeface="TT Norms Tochka Ext Medium" panose="02000503030000020003" pitchFamily="2" charset="0"/>
              </a:rPr>
              <a:t>после проверки надёжности</a:t>
            </a:r>
            <a:r>
              <a:rPr lang="en-US" sz="2000" dirty="0">
                <a:latin typeface="TT Norms Tochka Ext Medium" panose="02000503030000020003" pitchFamily="2" charset="0"/>
              </a:rPr>
              <a:t> </a:t>
            </a:r>
            <a:r>
              <a:rPr lang="ru-RU" sz="2000" dirty="0">
                <a:latin typeface="TT Norms Tochka Ext Medium" panose="02000503030000020003" pitchFamily="2" charset="0"/>
              </a:rPr>
              <a:t>и управляемости авторизации под нагрузкой.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0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2200" dirty="0">
              <a:latin typeface="TT Norms Tochka Ext Medium" panose="02000503030000020003" pitchFamily="2" charset="0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GB" dirty="0">
              <a:latin typeface="TT Norms Tochka Ext Medium" panose="02000503030000020003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50842D-EC86-33D5-7996-48C04D5C664F}"/>
              </a:ext>
            </a:extLst>
          </p:cNvPr>
          <p:cNvSpPr txBox="1"/>
          <p:nvPr/>
        </p:nvSpPr>
        <p:spPr>
          <a:xfrm>
            <a:off x="304800" y="1261381"/>
            <a:ext cx="10222523" cy="7540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На российские </a:t>
            </a:r>
            <a:r>
              <a:rPr lang="en-GB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NGFW </a:t>
            </a:r>
            <a:r>
              <a:rPr lang="ru-RU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пока перевели только часть трафика.</a:t>
            </a:r>
          </a:p>
          <a:p>
            <a:pPr marL="0" lvl="1" defTabSz="914332">
              <a:spcAft>
                <a:spcPts val="600"/>
              </a:spcAft>
            </a:pPr>
            <a:endParaRPr lang="ru-RU" sz="2200" b="1" dirty="0">
              <a:solidFill>
                <a:schemeClr val="tx2"/>
              </a:solidFill>
              <a:latin typeface="TT Norms Tochka Ext Normal" panose="02000503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5371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6A222-7916-15A7-FE61-4A36FA1DA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13CDA7-6827-A924-5994-B9A282479AB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56</a:t>
            </a:fld>
            <a:endParaRPr lang="ru-R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5E5C660-EE8F-C4B0-0729-21B7D5CC8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630044"/>
          </a:xfrm>
        </p:spPr>
        <p:txBody>
          <a:bodyPr/>
          <a:lstStyle/>
          <a:p>
            <a:r>
              <a:rPr lang="ru-RU"/>
              <a:t>Эволюция авторизации</a:t>
            </a:r>
            <a:endParaRPr lang="en-RU"/>
          </a:p>
        </p:txBody>
      </p:sp>
      <p:sp>
        <p:nvSpPr>
          <p:cNvPr id="8" name="Овал 1110">
            <a:extLst>
              <a:ext uri="{FF2B5EF4-FFF2-40B4-BE49-F238E27FC236}">
                <a16:creationId xmlns:a16="http://schemas.microsoft.com/office/drawing/2014/main" id="{25FE2AC2-69B3-61AF-2639-37F23D26DD2B}"/>
              </a:ext>
            </a:extLst>
          </p:cNvPr>
          <p:cNvSpPr>
            <a:spLocks noGrp="1"/>
          </p:cNvSpPr>
          <p:nvPr/>
        </p:nvSpPr>
        <p:spPr>
          <a:xfrm>
            <a:off x="685800" y="1507564"/>
            <a:ext cx="431800" cy="431800"/>
          </a:xfrm>
          <a:prstGeom prst="ellipse">
            <a:avLst/>
          </a:prstGeom>
          <a:solidFill>
            <a:srgbClr val="7F42E1"/>
          </a:solidFill>
          <a:ln w="14288">
            <a:solidFill>
              <a:srgbClr val="7F42E1"/>
            </a:solidFill>
            <a:prstDash val="solid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1</a:t>
            </a:r>
          </a:p>
        </p:txBody>
      </p:sp>
      <p:sp>
        <p:nvSpPr>
          <p:cNvPr id="11" name="Прямоугольник 1111">
            <a:extLst>
              <a:ext uri="{FF2B5EF4-FFF2-40B4-BE49-F238E27FC236}">
                <a16:creationId xmlns:a16="http://schemas.microsoft.com/office/drawing/2014/main" id="{5753142A-2E9D-05EB-D5B6-57BC07B7F972}"/>
              </a:ext>
            </a:extLst>
          </p:cNvPr>
          <p:cNvSpPr>
            <a:spLocks noGrp="1"/>
          </p:cNvSpPr>
          <p:nvPr/>
        </p:nvSpPr>
        <p:spPr>
          <a:xfrm>
            <a:off x="1190395" y="1444064"/>
            <a:ext cx="2984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pPr algn="l">
              <a:buNone/>
              <a:defRPr sz="157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Palo Alto + syslog</a:t>
            </a:r>
          </a:p>
        </p:txBody>
      </p:sp>
      <p:sp>
        <p:nvSpPr>
          <p:cNvPr id="12" name="Скругленный прямоугольник 1112">
            <a:extLst>
              <a:ext uri="{FF2B5EF4-FFF2-40B4-BE49-F238E27FC236}">
                <a16:creationId xmlns:a16="http://schemas.microsoft.com/office/drawing/2014/main" id="{6413C2F3-A2F8-09F6-F293-DF980C22CDDB}"/>
              </a:ext>
            </a:extLst>
          </p:cNvPr>
          <p:cNvSpPr>
            <a:spLocks noGrp="1"/>
          </p:cNvSpPr>
          <p:nvPr/>
        </p:nvSpPr>
        <p:spPr>
          <a:xfrm>
            <a:off x="685801" y="2104465"/>
            <a:ext cx="3238500" cy="3492500"/>
          </a:xfrm>
          <a:prstGeom prst="roundRect">
            <a:avLst>
              <a:gd name="adj" fmla="val 3922"/>
            </a:avLst>
          </a:prstGeom>
          <a:solidFill>
            <a:srgbClr val="F5F5F5"/>
          </a:solidFill>
          <a:ln w="14288">
            <a:solidFill>
              <a:srgbClr val="EAEAEA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endParaRPr sz="2400"/>
          </a:p>
        </p:txBody>
      </p:sp>
      <p:sp>
        <p:nvSpPr>
          <p:cNvPr id="13" name="Овал 1113">
            <a:extLst>
              <a:ext uri="{FF2B5EF4-FFF2-40B4-BE49-F238E27FC236}">
                <a16:creationId xmlns:a16="http://schemas.microsoft.com/office/drawing/2014/main" id="{BE5980B1-6801-1DCB-79E5-AA2693C251AA}"/>
              </a:ext>
            </a:extLst>
          </p:cNvPr>
          <p:cNvSpPr>
            <a:spLocks noGrp="1"/>
          </p:cNvSpPr>
          <p:nvPr/>
        </p:nvSpPr>
        <p:spPr>
          <a:xfrm>
            <a:off x="4405255" y="1507564"/>
            <a:ext cx="431800" cy="431800"/>
          </a:xfrm>
          <a:prstGeom prst="ellipse">
            <a:avLst/>
          </a:prstGeom>
          <a:solidFill>
            <a:srgbClr val="7F42E1"/>
          </a:solidFill>
          <a:ln w="14288">
            <a:solidFill>
              <a:srgbClr val="7F42E1"/>
            </a:solidFill>
            <a:prstDash val="solid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2</a:t>
            </a:r>
          </a:p>
        </p:txBody>
      </p:sp>
      <p:sp>
        <p:nvSpPr>
          <p:cNvPr id="14" name="Прямоугольник 1114">
            <a:extLst>
              <a:ext uri="{FF2B5EF4-FFF2-40B4-BE49-F238E27FC236}">
                <a16:creationId xmlns:a16="http://schemas.microsoft.com/office/drawing/2014/main" id="{FBB5D898-24D2-0E95-4099-42CF1EE2995A}"/>
              </a:ext>
            </a:extLst>
          </p:cNvPr>
          <p:cNvSpPr>
            <a:spLocks noGrp="1"/>
          </p:cNvSpPr>
          <p:nvPr/>
        </p:nvSpPr>
        <p:spPr>
          <a:xfrm>
            <a:off x="4902200" y="1444064"/>
            <a:ext cx="2984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pPr algn="l">
              <a:buNone/>
              <a:defRPr sz="1575" b="1">
                <a:solidFill>
                  <a:srgbClr val="4E1AA3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chemeClr val="accent1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Palo Alto + HTTP API</a:t>
            </a:r>
          </a:p>
        </p:txBody>
      </p:sp>
      <p:sp>
        <p:nvSpPr>
          <p:cNvPr id="15" name="Скругленный прямоугольник 1115">
            <a:extLst>
              <a:ext uri="{FF2B5EF4-FFF2-40B4-BE49-F238E27FC236}">
                <a16:creationId xmlns:a16="http://schemas.microsoft.com/office/drawing/2014/main" id="{D965BEAE-7130-98EB-875D-7ADBBFDD6412}"/>
              </a:ext>
            </a:extLst>
          </p:cNvPr>
          <p:cNvSpPr>
            <a:spLocks noGrp="1"/>
          </p:cNvSpPr>
          <p:nvPr/>
        </p:nvSpPr>
        <p:spPr>
          <a:xfrm>
            <a:off x="4470401" y="2104465"/>
            <a:ext cx="3238500" cy="3492500"/>
          </a:xfrm>
          <a:prstGeom prst="roundRect">
            <a:avLst>
              <a:gd name="adj" fmla="val 3922"/>
            </a:avLst>
          </a:prstGeom>
          <a:solidFill>
            <a:srgbClr val="F5F0FE"/>
          </a:solidFill>
          <a:ln w="14288">
            <a:solidFill>
              <a:srgbClr val="E7DBFD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endParaRPr sz="2400"/>
          </a:p>
        </p:txBody>
      </p:sp>
      <p:sp>
        <p:nvSpPr>
          <p:cNvPr id="16" name="Овал 1116">
            <a:extLst>
              <a:ext uri="{FF2B5EF4-FFF2-40B4-BE49-F238E27FC236}">
                <a16:creationId xmlns:a16="http://schemas.microsoft.com/office/drawing/2014/main" id="{248997E0-CA3C-5169-B0EC-767A780ABB78}"/>
              </a:ext>
            </a:extLst>
          </p:cNvPr>
          <p:cNvSpPr>
            <a:spLocks noGrp="1"/>
          </p:cNvSpPr>
          <p:nvPr/>
        </p:nvSpPr>
        <p:spPr>
          <a:xfrm>
            <a:off x="8255000" y="1507564"/>
            <a:ext cx="431800" cy="431800"/>
          </a:xfrm>
          <a:prstGeom prst="ellipse">
            <a:avLst/>
          </a:prstGeom>
          <a:solidFill>
            <a:srgbClr val="7F42E1"/>
          </a:solidFill>
          <a:ln w="14288">
            <a:solidFill>
              <a:srgbClr val="7F42E1"/>
            </a:solidFill>
            <a:prstDash val="solid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0">
                <a:solidFill>
                  <a:srgbClr val="FFFFFF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3</a:t>
            </a:r>
          </a:p>
        </p:txBody>
      </p:sp>
      <p:sp>
        <p:nvSpPr>
          <p:cNvPr id="17" name="Прямоугольник 1117">
            <a:extLst>
              <a:ext uri="{FF2B5EF4-FFF2-40B4-BE49-F238E27FC236}">
                <a16:creationId xmlns:a16="http://schemas.microsoft.com/office/drawing/2014/main" id="{D63303CD-BFE6-FA51-81DB-501332A5DD08}"/>
              </a:ext>
            </a:extLst>
          </p:cNvPr>
          <p:cNvSpPr>
            <a:spLocks noGrp="1"/>
          </p:cNvSpPr>
          <p:nvPr/>
        </p:nvSpPr>
        <p:spPr>
          <a:xfrm>
            <a:off x="8738685" y="1444064"/>
            <a:ext cx="2984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pPr algn="l">
              <a:buNone/>
              <a:defRPr sz="157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Российские NGFW</a:t>
            </a:r>
          </a:p>
        </p:txBody>
      </p:sp>
      <p:sp>
        <p:nvSpPr>
          <p:cNvPr id="18" name="Скругленный прямоугольник 1118">
            <a:extLst>
              <a:ext uri="{FF2B5EF4-FFF2-40B4-BE49-F238E27FC236}">
                <a16:creationId xmlns:a16="http://schemas.microsoft.com/office/drawing/2014/main" id="{27CA72C3-3D00-3C05-EA38-2F353455BA6F}"/>
              </a:ext>
            </a:extLst>
          </p:cNvPr>
          <p:cNvSpPr>
            <a:spLocks noGrp="1"/>
          </p:cNvSpPr>
          <p:nvPr/>
        </p:nvSpPr>
        <p:spPr>
          <a:xfrm>
            <a:off x="8255001" y="2104465"/>
            <a:ext cx="3238500" cy="3492500"/>
          </a:xfrm>
          <a:prstGeom prst="roundRect">
            <a:avLst>
              <a:gd name="adj" fmla="val 3922"/>
            </a:avLst>
          </a:prstGeom>
          <a:solidFill>
            <a:srgbClr val="D3F0FF"/>
          </a:solidFill>
          <a:ln w="14288">
            <a:solidFill>
              <a:srgbClr val="D3F0FF"/>
            </a:solidFill>
            <a:prstDash val="solid"/>
          </a:ln>
        </p:spPr>
        <p:txBody>
          <a:bodyPr wrap="square" lIns="127000" tIns="101600" rIns="127000" bIns="101600" anchor="ctr">
            <a:normAutofit/>
          </a:bodyPr>
          <a:lstStyle/>
          <a:p>
            <a:endParaRPr sz="2400"/>
          </a:p>
        </p:txBody>
      </p:sp>
      <p:sp>
        <p:nvSpPr>
          <p:cNvPr id="19" name="Прямоугольник 1119">
            <a:extLst>
              <a:ext uri="{FF2B5EF4-FFF2-40B4-BE49-F238E27FC236}">
                <a16:creationId xmlns:a16="http://schemas.microsoft.com/office/drawing/2014/main" id="{05BDD926-5F49-90A5-ED63-F41CA40391DE}"/>
              </a:ext>
            </a:extLst>
          </p:cNvPr>
          <p:cNvSpPr>
            <a:spLocks noGrp="1"/>
          </p:cNvSpPr>
          <p:nvPr/>
        </p:nvSpPr>
        <p:spPr>
          <a:xfrm>
            <a:off x="1041400" y="2510864"/>
            <a:ext cx="254000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90000" lnSpcReduction="20000"/>
          </a:bodyPr>
          <a:lstStyle/>
          <a:p>
            <a:pPr algn="ctr">
              <a:buNone/>
              <a:defRPr sz="15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Pod events</a:t>
            </a:r>
          </a:p>
        </p:txBody>
      </p:sp>
      <p:sp>
        <p:nvSpPr>
          <p:cNvPr id="20" name="Прямоугольник 1120">
            <a:extLst>
              <a:ext uri="{FF2B5EF4-FFF2-40B4-BE49-F238E27FC236}">
                <a16:creationId xmlns:a16="http://schemas.microsoft.com/office/drawing/2014/main" id="{57144847-ED1C-8E20-F3EA-B4BAA05D78E0}"/>
              </a:ext>
            </a:extLst>
          </p:cNvPr>
          <p:cNvSpPr>
            <a:spLocks noGrp="1"/>
          </p:cNvSpPr>
          <p:nvPr/>
        </p:nvSpPr>
        <p:spPr>
          <a:xfrm>
            <a:off x="1041400" y="3222064"/>
            <a:ext cx="254000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90000" lnSpcReduction="20000"/>
          </a:bodyPr>
          <a:lstStyle/>
          <a:p>
            <a:pPr algn="ctr">
              <a:buNone/>
              <a:defRPr sz="15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Praefectus</a:t>
            </a:r>
          </a:p>
        </p:txBody>
      </p:sp>
      <p:sp>
        <p:nvSpPr>
          <p:cNvPr id="21" name="Прямоугольник 1121">
            <a:extLst>
              <a:ext uri="{FF2B5EF4-FFF2-40B4-BE49-F238E27FC236}">
                <a16:creationId xmlns:a16="http://schemas.microsoft.com/office/drawing/2014/main" id="{11808115-9525-7DF8-4F93-C5807F3F23AD}"/>
              </a:ext>
            </a:extLst>
          </p:cNvPr>
          <p:cNvSpPr>
            <a:spLocks noGrp="1"/>
          </p:cNvSpPr>
          <p:nvPr/>
        </p:nvSpPr>
        <p:spPr>
          <a:xfrm>
            <a:off x="1041400" y="3933264"/>
            <a:ext cx="254000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90000" lnSpcReduction="20000"/>
          </a:bodyPr>
          <a:lstStyle/>
          <a:p>
            <a:pPr algn="ctr">
              <a:buNone/>
              <a:defRPr sz="15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syslog</a:t>
            </a:r>
          </a:p>
        </p:txBody>
      </p:sp>
      <p:sp>
        <p:nvSpPr>
          <p:cNvPr id="22" name="Скругленный прямоугольник 1122">
            <a:extLst>
              <a:ext uri="{FF2B5EF4-FFF2-40B4-BE49-F238E27FC236}">
                <a16:creationId xmlns:a16="http://schemas.microsoft.com/office/drawing/2014/main" id="{32480190-9BCF-7848-B304-8E969834BD00}"/>
              </a:ext>
            </a:extLst>
          </p:cNvPr>
          <p:cNvSpPr>
            <a:spLocks noGrp="1"/>
          </p:cNvSpPr>
          <p:nvPr/>
        </p:nvSpPr>
        <p:spPr>
          <a:xfrm>
            <a:off x="1003301" y="4834965"/>
            <a:ext cx="2603500" cy="571500"/>
          </a:xfrm>
          <a:prstGeom prst="roundRect">
            <a:avLst>
              <a:gd name="adj" fmla="val 22222"/>
            </a:avLst>
          </a:prstGeom>
          <a:solidFill>
            <a:srgbClr val="FFE0E3"/>
          </a:solidFill>
          <a:ln w="14288">
            <a:solidFill>
              <a:srgbClr val="FFE0E3"/>
            </a:solidFill>
            <a:prstDash val="solid"/>
          </a:ln>
        </p:spPr>
        <p:txBody>
          <a:bodyPr wrap="square" lIns="127000" tIns="101600" rIns="127000" bIns="101600" anchor="ctr">
            <a:normAutofit fontScale="99019"/>
          </a:bodyPr>
          <a:lstStyle/>
          <a:p>
            <a:pPr algn="ctr">
              <a:buNone/>
              <a:defRPr sz="1350" b="1">
                <a:solidFill>
                  <a:srgbClr val="9E2C37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9E2C37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Работает, но нет ack</a:t>
            </a:r>
          </a:p>
        </p:txBody>
      </p:sp>
      <p:sp>
        <p:nvSpPr>
          <p:cNvPr id="23" name="Прямоугольник 1123">
            <a:extLst>
              <a:ext uri="{FF2B5EF4-FFF2-40B4-BE49-F238E27FC236}">
                <a16:creationId xmlns:a16="http://schemas.microsoft.com/office/drawing/2014/main" id="{5DCA2CA1-E0D9-1929-0DD7-8C96018B4FCB}"/>
              </a:ext>
            </a:extLst>
          </p:cNvPr>
          <p:cNvSpPr>
            <a:spLocks noGrp="1"/>
          </p:cNvSpPr>
          <p:nvPr/>
        </p:nvSpPr>
        <p:spPr>
          <a:xfrm>
            <a:off x="4826000" y="2574364"/>
            <a:ext cx="254000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90000" lnSpcReduction="20000"/>
          </a:bodyPr>
          <a:lstStyle/>
          <a:p>
            <a:pPr algn="ctr">
              <a:buNone/>
              <a:defRPr sz="15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Praefectus</a:t>
            </a:r>
          </a:p>
        </p:txBody>
      </p:sp>
      <p:sp>
        <p:nvSpPr>
          <p:cNvPr id="24" name="Прямоугольник 1124">
            <a:extLst>
              <a:ext uri="{FF2B5EF4-FFF2-40B4-BE49-F238E27FC236}">
                <a16:creationId xmlns:a16="http://schemas.microsoft.com/office/drawing/2014/main" id="{08278E99-1DF9-8494-4AAA-428CF6B16557}"/>
              </a:ext>
            </a:extLst>
          </p:cNvPr>
          <p:cNvSpPr>
            <a:spLocks noGrp="1"/>
          </p:cNvSpPr>
          <p:nvPr/>
        </p:nvSpPr>
        <p:spPr>
          <a:xfrm>
            <a:off x="4826000" y="3213100"/>
            <a:ext cx="254000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90000" lnSpcReduction="20000"/>
          </a:bodyPr>
          <a:lstStyle/>
          <a:p>
            <a:pPr algn="ctr">
              <a:buNone/>
              <a:defRPr sz="15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HTTP API</a:t>
            </a:r>
          </a:p>
        </p:txBody>
      </p:sp>
      <p:sp>
        <p:nvSpPr>
          <p:cNvPr id="25" name="Прямоугольник 1125">
            <a:extLst>
              <a:ext uri="{FF2B5EF4-FFF2-40B4-BE49-F238E27FC236}">
                <a16:creationId xmlns:a16="http://schemas.microsoft.com/office/drawing/2014/main" id="{341BA2F2-DDE5-5512-0A3F-B760B116A6D1}"/>
              </a:ext>
            </a:extLst>
          </p:cNvPr>
          <p:cNvSpPr>
            <a:spLocks noGrp="1"/>
          </p:cNvSpPr>
          <p:nvPr/>
        </p:nvSpPr>
        <p:spPr>
          <a:xfrm>
            <a:off x="4826000" y="3793564"/>
            <a:ext cx="2540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85976"/>
          </a:bodyPr>
          <a:lstStyle/>
          <a:p>
            <a:pPr algn="ctr">
              <a:buNone/>
              <a:defRPr sz="1425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19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status + retry + metrics</a:t>
            </a:r>
          </a:p>
        </p:txBody>
      </p:sp>
      <p:sp>
        <p:nvSpPr>
          <p:cNvPr id="26" name="Скругленный прямоугольник 1126">
            <a:extLst>
              <a:ext uri="{FF2B5EF4-FFF2-40B4-BE49-F238E27FC236}">
                <a16:creationId xmlns:a16="http://schemas.microsoft.com/office/drawing/2014/main" id="{8C8C8A80-6F96-4492-EE64-EA32AF2B6BAF}"/>
              </a:ext>
            </a:extLst>
          </p:cNvPr>
          <p:cNvSpPr>
            <a:spLocks noGrp="1"/>
          </p:cNvSpPr>
          <p:nvPr/>
        </p:nvSpPr>
        <p:spPr>
          <a:xfrm>
            <a:off x="4787901" y="4834965"/>
            <a:ext cx="2603500" cy="571500"/>
          </a:xfrm>
          <a:prstGeom prst="roundRect">
            <a:avLst>
              <a:gd name="adj" fmla="val 22222"/>
            </a:avLst>
          </a:prstGeom>
          <a:solidFill>
            <a:srgbClr val="CFEFDF"/>
          </a:solidFill>
          <a:ln w="14288">
            <a:solidFill>
              <a:srgbClr val="CFEFDF"/>
            </a:solidFill>
            <a:prstDash val="solid"/>
          </a:ln>
        </p:spPr>
        <p:txBody>
          <a:bodyPr wrap="square" lIns="127000" tIns="101600" rIns="127000" bIns="101600" anchor="ctr">
            <a:normAutofit fontScale="95764"/>
          </a:bodyPr>
          <a:lstStyle/>
          <a:p>
            <a:pPr algn="ctr">
              <a:buNone/>
              <a:defRPr sz="1350" b="1">
                <a:solidFill>
                  <a:srgbClr val="17643A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7643A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Предсказуемая доставка</a:t>
            </a:r>
          </a:p>
        </p:txBody>
      </p:sp>
      <p:sp>
        <p:nvSpPr>
          <p:cNvPr id="27" name="Прямоугольник 1127">
            <a:extLst>
              <a:ext uri="{FF2B5EF4-FFF2-40B4-BE49-F238E27FC236}">
                <a16:creationId xmlns:a16="http://schemas.microsoft.com/office/drawing/2014/main" id="{99E17A29-FF16-9452-BD98-C0F058204174}"/>
              </a:ext>
            </a:extLst>
          </p:cNvPr>
          <p:cNvSpPr>
            <a:spLocks noGrp="1"/>
          </p:cNvSpPr>
          <p:nvPr/>
        </p:nvSpPr>
        <p:spPr>
          <a:xfrm>
            <a:off x="8610600" y="2472764"/>
            <a:ext cx="254000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90000" lnSpcReduction="20000"/>
          </a:bodyPr>
          <a:lstStyle/>
          <a:p>
            <a:pPr algn="ctr">
              <a:buNone/>
              <a:defRPr sz="15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PT NGFW</a:t>
            </a:r>
          </a:p>
        </p:txBody>
      </p:sp>
      <p:sp>
        <p:nvSpPr>
          <p:cNvPr id="28" name="Прямоугольник 1128">
            <a:extLst>
              <a:ext uri="{FF2B5EF4-FFF2-40B4-BE49-F238E27FC236}">
                <a16:creationId xmlns:a16="http://schemas.microsoft.com/office/drawing/2014/main" id="{699373BA-E48D-2C49-1518-D80EF3D1325C}"/>
              </a:ext>
            </a:extLst>
          </p:cNvPr>
          <p:cNvSpPr>
            <a:spLocks noGrp="1"/>
          </p:cNvSpPr>
          <p:nvPr/>
        </p:nvSpPr>
        <p:spPr>
          <a:xfrm>
            <a:off x="8610600" y="3095064"/>
            <a:ext cx="2540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93108"/>
          </a:bodyPr>
          <a:lstStyle/>
          <a:p>
            <a:pPr algn="ctr">
              <a:buNone/>
              <a:defRPr sz="135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Captive Portal + Legatus</a:t>
            </a:r>
          </a:p>
        </p:txBody>
      </p:sp>
      <p:sp>
        <p:nvSpPr>
          <p:cNvPr id="29" name="Прямая соединительная линия 1129">
            <a:extLst>
              <a:ext uri="{FF2B5EF4-FFF2-40B4-BE49-F238E27FC236}">
                <a16:creationId xmlns:a16="http://schemas.microsoft.com/office/drawing/2014/main" id="{4DF8E6C4-B1CB-5A68-CC05-58FC59DFECC4}"/>
              </a:ext>
            </a:extLst>
          </p:cNvPr>
          <p:cNvSpPr>
            <a:spLocks noGrp="1"/>
          </p:cNvSpPr>
          <p:nvPr/>
        </p:nvSpPr>
        <p:spPr>
          <a:xfrm>
            <a:off x="8610600" y="3882464"/>
            <a:ext cx="2540000" cy="0"/>
          </a:xfrm>
          <a:prstGeom prst="line">
            <a:avLst/>
          </a:prstGeom>
          <a:noFill/>
          <a:ln w="14288">
            <a:solidFill>
              <a:srgbClr val="87CFF2"/>
            </a:solidFill>
            <a:prstDash val="solid"/>
          </a:ln>
        </p:spPr>
      </p:sp>
      <p:sp>
        <p:nvSpPr>
          <p:cNvPr id="30" name="Прямоугольник 1130">
            <a:extLst>
              <a:ext uri="{FF2B5EF4-FFF2-40B4-BE49-F238E27FC236}">
                <a16:creationId xmlns:a16="http://schemas.microsoft.com/office/drawing/2014/main" id="{DF5190F0-0081-440F-EC05-BED1F49C7D0F}"/>
              </a:ext>
            </a:extLst>
          </p:cNvPr>
          <p:cNvSpPr>
            <a:spLocks noGrp="1"/>
          </p:cNvSpPr>
          <p:nvPr/>
        </p:nvSpPr>
        <p:spPr>
          <a:xfrm>
            <a:off x="8610600" y="4060264"/>
            <a:ext cx="2540000" cy="431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90000" lnSpcReduction="20000"/>
          </a:bodyPr>
          <a:lstStyle/>
          <a:p>
            <a:pPr algn="ctr">
              <a:buNone/>
              <a:defRPr sz="150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 sz="2000"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UserGate</a:t>
            </a:r>
          </a:p>
        </p:txBody>
      </p:sp>
      <p:sp>
        <p:nvSpPr>
          <p:cNvPr id="31" name="Прямоугольник 1131">
            <a:extLst>
              <a:ext uri="{FF2B5EF4-FFF2-40B4-BE49-F238E27FC236}">
                <a16:creationId xmlns:a16="http://schemas.microsoft.com/office/drawing/2014/main" id="{1E901AD3-3EAA-9FE5-BEDF-B8AB0DD89487}"/>
              </a:ext>
            </a:extLst>
          </p:cNvPr>
          <p:cNvSpPr>
            <a:spLocks noGrp="1"/>
          </p:cNvSpPr>
          <p:nvPr/>
        </p:nvSpPr>
        <p:spPr>
          <a:xfrm>
            <a:off x="8610600" y="4593664"/>
            <a:ext cx="2540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27000" tIns="101600" rIns="127000" bIns="101600" anchor="ctr">
            <a:normAutofit fontScale="93264"/>
          </a:bodyPr>
          <a:lstStyle/>
          <a:p>
            <a:pPr algn="ctr">
              <a:buNone/>
              <a:defRPr sz="1350" b="1">
                <a:solidFill>
                  <a:srgbClr val="191919"/>
                </a:solidFill>
                <a:latin typeface="Arial"/>
                <a:ea typeface="Arial"/>
                <a:cs typeface="Arial"/>
              </a:defRPr>
            </a:pPr>
            <a:r>
              <a:rPr>
                <a:solidFill>
                  <a:srgbClr val="191919"/>
                </a:solidFill>
                <a:latin typeface="TT Norms Tochka Ext Light" panose="02000503030000020003" pitchFamily="2" charset="0"/>
                <a:ea typeface="Arial"/>
                <a:cs typeface="Arial"/>
              </a:rPr>
              <a:t>syslog через Praefectus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514DEB-C56B-62FE-D269-65C5D8190624}"/>
              </a:ext>
            </a:extLst>
          </p:cNvPr>
          <p:cNvSpPr txBox="1"/>
          <p:nvPr/>
        </p:nvSpPr>
        <p:spPr>
          <a:xfrm>
            <a:off x="304800" y="6294389"/>
            <a:ext cx="10222523" cy="7540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332">
              <a:spcAft>
                <a:spcPts val="600"/>
              </a:spcAft>
            </a:pPr>
            <a:r>
              <a:rPr lang="ru-RU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Одна задача, разные способы передать </a:t>
            </a:r>
            <a:r>
              <a:rPr lang="en-GB" sz="2200" b="1" dirty="0">
                <a:solidFill>
                  <a:schemeClr val="tx2"/>
                </a:solidFill>
                <a:latin typeface="TT Norms Tochka Ext Normal" panose="02000503030000020003" pitchFamily="2" charset="0"/>
              </a:rPr>
              <a:t>identity.</a:t>
            </a:r>
          </a:p>
          <a:p>
            <a:pPr marL="0" lvl="1" defTabSz="914332">
              <a:spcAft>
                <a:spcPts val="600"/>
              </a:spcAft>
            </a:pPr>
            <a:endParaRPr lang="en-GB" sz="2200" b="1" dirty="0">
              <a:solidFill>
                <a:schemeClr val="tx2"/>
              </a:solidFill>
              <a:latin typeface="TT Norms Tochka Ext Normal" panose="02000503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2286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0CE2F-70BB-18FF-FB25-F2A95FF0F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067160-BD9E-63A5-4AB1-D90700DCD6A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57</a:t>
            </a:fld>
            <a:endParaRPr lang="ru-R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948D641-643F-1F98-D8D8-C5F4F9CB0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630044"/>
          </a:xfrm>
        </p:spPr>
        <p:txBody>
          <a:bodyPr/>
          <a:lstStyle/>
          <a:p>
            <a:r>
              <a:rPr lang="ru-RU"/>
              <a:t>Какие выводы можно сделать</a:t>
            </a:r>
            <a:endParaRPr lang="en-RU"/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DD4DBCEB-EAB3-F87C-B173-CD99580760EB}"/>
              </a:ext>
            </a:extLst>
          </p:cNvPr>
          <p:cNvSpPr txBox="1">
            <a:spLocks/>
          </p:cNvSpPr>
          <p:nvPr/>
        </p:nvSpPr>
        <p:spPr>
          <a:xfrm>
            <a:off x="304800" y="2340680"/>
            <a:ext cx="618311" cy="1191095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defPPr>
              <a:defRPr lang="en-US"/>
            </a:defPPr>
            <a:lvl1pPr defTabSz="457200">
              <a:lnSpc>
                <a:spcPct val="67000"/>
              </a:lnSpc>
              <a:spcBef>
                <a:spcPct val="0"/>
              </a:spcBef>
              <a:defRPr sz="10900" cap="all" spc="67">
                <a:solidFill>
                  <a:schemeClr val="accent1"/>
                </a:solidFill>
                <a:latin typeface="ABC Gravity Compressed Cyrillic Ultra"/>
                <a:ea typeface="ABC Gravity Compressed Cyrillic Ultra"/>
              </a:defRPr>
            </a:lvl1pPr>
            <a:lvl2pPr marL="457200" defTabSz="457200"/>
            <a:lvl3pPr marL="914400" defTabSz="457200"/>
            <a:lvl4pPr marL="1371600" defTabSz="457200"/>
            <a:lvl5pPr marL="1828800" defTabSz="457200"/>
            <a:lvl6pPr marL="2286000" defTabSz="457200"/>
            <a:lvl7pPr marL="2743200" defTabSz="457200"/>
            <a:lvl8pPr marL="3200400" defTabSz="457200"/>
            <a:lvl9pPr marL="3657600" defTabSz="457200"/>
          </a:lstStyle>
          <a:p>
            <a:r>
              <a:rPr lang="en-US" dirty="0"/>
              <a:t>1.</a:t>
            </a:r>
            <a:endParaRPr lang="ru-RU" dirty="0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E5767EA5-561D-8B50-EBEA-11F836F0AB1A}"/>
              </a:ext>
            </a:extLst>
          </p:cNvPr>
          <p:cNvSpPr txBox="1">
            <a:spLocks/>
          </p:cNvSpPr>
          <p:nvPr/>
        </p:nvSpPr>
        <p:spPr>
          <a:xfrm>
            <a:off x="304799" y="3429000"/>
            <a:ext cx="2944813" cy="263835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lang="ru-RU" sz="1000" kern="1200" smtClean="0">
                <a:solidFill>
                  <a:schemeClr val="bg2">
                    <a:lumMod val="75000"/>
                  </a:schemeClr>
                </a:solidFill>
                <a:latin typeface="TT Norms Tochka Ext" panose="02000503030000020003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lang="ru-RU" sz="2400" b="1" dirty="0">
                <a:solidFill>
                  <a:schemeClr val="accent1"/>
                </a:solidFill>
                <a:latin typeface="+mn-lt"/>
              </a:rPr>
              <a:t>Доверяй, </a:t>
            </a:r>
            <a:br>
              <a:rPr lang="en-US" sz="2400" b="1" dirty="0">
                <a:solidFill>
                  <a:schemeClr val="accent1"/>
                </a:solidFill>
                <a:latin typeface="+mn-lt"/>
              </a:rPr>
            </a:br>
            <a:r>
              <a:rPr lang="ru-RU" sz="2400" b="1" dirty="0">
                <a:solidFill>
                  <a:schemeClr val="accent1"/>
                </a:solidFill>
                <a:latin typeface="+mn-lt"/>
              </a:rPr>
              <a:t>но проверяй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lang="ru-RU" sz="2000" dirty="0">
                <a:solidFill>
                  <a:schemeClr val="tx1"/>
                </a:solidFill>
                <a:latin typeface="+mn-lt"/>
              </a:rPr>
              <a:t>У всех вендоров </a:t>
            </a:r>
            <a:br>
              <a:rPr lang="en-US" sz="2000" dirty="0">
                <a:solidFill>
                  <a:schemeClr val="tx1"/>
                </a:solidFill>
                <a:latin typeface="+mn-lt"/>
              </a:rPr>
            </a:br>
            <a:r>
              <a:rPr lang="ru-RU" sz="2000" dirty="0">
                <a:solidFill>
                  <a:schemeClr val="tx1"/>
                </a:solidFill>
                <a:latin typeface="+mn-lt"/>
              </a:rPr>
              <a:t>есть как недостатки, </a:t>
            </a:r>
            <a:br>
              <a:rPr lang="en-US" sz="2000" dirty="0">
                <a:solidFill>
                  <a:schemeClr val="tx1"/>
                </a:solidFill>
                <a:latin typeface="+mn-lt"/>
              </a:rPr>
            </a:br>
            <a:r>
              <a:rPr lang="ru-RU" sz="2000" dirty="0">
                <a:solidFill>
                  <a:schemeClr val="tx1"/>
                </a:solidFill>
                <a:latin typeface="+mn-lt"/>
              </a:rPr>
              <a:t>так и сильные стороны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endParaRPr lang="ru-RU" sz="2000" dirty="0">
              <a:solidFill>
                <a:schemeClr val="tx1"/>
              </a:solidFill>
              <a:latin typeface="+mn-lt"/>
            </a:endParaRP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70708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D403D-2236-E6D3-F86A-0FC02B516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5F3FD2-D7A8-8344-1B59-8D34516CE35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58</a:t>
            </a:fld>
            <a:endParaRPr lang="ru-R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6A43CD4-285E-D1A6-B1E4-09EFB6E41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630044"/>
          </a:xfrm>
        </p:spPr>
        <p:txBody>
          <a:bodyPr/>
          <a:lstStyle/>
          <a:p>
            <a:r>
              <a:rPr lang="ru-RU"/>
              <a:t>Какие выводы можно сделать</a:t>
            </a:r>
            <a:endParaRPr lang="en-RU"/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8171B374-8FB6-D4BF-EC06-01BBE1B04E57}"/>
              </a:ext>
            </a:extLst>
          </p:cNvPr>
          <p:cNvSpPr txBox="1">
            <a:spLocks/>
          </p:cNvSpPr>
          <p:nvPr/>
        </p:nvSpPr>
        <p:spPr>
          <a:xfrm>
            <a:off x="304800" y="2340680"/>
            <a:ext cx="618311" cy="1191095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defPPr>
              <a:defRPr lang="en-US"/>
            </a:defPPr>
            <a:lvl1pPr defTabSz="457200">
              <a:lnSpc>
                <a:spcPct val="67000"/>
              </a:lnSpc>
              <a:spcBef>
                <a:spcPct val="0"/>
              </a:spcBef>
              <a:defRPr sz="10900" cap="all" spc="67">
                <a:solidFill>
                  <a:schemeClr val="accent1"/>
                </a:solidFill>
                <a:latin typeface="ABC Gravity Compressed Cyrillic Ultra"/>
                <a:ea typeface="ABC Gravity Compressed Cyrillic Ultra"/>
              </a:defRPr>
            </a:lvl1pPr>
            <a:lvl2pPr marL="457200" defTabSz="457200"/>
            <a:lvl3pPr marL="914400" defTabSz="457200"/>
            <a:lvl4pPr marL="1371600" defTabSz="457200"/>
            <a:lvl5pPr marL="1828800" defTabSz="457200"/>
            <a:lvl6pPr marL="2286000" defTabSz="457200"/>
            <a:lvl7pPr marL="2743200" defTabSz="457200"/>
            <a:lvl8pPr marL="3200400" defTabSz="457200"/>
            <a:lvl9pPr marL="3657600" defTabSz="457200"/>
          </a:lstStyle>
          <a:p>
            <a:r>
              <a:rPr lang="en-US" dirty="0"/>
              <a:t>1.</a:t>
            </a:r>
            <a:endParaRPr lang="ru-RU" dirty="0"/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30E83369-82D7-6DC1-0376-49B4D105FD3D}"/>
              </a:ext>
            </a:extLst>
          </p:cNvPr>
          <p:cNvSpPr txBox="1">
            <a:spLocks/>
          </p:cNvSpPr>
          <p:nvPr/>
        </p:nvSpPr>
        <p:spPr>
          <a:xfrm>
            <a:off x="4233840" y="2340680"/>
            <a:ext cx="765787" cy="1191095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defPPr>
              <a:defRPr lang="en-US"/>
            </a:defPPr>
            <a:lvl1pPr defTabSz="457200">
              <a:lnSpc>
                <a:spcPct val="67000"/>
              </a:lnSpc>
              <a:spcBef>
                <a:spcPct val="0"/>
              </a:spcBef>
              <a:defRPr sz="10900" cap="all" spc="67">
                <a:solidFill>
                  <a:schemeClr val="accent1"/>
                </a:solidFill>
                <a:latin typeface="ABC Gravity Compressed Cyrillic Ultra"/>
                <a:ea typeface="ABC Gravity Compressed Cyrillic Ultra"/>
              </a:defRPr>
            </a:lvl1pPr>
            <a:lvl2pPr marL="457200" defTabSz="457200"/>
            <a:lvl3pPr marL="914400" defTabSz="457200"/>
            <a:lvl4pPr marL="1371600" defTabSz="457200"/>
            <a:lvl5pPr marL="1828800" defTabSz="457200"/>
            <a:lvl6pPr marL="2286000" defTabSz="457200"/>
            <a:lvl7pPr marL="2743200" defTabSz="457200"/>
            <a:lvl8pPr marL="3200400" defTabSz="457200"/>
            <a:lvl9pPr marL="3657600" defTabSz="457200"/>
          </a:lstStyle>
          <a:p>
            <a:r>
              <a:rPr lang="en-US" dirty="0"/>
              <a:t>2.</a:t>
            </a:r>
            <a:endParaRPr lang="ru-RU" dirty="0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6846F42D-9F5E-F603-4CC4-E57275765104}"/>
              </a:ext>
            </a:extLst>
          </p:cNvPr>
          <p:cNvSpPr txBox="1">
            <a:spLocks/>
          </p:cNvSpPr>
          <p:nvPr/>
        </p:nvSpPr>
        <p:spPr>
          <a:xfrm>
            <a:off x="304799" y="3429000"/>
            <a:ext cx="2944813" cy="263835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lang="ru-RU" sz="1000" kern="1200" smtClean="0">
                <a:solidFill>
                  <a:schemeClr val="bg2">
                    <a:lumMod val="75000"/>
                  </a:schemeClr>
                </a:solidFill>
                <a:latin typeface="TT Norms Tochka Ext" panose="02000503030000020003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lang="ru-RU" sz="2400" b="1" dirty="0">
                <a:solidFill>
                  <a:schemeClr val="accent1"/>
                </a:solidFill>
                <a:latin typeface="+mn-lt"/>
              </a:rPr>
              <a:t>Доверяй, </a:t>
            </a:r>
            <a:br>
              <a:rPr lang="en-US" sz="2400" b="1" dirty="0">
                <a:solidFill>
                  <a:schemeClr val="accent1"/>
                </a:solidFill>
                <a:latin typeface="+mn-lt"/>
              </a:rPr>
            </a:br>
            <a:r>
              <a:rPr lang="ru-RU" sz="2400" b="1" dirty="0">
                <a:solidFill>
                  <a:schemeClr val="accent1"/>
                </a:solidFill>
                <a:latin typeface="+mn-lt"/>
              </a:rPr>
              <a:t>но проверяй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lang="ru-RU" sz="2000" dirty="0">
                <a:solidFill>
                  <a:schemeClr val="tx1"/>
                </a:solidFill>
                <a:latin typeface="+mn-lt"/>
              </a:rPr>
              <a:t>У всех вендоров </a:t>
            </a:r>
            <a:br>
              <a:rPr lang="en-US" sz="2000" dirty="0">
                <a:solidFill>
                  <a:schemeClr val="tx1"/>
                </a:solidFill>
                <a:latin typeface="+mn-lt"/>
              </a:rPr>
            </a:br>
            <a:r>
              <a:rPr lang="ru-RU" sz="2000" dirty="0">
                <a:solidFill>
                  <a:schemeClr val="tx1"/>
                </a:solidFill>
                <a:latin typeface="+mn-lt"/>
              </a:rPr>
              <a:t>есть как недостатки, </a:t>
            </a:r>
            <a:br>
              <a:rPr lang="en-US" sz="2000" dirty="0">
                <a:solidFill>
                  <a:schemeClr val="tx1"/>
                </a:solidFill>
                <a:latin typeface="+mn-lt"/>
              </a:rPr>
            </a:br>
            <a:r>
              <a:rPr lang="ru-RU" sz="2000" dirty="0">
                <a:solidFill>
                  <a:schemeClr val="tx1"/>
                </a:solidFill>
                <a:latin typeface="+mn-lt"/>
              </a:rPr>
              <a:t>так и сильные стороны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endParaRPr lang="ru-RU" sz="2000" dirty="0">
              <a:solidFill>
                <a:schemeClr val="tx1"/>
              </a:solidFill>
              <a:latin typeface="+mn-lt"/>
            </a:endParaRP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4218C178-A3B0-16B8-626A-F88C5934239F}"/>
              </a:ext>
            </a:extLst>
          </p:cNvPr>
          <p:cNvSpPr txBox="1">
            <a:spLocks/>
          </p:cNvSpPr>
          <p:nvPr/>
        </p:nvSpPr>
        <p:spPr>
          <a:xfrm>
            <a:off x="4233806" y="3429000"/>
            <a:ext cx="2944813" cy="150368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lang="ru-RU" sz="1000" kern="1200" smtClean="0">
                <a:solidFill>
                  <a:schemeClr val="bg2">
                    <a:lumMod val="75000"/>
                  </a:schemeClr>
                </a:solidFill>
                <a:latin typeface="TT Norms Tochka Ext" panose="02000503030000020003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lang="ru-RU" sz="2400" b="1" dirty="0">
                <a:solidFill>
                  <a:schemeClr val="accent1"/>
                </a:solidFill>
                <a:latin typeface="+mn-lt"/>
              </a:rPr>
              <a:t>Избегай </a:t>
            </a:r>
            <a:r>
              <a:rPr lang="en-GB" sz="2400" b="1" dirty="0">
                <a:solidFill>
                  <a:schemeClr val="accent1"/>
                </a:solidFill>
                <a:latin typeface="+mn-lt"/>
              </a:rPr>
              <a:t>lock-in</a:t>
            </a:r>
            <a:endParaRPr lang="en-GB" sz="2000" dirty="0">
              <a:solidFill>
                <a:schemeClr val="tx1"/>
              </a:solidFill>
              <a:latin typeface="+mn-lt"/>
            </a:endParaRP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lang="ru-RU" sz="2000" dirty="0">
                <a:solidFill>
                  <a:schemeClr val="tx1"/>
                </a:solidFill>
                <a:latin typeface="+mn-lt"/>
              </a:rPr>
              <a:t>Сохраняй возможность сменить </a:t>
            </a:r>
            <a:r>
              <a:rPr lang="en-GB" sz="2000" dirty="0">
                <a:solidFill>
                  <a:schemeClr val="tx1"/>
                </a:solidFill>
                <a:latin typeface="+mn-lt"/>
              </a:rPr>
              <a:t>NGFW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endParaRPr lang="en-GB" sz="2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533360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D5BA2-D6C4-9B47-8F21-2BDF00C6C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5D9D84-C69A-87EC-4428-BA29D6BFDD5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59</a:t>
            </a:fld>
            <a:endParaRPr lang="ru-R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A431FBE-0937-AD0C-20E8-3CBE66BE5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630044"/>
          </a:xfrm>
        </p:spPr>
        <p:txBody>
          <a:bodyPr/>
          <a:lstStyle/>
          <a:p>
            <a:r>
              <a:rPr lang="ru-RU"/>
              <a:t>Какие выводы можно сделать</a:t>
            </a:r>
            <a:endParaRPr lang="en-RU"/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95B0F578-A151-2857-7A85-A5DB8304F685}"/>
              </a:ext>
            </a:extLst>
          </p:cNvPr>
          <p:cNvSpPr txBox="1">
            <a:spLocks/>
          </p:cNvSpPr>
          <p:nvPr/>
        </p:nvSpPr>
        <p:spPr>
          <a:xfrm>
            <a:off x="304800" y="2340680"/>
            <a:ext cx="618311" cy="1191095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defPPr>
              <a:defRPr lang="en-US"/>
            </a:defPPr>
            <a:lvl1pPr defTabSz="457200">
              <a:lnSpc>
                <a:spcPct val="67000"/>
              </a:lnSpc>
              <a:spcBef>
                <a:spcPct val="0"/>
              </a:spcBef>
              <a:defRPr sz="10900" cap="all" spc="67">
                <a:solidFill>
                  <a:schemeClr val="accent1"/>
                </a:solidFill>
                <a:latin typeface="ABC Gravity Compressed Cyrillic Ultra"/>
                <a:ea typeface="ABC Gravity Compressed Cyrillic Ultra"/>
              </a:defRPr>
            </a:lvl1pPr>
            <a:lvl2pPr marL="457200" defTabSz="457200"/>
            <a:lvl3pPr marL="914400" defTabSz="457200"/>
            <a:lvl4pPr marL="1371600" defTabSz="457200"/>
            <a:lvl5pPr marL="1828800" defTabSz="457200"/>
            <a:lvl6pPr marL="2286000" defTabSz="457200"/>
            <a:lvl7pPr marL="2743200" defTabSz="457200"/>
            <a:lvl8pPr marL="3200400" defTabSz="457200"/>
            <a:lvl9pPr marL="3657600" defTabSz="457200"/>
          </a:lstStyle>
          <a:p>
            <a:r>
              <a:rPr lang="en-US" dirty="0"/>
              <a:t>1.</a:t>
            </a:r>
            <a:endParaRPr lang="ru-RU" dirty="0"/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4A3AF14-3987-2D9A-B960-3D60F0446F45}"/>
              </a:ext>
            </a:extLst>
          </p:cNvPr>
          <p:cNvSpPr txBox="1">
            <a:spLocks/>
          </p:cNvSpPr>
          <p:nvPr/>
        </p:nvSpPr>
        <p:spPr>
          <a:xfrm>
            <a:off x="4233840" y="2340680"/>
            <a:ext cx="765787" cy="1191095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defPPr>
              <a:defRPr lang="en-US"/>
            </a:defPPr>
            <a:lvl1pPr defTabSz="457200">
              <a:lnSpc>
                <a:spcPct val="67000"/>
              </a:lnSpc>
              <a:spcBef>
                <a:spcPct val="0"/>
              </a:spcBef>
              <a:defRPr sz="10900" cap="all" spc="67">
                <a:solidFill>
                  <a:schemeClr val="accent1"/>
                </a:solidFill>
                <a:latin typeface="ABC Gravity Compressed Cyrillic Ultra"/>
                <a:ea typeface="ABC Gravity Compressed Cyrillic Ultra"/>
              </a:defRPr>
            </a:lvl1pPr>
            <a:lvl2pPr marL="457200" defTabSz="457200"/>
            <a:lvl3pPr marL="914400" defTabSz="457200"/>
            <a:lvl4pPr marL="1371600" defTabSz="457200"/>
            <a:lvl5pPr marL="1828800" defTabSz="457200"/>
            <a:lvl6pPr marL="2286000" defTabSz="457200"/>
            <a:lvl7pPr marL="2743200" defTabSz="457200"/>
            <a:lvl8pPr marL="3200400" defTabSz="457200"/>
            <a:lvl9pPr marL="3657600" defTabSz="457200"/>
          </a:lstStyle>
          <a:p>
            <a:r>
              <a:rPr lang="en-US" dirty="0"/>
              <a:t>2.</a:t>
            </a:r>
            <a:endParaRPr lang="ru-RU" dirty="0"/>
          </a:p>
        </p:txBody>
      </p:sp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86515DA5-0C71-0B13-99A9-22B5C55039BD}"/>
              </a:ext>
            </a:extLst>
          </p:cNvPr>
          <p:cNvSpPr txBox="1">
            <a:spLocks/>
          </p:cNvSpPr>
          <p:nvPr/>
        </p:nvSpPr>
        <p:spPr>
          <a:xfrm>
            <a:off x="8156575" y="2340680"/>
            <a:ext cx="765787" cy="1191095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defPPr>
              <a:defRPr lang="en-US"/>
            </a:defPPr>
            <a:lvl1pPr defTabSz="457200">
              <a:lnSpc>
                <a:spcPct val="67000"/>
              </a:lnSpc>
              <a:spcBef>
                <a:spcPct val="0"/>
              </a:spcBef>
              <a:defRPr sz="10900" cap="all" spc="67">
                <a:solidFill>
                  <a:schemeClr val="accent1"/>
                </a:solidFill>
                <a:latin typeface="ABC Gravity Compressed Cyrillic Ultra"/>
                <a:ea typeface="ABC Gravity Compressed Cyrillic Ultra"/>
              </a:defRPr>
            </a:lvl1pPr>
            <a:lvl2pPr marL="457200" defTabSz="457200"/>
            <a:lvl3pPr marL="914400" defTabSz="457200"/>
            <a:lvl4pPr marL="1371600" defTabSz="457200"/>
            <a:lvl5pPr marL="1828800" defTabSz="457200"/>
            <a:lvl6pPr marL="2286000" defTabSz="457200"/>
            <a:lvl7pPr marL="2743200" defTabSz="457200"/>
            <a:lvl8pPr marL="3200400" defTabSz="457200"/>
            <a:lvl9pPr marL="3657600" defTabSz="457200"/>
          </a:lstStyle>
          <a:p>
            <a:r>
              <a:rPr lang="en-US" dirty="0"/>
              <a:t>3.</a:t>
            </a:r>
            <a:endParaRPr lang="ru-RU" dirty="0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73EEF213-A7AD-B97F-0D43-E502CF3839BE}"/>
              </a:ext>
            </a:extLst>
          </p:cNvPr>
          <p:cNvSpPr txBox="1">
            <a:spLocks/>
          </p:cNvSpPr>
          <p:nvPr/>
        </p:nvSpPr>
        <p:spPr>
          <a:xfrm>
            <a:off x="304799" y="3429000"/>
            <a:ext cx="2944813" cy="263835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lang="ru-RU" sz="1000" kern="1200" smtClean="0">
                <a:solidFill>
                  <a:schemeClr val="bg2">
                    <a:lumMod val="75000"/>
                  </a:schemeClr>
                </a:solidFill>
                <a:latin typeface="TT Norms Tochka Ext" panose="02000503030000020003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lang="ru-RU" sz="2400" b="1" dirty="0">
                <a:solidFill>
                  <a:schemeClr val="accent1"/>
                </a:solidFill>
                <a:latin typeface="+mn-lt"/>
              </a:rPr>
              <a:t>Доверяй, </a:t>
            </a:r>
            <a:br>
              <a:rPr lang="en-US" sz="2400" b="1" dirty="0">
                <a:solidFill>
                  <a:schemeClr val="accent1"/>
                </a:solidFill>
                <a:latin typeface="+mn-lt"/>
              </a:rPr>
            </a:br>
            <a:r>
              <a:rPr lang="ru-RU" sz="2400" b="1" dirty="0">
                <a:solidFill>
                  <a:schemeClr val="accent1"/>
                </a:solidFill>
                <a:latin typeface="+mn-lt"/>
              </a:rPr>
              <a:t>но проверяй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lang="ru-RU" sz="2000" dirty="0">
                <a:solidFill>
                  <a:schemeClr val="tx1"/>
                </a:solidFill>
                <a:latin typeface="+mn-lt"/>
              </a:rPr>
              <a:t>У всех вендоров </a:t>
            </a:r>
            <a:br>
              <a:rPr lang="en-US" sz="2000" dirty="0">
                <a:solidFill>
                  <a:schemeClr val="tx1"/>
                </a:solidFill>
                <a:latin typeface="+mn-lt"/>
              </a:rPr>
            </a:br>
            <a:r>
              <a:rPr lang="ru-RU" sz="2000" dirty="0">
                <a:solidFill>
                  <a:schemeClr val="tx1"/>
                </a:solidFill>
                <a:latin typeface="+mn-lt"/>
              </a:rPr>
              <a:t>есть как недостатки, </a:t>
            </a:r>
            <a:br>
              <a:rPr lang="en-US" sz="2000" dirty="0">
                <a:solidFill>
                  <a:schemeClr val="tx1"/>
                </a:solidFill>
                <a:latin typeface="+mn-lt"/>
              </a:rPr>
            </a:br>
            <a:r>
              <a:rPr lang="ru-RU" sz="2000" dirty="0">
                <a:solidFill>
                  <a:schemeClr val="tx1"/>
                </a:solidFill>
                <a:latin typeface="+mn-lt"/>
              </a:rPr>
              <a:t>так и сильные стороны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endParaRPr lang="ru-RU" sz="2000" dirty="0">
              <a:solidFill>
                <a:schemeClr val="tx1"/>
              </a:solidFill>
              <a:latin typeface="+mn-lt"/>
            </a:endParaRP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EE25E012-74AD-ACB9-DF43-5AE6A38D4B9C}"/>
              </a:ext>
            </a:extLst>
          </p:cNvPr>
          <p:cNvSpPr txBox="1">
            <a:spLocks/>
          </p:cNvSpPr>
          <p:nvPr/>
        </p:nvSpPr>
        <p:spPr>
          <a:xfrm>
            <a:off x="4233806" y="3429000"/>
            <a:ext cx="2944813" cy="150368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lang="ru-RU" sz="1000" kern="1200" smtClean="0">
                <a:solidFill>
                  <a:schemeClr val="bg2">
                    <a:lumMod val="75000"/>
                  </a:schemeClr>
                </a:solidFill>
                <a:latin typeface="TT Norms Tochka Ext" panose="02000503030000020003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lang="ru-RU" sz="2400" b="1" dirty="0">
                <a:solidFill>
                  <a:schemeClr val="accent1"/>
                </a:solidFill>
                <a:latin typeface="+mn-lt"/>
              </a:rPr>
              <a:t>Избегай </a:t>
            </a:r>
            <a:r>
              <a:rPr lang="en-GB" sz="2400" b="1" dirty="0">
                <a:solidFill>
                  <a:schemeClr val="accent1"/>
                </a:solidFill>
                <a:latin typeface="+mn-lt"/>
              </a:rPr>
              <a:t>lock-in</a:t>
            </a:r>
            <a:endParaRPr lang="en-GB" sz="2000" dirty="0">
              <a:solidFill>
                <a:schemeClr val="tx1"/>
              </a:solidFill>
              <a:latin typeface="+mn-lt"/>
            </a:endParaRP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lang="ru-RU" sz="2000" dirty="0">
                <a:solidFill>
                  <a:schemeClr val="tx1"/>
                </a:solidFill>
                <a:latin typeface="+mn-lt"/>
              </a:rPr>
              <a:t>Сохраняй возможность сменить </a:t>
            </a:r>
            <a:r>
              <a:rPr lang="en-GB" sz="2000" dirty="0">
                <a:solidFill>
                  <a:schemeClr val="tx1"/>
                </a:solidFill>
                <a:latin typeface="+mn-lt"/>
              </a:rPr>
              <a:t>NGFW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endParaRPr lang="en-GB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8F438135-72BD-40CB-FB63-EA0D297D879A}"/>
              </a:ext>
            </a:extLst>
          </p:cNvPr>
          <p:cNvSpPr txBox="1">
            <a:spLocks/>
          </p:cNvSpPr>
          <p:nvPr/>
        </p:nvSpPr>
        <p:spPr>
          <a:xfrm>
            <a:off x="8156574" y="3429000"/>
            <a:ext cx="2944813" cy="190994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lang="ru-RU" sz="1000" kern="1200" smtClean="0">
                <a:solidFill>
                  <a:schemeClr val="bg2">
                    <a:lumMod val="75000"/>
                  </a:schemeClr>
                </a:solidFill>
                <a:latin typeface="TT Norms Tochka Ext" panose="02000503030000020003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lang="ru-RU" sz="2400" b="1" dirty="0">
                <a:solidFill>
                  <a:schemeClr val="accent1"/>
                </a:solidFill>
                <a:latin typeface="+mn-lt"/>
              </a:rPr>
              <a:t>Компромиссы — часть дизайна</a:t>
            </a:r>
            <a:endParaRPr lang="ru-RU" sz="2000" dirty="0">
              <a:solidFill>
                <a:schemeClr val="tx1"/>
              </a:solidFill>
              <a:latin typeface="+mn-lt"/>
            </a:endParaRP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lang="en-GB" sz="2000" dirty="0">
                <a:solidFill>
                  <a:schemeClr val="tx1"/>
                </a:solidFill>
                <a:latin typeface="+mn-lt"/>
              </a:rPr>
              <a:t>Legatus </a:t>
            </a:r>
            <a:r>
              <a:rPr lang="ru-RU" sz="2000" dirty="0">
                <a:solidFill>
                  <a:schemeClr val="tx1"/>
                </a:solidFill>
                <a:latin typeface="+mn-lt"/>
              </a:rPr>
              <a:t>грязный, </a:t>
            </a:r>
            <a:br>
              <a:rPr lang="en-US" sz="2000" dirty="0">
                <a:solidFill>
                  <a:schemeClr val="tx1"/>
                </a:solidFill>
                <a:latin typeface="+mn-lt"/>
              </a:rPr>
            </a:br>
            <a:r>
              <a:rPr lang="ru-RU" sz="2000" dirty="0">
                <a:solidFill>
                  <a:schemeClr val="tx1"/>
                </a:solidFill>
                <a:latin typeface="+mn-lt"/>
              </a:rPr>
              <a:t>но управляемый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3835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971E5-8300-72FA-250E-C4771F8AC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494469-1433-F947-1925-7CD822FEFA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60</a:t>
            </a:fld>
            <a:endParaRPr lang="ru-R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A79E2B6-AB80-0897-EE0E-247727A6C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1260089"/>
          </a:xfrm>
        </p:spPr>
        <p:txBody>
          <a:bodyPr/>
          <a:lstStyle/>
          <a:p>
            <a:r>
              <a:rPr lang="ru-RU"/>
              <a:t>А как мне применить это в своем </a:t>
            </a:r>
            <a:r>
              <a:rPr lang="en-GB"/>
              <a:t>AI B2B 67 startup?</a:t>
            </a:r>
            <a:endParaRPr lang="en-RU"/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071C4FFA-25CF-2781-7C87-661F2600150B}"/>
              </a:ext>
            </a:extLst>
          </p:cNvPr>
          <p:cNvSpPr txBox="1">
            <a:spLocks/>
          </p:cNvSpPr>
          <p:nvPr/>
        </p:nvSpPr>
        <p:spPr>
          <a:xfrm>
            <a:off x="304800" y="2340680"/>
            <a:ext cx="618311" cy="1191095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defPPr>
              <a:defRPr lang="en-US"/>
            </a:defPPr>
            <a:lvl1pPr defTabSz="457200">
              <a:lnSpc>
                <a:spcPct val="67000"/>
              </a:lnSpc>
              <a:spcBef>
                <a:spcPct val="0"/>
              </a:spcBef>
              <a:defRPr sz="10900" cap="all" spc="67">
                <a:solidFill>
                  <a:schemeClr val="accent1"/>
                </a:solidFill>
                <a:latin typeface="ABC Gravity Compressed Cyrillic Ultra"/>
                <a:ea typeface="ABC Gravity Compressed Cyrillic Ultra"/>
              </a:defRPr>
            </a:lvl1pPr>
            <a:lvl2pPr marL="457200" defTabSz="457200"/>
            <a:lvl3pPr marL="914400" defTabSz="457200"/>
            <a:lvl4pPr marL="1371600" defTabSz="457200"/>
            <a:lvl5pPr marL="1828800" defTabSz="457200"/>
            <a:lvl6pPr marL="2286000" defTabSz="457200"/>
            <a:lvl7pPr marL="2743200" defTabSz="457200"/>
            <a:lvl8pPr marL="3200400" defTabSz="457200"/>
            <a:lvl9pPr marL="3657600" defTabSz="457200"/>
          </a:lstStyle>
          <a:p>
            <a:r>
              <a:rPr lang="en-US" dirty="0"/>
              <a:t>1.</a:t>
            </a:r>
            <a:endParaRPr lang="ru-RU" dirty="0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9E806AD8-2AB3-A9DB-BA6E-4CA0C544E816}"/>
              </a:ext>
            </a:extLst>
          </p:cNvPr>
          <p:cNvSpPr txBox="1">
            <a:spLocks/>
          </p:cNvSpPr>
          <p:nvPr/>
        </p:nvSpPr>
        <p:spPr>
          <a:xfrm>
            <a:off x="304799" y="3429000"/>
            <a:ext cx="2944813" cy="124508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lang="ru-RU" sz="1000" kern="1200" smtClean="0">
                <a:solidFill>
                  <a:schemeClr val="bg2">
                    <a:lumMod val="75000"/>
                  </a:schemeClr>
                </a:solidFill>
                <a:latin typeface="TT Norms Tochka Ext" panose="02000503030000020003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lang="ru-RU" sz="2400" b="1" dirty="0">
                <a:solidFill>
                  <a:schemeClr val="accent1"/>
                </a:solidFill>
                <a:latin typeface="+mn-lt"/>
              </a:rPr>
              <a:t>Проследить путь реального запроса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endParaRPr lang="ru-RU" sz="2400" b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60055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F3B32-5D9D-AE3B-0DDD-78DF5554C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03EEC9-D77B-B596-79AB-79434AF389C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61</a:t>
            </a:fld>
            <a:endParaRPr lang="ru-R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BD11AE3-1F12-06CC-84EE-7023AC2DC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1260089"/>
          </a:xfrm>
        </p:spPr>
        <p:txBody>
          <a:bodyPr/>
          <a:lstStyle/>
          <a:p>
            <a:r>
              <a:rPr lang="ru-RU"/>
              <a:t>А как мне применить это в своем </a:t>
            </a:r>
            <a:r>
              <a:rPr lang="en-GB"/>
              <a:t>AI B2B 67 startup?</a:t>
            </a:r>
            <a:endParaRPr lang="en-RU"/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CA9F39FB-5861-8ABD-3C19-74F603E616CE}"/>
              </a:ext>
            </a:extLst>
          </p:cNvPr>
          <p:cNvSpPr txBox="1">
            <a:spLocks/>
          </p:cNvSpPr>
          <p:nvPr/>
        </p:nvSpPr>
        <p:spPr>
          <a:xfrm>
            <a:off x="304800" y="2340680"/>
            <a:ext cx="618311" cy="1191095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defPPr>
              <a:defRPr lang="en-US"/>
            </a:defPPr>
            <a:lvl1pPr defTabSz="457200">
              <a:lnSpc>
                <a:spcPct val="67000"/>
              </a:lnSpc>
              <a:spcBef>
                <a:spcPct val="0"/>
              </a:spcBef>
              <a:defRPr sz="10900" cap="all" spc="67">
                <a:solidFill>
                  <a:schemeClr val="accent1"/>
                </a:solidFill>
                <a:latin typeface="ABC Gravity Compressed Cyrillic Ultra"/>
                <a:ea typeface="ABC Gravity Compressed Cyrillic Ultra"/>
              </a:defRPr>
            </a:lvl1pPr>
            <a:lvl2pPr marL="457200" defTabSz="457200"/>
            <a:lvl3pPr marL="914400" defTabSz="457200"/>
            <a:lvl4pPr marL="1371600" defTabSz="457200"/>
            <a:lvl5pPr marL="1828800" defTabSz="457200"/>
            <a:lvl6pPr marL="2286000" defTabSz="457200"/>
            <a:lvl7pPr marL="2743200" defTabSz="457200"/>
            <a:lvl8pPr marL="3200400" defTabSz="457200"/>
            <a:lvl9pPr marL="3657600" defTabSz="457200"/>
          </a:lstStyle>
          <a:p>
            <a:r>
              <a:rPr lang="en-US" dirty="0"/>
              <a:t>1.</a:t>
            </a:r>
            <a:endParaRPr lang="ru-RU" dirty="0"/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4C676C7B-AEE0-ABC9-6538-5A30F0965865}"/>
              </a:ext>
            </a:extLst>
          </p:cNvPr>
          <p:cNvSpPr txBox="1">
            <a:spLocks/>
          </p:cNvSpPr>
          <p:nvPr/>
        </p:nvSpPr>
        <p:spPr>
          <a:xfrm>
            <a:off x="4233840" y="2340680"/>
            <a:ext cx="765787" cy="1191095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defPPr>
              <a:defRPr lang="en-US"/>
            </a:defPPr>
            <a:lvl1pPr defTabSz="457200">
              <a:lnSpc>
                <a:spcPct val="67000"/>
              </a:lnSpc>
              <a:spcBef>
                <a:spcPct val="0"/>
              </a:spcBef>
              <a:defRPr sz="10900" cap="all" spc="67">
                <a:solidFill>
                  <a:schemeClr val="accent1"/>
                </a:solidFill>
                <a:latin typeface="ABC Gravity Compressed Cyrillic Ultra"/>
                <a:ea typeface="ABC Gravity Compressed Cyrillic Ultra"/>
              </a:defRPr>
            </a:lvl1pPr>
            <a:lvl2pPr marL="457200" defTabSz="457200"/>
            <a:lvl3pPr marL="914400" defTabSz="457200"/>
            <a:lvl4pPr marL="1371600" defTabSz="457200"/>
            <a:lvl5pPr marL="1828800" defTabSz="457200"/>
            <a:lvl6pPr marL="2286000" defTabSz="457200"/>
            <a:lvl7pPr marL="2743200" defTabSz="457200"/>
            <a:lvl8pPr marL="3200400" defTabSz="457200"/>
            <a:lvl9pPr marL="3657600" defTabSz="457200"/>
          </a:lstStyle>
          <a:p>
            <a:r>
              <a:rPr lang="en-US" dirty="0"/>
              <a:t>2.</a:t>
            </a:r>
            <a:endParaRPr lang="ru-RU" dirty="0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E8BB114F-E96B-851B-3769-F634564C926A}"/>
              </a:ext>
            </a:extLst>
          </p:cNvPr>
          <p:cNvSpPr txBox="1">
            <a:spLocks/>
          </p:cNvSpPr>
          <p:nvPr/>
        </p:nvSpPr>
        <p:spPr>
          <a:xfrm>
            <a:off x="304799" y="3429000"/>
            <a:ext cx="2944813" cy="124508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lang="ru-RU" sz="1000" kern="1200" smtClean="0">
                <a:solidFill>
                  <a:schemeClr val="bg2">
                    <a:lumMod val="75000"/>
                  </a:schemeClr>
                </a:solidFill>
                <a:latin typeface="TT Norms Tochka Ext" panose="02000503030000020003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lang="ru-RU" sz="2400" b="1" dirty="0">
                <a:solidFill>
                  <a:schemeClr val="accent1"/>
                </a:solidFill>
                <a:latin typeface="+mn-lt"/>
              </a:rPr>
              <a:t>Проследить путь реального запроса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endParaRPr lang="ru-RU" sz="24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7706DA74-B856-8075-4D76-9814E7974468}"/>
              </a:ext>
            </a:extLst>
          </p:cNvPr>
          <p:cNvSpPr txBox="1">
            <a:spLocks/>
          </p:cNvSpPr>
          <p:nvPr/>
        </p:nvSpPr>
        <p:spPr>
          <a:xfrm>
            <a:off x="4233806" y="3429000"/>
            <a:ext cx="2944813" cy="204536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lang="ru-RU" sz="1000" kern="1200" smtClean="0">
                <a:solidFill>
                  <a:schemeClr val="bg2">
                    <a:lumMod val="75000"/>
                  </a:schemeClr>
                </a:solidFill>
                <a:latin typeface="TT Norms Tochka Ext" panose="02000503030000020003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lang="ru-RU" sz="2400" b="1" dirty="0">
                <a:solidFill>
                  <a:schemeClr val="accent1"/>
                </a:solidFill>
                <a:latin typeface="+mn-lt"/>
              </a:rPr>
              <a:t>Сделать короткий </a:t>
            </a:r>
            <a:r>
              <a:rPr lang="en-GB" sz="2400" b="1" dirty="0">
                <a:solidFill>
                  <a:schemeClr val="accent1"/>
                </a:solidFill>
                <a:latin typeface="+mn-lt"/>
              </a:rPr>
              <a:t>runbook </a:t>
            </a:r>
            <a:r>
              <a:rPr lang="ru-RU" sz="2400" b="1" dirty="0">
                <a:solidFill>
                  <a:schemeClr val="accent1"/>
                </a:solidFill>
                <a:latin typeface="+mn-lt"/>
              </a:rPr>
              <a:t>для </a:t>
            </a:r>
            <a:br>
              <a:rPr lang="en-US" sz="2400" b="1" dirty="0">
                <a:solidFill>
                  <a:schemeClr val="accent1"/>
                </a:solidFill>
                <a:latin typeface="+mn-lt"/>
              </a:rPr>
            </a:br>
            <a:r>
              <a:rPr lang="ru-RU" sz="2400" b="1" dirty="0">
                <a:solidFill>
                  <a:schemeClr val="accent1"/>
                </a:solidFill>
                <a:latin typeface="+mn-lt"/>
              </a:rPr>
              <a:t>«сеть не работает»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endParaRPr lang="ru-RU" sz="2400" b="1" dirty="0">
              <a:solidFill>
                <a:schemeClr val="accent1"/>
              </a:solidFill>
              <a:latin typeface="+mn-lt"/>
            </a:endParaRP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endParaRPr lang="en-GB" sz="2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196070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C7B43-4B40-6AE2-A698-D07C9F40F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C3F95C-C286-AC94-5248-7F8813B9498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4015B5E-7EBF-414B-AAD1-658FA3685200}" type="slidenum">
              <a:rPr lang="ru-RU" smtClean="0"/>
              <a:pPr/>
              <a:t>62</a:t>
            </a:fld>
            <a:endParaRPr lang="ru-R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663AC70-21CD-88B2-E32B-126E35DAF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3" y="245443"/>
            <a:ext cx="9605433" cy="1260089"/>
          </a:xfrm>
        </p:spPr>
        <p:txBody>
          <a:bodyPr/>
          <a:lstStyle/>
          <a:p>
            <a:r>
              <a:rPr lang="ru-RU"/>
              <a:t>А как мне применить это в своем </a:t>
            </a:r>
            <a:r>
              <a:rPr lang="en-GB"/>
              <a:t>AI B2B 67 startup?</a:t>
            </a:r>
            <a:endParaRPr lang="en-RU"/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16AE0E4A-75C4-8891-0C49-765FEDE516EC}"/>
              </a:ext>
            </a:extLst>
          </p:cNvPr>
          <p:cNvSpPr txBox="1">
            <a:spLocks/>
          </p:cNvSpPr>
          <p:nvPr/>
        </p:nvSpPr>
        <p:spPr>
          <a:xfrm>
            <a:off x="304800" y="2340680"/>
            <a:ext cx="618311" cy="1191095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defPPr>
              <a:defRPr lang="en-US"/>
            </a:defPPr>
            <a:lvl1pPr defTabSz="457200">
              <a:lnSpc>
                <a:spcPct val="67000"/>
              </a:lnSpc>
              <a:spcBef>
                <a:spcPct val="0"/>
              </a:spcBef>
              <a:defRPr sz="10900" cap="all" spc="67">
                <a:solidFill>
                  <a:schemeClr val="accent1"/>
                </a:solidFill>
                <a:latin typeface="ABC Gravity Compressed Cyrillic Ultra"/>
                <a:ea typeface="ABC Gravity Compressed Cyrillic Ultra"/>
              </a:defRPr>
            </a:lvl1pPr>
            <a:lvl2pPr marL="457200" defTabSz="457200"/>
            <a:lvl3pPr marL="914400" defTabSz="457200"/>
            <a:lvl4pPr marL="1371600" defTabSz="457200"/>
            <a:lvl5pPr marL="1828800" defTabSz="457200"/>
            <a:lvl6pPr marL="2286000" defTabSz="457200"/>
            <a:lvl7pPr marL="2743200" defTabSz="457200"/>
            <a:lvl8pPr marL="3200400" defTabSz="457200"/>
            <a:lvl9pPr marL="3657600" defTabSz="457200"/>
          </a:lstStyle>
          <a:p>
            <a:r>
              <a:rPr lang="en-US" dirty="0"/>
              <a:t>1.</a:t>
            </a:r>
            <a:endParaRPr lang="ru-RU" dirty="0"/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7E92722F-F690-BB1B-87BA-C196A8F932F2}"/>
              </a:ext>
            </a:extLst>
          </p:cNvPr>
          <p:cNvSpPr txBox="1">
            <a:spLocks/>
          </p:cNvSpPr>
          <p:nvPr/>
        </p:nvSpPr>
        <p:spPr>
          <a:xfrm>
            <a:off x="4233840" y="2340680"/>
            <a:ext cx="765787" cy="1191095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defPPr>
              <a:defRPr lang="en-US"/>
            </a:defPPr>
            <a:lvl1pPr defTabSz="457200">
              <a:lnSpc>
                <a:spcPct val="67000"/>
              </a:lnSpc>
              <a:spcBef>
                <a:spcPct val="0"/>
              </a:spcBef>
              <a:defRPr sz="10900" cap="all" spc="67">
                <a:solidFill>
                  <a:schemeClr val="accent1"/>
                </a:solidFill>
                <a:latin typeface="ABC Gravity Compressed Cyrillic Ultra"/>
                <a:ea typeface="ABC Gravity Compressed Cyrillic Ultra"/>
              </a:defRPr>
            </a:lvl1pPr>
            <a:lvl2pPr marL="457200" defTabSz="457200"/>
            <a:lvl3pPr marL="914400" defTabSz="457200"/>
            <a:lvl4pPr marL="1371600" defTabSz="457200"/>
            <a:lvl5pPr marL="1828800" defTabSz="457200"/>
            <a:lvl6pPr marL="2286000" defTabSz="457200"/>
            <a:lvl7pPr marL="2743200" defTabSz="457200"/>
            <a:lvl8pPr marL="3200400" defTabSz="457200"/>
            <a:lvl9pPr marL="3657600" defTabSz="457200"/>
          </a:lstStyle>
          <a:p>
            <a:r>
              <a:rPr lang="en-US" dirty="0"/>
              <a:t>2.</a:t>
            </a:r>
            <a:endParaRPr lang="ru-RU" dirty="0"/>
          </a:p>
        </p:txBody>
      </p:sp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82DE89F6-AAD7-890B-EFF1-79BFF797A459}"/>
              </a:ext>
            </a:extLst>
          </p:cNvPr>
          <p:cNvSpPr txBox="1">
            <a:spLocks/>
          </p:cNvSpPr>
          <p:nvPr/>
        </p:nvSpPr>
        <p:spPr>
          <a:xfrm>
            <a:off x="8156575" y="2340680"/>
            <a:ext cx="765787" cy="1191095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defPPr>
              <a:defRPr lang="en-US"/>
            </a:defPPr>
            <a:lvl1pPr defTabSz="457200">
              <a:lnSpc>
                <a:spcPct val="67000"/>
              </a:lnSpc>
              <a:spcBef>
                <a:spcPct val="0"/>
              </a:spcBef>
              <a:defRPr sz="10900" cap="all" spc="67">
                <a:solidFill>
                  <a:schemeClr val="accent1"/>
                </a:solidFill>
                <a:latin typeface="ABC Gravity Compressed Cyrillic Ultra"/>
                <a:ea typeface="ABC Gravity Compressed Cyrillic Ultra"/>
              </a:defRPr>
            </a:lvl1pPr>
            <a:lvl2pPr marL="457200" defTabSz="457200"/>
            <a:lvl3pPr marL="914400" defTabSz="457200"/>
            <a:lvl4pPr marL="1371600" defTabSz="457200"/>
            <a:lvl5pPr marL="1828800" defTabSz="457200"/>
            <a:lvl6pPr marL="2286000" defTabSz="457200"/>
            <a:lvl7pPr marL="2743200" defTabSz="457200"/>
            <a:lvl8pPr marL="3200400" defTabSz="457200"/>
            <a:lvl9pPr marL="3657600" defTabSz="457200"/>
          </a:lstStyle>
          <a:p>
            <a:r>
              <a:rPr lang="en-US" dirty="0"/>
              <a:t>3.</a:t>
            </a:r>
            <a:endParaRPr lang="ru-RU" dirty="0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A921FF18-9D4D-64FF-C366-A2F6151CFA7E}"/>
              </a:ext>
            </a:extLst>
          </p:cNvPr>
          <p:cNvSpPr txBox="1">
            <a:spLocks/>
          </p:cNvSpPr>
          <p:nvPr/>
        </p:nvSpPr>
        <p:spPr>
          <a:xfrm>
            <a:off x="304799" y="3429000"/>
            <a:ext cx="2944813" cy="124508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lang="ru-RU" sz="1000" kern="1200" smtClean="0">
                <a:solidFill>
                  <a:schemeClr val="bg2">
                    <a:lumMod val="75000"/>
                  </a:schemeClr>
                </a:solidFill>
                <a:latin typeface="TT Norms Tochka Ext" panose="02000503030000020003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lang="ru-RU" sz="2400" b="1" dirty="0">
                <a:solidFill>
                  <a:schemeClr val="accent1"/>
                </a:solidFill>
                <a:latin typeface="+mn-lt"/>
              </a:rPr>
              <a:t>Проследить путь реального запроса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endParaRPr lang="ru-RU" sz="24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71D4D073-633D-B33F-2B45-140F381ABD98}"/>
              </a:ext>
            </a:extLst>
          </p:cNvPr>
          <p:cNvSpPr txBox="1">
            <a:spLocks/>
          </p:cNvSpPr>
          <p:nvPr/>
        </p:nvSpPr>
        <p:spPr>
          <a:xfrm>
            <a:off x="4233806" y="3429000"/>
            <a:ext cx="2944813" cy="204536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lang="ru-RU" sz="1000" kern="1200" smtClean="0">
                <a:solidFill>
                  <a:schemeClr val="bg2">
                    <a:lumMod val="75000"/>
                  </a:schemeClr>
                </a:solidFill>
                <a:latin typeface="TT Norms Tochka Ext" panose="02000503030000020003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lang="ru-RU" sz="2400" b="1" dirty="0">
                <a:solidFill>
                  <a:schemeClr val="accent1"/>
                </a:solidFill>
                <a:latin typeface="+mn-lt"/>
              </a:rPr>
              <a:t>Сделать короткий </a:t>
            </a:r>
            <a:r>
              <a:rPr lang="en-GB" sz="2400" b="1" dirty="0">
                <a:solidFill>
                  <a:schemeClr val="accent1"/>
                </a:solidFill>
                <a:latin typeface="+mn-lt"/>
              </a:rPr>
              <a:t>runbook </a:t>
            </a:r>
            <a:r>
              <a:rPr lang="ru-RU" sz="2400" b="1" dirty="0">
                <a:solidFill>
                  <a:schemeClr val="accent1"/>
                </a:solidFill>
                <a:latin typeface="+mn-lt"/>
              </a:rPr>
              <a:t>для </a:t>
            </a:r>
            <a:br>
              <a:rPr lang="en-US" sz="2400" b="1" dirty="0">
                <a:solidFill>
                  <a:schemeClr val="accent1"/>
                </a:solidFill>
                <a:latin typeface="+mn-lt"/>
              </a:rPr>
            </a:br>
            <a:r>
              <a:rPr lang="ru-RU" sz="2400" b="1" dirty="0">
                <a:solidFill>
                  <a:schemeClr val="accent1"/>
                </a:solidFill>
                <a:latin typeface="+mn-lt"/>
              </a:rPr>
              <a:t>«сеть не работает»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endParaRPr lang="ru-RU" sz="2400" b="1" dirty="0">
              <a:solidFill>
                <a:schemeClr val="accent1"/>
              </a:solidFill>
              <a:latin typeface="+mn-lt"/>
            </a:endParaRP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endParaRPr lang="en-GB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407047DA-34A3-E118-80C0-49054EC4C8F7}"/>
              </a:ext>
            </a:extLst>
          </p:cNvPr>
          <p:cNvSpPr txBox="1">
            <a:spLocks/>
          </p:cNvSpPr>
          <p:nvPr/>
        </p:nvSpPr>
        <p:spPr>
          <a:xfrm>
            <a:off x="8156574" y="3429000"/>
            <a:ext cx="2944813" cy="204536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lang="ru-RU" sz="1000" kern="1200" smtClean="0">
                <a:solidFill>
                  <a:schemeClr val="bg2">
                    <a:lumMod val="75000"/>
                  </a:schemeClr>
                </a:solidFill>
                <a:latin typeface="TT Norms Tochka Ext" panose="02000503030000020003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lang="ru-RU" sz="2400" b="1" dirty="0">
                <a:solidFill>
                  <a:schemeClr val="accent1"/>
                </a:solidFill>
                <a:latin typeface="+mn-lt"/>
              </a:rPr>
              <a:t>Зафиксировать границы ответственности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endParaRPr lang="ru-RU" sz="2400" b="1" dirty="0">
              <a:solidFill>
                <a:schemeClr val="accent1"/>
              </a:solidFill>
              <a:latin typeface="+mn-lt"/>
            </a:endParaRP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290566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C588F-A629-A487-65D9-7D5A13967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50BE6D-D047-4D05-DDF0-68F69CA48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Спасибо</a:t>
            </a:r>
            <a:br>
              <a:rPr lang="ru-RU"/>
            </a:br>
            <a:r>
              <a:rPr lang="ru-RU"/>
              <a:t>За внимание!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49E5EB-11BA-9921-B938-4C481172397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" r="7"/>
          <a:stretch/>
        </p:blipFill>
        <p:spPr>
          <a:xfrm>
            <a:off x="9244541" y="4309004"/>
            <a:ext cx="2141782" cy="2142067"/>
          </a:xfrm>
          <a:solidFill>
            <a:schemeClr val="bg1"/>
          </a:solidFill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D89114-A261-7473-5123-580DE9B4E8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33419" y="3145270"/>
            <a:ext cx="2745316" cy="876843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ru-RU"/>
              <a:t>Данила Шейко</a:t>
            </a:r>
            <a:br>
              <a:rPr lang="ru-RU"/>
            </a:br>
            <a:r>
              <a:rPr lang="ru-RU" sz="1800" b="0"/>
              <a:t>@</a:t>
            </a:r>
            <a:r>
              <a:rPr lang="en-US" sz="1800" b="0"/>
              <a:t>Agentdanabol (</a:t>
            </a:r>
            <a:r>
              <a:rPr lang="en-US" sz="1800" b="0" err="1"/>
              <a:t>Tg</a:t>
            </a:r>
            <a:r>
              <a:rPr lang="en-US" sz="1800" b="0"/>
              <a:t>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42225"/>
      </p:ext>
    </p:extLst>
  </p:cSld>
  <p:clrMapOvr>
    <a:masterClrMapping/>
  </p:clrMapOvr>
</p:sld>
</file>

<file path=ppt/theme/theme1.xml><?xml version="1.0" encoding="utf-8"?>
<a:theme xmlns:a="http://schemas.openxmlformats.org/drawingml/2006/main" name="Шаблон презентаций_HRB">
  <a:themeElements>
    <a:clrScheme name="Пользовательские 1">
      <a:dk1>
        <a:srgbClr val="181818"/>
      </a:dk1>
      <a:lt1>
        <a:srgbClr val="FFFFFF"/>
      </a:lt1>
      <a:dk2>
        <a:srgbClr val="181818"/>
      </a:dk2>
      <a:lt2>
        <a:srgbClr val="EAEAEA"/>
      </a:lt2>
      <a:accent1>
        <a:srgbClr val="7D41E0"/>
      </a:accent1>
      <a:accent2>
        <a:srgbClr val="7D41DF"/>
      </a:accent2>
      <a:accent3>
        <a:srgbClr val="E5DBFD"/>
      </a:accent3>
      <a:accent4>
        <a:srgbClr val="E5DBFD"/>
      </a:accent4>
      <a:accent5>
        <a:srgbClr val="D2EFFE"/>
      </a:accent5>
      <a:accent6>
        <a:srgbClr val="D2EFFE"/>
      </a:accent6>
      <a:hlink>
        <a:srgbClr val="7F41E1"/>
      </a:hlink>
      <a:folHlink>
        <a:srgbClr val="B79FE9"/>
      </a:folHlink>
    </a:clrScheme>
    <a:fontScheme name="Точка">
      <a:majorFont>
        <a:latin typeface="TT Norms Tochka Extended DemiBo"/>
        <a:ea typeface=""/>
        <a:cs typeface=""/>
      </a:majorFont>
      <a:minorFont>
        <a:latin typeface="TT Norms Tochka Ext Medium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lIns="144000" tIns="72000" rIns="144000" bIns="144000" rtlCol="0" anchor="t"/>
      <a:lstStyle>
        <a:defPPr algn="l">
          <a:spcAft>
            <a:spcPts val="600"/>
          </a:spcAft>
          <a:defRPr sz="2000" dirty="0" err="1" smtClean="0">
            <a:solidFill>
              <a:schemeClr val="tx2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0"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10000"/>
          </a:lnSpc>
          <a:spcAft>
            <a:spcPts val="600"/>
          </a:spcAft>
          <a:defRPr sz="2000" dirty="0" err="1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Шаблон презентаций_HRB" id="{50BA2F3C-9ACE-CA40-A739-9BC08FE1910B}" vid="{582B5C6A-34B6-AE49-88A1-69F4CC8B7555}"/>
    </a:ext>
  </a:extLst>
</a:theme>
</file>

<file path=ppt/theme/theme2.xml><?xml version="1.0" encoding="utf-8"?>
<a:theme xmlns:a="http://schemas.openxmlformats.org/drawingml/2006/main" name="Шаблон презентаций HRB">
  <a:themeElements>
    <a:clrScheme name="Tochka_colors">
      <a:dk1>
        <a:srgbClr val="191919"/>
      </a:dk1>
      <a:lt1>
        <a:srgbClr val="FFFFFF"/>
      </a:lt1>
      <a:dk2>
        <a:srgbClr val="181818"/>
      </a:dk2>
      <a:lt2>
        <a:srgbClr val="EAEAEA"/>
      </a:lt2>
      <a:accent1>
        <a:srgbClr val="7F42E1"/>
      </a:accent1>
      <a:accent2>
        <a:srgbClr val="E7DBFD"/>
      </a:accent2>
      <a:accent3>
        <a:srgbClr val="D3F0FF"/>
      </a:accent3>
      <a:accent4>
        <a:srgbClr val="CFBAF7"/>
      </a:accent4>
      <a:accent5>
        <a:srgbClr val="A57BEC"/>
      </a:accent5>
      <a:accent6>
        <a:srgbClr val="4E1AA3"/>
      </a:accent6>
      <a:hlink>
        <a:srgbClr val="191919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ochka_color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TT Norms Tochka Ext Medium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TT Norms Tochka Ext Medium"/>
        <a:font script="Hebr" typeface="TT Norms Tochka Ext Medium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T Norms Tochka Ext Medium"/>
        <a:font script="Uigh" typeface="Microsoft Uighur"/>
        <a:font script="Geor" typeface="Sylfaen"/>
        <a:font script="Armn" typeface="TT Norms Tochka Ext Medium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TT Norms Tochka Ext Medium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TT Norms Tochka Ext Medium"/>
        <a:font script="Hebr" typeface="TT Norms Tochka Ext Medium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T Norms Tochka Ext Medium"/>
        <a:font script="Uigh" typeface="Microsoft Uighur"/>
        <a:font script="Geor" typeface="Sylfaen"/>
        <a:font script="Armn" typeface="TT Norms Tochka Ext Medium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презентаций_HRB</Template>
  <TotalTime>23269</TotalTime>
  <Words>4799</Words>
  <Application>Microsoft Macintosh PowerPoint</Application>
  <PresentationFormat>Широкоэкранный</PresentationFormat>
  <Paragraphs>960</Paragraphs>
  <Slides>63</Slides>
  <Notes>63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63</vt:i4>
      </vt:variant>
    </vt:vector>
  </HeadingPairs>
  <TitlesOfParts>
    <vt:vector size="74" baseType="lpstr">
      <vt:lpstr>ABC Gravity Compressed Cyrillic Ultra</vt:lpstr>
      <vt:lpstr>Arial</vt:lpstr>
      <vt:lpstr>TT Norms Tochka Ext Light</vt:lpstr>
      <vt:lpstr>Montserrat SemiBold</vt:lpstr>
      <vt:lpstr>TT Norms Tochka Ext Normal</vt:lpstr>
      <vt:lpstr>TT Norms Tochka Ext Medium</vt:lpstr>
      <vt:lpstr>Impact</vt:lpstr>
      <vt:lpstr>TT Norms Tochka Extended DemiBo</vt:lpstr>
      <vt:lpstr>Montserrat Medium</vt:lpstr>
      <vt:lpstr>Шаблон презентаций_HRB</vt:lpstr>
      <vt:lpstr>Шаблон презентаций HRB</vt:lpstr>
      <vt:lpstr>State of Russian NGFW:</vt:lpstr>
      <vt:lpstr>Данила Шейко</vt:lpstr>
      <vt:lpstr>Доклад про NGFW и Kubernetes. И ни слова про ИИ</vt:lpstr>
      <vt:lpstr>О чём поговорим</vt:lpstr>
      <vt:lpstr>О чём поговорим</vt:lpstr>
      <vt:lpstr>О чём поговорим</vt:lpstr>
      <vt:lpstr>О чём поговорим</vt:lpstr>
      <vt:lpstr>Что умеет NGFW</vt:lpstr>
      <vt:lpstr>Цель — заменить NGFW  и сохранить  сетевую модель</vt:lpstr>
      <vt:lpstr>Презентация PowerPoint</vt:lpstr>
      <vt:lpstr>Масштаб — основная сложность</vt:lpstr>
      <vt:lpstr>Namespace — единица  сетевых прав</vt:lpstr>
      <vt:lpstr>Каждый сервис получает только свой набор сетевых доступов</vt:lpstr>
      <vt:lpstr>Правило доступа  между сервисами</vt:lpstr>
      <vt:lpstr>NetworkPolicy</vt:lpstr>
      <vt:lpstr>А что же Service Mesh?</vt:lpstr>
      <vt:lpstr>Как NGFW принимает решение</vt:lpstr>
      <vt:lpstr>Безопасникам нужно понимать, чей это IP</vt:lpstr>
      <vt:lpstr>IP сам по себе не говорит,  какой это сервис</vt:lpstr>
      <vt:lpstr>Praefectus: передача identity через syslog</vt:lpstr>
      <vt:lpstr>Слабые места интеграции  через syslog</vt:lpstr>
      <vt:lpstr>Слабые места интеграции  через syslog</vt:lpstr>
      <vt:lpstr>Слабые места интеграции  через syslog</vt:lpstr>
      <vt:lpstr>Слабые места интеграции  через syslog</vt:lpstr>
      <vt:lpstr>Praefectus: обновление  через HTTP API</vt:lpstr>
      <vt:lpstr>Что дал переход на HTTP API</vt:lpstr>
      <vt:lpstr>Что дал переход на HTTP API</vt:lpstr>
      <vt:lpstr>Что дал переход на HTTP API</vt:lpstr>
      <vt:lpstr>Что дал переход на HTTP API</vt:lpstr>
      <vt:lpstr>Передача identity</vt:lpstr>
      <vt:lpstr>Тут мог быть happy end. Но пришло импортозамещение</vt:lpstr>
      <vt:lpstr>Что было важно  при выборе NGFW</vt:lpstr>
      <vt:lpstr>Что было важно  при выборе NGFW</vt:lpstr>
      <vt:lpstr>Что было важно  при выборе NGFW</vt:lpstr>
      <vt:lpstr>Что было важно  при выборе NGFW</vt:lpstr>
      <vt:lpstr>Обязательные требования</vt:lpstr>
      <vt:lpstr>Обязательные требования</vt:lpstr>
      <vt:lpstr>Обязательные требования</vt:lpstr>
      <vt:lpstr>Обязательные требования</vt:lpstr>
      <vt:lpstr>Что хотели получить</vt:lpstr>
      <vt:lpstr>Что получили на практике</vt:lpstr>
      <vt:lpstr>PT NGFW</vt:lpstr>
      <vt:lpstr>PT NGFW: варианты интеграции</vt:lpstr>
      <vt:lpstr>Legatus: преимущества  и компромисс</vt:lpstr>
      <vt:lpstr>Запрос должен уйти из сети самого pod</vt:lpstr>
      <vt:lpstr>Legatus: запрос из сети pod</vt:lpstr>
      <vt:lpstr>Legatus: преимущества  и компромисс</vt:lpstr>
      <vt:lpstr>CRC64: identity в лимите AD</vt:lpstr>
      <vt:lpstr>UPN: читаемое имя сервиса</vt:lpstr>
      <vt:lpstr>USERGATE</vt:lpstr>
      <vt:lpstr>UserGate: варианты интеграции</vt:lpstr>
      <vt:lpstr>Что нам ещё предстоит</vt:lpstr>
      <vt:lpstr>Что нам ещё предстоит</vt:lpstr>
      <vt:lpstr>Что нам ещё предстоит</vt:lpstr>
      <vt:lpstr>Что нам ещё предстоит</vt:lpstr>
      <vt:lpstr>Эволюция авторизации</vt:lpstr>
      <vt:lpstr>Какие выводы можно сделать</vt:lpstr>
      <vt:lpstr>Какие выводы можно сделать</vt:lpstr>
      <vt:lpstr>Какие выводы можно сделать</vt:lpstr>
      <vt:lpstr>А как мне применить это в своем AI B2B 67 startup?</vt:lpstr>
      <vt:lpstr>А как мне применить это в своем AI B2B 67 startup?</vt:lpstr>
      <vt:lpstr>А как мне применить это в своем AI B2B 67 startup?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Антон Приходько</dc:creator>
  <cp:lastModifiedBy>Шейко Данила Константинович</cp:lastModifiedBy>
  <cp:revision>166</cp:revision>
  <dcterms:created xsi:type="dcterms:W3CDTF">2025-12-26T21:04:07Z</dcterms:created>
  <dcterms:modified xsi:type="dcterms:W3CDTF">2026-10-09T11:53:03Z</dcterms:modified>
</cp:coreProperties>
</file>