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2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B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28"/>
    <p:restoredTop sz="94610"/>
  </p:normalViewPr>
  <p:slideViewPr>
    <p:cSldViewPr snapToGrid="0" snapToObjects="1">
      <p:cViewPr varScale="1">
        <p:scale>
          <a:sx n="205" d="100"/>
          <a:sy n="205" d="100"/>
        </p:scale>
        <p:origin x="16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32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две колонки текс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>
            <a:extLst>
              <a:ext uri="{FF2B5EF4-FFF2-40B4-BE49-F238E27FC236}">
                <a16:creationId xmlns:a16="http://schemas.microsoft.com/office/drawing/2014/main" id="{5397076C-F754-EB47-34FE-A993B2CD3660}"/>
              </a:ext>
            </a:extLst>
          </p:cNvPr>
          <p:cNvSpPr txBox="1">
            <a:spLocks/>
          </p:cNvSpPr>
          <p:nvPr userDrawn="1"/>
        </p:nvSpPr>
        <p:spPr>
          <a:xfrm>
            <a:off x="414339" y="679632"/>
            <a:ext cx="5710237" cy="5481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400" b="1" dirty="0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DBB50318-A051-C1F6-EBF0-CE36DE8052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103BEFD9-12AD-FA20-6F28-BC16591F81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143000"/>
            <a:ext cx="5607676" cy="5334000"/>
          </a:xfrm>
          <a:prstGeom prst="roundRect">
            <a:avLst>
              <a:gd name="adj" fmla="val 4860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93663" indent="0">
              <a:buNone/>
              <a:tabLst/>
              <a:defRPr sz="2000"/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6338D9C0-FD37-F1BA-1C4F-06CF0FD886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325" y="1143000"/>
            <a:ext cx="5617199" cy="5333999"/>
          </a:xfrm>
          <a:prstGeom prst="roundRect">
            <a:avLst>
              <a:gd name="adj" fmla="val 5163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93663" indent="0">
              <a:buNone/>
              <a:tabLst/>
              <a:defRPr sz="2000"/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3" name="Номер слайда 3">
            <a:extLst>
              <a:ext uri="{FF2B5EF4-FFF2-40B4-BE49-F238E27FC236}">
                <a16:creationId xmlns:a16="http://schemas.microsoft.com/office/drawing/2014/main" id="{09E64AC4-6C93-7C6F-C6E9-F6699B0D2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8667" y="64194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ru-RU" sz="900" b="0" i="0" u="none" strike="noStrike" kern="1200" cap="none" spc="0" normalizeH="0" baseline="0" smtClean="0">
                <a:ln>
                  <a:noFill/>
                </a:ln>
                <a:solidFill>
                  <a:srgbClr val="2B2D33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1pPr>
          </a:lstStyle>
          <a:p>
            <a:fld id="{05192F41-8EA8-1647-9D73-A500B51D8E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27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.png"/><Relationship Id="rId4" Type="http://schemas.openxmlformats.org/officeDocument/2006/relationships/video" Target="../media/media2.mp4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2194560"/>
            <a:ext cx="57357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50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Skills vs MCP</a:t>
            </a:r>
            <a:endParaRPr lang="en-US" sz="5000" dirty="0"/>
          </a:p>
          <a:p>
            <a:pPr marL="0" indent="0" algn="l">
              <a:lnSpc>
                <a:spcPts val="5600"/>
              </a:lnSpc>
              <a:buNone/>
            </a:pPr>
            <a:r>
              <a:rPr lang="ru-RU" sz="24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</a:t>
            </a:r>
            <a:r>
              <a:rPr lang="en-US" sz="24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Orange coder skills</a:t>
            </a:r>
          </a:p>
        </p:txBody>
      </p:sp>
      <p:sp>
        <p:nvSpPr>
          <p:cNvPr id="6" name="Text 3"/>
          <p:cNvSpPr/>
          <p:nvPr/>
        </p:nvSpPr>
        <p:spPr>
          <a:xfrm>
            <a:off x="311172" y="6246812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300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Тихомиров Александр</a:t>
            </a:r>
            <a:endParaRPr lang="en-US" sz="1300" dirty="0"/>
          </a:p>
        </p:txBody>
      </p:sp>
      <p:sp>
        <p:nvSpPr>
          <p:cNvPr id="8" name="Прямоугольник 12">
            <a:extLst>
              <a:ext uri="{FF2B5EF4-FFF2-40B4-BE49-F238E27FC236}">
                <a16:creationId xmlns:a16="http://schemas.microsoft.com/office/drawing/2014/main" id="{2A984DED-AFB6-B548-80D0-CE28991B36E6}"/>
              </a:ext>
            </a:extLst>
          </p:cNvPr>
          <p:cNvSpPr/>
          <p:nvPr/>
        </p:nvSpPr>
        <p:spPr>
          <a:xfrm>
            <a:off x="6394429" y="0"/>
            <a:ext cx="5797572" cy="6858000"/>
          </a:xfrm>
          <a:prstGeom prst="rect">
            <a:avLst/>
          </a:prstGeom>
          <a:solidFill>
            <a:srgbClr val="FAEB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Рисунок 1">
            <a:extLst>
              <a:ext uri="{FF2B5EF4-FFF2-40B4-BE49-F238E27FC236}">
                <a16:creationId xmlns:a16="http://schemas.microsoft.com/office/drawing/2014/main" id="{DFBFBA55-4AF2-C6F3-FB2A-AB1A1457C9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429" y="613471"/>
            <a:ext cx="5816221" cy="5816221"/>
          </a:xfrm>
          <a:prstGeom prst="rect">
            <a:avLst/>
          </a:prstGeom>
        </p:spPr>
      </p:pic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3CB7576F-29BD-9563-16F3-1719C532F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6055" y="570143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100 тулов?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статичного workflow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594360" y="2011680"/>
            <a:ext cx="11018520" cy="1280160"/>
          </a:xfrm>
          <a:prstGeom prst="roundRect">
            <a:avLst>
              <a:gd name="adj" fmla="val 8571"/>
            </a:avLst>
          </a:prstGeom>
          <a:solidFill>
            <a:srgbClr val="EFE7FA"/>
          </a:solidFill>
          <a:ln/>
        </p:spPr>
      </p:sp>
      <p:sp>
        <p:nvSpPr>
          <p:cNvPr id="6" name="Text 3"/>
          <p:cNvSpPr/>
          <p:nvPr/>
        </p:nvSpPr>
        <p:spPr>
          <a:xfrm>
            <a:off x="914400" y="21945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 есть статичные workflow с понятными границами:</a:t>
            </a:r>
            <a:endParaRPr lang="en-US" sz="1800"/>
          </a:p>
        </p:txBody>
      </p:sp>
      <p:sp>
        <p:nvSpPr>
          <p:cNvPr id="7" name="Text 4"/>
          <p:cNvSpPr/>
          <p:nvPr/>
        </p:nvSpPr>
        <p:spPr>
          <a:xfrm>
            <a:off x="914400" y="269748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«получить описание Jira-задачи»   ·   «создать Jira-таску»</a:t>
            </a:r>
            <a:endParaRPr lang="en-US" sz="1700"/>
          </a:p>
        </p:txBody>
      </p:sp>
      <p:sp>
        <p:nvSpPr>
          <p:cNvPr id="8" name="Text 5"/>
          <p:cNvSpPr/>
          <p:nvPr/>
        </p:nvSpPr>
        <p:spPr>
          <a:xfrm>
            <a:off x="594360" y="38404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Конкретному workflow обычно нужен </a:t>
            </a:r>
            <a:r>
              <a:rPr lang="en-US" sz="2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 тул</a:t>
            </a:r>
            <a:r>
              <a:rPr lang="en-US" sz="28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а не 49.</a:t>
            </a:r>
            <a:endParaRPr lang="en-US" sz="2800"/>
          </a:p>
        </p:txBody>
      </p:sp>
      <p:sp>
        <p:nvSpPr>
          <p:cNvPr id="9" name="Text 6"/>
          <p:cNvSpPr/>
          <p:nvPr/>
        </p:nvSpPr>
        <p:spPr>
          <a:xfrm>
            <a:off x="594360" y="475488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Нет смысла забивать контекст десятками инструментов, если используется один.</a:t>
            </a:r>
            <a:endParaRPr lang="en-US" sz="1800"/>
          </a:p>
        </p:txBody>
      </p:sp>
      <p:sp>
        <p:nvSpPr>
          <p:cNvPr id="10" name="Text 7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2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38328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4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Решение:</a:t>
            </a:r>
            <a:endParaRPr lang="en-US" sz="4400"/>
          </a:p>
          <a:p>
            <a:pPr marL="0" indent="0" algn="l">
              <a:lnSpc>
                <a:spcPts val="5000"/>
              </a:lnSpc>
              <a:buNone/>
            </a:pPr>
            <a:r>
              <a:rPr lang="en-US" sz="44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 поверх CLI</a:t>
            </a:r>
            <a:endParaRPr lang="en-US" sz="4400"/>
          </a:p>
        </p:txBody>
      </p:sp>
      <p:sp>
        <p:nvSpPr>
          <p:cNvPr id="4" name="Text 1"/>
          <p:cNvSpPr/>
          <p:nvPr/>
        </p:nvSpPr>
        <p:spPr>
          <a:xfrm>
            <a:off x="9720072" y="4754880"/>
            <a:ext cx="1828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6000"/>
          </a:p>
        </p:txBody>
      </p:sp>
      <p:sp>
        <p:nvSpPr>
          <p:cNvPr id="5" name="Text 2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 поверх CLI-утилит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 репозиторий со скиллами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594360" y="1874520"/>
            <a:ext cx="6766560" cy="1051560"/>
          </a:xfrm>
          <a:prstGeom prst="roundRect">
            <a:avLst>
              <a:gd name="adj" fmla="val 10435"/>
            </a:avLst>
          </a:prstGeom>
          <a:solidFill>
            <a:srgbClr val="F2F2F2"/>
          </a:solidFill>
          <a:ln/>
        </p:spPr>
      </p:sp>
      <p:sp>
        <p:nvSpPr>
          <p:cNvPr id="6" name="Text 3"/>
          <p:cNvSpPr/>
          <p:nvPr/>
        </p:nvSpPr>
        <p:spPr>
          <a:xfrm>
            <a:off x="914400" y="201168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jira-task-read</a:t>
            </a:r>
            <a:endParaRPr lang="en-US" sz="1800"/>
          </a:p>
        </p:txBody>
      </p:sp>
      <p:sp>
        <p:nvSpPr>
          <p:cNvPr id="7" name="Text 4"/>
          <p:cNvSpPr/>
          <p:nvPr/>
        </p:nvSpPr>
        <p:spPr>
          <a:xfrm>
            <a:off x="914400" y="242316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Чтение описания задачи из Jira по ID</a:t>
            </a:r>
            <a:endParaRPr lang="en-US" sz="1400"/>
          </a:p>
        </p:txBody>
      </p:sp>
      <p:sp>
        <p:nvSpPr>
          <p:cNvPr id="8" name="Shape 5"/>
          <p:cNvSpPr/>
          <p:nvPr/>
        </p:nvSpPr>
        <p:spPr>
          <a:xfrm>
            <a:off x="594360" y="3108960"/>
            <a:ext cx="6766560" cy="1051560"/>
          </a:xfrm>
          <a:prstGeom prst="roundRect">
            <a:avLst>
              <a:gd name="adj" fmla="val 10435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914400" y="324612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gitlab-mr-comments</a:t>
            </a:r>
            <a:endParaRPr lang="en-US" sz="1800"/>
          </a:p>
        </p:txBody>
      </p:sp>
      <p:sp>
        <p:nvSpPr>
          <p:cNvPr id="10" name="Text 7"/>
          <p:cNvSpPr/>
          <p:nvPr/>
        </p:nvSpPr>
        <p:spPr>
          <a:xfrm>
            <a:off x="914400" y="365760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списка открытых комментариев к MR</a:t>
            </a:r>
            <a:endParaRPr lang="en-US" sz="1400"/>
          </a:p>
        </p:txBody>
      </p:sp>
      <p:sp>
        <p:nvSpPr>
          <p:cNvPr id="11" name="Shape 8"/>
          <p:cNvSpPr/>
          <p:nvPr/>
        </p:nvSpPr>
        <p:spPr>
          <a:xfrm>
            <a:off x="594360" y="4343400"/>
            <a:ext cx="6766560" cy="1051560"/>
          </a:xfrm>
          <a:prstGeom prst="roundRect">
            <a:avLst>
              <a:gd name="adj" fmla="val 10435"/>
            </a:avLst>
          </a:prstGeom>
          <a:solidFill>
            <a:srgbClr val="F2F2F2"/>
          </a:solidFill>
          <a:ln/>
        </p:spPr>
      </p:sp>
      <p:sp>
        <p:nvSpPr>
          <p:cNvPr id="12" name="Text 9"/>
          <p:cNvSpPr/>
          <p:nvPr/>
        </p:nvSpPr>
        <p:spPr>
          <a:xfrm>
            <a:off x="914400" y="44805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gitlab-mr-create</a:t>
            </a:r>
            <a:endParaRPr lang="en-US" sz="1800"/>
          </a:p>
        </p:txBody>
      </p:sp>
      <p:sp>
        <p:nvSpPr>
          <p:cNvPr id="13" name="Text 10"/>
          <p:cNvSpPr/>
          <p:nvPr/>
        </p:nvSpPr>
        <p:spPr>
          <a:xfrm>
            <a:off x="914400" y="489204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merge request из текущей ветки</a:t>
            </a:r>
            <a:endParaRPr lang="en-US" sz="1400"/>
          </a:p>
        </p:txBody>
      </p:sp>
      <p:sp>
        <p:nvSpPr>
          <p:cNvPr id="14" name="Shape 11"/>
          <p:cNvSpPr/>
          <p:nvPr/>
        </p:nvSpPr>
        <p:spPr>
          <a:xfrm>
            <a:off x="7635240" y="1874520"/>
            <a:ext cx="3977640" cy="4114800"/>
          </a:xfrm>
          <a:prstGeom prst="roundRect">
            <a:avLst>
              <a:gd name="adj" fmla="val 2759"/>
            </a:avLst>
          </a:prstGeom>
          <a:solidFill>
            <a:srgbClr val="FBE9DC"/>
          </a:solidFill>
          <a:ln/>
        </p:spPr>
      </p:sp>
      <p:sp>
        <p:nvSpPr>
          <p:cNvPr id="15" name="Text 12"/>
          <p:cNvSpPr/>
          <p:nvPr/>
        </p:nvSpPr>
        <p:spPr>
          <a:xfrm>
            <a:off x="7955280" y="21031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Особенность</a:t>
            </a:r>
            <a:endParaRPr lang="en-US" sz="1600"/>
          </a:p>
        </p:txBody>
      </p:sp>
      <p:sp>
        <p:nvSpPr>
          <p:cNvPr id="16" name="Text 13"/>
          <p:cNvSpPr/>
          <p:nvPr/>
        </p:nvSpPr>
        <p:spPr>
          <a:xfrm>
            <a:off x="7955280" y="2560320"/>
            <a:ext cx="33375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Скиллы работают не через MCP, а через консольные open-source утилиты.</a:t>
            </a:r>
            <a:endParaRPr lang="en-US" sz="1500"/>
          </a:p>
          <a:p>
            <a:pPr marL="0" indent="0">
              <a:lnSpc>
                <a:spcPts val="2100"/>
              </a:lnSpc>
              <a:buNone/>
            </a:pPr>
            <a:endParaRPr lang="en-US" sz="1500"/>
          </a:p>
          <a:p>
            <a:pPr marL="0" indent="0">
              <a:lnSpc>
                <a:spcPts val="2100"/>
              </a:lnSpc>
              <a:buNone/>
            </a:pPr>
            <a:r>
              <a:rPr lang="en-US" sz="15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→ jira-cli</a:t>
            </a:r>
            <a:endParaRPr lang="en-US" sz="1500"/>
          </a:p>
          <a:p>
            <a:pPr marL="0" indent="0">
              <a:lnSpc>
                <a:spcPts val="2100"/>
              </a:lnSpc>
              <a:buNone/>
            </a:pPr>
            <a:r>
              <a:rPr lang="en-US" sz="15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GitLab → glab (официальный CLI)</a:t>
            </a:r>
            <a:endParaRPr lang="en-US" sz="1500"/>
          </a:p>
          <a:p>
            <a:pPr marL="0" indent="0">
              <a:lnSpc>
                <a:spcPts val="2100"/>
              </a:lnSpc>
              <a:buNone/>
            </a:pPr>
            <a:endParaRPr lang="en-US" sz="1500"/>
          </a:p>
          <a:p>
            <a:pPr marL="0" indent="0">
              <a:lnSpc>
                <a:spcPts val="2100"/>
              </a:lnSpc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Можно вызывать агентом, вручную в консоли или из своих пайплайнов.</a:t>
            </a:r>
            <a:endParaRPr lang="en-US" sz="1500"/>
          </a:p>
        </p:txBody>
      </p:sp>
      <p:sp>
        <p:nvSpPr>
          <p:cNvPr id="17" name="Text 14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Скрипт-фильтр в скилле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Отрезаем лишнее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594360" y="1828800"/>
            <a:ext cx="5394960" cy="4114800"/>
          </a:xfrm>
          <a:prstGeom prst="roundRect">
            <a:avLst>
              <a:gd name="adj" fmla="val 2667"/>
            </a:avLst>
          </a:prstGeom>
          <a:solidFill>
            <a:srgbClr val="F2F2F2"/>
          </a:solidFill>
          <a:ln/>
        </p:spPr>
      </p:sp>
      <p:sp>
        <p:nvSpPr>
          <p:cNvPr id="6" name="Text 3"/>
          <p:cNvSpPr/>
          <p:nvPr/>
        </p:nvSpPr>
        <p:spPr>
          <a:xfrm>
            <a:off x="914400" y="20574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делает скрипт</a:t>
            </a:r>
            <a:endParaRPr lang="en-US" sz="1600"/>
          </a:p>
        </p:txBody>
      </p:sp>
      <p:sp>
        <p:nvSpPr>
          <p:cNvPr id="7" name="Text 4"/>
          <p:cNvSpPr/>
          <p:nvPr/>
        </p:nvSpPr>
        <p:spPr>
          <a:xfrm>
            <a:off x="914400" y="246888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7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Поверх jira-cli написан собственный скрипт, который отрезает лишнюю информацию. На выходе остаётся только:</a:t>
            </a:r>
            <a:endParaRPr lang="en-US" sz="1700"/>
          </a:p>
        </p:txBody>
      </p:sp>
      <p:sp>
        <p:nvSpPr>
          <p:cNvPr id="8" name="Shape 5"/>
          <p:cNvSpPr/>
          <p:nvPr/>
        </p:nvSpPr>
        <p:spPr>
          <a:xfrm>
            <a:off x="914400" y="3657600"/>
            <a:ext cx="2194560" cy="640080"/>
          </a:xfrm>
          <a:prstGeom prst="roundRect">
            <a:avLst>
              <a:gd name="adj" fmla="val 14286"/>
            </a:avLst>
          </a:prstGeom>
          <a:solidFill>
            <a:srgbClr val="FFE600"/>
          </a:solidFill>
          <a:ln/>
        </p:spPr>
      </p:sp>
      <p:sp>
        <p:nvSpPr>
          <p:cNvPr id="9" name="Text 6"/>
          <p:cNvSpPr/>
          <p:nvPr/>
        </p:nvSpPr>
        <p:spPr>
          <a:xfrm>
            <a:off x="914400" y="36576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title</a:t>
            </a:r>
            <a:endParaRPr lang="en-US" sz="1800"/>
          </a:p>
        </p:txBody>
      </p:sp>
      <p:sp>
        <p:nvSpPr>
          <p:cNvPr id="10" name="Shape 7"/>
          <p:cNvSpPr/>
          <p:nvPr/>
        </p:nvSpPr>
        <p:spPr>
          <a:xfrm>
            <a:off x="3291840" y="3657600"/>
            <a:ext cx="2377440" cy="640080"/>
          </a:xfrm>
          <a:prstGeom prst="roundRect">
            <a:avLst>
              <a:gd name="adj" fmla="val 14286"/>
            </a:avLst>
          </a:prstGeom>
          <a:solidFill>
            <a:srgbClr val="FFE600"/>
          </a:solidFill>
          <a:ln/>
        </p:spPr>
      </p:sp>
      <p:sp>
        <p:nvSpPr>
          <p:cNvPr id="11" name="Text 8"/>
          <p:cNvSpPr/>
          <p:nvPr/>
        </p:nvSpPr>
        <p:spPr>
          <a:xfrm>
            <a:off x="3291840" y="365760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description</a:t>
            </a:r>
            <a:endParaRPr lang="en-US" sz="1800"/>
          </a:p>
        </p:txBody>
      </p:sp>
      <p:sp>
        <p:nvSpPr>
          <p:cNvPr id="12" name="Text 9"/>
          <p:cNvSpPr/>
          <p:nvPr/>
        </p:nvSpPr>
        <p:spPr>
          <a:xfrm>
            <a:off x="914400" y="457200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 другие требования легко отредактировать.</a:t>
            </a:r>
            <a:endParaRPr lang="en-US" sz="1400"/>
          </a:p>
        </p:txBody>
      </p:sp>
      <p:sp>
        <p:nvSpPr>
          <p:cNvPr id="13" name="Shape 10"/>
          <p:cNvSpPr/>
          <p:nvPr/>
        </p:nvSpPr>
        <p:spPr>
          <a:xfrm>
            <a:off x="6217920" y="1828800"/>
            <a:ext cx="5394960" cy="4114800"/>
          </a:xfrm>
          <a:prstGeom prst="roundRect">
            <a:avLst>
              <a:gd name="adj" fmla="val 2667"/>
            </a:avLst>
          </a:prstGeom>
          <a:solidFill>
            <a:srgbClr val="EFE7FA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20574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Главный принцип</a:t>
            </a:r>
            <a:endParaRPr lang="en-US" sz="1600"/>
          </a:p>
        </p:txBody>
      </p:sp>
      <p:sp>
        <p:nvSpPr>
          <p:cNvPr id="15" name="Text 12"/>
          <p:cNvSpPr/>
          <p:nvPr/>
        </p:nvSpPr>
        <p:spPr>
          <a:xfrm>
            <a:off x="6537960" y="2514600"/>
            <a:ext cx="475488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Логику выносим в код скрипта, а не в текстовое описание для нейронки.</a:t>
            </a:r>
            <a:endParaRPr lang="en-US" sz="1800"/>
          </a:p>
          <a:p>
            <a:pPr marL="0" indent="0">
              <a:lnSpc>
                <a:spcPts val="2500"/>
              </a:lnSpc>
              <a:buNone/>
            </a:pPr>
            <a:endParaRPr lang="en-US" sz="1800"/>
          </a:p>
          <a:p>
            <a:pPr marL="0" indent="0">
              <a:lnSpc>
                <a:spcPts val="2500"/>
              </a:lnSpc>
              <a:buNone/>
            </a:pPr>
            <a:r>
              <a:rPr lang="en-US" sz="18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Детерминированно и с нулевым расходом токенов.</a:t>
            </a:r>
            <a:endParaRPr lang="en-US" sz="1800"/>
          </a:p>
          <a:p>
            <a:pPr marL="0" indent="0">
              <a:lnSpc>
                <a:spcPts val="2500"/>
              </a:lnSpc>
              <a:buNone/>
            </a:pPr>
            <a:endParaRPr lang="en-US" sz="1800"/>
          </a:p>
          <a:p>
            <a:pPr marL="0" indent="0">
              <a:lnSpc>
                <a:spcPts val="2500"/>
              </a:lnSpc>
              <a:buNone/>
            </a:pPr>
            <a:r>
              <a:rPr lang="en-US" sz="18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Жертвуем гибкостью — выигрываем в потреблении.</a:t>
            </a:r>
            <a:endParaRPr lang="en-US" sz="1800"/>
          </a:p>
        </p:txBody>
      </p:sp>
      <p:sp>
        <p:nvSpPr>
          <p:cNvPr id="16" name="Text 1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DCE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38328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4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Цифры</a:t>
            </a:r>
            <a:endParaRPr lang="en-US" sz="4400"/>
          </a:p>
        </p:txBody>
      </p:sp>
      <p:sp>
        <p:nvSpPr>
          <p:cNvPr id="4" name="Text 1"/>
          <p:cNvSpPr/>
          <p:nvPr/>
        </p:nvSpPr>
        <p:spPr>
          <a:xfrm>
            <a:off x="9720072" y="4754880"/>
            <a:ext cx="1828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6000"/>
          </a:p>
        </p:txBody>
      </p:sp>
      <p:sp>
        <p:nvSpPr>
          <p:cNvPr id="5" name="Text 2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Расход токенов: Jira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Sonnet · пустая папка · сообщение «hello» · /usage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594360" y="2057400"/>
            <a:ext cx="11018520" cy="713232"/>
          </a:xfrm>
          <a:prstGeom prst="rect">
            <a:avLst/>
          </a:prstGeom>
          <a:solidFill>
            <a:srgbClr val="2B2D33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2057400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Конфигурация</a:t>
            </a:r>
            <a:endParaRPr lang="en-US" sz="1500"/>
          </a:p>
        </p:txBody>
      </p:sp>
      <p:sp>
        <p:nvSpPr>
          <p:cNvPr id="7" name="Text 4"/>
          <p:cNvSpPr/>
          <p:nvPr/>
        </p:nvSpPr>
        <p:spPr>
          <a:xfrm>
            <a:off x="6446520" y="2057400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Input-токены</a:t>
            </a:r>
            <a:endParaRPr lang="en-US" sz="1500"/>
          </a:p>
        </p:txBody>
      </p:sp>
      <p:sp>
        <p:nvSpPr>
          <p:cNvPr id="8" name="Text 5"/>
          <p:cNvSpPr/>
          <p:nvPr/>
        </p:nvSpPr>
        <p:spPr>
          <a:xfrm>
            <a:off x="9098280" y="205740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Доп. расход</a:t>
            </a:r>
            <a:endParaRPr lang="en-US" sz="1500"/>
          </a:p>
        </p:txBody>
      </p:sp>
      <p:sp>
        <p:nvSpPr>
          <p:cNvPr id="9" name="Shape 6"/>
          <p:cNvSpPr/>
          <p:nvPr/>
        </p:nvSpPr>
        <p:spPr>
          <a:xfrm>
            <a:off x="594360" y="2770632"/>
            <a:ext cx="110185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5D6D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22960" y="2770632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Базовый (без MCP и скилла)</a:t>
            </a:r>
            <a:endParaRPr lang="en-US" sz="1600"/>
          </a:p>
        </p:txBody>
      </p:sp>
      <p:sp>
        <p:nvSpPr>
          <p:cNvPr id="11" name="Text 8"/>
          <p:cNvSpPr/>
          <p:nvPr/>
        </p:nvSpPr>
        <p:spPr>
          <a:xfrm>
            <a:off x="6446520" y="2770632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25 383</a:t>
            </a:r>
            <a:endParaRPr lang="en-US" sz="1600"/>
          </a:p>
        </p:txBody>
      </p:sp>
      <p:sp>
        <p:nvSpPr>
          <p:cNvPr id="12" name="Text 9"/>
          <p:cNvSpPr/>
          <p:nvPr/>
        </p:nvSpPr>
        <p:spPr>
          <a:xfrm>
            <a:off x="9098280" y="2770632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600"/>
          </a:p>
        </p:txBody>
      </p:sp>
      <p:sp>
        <p:nvSpPr>
          <p:cNvPr id="13" name="Shape 10"/>
          <p:cNvSpPr/>
          <p:nvPr/>
        </p:nvSpPr>
        <p:spPr>
          <a:xfrm>
            <a:off x="594360" y="3483864"/>
            <a:ext cx="11018520" cy="713232"/>
          </a:xfrm>
          <a:prstGeom prst="rect">
            <a:avLst/>
          </a:prstGeom>
          <a:solidFill>
            <a:srgbClr val="F2F2F2"/>
          </a:solidFill>
          <a:ln w="12700">
            <a:solidFill>
              <a:srgbClr val="D5D6D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3483864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Jira MCP</a:t>
            </a:r>
            <a:endParaRPr lang="en-US" sz="1600"/>
          </a:p>
        </p:txBody>
      </p:sp>
      <p:sp>
        <p:nvSpPr>
          <p:cNvPr id="15" name="Text 12"/>
          <p:cNvSpPr/>
          <p:nvPr/>
        </p:nvSpPr>
        <p:spPr>
          <a:xfrm>
            <a:off x="6446520" y="3483864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42 798</a:t>
            </a:r>
            <a:endParaRPr lang="en-US" sz="1600"/>
          </a:p>
        </p:txBody>
      </p:sp>
      <p:sp>
        <p:nvSpPr>
          <p:cNvPr id="16" name="Text 13"/>
          <p:cNvSpPr/>
          <p:nvPr/>
        </p:nvSpPr>
        <p:spPr>
          <a:xfrm>
            <a:off x="9098280" y="3483864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17 415</a:t>
            </a:r>
            <a:endParaRPr lang="en-US" sz="1600"/>
          </a:p>
        </p:txBody>
      </p:sp>
      <p:sp>
        <p:nvSpPr>
          <p:cNvPr id="17" name="Shape 14"/>
          <p:cNvSpPr/>
          <p:nvPr/>
        </p:nvSpPr>
        <p:spPr>
          <a:xfrm>
            <a:off x="594360" y="4197096"/>
            <a:ext cx="11018520" cy="713232"/>
          </a:xfrm>
          <a:prstGeom prst="rect">
            <a:avLst/>
          </a:prstGeom>
          <a:solidFill>
            <a:srgbClr val="FFF7B0"/>
          </a:solidFill>
          <a:ln w="12700">
            <a:solidFill>
              <a:srgbClr val="D5D6D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22960" y="4197096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 скиллом</a:t>
            </a:r>
            <a:endParaRPr lang="en-US" sz="1600"/>
          </a:p>
        </p:txBody>
      </p:sp>
      <p:sp>
        <p:nvSpPr>
          <p:cNvPr id="19" name="Text 16"/>
          <p:cNvSpPr/>
          <p:nvPr/>
        </p:nvSpPr>
        <p:spPr>
          <a:xfrm>
            <a:off x="6446520" y="4197096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25 483</a:t>
            </a:r>
            <a:endParaRPr lang="en-US" sz="1600"/>
          </a:p>
        </p:txBody>
      </p:sp>
      <p:sp>
        <p:nvSpPr>
          <p:cNvPr id="20" name="Text 17"/>
          <p:cNvSpPr/>
          <p:nvPr/>
        </p:nvSpPr>
        <p:spPr>
          <a:xfrm>
            <a:off x="9098280" y="4197096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100</a:t>
            </a:r>
            <a:endParaRPr lang="en-US" sz="1600"/>
          </a:p>
        </p:txBody>
      </p:sp>
      <p:sp>
        <p:nvSpPr>
          <p:cNvPr id="21" name="Shape 18"/>
          <p:cNvSpPr/>
          <p:nvPr/>
        </p:nvSpPr>
        <p:spPr>
          <a:xfrm>
            <a:off x="594360" y="5532120"/>
            <a:ext cx="11018520" cy="914400"/>
          </a:xfrm>
          <a:prstGeom prst="roundRect">
            <a:avLst>
              <a:gd name="adj" fmla="val 12000"/>
            </a:avLst>
          </a:prstGeom>
          <a:solidFill>
            <a:srgbClr val="FFE600"/>
          </a:solidFill>
          <a:ln/>
        </p:spPr>
      </p:sp>
      <p:sp>
        <p:nvSpPr>
          <p:cNvPr id="22" name="Text 19"/>
          <p:cNvSpPr/>
          <p:nvPr/>
        </p:nvSpPr>
        <p:spPr>
          <a:xfrm>
            <a:off x="594360" y="5532120"/>
            <a:ext cx="11018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Скилл тратит примерно в </a:t>
            </a:r>
            <a:r>
              <a:rPr lang="en-US" sz="21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 раз меньше</a:t>
            </a:r>
            <a:r>
              <a:rPr lang="en-US" sz="21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доп. токенов на первом сообщении</a:t>
            </a:r>
            <a:endParaRPr lang="en-US" sz="2100"/>
          </a:p>
        </p:txBody>
      </p:sp>
      <p:sp>
        <p:nvSpPr>
          <p:cNvPr id="23" name="Text 20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Комментарии GitLab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против Skill на тех же 5 комментариях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594360" y="2011680"/>
            <a:ext cx="5394960" cy="3108960"/>
          </a:xfrm>
          <a:prstGeom prst="roundRect">
            <a:avLst>
              <a:gd name="adj" fmla="val 3529"/>
            </a:avLst>
          </a:prstGeom>
          <a:solidFill>
            <a:srgbClr val="F2F2F2"/>
          </a:solidFill>
          <a:ln/>
        </p:spPr>
      </p:sp>
      <p:sp>
        <p:nvSpPr>
          <p:cNvPr id="6" name="Text 3"/>
          <p:cNvSpPr/>
          <p:nvPr/>
        </p:nvSpPr>
        <p:spPr>
          <a:xfrm>
            <a:off x="914400" y="22402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GitLab MCP</a:t>
            </a:r>
            <a:endParaRPr lang="en-US" sz="1700"/>
          </a:p>
        </p:txBody>
      </p:sp>
      <p:sp>
        <p:nvSpPr>
          <p:cNvPr id="7" name="Text 4"/>
          <p:cNvSpPr/>
          <p:nvPr/>
        </p:nvSpPr>
        <p:spPr>
          <a:xfrm>
            <a:off x="914400" y="269748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21 000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914400" y="388620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символов — большой JSON</a:t>
            </a:r>
            <a:endParaRPr lang="en-US" sz="1700"/>
          </a:p>
        </p:txBody>
      </p:sp>
      <p:sp>
        <p:nvSpPr>
          <p:cNvPr id="9" name="Shape 6"/>
          <p:cNvSpPr/>
          <p:nvPr/>
        </p:nvSpPr>
        <p:spPr>
          <a:xfrm>
            <a:off x="5654041" y="1988820"/>
            <a:ext cx="5394960" cy="3108960"/>
          </a:xfrm>
          <a:prstGeom prst="roundRect">
            <a:avLst>
              <a:gd name="adj" fmla="val 3529"/>
            </a:avLst>
          </a:prstGeom>
          <a:solidFill>
            <a:srgbClr val="E2F3E6"/>
          </a:solidFill>
          <a:ln/>
        </p:spPr>
      </p:sp>
      <p:sp>
        <p:nvSpPr>
          <p:cNvPr id="10" name="Text 7"/>
          <p:cNvSpPr/>
          <p:nvPr/>
        </p:nvSpPr>
        <p:spPr>
          <a:xfrm>
            <a:off x="6537960" y="22402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Скилл (Markdown)</a:t>
            </a:r>
            <a:endParaRPr lang="en-US" sz="1700"/>
          </a:p>
        </p:txBody>
      </p:sp>
      <p:sp>
        <p:nvSpPr>
          <p:cNvPr id="11" name="Text 8"/>
          <p:cNvSpPr/>
          <p:nvPr/>
        </p:nvSpPr>
        <p:spPr>
          <a:xfrm>
            <a:off x="6537960" y="269748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2B2D33"/>
                </a:solidFill>
                <a:latin typeface="Arial" pitchFamily="34" charset="0"/>
                <a:cs typeface="Arial" pitchFamily="34" charset="-120"/>
              </a:rPr>
              <a:t>285</a:t>
            </a:r>
            <a:endParaRPr lang="en-US" sz="5600" dirty="0"/>
          </a:p>
        </p:txBody>
      </p:sp>
      <p:sp>
        <p:nvSpPr>
          <p:cNvPr id="12" name="Text 9"/>
          <p:cNvSpPr/>
          <p:nvPr/>
        </p:nvSpPr>
        <p:spPr>
          <a:xfrm>
            <a:off x="6537960" y="3886200"/>
            <a:ext cx="4754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компактнее: ID, файл, автор, текст, путь и номер строки</a:t>
            </a:r>
            <a:endParaRPr lang="en-US" sz="1700"/>
          </a:p>
        </p:txBody>
      </p:sp>
      <p:sp>
        <p:nvSpPr>
          <p:cNvPr id="13" name="Text 10"/>
          <p:cNvSpPr/>
          <p:nvPr/>
        </p:nvSpPr>
        <p:spPr>
          <a:xfrm>
            <a:off x="594360" y="5394960"/>
            <a:ext cx="11018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ru-RU" sz="1400" dirty="0">
                <a:latin typeface="Arial" pitchFamily="34" charset="0"/>
                <a:ea typeface="Arial" pitchFamily="34" charset="-122"/>
                <a:cs typeface="Arial" pitchFamily="34" charset="-120"/>
              </a:rPr>
              <a:t>Разница в 73 раза всего для 5 </a:t>
            </a:r>
            <a:r>
              <a:rPr lang="ru-RU" sz="1400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коментариев</a:t>
            </a:r>
            <a:r>
              <a:rPr lang="ru-RU" sz="1400" dirty="0">
                <a:latin typeface="Arial" pitchFamily="34" charset="0"/>
                <a:ea typeface="Arial" pitchFamily="34" charset="-122"/>
                <a:cs typeface="Arial" pitchFamily="34" charset="-120"/>
              </a:rPr>
              <a:t> на </a:t>
            </a:r>
            <a:r>
              <a:rPr lang="ru-RU" sz="1400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мр</a:t>
            </a:r>
            <a:r>
              <a:rPr lang="ru-RU" sz="1400" dirty="0">
                <a:latin typeface="Arial" pitchFamily="34" charset="0"/>
                <a:ea typeface="Arial" pitchFamily="34" charset="-122"/>
                <a:cs typeface="Arial" pitchFamily="34" charset="-120"/>
              </a:rPr>
              <a:t>, с большим числом комментариев разница будет только расти</a:t>
            </a:r>
            <a:endParaRPr lang="en-US" sz="1400" dirty="0"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lnSpc>
                <a:spcPts val="1900"/>
              </a:lnSpc>
              <a:buNone/>
            </a:pP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Оговорка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всё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попадает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контекст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</a:t>
            </a: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агент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сам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решает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«</a:t>
            </a:r>
            <a:r>
              <a:rPr lang="en-US" sz="1400" i="1" dirty="0" err="1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грепить</a:t>
            </a:r>
            <a:r>
              <a:rPr lang="en-US" sz="1400" i="1" dirty="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».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noFill/>
          <a:ln/>
        </p:spPr>
      </p:sp>
      <p:sp>
        <p:nvSpPr>
          <p:cNvPr id="3" name="Shape 1"/>
          <p:cNvSpPr/>
          <p:nvPr/>
        </p:nvSpPr>
        <p:spPr>
          <a:xfrm>
            <a:off x="254001" y="254000"/>
            <a:ext cx="8007351" cy="254000"/>
          </a:xfrm>
          <a:prstGeom prst="rect">
            <a:avLst/>
          </a:prstGeom>
          <a:noFill/>
          <a:ln/>
        </p:spPr>
      </p:sp>
      <p:sp>
        <p:nvSpPr>
          <p:cNvPr id="4" name="Text 2"/>
          <p:cNvSpPr/>
          <p:nvPr/>
        </p:nvSpPr>
        <p:spPr>
          <a:xfrm>
            <a:off x="254000" y="254000"/>
            <a:ext cx="1847851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00"/>
              </a:lnSpc>
            </a:pPr>
            <a:r>
              <a:rPr lang="en-US" sz="1520" dirty="0">
                <a:solidFill>
                  <a:srgbClr val="2B2D33">
                    <a:alpha val="99000"/>
                  </a:srgbClr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JF Transfers</a:t>
            </a:r>
            <a:endParaRPr lang="en-US" sz="1520" dirty="0"/>
          </a:p>
        </p:txBody>
      </p:sp>
      <p:sp>
        <p:nvSpPr>
          <p:cNvPr id="5" name="Shape 3"/>
          <p:cNvSpPr/>
          <p:nvPr/>
        </p:nvSpPr>
        <p:spPr>
          <a:xfrm>
            <a:off x="5524501" y="254000"/>
            <a:ext cx="3486151" cy="254000"/>
          </a:xfrm>
          <a:prstGeom prst="rect">
            <a:avLst/>
          </a:prstGeom>
          <a:noFill/>
          <a:ln/>
        </p:spPr>
      </p:sp>
      <p:sp>
        <p:nvSpPr>
          <p:cNvPr id="6" name="Text 4"/>
          <p:cNvSpPr/>
          <p:nvPr/>
        </p:nvSpPr>
        <p:spPr>
          <a:xfrm>
            <a:off x="6203951" y="254000"/>
            <a:ext cx="1708151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00"/>
              </a:lnSpc>
            </a:pPr>
            <a:r>
              <a:rPr lang="en-US" sz="1520" dirty="0">
                <a:solidFill>
                  <a:srgbClr val="2B2D33">
                    <a:alpha val="99000"/>
                  </a:srgbClr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Райффайзен Банк</a:t>
            </a:r>
            <a:endParaRPr lang="en-US" sz="152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684000" y="254000"/>
            <a:ext cx="254000" cy="2540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0" y="762000"/>
            <a:ext cx="12192000" cy="6096000"/>
          </a:xfrm>
          <a:prstGeom prst="rect">
            <a:avLst/>
          </a:prstGeom>
          <a:noFill/>
          <a:ln/>
        </p:spPr>
      </p:sp>
      <p:sp>
        <p:nvSpPr>
          <p:cNvPr id="9" name="Shape 6"/>
          <p:cNvSpPr/>
          <p:nvPr/>
        </p:nvSpPr>
        <p:spPr>
          <a:xfrm>
            <a:off x="254000" y="762000"/>
            <a:ext cx="5918200" cy="5842000"/>
          </a:xfrm>
          <a:prstGeom prst="roundRect">
            <a:avLst>
              <a:gd name="adj" fmla="val 5009"/>
            </a:avLst>
          </a:prstGeom>
          <a:solidFill>
            <a:srgbClr val="F4F4F4"/>
          </a:solidFill>
          <a:ln/>
        </p:spPr>
      </p:sp>
      <p:sp>
        <p:nvSpPr>
          <p:cNvPr id="10" name="Shape 7"/>
          <p:cNvSpPr/>
          <p:nvPr/>
        </p:nvSpPr>
        <p:spPr>
          <a:xfrm>
            <a:off x="304800" y="812801"/>
            <a:ext cx="5816600" cy="2266951"/>
          </a:xfrm>
          <a:prstGeom prst="rect">
            <a:avLst/>
          </a:prstGeom>
          <a:noFill/>
          <a:ln/>
        </p:spPr>
      </p:sp>
      <p:sp>
        <p:nvSpPr>
          <p:cNvPr id="11" name="Text 8"/>
          <p:cNvSpPr/>
          <p:nvPr/>
        </p:nvSpPr>
        <p:spPr>
          <a:xfrm>
            <a:off x="508000" y="1016001"/>
            <a:ext cx="5410200" cy="18097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512"/>
              </a:lnSpc>
            </a:pPr>
            <a:r>
              <a:rPr lang="en-US" sz="4751" dirty="0">
                <a:solidFill>
                  <a:srgbClr val="2B2D33">
                    <a:alpha val="99000"/>
                  </a:srgbClr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Orange</a:t>
            </a:r>
            <a:endParaRPr lang="en-US" sz="4751" dirty="0"/>
          </a:p>
          <a:p>
            <a:pPr>
              <a:lnSpc>
                <a:spcPts val="4512"/>
              </a:lnSpc>
            </a:pPr>
            <a:r>
              <a:rPr lang="en-US" sz="4751" dirty="0">
                <a:solidFill>
                  <a:srgbClr val="2B2D33">
                    <a:alpha val="99000"/>
                  </a:srgbClr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Coder </a:t>
            </a:r>
            <a:endParaRPr lang="en-US" sz="4751" dirty="0"/>
          </a:p>
          <a:p>
            <a:pPr>
              <a:lnSpc>
                <a:spcPts val="4512"/>
              </a:lnSpc>
            </a:pPr>
            <a:r>
              <a:rPr lang="en-US" sz="4751" dirty="0">
                <a:solidFill>
                  <a:srgbClr val="2B2D33">
                    <a:alpha val="99000"/>
                  </a:srgbClr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Skills</a:t>
            </a:r>
            <a:endParaRPr lang="en-US" sz="4751" dirty="0"/>
          </a:p>
        </p:txBody>
      </p:sp>
      <p:sp>
        <p:nvSpPr>
          <p:cNvPr id="12" name="Shape 9"/>
          <p:cNvSpPr/>
          <p:nvPr/>
        </p:nvSpPr>
        <p:spPr>
          <a:xfrm>
            <a:off x="304800" y="3429000"/>
            <a:ext cx="5816600" cy="3124200"/>
          </a:xfrm>
          <a:prstGeom prst="rect">
            <a:avLst/>
          </a:prstGeom>
          <a:noFill/>
          <a:ln/>
        </p:spPr>
      </p:sp>
      <p:sp>
        <p:nvSpPr>
          <p:cNvPr id="13" name="Shape 10"/>
          <p:cNvSpPr/>
          <p:nvPr/>
        </p:nvSpPr>
        <p:spPr>
          <a:xfrm>
            <a:off x="304800" y="3429000"/>
            <a:ext cx="5816600" cy="584200"/>
          </a:xfrm>
          <a:prstGeom prst="rect">
            <a:avLst/>
          </a:prstGeom>
          <a:noFill/>
          <a:ln/>
        </p:spPr>
      </p:sp>
      <p:sp>
        <p:nvSpPr>
          <p:cNvPr id="14" name="Shape 11"/>
          <p:cNvSpPr/>
          <p:nvPr/>
        </p:nvSpPr>
        <p:spPr>
          <a:xfrm>
            <a:off x="304800" y="3429000"/>
            <a:ext cx="5816600" cy="584200"/>
          </a:xfrm>
          <a:prstGeom prst="rect">
            <a:avLst/>
          </a:prstGeom>
          <a:noFill/>
          <a:ln/>
        </p:spPr>
      </p:sp>
      <p:sp>
        <p:nvSpPr>
          <p:cNvPr id="15" name="Shape 12"/>
          <p:cNvSpPr/>
          <p:nvPr/>
        </p:nvSpPr>
        <p:spPr>
          <a:xfrm>
            <a:off x="304800" y="3429000"/>
            <a:ext cx="5816600" cy="584200"/>
          </a:xfrm>
          <a:prstGeom prst="rect">
            <a:avLst/>
          </a:prstGeom>
          <a:noFill/>
          <a:ln/>
        </p:spPr>
      </p:sp>
      <p:sp>
        <p:nvSpPr>
          <p:cNvPr id="16" name="Shape 13"/>
          <p:cNvSpPr/>
          <p:nvPr/>
        </p:nvSpPr>
        <p:spPr>
          <a:xfrm>
            <a:off x="304800" y="3429000"/>
            <a:ext cx="5816600" cy="584200"/>
          </a:xfrm>
          <a:prstGeom prst="roundRect">
            <a:avLst>
              <a:gd name="adj" fmla="val 50087"/>
            </a:avLst>
          </a:prstGeom>
          <a:solidFill>
            <a:srgbClr val="FFFFFF"/>
          </a:solidFill>
          <a:ln/>
        </p:spPr>
      </p:sp>
      <p:sp>
        <p:nvSpPr>
          <p:cNvPr id="17" name="Shape 14"/>
          <p:cNvSpPr/>
          <p:nvPr/>
        </p:nvSpPr>
        <p:spPr>
          <a:xfrm>
            <a:off x="508000" y="3530600"/>
            <a:ext cx="5410200" cy="381000"/>
          </a:xfrm>
          <a:prstGeom prst="rect">
            <a:avLst/>
          </a:prstGeom>
          <a:noFill/>
          <a:ln/>
        </p:spPr>
      </p:sp>
      <p:sp>
        <p:nvSpPr>
          <p:cNvPr id="18" name="Shape 15"/>
          <p:cNvSpPr/>
          <p:nvPr/>
        </p:nvSpPr>
        <p:spPr>
          <a:xfrm>
            <a:off x="508000" y="3530600"/>
            <a:ext cx="5410200" cy="381000"/>
          </a:xfrm>
          <a:prstGeom prst="rect">
            <a:avLst/>
          </a:prstGeom>
          <a:noFill/>
          <a:ln/>
        </p:spPr>
      </p:sp>
      <p:sp>
        <p:nvSpPr>
          <p:cNvPr id="19" name="Text 16"/>
          <p:cNvSpPr/>
          <p:nvPr/>
        </p:nvSpPr>
        <p:spPr>
          <a:xfrm>
            <a:off x="508000" y="3530600"/>
            <a:ext cx="45466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1140" dirty="0">
                <a:solidFill>
                  <a:srgbClr val="2B2D33">
                    <a:alpha val="99000"/>
                  </a:srgbClr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Потребляет в 200 раз меньше дополнительных токенов по сравнению с Jira и Gitlab MCP</a:t>
            </a:r>
            <a:endParaRPr lang="en-US" sz="1140" dirty="0"/>
          </a:p>
        </p:txBody>
      </p:sp>
      <p:sp>
        <p:nvSpPr>
          <p:cNvPr id="20" name="Shape 17"/>
          <p:cNvSpPr/>
          <p:nvPr/>
        </p:nvSpPr>
        <p:spPr>
          <a:xfrm>
            <a:off x="304800" y="4064000"/>
            <a:ext cx="5816600" cy="584200"/>
          </a:xfrm>
          <a:prstGeom prst="rect">
            <a:avLst/>
          </a:prstGeom>
          <a:noFill/>
          <a:ln/>
        </p:spPr>
      </p:sp>
      <p:sp>
        <p:nvSpPr>
          <p:cNvPr id="21" name="Shape 18"/>
          <p:cNvSpPr/>
          <p:nvPr/>
        </p:nvSpPr>
        <p:spPr>
          <a:xfrm>
            <a:off x="304800" y="4064000"/>
            <a:ext cx="5816600" cy="584200"/>
          </a:xfrm>
          <a:prstGeom prst="roundRect">
            <a:avLst>
              <a:gd name="adj" fmla="val 50087"/>
            </a:avLst>
          </a:prstGeom>
          <a:solidFill>
            <a:srgbClr val="FFFFFF"/>
          </a:solidFill>
          <a:ln/>
        </p:spPr>
      </p:sp>
      <p:sp>
        <p:nvSpPr>
          <p:cNvPr id="22" name="Shape 19"/>
          <p:cNvSpPr/>
          <p:nvPr/>
        </p:nvSpPr>
        <p:spPr>
          <a:xfrm>
            <a:off x="508000" y="4165600"/>
            <a:ext cx="5410200" cy="381000"/>
          </a:xfrm>
          <a:prstGeom prst="rect">
            <a:avLst/>
          </a:prstGeom>
          <a:noFill/>
          <a:ln/>
        </p:spPr>
      </p:sp>
      <p:sp>
        <p:nvSpPr>
          <p:cNvPr id="23" name="Shape 20"/>
          <p:cNvSpPr/>
          <p:nvPr/>
        </p:nvSpPr>
        <p:spPr>
          <a:xfrm>
            <a:off x="508000" y="4165600"/>
            <a:ext cx="5410200" cy="381000"/>
          </a:xfrm>
          <a:prstGeom prst="rect">
            <a:avLst/>
          </a:prstGeom>
          <a:noFill/>
          <a:ln/>
        </p:spPr>
      </p:sp>
      <p:sp>
        <p:nvSpPr>
          <p:cNvPr id="24" name="Text 21"/>
          <p:cNvSpPr/>
          <p:nvPr/>
        </p:nvSpPr>
        <p:spPr>
          <a:xfrm>
            <a:off x="508000" y="4260851"/>
            <a:ext cx="4546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1140" dirty="0">
                <a:solidFill>
                  <a:srgbClr val="2B2D33">
                    <a:alpha val="99000"/>
                  </a:srgbClr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Читает описания задачи из Jira</a:t>
            </a:r>
            <a:endParaRPr lang="en-US" sz="1140" dirty="0"/>
          </a:p>
        </p:txBody>
      </p:sp>
      <p:sp>
        <p:nvSpPr>
          <p:cNvPr id="25" name="Shape 22"/>
          <p:cNvSpPr/>
          <p:nvPr/>
        </p:nvSpPr>
        <p:spPr>
          <a:xfrm>
            <a:off x="304800" y="4699000"/>
            <a:ext cx="5816600" cy="584200"/>
          </a:xfrm>
          <a:prstGeom prst="rect">
            <a:avLst/>
          </a:prstGeom>
          <a:noFill/>
          <a:ln/>
        </p:spPr>
      </p:sp>
      <p:sp>
        <p:nvSpPr>
          <p:cNvPr id="26" name="Shape 23"/>
          <p:cNvSpPr/>
          <p:nvPr/>
        </p:nvSpPr>
        <p:spPr>
          <a:xfrm>
            <a:off x="304800" y="4699000"/>
            <a:ext cx="5816600" cy="584200"/>
          </a:xfrm>
          <a:prstGeom prst="roundRect">
            <a:avLst>
              <a:gd name="adj" fmla="val 50087"/>
            </a:avLst>
          </a:prstGeom>
          <a:solidFill>
            <a:srgbClr val="FFFFFF"/>
          </a:solidFill>
          <a:ln/>
        </p:spPr>
      </p:sp>
      <p:sp>
        <p:nvSpPr>
          <p:cNvPr id="27" name="Shape 24"/>
          <p:cNvSpPr/>
          <p:nvPr/>
        </p:nvSpPr>
        <p:spPr>
          <a:xfrm>
            <a:off x="508000" y="4800600"/>
            <a:ext cx="5410200" cy="381000"/>
          </a:xfrm>
          <a:prstGeom prst="rect">
            <a:avLst/>
          </a:prstGeom>
          <a:noFill/>
          <a:ln/>
        </p:spPr>
      </p:sp>
      <p:sp>
        <p:nvSpPr>
          <p:cNvPr id="28" name="Shape 25"/>
          <p:cNvSpPr/>
          <p:nvPr/>
        </p:nvSpPr>
        <p:spPr>
          <a:xfrm>
            <a:off x="508000" y="4800600"/>
            <a:ext cx="5410200" cy="381000"/>
          </a:xfrm>
          <a:prstGeom prst="rect">
            <a:avLst/>
          </a:prstGeom>
          <a:noFill/>
          <a:ln/>
        </p:spPr>
      </p:sp>
      <p:sp>
        <p:nvSpPr>
          <p:cNvPr id="29" name="Text 26"/>
          <p:cNvSpPr/>
          <p:nvPr/>
        </p:nvSpPr>
        <p:spPr>
          <a:xfrm>
            <a:off x="508000" y="4800600"/>
            <a:ext cx="45466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1140" dirty="0">
                <a:solidFill>
                  <a:srgbClr val="2B2D33">
                    <a:alpha val="99000"/>
                  </a:srgbClr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Создает merge request и получает открытые коментарии к нему</a:t>
            </a:r>
            <a:endParaRPr lang="en-US" sz="1140" dirty="0"/>
          </a:p>
        </p:txBody>
      </p:sp>
      <p:sp>
        <p:nvSpPr>
          <p:cNvPr id="30" name="Shape 27"/>
          <p:cNvSpPr/>
          <p:nvPr/>
        </p:nvSpPr>
        <p:spPr>
          <a:xfrm>
            <a:off x="304800" y="5334000"/>
            <a:ext cx="5816600" cy="584200"/>
          </a:xfrm>
          <a:prstGeom prst="rect">
            <a:avLst/>
          </a:prstGeom>
          <a:noFill/>
          <a:ln/>
        </p:spPr>
      </p:sp>
      <p:sp>
        <p:nvSpPr>
          <p:cNvPr id="31" name="Shape 28"/>
          <p:cNvSpPr/>
          <p:nvPr/>
        </p:nvSpPr>
        <p:spPr>
          <a:xfrm>
            <a:off x="304800" y="5334000"/>
            <a:ext cx="5816600" cy="584200"/>
          </a:xfrm>
          <a:prstGeom prst="roundRect">
            <a:avLst>
              <a:gd name="adj" fmla="val 50087"/>
            </a:avLst>
          </a:prstGeom>
          <a:solidFill>
            <a:srgbClr val="FFFFFF"/>
          </a:solidFill>
          <a:ln/>
        </p:spPr>
      </p:sp>
      <p:sp>
        <p:nvSpPr>
          <p:cNvPr id="32" name="Shape 29"/>
          <p:cNvSpPr/>
          <p:nvPr/>
        </p:nvSpPr>
        <p:spPr>
          <a:xfrm>
            <a:off x="508000" y="5435600"/>
            <a:ext cx="5410200" cy="381000"/>
          </a:xfrm>
          <a:prstGeom prst="rect">
            <a:avLst/>
          </a:prstGeom>
          <a:noFill/>
          <a:ln/>
        </p:spPr>
      </p:sp>
      <p:sp>
        <p:nvSpPr>
          <p:cNvPr id="33" name="Shape 30"/>
          <p:cNvSpPr/>
          <p:nvPr/>
        </p:nvSpPr>
        <p:spPr>
          <a:xfrm>
            <a:off x="508000" y="5435600"/>
            <a:ext cx="5410200" cy="381000"/>
          </a:xfrm>
          <a:prstGeom prst="rect">
            <a:avLst/>
          </a:prstGeom>
          <a:noFill/>
          <a:ln/>
        </p:spPr>
      </p:sp>
      <p:sp>
        <p:nvSpPr>
          <p:cNvPr id="34" name="Text 31"/>
          <p:cNvSpPr/>
          <p:nvPr/>
        </p:nvSpPr>
        <p:spPr>
          <a:xfrm>
            <a:off x="508000" y="5435600"/>
            <a:ext cx="45466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1140" dirty="0">
                <a:solidFill>
                  <a:srgbClr val="2B2D33">
                    <a:alpha val="99000"/>
                  </a:srgbClr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Может быть использован для ai assisted разработки или в end2end пайплайне</a:t>
            </a:r>
            <a:endParaRPr lang="en-US" sz="1140" dirty="0"/>
          </a:p>
        </p:txBody>
      </p:sp>
      <p:sp>
        <p:nvSpPr>
          <p:cNvPr id="35" name="Shape 32"/>
          <p:cNvSpPr/>
          <p:nvPr/>
        </p:nvSpPr>
        <p:spPr>
          <a:xfrm>
            <a:off x="304800" y="5969000"/>
            <a:ext cx="5816600" cy="584200"/>
          </a:xfrm>
          <a:prstGeom prst="roundRect">
            <a:avLst>
              <a:gd name="adj" fmla="val 50087"/>
            </a:avLst>
          </a:prstGeom>
          <a:solidFill>
            <a:srgbClr val="FFFFFF"/>
          </a:solidFill>
          <a:ln/>
        </p:spPr>
      </p:sp>
      <p:sp>
        <p:nvSpPr>
          <p:cNvPr id="36" name="Shape 33"/>
          <p:cNvSpPr/>
          <p:nvPr/>
        </p:nvSpPr>
        <p:spPr>
          <a:xfrm>
            <a:off x="508000" y="6070600"/>
            <a:ext cx="4546600" cy="381000"/>
          </a:xfrm>
          <a:prstGeom prst="rect">
            <a:avLst/>
          </a:prstGeom>
          <a:noFill/>
          <a:ln/>
        </p:spPr>
      </p:sp>
      <p:sp>
        <p:nvSpPr>
          <p:cNvPr id="37" name="Shape 34"/>
          <p:cNvSpPr/>
          <p:nvPr/>
        </p:nvSpPr>
        <p:spPr>
          <a:xfrm>
            <a:off x="508000" y="6070600"/>
            <a:ext cx="4546600" cy="381000"/>
          </a:xfrm>
          <a:prstGeom prst="rect">
            <a:avLst/>
          </a:prstGeom>
          <a:noFill/>
          <a:ln/>
        </p:spPr>
      </p:sp>
      <p:sp>
        <p:nvSpPr>
          <p:cNvPr id="38" name="Text 35"/>
          <p:cNvSpPr/>
          <p:nvPr/>
        </p:nvSpPr>
        <p:spPr>
          <a:xfrm>
            <a:off x="508000" y="6070600"/>
            <a:ext cx="45466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1140" dirty="0">
                <a:solidFill>
                  <a:srgbClr val="2B2D33">
                    <a:alpha val="99000"/>
                  </a:srgbClr>
                </a:solidFill>
                <a:latin typeface="Navigo" pitchFamily="34" charset="0"/>
                <a:ea typeface="Navigo" pitchFamily="34" charset="-122"/>
                <a:cs typeface="Navigo" pitchFamily="34" charset="-120"/>
              </a:rPr>
              <a:t>Подходит к любым агентам (claude, codex, opencode, raiffclaw, и т.д.)</a:t>
            </a:r>
            <a:endParaRPr lang="en-US" sz="1140" dirty="0"/>
          </a:p>
        </p:txBody>
      </p:sp>
      <p:pic>
        <p:nvPicPr>
          <p:cNvPr id="39" name="Image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797301" y="1257301"/>
            <a:ext cx="1257300" cy="1631951"/>
          </a:xfrm>
          <a:prstGeom prst="rect">
            <a:avLst/>
          </a:prstGeom>
        </p:spPr>
      </p:pic>
      <p:sp>
        <p:nvSpPr>
          <p:cNvPr id="40" name="Shape 36"/>
          <p:cNvSpPr/>
          <p:nvPr/>
        </p:nvSpPr>
        <p:spPr>
          <a:xfrm>
            <a:off x="6223000" y="762000"/>
            <a:ext cx="5715000" cy="5842000"/>
          </a:xfrm>
          <a:prstGeom prst="roundRect">
            <a:avLst>
              <a:gd name="adj" fmla="val 5120"/>
            </a:avLst>
          </a:prstGeom>
          <a:solidFill>
            <a:srgbClr val="F1EEEE"/>
          </a:solidFill>
          <a:ln w="4524">
            <a:solidFill>
              <a:srgbClr val="000000">
                <a:alpha val="5000"/>
              </a:srgbClr>
            </a:solidFill>
            <a:prstDash val="solid"/>
          </a:ln>
        </p:spPr>
      </p:sp>
      <p:pic>
        <p:nvPicPr>
          <p:cNvPr id="41" name="Media 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23000" y="762000"/>
            <a:ext cx="6038851" cy="3397251"/>
          </a:xfrm>
          <a:prstGeom prst="rect">
            <a:avLst/>
          </a:prstGeom>
        </p:spPr>
      </p:pic>
      <p:sp>
        <p:nvSpPr>
          <p:cNvPr id="42" name="Shape 37"/>
          <p:cNvSpPr/>
          <p:nvPr/>
        </p:nvSpPr>
        <p:spPr>
          <a:xfrm>
            <a:off x="9105900" y="1104900"/>
            <a:ext cx="2379784" cy="5156200"/>
          </a:xfrm>
          <a:prstGeom prst="roundRect">
            <a:avLst/>
          </a:prstGeom>
          <a:noFill/>
          <a:ln/>
        </p:spPr>
      </p:sp>
      <p:pic>
        <p:nvPicPr>
          <p:cNvPr id="43" name="Media 1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23000" y="3632200"/>
            <a:ext cx="6038851" cy="339725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FE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38328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4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что</a:t>
            </a:r>
            <a:endParaRPr lang="en-US" sz="4400"/>
          </a:p>
          <a:p>
            <a:pPr marL="0" indent="0" algn="l">
              <a:lnSpc>
                <a:spcPts val="5000"/>
              </a:lnSpc>
              <a:buNone/>
            </a:pPr>
            <a:r>
              <a:rPr lang="en-US" sz="44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использовать</a:t>
            </a:r>
            <a:endParaRPr lang="en-US" sz="4400"/>
          </a:p>
        </p:txBody>
      </p:sp>
      <p:sp>
        <p:nvSpPr>
          <p:cNvPr id="4" name="Text 1"/>
          <p:cNvSpPr/>
          <p:nvPr/>
        </p:nvSpPr>
        <p:spPr>
          <a:xfrm>
            <a:off x="9720072" y="4754880"/>
            <a:ext cx="1828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6000"/>
          </a:p>
        </p:txBody>
      </p:sp>
      <p:sp>
        <p:nvSpPr>
          <p:cNvPr id="5" name="Text 2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 или MCP?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Два инструмента под разные задачи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594360" y="1828800"/>
            <a:ext cx="5394960" cy="4114800"/>
          </a:xfrm>
          <a:prstGeom prst="roundRect">
            <a:avLst>
              <a:gd name="adj" fmla="val 2667"/>
            </a:avLst>
          </a:prstGeom>
          <a:solidFill>
            <a:srgbClr val="E2F3E6"/>
          </a:solidFill>
          <a:ln/>
        </p:spPr>
      </p:sp>
      <p:sp>
        <p:nvSpPr>
          <p:cNvPr id="6" name="Shape 3"/>
          <p:cNvSpPr/>
          <p:nvPr/>
        </p:nvSpPr>
        <p:spPr>
          <a:xfrm>
            <a:off x="914400" y="2103120"/>
            <a:ext cx="2011680" cy="548640"/>
          </a:xfrm>
          <a:prstGeom prst="roundRect">
            <a:avLst>
              <a:gd name="adj" fmla="val 16667"/>
            </a:avLst>
          </a:prstGeom>
          <a:solidFill>
            <a:srgbClr val="FFE600"/>
          </a:solidFill>
          <a:ln/>
        </p:spPr>
      </p:sp>
      <p:sp>
        <p:nvSpPr>
          <p:cNvPr id="7" name="Text 4"/>
          <p:cNvSpPr/>
          <p:nvPr/>
        </p:nvSpPr>
        <p:spPr>
          <a:xfrm>
            <a:off x="914400" y="210312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</a:t>
            </a:r>
            <a:endParaRPr lang="en-US" sz="1800"/>
          </a:p>
        </p:txBody>
      </p:sp>
      <p:sp>
        <p:nvSpPr>
          <p:cNvPr id="8" name="Text 5"/>
          <p:cNvSpPr/>
          <p:nvPr/>
        </p:nvSpPr>
        <p:spPr>
          <a:xfrm>
            <a:off x="914400" y="27432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CLI-обёртки</a:t>
            </a:r>
            <a:endParaRPr lang="en-US" sz="1500"/>
          </a:p>
        </p:txBody>
      </p:sp>
      <p:sp>
        <p:nvSpPr>
          <p:cNvPr id="9" name="Text 6"/>
          <p:cNvSpPr/>
          <p:nvPr/>
        </p:nvSpPr>
        <p:spPr>
          <a:xfrm>
            <a:off x="914400" y="3246120"/>
            <a:ext cx="48463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Статичные workflow с чёткими границами</a:t>
            </a:r>
            <a:endParaRPr lang="en-US" sz="160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Пример: аналитик создаёт Jira-таску</a:t>
            </a:r>
            <a:endParaRPr lang="en-US" sz="160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Детерминированность и экономия токенов</a:t>
            </a:r>
            <a:endParaRPr lang="en-US" sz="160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Узкая «прослойка» → выше точность</a:t>
            </a:r>
            <a:endParaRPr lang="en-US" sz="1600"/>
          </a:p>
        </p:txBody>
      </p:sp>
      <p:sp>
        <p:nvSpPr>
          <p:cNvPr id="10" name="Shape 7"/>
          <p:cNvSpPr/>
          <p:nvPr/>
        </p:nvSpPr>
        <p:spPr>
          <a:xfrm>
            <a:off x="6217920" y="1828800"/>
            <a:ext cx="5394960" cy="4114800"/>
          </a:xfrm>
          <a:prstGeom prst="roundRect">
            <a:avLst>
              <a:gd name="adj" fmla="val 2667"/>
            </a:avLst>
          </a:prstGeom>
          <a:solidFill>
            <a:srgbClr val="F2F2F2"/>
          </a:solidFill>
          <a:ln/>
        </p:spPr>
      </p:sp>
      <p:sp>
        <p:nvSpPr>
          <p:cNvPr id="11" name="Shape 8"/>
          <p:cNvSpPr/>
          <p:nvPr/>
        </p:nvSpPr>
        <p:spPr>
          <a:xfrm>
            <a:off x="6537960" y="2103120"/>
            <a:ext cx="1828800" cy="548640"/>
          </a:xfrm>
          <a:prstGeom prst="roundRect">
            <a:avLst>
              <a:gd name="adj" fmla="val 16667"/>
            </a:avLst>
          </a:prstGeom>
          <a:solidFill>
            <a:srgbClr val="2B2D33"/>
          </a:solidFill>
          <a:ln/>
        </p:spPr>
      </p:sp>
      <p:sp>
        <p:nvSpPr>
          <p:cNvPr id="12" name="Text 9"/>
          <p:cNvSpPr/>
          <p:nvPr/>
        </p:nvSpPr>
        <p:spPr>
          <a:xfrm>
            <a:off x="6537960" y="21031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</a:t>
            </a:r>
            <a:endParaRPr lang="en-US" sz="1800"/>
          </a:p>
        </p:txBody>
      </p:sp>
      <p:sp>
        <p:nvSpPr>
          <p:cNvPr id="13" name="Text 10"/>
          <p:cNvSpPr/>
          <p:nvPr/>
        </p:nvSpPr>
        <p:spPr>
          <a:xfrm>
            <a:off x="6537960" y="27432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Протокол</a:t>
            </a:r>
            <a:endParaRPr lang="en-US" sz="1500"/>
          </a:p>
        </p:txBody>
      </p:sp>
      <p:sp>
        <p:nvSpPr>
          <p:cNvPr id="14" name="Text 11"/>
          <p:cNvSpPr/>
          <p:nvPr/>
        </p:nvSpPr>
        <p:spPr>
          <a:xfrm>
            <a:off x="6537960" y="3246120"/>
            <a:ext cx="48463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заранее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определён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Нужна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гибкость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много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тулов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ru-RU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знаем чего хотим от агента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свободный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диалог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Хорошо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приспособлен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большое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число</a:t>
            </a:r>
            <a:r>
              <a:rPr lang="en-US" sz="1600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тулов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6576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</a:t>
            </a:r>
            <a:endParaRPr lang="en-US" sz="4000"/>
          </a:p>
        </p:txBody>
      </p:sp>
      <p:sp>
        <p:nvSpPr>
          <p:cNvPr id="4" name="Text 1"/>
          <p:cNvSpPr/>
          <p:nvPr/>
        </p:nvSpPr>
        <p:spPr>
          <a:xfrm>
            <a:off x="585216" y="11430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расскажем</a:t>
            </a:r>
            <a:endParaRPr lang="en-US" sz="1500"/>
          </a:p>
        </p:txBody>
      </p:sp>
      <p:sp>
        <p:nvSpPr>
          <p:cNvPr id="5" name="Text 2"/>
          <p:cNvSpPr/>
          <p:nvPr/>
        </p:nvSpPr>
        <p:spPr>
          <a:xfrm>
            <a:off x="566928" y="1874520"/>
            <a:ext cx="822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600"/>
          </a:p>
        </p:txBody>
      </p:sp>
      <p:sp>
        <p:nvSpPr>
          <p:cNvPr id="6" name="Text 3"/>
          <p:cNvSpPr/>
          <p:nvPr/>
        </p:nvSpPr>
        <p:spPr>
          <a:xfrm>
            <a:off x="1554480" y="1874520"/>
            <a:ext cx="9601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 исследования и проблема MCP</a:t>
            </a:r>
            <a:endParaRPr lang="en-US" sz="2200"/>
          </a:p>
        </p:txBody>
      </p:sp>
      <p:sp>
        <p:nvSpPr>
          <p:cNvPr id="7" name="Shape 4"/>
          <p:cNvSpPr/>
          <p:nvPr/>
        </p:nvSpPr>
        <p:spPr>
          <a:xfrm>
            <a:off x="566928" y="2715768"/>
            <a:ext cx="11064240" cy="0"/>
          </a:xfrm>
          <a:prstGeom prst="line">
            <a:avLst/>
          </a:prstGeom>
          <a:noFill/>
          <a:ln w="12700">
            <a:solidFill>
              <a:srgbClr val="D5D6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66928" y="2715768"/>
            <a:ext cx="822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600"/>
          </a:p>
        </p:txBody>
      </p:sp>
      <p:sp>
        <p:nvSpPr>
          <p:cNvPr id="9" name="Text 6"/>
          <p:cNvSpPr/>
          <p:nvPr/>
        </p:nvSpPr>
        <p:spPr>
          <a:xfrm>
            <a:off x="1554480" y="2715768"/>
            <a:ext cx="9601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попадает в контекст: MCP против Skill</a:t>
            </a:r>
            <a:endParaRPr lang="en-US" sz="2200"/>
          </a:p>
        </p:txBody>
      </p:sp>
      <p:sp>
        <p:nvSpPr>
          <p:cNvPr id="10" name="Shape 7"/>
          <p:cNvSpPr/>
          <p:nvPr/>
        </p:nvSpPr>
        <p:spPr>
          <a:xfrm>
            <a:off x="566928" y="3557016"/>
            <a:ext cx="11064240" cy="0"/>
          </a:xfrm>
          <a:prstGeom prst="line">
            <a:avLst/>
          </a:prstGeom>
          <a:noFill/>
          <a:ln w="12700">
            <a:solidFill>
              <a:srgbClr val="D5D6D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6928" y="3557016"/>
            <a:ext cx="822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600"/>
          </a:p>
        </p:txBody>
      </p:sp>
      <p:sp>
        <p:nvSpPr>
          <p:cNvPr id="12" name="Text 9"/>
          <p:cNvSpPr/>
          <p:nvPr/>
        </p:nvSpPr>
        <p:spPr>
          <a:xfrm>
            <a:off x="1554480" y="3557016"/>
            <a:ext cx="9601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Решение: Skills поверх CLI-утилит</a:t>
            </a:r>
            <a:endParaRPr lang="en-US" sz="2200"/>
          </a:p>
        </p:txBody>
      </p:sp>
      <p:sp>
        <p:nvSpPr>
          <p:cNvPr id="13" name="Shape 10"/>
          <p:cNvSpPr/>
          <p:nvPr/>
        </p:nvSpPr>
        <p:spPr>
          <a:xfrm>
            <a:off x="566928" y="4398264"/>
            <a:ext cx="11064240" cy="0"/>
          </a:xfrm>
          <a:prstGeom prst="line">
            <a:avLst/>
          </a:prstGeom>
          <a:noFill/>
          <a:ln w="12700">
            <a:solidFill>
              <a:srgbClr val="D5D6D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6928" y="4398264"/>
            <a:ext cx="822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600"/>
          </a:p>
        </p:txBody>
      </p:sp>
      <p:sp>
        <p:nvSpPr>
          <p:cNvPr id="15" name="Text 12"/>
          <p:cNvSpPr/>
          <p:nvPr/>
        </p:nvSpPr>
        <p:spPr>
          <a:xfrm>
            <a:off x="1554480" y="4398264"/>
            <a:ext cx="9601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Цифры: реальный расход токенов</a:t>
            </a:r>
            <a:endParaRPr lang="en-US" sz="2200"/>
          </a:p>
        </p:txBody>
      </p:sp>
      <p:sp>
        <p:nvSpPr>
          <p:cNvPr id="16" name="Shape 13"/>
          <p:cNvSpPr/>
          <p:nvPr/>
        </p:nvSpPr>
        <p:spPr>
          <a:xfrm>
            <a:off x="566928" y="5239512"/>
            <a:ext cx="11064240" cy="0"/>
          </a:xfrm>
          <a:prstGeom prst="line">
            <a:avLst/>
          </a:prstGeom>
          <a:noFill/>
          <a:ln w="12700">
            <a:solidFill>
              <a:srgbClr val="D5D6D9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66928" y="5239512"/>
            <a:ext cx="822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600"/>
          </a:p>
        </p:txBody>
      </p:sp>
      <p:sp>
        <p:nvSpPr>
          <p:cNvPr id="18" name="Text 15"/>
          <p:cNvSpPr/>
          <p:nvPr/>
        </p:nvSpPr>
        <p:spPr>
          <a:xfrm>
            <a:off x="1554480" y="5239512"/>
            <a:ext cx="9601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что использовать + выводы</a:t>
            </a:r>
            <a:endParaRPr lang="en-US" sz="2200"/>
          </a:p>
        </p:txBody>
      </p:sp>
      <p:sp>
        <p:nvSpPr>
          <p:cNvPr id="19" name="Text 16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Итоговая модель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Шкала вариативности задач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822960" y="3200400"/>
            <a:ext cx="10515600" cy="457200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/>
        </p:spPr>
      </p:sp>
      <p:sp>
        <p:nvSpPr>
          <p:cNvPr id="6" name="Shape 3"/>
          <p:cNvSpPr/>
          <p:nvPr/>
        </p:nvSpPr>
        <p:spPr>
          <a:xfrm>
            <a:off x="822960" y="3200400"/>
            <a:ext cx="5257800" cy="457200"/>
          </a:xfrm>
          <a:prstGeom prst="roundRect">
            <a:avLst>
              <a:gd name="adj" fmla="val 50000"/>
            </a:avLst>
          </a:prstGeom>
          <a:solidFill>
            <a:srgbClr val="FFE600"/>
          </a:solidFill>
          <a:ln/>
        </p:spPr>
      </p:sp>
      <p:sp>
        <p:nvSpPr>
          <p:cNvPr id="7" name="Shape 4"/>
          <p:cNvSpPr/>
          <p:nvPr/>
        </p:nvSpPr>
        <p:spPr>
          <a:xfrm>
            <a:off x="6080760" y="2834640"/>
            <a:ext cx="0" cy="1188720"/>
          </a:xfrm>
          <a:prstGeom prst="line">
            <a:avLst/>
          </a:prstGeom>
          <a:noFill/>
          <a:ln w="19050">
            <a:solidFill>
              <a:srgbClr val="2B2D33"/>
            </a:solidFill>
            <a:prstDash val="dash"/>
          </a:ln>
        </p:spPr>
      </p:sp>
      <p:sp>
        <p:nvSpPr>
          <p:cNvPr id="8" name="Text 5"/>
          <p:cNvSpPr/>
          <p:nvPr/>
        </p:nvSpPr>
        <p:spPr>
          <a:xfrm>
            <a:off x="822960" y="2560320"/>
            <a:ext cx="5257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 / Skills</a:t>
            </a:r>
            <a:endParaRPr lang="en-US" sz="1800"/>
          </a:p>
        </p:txBody>
      </p:sp>
      <p:sp>
        <p:nvSpPr>
          <p:cNvPr id="9" name="Text 6"/>
          <p:cNvSpPr/>
          <p:nvPr/>
        </p:nvSpPr>
        <p:spPr>
          <a:xfrm>
            <a:off x="6080760" y="2560320"/>
            <a:ext cx="5257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</a:t>
            </a:r>
            <a:endParaRPr lang="en-US" sz="1800"/>
          </a:p>
        </p:txBody>
      </p:sp>
      <p:sp>
        <p:nvSpPr>
          <p:cNvPr id="10" name="Text 7"/>
          <p:cNvSpPr/>
          <p:nvPr/>
        </p:nvSpPr>
        <p:spPr>
          <a:xfrm>
            <a:off x="822960" y="3840480"/>
            <a:ext cx="5257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Узкоспециализированные задачи</a:t>
            </a:r>
            <a:endParaRPr lang="en-US" sz="1400"/>
          </a:p>
        </p:txBody>
      </p:sp>
      <p:sp>
        <p:nvSpPr>
          <p:cNvPr id="11" name="Text 8"/>
          <p:cNvSpPr/>
          <p:nvPr/>
        </p:nvSpPr>
        <p:spPr>
          <a:xfrm>
            <a:off x="6080760" y="3840480"/>
            <a:ext cx="5257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Абстрактные задачи, высокая вариативность</a:t>
            </a:r>
            <a:endParaRPr lang="en-US" sz="1400"/>
          </a:p>
        </p:txBody>
      </p:sp>
      <p:sp>
        <p:nvSpPr>
          <p:cNvPr id="12" name="Shape 9"/>
          <p:cNvSpPr/>
          <p:nvPr/>
        </p:nvSpPr>
        <p:spPr>
          <a:xfrm>
            <a:off x="594360" y="5120640"/>
            <a:ext cx="11018520" cy="914400"/>
          </a:xfrm>
          <a:prstGeom prst="roundRect">
            <a:avLst>
              <a:gd name="adj" fmla="val 12000"/>
            </a:avLst>
          </a:prstGeom>
          <a:solidFill>
            <a:srgbClr val="FBE9DC"/>
          </a:solidFill>
          <a:ln/>
        </p:spPr>
      </p:sp>
      <p:sp>
        <p:nvSpPr>
          <p:cNvPr id="13" name="Text 10"/>
          <p:cNvSpPr/>
          <p:nvPr/>
        </p:nvSpPr>
        <p:spPr>
          <a:xfrm>
            <a:off x="914400" y="512064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больше нужна вариативность — тем больше смысла в MCP; чем меньше — тем больше смысла в CLI.</a:t>
            </a:r>
            <a:endParaRPr lang="en-US" sz="1900"/>
          </a:p>
        </p:txBody>
      </p:sp>
      <p:sp>
        <p:nvSpPr>
          <p:cNvPr id="14" name="Text 11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BE9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38328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4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Вопросы</a:t>
            </a:r>
            <a:endParaRPr lang="en-US" sz="4400"/>
          </a:p>
          <a:p>
            <a:pPr marL="0" indent="0" algn="l">
              <a:lnSpc>
                <a:spcPts val="5000"/>
              </a:lnSpc>
              <a:buNone/>
            </a:pPr>
            <a:r>
              <a:rPr lang="en-US" sz="44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ответы</a:t>
            </a:r>
            <a:endParaRPr lang="en-US" sz="4400"/>
          </a:p>
        </p:txBody>
      </p:sp>
      <p:sp>
        <p:nvSpPr>
          <p:cNvPr id="4" name="Text 1"/>
          <p:cNvSpPr/>
          <p:nvPr/>
        </p:nvSpPr>
        <p:spPr>
          <a:xfrm>
            <a:off x="9720072" y="4754880"/>
            <a:ext cx="1828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6000"/>
          </a:p>
        </p:txBody>
      </p:sp>
      <p:sp>
        <p:nvSpPr>
          <p:cNvPr id="5" name="Text 2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Частые вопросы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94360" y="1691640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Хватает</a:t>
            </a:r>
            <a:r>
              <a:rPr lang="en-US" sz="1800" b="1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b="1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</a:t>
            </a:r>
            <a:r>
              <a:rPr lang="en-US" sz="1800" b="1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b="1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возможностей</a:t>
            </a:r>
            <a:r>
              <a:rPr lang="en-US" sz="1800" b="1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cli?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960120" y="214884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функционалу не хуже MCP: эпики, линковка тасок — всё через консоль дёргает Jira API. Подход: сначала MVP на MCP, после стабилизации — переписать на CLI + скрипт.</a:t>
            </a:r>
            <a:endParaRPr lang="en-US" sz="1500"/>
          </a:p>
        </p:txBody>
      </p:sp>
      <p:sp>
        <p:nvSpPr>
          <p:cNvPr id="6" name="Text 3"/>
          <p:cNvSpPr/>
          <p:nvPr/>
        </p:nvSpPr>
        <p:spPr>
          <a:xfrm>
            <a:off x="594360" y="3172968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Детерминированность</a:t>
            </a:r>
            <a:r>
              <a:rPr lang="en-US" sz="1800" b="1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b="1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</a:t>
            </a:r>
            <a:r>
              <a:rPr lang="en-US" sz="1800" b="1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b="1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точность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60120" y="3630168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Через MCP тратятся токены на диалог с LLM, можно получить «не тот» результат. Скрипт детерминирован — это просто код. jira-cli конвертирует формат Jira в Markdown — короче и понятнее для нейронки.</a:t>
            </a:r>
            <a:endParaRPr lang="en-US" sz="1500"/>
          </a:p>
        </p:txBody>
      </p:sp>
      <p:sp>
        <p:nvSpPr>
          <p:cNvPr id="8" name="Text 5"/>
          <p:cNvSpPr/>
          <p:nvPr/>
        </p:nvSpPr>
        <p:spPr>
          <a:xfrm>
            <a:off x="594360" y="4654296"/>
            <a:ext cx="1101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Безопасность</a:t>
            </a:r>
            <a:r>
              <a:rPr lang="en-US" sz="1800" b="1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open-source </a:t>
            </a:r>
            <a:r>
              <a:rPr lang="en-US" sz="1800" b="1" dirty="0" err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</a:t>
            </a:r>
            <a:r>
              <a:rPr lang="en-US" sz="1800" b="1" dirty="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-cli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960120" y="5111496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~5 800 звёзд на GitHub — дыры бы заметили. Главный аргумент: код открыт и полностью инспектируется. GitLab CLI ещё надёжнее — официальная утилита от команды GitLab.</a:t>
            </a:r>
            <a:endParaRPr lang="en-US" sz="1500"/>
          </a:p>
        </p:txBody>
      </p:sp>
      <p:sp>
        <p:nvSpPr>
          <p:cNvPr id="10" name="Text 7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FE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371600" y="1371600"/>
            <a:ext cx="2743200" cy="640080"/>
          </a:xfrm>
          <a:prstGeom prst="roundRect">
            <a:avLst>
              <a:gd name="adj" fmla="val 17143"/>
            </a:avLst>
          </a:prstGeom>
          <a:solidFill>
            <a:srgbClr val="FFE600"/>
          </a:solidFill>
          <a:ln/>
        </p:spPr>
      </p:sp>
      <p:sp>
        <p:nvSpPr>
          <p:cNvPr id="4" name="Text 1"/>
          <p:cNvSpPr/>
          <p:nvPr/>
        </p:nvSpPr>
        <p:spPr>
          <a:xfrm>
            <a:off x="1371600" y="137160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Фанфакт</a:t>
            </a:r>
            <a:endParaRPr lang="en-US" sz="2000"/>
          </a:p>
        </p:txBody>
      </p:sp>
      <p:sp>
        <p:nvSpPr>
          <p:cNvPr id="5" name="Text 2"/>
          <p:cNvSpPr/>
          <p:nvPr/>
        </p:nvSpPr>
        <p:spPr>
          <a:xfrm>
            <a:off x="1371600" y="2606040"/>
            <a:ext cx="6949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Логотип-апельсин в репозитории сгенерирован через Claude Code</a:t>
            </a:r>
            <a:endParaRPr lang="en-US" sz="3200"/>
          </a:p>
        </p:txBody>
      </p:sp>
      <p:sp>
        <p:nvSpPr>
          <p:cNvPr id="6" name="Text 3"/>
          <p:cNvSpPr/>
          <p:nvPr/>
        </p:nvSpPr>
        <p:spPr>
          <a:xfrm>
            <a:off x="1371600" y="4572000"/>
            <a:ext cx="6949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8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SVG — это векторная картинка и тоже код. Claude Code не предназначен для генерации картинок, но получилось неплохо.</a:t>
            </a:r>
            <a:endParaRPr lang="en-US" sz="1800"/>
          </a:p>
        </p:txBody>
      </p:sp>
      <p:sp>
        <p:nvSpPr>
          <p:cNvPr id="10" name="Text 7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100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A65BFE3-0994-9746-2F56-8BC243E2D6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5672" y="1371600"/>
            <a:ext cx="32004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выводы</a:t>
            </a:r>
            <a:endParaRPr lang="en-US" sz="3400"/>
          </a:p>
        </p:txBody>
      </p:sp>
      <p:sp>
        <p:nvSpPr>
          <p:cNvPr id="4" name="Shape 1"/>
          <p:cNvSpPr/>
          <p:nvPr/>
        </p:nvSpPr>
        <p:spPr>
          <a:xfrm>
            <a:off x="594360" y="182880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914400" y="205740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~200×</a:t>
            </a:r>
            <a:endParaRPr lang="en-US" sz="3400"/>
          </a:p>
        </p:txBody>
      </p:sp>
      <p:sp>
        <p:nvSpPr>
          <p:cNvPr id="6" name="Text 3"/>
          <p:cNvSpPr/>
          <p:nvPr/>
        </p:nvSpPr>
        <p:spPr>
          <a:xfrm>
            <a:off x="914400" y="2788920"/>
            <a:ext cx="4800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меньше доп. токенов у Skills против Jira/GitLab MCP (+17,4k против +100)</a:t>
            </a:r>
            <a:endParaRPr lang="en-US" sz="1500"/>
          </a:p>
        </p:txBody>
      </p:sp>
      <p:sp>
        <p:nvSpPr>
          <p:cNvPr id="7" name="Shape 4"/>
          <p:cNvSpPr/>
          <p:nvPr/>
        </p:nvSpPr>
        <p:spPr>
          <a:xfrm>
            <a:off x="6217920" y="182880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F2F2F2"/>
          </a:solidFill>
          <a:ln/>
        </p:spPr>
      </p:sp>
      <p:sp>
        <p:nvSpPr>
          <p:cNvPr id="8" name="Text 5"/>
          <p:cNvSpPr/>
          <p:nvPr/>
        </p:nvSpPr>
        <p:spPr>
          <a:xfrm>
            <a:off x="6537960" y="205740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~72×</a:t>
            </a:r>
            <a:endParaRPr lang="en-US" sz="3400"/>
          </a:p>
        </p:txBody>
      </p:sp>
      <p:sp>
        <p:nvSpPr>
          <p:cNvPr id="9" name="Text 6"/>
          <p:cNvSpPr/>
          <p:nvPr/>
        </p:nvSpPr>
        <p:spPr>
          <a:xfrm>
            <a:off x="6537960" y="2788920"/>
            <a:ext cx="4800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компактнее вывод комментариев GitLab: Markdown скилла против JSON MCP</a:t>
            </a:r>
            <a:endParaRPr lang="en-US" sz="1500"/>
          </a:p>
        </p:txBody>
      </p:sp>
      <p:sp>
        <p:nvSpPr>
          <p:cNvPr id="10" name="Shape 7"/>
          <p:cNvSpPr/>
          <p:nvPr/>
        </p:nvSpPr>
        <p:spPr>
          <a:xfrm>
            <a:off x="594360" y="397764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F2F2F2"/>
          </a:solidFill>
          <a:ln/>
        </p:spPr>
      </p:sp>
      <p:sp>
        <p:nvSpPr>
          <p:cNvPr id="11" name="Text 8"/>
          <p:cNvSpPr/>
          <p:nvPr/>
        </p:nvSpPr>
        <p:spPr>
          <a:xfrm>
            <a:off x="914400" y="420624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Код &gt; текст</a:t>
            </a:r>
            <a:endParaRPr lang="en-US" sz="3400"/>
          </a:p>
        </p:txBody>
      </p:sp>
      <p:sp>
        <p:nvSpPr>
          <p:cNvPr id="12" name="Text 9"/>
          <p:cNvSpPr/>
          <p:nvPr/>
        </p:nvSpPr>
        <p:spPr>
          <a:xfrm>
            <a:off x="914400" y="4937760"/>
            <a:ext cx="4800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детерминированную логику описывать кодом в скриптах, а не текстом для LLM</a:t>
            </a:r>
            <a:endParaRPr lang="en-US" sz="1500"/>
          </a:p>
        </p:txBody>
      </p:sp>
      <p:sp>
        <p:nvSpPr>
          <p:cNvPr id="13" name="Shape 10"/>
          <p:cNvSpPr/>
          <p:nvPr/>
        </p:nvSpPr>
        <p:spPr>
          <a:xfrm>
            <a:off x="6217920" y="397764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F2F2F2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420624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MVP → CLI</a:t>
            </a:r>
            <a:endParaRPr lang="en-US" sz="3400"/>
          </a:p>
        </p:txBody>
      </p:sp>
      <p:sp>
        <p:nvSpPr>
          <p:cNvPr id="15" name="Text 12"/>
          <p:cNvSpPr/>
          <p:nvPr/>
        </p:nvSpPr>
        <p:spPr>
          <a:xfrm>
            <a:off x="6537960" y="4937760"/>
            <a:ext cx="4800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сначала быстрый MVP на MCP, после стабилизации — переписать на CLI + скрипт</a:t>
            </a:r>
            <a:endParaRPr lang="en-US" sz="1500"/>
          </a:p>
        </p:txBody>
      </p:sp>
      <p:sp>
        <p:nvSpPr>
          <p:cNvPr id="16" name="Text 1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1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2B2D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3716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>
                <a:solidFill>
                  <a:srgbClr val="FFE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Правило выбора</a:t>
            </a:r>
            <a:endParaRPr lang="en-US" sz="2200"/>
          </a:p>
        </p:txBody>
      </p:sp>
      <p:sp>
        <p:nvSpPr>
          <p:cNvPr id="4" name="Text 1"/>
          <p:cNvSpPr/>
          <p:nvPr/>
        </p:nvSpPr>
        <p:spPr>
          <a:xfrm>
            <a:off x="640080" y="219456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600"/>
              </a:lnSpc>
              <a:buNone/>
            </a:pPr>
            <a:r>
              <a:rPr lang="en-US" sz="3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Статичный (детерминированный) workflow</a:t>
            </a:r>
            <a:endParaRPr lang="en-US" sz="3400"/>
          </a:p>
          <a:p>
            <a:pPr marL="0" indent="0">
              <a:lnSpc>
                <a:spcPts val="4600"/>
              </a:lnSpc>
              <a:buNone/>
            </a:pPr>
            <a:r>
              <a:rPr lang="en-US" sz="3400">
                <a:solidFill>
                  <a:srgbClr val="FFE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Skills / CLI</a:t>
            </a:r>
            <a:endParaRPr lang="en-US" sz="3400"/>
          </a:p>
          <a:p>
            <a:pPr marL="0" indent="0">
              <a:lnSpc>
                <a:spcPts val="4600"/>
              </a:lnSpc>
              <a:buNone/>
            </a:pPr>
            <a:endParaRPr lang="en-US" sz="3400"/>
          </a:p>
          <a:p>
            <a:pPr marL="0" indent="0">
              <a:lnSpc>
                <a:spcPts val="4600"/>
              </a:lnSpc>
              <a:buNone/>
            </a:pPr>
            <a:r>
              <a:rPr lang="en-US" sz="3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Неопределённый, гибкий диалог</a:t>
            </a:r>
            <a:endParaRPr lang="en-US" sz="3400"/>
          </a:p>
          <a:p>
            <a:pPr marL="0" indent="0">
              <a:lnSpc>
                <a:spcPts val="4600"/>
              </a:lnSpc>
              <a:buNone/>
            </a:pPr>
            <a:r>
              <a:rPr lang="en-US" sz="3400">
                <a:solidFill>
                  <a:srgbClr val="FFE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MCP</a:t>
            </a:r>
            <a:endParaRPr lang="en-US" sz="3400"/>
          </a:p>
        </p:txBody>
      </p:sp>
      <p:sp>
        <p:nvSpPr>
          <p:cNvPr id="5" name="Text 2"/>
          <p:cNvSpPr/>
          <p:nvPr/>
        </p:nvSpPr>
        <p:spPr>
          <a:xfrm>
            <a:off x="658368" y="5440680"/>
            <a:ext cx="10424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600">
                <a:solidFill>
                  <a:srgbClr val="DDDE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 хорошо подходят для детерминированных этапов workflow; для недетерминированных — лучше MCP.</a:t>
            </a:r>
            <a:endParaRPr lang="en-US" sz="16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3E5CC7-C79A-7504-8F62-E7AD3BA10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538" y="965200"/>
            <a:ext cx="5605462" cy="5605462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DF60052-035E-06F5-9489-44C7DEB14225}"/>
              </a:ext>
            </a:extLst>
          </p:cNvPr>
          <p:cNvSpPr txBox="1">
            <a:spLocks/>
          </p:cNvSpPr>
          <p:nvPr/>
        </p:nvSpPr>
        <p:spPr>
          <a:xfrm>
            <a:off x="377212" y="2664229"/>
            <a:ext cx="7652362" cy="15295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500" dirty="0"/>
              <a:t>Спасибо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E60A6818-5AFC-42BD-6C9C-76DA3C67A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5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E9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38328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4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 и проблема</a:t>
            </a:r>
            <a:endParaRPr lang="en-US" sz="4400"/>
          </a:p>
        </p:txBody>
      </p:sp>
      <p:sp>
        <p:nvSpPr>
          <p:cNvPr id="4" name="Text 1"/>
          <p:cNvSpPr/>
          <p:nvPr/>
        </p:nvSpPr>
        <p:spPr>
          <a:xfrm>
            <a:off x="9720072" y="4754880"/>
            <a:ext cx="1828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6000"/>
          </a:p>
        </p:txBody>
      </p:sp>
      <p:sp>
        <p:nvSpPr>
          <p:cNvPr id="5" name="Text 2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 исследования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чего всё началось</a:t>
            </a:r>
            <a:endParaRPr lang="en-US" sz="1500"/>
          </a:p>
        </p:txBody>
      </p:sp>
      <p:sp>
        <p:nvSpPr>
          <p:cNvPr id="5" name="Text 2"/>
          <p:cNvSpPr/>
          <p:nvPr/>
        </p:nvSpPr>
        <p:spPr>
          <a:xfrm>
            <a:off x="594360" y="1828800"/>
            <a:ext cx="5577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Проинспектировать корпоративные MCP-серверы</a:t>
            </a:r>
            <a:endParaRPr lang="en-US" sz="1800"/>
          </a:p>
          <a:p>
            <a:pPr marL="0" indent="0">
              <a:lnSpc>
                <a:spcPts val="2600"/>
              </a:lnSpc>
              <a:buNone/>
            </a:pPr>
            <a:r>
              <a:rPr lang="en-US" sz="18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Начали с Jira MCP и GitLab MCP</a:t>
            </a:r>
            <a:endParaRPr lang="en-US" sz="1800"/>
          </a:p>
        </p:txBody>
      </p:sp>
      <p:sp>
        <p:nvSpPr>
          <p:cNvPr id="6" name="Shape 3"/>
          <p:cNvSpPr/>
          <p:nvPr/>
        </p:nvSpPr>
        <p:spPr>
          <a:xfrm>
            <a:off x="594360" y="320040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FFE600"/>
          </a:solidFill>
          <a:ln/>
        </p:spPr>
      </p:sp>
      <p:sp>
        <p:nvSpPr>
          <p:cNvPr id="7" name="Text 4"/>
          <p:cNvSpPr/>
          <p:nvPr/>
        </p:nvSpPr>
        <p:spPr>
          <a:xfrm>
            <a:off x="594360" y="3200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800"/>
          </a:p>
        </p:txBody>
      </p:sp>
      <p:sp>
        <p:nvSpPr>
          <p:cNvPr id="8" name="Text 5"/>
          <p:cNvSpPr/>
          <p:nvPr/>
        </p:nvSpPr>
        <p:spPr>
          <a:xfrm>
            <a:off x="1143000" y="320040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Насколько они качественные?</a:t>
            </a:r>
            <a:endParaRPr lang="en-US" sz="1600"/>
          </a:p>
        </p:txBody>
      </p:sp>
      <p:sp>
        <p:nvSpPr>
          <p:cNvPr id="9" name="Shape 6"/>
          <p:cNvSpPr/>
          <p:nvPr/>
        </p:nvSpPr>
        <p:spPr>
          <a:xfrm>
            <a:off x="594360" y="384048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FFE600"/>
          </a:solidFill>
          <a:ln/>
        </p:spPr>
      </p:sp>
      <p:sp>
        <p:nvSpPr>
          <p:cNvPr id="10" name="Text 7"/>
          <p:cNvSpPr/>
          <p:nvPr/>
        </p:nvSpPr>
        <p:spPr>
          <a:xfrm>
            <a:off x="594360" y="38404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800"/>
          </a:p>
        </p:txBody>
      </p:sp>
      <p:sp>
        <p:nvSpPr>
          <p:cNvPr id="11" name="Text 8"/>
          <p:cNvSpPr/>
          <p:nvPr/>
        </p:nvSpPr>
        <p:spPr>
          <a:xfrm>
            <a:off x="1143000" y="38404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Экономны ли по токенам?</a:t>
            </a:r>
            <a:endParaRPr lang="en-US" sz="1600"/>
          </a:p>
        </p:txBody>
      </p:sp>
      <p:sp>
        <p:nvSpPr>
          <p:cNvPr id="12" name="Shape 9"/>
          <p:cNvSpPr/>
          <p:nvPr/>
        </p:nvSpPr>
        <p:spPr>
          <a:xfrm>
            <a:off x="594360" y="448056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FFE600"/>
          </a:solidFill>
          <a:ln/>
        </p:spPr>
      </p:sp>
      <p:sp>
        <p:nvSpPr>
          <p:cNvPr id="13" name="Text 10"/>
          <p:cNvSpPr/>
          <p:nvPr/>
        </p:nvSpPr>
        <p:spPr>
          <a:xfrm>
            <a:off x="594360" y="4480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800"/>
          </a:p>
        </p:txBody>
      </p:sp>
      <p:sp>
        <p:nvSpPr>
          <p:cNvPr id="14" name="Text 11"/>
          <p:cNvSpPr/>
          <p:nvPr/>
        </p:nvSpPr>
        <p:spPr>
          <a:xfrm>
            <a:off x="1143000" y="448056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Подходят ли под наши задачи?</a:t>
            </a:r>
            <a:endParaRPr lang="en-US" sz="1600"/>
          </a:p>
        </p:txBody>
      </p:sp>
      <p:sp>
        <p:nvSpPr>
          <p:cNvPr id="15" name="Shape 12"/>
          <p:cNvSpPr/>
          <p:nvPr/>
        </p:nvSpPr>
        <p:spPr>
          <a:xfrm>
            <a:off x="6400800" y="1828800"/>
            <a:ext cx="5212080" cy="4206240"/>
          </a:xfrm>
          <a:prstGeom prst="roundRect">
            <a:avLst>
              <a:gd name="adj" fmla="val 2609"/>
            </a:avLst>
          </a:prstGeom>
          <a:solidFill>
            <a:srgbClr val="FBE9DC"/>
          </a:solidFill>
          <a:ln/>
        </p:spPr>
      </p:sp>
      <p:sp>
        <p:nvSpPr>
          <p:cNvPr id="16" name="Text 13"/>
          <p:cNvSpPr/>
          <p:nvPr/>
        </p:nvSpPr>
        <p:spPr>
          <a:xfrm>
            <a:off x="6766560" y="214884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Главная цель</a:t>
            </a:r>
            <a:endParaRPr lang="en-US" sz="1800"/>
          </a:p>
        </p:txBody>
      </p:sp>
      <p:sp>
        <p:nvSpPr>
          <p:cNvPr id="17" name="Text 14"/>
          <p:cNvSpPr/>
          <p:nvPr/>
        </p:nvSpPr>
        <p:spPr>
          <a:xfrm>
            <a:off x="6766560" y="2697480"/>
            <a:ext cx="4526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7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Создать инструменты для оптимизации workflow — лёгкие, экономные по токенам и пригодные под конкретные задачи команды.</a:t>
            </a:r>
            <a:endParaRPr lang="en-US" sz="1700"/>
          </a:p>
        </p:txBody>
      </p:sp>
      <p:sp>
        <p:nvSpPr>
          <p:cNvPr id="18" name="Text 1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как «чёрный ящик»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заглянуть под капот?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594360" y="1828800"/>
            <a:ext cx="5257800" cy="4206240"/>
          </a:xfrm>
          <a:prstGeom prst="roundRect">
            <a:avLst>
              <a:gd name="adj" fmla="val 2609"/>
            </a:avLst>
          </a:prstGeom>
          <a:solidFill>
            <a:srgbClr val="F2F2F2"/>
          </a:solidFill>
          <a:ln/>
        </p:spPr>
      </p:sp>
      <p:sp>
        <p:nvSpPr>
          <p:cNvPr id="6" name="Text 3"/>
          <p:cNvSpPr/>
          <p:nvPr/>
        </p:nvSpPr>
        <p:spPr>
          <a:xfrm>
            <a:off x="914400" y="21031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Вопрос</a:t>
            </a:r>
            <a:endParaRPr lang="en-US" sz="1600"/>
          </a:p>
        </p:txBody>
      </p:sp>
      <p:sp>
        <p:nvSpPr>
          <p:cNvPr id="7" name="Text 4"/>
          <p:cNvSpPr/>
          <p:nvPr/>
        </p:nvSpPr>
        <p:spPr>
          <a:xfrm>
            <a:off x="914400" y="2514600"/>
            <a:ext cx="4663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9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понять, что именно делает MCP-сервер и сколько контекста он «съедает»?</a:t>
            </a:r>
            <a:endParaRPr lang="en-US" sz="1900"/>
          </a:p>
        </p:txBody>
      </p:sp>
      <p:sp>
        <p:nvSpPr>
          <p:cNvPr id="8" name="Shape 5"/>
          <p:cNvSpPr/>
          <p:nvPr/>
        </p:nvSpPr>
        <p:spPr>
          <a:xfrm>
            <a:off x="914400" y="4846320"/>
            <a:ext cx="1828800" cy="548640"/>
          </a:xfrm>
          <a:prstGeom prst="roundRect">
            <a:avLst>
              <a:gd name="adj" fmla="val 16667"/>
            </a:avLst>
          </a:prstGeom>
          <a:solidFill>
            <a:srgbClr val="FFE600"/>
          </a:solidFill>
          <a:ln/>
        </p:spPr>
      </p:sp>
      <p:sp>
        <p:nvSpPr>
          <p:cNvPr id="9" name="Text 6"/>
          <p:cNvSpPr/>
          <p:nvPr/>
        </p:nvSpPr>
        <p:spPr>
          <a:xfrm>
            <a:off x="914400" y="48463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</a:t>
            </a:r>
            <a:endParaRPr lang="en-US" sz="1400"/>
          </a:p>
        </p:txBody>
      </p:sp>
      <p:sp>
        <p:nvSpPr>
          <p:cNvPr id="10" name="Shape 7"/>
          <p:cNvSpPr/>
          <p:nvPr/>
        </p:nvSpPr>
        <p:spPr>
          <a:xfrm>
            <a:off x="6355080" y="1828800"/>
            <a:ext cx="5257800" cy="4206240"/>
          </a:xfrm>
          <a:prstGeom prst="roundRect">
            <a:avLst>
              <a:gd name="adj" fmla="val 2609"/>
            </a:avLst>
          </a:prstGeom>
          <a:solidFill>
            <a:srgbClr val="EFE7FA"/>
          </a:solidFill>
          <a:ln/>
        </p:spPr>
      </p:sp>
      <p:sp>
        <p:nvSpPr>
          <p:cNvPr id="11" name="Text 8"/>
          <p:cNvSpPr/>
          <p:nvPr/>
        </p:nvSpPr>
        <p:spPr>
          <a:xfrm>
            <a:off x="6720840" y="210312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Inspector</a:t>
            </a:r>
            <a:endParaRPr lang="en-US" sz="2400"/>
          </a:p>
        </p:txBody>
      </p:sp>
      <p:sp>
        <p:nvSpPr>
          <p:cNvPr id="12" name="Text 9"/>
          <p:cNvSpPr/>
          <p:nvPr/>
        </p:nvSpPr>
        <p:spPr>
          <a:xfrm>
            <a:off x="6720840" y="26974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«Как Postman, но для MCP»</a:t>
            </a:r>
            <a:endParaRPr lang="en-US" sz="1600"/>
          </a:p>
        </p:txBody>
      </p:sp>
      <p:sp>
        <p:nvSpPr>
          <p:cNvPr id="13" name="Text 10"/>
          <p:cNvSpPr/>
          <p:nvPr/>
        </p:nvSpPr>
        <p:spPr>
          <a:xfrm>
            <a:off x="6903720" y="3291840"/>
            <a:ext cx="44805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Ставится одной командой</a:t>
            </a:r>
            <a:endParaRPr lang="en-US" sz="160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Открывает веб-интерфейс</a:t>
            </a:r>
            <a:endParaRPr lang="en-US" sz="160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Указываешь URL сервера и хедеры авторизации</a:t>
            </a:r>
            <a:endParaRPr lang="en-US" sz="160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Подключаешься и видишь все инструменты</a:t>
            </a:r>
            <a:endParaRPr lang="en-US" sz="1600"/>
          </a:p>
        </p:txBody>
      </p:sp>
      <p:sp>
        <p:nvSpPr>
          <p:cNvPr id="14" name="Text 11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Инспекция Jira MCP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выяснилось через Inspector</a:t>
            </a:r>
            <a:endParaRPr lang="en-US" sz="1500"/>
          </a:p>
        </p:txBody>
      </p:sp>
      <p:sp>
        <p:nvSpPr>
          <p:cNvPr id="5" name="Text 2"/>
          <p:cNvSpPr/>
          <p:nvPr/>
        </p:nvSpPr>
        <p:spPr>
          <a:xfrm>
            <a:off x="594360" y="2011680"/>
            <a:ext cx="2926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6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</a:t>
            </a:r>
            <a:endParaRPr lang="en-US" sz="9600"/>
          </a:p>
        </p:txBody>
      </p:sp>
      <p:sp>
        <p:nvSpPr>
          <p:cNvPr id="6" name="Text 3"/>
          <p:cNvSpPr/>
          <p:nvPr/>
        </p:nvSpPr>
        <p:spPr>
          <a:xfrm>
            <a:off x="640080" y="352044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инструментов в Jira MCP</a:t>
            </a:r>
            <a:endParaRPr lang="en-US" sz="1800"/>
          </a:p>
        </p:txBody>
      </p:sp>
      <p:sp>
        <p:nvSpPr>
          <p:cNvPr id="7" name="Shape 4"/>
          <p:cNvSpPr/>
          <p:nvPr/>
        </p:nvSpPr>
        <p:spPr>
          <a:xfrm>
            <a:off x="4206240" y="2011680"/>
            <a:ext cx="7406640" cy="1828800"/>
          </a:xfrm>
          <a:prstGeom prst="roundRect">
            <a:avLst>
              <a:gd name="adj" fmla="val 6000"/>
            </a:avLst>
          </a:prstGeom>
          <a:solidFill>
            <a:srgbClr val="FBE9DC"/>
          </a:solidFill>
          <a:ln/>
        </p:spPr>
      </p:sp>
      <p:sp>
        <p:nvSpPr>
          <p:cNvPr id="8" name="Text 5"/>
          <p:cNvSpPr/>
          <p:nvPr/>
        </p:nvSpPr>
        <p:spPr>
          <a:xfrm>
            <a:off x="4526280" y="224028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Ключевой момент</a:t>
            </a:r>
            <a:endParaRPr lang="en-US" sz="1500"/>
          </a:p>
        </p:txBody>
      </p:sp>
      <p:sp>
        <p:nvSpPr>
          <p:cNvPr id="9" name="Text 6"/>
          <p:cNvSpPr/>
          <p:nvPr/>
        </p:nvSpPr>
        <p:spPr>
          <a:xfrm>
            <a:off x="4526280" y="2651760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8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Список тулов подгружается в контекст модели при первом же сообщении — даже если ты к MCP не обращаешься. Достаточно того, что сервер включён.</a:t>
            </a:r>
            <a:endParaRPr lang="en-US" sz="1800"/>
          </a:p>
        </p:txBody>
      </p:sp>
      <p:sp>
        <p:nvSpPr>
          <p:cNvPr id="10" name="Text 7"/>
          <p:cNvSpPr/>
          <p:nvPr/>
        </p:nvSpPr>
        <p:spPr>
          <a:xfrm>
            <a:off x="4206240" y="4114800"/>
            <a:ext cx="7406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8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Через Inspector можно получить список тулов и дёргать каждый вручную. </a:t>
            </a:r>
            <a:r>
              <a:rPr lang="en-US" sz="18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Огромный JSON со схемами всех 49 инструментов попадает в контекст автоматически.</a:t>
            </a:r>
            <a:endParaRPr lang="en-US" sz="1800"/>
          </a:p>
        </p:txBody>
      </p:sp>
      <p:sp>
        <p:nvSpPr>
          <p:cNvPr id="11" name="Text 8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попадает в контекст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Разница «на пальцах»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594360" y="1783080"/>
            <a:ext cx="5394960" cy="4297680"/>
          </a:xfrm>
          <a:prstGeom prst="roundRect">
            <a:avLst>
              <a:gd name="adj" fmla="val 2553"/>
            </a:avLst>
          </a:prstGeom>
          <a:solidFill>
            <a:srgbClr val="F2F2F2"/>
          </a:solidFill>
          <a:ln/>
        </p:spPr>
      </p:sp>
      <p:sp>
        <p:nvSpPr>
          <p:cNvPr id="6" name="Text 3"/>
          <p:cNvSpPr/>
          <p:nvPr/>
        </p:nvSpPr>
        <p:spPr>
          <a:xfrm>
            <a:off x="914400" y="20116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Случай 1 · Jira MCP</a:t>
            </a:r>
            <a:endParaRPr lang="en-US" sz="1700"/>
          </a:p>
        </p:txBody>
      </p:sp>
      <p:sp>
        <p:nvSpPr>
          <p:cNvPr id="7" name="Text 4"/>
          <p:cNvSpPr/>
          <p:nvPr/>
        </p:nvSpPr>
        <p:spPr>
          <a:xfrm>
            <a:off x="914400" y="246888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контекст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грузятся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полные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описания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всех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49 </a:t>
            </a:r>
            <a:r>
              <a:rPr lang="en-US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тулов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</a:t>
            </a:r>
            <a:r>
              <a:rPr lang="en-US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параметры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схемы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r>
              <a:rPr lang="ru-RU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 </a:t>
            </a:r>
            <a:r>
              <a:rPr lang="ru-RU" sz="1400" dirty="0" err="1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тул</a:t>
            </a:r>
            <a:r>
              <a:rPr lang="ru-RU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занимает </a:t>
            </a:r>
            <a:r>
              <a:rPr lang="en-US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</a:t>
            </a:r>
            <a:r>
              <a:rPr lang="ru-RU" sz="1400" dirty="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1300 символов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899160" y="3337560"/>
            <a:ext cx="4770120" cy="1874520"/>
          </a:xfrm>
          <a:prstGeom prst="roundRect">
            <a:avLst>
              <a:gd name="adj" fmla="val 3243"/>
            </a:avLst>
          </a:prstGeom>
          <a:solidFill>
            <a:srgbClr val="E6E6E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1036320" y="3429000"/>
            <a:ext cx="4495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</a:p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"name": "</a:t>
            </a:r>
            <a:r>
              <a:rPr lang="en-US" sz="1100" dirty="0" err="1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jira_get_user_profile</a:t>
            </a: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",</a:t>
            </a:r>
          </a:p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"title": "Get User Profile",</a:t>
            </a:r>
          </a:p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"description": " …~350 </a:t>
            </a:r>
            <a:r>
              <a:rPr lang="ru-RU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символов… ",</a:t>
            </a:r>
          </a:p>
          <a:p>
            <a:pPr marL="0" indent="0">
              <a:lnSpc>
                <a:spcPts val="1400"/>
              </a:lnSpc>
              <a:buNone/>
            </a:pPr>
            <a:r>
              <a:rPr lang="ru-RU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</a:t>
            </a:r>
            <a:r>
              <a:rPr lang="en-US" sz="1100" dirty="0" err="1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inputSchema</a:t>
            </a: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": { …~300 </a:t>
            </a:r>
            <a:r>
              <a:rPr lang="ru-RU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символов… },</a:t>
            </a:r>
          </a:p>
          <a:p>
            <a:pPr marL="0" indent="0">
              <a:lnSpc>
                <a:spcPts val="1400"/>
              </a:lnSpc>
              <a:buNone/>
            </a:pPr>
            <a:r>
              <a:rPr lang="ru-RU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</a:t>
            </a:r>
            <a:r>
              <a:rPr lang="en-US" sz="1100" dirty="0" err="1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outputSchema</a:t>
            </a: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": { …~300 </a:t>
            </a:r>
            <a:r>
              <a:rPr lang="ru-RU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символов… },</a:t>
            </a:r>
          </a:p>
          <a:p>
            <a:pPr marL="0" indent="0">
              <a:lnSpc>
                <a:spcPts val="1400"/>
              </a:lnSpc>
              <a:buNone/>
            </a:pPr>
            <a:r>
              <a:rPr lang="ru-RU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</a:t>
            </a: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annotations": { ... },</a:t>
            </a:r>
          </a:p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"_meta": { ... }</a:t>
            </a:r>
          </a:p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},</a:t>
            </a:r>
          </a:p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…</a:t>
            </a:r>
            <a:r>
              <a:rPr lang="ru-RU" sz="1100" dirty="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Еще 48 тулов…</a:t>
            </a:r>
          </a:p>
          <a:p>
            <a:pPr marL="0" indent="0">
              <a:lnSpc>
                <a:spcPts val="1400"/>
              </a:lnSpc>
              <a:buNone/>
            </a:pPr>
            <a:endParaRPr lang="ru-RU" sz="1100" dirty="0">
              <a:solidFill>
                <a:srgbClr val="2B2D33"/>
              </a:solidFill>
              <a:latin typeface="Courier New" pitchFamily="34" charset="0"/>
              <a:ea typeface="Courier New" pitchFamily="34" charset="-122"/>
              <a:cs typeface="Courier New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14400" y="521208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100 000 </a:t>
            </a:r>
            <a:r>
              <a:rPr lang="en-US" sz="17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символов в контексте</a:t>
            </a:r>
            <a:endParaRPr lang="en-US" sz="1700"/>
          </a:p>
        </p:txBody>
      </p:sp>
      <p:sp>
        <p:nvSpPr>
          <p:cNvPr id="11" name="Shape 8"/>
          <p:cNvSpPr/>
          <p:nvPr/>
        </p:nvSpPr>
        <p:spPr>
          <a:xfrm>
            <a:off x="6217920" y="1783080"/>
            <a:ext cx="5394960" cy="4297680"/>
          </a:xfrm>
          <a:prstGeom prst="roundRect">
            <a:avLst>
              <a:gd name="adj" fmla="val 2553"/>
            </a:avLst>
          </a:prstGeom>
          <a:solidFill>
            <a:srgbClr val="E2F3E6"/>
          </a:solidFill>
          <a:ln/>
        </p:spPr>
      </p:sp>
      <p:sp>
        <p:nvSpPr>
          <p:cNvPr id="12" name="Text 9"/>
          <p:cNvSpPr/>
          <p:nvPr/>
        </p:nvSpPr>
        <p:spPr>
          <a:xfrm>
            <a:off x="6537960" y="20116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Случай 2 · Скилл jira-task-read</a:t>
            </a:r>
            <a:endParaRPr lang="en-US" sz="1700"/>
          </a:p>
        </p:txBody>
      </p:sp>
      <p:sp>
        <p:nvSpPr>
          <p:cNvPr id="13" name="Text 10"/>
          <p:cNvSpPr/>
          <p:nvPr/>
        </p:nvSpPr>
        <p:spPr>
          <a:xfrm>
            <a:off x="6537960" y="246888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контекст попадает только короткий description скилла:</a:t>
            </a:r>
            <a:endParaRPr lang="en-US" sz="1400"/>
          </a:p>
        </p:txBody>
      </p:sp>
      <p:sp>
        <p:nvSpPr>
          <p:cNvPr id="14" name="Shape 11"/>
          <p:cNvSpPr/>
          <p:nvPr/>
        </p:nvSpPr>
        <p:spPr>
          <a:xfrm>
            <a:off x="6537960" y="3154680"/>
            <a:ext cx="475488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/>
        </p:spPr>
      </p:sp>
      <p:sp>
        <p:nvSpPr>
          <p:cNvPr id="15" name="Text 12"/>
          <p:cNvSpPr/>
          <p:nvPr/>
        </p:nvSpPr>
        <p:spPr>
          <a:xfrm>
            <a:off x="6720840" y="3291840"/>
            <a:ext cx="4434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>
                <a:solidFill>
                  <a:srgbClr val="2B2D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Read a Jira task description by its ID. Use when users want to fetch, view, read, or pull a Jira issue/ticket/task description — e.g. "read RC-76490".</a:t>
            </a:r>
            <a:endParaRPr lang="en-US" sz="1200"/>
          </a:p>
        </p:txBody>
      </p:sp>
      <p:sp>
        <p:nvSpPr>
          <p:cNvPr id="16" name="Text 13"/>
          <p:cNvSpPr/>
          <p:nvPr/>
        </p:nvSpPr>
        <p:spPr>
          <a:xfrm>
            <a:off x="6537960" y="521208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260 </a:t>
            </a:r>
            <a:r>
              <a:rPr lang="en-US" sz="17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символов в контексте</a:t>
            </a:r>
            <a:endParaRPr lang="en-US" sz="1700"/>
          </a:p>
        </p:txBody>
      </p:sp>
      <p:sp>
        <p:nvSpPr>
          <p:cNvPr id="17" name="Text 14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Разница по символам</a:t>
            </a:r>
            <a:endParaRPr lang="en-US" sz="3400"/>
          </a:p>
        </p:txBody>
      </p:sp>
      <p:sp>
        <p:nvSpPr>
          <p:cNvPr id="4" name="Shape 1"/>
          <p:cNvSpPr/>
          <p:nvPr/>
        </p:nvSpPr>
        <p:spPr>
          <a:xfrm>
            <a:off x="594360" y="219456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914400" y="2651760"/>
            <a:ext cx="47548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100 000</a:t>
            </a:r>
            <a:endParaRPr lang="en-US" sz="6400"/>
          </a:p>
        </p:txBody>
      </p:sp>
      <p:sp>
        <p:nvSpPr>
          <p:cNvPr id="6" name="Text 3"/>
          <p:cNvSpPr/>
          <p:nvPr/>
        </p:nvSpPr>
        <p:spPr>
          <a:xfrm>
            <a:off x="914400" y="393192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символов — Jira MCP</a:t>
            </a:r>
            <a:endParaRPr lang="en-US" sz="1800"/>
          </a:p>
          <a:p>
            <a:pPr marL="0" indent="0">
              <a:lnSpc>
                <a:spcPts val="2400"/>
              </a:lnSpc>
              <a:buNone/>
            </a:pPr>
            <a:r>
              <a:rPr lang="en-US" sz="18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(49 тулов целиком)</a:t>
            </a:r>
            <a:endParaRPr lang="en-US" sz="1800"/>
          </a:p>
        </p:txBody>
      </p:sp>
      <p:sp>
        <p:nvSpPr>
          <p:cNvPr id="7" name="Shape 4"/>
          <p:cNvSpPr/>
          <p:nvPr/>
        </p:nvSpPr>
        <p:spPr>
          <a:xfrm>
            <a:off x="6217920" y="219456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E2F3E6"/>
          </a:solidFill>
          <a:ln/>
        </p:spPr>
      </p:sp>
      <p:sp>
        <p:nvSpPr>
          <p:cNvPr id="8" name="Text 5"/>
          <p:cNvSpPr/>
          <p:nvPr/>
        </p:nvSpPr>
        <p:spPr>
          <a:xfrm>
            <a:off x="6537960" y="2651760"/>
            <a:ext cx="47548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260</a:t>
            </a:r>
            <a:endParaRPr lang="en-US" sz="6400"/>
          </a:p>
        </p:txBody>
      </p:sp>
      <p:sp>
        <p:nvSpPr>
          <p:cNvPr id="9" name="Text 6"/>
          <p:cNvSpPr/>
          <p:nvPr/>
        </p:nvSpPr>
        <p:spPr>
          <a:xfrm>
            <a:off x="6537960" y="393192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символов — скилл</a:t>
            </a:r>
            <a:endParaRPr lang="en-US" sz="1800"/>
          </a:p>
          <a:p>
            <a:pPr marL="0" indent="0">
              <a:lnSpc>
                <a:spcPts val="2400"/>
              </a:lnSpc>
              <a:buNone/>
            </a:pPr>
            <a:r>
              <a:rPr lang="en-US" sz="18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(одна строка описания)</a:t>
            </a:r>
            <a:endParaRPr lang="en-US" sz="1800"/>
          </a:p>
        </p:txBody>
      </p:sp>
      <p:sp>
        <p:nvSpPr>
          <p:cNvPr id="10" name="Shape 7"/>
          <p:cNvSpPr/>
          <p:nvPr/>
        </p:nvSpPr>
        <p:spPr>
          <a:xfrm>
            <a:off x="594360" y="5715000"/>
            <a:ext cx="11018520" cy="777240"/>
          </a:xfrm>
          <a:prstGeom prst="roundRect">
            <a:avLst>
              <a:gd name="adj" fmla="val 14118"/>
            </a:avLst>
          </a:prstGeom>
          <a:solidFill>
            <a:srgbClr val="FFE600"/>
          </a:solidFill>
          <a:ln/>
        </p:spPr>
      </p:sp>
      <p:sp>
        <p:nvSpPr>
          <p:cNvPr id="11" name="Text 8"/>
          <p:cNvSpPr/>
          <p:nvPr/>
        </p:nvSpPr>
        <p:spPr>
          <a:xfrm>
            <a:off x="594360" y="5715000"/>
            <a:ext cx="11018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Скилл занимает контекста примерно в </a:t>
            </a:r>
            <a:r>
              <a:rPr lang="en-US" sz="20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385 раз меньше</a:t>
            </a:r>
            <a:endParaRPr lang="en-US" sz="2000"/>
          </a:p>
        </p:txBody>
      </p:sp>
      <p:sp>
        <p:nvSpPr>
          <p:cNvPr id="12" name="Text 9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392" y="4114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200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Лишний контекст вредит</a:t>
            </a:r>
            <a:endParaRPr lang="en-US" sz="3400"/>
          </a:p>
        </p:txBody>
      </p:sp>
      <p:sp>
        <p:nvSpPr>
          <p:cNvPr id="4" name="Text 1"/>
          <p:cNvSpPr/>
          <p:nvPr/>
        </p:nvSpPr>
        <p:spPr>
          <a:xfrm>
            <a:off x="566928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Главный вывод о MCP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594360" y="1938528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FFE600"/>
          </a:solidFill>
          <a:ln/>
        </p:spPr>
      </p:sp>
      <p:sp>
        <p:nvSpPr>
          <p:cNvPr id="6" name="Text 3"/>
          <p:cNvSpPr/>
          <p:nvPr/>
        </p:nvSpPr>
        <p:spPr>
          <a:xfrm>
            <a:off x="594360" y="19385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2000"/>
          </a:p>
        </p:txBody>
      </p:sp>
      <p:sp>
        <p:nvSpPr>
          <p:cNvPr id="7" name="Text 4"/>
          <p:cNvSpPr/>
          <p:nvPr/>
        </p:nvSpPr>
        <p:spPr>
          <a:xfrm>
            <a:off x="1234440" y="192024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Неиспользуемые MCP надо отключать</a:t>
            </a:r>
            <a:endParaRPr lang="en-US" sz="1900"/>
          </a:p>
        </p:txBody>
      </p:sp>
      <p:sp>
        <p:nvSpPr>
          <p:cNvPr id="8" name="Text 5"/>
          <p:cNvSpPr/>
          <p:nvPr/>
        </p:nvSpPr>
        <p:spPr>
          <a:xfrm>
            <a:off x="1234440" y="242316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Иначе контекст забивается → растёт стоимость и падает точность</a:t>
            </a:r>
            <a:endParaRPr lang="en-US" sz="1500"/>
          </a:p>
        </p:txBody>
      </p:sp>
      <p:sp>
        <p:nvSpPr>
          <p:cNvPr id="9" name="Shape 6"/>
          <p:cNvSpPr/>
          <p:nvPr/>
        </p:nvSpPr>
        <p:spPr>
          <a:xfrm>
            <a:off x="594360" y="3108960"/>
            <a:ext cx="11018520" cy="0"/>
          </a:xfrm>
          <a:prstGeom prst="line">
            <a:avLst/>
          </a:prstGeom>
          <a:noFill/>
          <a:ln w="12700">
            <a:solidFill>
              <a:srgbClr val="D5D6D9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94360" y="3355848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FFE600"/>
          </a:solidFill>
          <a:ln/>
        </p:spPr>
      </p:sp>
      <p:sp>
        <p:nvSpPr>
          <p:cNvPr id="11" name="Text 8"/>
          <p:cNvSpPr/>
          <p:nvPr/>
        </p:nvSpPr>
        <p:spPr>
          <a:xfrm>
            <a:off x="594360" y="33558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2000"/>
          </a:p>
        </p:txBody>
      </p:sp>
      <p:sp>
        <p:nvSpPr>
          <p:cNvPr id="12" name="Text 9"/>
          <p:cNvSpPr/>
          <p:nvPr/>
        </p:nvSpPr>
        <p:spPr>
          <a:xfrm>
            <a:off x="1234440" y="333756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больше «мусора» — тем хуже ответы</a:t>
            </a:r>
            <a:endParaRPr lang="en-US" sz="1900"/>
          </a:p>
        </p:txBody>
      </p:sp>
      <p:sp>
        <p:nvSpPr>
          <p:cNvPr id="13" name="Text 10"/>
          <p:cNvSpPr/>
          <p:nvPr/>
        </p:nvSpPr>
        <p:spPr>
          <a:xfrm>
            <a:off x="1234440" y="384048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Особенно сильно на внутренних, более слабых моделях</a:t>
            </a:r>
            <a:endParaRPr lang="en-US" sz="1500"/>
          </a:p>
        </p:txBody>
      </p:sp>
      <p:sp>
        <p:nvSpPr>
          <p:cNvPr id="14" name="Shape 11"/>
          <p:cNvSpPr/>
          <p:nvPr/>
        </p:nvSpPr>
        <p:spPr>
          <a:xfrm>
            <a:off x="594360" y="4526280"/>
            <a:ext cx="11018520" cy="0"/>
          </a:xfrm>
          <a:prstGeom prst="line">
            <a:avLst/>
          </a:prstGeom>
          <a:noFill/>
          <a:ln w="12700">
            <a:solidFill>
              <a:srgbClr val="D5D6D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94360" y="4773168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FFE600"/>
          </a:solidFill>
          <a:ln/>
        </p:spPr>
      </p:sp>
      <p:sp>
        <p:nvSpPr>
          <p:cNvPr id="16" name="Text 13"/>
          <p:cNvSpPr/>
          <p:nvPr/>
        </p:nvSpPr>
        <p:spPr>
          <a:xfrm>
            <a:off x="594360" y="47731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2000"/>
          </a:p>
        </p:txBody>
      </p:sp>
      <p:sp>
        <p:nvSpPr>
          <p:cNvPr id="17" name="Text 14"/>
          <p:cNvSpPr/>
          <p:nvPr/>
        </p:nvSpPr>
        <p:spPr>
          <a:xfrm>
            <a:off x="1234440" y="475488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2B2D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Скиллы грузят только description (~100 токенов)</a:t>
            </a:r>
            <a:endParaRPr lang="en-US" sz="1900"/>
          </a:p>
        </p:txBody>
      </p:sp>
      <p:sp>
        <p:nvSpPr>
          <p:cNvPr id="18" name="Text 15"/>
          <p:cNvSpPr/>
          <p:nvPr/>
        </p:nvSpPr>
        <p:spPr>
          <a:xfrm>
            <a:off x="1234440" y="525780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>
                <a:solidFill>
                  <a:srgbClr val="595B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Можно держать сразу много скиллов без забивания контекста</a:t>
            </a:r>
            <a:endParaRPr lang="en-US" sz="1500"/>
          </a:p>
        </p:txBody>
      </p:sp>
      <p:sp>
        <p:nvSpPr>
          <p:cNvPr id="19" name="Text 16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8A8C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1246</Words>
  <Application>Microsoft Macintosh PowerPoint</Application>
  <PresentationFormat>Widescreen</PresentationFormat>
  <Paragraphs>260</Paragraphs>
  <Slides>26</Slides>
  <Notes>25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Courier New</vt:lpstr>
      <vt:lpstr>Navigo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TIKHOMIROV Aleksandr</cp:lastModifiedBy>
  <cp:revision>6</cp:revision>
  <dcterms:created xsi:type="dcterms:W3CDTF">2026-06-16T09:10:13Z</dcterms:created>
  <dcterms:modified xsi:type="dcterms:W3CDTF">2026-06-16T14:48:54Z</dcterms:modified>
</cp:coreProperties>
</file>