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1" r:id="rId6"/>
    <p:sldId id="263" r:id="rId7"/>
    <p:sldId id="262" r:id="rId8"/>
    <p:sldId id="265" r:id="rId9"/>
    <p:sldId id="260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302" r:id="rId19"/>
    <p:sldId id="273" r:id="rId20"/>
    <p:sldId id="274" r:id="rId21"/>
    <p:sldId id="275" r:id="rId22"/>
    <p:sldId id="276" r:id="rId23"/>
    <p:sldId id="277" r:id="rId24"/>
    <p:sldId id="278" r:id="rId25"/>
    <p:sldId id="300" r:id="rId26"/>
    <p:sldId id="279" r:id="rId27"/>
    <p:sldId id="280" r:id="rId28"/>
    <p:sldId id="281" r:id="rId29"/>
    <p:sldId id="282" r:id="rId30"/>
    <p:sldId id="283" r:id="rId31"/>
    <p:sldId id="303" r:id="rId32"/>
    <p:sldId id="284" r:id="rId33"/>
    <p:sldId id="285" r:id="rId34"/>
    <p:sldId id="286" r:id="rId35"/>
    <p:sldId id="292" r:id="rId36"/>
    <p:sldId id="287" r:id="rId37"/>
    <p:sldId id="288" r:id="rId38"/>
    <p:sldId id="289" r:id="rId39"/>
    <p:sldId id="290" r:id="rId40"/>
    <p:sldId id="291" r:id="rId41"/>
    <p:sldId id="296" r:id="rId42"/>
    <p:sldId id="293" r:id="rId43"/>
    <p:sldId id="294" r:id="rId44"/>
    <p:sldId id="295" r:id="rId45"/>
    <p:sldId id="301" r:id="rId46"/>
    <p:sldId id="297" r:id="rId47"/>
    <p:sldId id="298" r:id="rId48"/>
    <p:sldId id="299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023"/>
    <a:srgbClr val="FF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92"/>
    <p:restoredTop sz="94643"/>
  </p:normalViewPr>
  <p:slideViewPr>
    <p:cSldViewPr snapToGrid="0" snapToObjects="1">
      <p:cViewPr varScale="1">
        <p:scale>
          <a:sx n="103" d="100"/>
          <a:sy n="103" d="100"/>
        </p:scale>
        <p:origin x="192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0987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Всем привет! Я — Станислав Левин, Senior SRE в KORE Platform.</a:t>
            </a:r>
          </a:p>
          <a:p>
            <a:r>
              <a:t>Сегодня расскажу, как рядовой апгрейд Cluster API чуть не выкосил нам прод.</a:t>
            </a:r>
          </a:p>
          <a:p>
            <a:r>
              <a:t>[пауза] Спойлер: всё началось с одного безобидного поля в YAML.</a:t>
            </a:r>
          </a:p>
          <a:p>
            <a:r>
              <a:t>План такой: Расскажу о нас, быстро вспомним, что такое CAPI -&gt; разберём инцидент -&gt;</a:t>
            </a:r>
          </a:p>
          <a:p>
            <a:r>
              <a:t>потушим пожар -&gt; поймём, почему так вышло -&gt; покажу, как мы живём теперь.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Пару слов о нас. Мы — платформ-команда: даём железо облачным командам.</a:t>
            </a:r>
          </a:p>
          <a:p>
            <a:r>
              <a:t>Вчера мой коллега Иван Гулаков уже рассказывал про нашу инфру —</a:t>
            </a:r>
          </a:p>
          <a:p>
            <a:r>
              <a:t>я продолжу историей про CAPI. [перейти к следующему слайду]</a:t>
            </a:r>
          </a:p>
          <a:p>
            <a:r>
              <a:t>Дальше — пять минут базы, чтобы все были в одном контексте.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Официальное определение можно подсмотреть на cluster-api.sigs.k8s.io.</a:t>
            </a:r>
          </a:p>
          <a:p>
            <a:r>
              <a:t>Главная мысль простая: кластер — это просто YAML в management-кластере.</a:t>
            </a:r>
          </a:p>
          <a:p>
            <a:r>
              <a:t>Смотрите: мы живём в management, а наши клиенты — в workload.</a:t>
            </a:r>
          </a:p>
          <a:p>
            <a:r>
              <a:t>Наш инцидент начался в management, а боль прилетела в workload — в виде дрейна подов.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Дайте залу секунд десять рассмотреть картинку. [пауза]</a:t>
            </a:r>
          </a:p>
          <a:p>
            <a:r>
              <a:t>Слева — management-кластер: там живут наши CR и контроллеры.</a:t>
            </a:r>
          </a:p>
          <a:p>
            <a:r>
              <a:t>Справа — workload-кластеры, где крутятся клиентские поды.</a:t>
            </a:r>
          </a:p>
          <a:p>
            <a:r>
              <a:t>Держите это разделение в голове — оно ключевое для всей истории.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Пробежимся быстро, по строке на ресурс. [пауза]</a:t>
            </a:r>
          </a:p>
          <a:p>
            <a:r>
              <a:t>Мы жили на связке Cluster + MachineDeployment для воркеров.</a:t>
            </a:r>
          </a:p>
          <a:p>
            <a:r>
              <a:t>А MachinePool нам сразу не подошёл: для bare metal нужен контроль</a:t>
            </a:r>
          </a:p>
          <a:p>
            <a:r>
              <a:t>каждой ноды по имени, а не «насыпьте мне N одинаковых».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[показать на схему] Слева — management: CR и контроллеры. Справа — живые ноды.</a:t>
            </a:r>
          </a:p>
          <a:p>
            <a:r>
              <a:t>Cluster ссылается на инфру и control plane, а воркерами рулит MachineDeployment.</a:t>
            </a:r>
          </a:p>
          <a:p>
            <a:r>
              <a:t>Цепочка такая: MD -&gt; MachineSet -&gt; Machine. А Machine — это рецепт ноды:</a:t>
            </a:r>
          </a:p>
          <a:p>
            <a:r>
              <a:t>InfraMachine (железо или VM) плюс KubeadmConfig (cloud-init и join).</a:t>
            </a:r>
          </a:p>
          <a:p>
            <a:r>
              <a:t>Core ждёт от провайдера ProviderID, линкует NodeRef — и нода становится Ready.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Порядок тут — святое: сначала бутстрап-секрет, потом железо.</a:t>
            </a:r>
          </a:p>
          <a:p>
            <a:r>
              <a:t>При удалении — наоборот: сначала drain подов, потом снос железа.</a:t>
            </a:r>
          </a:p>
          <a:p>
            <a:r>
              <a:t>Мы этот lifecycle сохранили. Отобрали у CAPI только одно —</a:t>
            </a:r>
          </a:p>
          <a:p>
            <a:r>
              <a:t>право решать, когда ноду пора пересоздать.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Зафиксируем ментальную модель — она нам понадобится через пару слайдов.</a:t>
            </a:r>
          </a:p>
          <a:p>
            <a:r>
              <a:t>И запомните команду clusterctl rollout restart: именно она оставила нам мину</a:t>
            </a:r>
          </a:p>
          <a:p>
            <a:r>
              <a:t>замедленного действия. [перейти к следующему слайду]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Запомните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героя</a:t>
            </a:r>
            <a:r>
              <a:rPr dirty="0"/>
              <a:t> —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MachineDeployment</a:t>
            </a:r>
            <a:r>
              <a:rPr dirty="0"/>
              <a:t> </a:t>
            </a:r>
            <a:r>
              <a:rPr dirty="0" err="1"/>
              <a:t>устроит</a:t>
            </a:r>
            <a:r>
              <a:rPr dirty="0"/>
              <a:t> 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пожар</a:t>
            </a:r>
            <a:r>
              <a:rPr dirty="0"/>
              <a:t>.</a:t>
            </a:r>
          </a:p>
          <a:p>
            <a:r>
              <a:rPr dirty="0" err="1"/>
              <a:t>Спойлер</a:t>
            </a:r>
            <a:r>
              <a:rPr dirty="0"/>
              <a:t>: </a:t>
            </a:r>
            <a:r>
              <a:rPr dirty="0" err="1"/>
              <a:t>контроллер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решает</a:t>
            </a:r>
            <a:r>
              <a:rPr dirty="0"/>
              <a:t>, </a:t>
            </a:r>
            <a:r>
              <a:rPr dirty="0" err="1"/>
              <a:t>когда</a:t>
            </a:r>
            <a:r>
              <a:rPr dirty="0"/>
              <a:t> </a:t>
            </a:r>
            <a:r>
              <a:rPr dirty="0" err="1"/>
              <a:t>катить</a:t>
            </a:r>
            <a:r>
              <a:rPr dirty="0"/>
              <a:t> rollout.</a:t>
            </a:r>
          </a:p>
          <a:p>
            <a:r>
              <a:rPr dirty="0"/>
              <a:t>И </a:t>
            </a:r>
            <a:r>
              <a:rPr dirty="0" err="1"/>
              <a:t>решает</a:t>
            </a:r>
            <a:r>
              <a:rPr dirty="0"/>
              <a:t>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смене</a:t>
            </a:r>
            <a:r>
              <a:rPr dirty="0"/>
              <a:t> spec. [</a:t>
            </a:r>
            <a:r>
              <a:rPr dirty="0" err="1"/>
              <a:t>интрига</a:t>
            </a:r>
            <a:r>
              <a:rPr dirty="0"/>
              <a:t>, </a:t>
            </a:r>
            <a:r>
              <a:rPr dirty="0" err="1"/>
              <a:t>перейти</a:t>
            </a:r>
            <a:r>
              <a:rPr dirty="0"/>
              <a:t> к </a:t>
            </a:r>
            <a:r>
              <a:rPr dirty="0" err="1"/>
              <a:t>следующему</a:t>
            </a:r>
            <a:r>
              <a:rPr dirty="0"/>
              <a:t> </a:t>
            </a:r>
            <a:r>
              <a:rPr dirty="0" err="1"/>
              <a:t>слайду</a:t>
            </a:r>
            <a:r>
              <a:rPr dirty="0"/>
              <a:t>]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Классика</a:t>
            </a:r>
            <a:r>
              <a:rPr dirty="0"/>
              <a:t> </a:t>
            </a:r>
            <a:r>
              <a:rPr dirty="0" err="1"/>
              <a:t>жанра</a:t>
            </a:r>
            <a:r>
              <a:rPr dirty="0"/>
              <a:t>: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стейджах</a:t>
            </a:r>
            <a:r>
              <a:rPr dirty="0"/>
              <a:t> </a:t>
            </a:r>
            <a:r>
              <a:rPr dirty="0" err="1"/>
              <a:t>всё</a:t>
            </a:r>
            <a:r>
              <a:rPr dirty="0"/>
              <a:t> </a:t>
            </a:r>
            <a:r>
              <a:rPr dirty="0" err="1"/>
              <a:t>зелёное</a:t>
            </a:r>
            <a:r>
              <a:rPr dirty="0"/>
              <a:t>, </a:t>
            </a:r>
            <a:r>
              <a:rPr dirty="0" err="1"/>
              <a:t>прод</a:t>
            </a:r>
            <a:r>
              <a:rPr dirty="0"/>
              <a:t> </a:t>
            </a:r>
            <a:r>
              <a:rPr dirty="0" err="1"/>
              <a:t>ложится</a:t>
            </a:r>
            <a:r>
              <a:rPr dirty="0"/>
              <a:t>.</a:t>
            </a:r>
          </a:p>
          <a:p>
            <a:r>
              <a:rPr dirty="0" err="1"/>
              <a:t>Честно</a:t>
            </a:r>
            <a:r>
              <a:rPr dirty="0"/>
              <a:t>?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были</a:t>
            </a:r>
            <a:r>
              <a:rPr dirty="0"/>
              <a:t> </a:t>
            </a:r>
            <a:r>
              <a:rPr dirty="0" err="1"/>
              <a:t>уверены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всё</a:t>
            </a:r>
            <a:r>
              <a:rPr dirty="0"/>
              <a:t> </a:t>
            </a:r>
            <a:r>
              <a:rPr dirty="0" err="1"/>
              <a:t>проверили</a:t>
            </a:r>
            <a:r>
              <a:rPr dirty="0"/>
              <a:t>.</a:t>
            </a:r>
          </a:p>
          <a:p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разница</a:t>
            </a:r>
            <a:r>
              <a:rPr dirty="0"/>
              <a:t> </a:t>
            </a:r>
            <a:r>
              <a:rPr dirty="0" err="1"/>
              <a:t>была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в </a:t>
            </a:r>
            <a:r>
              <a:rPr dirty="0" err="1"/>
              <a:t>коде</a:t>
            </a:r>
            <a:r>
              <a:rPr dirty="0"/>
              <a:t>, а в </a:t>
            </a:r>
            <a:r>
              <a:rPr dirty="0" err="1"/>
              <a:t>возрасте</a:t>
            </a:r>
            <a:r>
              <a:rPr dirty="0"/>
              <a:t> </a:t>
            </a:r>
            <a:r>
              <a:rPr dirty="0" err="1"/>
              <a:t>наших</a:t>
            </a:r>
            <a:r>
              <a:rPr dirty="0"/>
              <a:t> CR. [</a:t>
            </a:r>
            <a:r>
              <a:rPr dirty="0" err="1"/>
              <a:t>пауза</a:t>
            </a:r>
            <a:r>
              <a:rPr dirty="0"/>
              <a:t>]</a:t>
            </a:r>
          </a:p>
          <a:p>
            <a:r>
              <a:rPr dirty="0" err="1"/>
              <a:t>Вот</a:t>
            </a:r>
            <a:r>
              <a:rPr dirty="0"/>
              <a:t> </a:t>
            </a:r>
            <a:r>
              <a:rPr dirty="0" err="1"/>
              <a:t>тут</a:t>
            </a:r>
            <a:r>
              <a:rPr dirty="0"/>
              <a:t> </a:t>
            </a:r>
            <a:r>
              <a:rPr dirty="0" err="1"/>
              <a:t>начинается</a:t>
            </a:r>
            <a:r>
              <a:rPr dirty="0"/>
              <a:t> </a:t>
            </a:r>
            <a:r>
              <a:rPr dirty="0" err="1"/>
              <a:t>самое</a:t>
            </a:r>
            <a:r>
              <a:rPr dirty="0"/>
              <a:t> </a:t>
            </a:r>
            <a:r>
              <a:rPr dirty="0" err="1"/>
              <a:t>интересное</a:t>
            </a:r>
            <a:r>
              <a:rPr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Представьте: никто кнопку не нажимал, а ноды уже дренируются.</a:t>
            </a:r>
          </a:p>
          <a:p>
            <a:r>
              <a:t>Kyverno спас железо, но поды контроллер успел выгнать — трафик просел.</a:t>
            </a:r>
          </a:p>
          <a:p>
            <a:r>
              <a:t>Дальше — разберём механику по коду. Будет больно и красиво.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Вот вся механика в шести строчках. [показать на слайд]</a:t>
            </a:r>
          </a:p>
          <a:p>
            <a:r>
              <a:t>Смотрите: апгрейд поменял смысл старого мусора в CR.</a:t>
            </a:r>
          </a:p>
          <a:p>
            <a:r>
              <a:t>Наш MachineSet родился раньше, чем поле RolloutAfter, —</a:t>
            </a:r>
          </a:p>
          <a:p>
            <a:r>
              <a:t>новый код сказал «ты мне не подходишь» и создал новый MachineSet.</a:t>
            </a:r>
          </a:p>
          <a:p>
            <a:r>
              <a:t>А новый MachineSet — это rolling update. На весь прод. Одновременно.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Вот он, виновник торжества: PR kubernetes-sigs/cluster-api#7053.</a:t>
            </a:r>
          </a:p>
          <a:p>
            <a:r>
              <a:t>Маленький PR с большими последствиями — вмержен только к v1.8.</a:t>
            </a:r>
          </a:p>
          <a:p>
            <a:r>
              <a:t>Честно? Авторы всё сделали логично. Просто никто не подумал</a:t>
            </a:r>
          </a:p>
          <a:p>
            <a:r>
              <a:t>про поля, залипшие в CR с прошлых лет. Дальше покажу детали из CAPI.md.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Вот и разгадка «зелёных стейджей». [пауза]</a:t>
            </a:r>
          </a:p>
          <a:p>
            <a:r>
              <a:t>Там CR молодые и чистые, а в проде — с историей в пару лет.</a:t>
            </a:r>
          </a:p>
          <a:p>
            <a:r>
              <a:t>Урок, который мы выучили больно: parity окружений — это не только</a:t>
            </a:r>
          </a:p>
          <a:p>
            <a:r>
              <a:t>версии кода, но и возраст и мусор в CR. Перед апгрейдом сверяйте</a:t>
            </a:r>
          </a:p>
          <a:p>
            <a:r>
              <a:t>продовые CR с девовыми. Буквально diff'ом.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Вот и разгадка «зелёных стейджей». [пауза]</a:t>
            </a:r>
          </a:p>
          <a:p>
            <a:r>
              <a:t>Там CR молодые и чистые, а в проде — с историей в пару лет.</a:t>
            </a:r>
          </a:p>
          <a:p>
            <a:r>
              <a:t>Урок, который мы выучили больно: parity окружений — это не только</a:t>
            </a:r>
          </a:p>
          <a:p>
            <a:r>
              <a:t>версии кода, но и возраст и мусор в CR. Перед апгрейдом сверяйте</a:t>
            </a:r>
          </a:p>
          <a:p>
            <a:r>
              <a:t>продовые CR с девовыми. Буквально diff'ом.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596789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Честно? Мы — та самая команда, которая без страховочных закладок не выживет.</a:t>
            </a:r>
          </a:p>
          <a:p>
            <a:r>
              <a:t>Мы уже обжигались: на стейдже по ошибке снесли ноды — и на этом горьком опыте</a:t>
            </a:r>
          </a:p>
          <a:p>
            <a:r>
              <a:t>закрыли все опасные DELETE Kyverno-политикой: без спецаннотации ноду не тронуть.</a:t>
            </a:r>
          </a:p>
          <a:p>
            <a:r>
              <a:t>[пауза] И в день инцидента эта занудная политика окупилась сполна — контроллер</a:t>
            </a:r>
          </a:p>
          <a:p>
            <a:r>
              <a:t>дёргался, а железо уцелело. Дальше — наш runbook по шагам, можно фоткать.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Разберу по шагам, быстро. [показать на слайд]</a:t>
            </a:r>
          </a:p>
          <a:p>
            <a:r>
              <a:t>Шаг один — гасим операторов, останавливаем кровотечение.</a:t>
            </a:r>
          </a:p>
          <a:p>
            <a:r>
              <a:t>Шаг четыре — ключевой: без чистки RolloutAfter всё повторилось бы</a:t>
            </a:r>
          </a:p>
          <a:p>
            <a:r>
              <a:t>в ту же секунду, как подняли бы контроллеры. [пауза]</a:t>
            </a:r>
          </a:p>
          <a:p>
            <a:r>
              <a:t>И только потом — проверки и возврат командам.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Цифры — по памяти, честно предупреждаю. [пауза]</a:t>
            </a:r>
          </a:p>
          <a:p>
            <a:r>
              <a:t>Главное тут: от алерта до стопа — минуты, не часы.</a:t>
            </a:r>
          </a:p>
          <a:p>
            <a:r>
              <a:t>Бэкап CR и runbook отката операторов окупились в тот день сполна.</a:t>
            </a:r>
          </a:p>
          <a:p>
            <a:r>
              <a:t>А дальше начался разбор: как сделать так, чтобы это не повторилось вообще.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Смотрите, тут четыре корня, а не один. [пауза]</a:t>
            </a:r>
          </a:p>
          <a:p>
            <a:r>
              <a:t>Первый — архитектурный: слишком много власти у одного контроллера.</a:t>
            </a:r>
          </a:p>
          <a:p>
            <a:r>
              <a:t>Второй — человеческий плюс грабля в API: когда-то инженеру было удобно</a:t>
            </a:r>
          </a:p>
          <a:p>
            <a:r>
              <a:t>перезапустить наливку продового кластера для дебага — его тогда ещё даже</a:t>
            </a:r>
          </a:p>
          <a:p>
            <a:r>
              <a:t>не отдали командам. Команда удобная, никто не придал значения — а поле</a:t>
            </a:r>
          </a:p>
          <a:p>
            <a:r>
              <a:t>осело в CR навсегда, потому что сам API его не чистит.</a:t>
            </a:r>
          </a:p>
          <a:p>
            <a:r>
              <a:t>Третий — слепая вера в стейджи. Четвёртый — отсутствие страховки.</a:t>
            </a:r>
          </a:p>
          <a:p>
            <a:r>
              <a:t>Дальше покажу, что даже одна нода через MD выводится больно.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Мы не бросились сразу писать свой контроллер — честно перебрали варианты.</a:t>
            </a:r>
          </a:p>
          <a:p>
            <a:r>
              <a:t>Дальше — по слайду на каждый, с вердиктом. [перейти к следующему слайду]</a:t>
            </a:r>
          </a:p>
          <a:p>
            <a:r>
              <a:t>Спойлер: выбрали свой CRD. Но и webhooks тоже прикрутили — как страховку.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MachinePool — штука хорошая, но для другого.</a:t>
            </a:r>
          </a:p>
          <a:p>
            <a:r>
              <a:t>Представьте: каждая железка уникальна — свой BMC, свои диски, свой рэковый адрес.</a:t>
            </a:r>
          </a:p>
          <a:p>
            <a:r>
              <a:t>А Pool говорит «дайте N одинаковых». [пауза] Не сходится.</a:t>
            </a:r>
          </a:p>
          <a:p>
            <a:r>
              <a:t>Нам нужен per-node контроль, а не счётчик.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ClusterClass — отличная штука для единообразия.</a:t>
            </a:r>
          </a:p>
          <a:p>
            <a:r>
              <a:t>Меньше YAML, меньше дрейфа между кластерами. Мы только за.</a:t>
            </a:r>
          </a:p>
          <a:p>
            <a:r>
              <a:t>Но нашу боль он не снимает: кнопка rollout всё ещё у чужого контроллера.</a:t>
            </a:r>
          </a:p>
          <a:p>
            <a:r>
              <a:t>[перейти к следующему слайду] А теперь — про боль с выводом одной ноды.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Это не гипотеза — мы реально так сделали, и это нас уже спасало.</a:t>
            </a:r>
          </a:p>
          <a:p>
            <a:r>
              <a:t>Kyverno режет опасные DELETE, наш webhook режет опасные UPDATE.</a:t>
            </a:r>
          </a:p>
          <a:p>
            <a:r>
              <a:t>Но честно? Это лечит симптом. Rollout-логика всё равно сидит в CAPI.</a:t>
            </a:r>
          </a:p>
          <a:p>
            <a:r>
              <a:t>Поэтому поверх страховки мы всё равно построили SingleMachine.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Идея простая и наглая: забрать у контроллера право решать про rollout,</a:t>
            </a:r>
          </a:p>
          <a:p>
            <a:r>
              <a:t>но оставить всё остальное готовое из CAPI. [пауза]</a:t>
            </a:r>
          </a:p>
          <a:p>
            <a:r>
              <a:t>Мы не переизобретаем lifecycle ноды — только решаем «когда».</a:t>
            </a:r>
          </a:p>
          <a:p>
            <a:r>
              <a:t>Это и стало SingleMachine. Но сначала — про страховку.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Смотрите, в чём тупик replica-мышления. [показать на слайд]</a:t>
            </a:r>
          </a:p>
          <a:p>
            <a:r>
              <a:t>Всё крутится вокруг счётчика, а не нод. Опечатка в аннотации —</a:t>
            </a:r>
          </a:p>
          <a:p>
            <a:r>
              <a:t>и выводишь не ту машину. А для железа «не та машина» — это чей-то прод.</a:t>
            </a:r>
          </a:p>
          <a:p>
            <a:r>
              <a:t>Это был второй гвоздь в крышку MachineDeployment.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Пауза перед новой архитектурой. [пауза]</a:t>
            </a:r>
          </a:p>
          <a:p>
            <a:r>
              <a:t>Наш слоган: одна нода — один CR — один PR.</a:t>
            </a:r>
          </a:p>
          <a:p>
            <a:r>
              <a:t>Дальше покажу, как это устроено внутри. Будет живой YAML, не переключайтесь.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Смотрите на разницу. [показать на схему]</a:t>
            </a:r>
          </a:p>
          <a:p>
            <a:r>
              <a:t>Было: одна строка в одном CR могла двинуть сотню нод.</a:t>
            </a:r>
          </a:p>
          <a:p>
            <a:r>
              <a:t>Стало: один PR двигает одну ноду. [пауза]</a:t>
            </a:r>
          </a:p>
          <a:p>
            <a:r>
              <a:t>Масштаб ошибки схлопнулся со «все кластеры» до «одна нода».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Проект живёт отдельно: писали на Kubebuilder, Go.</a:t>
            </a:r>
          </a:p>
          <a:p>
            <a:r>
              <a:t>Важный нюанс: клонирование мы не изобретали с нуля — взяли логику</a:t>
            </a:r>
          </a:p>
          <a:p>
            <a:r>
              <a:t>MachineDeployment/MachineSet из апстрима: инфра и bootstrap для нас —</a:t>
            </a:r>
          </a:p>
          <a:p>
            <a:r>
              <a:t>unstructured, клонируем через controllers/external (GenerateTemplate).</a:t>
            </a:r>
          </a:p>
          <a:p>
            <a:r>
              <a:t>Поэтому контроллеру всё равно, что там: Docker, Pinata или будущий провайдер.</a:t>
            </a:r>
          </a:p>
          <a:p>
            <a:r>
              <a:t>Два сценария налива: Pinata — раскатываем сами через cloud-init,</a:t>
            </a:r>
          </a:p>
          <a:p>
            <a:r>
              <a:t>MetalMonk — нода уже налита, рулит агент. [перейти к следующему слайду]</a:t>
            </a:r>
          </a:p>
          <a:p>
            <a:r>
              <a:t>Дальше — живой YAML, разберём по полям.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Картинка: как SingleMachine вписывается в CAPI. [показать на схему]</a:t>
            </a:r>
          </a:p>
          <a:p>
            <a:r>
              <a:t>Мы не заменяем CAPI — мы сидим поверх и собираем тройку ресурсов.</a:t>
            </a:r>
          </a:p>
          <a:p>
            <a:r>
              <a:t>Жизненный цикл ноды остался на CAPI. Право решать «когда» — у нас в Git.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Разберём по полям — тут всё честно. [показать на слайд]</a:t>
            </a:r>
          </a:p>
          <a:p>
            <a:r>
              <a:t>Имя CR — это всё: так же назовутся Machine, KubeadmConfig и InfraMachine.</a:t>
            </a:r>
          </a:p>
          <a:p>
            <a:r>
              <a:t>clusterName привязывает ноду к кластеру, два шаблона — bootstrap и инфра.</a:t>
            </a:r>
          </a:p>
          <a:p>
            <a:r>
              <a:t>Контроллер их клонирует — и нода рождается.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Мы не строили свой management plane — просто собираем тройку ресурсов.</a:t>
            </a:r>
          </a:p>
          <a:p>
            <a:r>
              <a:t>[показать на слайд] Клонирование — один в один как у MachineSet:</a:t>
            </a:r>
          </a:p>
          <a:p>
            <a:r>
              <a:t>шаблон забираем через external.Get, concrete-объект строим через GenerateTemplate.</a:t>
            </a:r>
          </a:p>
          <a:p>
            <a:r>
              <a:t>Жизненный цикл ноды остался на проверенном CAPI.</a:t>
            </a:r>
          </a:p>
          <a:p>
            <a:r>
              <a:t>А решение «когда создать, когда снести» — у нас в Git, через PR.</a:t>
            </a:r>
          </a:p>
          <a:p>
            <a:r>
              <a:t>Blast radius — ровно одна нода. Всегда.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GitOps тут не для красоты, а необходимость.</a:t>
            </a:r>
          </a:p>
          <a:p>
            <a:r>
              <a:t>Типовое изменение: правишь один файл, ревью, merge — нода пересоздалась.</a:t>
            </a:r>
          </a:p>
          <a:p>
            <a:r>
              <a:t>Хочешь снести прод? Придётся удалить сто файлов и пройти сто ревью.</a:t>
            </a:r>
          </a:p>
          <a:p>
            <a:r>
              <a:t>[смех в зале] Вот такая защита от дурака — и от чужого контроллера.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Пять</a:t>
            </a:r>
            <a:r>
              <a:rPr dirty="0"/>
              <a:t> </a:t>
            </a:r>
            <a:r>
              <a:rPr dirty="0" err="1"/>
              <a:t>выводов</a:t>
            </a:r>
            <a:r>
              <a:rPr dirty="0"/>
              <a:t>,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одному</a:t>
            </a:r>
            <a:r>
              <a:rPr dirty="0"/>
              <a:t> </a:t>
            </a:r>
            <a:r>
              <a:rPr dirty="0" err="1"/>
              <a:t>предложению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каждый</a:t>
            </a:r>
            <a:r>
              <a:rPr dirty="0"/>
              <a:t>. [</a:t>
            </a:r>
            <a:r>
              <a:rPr dirty="0" err="1"/>
              <a:t>пауза</a:t>
            </a:r>
            <a:r>
              <a:rPr dirty="0"/>
              <a:t>]</a:t>
            </a:r>
          </a:p>
          <a:p>
            <a:r>
              <a:rPr dirty="0" err="1"/>
              <a:t>Самый</a:t>
            </a:r>
            <a:r>
              <a:rPr dirty="0"/>
              <a:t> </a:t>
            </a:r>
            <a:r>
              <a:rPr dirty="0" err="1"/>
              <a:t>провокационный</a:t>
            </a:r>
            <a:r>
              <a:rPr dirty="0"/>
              <a:t> — </a:t>
            </a:r>
            <a:r>
              <a:rPr dirty="0" err="1"/>
              <a:t>последний</a:t>
            </a:r>
            <a:r>
              <a:rPr dirty="0"/>
              <a:t>. Я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шучу</a:t>
            </a:r>
            <a:r>
              <a:rPr dirty="0"/>
              <a:t>: </a:t>
            </a:r>
            <a:r>
              <a:rPr dirty="0" err="1"/>
              <a:t>иногда</a:t>
            </a:r>
            <a:r>
              <a:rPr dirty="0"/>
              <a:t> </a:t>
            </a:r>
            <a:r>
              <a:rPr dirty="0" err="1"/>
              <a:t>свой</a:t>
            </a:r>
            <a:r>
              <a:rPr dirty="0"/>
              <a:t> </a:t>
            </a:r>
            <a:r>
              <a:rPr dirty="0" err="1"/>
              <a:t>маленький</a:t>
            </a:r>
            <a:endParaRPr dirty="0"/>
          </a:p>
          <a:p>
            <a:r>
              <a:rPr dirty="0" err="1"/>
              <a:t>контроллер</a:t>
            </a:r>
            <a:r>
              <a:rPr dirty="0"/>
              <a:t> </a:t>
            </a:r>
            <a:r>
              <a:rPr dirty="0" err="1"/>
              <a:t>надёжнее</a:t>
            </a:r>
            <a:r>
              <a:rPr dirty="0"/>
              <a:t> </a:t>
            </a:r>
            <a:r>
              <a:rPr dirty="0" err="1"/>
              <a:t>большого</a:t>
            </a:r>
            <a:r>
              <a:rPr dirty="0"/>
              <a:t> </a:t>
            </a:r>
            <a:r>
              <a:rPr dirty="0" err="1"/>
              <a:t>чужого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решает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тебя</a:t>
            </a:r>
            <a:r>
              <a:rPr dirty="0"/>
              <a:t>.</a:t>
            </a:r>
          </a:p>
          <a:p>
            <a:r>
              <a:rPr dirty="0" err="1"/>
              <a:t>Дальше</a:t>
            </a:r>
            <a:r>
              <a:rPr dirty="0"/>
              <a:t> — </a:t>
            </a:r>
            <a:r>
              <a:rPr dirty="0" err="1"/>
              <a:t>чеклист</a:t>
            </a:r>
            <a:r>
              <a:rPr dirty="0"/>
              <a:t>,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фоткать</a:t>
            </a:r>
            <a:r>
              <a:rPr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Главный результат — спокойные апгрейды. [пауза]</a:t>
            </a:r>
          </a:p>
          <a:p>
            <a:r>
              <a:t>Мы больше не гадаем, что решит чужой контроллер ночью.</a:t>
            </a:r>
          </a:p>
          <a:p>
            <a:r>
              <a:t>Дальше — честно про цифры: их нет в виде строгих метрик,</a:t>
            </a:r>
          </a:p>
          <a:p>
            <a:r>
              <a:t>зато есть тишина в алертах. А это дорогого стоит.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Пять</a:t>
            </a:r>
            <a:r>
              <a:rPr dirty="0"/>
              <a:t> </a:t>
            </a:r>
            <a:r>
              <a:rPr dirty="0" err="1"/>
              <a:t>выводов</a:t>
            </a:r>
            <a:r>
              <a:rPr dirty="0"/>
              <a:t>,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одному</a:t>
            </a:r>
            <a:r>
              <a:rPr dirty="0"/>
              <a:t> </a:t>
            </a:r>
            <a:r>
              <a:rPr dirty="0" err="1"/>
              <a:t>предложению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каждый</a:t>
            </a:r>
            <a:r>
              <a:rPr dirty="0"/>
              <a:t>. [</a:t>
            </a:r>
            <a:r>
              <a:rPr dirty="0" err="1"/>
              <a:t>пауза</a:t>
            </a:r>
            <a:r>
              <a:rPr dirty="0"/>
              <a:t>]</a:t>
            </a:r>
          </a:p>
          <a:p>
            <a:r>
              <a:rPr dirty="0" err="1"/>
              <a:t>Самый</a:t>
            </a:r>
            <a:r>
              <a:rPr dirty="0"/>
              <a:t> </a:t>
            </a:r>
            <a:r>
              <a:rPr dirty="0" err="1"/>
              <a:t>провокационный</a:t>
            </a:r>
            <a:r>
              <a:rPr dirty="0"/>
              <a:t> — </a:t>
            </a:r>
            <a:r>
              <a:rPr dirty="0" err="1"/>
              <a:t>последний</a:t>
            </a:r>
            <a:r>
              <a:rPr dirty="0"/>
              <a:t>. Я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шучу</a:t>
            </a:r>
            <a:r>
              <a:rPr dirty="0"/>
              <a:t>: </a:t>
            </a:r>
            <a:r>
              <a:rPr dirty="0" err="1"/>
              <a:t>иногда</a:t>
            </a:r>
            <a:r>
              <a:rPr dirty="0"/>
              <a:t> </a:t>
            </a:r>
            <a:r>
              <a:rPr dirty="0" err="1"/>
              <a:t>свой</a:t>
            </a:r>
            <a:r>
              <a:rPr dirty="0"/>
              <a:t> </a:t>
            </a:r>
            <a:r>
              <a:rPr dirty="0" err="1"/>
              <a:t>маленький</a:t>
            </a:r>
            <a:endParaRPr dirty="0"/>
          </a:p>
          <a:p>
            <a:r>
              <a:rPr dirty="0" err="1"/>
              <a:t>контроллер</a:t>
            </a:r>
            <a:r>
              <a:rPr dirty="0"/>
              <a:t> </a:t>
            </a:r>
            <a:r>
              <a:rPr dirty="0" err="1"/>
              <a:t>надёжнее</a:t>
            </a:r>
            <a:r>
              <a:rPr dirty="0"/>
              <a:t> </a:t>
            </a:r>
            <a:r>
              <a:rPr dirty="0" err="1"/>
              <a:t>большого</a:t>
            </a:r>
            <a:r>
              <a:rPr dirty="0"/>
              <a:t> </a:t>
            </a:r>
            <a:r>
              <a:rPr dirty="0" err="1"/>
              <a:t>чужого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решает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тебя</a:t>
            </a:r>
            <a:r>
              <a:rPr dirty="0"/>
              <a:t>.</a:t>
            </a:r>
          </a:p>
          <a:p>
            <a:r>
              <a:rPr dirty="0" err="1"/>
              <a:t>Дальше</a:t>
            </a:r>
            <a:r>
              <a:rPr dirty="0"/>
              <a:t> — </a:t>
            </a:r>
            <a:r>
              <a:rPr dirty="0" err="1"/>
              <a:t>чеклист</a:t>
            </a:r>
            <a:r>
              <a:rPr dirty="0"/>
              <a:t>,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фоткать</a:t>
            </a:r>
            <a:r>
              <a:rPr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0507940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Практичный чеклист — фоткайте. [пауза]</a:t>
            </a:r>
          </a:p>
          <a:p>
            <a:r>
              <a:t>Пункты 1 и 5 — прямо из нашего post-mortem, кровью писаны.</a:t>
            </a:r>
          </a:p>
          <a:p>
            <a:r>
              <a:t>Если унесёте с доклада хоть один пункт — я уже не зря сюда пришёл.</a:t>
            </a:r>
          </a:p>
          <a:p>
            <a:r>
              <a:t>[перейти к следующему слайду] А теперь — вопросы.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Спасибо, что дослушали! [пауза]</a:t>
            </a:r>
          </a:p>
          <a:p>
            <a:r>
              <a:t>Заходите с вопросами — особенно если у вас тоже CAPI и тоже было больно.</a:t>
            </a:r>
          </a:p>
          <a:p>
            <a:r>
              <a:t>Кому нужны детали: PR #7053, доки cluster-api.sigs.k8s.io</a:t>
            </a:r>
          </a:p>
          <a:p>
            <a:r>
              <a:t>и наш SingleMachine. Всем спокойных апгрейдов!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8588" y="127000"/>
            <a:ext cx="11038561" cy="11038561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0" y="127000"/>
            <a:ext cx="1397000" cy="139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8000" y="508000"/>
            <a:ext cx="7493000" cy="1905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sz="5000" b="0" i="0" dirty="0">
                <a:solidFill>
                  <a:srgbClr val="2C3135"/>
                </a:solidFill>
                <a:latin typeface="MTS Wide Medium"/>
                <a:ea typeface="MTS Wide Medium"/>
                <a:cs typeface="MTS Wide Medium"/>
              </a:rPr>
              <a:t>CLUSTERAPI: КАК</a:t>
            </a:r>
            <a:br>
              <a:rPr dirty="0"/>
            </a:br>
            <a:r>
              <a:rPr sz="5000" b="0" i="0" dirty="0">
                <a:solidFill>
                  <a:srgbClr val="2C3135"/>
                </a:solidFill>
                <a:latin typeface="MTS Wide Medium"/>
                <a:ea typeface="MTS Wide Medium"/>
                <a:cs typeface="MTS Wide Medium"/>
              </a:rPr>
              <a:t>ЧУТЬ НЕ УДАЛИЛИ</a:t>
            </a:r>
            <a:br>
              <a:rPr dirty="0"/>
            </a:br>
            <a:r>
              <a:rPr sz="5000" b="0" i="0" dirty="0">
                <a:solidFill>
                  <a:srgbClr val="2C3135"/>
                </a:solidFill>
                <a:latin typeface="MTS Wide Medium"/>
                <a:ea typeface="MTS Wide Medium"/>
                <a:cs typeface="MTS Wide Medium"/>
              </a:rPr>
              <a:t>ПОЛОВИНУ ПРОДА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000" y="2565400"/>
            <a:ext cx="7493000" cy="330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sz="20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 как дальше с этим жить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61398" y="5260591"/>
            <a:ext cx="4445000" cy="55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0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Станислав</a:t>
            </a:r>
            <a:br>
              <a:rPr dirty="0"/>
            </a:br>
            <a:r>
              <a:rPr sz="20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Левин</a:t>
            </a:r>
            <a:endParaRPr sz="20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61398" y="5986842"/>
            <a:ext cx="4445000" cy="396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1200" b="0" i="0" dirty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Senior SRE, KORE Platform,</a:t>
            </a:r>
            <a:endParaRPr lang="en-US" sz="1200" b="0" i="0" dirty="0">
              <a:solidFill>
                <a:srgbClr val="6D7782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1560"/>
              </a:lnSpc>
            </a:pPr>
            <a:r>
              <a:rPr sz="1200" b="0" i="0" dirty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MWS Cloud Platform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260591"/>
            <a:ext cx="1071378" cy="10713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00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Кто мы и что делаем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12800" y="157226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2800" y="2741529"/>
            <a:ext cx="4940300" cy="80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KORE Platform —</a:t>
            </a:r>
            <a:endParaRPr lang="en-US" sz="1600" b="0" i="0" dirty="0">
              <a:solidFill>
                <a:srgbClr val="434A51"/>
              </a:solidFill>
              <a:latin typeface="MTS Wide Medium" panose="020B0306020102020303" pitchFamily="34" charset="0"/>
              <a:ea typeface="MTS Wide Medium" panose="020B0306020102020303" pitchFamily="34" charset="0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Kubernetes Operations, Research</a:t>
            </a:r>
            <a:br>
              <a:rPr dirty="0"/>
            </a:b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and Engineering (MWS Cloud Platform, МТС)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34100" y="129286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38900" y="157226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899" y="2741529"/>
            <a:ext cx="5172667" cy="80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Готовим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железные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ноды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облака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:</a:t>
            </a:r>
            <a:endParaRPr lang="ru-RU" sz="1600" b="0" i="0" dirty="0">
              <a:solidFill>
                <a:srgbClr val="434A51"/>
              </a:solidFill>
              <a:latin typeface="MTS Wide Medium" panose="020B0306020102020303" pitchFamily="34" charset="0"/>
              <a:ea typeface="MTS Wide Medium" panose="020B0306020102020303" pitchFamily="34" charset="0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них</a:t>
            </a:r>
            <a:r>
              <a:rPr lang="ru-RU" dirty="0"/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заезжают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Compute, VPC, S3</a:t>
            </a:r>
            <a:endParaRPr lang="en-US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другие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команды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8000" y="385953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12800" y="413893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" y="5558282"/>
            <a:ext cx="49403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Ведём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кластеры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через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Cluster API:</a:t>
            </a:r>
            <a:endParaRPr lang="ru-RU" sz="1600" b="0" i="0" dirty="0">
              <a:solidFill>
                <a:srgbClr val="434A51"/>
              </a:solidFill>
              <a:latin typeface="MTS Wide Medium" panose="020B0306020102020303" pitchFamily="34" charset="0"/>
              <a:ea typeface="MTS Wide Medium" panose="020B0306020102020303" pitchFamily="34" charset="0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lang="ru-RU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виртуалки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+</a:t>
            </a:r>
            <a:r>
              <a:rPr lang="ru-RU" dirty="0"/>
              <a:t> 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bare metal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34100" y="385953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38900" y="413893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558282"/>
            <a:ext cx="4940300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Масштаб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:</a:t>
            </a:r>
            <a:endParaRPr lang="en-US" sz="1600" b="0" i="0" dirty="0">
              <a:solidFill>
                <a:srgbClr val="434A51"/>
              </a:solidFill>
              <a:latin typeface="MTS Wide Medium" panose="020B0306020102020303" pitchFamily="34" charset="0"/>
              <a:ea typeface="MTS Wide Medium" panose="020B0306020102020303" pitchFamily="34" charset="0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сотни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кластеров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тысячи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28885" y="-4238625"/>
            <a:ext cx="9493250" cy="94932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050" y="4171950"/>
            <a:ext cx="4895850" cy="4591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2552700"/>
            <a:ext cx="9906000" cy="635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sz="50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Что такое Cluster API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187700"/>
            <a:ext cx="9906000" cy="6412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sz="5000" b="0" i="0" dirty="0" err="1">
                <a:solidFill>
                  <a:srgbClr val="6D7782"/>
                </a:solidFill>
                <a:latin typeface="MTS Wide Medium"/>
                <a:ea typeface="MTS Wide Medium"/>
                <a:cs typeface="MTS Wide Medium"/>
              </a:rPr>
              <a:t>Пять</a:t>
            </a:r>
            <a:r>
              <a:rPr sz="5000" b="0" i="0" dirty="0">
                <a:solidFill>
                  <a:srgbClr val="6D7782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5000" b="0" i="0" dirty="0" err="1">
                <a:solidFill>
                  <a:srgbClr val="6D7782"/>
                </a:solidFill>
                <a:latin typeface="MTS Wide Medium"/>
                <a:ea typeface="MTS Wide Medium"/>
                <a:cs typeface="MTS Wide Medium"/>
              </a:rPr>
              <a:t>минут</a:t>
            </a:r>
            <a:r>
              <a:rPr sz="5000" b="0" i="0" dirty="0">
                <a:solidFill>
                  <a:srgbClr val="6D7782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5000" b="0" i="0" dirty="0" err="1">
                <a:solidFill>
                  <a:srgbClr val="6D7782"/>
                </a:solidFill>
                <a:latin typeface="MTS Wide Medium"/>
                <a:ea typeface="MTS Wide Medium"/>
                <a:cs typeface="MTS Wide Medium"/>
              </a:rPr>
              <a:t>базы</a:t>
            </a:r>
            <a:endParaRPr sz="5000" b="0" i="0" dirty="0">
              <a:solidFill>
                <a:srgbClr val="6D7782"/>
              </a:solidFill>
              <a:latin typeface="MTS Wide Medium"/>
              <a:ea typeface="MTS Wide Medium"/>
              <a:cs typeface="MTS Wide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57"/>
          <a:stretch/>
        </p:blipFill>
        <p:spPr>
          <a:xfrm>
            <a:off x="0" y="-1169616"/>
            <a:ext cx="12192000" cy="8027616"/>
          </a:xfrm>
          <a:prstGeom prst="rect">
            <a:avLst/>
          </a:prstGeom>
        </p:spPr>
      </p:pic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Cluster API 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—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коротко</a:t>
            </a:r>
            <a:endParaRPr sz="36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5499" y="1292860"/>
            <a:ext cx="4538397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Проект </a:t>
            </a:r>
            <a:r>
              <a:rPr lang="en-GB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Kubernetes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для декларативного управления жизненным циклом кластеров</a:t>
            </a:r>
            <a:endParaRPr lang="ru-RU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4" name="Rounded Rectangle 4"/>
          <p:cNvSpPr/>
          <p:nvPr/>
        </p:nvSpPr>
        <p:spPr>
          <a:xfrm>
            <a:off x="508000" y="135509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5499" y="1956546"/>
            <a:ext cx="4932158" cy="790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Желаемое состояние описано </a:t>
            </a:r>
            <a:r>
              <a:rPr lang="en-GB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CR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 </a:t>
            </a:r>
            <a:r>
              <a:rPr lang="en-GB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management-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кластере; контроллеры приводят к нему реальные ресурсы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7" name="Rounded Rectangle 4"/>
          <p:cNvSpPr/>
          <p:nvPr/>
        </p:nvSpPr>
        <p:spPr>
          <a:xfrm>
            <a:off x="508000" y="2023745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5499" y="2851452"/>
            <a:ext cx="4538397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Единый </a:t>
            </a:r>
            <a:r>
              <a:rPr lang="en-GB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API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поверх разных инфраструктур: </a:t>
            </a:r>
            <a:r>
              <a:rPr lang="en-GB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AWS, vSphere, bare metal</a:t>
            </a:r>
            <a:endParaRPr lang="ru-RU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9" name="Rounded Rectangle 4"/>
          <p:cNvSpPr/>
          <p:nvPr/>
        </p:nvSpPr>
        <p:spPr>
          <a:xfrm>
            <a:off x="508000" y="2901897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Концепт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CAPI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84200" y="2144731"/>
            <a:ext cx="4035527" cy="3908585"/>
          </a:xfrm>
          <a:prstGeom prst="roundRect">
            <a:avLst>
              <a:gd name="adj" fmla="val 2599"/>
            </a:avLst>
          </a:prstGeom>
          <a:solidFill>
            <a:srgbClr val="FFFFFF"/>
          </a:solidFill>
          <a:ln w="19050">
            <a:solidFill>
              <a:srgbClr val="3A414A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400" y="2220931"/>
            <a:ext cx="837840" cy="8378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6600" y="3541077"/>
            <a:ext cx="3730727" cy="2514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80"/>
              </a:lnSpc>
            </a:pPr>
            <a:r>
              <a:rPr sz="18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Management Cluster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2053" y="4449794"/>
            <a:ext cx="661453" cy="6811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6780" y="5187447"/>
            <a:ext cx="2032000" cy="396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60"/>
              </a:lnSpc>
            </a:pPr>
            <a:r>
              <a:rPr sz="12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CAPI</a:t>
            </a:r>
            <a:br/>
            <a:r>
              <a:rPr sz="12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Controllers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8226" y="4449794"/>
            <a:ext cx="661453" cy="68119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12952" y="5187447"/>
            <a:ext cx="2032000" cy="396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60"/>
              </a:lnSpc>
            </a:pPr>
            <a:r>
              <a:rPr sz="12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Infrastructure</a:t>
            </a:r>
            <a:br/>
            <a:r>
              <a:rPr sz="12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Controllers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60873" y="1292860"/>
            <a:ext cx="4046927" cy="1373016"/>
          </a:xfrm>
          <a:prstGeom prst="roundRect">
            <a:avLst>
              <a:gd name="adj" fmla="val 7399"/>
            </a:avLst>
          </a:prstGeom>
          <a:solidFill>
            <a:srgbClr val="FFFFFF"/>
          </a:solidFill>
          <a:ln w="19050">
            <a:solidFill>
              <a:srgbClr val="3A414A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4373" y="1356360"/>
            <a:ext cx="647422" cy="65225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195873" y="1740608"/>
            <a:ext cx="3284927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80"/>
              </a:lnSpc>
            </a:pPr>
            <a:r>
              <a:rPr sz="18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Managed</a:t>
            </a:r>
            <a:br/>
            <a:r>
              <a:rPr sz="18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Cluster 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65062" y="2766096"/>
            <a:ext cx="2998146" cy="551211"/>
          </a:xfrm>
          <a:prstGeom prst="roundRect">
            <a:avLst>
              <a:gd name="adj" fmla="val 13824"/>
            </a:avLst>
          </a:prstGeom>
          <a:solidFill>
            <a:srgbClr val="E0F7FA"/>
          </a:solidFill>
          <a:ln w="12700">
            <a:solidFill>
              <a:srgbClr val="3A414A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7959866" y="2906404"/>
            <a:ext cx="2998146" cy="551211"/>
          </a:xfrm>
          <a:prstGeom prst="roundRect">
            <a:avLst>
              <a:gd name="adj" fmla="val 13824"/>
            </a:avLst>
          </a:prstGeom>
          <a:solidFill>
            <a:srgbClr val="E0F7FA"/>
          </a:solidFill>
          <a:ln w="12700">
            <a:solidFill>
              <a:srgbClr val="3A414A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7754670" y="3046712"/>
            <a:ext cx="2998146" cy="551211"/>
          </a:xfrm>
          <a:prstGeom prst="roundRect">
            <a:avLst>
              <a:gd name="adj" fmla="val 13824"/>
            </a:avLst>
          </a:prstGeom>
          <a:solidFill>
            <a:srgbClr val="E0F7FA"/>
          </a:solidFill>
          <a:ln w="12700">
            <a:solidFill>
              <a:srgbClr val="3A414A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8170" y="3101833"/>
            <a:ext cx="440969" cy="39919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348038" y="3114037"/>
            <a:ext cx="2328577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MachineDeployment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8038" y="3307077"/>
            <a:ext cx="2328577" cy="198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12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(Owned by Cluster 1)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560873" y="3978759"/>
            <a:ext cx="4046927" cy="1373016"/>
          </a:xfrm>
          <a:prstGeom prst="roundRect">
            <a:avLst>
              <a:gd name="adj" fmla="val 7399"/>
            </a:avLst>
          </a:prstGeom>
          <a:solidFill>
            <a:srgbClr val="FFFFFF"/>
          </a:solidFill>
          <a:ln w="19050">
            <a:solidFill>
              <a:srgbClr val="3A414A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4373" y="4042259"/>
            <a:ext cx="647422" cy="65225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195873" y="4426507"/>
            <a:ext cx="3284927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80"/>
              </a:lnSpc>
            </a:pPr>
            <a:r>
              <a:rPr sz="18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Managed</a:t>
            </a:r>
            <a:br/>
            <a:r>
              <a:rPr sz="18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Cluster 2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65062" y="5451995"/>
            <a:ext cx="2998146" cy="541189"/>
          </a:xfrm>
          <a:prstGeom prst="roundRect">
            <a:avLst>
              <a:gd name="adj" fmla="val 14080"/>
            </a:avLst>
          </a:prstGeom>
          <a:solidFill>
            <a:srgbClr val="E0F7FA"/>
          </a:solidFill>
          <a:ln w="12700">
            <a:solidFill>
              <a:srgbClr val="3A414A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7959866" y="5592303"/>
            <a:ext cx="2998146" cy="541189"/>
          </a:xfrm>
          <a:prstGeom prst="roundRect">
            <a:avLst>
              <a:gd name="adj" fmla="val 14080"/>
            </a:avLst>
          </a:prstGeom>
          <a:solidFill>
            <a:srgbClr val="E0F7FA"/>
          </a:solidFill>
          <a:ln w="12700">
            <a:solidFill>
              <a:srgbClr val="3A414A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7754670" y="5732611"/>
            <a:ext cx="2998146" cy="541189"/>
          </a:xfrm>
          <a:prstGeom prst="roundRect">
            <a:avLst>
              <a:gd name="adj" fmla="val 14080"/>
            </a:avLst>
          </a:prstGeom>
          <a:solidFill>
            <a:srgbClr val="E0F7FA"/>
          </a:solidFill>
          <a:ln w="12700">
            <a:solidFill>
              <a:srgbClr val="3A414A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8170" y="5782721"/>
            <a:ext cx="440969" cy="39919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348038" y="5794926"/>
            <a:ext cx="2328577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MachineDeployment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48038" y="5987966"/>
            <a:ext cx="2328577" cy="198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12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(Owned by Cluster 2)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4619727" y="4099023"/>
            <a:ext cx="1459173" cy="0"/>
          </a:xfrm>
          <a:prstGeom prst="line">
            <a:avLst/>
          </a:prstGeom>
          <a:ln w="12700">
            <a:solidFill>
              <a:srgbClr val="3A414A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6078900" y="1974357"/>
            <a:ext cx="0" cy="4028849"/>
          </a:xfrm>
          <a:prstGeom prst="line">
            <a:avLst/>
          </a:prstGeom>
          <a:ln w="12700">
            <a:solidFill>
              <a:srgbClr val="3A414A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6078900" y="1974357"/>
            <a:ext cx="1481973" cy="0"/>
          </a:xfrm>
          <a:prstGeom prst="line">
            <a:avLst/>
          </a:prstGeom>
          <a:ln w="12700">
            <a:solidFill>
              <a:srgbClr val="3A414A"/>
            </a:solidFill>
            <a:tailEnd type="triangle" w="med" len="med"/>
          </a:ln>
        </p:spPr>
      </p:cxnSp>
      <p:cxnSp>
        <p:nvCxnSpPr>
          <p:cNvPr id="33" name="Connector 32"/>
          <p:cNvCxnSpPr/>
          <p:nvPr/>
        </p:nvCxnSpPr>
        <p:spPr>
          <a:xfrm>
            <a:off x="6078900" y="3317306"/>
            <a:ext cx="1675770" cy="0"/>
          </a:xfrm>
          <a:prstGeom prst="line">
            <a:avLst/>
          </a:prstGeom>
          <a:ln w="12700">
            <a:solidFill>
              <a:srgbClr val="3A414A"/>
            </a:solidFill>
            <a:tailEnd type="triangle" w="med" len="med"/>
          </a:ln>
        </p:spPr>
      </p:cxnSp>
      <p:cxnSp>
        <p:nvCxnSpPr>
          <p:cNvPr id="34" name="Connector 33"/>
          <p:cNvCxnSpPr/>
          <p:nvPr/>
        </p:nvCxnSpPr>
        <p:spPr>
          <a:xfrm>
            <a:off x="6078900" y="4660256"/>
            <a:ext cx="1481973" cy="0"/>
          </a:xfrm>
          <a:prstGeom prst="line">
            <a:avLst/>
          </a:prstGeom>
          <a:ln w="12700">
            <a:solidFill>
              <a:srgbClr val="3A414A"/>
            </a:solidFill>
            <a:tailEnd type="triangle" w="med" len="med"/>
          </a:ln>
        </p:spPr>
      </p:cxnSp>
      <p:cxnSp>
        <p:nvCxnSpPr>
          <p:cNvPr id="35" name="Connector 34"/>
          <p:cNvCxnSpPr/>
          <p:nvPr/>
        </p:nvCxnSpPr>
        <p:spPr>
          <a:xfrm>
            <a:off x="6078900" y="6003206"/>
            <a:ext cx="1675770" cy="0"/>
          </a:xfrm>
          <a:prstGeom prst="line">
            <a:avLst/>
          </a:prstGeom>
          <a:ln w="12700">
            <a:solidFill>
              <a:srgbClr val="3A414A"/>
            </a:solidFill>
            <a:tailEnd type="triangle" w="med" len="med"/>
          </a:ln>
        </p:spPr>
      </p:cxnSp>
      <p:sp>
        <p:nvSpPr>
          <p:cNvPr id="36" name="Rounded Rectangle 35"/>
          <p:cNvSpPr/>
          <p:nvPr/>
        </p:nvSpPr>
        <p:spPr>
          <a:xfrm>
            <a:off x="4979172" y="3975287"/>
            <a:ext cx="740283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DE0E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4979172" y="3994337"/>
            <a:ext cx="740283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 dirty="0">
                <a:solidFill>
                  <a:srgbClr val="3A414A"/>
                </a:solidFill>
                <a:latin typeface="MTS Text"/>
                <a:ea typeface="MTS Text"/>
                <a:cs typeface="MTS Text"/>
              </a:rPr>
              <a:t>Manages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00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Шесть ресурсов, которые надо знать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3674533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12800" y="2465077"/>
            <a:ext cx="3064933" cy="2514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sz="18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Cluster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2800" y="2765637"/>
            <a:ext cx="3172934" cy="80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Спека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кластера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: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сеть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controlPlane</a:t>
            </a:r>
            <a:r>
              <a:rPr lang="en-US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E</a:t>
            </a:r>
            <a:r>
              <a:rPr lang="en-US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ndpoint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infrastructureRef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</a:t>
            </a:r>
            <a:r>
              <a:rPr lang="en-US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ControlplateRef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258733" y="1292860"/>
            <a:ext cx="3674533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63533" y="2465077"/>
            <a:ext cx="3064933" cy="256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sz="18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Machine</a:t>
            </a:r>
            <a:r>
              <a:rPr lang="en-GB" sz="18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Deployment</a:t>
            </a:r>
            <a:endParaRPr sz="18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009467" y="1292860"/>
            <a:ext cx="3674533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14267" y="2465077"/>
            <a:ext cx="3064933" cy="256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sz="18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Machine</a:t>
            </a:r>
            <a:r>
              <a:rPr lang="en-GB" sz="18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Set</a:t>
            </a:r>
            <a:endParaRPr sz="18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87916" y="2798773"/>
            <a:ext cx="3064933" cy="792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Обновления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пачкой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аналог</a:t>
            </a:r>
            <a:br>
              <a:rPr dirty="0"/>
            </a:b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Deployment: replicas,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RollingUpdate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8000" y="3859530"/>
            <a:ext cx="3674533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2800" y="4958460"/>
            <a:ext cx="3064933" cy="256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sz="18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Machine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2800" y="5323712"/>
            <a:ext cx="3064933" cy="790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b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</a:b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Будущая </a:t>
            </a:r>
            <a:r>
              <a:rPr lang="ru-RU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нода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аналог 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Pod</a:t>
            </a:r>
          </a:p>
          <a:p>
            <a:pPr algn="l">
              <a:lnSpc>
                <a:spcPts val="2080"/>
              </a:lnSpc>
            </a:pP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258733" y="3859530"/>
            <a:ext cx="3674533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563533" y="4970652"/>
            <a:ext cx="3064933" cy="2514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sz="18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MachinePool</a:t>
            </a:r>
            <a:endParaRPr sz="18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63533" y="5323712"/>
            <a:ext cx="3064933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Числом </a:t>
            </a:r>
            <a:r>
              <a:rPr lang="ru-RU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рулит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инфра-провайдер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8009467" y="3859530"/>
            <a:ext cx="3674533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314267" y="4970652"/>
            <a:ext cx="3064933" cy="2514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sz="18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MachineHealthCheck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14267" y="5323712"/>
            <a:ext cx="3064933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Следит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за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NodeReady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</a:t>
            </a:r>
            <a:endParaRPr lang="en-US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лечит</a:t>
            </a:r>
            <a:r>
              <a:rPr lang="en-US" dirty="0"/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битые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ноды</a:t>
            </a: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.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12800" y="1572260"/>
            <a:ext cx="967257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lang="en-US"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01</a:t>
            </a:r>
            <a:endParaRPr sz="2200" b="0" i="0" dirty="0">
              <a:solidFill>
                <a:srgbClr val="FF003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563533" y="1570930"/>
            <a:ext cx="967257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lang="en-US"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02</a:t>
            </a:r>
            <a:endParaRPr sz="2200" b="0" i="0" dirty="0">
              <a:solidFill>
                <a:srgbClr val="FF003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314267" y="1569188"/>
            <a:ext cx="967257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lang="en-US"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03</a:t>
            </a:r>
            <a:endParaRPr sz="2200" b="0" i="0" dirty="0">
              <a:solidFill>
                <a:srgbClr val="FF003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2800" y="4127656"/>
            <a:ext cx="967257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lang="en-US"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04</a:t>
            </a:r>
            <a:endParaRPr sz="2200" b="0" i="0" dirty="0">
              <a:solidFill>
                <a:srgbClr val="FF003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563533" y="4126326"/>
            <a:ext cx="967257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lang="en-US"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05</a:t>
            </a:r>
            <a:endParaRPr sz="2200" b="0" i="0" dirty="0">
              <a:solidFill>
                <a:srgbClr val="FF003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314267" y="4124584"/>
            <a:ext cx="967257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lang="en-US"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06</a:t>
            </a:r>
            <a:endParaRPr sz="2200" b="0" i="0" dirty="0">
              <a:solidFill>
                <a:srgbClr val="FF003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4267" y="2827277"/>
            <a:ext cx="3064933" cy="790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Набор одинаковых 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Machine,</a:t>
            </a:r>
            <a:br>
              <a:rPr lang="en-GB" sz="1600" dirty="0"/>
            </a:b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аналог </a:t>
            </a:r>
            <a:r>
              <a:rPr lang="en-GB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ReplicaSet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: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один на</a:t>
            </a:r>
            <a:br>
              <a:rPr lang="ru-RU" sz="1600" dirty="0"/>
            </a:b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каждую ревизию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Схема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ресурсов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CAPI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8128000" cy="4739640"/>
          </a:xfrm>
          <a:prstGeom prst="roundRect">
            <a:avLst>
              <a:gd name="adj" fmla="val 3215"/>
            </a:avLst>
          </a:prstGeom>
          <a:solidFill>
            <a:srgbClr val="F5F5F7"/>
          </a:solidFill>
          <a:ln w="12700">
            <a:solidFill>
              <a:srgbClr val="7B1FA2"/>
            </a:solidFill>
            <a:prstDash val="dash"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712200" y="1292860"/>
            <a:ext cx="2971800" cy="4739640"/>
          </a:xfrm>
          <a:prstGeom prst="roundRect">
            <a:avLst>
              <a:gd name="adj" fmla="val 5128"/>
            </a:avLst>
          </a:prstGeom>
          <a:solidFill>
            <a:srgbClr val="F4FAF5"/>
          </a:solidFill>
          <a:ln w="12700">
            <a:solidFill>
              <a:srgbClr val="1E8E3E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62000" y="1445260"/>
            <a:ext cx="7620000" cy="2514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80"/>
              </a:lnSpc>
            </a:pPr>
            <a:r>
              <a:rPr sz="1800" b="0" i="0">
                <a:solidFill>
                  <a:srgbClr val="7B1FA2"/>
                </a:solidFill>
                <a:latin typeface="MTS Wide Medium"/>
                <a:ea typeface="MTS Wide Medium"/>
                <a:cs typeface="MTS Wide Medium"/>
              </a:rPr>
              <a:t>Management Cluster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4600" y="1445260"/>
            <a:ext cx="2667000" cy="2514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80"/>
              </a:lnSpc>
            </a:pPr>
            <a:r>
              <a:rPr sz="1800" b="0" i="0">
                <a:solidFill>
                  <a:srgbClr val="1E8E3E"/>
                </a:solidFill>
                <a:latin typeface="MTS Wide Medium"/>
                <a:ea typeface="MTS Wide Medium"/>
                <a:cs typeface="MTS Wide Medium"/>
              </a:rPr>
              <a:t>Workload Cluster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5500" y="1826260"/>
            <a:ext cx="2413000" cy="558800"/>
          </a:xfrm>
          <a:prstGeom prst="roundRect">
            <a:avLst>
              <a:gd name="adj" fmla="val 18181"/>
            </a:avLst>
          </a:prstGeom>
          <a:solidFill>
            <a:srgbClr val="F7F0FD"/>
          </a:solidFill>
          <a:ln w="12700">
            <a:solidFill>
              <a:srgbClr val="7B1FA2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467100" y="1920240"/>
            <a:ext cx="22098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Cluster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2125980"/>
            <a:ext cx="22098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cluster.x-k8s.io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893060"/>
            <a:ext cx="2413000" cy="558800"/>
          </a:xfrm>
          <a:prstGeom prst="roundRect">
            <a:avLst>
              <a:gd name="adj" fmla="val 18181"/>
            </a:avLst>
          </a:prstGeom>
          <a:solidFill>
            <a:srgbClr val="FFF6E8"/>
          </a:solidFill>
          <a:ln w="12700">
            <a:solidFill>
              <a:srgbClr val="D97A00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3600" y="2987040"/>
            <a:ext cx="22098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InfraCluster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3600" y="3192780"/>
            <a:ext cx="22098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pinata.mws-team.ru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65500" y="2893060"/>
            <a:ext cx="2413000" cy="558800"/>
          </a:xfrm>
          <a:prstGeom prst="roundRect">
            <a:avLst>
              <a:gd name="adj" fmla="val 18181"/>
            </a:avLst>
          </a:prstGeom>
          <a:solidFill>
            <a:srgbClr val="FDEAF2"/>
          </a:solidFill>
          <a:ln w="12700">
            <a:solidFill>
              <a:srgbClr val="C2185B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467100" y="2987040"/>
            <a:ext cx="22098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KubeadmControlPlane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67100" y="3192780"/>
            <a:ext cx="22098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controlplane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69000" y="2893060"/>
            <a:ext cx="2413000" cy="558800"/>
          </a:xfrm>
          <a:prstGeom prst="roundRect">
            <a:avLst>
              <a:gd name="adj" fmla="val 18181"/>
            </a:avLst>
          </a:prstGeom>
          <a:solidFill>
            <a:srgbClr val="F7F0FD"/>
          </a:solidFill>
          <a:ln w="12700">
            <a:solidFill>
              <a:srgbClr val="7B1FA2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070600" y="2987040"/>
            <a:ext cx="22098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MachineDeployment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70600" y="3192780"/>
            <a:ext cx="22098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replicas + strategy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365500" y="3782060"/>
            <a:ext cx="2413000" cy="558800"/>
          </a:xfrm>
          <a:prstGeom prst="roundRect">
            <a:avLst>
              <a:gd name="adj" fmla="val 18181"/>
            </a:avLst>
          </a:prstGeom>
          <a:solidFill>
            <a:srgbClr val="FFFFFF"/>
          </a:solidFill>
          <a:ln w="12700">
            <a:solidFill>
              <a:srgbClr val="7B1FA2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467100" y="3876040"/>
            <a:ext cx="22098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Machine (CP)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67100" y="4081780"/>
            <a:ext cx="22098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owner: KCP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69000" y="3782060"/>
            <a:ext cx="2413000" cy="558800"/>
          </a:xfrm>
          <a:prstGeom prst="roundRect">
            <a:avLst>
              <a:gd name="adj" fmla="val 18181"/>
            </a:avLst>
          </a:prstGeom>
          <a:solidFill>
            <a:srgbClr val="EBDFF8"/>
          </a:solidFill>
          <a:ln w="12700">
            <a:solidFill>
              <a:srgbClr val="7B1FA2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070600" y="3876040"/>
            <a:ext cx="22098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Machine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70600" y="4081780"/>
            <a:ext cx="22098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owner: MachineSet / MD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4747260"/>
            <a:ext cx="3708400" cy="1132840"/>
          </a:xfrm>
          <a:prstGeom prst="roundRect">
            <a:avLst>
              <a:gd name="adj" fmla="val 8968"/>
            </a:avLst>
          </a:prstGeom>
          <a:solidFill>
            <a:srgbClr val="FFFFFF"/>
          </a:solidFill>
          <a:ln w="12700">
            <a:solidFill>
              <a:srgbClr val="C2185B"/>
            </a:solidFill>
            <a:prstDash val="dash"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14400" y="4842510"/>
            <a:ext cx="34036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 spc="70">
                <a:solidFill>
                  <a:srgbClr val="C2185B"/>
                </a:solidFill>
                <a:latin typeface="MTS Text"/>
                <a:ea typeface="MTS Text"/>
                <a:cs typeface="MTS Text"/>
              </a:rPr>
              <a:t>CONTROL PLANE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14400" y="5128260"/>
            <a:ext cx="1651000" cy="624840"/>
          </a:xfrm>
          <a:prstGeom prst="roundRect">
            <a:avLst>
              <a:gd name="adj" fmla="val 16260"/>
            </a:avLst>
          </a:prstGeom>
          <a:solidFill>
            <a:srgbClr val="FFF6E8"/>
          </a:solidFill>
          <a:ln w="12700">
            <a:solidFill>
              <a:srgbClr val="D97A00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16000" y="5255260"/>
            <a:ext cx="14478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InfraMachine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6000" y="5461000"/>
            <a:ext cx="14478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master.spec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667000" y="5128260"/>
            <a:ext cx="1651000" cy="624840"/>
          </a:xfrm>
          <a:prstGeom prst="roundRect">
            <a:avLst>
              <a:gd name="adj" fmla="val 16260"/>
            </a:avLst>
          </a:prstGeom>
          <a:solidFill>
            <a:srgbClr val="EAF6EC"/>
          </a:solidFill>
          <a:ln w="12700">
            <a:solidFill>
              <a:srgbClr val="1E8E3E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2768600" y="5255260"/>
            <a:ext cx="14478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KubeadmConfig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768600" y="5461000"/>
            <a:ext cx="14478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cloud-init / join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673600" y="4747260"/>
            <a:ext cx="3708400" cy="1132840"/>
          </a:xfrm>
          <a:prstGeom prst="roundRect">
            <a:avLst>
              <a:gd name="adj" fmla="val 8968"/>
            </a:avLst>
          </a:prstGeom>
          <a:solidFill>
            <a:srgbClr val="FFFFFF"/>
          </a:solidFill>
          <a:ln w="12700">
            <a:solidFill>
              <a:srgbClr val="7B1FA2"/>
            </a:solidFill>
            <a:prstDash val="dash"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4826000" y="4842510"/>
            <a:ext cx="34036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 spc="70">
                <a:solidFill>
                  <a:srgbClr val="7B1FA2"/>
                </a:solidFill>
                <a:latin typeface="MTS Text"/>
                <a:ea typeface="MTS Text"/>
                <a:cs typeface="MTS Text"/>
              </a:rPr>
              <a:t>WORKERS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826000" y="5128260"/>
            <a:ext cx="1651000" cy="624840"/>
          </a:xfrm>
          <a:prstGeom prst="roundRect">
            <a:avLst>
              <a:gd name="adj" fmla="val 16260"/>
            </a:avLst>
          </a:prstGeom>
          <a:solidFill>
            <a:srgbClr val="FFF6E8"/>
          </a:solidFill>
          <a:ln w="12700">
            <a:solidFill>
              <a:srgbClr val="D97A00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4927600" y="5255260"/>
            <a:ext cx="14478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InfraMachine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927600" y="5461000"/>
            <a:ext cx="14478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worker.spec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578600" y="5128260"/>
            <a:ext cx="1651000" cy="624840"/>
          </a:xfrm>
          <a:prstGeom prst="roundRect">
            <a:avLst>
              <a:gd name="adj" fmla="val 16260"/>
            </a:avLst>
          </a:prstGeom>
          <a:solidFill>
            <a:srgbClr val="EAF6EC"/>
          </a:solidFill>
          <a:ln w="12700">
            <a:solidFill>
              <a:srgbClr val="1E8E3E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680200" y="5255260"/>
            <a:ext cx="14478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KubeadmConfig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80200" y="5461000"/>
            <a:ext cx="14478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cloud-init / join</a:t>
            </a:r>
          </a:p>
        </p:txBody>
      </p:sp>
      <p:cxnSp>
        <p:nvCxnSpPr>
          <p:cNvPr id="43" name="Connector 42"/>
          <p:cNvCxnSpPr/>
          <p:nvPr/>
        </p:nvCxnSpPr>
        <p:spPr>
          <a:xfrm flipH="1">
            <a:off x="1968500" y="2385060"/>
            <a:ext cx="1651000" cy="508000"/>
          </a:xfrm>
          <a:prstGeom prst="line">
            <a:avLst/>
          </a:prstGeom>
          <a:ln w="12700">
            <a:solidFill>
              <a:srgbClr val="D97A00"/>
            </a:solidFill>
            <a:tailEnd type="triangle" w="med" len="med"/>
          </a:ln>
        </p:spPr>
      </p:cxnSp>
      <p:sp>
        <p:nvSpPr>
          <p:cNvPr id="44" name="Rounded Rectangle 43"/>
          <p:cNvSpPr/>
          <p:nvPr/>
        </p:nvSpPr>
        <p:spPr>
          <a:xfrm>
            <a:off x="2280602" y="2499360"/>
            <a:ext cx="1191895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DE0E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2280602" y="2518410"/>
            <a:ext cx="1191895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D97A00"/>
                </a:solidFill>
                <a:latin typeface="MTS Text"/>
                <a:ea typeface="MTS Text"/>
                <a:cs typeface="MTS Text"/>
              </a:rPr>
              <a:t>infrastructureRef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4572000" y="2385060"/>
            <a:ext cx="0" cy="508000"/>
          </a:xfrm>
          <a:prstGeom prst="line">
            <a:avLst/>
          </a:prstGeom>
          <a:ln w="12700">
            <a:solidFill>
              <a:srgbClr val="C2185B"/>
            </a:solidFill>
            <a:tailEnd type="triangle" w="med" len="med"/>
          </a:ln>
        </p:spPr>
      </p:cxnSp>
      <p:sp>
        <p:nvSpPr>
          <p:cNvPr id="47" name="Rounded Rectangle 46"/>
          <p:cNvSpPr/>
          <p:nvPr/>
        </p:nvSpPr>
        <p:spPr>
          <a:xfrm>
            <a:off x="4007929" y="2499360"/>
            <a:ext cx="1128141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DE0E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4007929" y="2518410"/>
            <a:ext cx="1128141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C2185B"/>
                </a:solidFill>
                <a:latin typeface="MTS Text"/>
                <a:ea typeface="MTS Text"/>
                <a:cs typeface="MTS Text"/>
              </a:rPr>
              <a:t>controlPlaneRef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5524500" y="2385060"/>
            <a:ext cx="1651000" cy="508000"/>
          </a:xfrm>
          <a:prstGeom prst="line">
            <a:avLst/>
          </a:prstGeom>
          <a:ln w="12700">
            <a:solidFill>
              <a:srgbClr val="5F6368"/>
            </a:solidFill>
            <a:tailEnd type="triangle" w="med" len="med"/>
          </a:ln>
        </p:spPr>
      </p:cxnSp>
      <p:sp>
        <p:nvSpPr>
          <p:cNvPr id="50" name="Rounded Rectangle 49"/>
          <p:cNvSpPr/>
          <p:nvPr/>
        </p:nvSpPr>
        <p:spPr>
          <a:xfrm>
            <a:off x="6010466" y="2499360"/>
            <a:ext cx="513969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DE0E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6010466" y="2518410"/>
            <a:ext cx="513969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5F6368"/>
                </a:solidFill>
                <a:latin typeface="MTS Text"/>
                <a:ea typeface="MTS Text"/>
                <a:cs typeface="MTS Text"/>
              </a:rPr>
              <a:t>owns</a:t>
            </a:r>
          </a:p>
        </p:txBody>
      </p:sp>
      <p:cxnSp>
        <p:nvCxnSpPr>
          <p:cNvPr id="52" name="Connector 51"/>
          <p:cNvCxnSpPr/>
          <p:nvPr/>
        </p:nvCxnSpPr>
        <p:spPr>
          <a:xfrm>
            <a:off x="4572000" y="3451860"/>
            <a:ext cx="0" cy="330200"/>
          </a:xfrm>
          <a:prstGeom prst="line">
            <a:avLst/>
          </a:prstGeom>
          <a:ln w="12700">
            <a:solidFill>
              <a:srgbClr val="5F6368"/>
            </a:solidFill>
            <a:tailEnd type="triangle" w="med" len="med"/>
          </a:ln>
        </p:spPr>
      </p:cxnSp>
      <p:sp>
        <p:nvSpPr>
          <p:cNvPr id="53" name="Rounded Rectangle 52"/>
          <p:cNvSpPr/>
          <p:nvPr/>
        </p:nvSpPr>
        <p:spPr>
          <a:xfrm>
            <a:off x="4724400" y="3502660"/>
            <a:ext cx="710184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DE0E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4724400" y="3521710"/>
            <a:ext cx="710184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5F6368"/>
                </a:solidFill>
                <a:latin typeface="MTS Text"/>
                <a:ea typeface="MTS Text"/>
                <a:cs typeface="MTS Text"/>
              </a:rPr>
              <a:t>owns ×N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7175500" y="3451860"/>
            <a:ext cx="0" cy="330200"/>
          </a:xfrm>
          <a:prstGeom prst="line">
            <a:avLst/>
          </a:prstGeom>
          <a:ln w="12700">
            <a:solidFill>
              <a:srgbClr val="5F6368"/>
            </a:solidFill>
            <a:tailEnd type="triangle" w="med" len="med"/>
          </a:ln>
        </p:spPr>
      </p:cxnSp>
      <p:sp>
        <p:nvSpPr>
          <p:cNvPr id="56" name="Rounded Rectangle 55"/>
          <p:cNvSpPr/>
          <p:nvPr/>
        </p:nvSpPr>
        <p:spPr>
          <a:xfrm>
            <a:off x="7327900" y="3502660"/>
            <a:ext cx="513969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DE0E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7327900" y="3521710"/>
            <a:ext cx="513969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5F6368"/>
                </a:solidFill>
                <a:latin typeface="MTS Text"/>
                <a:ea typeface="MTS Text"/>
                <a:cs typeface="MTS Text"/>
              </a:rPr>
              <a:t>owns</a:t>
            </a:r>
          </a:p>
        </p:txBody>
      </p:sp>
      <p:cxnSp>
        <p:nvCxnSpPr>
          <p:cNvPr id="58" name="Connector 57"/>
          <p:cNvCxnSpPr/>
          <p:nvPr/>
        </p:nvCxnSpPr>
        <p:spPr>
          <a:xfrm flipH="1">
            <a:off x="1739900" y="4340860"/>
            <a:ext cx="2260600" cy="406400"/>
          </a:xfrm>
          <a:prstGeom prst="line">
            <a:avLst/>
          </a:prstGeom>
          <a:ln w="12700">
            <a:solidFill>
              <a:srgbClr val="D97A00"/>
            </a:solidFill>
          </a:ln>
        </p:spPr>
      </p:cxnSp>
      <p:cxnSp>
        <p:nvCxnSpPr>
          <p:cNvPr id="59" name="Connector 58"/>
          <p:cNvCxnSpPr/>
          <p:nvPr/>
        </p:nvCxnSpPr>
        <p:spPr>
          <a:xfrm>
            <a:off x="1739900" y="4747260"/>
            <a:ext cx="0" cy="381000"/>
          </a:xfrm>
          <a:prstGeom prst="line">
            <a:avLst/>
          </a:prstGeom>
          <a:ln w="12700">
            <a:solidFill>
              <a:srgbClr val="D97A00"/>
            </a:solidFill>
            <a:tailEnd type="triangle" w="med" len="med"/>
          </a:ln>
        </p:spPr>
      </p:cxnSp>
      <p:sp>
        <p:nvSpPr>
          <p:cNvPr id="60" name="Rounded Rectangle 59"/>
          <p:cNvSpPr/>
          <p:nvPr/>
        </p:nvSpPr>
        <p:spPr>
          <a:xfrm>
            <a:off x="2539682" y="4429760"/>
            <a:ext cx="661035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DE0E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2539682" y="4448810"/>
            <a:ext cx="661035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D97A00"/>
                </a:solidFill>
                <a:latin typeface="MTS Text"/>
                <a:ea typeface="MTS Text"/>
                <a:cs typeface="MTS Text"/>
              </a:rPr>
              <a:t>infraRef</a:t>
            </a:r>
          </a:p>
        </p:txBody>
      </p:sp>
      <p:cxnSp>
        <p:nvCxnSpPr>
          <p:cNvPr id="62" name="Connector 61"/>
          <p:cNvCxnSpPr/>
          <p:nvPr/>
        </p:nvCxnSpPr>
        <p:spPr>
          <a:xfrm flipH="1">
            <a:off x="3492500" y="4340860"/>
            <a:ext cx="1651000" cy="406400"/>
          </a:xfrm>
          <a:prstGeom prst="line">
            <a:avLst/>
          </a:prstGeom>
          <a:ln w="12700">
            <a:solidFill>
              <a:srgbClr val="1E8E3E"/>
            </a:solidFill>
          </a:ln>
        </p:spPr>
      </p:cxnSp>
      <p:cxnSp>
        <p:nvCxnSpPr>
          <p:cNvPr id="63" name="Connector 62"/>
          <p:cNvCxnSpPr/>
          <p:nvPr/>
        </p:nvCxnSpPr>
        <p:spPr>
          <a:xfrm>
            <a:off x="3492500" y="4747260"/>
            <a:ext cx="0" cy="381000"/>
          </a:xfrm>
          <a:prstGeom prst="line">
            <a:avLst/>
          </a:prstGeom>
          <a:ln w="12700">
            <a:solidFill>
              <a:srgbClr val="1E8E3E"/>
            </a:solidFill>
            <a:tailEnd type="triangle" w="med" len="med"/>
          </a:ln>
        </p:spPr>
      </p:cxnSp>
      <p:sp>
        <p:nvSpPr>
          <p:cNvPr id="64" name="Rounded Rectangle 63"/>
          <p:cNvSpPr/>
          <p:nvPr/>
        </p:nvSpPr>
        <p:spPr>
          <a:xfrm>
            <a:off x="3792157" y="4429760"/>
            <a:ext cx="1051687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DE0E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3792157" y="4448810"/>
            <a:ext cx="1051687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1E8E3E"/>
                </a:solidFill>
                <a:latin typeface="MTS Text"/>
                <a:ea typeface="MTS Text"/>
                <a:cs typeface="MTS Text"/>
              </a:rPr>
              <a:t>boot.configRef</a:t>
            </a:r>
          </a:p>
        </p:txBody>
      </p:sp>
      <p:cxnSp>
        <p:nvCxnSpPr>
          <p:cNvPr id="66" name="Connector 65"/>
          <p:cNvCxnSpPr/>
          <p:nvPr/>
        </p:nvCxnSpPr>
        <p:spPr>
          <a:xfrm flipH="1">
            <a:off x="5651500" y="4340860"/>
            <a:ext cx="952500" cy="406400"/>
          </a:xfrm>
          <a:prstGeom prst="line">
            <a:avLst/>
          </a:prstGeom>
          <a:ln w="12700">
            <a:solidFill>
              <a:srgbClr val="D97A00"/>
            </a:solidFill>
          </a:ln>
        </p:spPr>
      </p:cxnSp>
      <p:cxnSp>
        <p:nvCxnSpPr>
          <p:cNvPr id="67" name="Connector 66"/>
          <p:cNvCxnSpPr/>
          <p:nvPr/>
        </p:nvCxnSpPr>
        <p:spPr>
          <a:xfrm>
            <a:off x="5651500" y="4747260"/>
            <a:ext cx="0" cy="381000"/>
          </a:xfrm>
          <a:prstGeom prst="line">
            <a:avLst/>
          </a:prstGeom>
          <a:ln w="12700">
            <a:solidFill>
              <a:srgbClr val="D97A00"/>
            </a:solidFill>
            <a:tailEnd type="triangle" w="med" len="med"/>
          </a:ln>
        </p:spPr>
      </p:cxnSp>
      <p:sp>
        <p:nvSpPr>
          <p:cNvPr id="68" name="Rounded Rectangle 67"/>
          <p:cNvSpPr/>
          <p:nvPr/>
        </p:nvSpPr>
        <p:spPr>
          <a:xfrm>
            <a:off x="5797232" y="4429760"/>
            <a:ext cx="661035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DE0E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5797232" y="4448810"/>
            <a:ext cx="661035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D97A00"/>
                </a:solidFill>
                <a:latin typeface="MTS Text"/>
                <a:ea typeface="MTS Text"/>
                <a:cs typeface="MTS Text"/>
              </a:rPr>
              <a:t>infraRef</a:t>
            </a:r>
          </a:p>
        </p:txBody>
      </p:sp>
      <p:cxnSp>
        <p:nvCxnSpPr>
          <p:cNvPr id="70" name="Connector 69"/>
          <p:cNvCxnSpPr/>
          <p:nvPr/>
        </p:nvCxnSpPr>
        <p:spPr>
          <a:xfrm flipH="1">
            <a:off x="7404100" y="4340860"/>
            <a:ext cx="342900" cy="406400"/>
          </a:xfrm>
          <a:prstGeom prst="line">
            <a:avLst/>
          </a:prstGeom>
          <a:ln w="12700">
            <a:solidFill>
              <a:srgbClr val="1E8E3E"/>
            </a:solidFill>
          </a:ln>
        </p:spPr>
      </p:cxnSp>
      <p:cxnSp>
        <p:nvCxnSpPr>
          <p:cNvPr id="71" name="Connector 70"/>
          <p:cNvCxnSpPr/>
          <p:nvPr/>
        </p:nvCxnSpPr>
        <p:spPr>
          <a:xfrm>
            <a:off x="7404100" y="4747260"/>
            <a:ext cx="0" cy="381000"/>
          </a:xfrm>
          <a:prstGeom prst="line">
            <a:avLst/>
          </a:prstGeom>
          <a:ln w="12700">
            <a:solidFill>
              <a:srgbClr val="1E8E3E"/>
            </a:solidFill>
            <a:tailEnd type="triangle" w="med" len="med"/>
          </a:ln>
        </p:spPr>
      </p:cxnSp>
      <p:sp>
        <p:nvSpPr>
          <p:cNvPr id="72" name="Rounded Rectangle 71"/>
          <p:cNvSpPr/>
          <p:nvPr/>
        </p:nvSpPr>
        <p:spPr>
          <a:xfrm>
            <a:off x="7049706" y="4429760"/>
            <a:ext cx="1051687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DE0E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7049706" y="4448810"/>
            <a:ext cx="1051687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1E8E3E"/>
                </a:solidFill>
                <a:latin typeface="MTS Text"/>
                <a:ea typeface="MTS Text"/>
                <a:cs typeface="MTS Text"/>
              </a:rPr>
              <a:t>boot.configRef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8966200" y="2372360"/>
            <a:ext cx="2463800" cy="762000"/>
          </a:xfrm>
          <a:prstGeom prst="roundRect">
            <a:avLst>
              <a:gd name="adj" fmla="val 13333"/>
            </a:avLst>
          </a:prstGeom>
          <a:solidFill>
            <a:srgbClr val="EAF6EC"/>
          </a:solidFill>
          <a:ln w="12700">
            <a:solidFill>
              <a:srgbClr val="1E8E3E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9067800" y="2567940"/>
            <a:ext cx="22606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Node (CP)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067800" y="2773680"/>
            <a:ext cx="22606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kubelet + etcd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8966200" y="3388360"/>
            <a:ext cx="2463800" cy="762000"/>
          </a:xfrm>
          <a:prstGeom prst="roundRect">
            <a:avLst>
              <a:gd name="adj" fmla="val 13333"/>
            </a:avLst>
          </a:prstGeom>
          <a:solidFill>
            <a:srgbClr val="EAF6EC"/>
          </a:solidFill>
          <a:ln w="12700">
            <a:solidFill>
              <a:srgbClr val="1E8E3E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9067800" y="3583940"/>
            <a:ext cx="22606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Node ×N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067800" y="3789680"/>
            <a:ext cx="22606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APP / DB / ANY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62000" y="6146800"/>
            <a:ext cx="304800" cy="177800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12700">
            <a:solidFill>
              <a:srgbClr val="7B1FA2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81" name="TextBox 80"/>
          <p:cNvSpPr txBox="1"/>
          <p:nvPr/>
        </p:nvSpPr>
        <p:spPr>
          <a:xfrm>
            <a:off x="1168400" y="6140450"/>
            <a:ext cx="2540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00"/>
              </a:lnSpc>
            </a:pPr>
            <a:r>
              <a:rPr sz="1000" b="0" i="0">
                <a:solidFill>
                  <a:srgbClr val="7B1FA2"/>
                </a:solidFill>
                <a:latin typeface="MTS Text"/>
                <a:ea typeface="MTS Text"/>
                <a:cs typeface="MTS Text"/>
              </a:rPr>
              <a:t>core: cluster.x-k8s.io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2776347" y="6146800"/>
            <a:ext cx="304800" cy="177800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12700">
            <a:solidFill>
              <a:srgbClr val="D97A00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83" name="TextBox 82"/>
          <p:cNvSpPr txBox="1"/>
          <p:nvPr/>
        </p:nvSpPr>
        <p:spPr>
          <a:xfrm>
            <a:off x="3182747" y="6140450"/>
            <a:ext cx="2540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00"/>
              </a:lnSpc>
            </a:pPr>
            <a:r>
              <a:rPr sz="1000" b="0" i="0">
                <a:solidFill>
                  <a:srgbClr val="D97A00"/>
                </a:solidFill>
                <a:latin typeface="MTS Text"/>
                <a:ea typeface="MTS Text"/>
                <a:cs typeface="MTS Text"/>
              </a:rPr>
              <a:t>infraProvider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4341622" y="6146800"/>
            <a:ext cx="304800" cy="177800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12700">
            <a:solidFill>
              <a:srgbClr val="1E8E3E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85" name="TextBox 84"/>
          <p:cNvSpPr txBox="1"/>
          <p:nvPr/>
        </p:nvSpPr>
        <p:spPr>
          <a:xfrm>
            <a:off x="4748022" y="6140450"/>
            <a:ext cx="2540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00"/>
              </a:lnSpc>
            </a:pPr>
            <a:r>
              <a:rPr sz="1000" b="0" i="0">
                <a:solidFill>
                  <a:srgbClr val="1E8E3E"/>
                </a:solidFill>
                <a:latin typeface="MTS Text"/>
                <a:ea typeface="MTS Text"/>
                <a:cs typeface="MTS Text"/>
              </a:rPr>
              <a:t>bootstrap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5722620" y="6146800"/>
            <a:ext cx="304800" cy="177800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12700">
            <a:solidFill>
              <a:srgbClr val="C2185B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87" name="TextBox 86"/>
          <p:cNvSpPr txBox="1"/>
          <p:nvPr/>
        </p:nvSpPr>
        <p:spPr>
          <a:xfrm>
            <a:off x="6129020" y="6140450"/>
            <a:ext cx="2540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00"/>
              </a:lnSpc>
            </a:pPr>
            <a:r>
              <a:rPr sz="1000" b="0" i="0">
                <a:solidFill>
                  <a:srgbClr val="C2185B"/>
                </a:solidFill>
                <a:latin typeface="MTS Text"/>
                <a:ea typeface="MTS Text"/>
                <a:cs typeface="MTS Text"/>
              </a:rPr>
              <a:t>control-plane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Как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рожда</a:t>
            </a:r>
            <a:r>
              <a:rPr lang="ru-RU" sz="360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ю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тся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и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умира</a:t>
            </a:r>
            <a:r>
              <a:rPr lang="ru-RU"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ю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т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lang="ru-RU" sz="3600" dirty="0" err="1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ноды</a:t>
            </a:r>
            <a:endParaRPr sz="3600" b="0" i="0" dirty="0">
              <a:solidFill>
                <a:srgbClr val="FF003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5549900" cy="5057140"/>
          </a:xfrm>
          <a:prstGeom prst="roundRect">
            <a:avLst>
              <a:gd name="adj" fmla="val 3013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134100" y="1292860"/>
            <a:ext cx="5549900" cy="5057140"/>
          </a:xfrm>
          <a:prstGeom prst="roundRect">
            <a:avLst>
              <a:gd name="adj" fmla="val 3013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12800" y="1565910"/>
            <a:ext cx="49403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00"/>
              </a:lnSpc>
            </a:pPr>
            <a:r>
              <a:rPr sz="1000" b="0" i="0" spc="70">
                <a:solidFill>
                  <a:srgbClr val="FF0033"/>
                </a:solidFill>
                <a:latin typeface="MTS Text"/>
                <a:ea typeface="MTS Text"/>
                <a:cs typeface="MTS Text"/>
              </a:rPr>
              <a:t>СОЗДАНИЕ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2800" y="1946910"/>
            <a:ext cx="3048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sz="1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7600" y="1883410"/>
            <a:ext cx="46355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en-US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CR 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создана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(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напрямую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KCP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или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репликой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MachineSet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2800" y="2602230"/>
            <a:ext cx="3048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sz="1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7599" y="2538730"/>
            <a:ext cx="4838357" cy="252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en-US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CR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KubeadmConfig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рендерит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kubeadm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join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config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2800" y="2993390"/>
            <a:ext cx="3048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sz="1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7600" y="2929890"/>
            <a:ext cx="4635500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en-US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CR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InfraMachine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готовит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en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→ 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cloud-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init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→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наливает</a:t>
            </a: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сервер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ставит</a:t>
            </a:r>
            <a:r>
              <a:rPr lang="en-US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ProviderID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00" y="3648710"/>
            <a:ext cx="3048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sz="1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7600" y="3585210"/>
            <a:ext cx="46355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Бут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+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kubeadm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join → Node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</a:t>
            </a:r>
            <a:br>
              <a:rPr dirty="0"/>
            </a:b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workload-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кластере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2800" y="4304030"/>
            <a:ext cx="3048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sz="1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7600" y="4240530"/>
            <a:ext cx="4635500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CR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Machine.Status.NodeRef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en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→ k8s.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Node</a:t>
            </a:r>
            <a:r>
              <a:rPr lang="en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.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Ready = </a:t>
            </a:r>
            <a:r>
              <a:rPr lang="en-GB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CR.Machine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Ready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8900" y="1565910"/>
            <a:ext cx="49403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00"/>
              </a:lnSpc>
            </a:pPr>
            <a:r>
              <a:rPr sz="1000" b="0" i="0" spc="70">
                <a:solidFill>
                  <a:srgbClr val="FF0033"/>
                </a:solidFill>
                <a:latin typeface="MTS Text"/>
                <a:ea typeface="MTS Text"/>
                <a:cs typeface="MTS Text"/>
              </a:rPr>
              <a:t>УДАЛЕНИЕ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1883410"/>
            <a:ext cx="4940300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Drain Node → delete </a:t>
            </a: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node </a:t>
            </a:r>
            <a:r>
              <a:rPr lang="en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→</a:t>
            </a: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delete </a:t>
            </a:r>
            <a:r>
              <a:rPr lang="en-US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cr.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InfraMachine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→ </a:t>
            </a:r>
            <a:r>
              <a:rPr lang="en-US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delete </a:t>
            </a:r>
            <a:r>
              <a:rPr lang="en-US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cr.Machine</a:t>
            </a:r>
            <a:r>
              <a:rPr lang="en-US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en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→ 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исчезла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299" y="1050028"/>
            <a:ext cx="6752633" cy="6752633"/>
          </a:xfrm>
          <a:prstGeom prst="rect">
            <a:avLst/>
          </a:prstGeom>
        </p:spPr>
      </p:pic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Как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мы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живём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с </a:t>
            </a:r>
            <a:r>
              <a:rPr sz="36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CAPI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5499" y="1292860"/>
            <a:ext cx="4538397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Управляем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кубером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через</a:t>
            </a: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кубер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:</a:t>
            </a:r>
            <a:endParaRPr lang="en-US" sz="160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кластеры и 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ноды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— это CR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5" name="Rounded Rectangle 4"/>
          <p:cNvSpPr/>
          <p:nvPr/>
        </p:nvSpPr>
        <p:spPr>
          <a:xfrm>
            <a:off x="508000" y="135509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5499" y="2636937"/>
            <a:ext cx="4932158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Нужна новая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нода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— пишем </a:t>
            </a:r>
            <a:r>
              <a:rPr lang="en-GB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YAML,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оператор наливает железо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7" name="Rounded Rectangle 4"/>
          <p:cNvSpPr/>
          <p:nvPr/>
        </p:nvSpPr>
        <p:spPr>
          <a:xfrm>
            <a:off x="508000" y="2060816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5498" y="1931211"/>
            <a:ext cx="4538397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Схема: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management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-кластер</a:t>
            </a: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создаёт и ведёт</a:t>
            </a:r>
            <a:b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</a:b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workload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-кластеры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9" name="Rounded Rectangle 4"/>
          <p:cNvSpPr/>
          <p:nvPr/>
        </p:nvSpPr>
        <p:spPr>
          <a:xfrm>
            <a:off x="508000" y="2766542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7D313A-48EB-8082-F880-F62905A1DFE1}"/>
              </a:ext>
            </a:extLst>
          </p:cNvPr>
          <p:cNvSpPr txBox="1"/>
          <p:nvPr/>
        </p:nvSpPr>
        <p:spPr>
          <a:xfrm>
            <a:off x="782690" y="3327838"/>
            <a:ext cx="4932158" cy="252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Наши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ноды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иммутабельны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— и это осознанно</a:t>
            </a:r>
            <a:endParaRPr lang="ru-RU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019B172C-068B-D967-3D36-C95D35875C85}"/>
              </a:ext>
            </a:extLst>
          </p:cNvPr>
          <p:cNvSpPr/>
          <p:nvPr/>
        </p:nvSpPr>
        <p:spPr>
          <a:xfrm>
            <a:off x="465191" y="3404893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57"/>
          <a:stretch/>
        </p:blipFill>
        <p:spPr>
          <a:xfrm>
            <a:off x="0" y="-1169616"/>
            <a:ext cx="12192000" cy="8027616"/>
          </a:xfrm>
          <a:prstGeom prst="rect">
            <a:avLst/>
          </a:prstGeom>
        </p:spPr>
      </p:pic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9746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 dirty="0" err="1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MachineDeployment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—</a:t>
            </a:r>
            <a:endParaRPr lang="en-US" sz="36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  <a:p>
            <a:pPr algn="l">
              <a:lnSpc>
                <a:spcPts val="3780"/>
              </a:lnSpc>
            </a:pP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герой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lang="ru-RU"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этой</a:t>
            </a:r>
            <a:r>
              <a:rPr lang="ru-RU" dirty="0"/>
              <a:t>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истории</a:t>
            </a:r>
            <a:endParaRPr sz="36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5499" y="1756622"/>
            <a:ext cx="4538397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Так мы раскатывали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ноды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:</a:t>
            </a:r>
            <a:r>
              <a:rPr lang="en-US" sz="1600" dirty="0"/>
              <a:t>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один MD на стойку одинаковых</a:t>
            </a:r>
            <a:r>
              <a:rPr lang="en-US" sz="1600" dirty="0"/>
              <a:t>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машин</a:t>
            </a:r>
          </a:p>
        </p:txBody>
      </p:sp>
      <p:sp>
        <p:nvSpPr>
          <p:cNvPr id="15" name="Rounded Rectangle 4"/>
          <p:cNvSpPr/>
          <p:nvPr/>
        </p:nvSpPr>
        <p:spPr>
          <a:xfrm>
            <a:off x="508000" y="1818852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5499" y="2462348"/>
            <a:ext cx="5375604" cy="5245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Работает как </a:t>
            </a: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Deployment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для подов</a:t>
            </a: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:</a:t>
            </a:r>
            <a:r>
              <a:rPr lang="en-US" sz="1600" dirty="0"/>
              <a:t> MD -&gt; </a:t>
            </a:r>
            <a:r>
              <a:rPr lang="en-US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MachineSet</a:t>
            </a: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плодит </a:t>
            </a: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Machine,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становится </a:t>
            </a: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Node</a:t>
            </a:r>
          </a:p>
        </p:txBody>
      </p:sp>
      <p:sp>
        <p:nvSpPr>
          <p:cNvPr id="17" name="Rounded Rectangle 4"/>
          <p:cNvSpPr/>
          <p:nvPr/>
        </p:nvSpPr>
        <p:spPr>
          <a:xfrm>
            <a:off x="508000" y="2524578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5499" y="3168074"/>
            <a:ext cx="4538397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Каждая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— отдельный</a:t>
            </a:r>
            <a:r>
              <a:rPr lang="en-US" sz="1600" dirty="0"/>
              <a:t>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CR,</a:t>
            </a:r>
            <a:endParaRPr lang="en-US" sz="160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каждая превращается в</a:t>
            </a:r>
            <a:r>
              <a:rPr lang="en-US" sz="1600" dirty="0"/>
              <a:t>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ноду</a:t>
            </a:r>
            <a:endParaRPr lang="ru-RU" sz="160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9" name="Rounded Rectangle 4"/>
          <p:cNvSpPr/>
          <p:nvPr/>
        </p:nvSpPr>
        <p:spPr>
          <a:xfrm>
            <a:off x="508000" y="3230304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03700" y="-4273550"/>
            <a:ext cx="9493250" cy="94932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050" y="4171950"/>
            <a:ext cx="4895850" cy="4591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3114130"/>
            <a:ext cx="9906000" cy="635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sz="50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Инцидент</a:t>
            </a:r>
            <a:endParaRPr sz="50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3822700"/>
            <a:ext cx="9906000" cy="635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ru-RU" sz="4000" dirty="0">
                <a:solidFill>
                  <a:srgbClr val="6D7782"/>
                </a:solidFill>
                <a:latin typeface="MTS Wide Medium"/>
                <a:ea typeface="MTS Wide Medium"/>
                <a:cs typeface="MTS Wide Medium"/>
              </a:rPr>
              <a:t>Начало</a:t>
            </a:r>
            <a:r>
              <a:rPr sz="5000" b="0" i="0" dirty="0">
                <a:solidFill>
                  <a:srgbClr val="6D7782"/>
                </a:solidFill>
                <a:latin typeface="MTS Wide Medium"/>
                <a:ea typeface="MTS Wide Medium"/>
                <a:cs typeface="MTS Wide Medium"/>
              </a:rPr>
              <a:t>…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00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Безобидный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апгрейд</a:t>
            </a:r>
            <a:endParaRPr sz="36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12800" y="157226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2800" y="2991612"/>
            <a:ext cx="49403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Задача: обновить CAPI, чтобы поддержать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свежие версии Kubernetes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34100" y="129286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38900" y="157226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991612"/>
            <a:ext cx="49403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План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аккуратный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: </a:t>
            </a:r>
            <a:r>
              <a:rPr lang="en-US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1,7 </a:t>
            </a:r>
            <a:r>
              <a:rPr lang="en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→ 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1.8→ 1.10,</a:t>
            </a:r>
            <a:endParaRPr lang="en-US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сначала</a:t>
            </a:r>
            <a:r>
              <a:rPr lang="en-US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dev и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preprod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8000" y="385953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12800" y="413893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" y="5558282"/>
            <a:ext cx="49403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Dev и preprod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прошли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чисто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—</a:t>
            </a:r>
            <a:r>
              <a:rPr lang="ru-RU" dirty="0"/>
              <a:t> 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поверили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стабильность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134100" y="385953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38900" y="413893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602986"/>
            <a:ext cx="4940300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Затем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обновили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прод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—</a:t>
            </a:r>
            <a:endParaRPr lang="en-US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началось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145" y="734598"/>
            <a:ext cx="7784157" cy="5913852"/>
          </a:xfrm>
          <a:prstGeom prst="rect">
            <a:avLst/>
          </a:prstGeom>
        </p:spPr>
      </p:pic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Что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lang="ru-RU"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то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пошло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не</a:t>
            </a:r>
            <a:r>
              <a:rPr sz="36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так</a:t>
            </a:r>
            <a:endParaRPr sz="3600" b="0" i="0" dirty="0">
              <a:solidFill>
                <a:srgbClr val="FF003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2800" y="4054984"/>
            <a:ext cx="3064933" cy="252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3533" y="4054984"/>
            <a:ext cx="3064933" cy="252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5499" y="1643663"/>
            <a:ext cx="4538397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Без явного запроса начался </a:t>
            </a: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rolling update</a:t>
            </a:r>
            <a:br>
              <a:rPr lang="en-US" sz="1600" dirty="0"/>
            </a:b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всех </a:t>
            </a:r>
            <a:r>
              <a:rPr lang="en-US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MachineDeployment</a:t>
            </a: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-&gt; </a:t>
            </a:r>
            <a:r>
              <a:rPr lang="en-US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MachineSet</a:t>
            </a:r>
            <a:endParaRPr lang="en-US" sz="160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6" name="Rounded Rectangle 4"/>
          <p:cNvSpPr/>
          <p:nvPr/>
        </p:nvSpPr>
        <p:spPr>
          <a:xfrm>
            <a:off x="508000" y="1705893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5499" y="2349389"/>
            <a:ext cx="4299601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en-GB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CAPI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начал </a:t>
            </a:r>
            <a:r>
              <a:rPr lang="en-GB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cordon/drain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в нескольких кластерах</a:t>
            </a:r>
          </a:p>
        </p:txBody>
      </p:sp>
      <p:sp>
        <p:nvSpPr>
          <p:cNvPr id="18" name="Rounded Rectangle 4"/>
          <p:cNvSpPr/>
          <p:nvPr/>
        </p:nvSpPr>
        <p:spPr>
          <a:xfrm>
            <a:off x="508000" y="2411619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5499" y="3055115"/>
            <a:ext cx="4538397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Поды начали выселяться,</a:t>
            </a:r>
            <a:r>
              <a:rPr lang="en-US" sz="1600" dirty="0"/>
              <a:t>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алерты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посыпались со всех</a:t>
            </a:r>
            <a:r>
              <a:rPr lang="en-US" sz="1600" dirty="0"/>
              <a:t>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сторон</a:t>
            </a:r>
          </a:p>
        </p:txBody>
      </p:sp>
      <p:sp>
        <p:nvSpPr>
          <p:cNvPr id="20" name="Rounded Rectangle 4"/>
          <p:cNvSpPr/>
          <p:nvPr/>
        </p:nvSpPr>
        <p:spPr>
          <a:xfrm>
            <a:off x="508000" y="3117345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08000" y="1189705"/>
            <a:ext cx="4538397" cy="252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Сразу после обновления CAPI в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проде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: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 dirty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42"/>
          <a:stretch/>
        </p:blipFill>
        <p:spPr>
          <a:xfrm>
            <a:off x="-1" y="3664382"/>
            <a:ext cx="12216705" cy="7813599"/>
          </a:xfrm>
          <a:prstGeom prst="rect">
            <a:avLst/>
          </a:prstGeom>
        </p:spPr>
      </p:pic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Почему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пошло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не</a:t>
            </a:r>
            <a:r>
              <a:rPr sz="36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так</a:t>
            </a:r>
            <a:endParaRPr sz="3600" b="0" i="0" dirty="0">
              <a:solidFill>
                <a:srgbClr val="FF003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61874" y="204041"/>
            <a:ext cx="155626" cy="403727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25672" y="1290843"/>
            <a:ext cx="5016500" cy="792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ри наливке </a:t>
            </a:r>
            <a:r>
              <a:rPr lang="ru-RU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прода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инженер делал </a:t>
            </a:r>
            <a:b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</a:br>
            <a:r>
              <a:rPr lang="en-GB" sz="1600" b="1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cluster</a:t>
            </a:r>
            <a:r>
              <a:rPr lang="en-US" sz="1600" b="1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ctl</a:t>
            </a:r>
            <a:r>
              <a:rPr lang="en-GB" sz="1600" b="1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rollout restart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для </a:t>
            </a:r>
            <a:r>
              <a:rPr lang="ru-RU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дебага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b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</a:b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— кластер тогда ещё не отдали командам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5672" y="2350315"/>
            <a:ext cx="5127676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en-GB" sz="1600" b="1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v1.7</a:t>
            </a:r>
            <a:r>
              <a:rPr lang="en-GB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не реагировал: равенство секунд через </a:t>
            </a:r>
            <a:r>
              <a:rPr lang="en-GB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Before() —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наш </a:t>
            </a:r>
            <a:r>
              <a:rPr lang="en-GB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MachineSet</a:t>
            </a:r>
            <a:r>
              <a:rPr lang="en-GB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подходил,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роллаута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не было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11912" y="1283020"/>
            <a:ext cx="50165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Рестарт ставит </a:t>
            </a:r>
            <a:r>
              <a:rPr lang="en-GB" sz="1600" b="1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RolloutAfter</a:t>
            </a:r>
            <a:r>
              <a:rPr lang="en-GB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=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текущему времени, </a:t>
            </a:r>
            <a:b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</a:b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 новый </a:t>
            </a:r>
            <a:r>
              <a:rPr lang="en-GB" sz="1600" b="1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MachineSet</a:t>
            </a:r>
            <a:r>
              <a:rPr lang="en-GB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рождается в ту же секунду</a:t>
            </a:r>
            <a:endParaRPr lang="ru-RU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73752" y="2318381"/>
            <a:ext cx="5016500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v1.8 PR 10688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: выборка требует строгий 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After() — </a:t>
            </a:r>
            <a:r>
              <a:rPr lang="en-GB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MachineSet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 ту же секунду уже «не подходит»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997255-E648-077E-F8D1-691615ED2B05}"/>
              </a:ext>
            </a:extLst>
          </p:cNvPr>
          <p:cNvSpPr txBox="1"/>
          <p:nvPr/>
        </p:nvSpPr>
        <p:spPr>
          <a:xfrm>
            <a:off x="396824" y="1316131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5EEB3E-F6F5-BDC2-277A-651AF2787366}"/>
              </a:ext>
            </a:extLst>
          </p:cNvPr>
          <p:cNvSpPr txBox="1"/>
          <p:nvPr/>
        </p:nvSpPr>
        <p:spPr>
          <a:xfrm>
            <a:off x="6092596" y="1316131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</a:t>
            </a:r>
            <a:r>
              <a:rPr lang="en-US"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2</a:t>
            </a:r>
            <a:endParaRPr sz="2200" b="0" i="0" dirty="0">
              <a:solidFill>
                <a:srgbClr val="FF003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90672B1-6950-08EF-613C-2084FA62AA18}"/>
              </a:ext>
            </a:extLst>
          </p:cNvPr>
          <p:cNvSpPr txBox="1"/>
          <p:nvPr/>
        </p:nvSpPr>
        <p:spPr>
          <a:xfrm>
            <a:off x="312744" y="2394490"/>
            <a:ext cx="501752" cy="2821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</a:t>
            </a:r>
            <a:r>
              <a:rPr lang="en-US"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3</a:t>
            </a:r>
            <a:endParaRPr sz="2200" b="0" i="0" dirty="0">
              <a:solidFill>
                <a:srgbClr val="FF003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E6C0A3-E183-E39C-6B8F-54C1956138CD}"/>
              </a:ext>
            </a:extLst>
          </p:cNvPr>
          <p:cNvSpPr txBox="1"/>
          <p:nvPr/>
        </p:nvSpPr>
        <p:spPr>
          <a:xfrm>
            <a:off x="6099126" y="2320534"/>
            <a:ext cx="501752" cy="2821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</a:t>
            </a:r>
            <a:r>
              <a:rPr lang="en-US"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4</a:t>
            </a:r>
            <a:endParaRPr sz="2200" b="0" i="0" dirty="0">
              <a:solidFill>
                <a:srgbClr val="FF0033"/>
              </a:solidFill>
              <a:latin typeface="MTS Wide Medium"/>
              <a:ea typeface="MTS Wide Medium"/>
              <a:cs typeface="MTS Wide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13200" y="401687"/>
            <a:ext cx="11176000" cy="9746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780"/>
              </a:lnSpc>
            </a:pP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PR #</a:t>
            </a:r>
            <a:r>
              <a:rPr lang="en-US" sz="3600" dirty="0"/>
              <a:t>10688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 </a:t>
            </a:r>
            <a:endParaRPr lang="en-GB" sz="3600" b="1" dirty="0"/>
          </a:p>
          <a:p>
            <a:pPr algn="l">
              <a:lnSpc>
                <a:spcPts val="3780"/>
              </a:lnSpc>
            </a:pPr>
            <a:endParaRPr sz="36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C611D1-094E-8894-FC9B-685F5AF6EB17}"/>
              </a:ext>
            </a:extLst>
          </p:cNvPr>
          <p:cNvSpPr txBox="1"/>
          <p:nvPr/>
        </p:nvSpPr>
        <p:spPr>
          <a:xfrm>
            <a:off x="827089" y="5934695"/>
            <a:ext cx="10925941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выборка требует строгий 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After() — </a:t>
            </a:r>
            <a:r>
              <a:rPr lang="en-GB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MachineSet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 ту же секунду уже «не подходит»"</a:t>
            </a:r>
          </a:p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- "Итог: 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nil -&gt; «no </a:t>
            </a:r>
            <a:r>
              <a:rPr lang="en-GB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MachineSet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has been created afterwards» -&gt;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новая </a:t>
            </a:r>
            <a:r>
              <a:rPr lang="en-GB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MachineSet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-&gt; rolling update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1CB454D-BC76-FC72-B0CB-45B61E5A6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00" y="1077516"/>
            <a:ext cx="9048750" cy="4702968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C9BA904-FD54-A75A-F62B-3DD3249D1F54}"/>
              </a:ext>
            </a:extLst>
          </p:cNvPr>
          <p:cNvSpPr/>
          <p:nvPr/>
        </p:nvSpPr>
        <p:spPr>
          <a:xfrm>
            <a:off x="508000" y="5998543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ru-RU"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Что </a:t>
            </a:r>
            <a:r>
              <a:rPr lang="ru-RU" sz="360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в </a:t>
            </a:r>
            <a:r>
              <a:rPr lang="ru-RU" sz="360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Апстриме</a:t>
            </a:r>
            <a:r>
              <a:rPr lang="en-US" sz="360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?</a:t>
            </a:r>
            <a:endParaRPr sz="36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07462" y="2137295"/>
            <a:ext cx="2776538" cy="21374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ru-RU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Апстрим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сам наступил на те же грабли: 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issue #12260 —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лишний </a:t>
            </a:r>
            <a:r>
              <a:rPr lang="en-GB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MachineSet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при рестарте в ту же секунду</a:t>
            </a:r>
            <a:b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</a:b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Починили точечно: фикс #12261 (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Sub() &gt;= 0), </a:t>
            </a:r>
            <a:r>
              <a:rPr lang="ru-RU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бэкпорты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#12555 → 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release-1.10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 #12556 → 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release-1.9</a:t>
            </a:r>
            <a:endParaRPr lang="ru-RU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038D257-4496-42C0-E769-BAD1C8373E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50" y="2137295"/>
            <a:ext cx="7772400" cy="4568267"/>
          </a:xfrm>
          <a:prstGeom prst="rect">
            <a:avLst/>
          </a:prstGeom>
        </p:spPr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8F0C27D-0553-74A3-C7E0-3A4D013A2051}"/>
              </a:ext>
            </a:extLst>
          </p:cNvPr>
          <p:cNvSpPr/>
          <p:nvPr/>
        </p:nvSpPr>
        <p:spPr>
          <a:xfrm>
            <a:off x="8545518" y="225044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57"/>
          <a:stretch/>
        </p:blipFill>
        <p:spPr>
          <a:xfrm>
            <a:off x="0" y="-1169616"/>
            <a:ext cx="12192000" cy="8027616"/>
          </a:xfrm>
          <a:prstGeom prst="rect">
            <a:avLst/>
          </a:prstGeom>
        </p:spPr>
      </p:pic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00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Почему стейджи молчали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8000" y="135509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5500" y="1292860"/>
            <a:ext cx="5270500" cy="790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 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dev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 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preprod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тот же 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rollout restart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делали — но </a:t>
            </a:r>
            <a:r>
              <a:rPr lang="ru-RU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ноды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и кластеры со временем удаляли и </a:t>
            </a:r>
            <a:r>
              <a:rPr lang="ru-RU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переналивали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08000" y="2253044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5500" y="2157605"/>
            <a:ext cx="50165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Пересоздание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стирало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залипший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RolloutAfter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—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поле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просто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исчезало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08000" y="2842844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5500" y="2817685"/>
            <a:ext cx="5016500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 </a:t>
            </a:r>
            <a:r>
              <a:rPr lang="ru-RU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проде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MD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жили долго — поле дождалось нового релиза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0000" y="135509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67500" y="1292860"/>
            <a:ext cx="50165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Апгрейд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включил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новую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логику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—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контроллер</a:t>
            </a:r>
            <a:br>
              <a:rPr dirty="0"/>
            </a:b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сравнил поле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погнал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rollout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50000" y="208661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67500" y="2024380"/>
            <a:ext cx="50165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Мораль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: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стейдж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без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долгоживущих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CR —</a:t>
            </a:r>
            <a:endParaRPr lang="ru-RU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это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не</a:t>
            </a:r>
            <a:r>
              <a:rPr lang="ru-RU" dirty="0"/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прод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</p:spTree>
    <p:extLst>
      <p:ext uri="{BB962C8B-B14F-4D97-AF65-F5344CB8AC3E}">
        <p14:creationId xmlns:p14="http://schemas.microsoft.com/office/powerpoint/2010/main" val="4097582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03700" y="-4273550"/>
            <a:ext cx="9493250" cy="94932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050" y="4171950"/>
            <a:ext cx="4895850" cy="4591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3187700"/>
            <a:ext cx="9906000" cy="635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sz="50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Тушим пожар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822700"/>
            <a:ext cx="9906000" cy="635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sz="5000" b="0" i="0">
                <a:solidFill>
                  <a:srgbClr val="6D7782"/>
                </a:solidFill>
                <a:latin typeface="MTS Wide Medium"/>
                <a:ea typeface="MTS Wide Medium"/>
                <a:cs typeface="MTS Wide Medium"/>
              </a:rPr>
              <a:t>и его последствия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299" y="1050028"/>
            <a:ext cx="6752633" cy="6752633"/>
          </a:xfrm>
          <a:prstGeom prst="rect">
            <a:avLst/>
          </a:prstGeom>
        </p:spPr>
      </p:pic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Что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нас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спасло</a:t>
            </a:r>
            <a:r>
              <a:rPr lang="en-RU"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:</a:t>
            </a:r>
            <a:endParaRPr sz="36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5499" y="1709491"/>
            <a:ext cx="4538397" cy="790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Admission webhooks -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Kyverno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-политика: блокировал опасный </a:t>
            </a:r>
            <a:r>
              <a:rPr lang="en-GB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DELETE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без специальной аннотации — физические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ноды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уцелели</a:t>
            </a:r>
          </a:p>
        </p:txBody>
      </p:sp>
      <p:sp>
        <p:nvSpPr>
          <p:cNvPr id="18" name="Rounded Rectangle 4"/>
          <p:cNvSpPr/>
          <p:nvPr/>
        </p:nvSpPr>
        <p:spPr>
          <a:xfrm>
            <a:off x="508000" y="179555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5499" y="3389946"/>
            <a:ext cx="4932158" cy="790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Эти правила родились из боли: на деве уже</a:t>
            </a:r>
            <a:br>
              <a:rPr lang="ru-RU" sz="1600" dirty="0"/>
            </a:b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сносили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ноды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по ошибке — после этого закрыли</a:t>
            </a:r>
            <a:br>
              <a:rPr lang="ru-RU" sz="1600" dirty="0"/>
            </a:b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DELETE аннотацией</a:t>
            </a:r>
          </a:p>
        </p:txBody>
      </p:sp>
      <p:sp>
        <p:nvSpPr>
          <p:cNvPr id="20" name="Rounded Rectangle 4"/>
          <p:cNvSpPr/>
          <p:nvPr/>
        </p:nvSpPr>
        <p:spPr>
          <a:xfrm>
            <a:off x="508000" y="2708062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25499" y="2649871"/>
            <a:ext cx="4770279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Мы — команда, которая без таких закладок не</a:t>
            </a:r>
            <a:r>
              <a:rPr lang="ru-RU" sz="1600" dirty="0"/>
              <a:t> 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живёт: лучше лишний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апрув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чем минус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ноды</a:t>
            </a:r>
            <a:endParaRPr lang="ru-RU" sz="160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22" name="Rounded Rectangle 4"/>
          <p:cNvSpPr/>
          <p:nvPr/>
        </p:nvSpPr>
        <p:spPr>
          <a:xfrm>
            <a:off x="508000" y="3449029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25499" y="4373118"/>
            <a:ext cx="4665276" cy="80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 CR в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management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уже покорёжило,</a:t>
            </a:r>
            <a:br>
              <a:rPr lang="ru-RU" sz="1600" dirty="0"/>
            </a:b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поды с пары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выгнало — спасло железо,</a:t>
            </a: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не</a:t>
            </a:r>
            <a:r>
              <a:rPr lang="ru-RU" sz="1600" dirty="0"/>
              <a:t> 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трафик</a:t>
            </a:r>
          </a:p>
        </p:txBody>
      </p:sp>
      <p:sp>
        <p:nvSpPr>
          <p:cNvPr id="24" name="Rounded Rectangle 4"/>
          <p:cNvSpPr/>
          <p:nvPr/>
        </p:nvSpPr>
        <p:spPr>
          <a:xfrm>
            <a:off x="508000" y="4424612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00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Тушение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5549900" cy="1207135"/>
          </a:xfrm>
          <a:prstGeom prst="roundRect">
            <a:avLst>
              <a:gd name="adj" fmla="val 12624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1200" y="1470660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058" y="1438910"/>
            <a:ext cx="4501642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Погасили CAPI-операторы — drain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остановился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34100" y="1292860"/>
            <a:ext cx="5549900" cy="1207135"/>
          </a:xfrm>
          <a:prstGeom prst="roundRect">
            <a:avLst>
              <a:gd name="adj" fmla="val 12624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37300" y="1470660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79158" y="1438910"/>
            <a:ext cx="4501642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Kyverno держал ноды: удаление без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аннотации запрещено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8000" y="2576195"/>
            <a:ext cx="5549900" cy="1207135"/>
          </a:xfrm>
          <a:prstGeom prst="roundRect">
            <a:avLst>
              <a:gd name="adj" fmla="val 12624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11200" y="2753995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3058" y="2722245"/>
            <a:ext cx="4501642" cy="264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Восстановили CR из бэкапа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34100" y="2576195"/>
            <a:ext cx="5549900" cy="1207135"/>
          </a:xfrm>
          <a:prstGeom prst="roundRect">
            <a:avLst>
              <a:gd name="adj" fmla="val 12624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37300" y="2753995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79158" y="2722245"/>
            <a:ext cx="4501642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Вычистили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RolloutAfter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всех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</a:t>
            </a:r>
            <a:r>
              <a:rPr lang="en-US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Se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t</a:t>
            </a:r>
            <a:r>
              <a:rPr lang="en-US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 </a:t>
            </a:r>
            <a:r>
              <a:rPr lang="ru-RU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пропатчили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08000" y="3859530"/>
            <a:ext cx="5549900" cy="1207135"/>
          </a:xfrm>
          <a:prstGeom prst="roundRect">
            <a:avLst>
              <a:gd name="adj" fmla="val 12624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11200" y="4037330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53058" y="4005580"/>
            <a:ext cx="4501642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Проверили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</a:t>
            </a:r>
            <a:r>
              <a:rPr lang="en-US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Deployment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ноды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workload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34100" y="3859530"/>
            <a:ext cx="5549900" cy="1207135"/>
          </a:xfrm>
          <a:prstGeom prst="roundRect">
            <a:avLst>
              <a:gd name="adj" fmla="val 12624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37300" y="4037330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79158" y="4005580"/>
            <a:ext cx="4501642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Вернули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контроллеры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смотрели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стабильность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08000" y="5142865"/>
            <a:ext cx="11176000" cy="1207135"/>
          </a:xfrm>
          <a:prstGeom prst="roundRect">
            <a:avLst>
              <a:gd name="adj" fmla="val 12624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11200" y="5320665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53058" y="5288915"/>
            <a:ext cx="10127742" cy="252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Отдали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кластеры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командам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00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Временная шкала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5549900" cy="1634913"/>
          </a:xfrm>
          <a:prstGeom prst="roundRect">
            <a:avLst>
              <a:gd name="adj" fmla="val 9321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12800" y="1572260"/>
            <a:ext cx="967257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T+0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57857" y="1540510"/>
            <a:ext cx="3795243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Алерты сразу по нескольким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кластерам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34100" y="1292860"/>
            <a:ext cx="5549900" cy="1634913"/>
          </a:xfrm>
          <a:prstGeom prst="roundRect">
            <a:avLst>
              <a:gd name="adj" fmla="val 9321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38900" y="1572260"/>
            <a:ext cx="967257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T+5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3957" y="1540510"/>
            <a:ext cx="3795243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Диагностика: CAPI-контроллеры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массово drain’ят ноды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8000" y="3003973"/>
            <a:ext cx="5549900" cy="1634913"/>
          </a:xfrm>
          <a:prstGeom prst="roundRect">
            <a:avLst>
              <a:gd name="adj" fmla="val 9321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12800" y="3283373"/>
            <a:ext cx="967257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T+10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57857" y="3251623"/>
            <a:ext cx="3795243" cy="264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Погасили CAPI-операторы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34100" y="3003973"/>
            <a:ext cx="5549900" cy="1634913"/>
          </a:xfrm>
          <a:prstGeom prst="roundRect">
            <a:avLst>
              <a:gd name="adj" fmla="val 9321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38900" y="3283373"/>
            <a:ext cx="967257" cy="2821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T+</a:t>
            </a:r>
            <a:r>
              <a:rPr lang="ru-RU" sz="220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25</a:t>
            </a:r>
            <a:endParaRPr sz="2200" b="0" i="0" dirty="0">
              <a:solidFill>
                <a:srgbClr val="FF003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83957" y="3251623"/>
            <a:ext cx="3795243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Восстановили CR из бэкапа,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вычистили RolloutAfter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8000" y="4715087"/>
            <a:ext cx="5549900" cy="1634913"/>
          </a:xfrm>
          <a:prstGeom prst="roundRect">
            <a:avLst>
              <a:gd name="adj" fmla="val 9321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12800" y="4994487"/>
            <a:ext cx="967257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T+</a:t>
            </a:r>
            <a:r>
              <a:rPr lang="ru-RU"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45</a:t>
            </a:r>
            <a:endParaRPr sz="2200" b="0" i="0" dirty="0">
              <a:solidFill>
                <a:srgbClr val="FF003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57857" y="4962737"/>
            <a:ext cx="3795243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Кластеры стабильны, workload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восстановлены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34100" y="4715087"/>
            <a:ext cx="5549900" cy="1634913"/>
          </a:xfrm>
          <a:prstGeom prst="roundRect">
            <a:avLst>
              <a:gd name="adj" fmla="val 9321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38900" y="4994487"/>
            <a:ext cx="967257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T+</a:t>
            </a:r>
            <a:r>
              <a:rPr lang="ru-RU" sz="220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90</a:t>
            </a:r>
            <a:endParaRPr sz="2200" b="0" i="0" dirty="0">
              <a:solidFill>
                <a:srgbClr val="FF003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83957" y="4962737"/>
            <a:ext cx="3795243" cy="264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Начали post-mortem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03700" y="-4273550"/>
            <a:ext cx="9493250" cy="94932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050" y="4171950"/>
            <a:ext cx="4895850" cy="4591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2870200"/>
            <a:ext cx="9906000" cy="635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sz="50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Анализ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00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Корневые причины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" y="5558282"/>
            <a:ext cx="4940300" cy="252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38900" y="5558282"/>
            <a:ext cx="4940300" cy="252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7" name="Rounded Rectangle 4"/>
          <p:cNvSpPr/>
          <p:nvPr/>
        </p:nvSpPr>
        <p:spPr>
          <a:xfrm>
            <a:off x="508000" y="135509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5500" y="1994002"/>
            <a:ext cx="50165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MachineDeployment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решает слишком много:</a:t>
            </a:r>
          </a:p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Одна</a:t>
            </a:r>
            <a:r>
              <a:rPr lang="ru-RU" sz="1600" dirty="0"/>
              <a:t>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строка — и едут сотни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</a:t>
            </a:r>
            <a:endParaRPr lang="ru-RU" sz="160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9" name="Rounded Rectangle 6"/>
          <p:cNvSpPr/>
          <p:nvPr/>
        </p:nvSpPr>
        <p:spPr>
          <a:xfrm>
            <a:off x="508000" y="208661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12800" y="2998715"/>
            <a:ext cx="5016500" cy="252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cluster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rollout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restart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 — </a:t>
            </a:r>
            <a:r>
              <a:rPr lang="ru-RU" sz="1600" b="1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RolloutAfter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осело надолго</a:t>
            </a:r>
          </a:p>
        </p:txBody>
      </p:sp>
      <p:sp>
        <p:nvSpPr>
          <p:cNvPr id="21" name="Rounded Rectangle 6"/>
          <p:cNvSpPr/>
          <p:nvPr/>
        </p:nvSpPr>
        <p:spPr>
          <a:xfrm>
            <a:off x="508000" y="3790586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5500" y="3728356"/>
            <a:ext cx="5016500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Dev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и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preprod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не похожи на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прод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: там нет</a:t>
            </a:r>
            <a:br>
              <a:rPr lang="ru-RU" sz="1600" dirty="0"/>
            </a:b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долгоживущих CR,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тк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кластера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переналивались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.</a:t>
            </a:r>
          </a:p>
        </p:txBody>
      </p:sp>
      <p:sp>
        <p:nvSpPr>
          <p:cNvPr id="23" name="Rounded Rectangle 6"/>
          <p:cNvSpPr/>
          <p:nvPr/>
        </p:nvSpPr>
        <p:spPr>
          <a:xfrm>
            <a:off x="508000" y="4508563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25500" y="4446333"/>
            <a:ext cx="5016500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ничто не спросило «ты точно хочешь</a:t>
            </a:r>
            <a:br>
              <a:rPr lang="ru-RU" sz="1600" dirty="0"/>
            </a:b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обновить всё сразу?»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133" y="-67569"/>
            <a:ext cx="8617428" cy="8617428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0B81D1-1BA4-95B5-BD9A-3322C4FC52D6}"/>
              </a:ext>
            </a:extLst>
          </p:cNvPr>
          <p:cNvSpPr/>
          <p:nvPr/>
        </p:nvSpPr>
        <p:spPr>
          <a:xfrm>
            <a:off x="499759" y="3040935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5EE758-C10E-AE94-9426-151F0D0AF1FE}"/>
              </a:ext>
            </a:extLst>
          </p:cNvPr>
          <p:cNvSpPr txBox="1"/>
          <p:nvPr/>
        </p:nvSpPr>
        <p:spPr>
          <a:xfrm>
            <a:off x="825500" y="1298783"/>
            <a:ext cx="5016500" cy="252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Зависимость от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Апстрима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en-US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CAPI</a:t>
            </a:r>
            <a:endParaRPr lang="ru-RU" sz="160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03700" y="-4273550"/>
            <a:ext cx="9493250" cy="94932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050" y="4171950"/>
            <a:ext cx="4895850" cy="4591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2870200"/>
            <a:ext cx="9906000" cy="635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ru-RU" sz="500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Как жить дальше?</a:t>
            </a:r>
            <a:endParaRPr lang="ru-RU" sz="50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00379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6134100" y="385953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24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ru-RU" sz="360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В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арианты</a:t>
            </a:r>
            <a:r>
              <a:rPr lang="ru-RU" sz="360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замены мы рассматривали</a:t>
            </a:r>
            <a:endParaRPr sz="36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12800" y="1565910"/>
            <a:ext cx="4940300" cy="2933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2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MachinePool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2800" y="1960880"/>
            <a:ext cx="4940300" cy="252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Отдать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счётчик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провайдеру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34100" y="129286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62700" y="4132580"/>
            <a:ext cx="4940300" cy="2933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22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Свой</a:t>
            </a:r>
            <a:r>
              <a:rPr sz="22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CRD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4536046"/>
            <a:ext cx="4940300" cy="252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сами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решаем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судьбу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каждой</a:t>
            </a:r>
            <a:r>
              <a:rPr lang="en-US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ноды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8000" y="385953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12800" y="4132580"/>
            <a:ext cx="4940300" cy="2933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2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Admission webhooks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" y="4527550"/>
            <a:ext cx="4940300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Запретить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опасные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правки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без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апрува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- сильно больше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62700" y="1676879"/>
            <a:ext cx="4940300" cy="294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22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MachineDeployment</a:t>
            </a:r>
            <a:r>
              <a:rPr lang="en-US" sz="22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1 </a:t>
            </a:r>
            <a:r>
              <a:rPr lang="ru-RU" sz="22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на </a:t>
            </a:r>
            <a:r>
              <a:rPr lang="ru-RU" sz="22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ноду</a:t>
            </a:r>
            <a:r>
              <a:rPr lang="en-US" sz="22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endParaRPr sz="22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38900" y="2118725"/>
            <a:ext cx="4940300" cy="252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Меньше бласт радиус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00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MachinePool</a:t>
            </a:r>
            <a:endParaRPr sz="36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12800" y="157226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2800" y="2991612"/>
            <a:ext cx="49403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Провайдер сам рулит набором нод,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replica-логика уезжает вниз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34100" y="129286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38900" y="157226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991612"/>
            <a:ext cx="49403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Хорошо для одинаковых виртуалок, плохо для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уникального железа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8000" y="385953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12800" y="413893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" y="5558282"/>
            <a:ext cx="49403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нужно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знать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каждую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ноду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имени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«N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штук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таких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»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34100" y="385953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38900" y="413893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558282"/>
            <a:ext cx="49403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Вердикт: подсчёт остался, просто переехал на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уровень ниже — не подходит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360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MachineDeployment</a:t>
            </a:r>
            <a:r>
              <a:rPr lang="en-US" sz="360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lang="ru-RU" sz="360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один на </a:t>
            </a:r>
            <a:r>
              <a:rPr lang="ru-RU" sz="360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ноду</a:t>
            </a:r>
            <a:endParaRPr sz="36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12800" y="157226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2800" y="2991612"/>
            <a:ext cx="4940300" cy="252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Меньше бласт радиус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134100" y="129286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38900" y="157226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3011658"/>
            <a:ext cx="4940300" cy="252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Меньше работы</a:t>
            </a:r>
            <a:r>
              <a:rPr lang="en-US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написать боль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ш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е </a:t>
            </a:r>
            <a:r>
              <a:rPr lang="en-US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yaml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8000" y="385953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12800" y="413893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" y="5822442"/>
            <a:ext cx="4940300" cy="252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rollout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всё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равно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решает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CAPI-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контроллер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134100" y="385953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38900" y="413893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558282"/>
            <a:ext cx="49403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Наш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инцидент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повторился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бы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один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в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один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—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не</a:t>
            </a:r>
            <a:r>
              <a:rPr lang="ru-RU" dirty="0"/>
              <a:t> 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подходит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</a:t>
            </a:r>
            <a:r>
              <a:rPr lang="ru-RU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переналило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бы плюс 1 в 1.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7000" y="508000"/>
            <a:ext cx="11087100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Admission webhooks — </a:t>
            </a:r>
            <a:r>
              <a:rPr lang="ru-RU"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Больше страховки</a:t>
            </a:r>
            <a:endParaRPr sz="36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3674533" cy="5057140"/>
          </a:xfrm>
          <a:prstGeom prst="roundRect">
            <a:avLst>
              <a:gd name="adj" fmla="val 4147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12800" y="157226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2800" y="5294122"/>
            <a:ext cx="3064933" cy="80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Kyverno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ClusterPolicy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: DELETE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CAPI-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ресурсам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только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с</a:t>
            </a:r>
            <a:r>
              <a:rPr lang="ru-RU" dirty="0"/>
              <a:t> 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аннотацией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258733" y="1292860"/>
            <a:ext cx="3674533" cy="5057140"/>
          </a:xfrm>
          <a:prstGeom prst="roundRect">
            <a:avLst>
              <a:gd name="adj" fmla="val 4147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63533" y="157226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63533" y="5029962"/>
            <a:ext cx="3064933" cy="1056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Закрывает Cluster,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MachineDeployment, Machine,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KCP, KubeadmConfigTemplate,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Pinata*, DNSRecord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9467" y="1292860"/>
            <a:ext cx="3674533" cy="5057140"/>
          </a:xfrm>
          <a:prstGeom prst="roundRect">
            <a:avLst>
              <a:gd name="adj" fmla="val 4147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14267" y="157226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38066" y="4998584"/>
            <a:ext cx="3251657" cy="790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Validation webhook: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изменение на кластер 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—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только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аннотацией</a:t>
            </a:r>
            <a:br>
              <a:rPr dirty="0"/>
            </a:b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allow-changes=&lt;cluster&gt;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Свой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CRD: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од</a:t>
            </a:r>
            <a:r>
              <a:rPr lang="ru-RU"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ин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lang="ru-RU"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обьект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—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о</a:t>
            </a:r>
            <a:r>
              <a:rPr lang="ru-RU"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дна </a:t>
            </a:r>
            <a:r>
              <a:rPr lang="ru-RU"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нода</a:t>
            </a:r>
            <a:endParaRPr sz="36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12800" y="157226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2800" y="2991612"/>
            <a:ext cx="49403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1 CR = 1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: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сами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решаем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когда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создать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и</a:t>
            </a:r>
            <a:r>
              <a:rPr lang="ru-RU" dirty="0"/>
              <a:t> 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удалить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134100" y="129286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38900" y="157226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991612"/>
            <a:ext cx="49403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Используем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готовые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примитивы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CAPI: Machine +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KubeadmConfig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+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InfraMachine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8000" y="385953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12800" y="413893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" y="5558282"/>
            <a:ext cx="49403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Никаких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MachineDeployment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и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MachineSet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в</a:t>
            </a:r>
            <a:r>
              <a:rPr lang="ru-RU" dirty="0"/>
              <a:t> 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цепочке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134100" y="385953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38900" y="413893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822442"/>
            <a:ext cx="4940300" cy="264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Полный контроль над lifecycle каждой ноды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16057" y="-4228648"/>
            <a:ext cx="9493250" cy="94932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050" y="4171950"/>
            <a:ext cx="4895850" cy="4591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2870200"/>
            <a:ext cx="9906000" cy="12824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ru-RU" sz="500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Кто-то </a:t>
            </a:r>
            <a:r>
              <a:rPr lang="ru-RU" sz="500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скейлил</a:t>
            </a:r>
            <a:r>
              <a:rPr lang="ru-RU" sz="500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вниз </a:t>
            </a:r>
            <a:r>
              <a:rPr lang="en-US" sz="500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MachineDeployment</a:t>
            </a:r>
            <a:r>
              <a:rPr lang="en-US" sz="500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?</a:t>
            </a:r>
            <a:endParaRPr lang="ru-RU" sz="50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601C87-A207-FDD7-C55B-81E6DBC30A87}"/>
              </a:ext>
            </a:extLst>
          </p:cNvPr>
          <p:cNvSpPr txBox="1"/>
          <p:nvPr/>
        </p:nvSpPr>
        <p:spPr>
          <a:xfrm>
            <a:off x="2146300" y="5733318"/>
            <a:ext cx="9906000" cy="6067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ru-RU" sz="3600" b="0" i="0" dirty="0">
                <a:solidFill>
                  <a:srgbClr val="6D7782"/>
                </a:solidFill>
                <a:latin typeface="MTS Wide Medium"/>
                <a:ea typeface="MTS Wide Medium"/>
                <a:cs typeface="MTS Wide Medium"/>
              </a:rPr>
              <a:t>оффтоп</a:t>
            </a:r>
            <a:endParaRPr sz="5000" b="0" i="0" dirty="0">
              <a:solidFill>
                <a:srgbClr val="6D7782"/>
              </a:solidFill>
              <a:latin typeface="MTS Wide Medium"/>
              <a:ea typeface="MTS Wide Medium"/>
              <a:cs typeface="MTS Wide Medium"/>
            </a:endParaRPr>
          </a:p>
        </p:txBody>
      </p:sp>
    </p:spTree>
    <p:extLst>
      <p:ext uri="{BB962C8B-B14F-4D97-AF65-F5344CB8AC3E}">
        <p14:creationId xmlns:p14="http://schemas.microsoft.com/office/powerpoint/2010/main" val="7918039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9746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Почему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одну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ноду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через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MD</a:t>
            </a:r>
            <a:endParaRPr lang="en-US" sz="36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  <a:p>
            <a:pPr algn="l">
              <a:lnSpc>
                <a:spcPts val="3780"/>
              </a:lnSpc>
            </a:pPr>
            <a:r>
              <a:rPr lang="ru-RU" sz="360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в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ывести</a:t>
            </a:r>
            <a:r>
              <a:rPr lang="en-US" dirty="0"/>
              <a:t>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больно</a:t>
            </a:r>
            <a:endParaRPr sz="36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8000" y="1772920"/>
            <a:ext cx="3674533" cy="4577080"/>
          </a:xfrm>
          <a:prstGeom prst="roundRect">
            <a:avLst>
              <a:gd name="adj" fmla="val 4147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12800" y="205232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2800" y="5294122"/>
            <a:ext cx="3064933" cy="792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Путь один: аннотация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cluster.x-k8s.io/delete-machine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 конкретной Machine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58733" y="1772920"/>
            <a:ext cx="3674533" cy="4577080"/>
          </a:xfrm>
          <a:prstGeom prst="roundRect">
            <a:avLst>
              <a:gd name="adj" fmla="val 4147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63533" y="205232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63533" y="5294122"/>
            <a:ext cx="3064933" cy="792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Хочешь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убрать 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—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уменьшай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replicas,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жертву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выберет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контроллер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009467" y="1772920"/>
            <a:ext cx="3674533" cy="4577080"/>
          </a:xfrm>
          <a:prstGeom prst="roundRect">
            <a:avLst>
              <a:gd name="adj" fmla="val 4147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14267" y="205232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4267" y="5294122"/>
            <a:ext cx="3064933" cy="792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Каждая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железка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уникальна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а</a:t>
            </a:r>
            <a:r>
              <a:rPr lang="ru-RU" dirty="0"/>
              <a:t> 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безликая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реплика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—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легко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ошибиться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508001"/>
            <a:ext cx="6350000" cy="6350000"/>
          </a:xfrm>
          <a:prstGeom prst="rect">
            <a:avLst/>
          </a:prstGeom>
        </p:spPr>
      </p:pic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30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9746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Наш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выбор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:</a:t>
            </a:r>
            <a:r>
              <a:rPr lang="ru-RU" sz="360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SingleMachine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CRD +</a:t>
            </a:r>
            <a:r>
              <a:rPr lang="en-US"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</a:t>
            </a:r>
            <a:r>
              <a:rPr lang="ru-RU" sz="360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б</a:t>
            </a:r>
            <a:r>
              <a:rPr lang="ru-RU"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ольше предохранителей</a:t>
            </a:r>
            <a:endParaRPr sz="36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000" y="1620520"/>
            <a:ext cx="10287000" cy="330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sz="2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Новый Custom Resource Definition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8000" y="231775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5500" y="2255520"/>
            <a:ext cx="50165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1 CR = 1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—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без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MachineDeployment</a:t>
            </a:r>
            <a:endParaRPr lang="ru-RU" sz="160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</a:t>
            </a:r>
            <a:r>
              <a:rPr lang="ru-RU" dirty="0"/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MachineSet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08000" y="304927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5500" y="2987040"/>
            <a:ext cx="50165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Провайдеро-независимый: Docker, Pinata,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будущие провайдеры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8000" y="378079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500" y="3718560"/>
            <a:ext cx="5016500" cy="264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GitOps: каждый change через PR и review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8000" y="4249037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5500" y="4186807"/>
            <a:ext cx="50165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Нет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зависимости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от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внутренней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логики</a:t>
            </a:r>
            <a:br>
              <a:rPr dirty="0"/>
            </a:b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rollout-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контроллеров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8000" y="4980557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5500" y="4918327"/>
            <a:ext cx="50165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Kyverno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ClusterPolicy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: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менять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CAPI-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ресурсы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только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аннотацией</a:t>
            </a:r>
            <a:r>
              <a:rPr lang="en-US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\</a:t>
            </a:r>
            <a:r>
              <a:rPr lang="ru-RU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апрува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8000" y="5712077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5500" y="5649847"/>
            <a:ext cx="5397500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Validation webhook: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изменения на кластер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только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с</a:t>
            </a:r>
            <a:r>
              <a:rPr lang="ru-RU" dirty="0"/>
              <a:t> 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allow-changes=&lt;cluster&gt;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03700" y="-4273550"/>
            <a:ext cx="9493250" cy="94932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050" y="4171950"/>
            <a:ext cx="4895850" cy="4591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3187700"/>
            <a:ext cx="9906000" cy="635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sz="50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Новая архитектура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822700"/>
            <a:ext cx="9906000" cy="635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sz="5000" b="0" i="0">
                <a:solidFill>
                  <a:srgbClr val="6D7782"/>
                </a:solidFill>
                <a:latin typeface="MTS Wide Medium"/>
                <a:ea typeface="MTS Wide Medium"/>
                <a:cs typeface="MTS Wide Medium"/>
              </a:rPr>
              <a:t>Как мы живём теперь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37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было</a:t>
            </a:r>
            <a:r>
              <a:rPr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vs </a:t>
            </a:r>
            <a:r>
              <a:rPr sz="36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стало</a:t>
            </a:r>
            <a:endParaRPr sz="36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5549900" cy="5057140"/>
          </a:xfrm>
          <a:prstGeom prst="roundRect">
            <a:avLst>
              <a:gd name="adj" fmla="val 3013"/>
            </a:avLst>
          </a:prstGeom>
          <a:solidFill>
            <a:srgbClr val="F5F5F7"/>
          </a:solidFill>
          <a:ln w="12700">
            <a:solidFill>
              <a:srgbClr val="C62828"/>
            </a:solidFill>
            <a:prstDash val="dash"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1496060"/>
            <a:ext cx="5041900" cy="2514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sz="1800" b="0" i="0">
                <a:solidFill>
                  <a:srgbClr val="C62828"/>
                </a:solidFill>
                <a:latin typeface="MTS Wide Medium"/>
                <a:ea typeface="MTS Wide Medium"/>
                <a:cs typeface="MTS Wide Medium"/>
              </a:rPr>
              <a:t>Было: MachineDeployment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775460"/>
            <a:ext cx="5041900" cy="198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1200" b="0" i="0">
                <a:solidFill>
                  <a:srgbClr val="C62828"/>
                </a:solidFill>
                <a:latin typeface="MTS Text"/>
                <a:ea typeface="MTS Text"/>
                <a:cs typeface="MTS Text"/>
              </a:rPr>
              <a:t>blast radius = все ноды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34100" y="1292860"/>
            <a:ext cx="5549900" cy="5057140"/>
          </a:xfrm>
          <a:prstGeom prst="roundRect">
            <a:avLst>
              <a:gd name="adj" fmla="val 3013"/>
            </a:avLst>
          </a:prstGeom>
          <a:solidFill>
            <a:srgbClr val="F5F5F7"/>
          </a:solidFill>
          <a:ln w="12700">
            <a:solidFill>
              <a:srgbClr val="1565C0"/>
            </a:solidFill>
            <a:prstDash val="dash"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88100" y="1496060"/>
            <a:ext cx="5041900" cy="2514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sz="1800" b="0" i="0">
                <a:solidFill>
                  <a:srgbClr val="1565C0"/>
                </a:solidFill>
                <a:latin typeface="MTS Wide Medium"/>
                <a:ea typeface="MTS Wide Medium"/>
                <a:cs typeface="MTS Wide Medium"/>
              </a:rPr>
              <a:t>Стало: SingleMachine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88100" y="1775460"/>
            <a:ext cx="5041900" cy="198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1200" b="0" i="0">
                <a:solidFill>
                  <a:srgbClr val="1565C0"/>
                </a:solidFill>
                <a:latin typeface="MTS Text"/>
                <a:ea typeface="MTS Text"/>
                <a:cs typeface="MTS Text"/>
              </a:rPr>
              <a:t>blast radius = 1 нода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43000" y="2499360"/>
            <a:ext cx="4279900" cy="698500"/>
          </a:xfrm>
          <a:prstGeom prst="roundRect">
            <a:avLst>
              <a:gd name="adj" fmla="val 14545"/>
            </a:avLst>
          </a:prstGeom>
          <a:solidFill>
            <a:srgbClr val="F7F0FD"/>
          </a:solidFill>
          <a:ln w="12700">
            <a:solidFill>
              <a:srgbClr val="7B1FA2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244600" y="2663190"/>
            <a:ext cx="40767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MachineDeployment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44600" y="2868930"/>
            <a:ext cx="40767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replicas: N + RolloutAfter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524000" y="3705860"/>
            <a:ext cx="3517900" cy="698500"/>
          </a:xfrm>
          <a:prstGeom prst="roundRect">
            <a:avLst>
              <a:gd name="adj" fmla="val 14545"/>
            </a:avLst>
          </a:prstGeom>
          <a:solidFill>
            <a:srgbClr val="F8F9FA"/>
          </a:solidFill>
          <a:ln w="12700">
            <a:solidFill>
              <a:srgbClr val="37424A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625600" y="3869690"/>
            <a:ext cx="33147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CAPI controller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25600" y="4075430"/>
            <a:ext cx="33147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сам решает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43000" y="5229860"/>
            <a:ext cx="4279900" cy="825500"/>
          </a:xfrm>
          <a:prstGeom prst="roundRect">
            <a:avLst>
              <a:gd name="adj" fmla="val 12307"/>
            </a:avLst>
          </a:prstGeom>
          <a:solidFill>
            <a:srgbClr val="FDECEA"/>
          </a:solidFill>
          <a:ln w="19050">
            <a:solidFill>
              <a:srgbClr val="C62828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244600" y="5457190"/>
            <a:ext cx="40767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Node ×N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44600" y="5662930"/>
            <a:ext cx="40767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cordon + drain + delete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3282950" y="3197860"/>
            <a:ext cx="0" cy="508000"/>
          </a:xfrm>
          <a:prstGeom prst="line">
            <a:avLst/>
          </a:prstGeom>
          <a:ln w="12700">
            <a:solidFill>
              <a:srgbClr val="7B1FA2"/>
            </a:solidFill>
            <a:tailEnd type="triangle" w="med" len="med"/>
          </a:ln>
        </p:spPr>
      </p:cxnSp>
      <p:cxnSp>
        <p:nvCxnSpPr>
          <p:cNvPr id="21" name="Connector 20"/>
          <p:cNvCxnSpPr/>
          <p:nvPr/>
        </p:nvCxnSpPr>
        <p:spPr>
          <a:xfrm>
            <a:off x="3282950" y="4404360"/>
            <a:ext cx="0" cy="825500"/>
          </a:xfrm>
          <a:prstGeom prst="line">
            <a:avLst/>
          </a:prstGeom>
          <a:ln w="19050">
            <a:solidFill>
              <a:srgbClr val="C62828"/>
            </a:solidFill>
            <a:tailEnd type="triangle" w="med" len="med"/>
          </a:ln>
        </p:spPr>
      </p:cxnSp>
      <p:sp>
        <p:nvSpPr>
          <p:cNvPr id="22" name="Rounded Rectangle 21"/>
          <p:cNvSpPr/>
          <p:nvPr/>
        </p:nvSpPr>
        <p:spPr>
          <a:xfrm>
            <a:off x="2618676" y="4702810"/>
            <a:ext cx="1328547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DE0E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618676" y="4721860"/>
            <a:ext cx="1328547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C62828"/>
                </a:solidFill>
                <a:latin typeface="MTS Text"/>
                <a:ea typeface="MTS Text"/>
                <a:cs typeface="MTS Text"/>
              </a:rPr>
              <a:t>1 rollout = все ноды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769100" y="2499360"/>
            <a:ext cx="4279900" cy="698500"/>
          </a:xfrm>
          <a:prstGeom prst="roundRect">
            <a:avLst>
              <a:gd name="adj" fmla="val 14545"/>
            </a:avLst>
          </a:prstGeom>
          <a:solidFill>
            <a:srgbClr val="F8F9FA"/>
          </a:solidFill>
          <a:ln w="12700">
            <a:solidFill>
              <a:srgbClr val="37424A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870700" y="2663190"/>
            <a:ext cx="40767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Git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70700" y="2868930"/>
            <a:ext cx="40767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PR → review → merge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88100" y="3705860"/>
            <a:ext cx="1612900" cy="698500"/>
          </a:xfrm>
          <a:prstGeom prst="roundRect">
            <a:avLst>
              <a:gd name="adj" fmla="val 14545"/>
            </a:avLst>
          </a:prstGeom>
          <a:solidFill>
            <a:srgbClr val="E3F2FD"/>
          </a:solidFill>
          <a:ln w="12700">
            <a:solidFill>
              <a:srgbClr val="1565C0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489700" y="3869690"/>
            <a:ext cx="14097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SingleMachine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89700" y="4075430"/>
            <a:ext cx="14097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node-01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88100" y="5229860"/>
            <a:ext cx="1612900" cy="825500"/>
          </a:xfrm>
          <a:prstGeom prst="roundRect">
            <a:avLst>
              <a:gd name="adj" fmla="val 12307"/>
            </a:avLst>
          </a:prstGeom>
          <a:solidFill>
            <a:srgbClr val="EAF6EC"/>
          </a:solidFill>
          <a:ln w="12700">
            <a:solidFill>
              <a:srgbClr val="1E8E3E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489700" y="5558790"/>
            <a:ext cx="14097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Node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8909050" y="3197860"/>
            <a:ext cx="0" cy="222250"/>
          </a:xfrm>
          <a:prstGeom prst="line">
            <a:avLst/>
          </a:prstGeom>
          <a:ln w="12700">
            <a:solidFill>
              <a:srgbClr val="37424A"/>
            </a:solidFill>
          </a:ln>
        </p:spPr>
      </p:cxnSp>
      <p:cxnSp>
        <p:nvCxnSpPr>
          <p:cNvPr id="33" name="Connector 32"/>
          <p:cNvCxnSpPr/>
          <p:nvPr/>
        </p:nvCxnSpPr>
        <p:spPr>
          <a:xfrm flipH="1">
            <a:off x="7194550" y="3420110"/>
            <a:ext cx="1714500" cy="0"/>
          </a:xfrm>
          <a:prstGeom prst="line">
            <a:avLst/>
          </a:prstGeom>
          <a:ln w="12700">
            <a:solidFill>
              <a:srgbClr val="37424A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7194550" y="3420110"/>
            <a:ext cx="0" cy="285750"/>
          </a:xfrm>
          <a:prstGeom prst="line">
            <a:avLst/>
          </a:prstGeom>
          <a:ln w="12700">
            <a:solidFill>
              <a:srgbClr val="37424A"/>
            </a:solidFill>
            <a:tailEnd type="triangle" w="med" len="med"/>
          </a:ln>
        </p:spPr>
      </p:cxnSp>
      <p:cxnSp>
        <p:nvCxnSpPr>
          <p:cNvPr id="35" name="Connector 34"/>
          <p:cNvCxnSpPr/>
          <p:nvPr/>
        </p:nvCxnSpPr>
        <p:spPr>
          <a:xfrm>
            <a:off x="7194550" y="4404360"/>
            <a:ext cx="0" cy="825500"/>
          </a:xfrm>
          <a:prstGeom prst="line">
            <a:avLst/>
          </a:prstGeom>
          <a:ln w="12700">
            <a:solidFill>
              <a:srgbClr val="1565C0"/>
            </a:solidFill>
            <a:tailEnd type="triangle" w="med" len="med"/>
          </a:ln>
        </p:spPr>
      </p:cxnSp>
      <p:sp>
        <p:nvSpPr>
          <p:cNvPr id="36" name="Rounded Rectangle 35"/>
          <p:cNvSpPr/>
          <p:nvPr/>
        </p:nvSpPr>
        <p:spPr>
          <a:xfrm>
            <a:off x="7006272" y="4702810"/>
            <a:ext cx="376555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DE0E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006272" y="4721860"/>
            <a:ext cx="376555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1565C0"/>
                </a:solidFill>
                <a:latin typeface="MTS Text"/>
                <a:ea typeface="MTS Text"/>
                <a:cs typeface="MTS Text"/>
              </a:rPr>
              <a:t>1 : 1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102600" y="3705860"/>
            <a:ext cx="1612900" cy="698500"/>
          </a:xfrm>
          <a:prstGeom prst="roundRect">
            <a:avLst>
              <a:gd name="adj" fmla="val 14545"/>
            </a:avLst>
          </a:prstGeom>
          <a:solidFill>
            <a:srgbClr val="E3F2FD"/>
          </a:solidFill>
          <a:ln w="12700">
            <a:solidFill>
              <a:srgbClr val="1565C0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8204200" y="3869690"/>
            <a:ext cx="14097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SingleMachine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04200" y="4075430"/>
            <a:ext cx="14097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node-02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102600" y="5229860"/>
            <a:ext cx="1612900" cy="825500"/>
          </a:xfrm>
          <a:prstGeom prst="roundRect">
            <a:avLst>
              <a:gd name="adj" fmla="val 12307"/>
            </a:avLst>
          </a:prstGeom>
          <a:solidFill>
            <a:srgbClr val="EAF6EC"/>
          </a:solidFill>
          <a:ln w="12700">
            <a:solidFill>
              <a:srgbClr val="1E8E3E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8204200" y="5558790"/>
            <a:ext cx="14097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Node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8909050" y="3197860"/>
            <a:ext cx="0" cy="508000"/>
          </a:xfrm>
          <a:prstGeom prst="line">
            <a:avLst/>
          </a:prstGeom>
          <a:ln w="12700">
            <a:solidFill>
              <a:srgbClr val="37424A"/>
            </a:solidFill>
            <a:tailEnd type="triangle" w="med" len="med"/>
          </a:ln>
        </p:spPr>
      </p:cxnSp>
      <p:cxnSp>
        <p:nvCxnSpPr>
          <p:cNvPr id="44" name="Connector 43"/>
          <p:cNvCxnSpPr/>
          <p:nvPr/>
        </p:nvCxnSpPr>
        <p:spPr>
          <a:xfrm>
            <a:off x="8909050" y="4404360"/>
            <a:ext cx="0" cy="825500"/>
          </a:xfrm>
          <a:prstGeom prst="line">
            <a:avLst/>
          </a:prstGeom>
          <a:ln w="12700">
            <a:solidFill>
              <a:srgbClr val="1565C0"/>
            </a:solidFill>
            <a:tailEnd type="triangle" w="med" len="med"/>
          </a:ln>
        </p:spPr>
      </p:cxnSp>
      <p:sp>
        <p:nvSpPr>
          <p:cNvPr id="45" name="Rounded Rectangle 44"/>
          <p:cNvSpPr/>
          <p:nvPr/>
        </p:nvSpPr>
        <p:spPr>
          <a:xfrm>
            <a:off x="8720772" y="4702810"/>
            <a:ext cx="376555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DE0E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8720772" y="4721860"/>
            <a:ext cx="376555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1565C0"/>
                </a:solidFill>
                <a:latin typeface="MTS Text"/>
                <a:ea typeface="MTS Text"/>
                <a:cs typeface="MTS Text"/>
              </a:rPr>
              <a:t>1 : 1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817100" y="3705860"/>
            <a:ext cx="1612900" cy="698500"/>
          </a:xfrm>
          <a:prstGeom prst="roundRect">
            <a:avLst>
              <a:gd name="adj" fmla="val 14545"/>
            </a:avLst>
          </a:prstGeom>
          <a:solidFill>
            <a:srgbClr val="E3F2FD"/>
          </a:solidFill>
          <a:ln w="12700">
            <a:solidFill>
              <a:srgbClr val="1565C0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9918700" y="3869690"/>
            <a:ext cx="14097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SingleMachine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918700" y="4075430"/>
            <a:ext cx="14097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node-03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817100" y="5229860"/>
            <a:ext cx="1612900" cy="825500"/>
          </a:xfrm>
          <a:prstGeom prst="roundRect">
            <a:avLst>
              <a:gd name="adj" fmla="val 12307"/>
            </a:avLst>
          </a:prstGeom>
          <a:solidFill>
            <a:srgbClr val="EAF6EC"/>
          </a:solidFill>
          <a:ln w="12700">
            <a:solidFill>
              <a:srgbClr val="1E8E3E"/>
            </a:solidFill>
          </a:ln>
          <a:effectLst>
            <a:outerShdw blurRad="152400" dist="25400" dir="5400000" algn="t" rotWithShape="0">
              <a:srgbClr val="1E2023">
                <a:alpha val="8000"/>
              </a:srgbClr>
            </a:outerShdw>
          </a:effectLst>
        </p:spPr>
        <p:txBody>
          <a:bodyPr rtlCol="0" anchor="ctr"/>
          <a:lstStyle/>
          <a:p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9918700" y="5558790"/>
            <a:ext cx="1409700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20"/>
              </a:lnSpc>
            </a:pPr>
            <a:r>
              <a:rPr sz="12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Node</a:t>
            </a:r>
          </a:p>
        </p:txBody>
      </p:sp>
      <p:cxnSp>
        <p:nvCxnSpPr>
          <p:cNvPr id="52" name="Connector 51"/>
          <p:cNvCxnSpPr/>
          <p:nvPr/>
        </p:nvCxnSpPr>
        <p:spPr>
          <a:xfrm>
            <a:off x="8909050" y="3197860"/>
            <a:ext cx="0" cy="222250"/>
          </a:xfrm>
          <a:prstGeom prst="line">
            <a:avLst/>
          </a:prstGeom>
          <a:ln w="12700">
            <a:solidFill>
              <a:srgbClr val="37424A"/>
            </a:solidFill>
          </a:ln>
        </p:spPr>
      </p:cxnSp>
      <p:cxnSp>
        <p:nvCxnSpPr>
          <p:cNvPr id="53" name="Connector 52"/>
          <p:cNvCxnSpPr/>
          <p:nvPr/>
        </p:nvCxnSpPr>
        <p:spPr>
          <a:xfrm>
            <a:off x="8909050" y="3420110"/>
            <a:ext cx="1714500" cy="0"/>
          </a:xfrm>
          <a:prstGeom prst="line">
            <a:avLst/>
          </a:prstGeom>
          <a:ln w="12700">
            <a:solidFill>
              <a:srgbClr val="37424A"/>
            </a:solidFill>
          </a:ln>
        </p:spPr>
      </p:cxnSp>
      <p:cxnSp>
        <p:nvCxnSpPr>
          <p:cNvPr id="54" name="Connector 53"/>
          <p:cNvCxnSpPr/>
          <p:nvPr/>
        </p:nvCxnSpPr>
        <p:spPr>
          <a:xfrm>
            <a:off x="10623550" y="3420110"/>
            <a:ext cx="0" cy="285750"/>
          </a:xfrm>
          <a:prstGeom prst="line">
            <a:avLst/>
          </a:prstGeom>
          <a:ln w="12700">
            <a:solidFill>
              <a:srgbClr val="37424A"/>
            </a:solidFill>
            <a:tailEnd type="triangle" w="med" len="med"/>
          </a:ln>
        </p:spPr>
      </p:cxnSp>
      <p:cxnSp>
        <p:nvCxnSpPr>
          <p:cNvPr id="55" name="Connector 54"/>
          <p:cNvCxnSpPr/>
          <p:nvPr/>
        </p:nvCxnSpPr>
        <p:spPr>
          <a:xfrm>
            <a:off x="10623550" y="4404360"/>
            <a:ext cx="0" cy="825500"/>
          </a:xfrm>
          <a:prstGeom prst="line">
            <a:avLst/>
          </a:prstGeom>
          <a:ln w="12700">
            <a:solidFill>
              <a:srgbClr val="1565C0"/>
            </a:solidFill>
            <a:tailEnd type="triangle" w="med" len="med"/>
          </a:ln>
        </p:spPr>
      </p:cxnSp>
      <p:sp>
        <p:nvSpPr>
          <p:cNvPr id="56" name="Rounded Rectangle 55"/>
          <p:cNvSpPr/>
          <p:nvPr/>
        </p:nvSpPr>
        <p:spPr>
          <a:xfrm>
            <a:off x="10435272" y="4702810"/>
            <a:ext cx="376555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DE0E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10435272" y="4721860"/>
            <a:ext cx="376555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</a:pPr>
            <a:r>
              <a:rPr sz="1000" b="0" i="0">
                <a:solidFill>
                  <a:srgbClr val="1565C0"/>
                </a:solidFill>
                <a:latin typeface="MTS Text"/>
                <a:ea typeface="MTS Text"/>
                <a:cs typeface="MTS Text"/>
              </a:rPr>
              <a:t>1 : 1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42"/>
          <a:stretch/>
        </p:blipFill>
        <p:spPr>
          <a:xfrm flipH="1">
            <a:off x="-1" y="3664382"/>
            <a:ext cx="12216705" cy="7813599"/>
          </a:xfrm>
          <a:prstGeom prst="rect">
            <a:avLst/>
          </a:prstGeom>
        </p:spPr>
      </p:pic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32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00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SingleMachine CRD — дизайн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8000" y="135509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5500" y="1292860"/>
            <a:ext cx="50165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CRD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корневом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уровне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API CAPI (cluster.x-k8s.io):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SingleMachine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08000" y="2024825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5500" y="2816211"/>
            <a:ext cx="50165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1 CR = 1 CAPI Machine + 1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KubeadmConfig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+ 1 infra</a:t>
            </a:r>
            <a:br>
              <a:rPr dirty="0"/>
            </a:b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8000" y="281813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5500" y="1940899"/>
            <a:ext cx="5016500" cy="790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Контроллер клонирует шаблоны — по логике </a:t>
            </a:r>
            <a:r>
              <a:rPr lang="en-GB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MachineDeployment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из </a:t>
            </a:r>
            <a:r>
              <a:rPr lang="ru-RU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апстрима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(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unstructured + controllers/external)"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350000" y="135509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67500" y="1292860"/>
            <a:ext cx="50165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Детерминированный нейминг: все дети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называются как CR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50000" y="208661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667500" y="2024380"/>
            <a:ext cx="50165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Провайдеро-независимый: Docker, Pinata,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будущие провайдеры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0000" y="281813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667500" y="2755900"/>
            <a:ext cx="5016500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MachineDeployment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оставили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только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для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VM —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железо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только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через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SingleMachine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33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00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CAPI SingleMachine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2154" y="1292860"/>
            <a:ext cx="4527692" cy="505714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34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00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Пример SingleMachine CR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11176000" cy="4998720"/>
          </a:xfrm>
          <a:prstGeom prst="roundRect">
            <a:avLst>
              <a:gd name="adj" fmla="val 3048"/>
            </a:avLst>
          </a:prstGeom>
          <a:solidFill>
            <a:srgbClr val="0D111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1546860"/>
            <a:ext cx="10668000" cy="45649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apiVersion</a:t>
            </a: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: cluster.x-k8s.io/v1beta1</a:t>
            </a: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kind: </a:t>
            </a:r>
            <a:r>
              <a:rPr sz="1600" b="0" i="0" dirty="0" err="1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SingleMachine</a:t>
            </a:r>
            <a:endParaRPr sz="1600" b="0" i="0" dirty="0">
              <a:solidFill>
                <a:srgbClr val="C5E1A5"/>
              </a:solidFill>
              <a:latin typeface="JetBrains Mono"/>
              <a:ea typeface="JetBrains Mono"/>
              <a:cs typeface="JetBrains Mono"/>
            </a:endParaRP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metadata:</a:t>
            </a: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  name: worker-node-01</a:t>
            </a: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  namespace: cluster-production</a:t>
            </a: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spec:</a:t>
            </a: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  </a:t>
            </a:r>
            <a:r>
              <a:rPr sz="1600" b="0" i="0" dirty="0" err="1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clusterName</a:t>
            </a: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: prod-cluster</a:t>
            </a: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  version: v1.3</a:t>
            </a:r>
            <a:r>
              <a:rPr lang="en-US"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4</a:t>
            </a: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.</a:t>
            </a:r>
            <a:r>
              <a:rPr lang="en-US"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2</a:t>
            </a:r>
            <a:endParaRPr sz="1600" b="0" i="0" dirty="0">
              <a:solidFill>
                <a:srgbClr val="C5E1A5"/>
              </a:solidFill>
              <a:latin typeface="JetBrains Mono"/>
              <a:ea typeface="JetBrains Mono"/>
              <a:cs typeface="JetBrains Mono"/>
            </a:endParaRP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  bootstrap:</a:t>
            </a: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    </a:t>
            </a:r>
            <a:r>
              <a:rPr sz="1600" b="0" i="0" dirty="0" err="1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configRef</a:t>
            </a: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:</a:t>
            </a: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      </a:t>
            </a:r>
            <a:r>
              <a:rPr sz="1600" b="0" i="0" dirty="0" err="1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apiVersion</a:t>
            </a: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: bootstrap.cluster.x-k8s.io/v1beta1</a:t>
            </a: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      kind: </a:t>
            </a:r>
            <a:r>
              <a:rPr sz="1600" b="0" i="0" dirty="0" err="1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KubeadmConfigTemplate</a:t>
            </a:r>
            <a:endParaRPr sz="1600" b="0" i="0" dirty="0">
              <a:solidFill>
                <a:srgbClr val="C5E1A5"/>
              </a:solidFill>
              <a:latin typeface="JetBrains Mono"/>
              <a:ea typeface="JetBrains Mono"/>
              <a:cs typeface="JetBrains Mono"/>
            </a:endParaRP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      name: worker-node-01</a:t>
            </a: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  </a:t>
            </a:r>
            <a:r>
              <a:rPr sz="1600" b="0" i="0" dirty="0" err="1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infrastructureRef</a:t>
            </a: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:</a:t>
            </a: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    </a:t>
            </a:r>
            <a:r>
              <a:rPr sz="1600" b="0" i="0" dirty="0" err="1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apiVersion</a:t>
            </a: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: infrastructure.cluster.x-k8s.io/v1beta1</a:t>
            </a: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    kind: </a:t>
            </a:r>
            <a:r>
              <a:rPr sz="1600" b="0" i="0" dirty="0" err="1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PinataHybridMachineTemplate</a:t>
            </a:r>
            <a:endParaRPr sz="1600" b="0" i="0" dirty="0">
              <a:solidFill>
                <a:srgbClr val="C5E1A5"/>
              </a:solidFill>
              <a:latin typeface="JetBrains Mono"/>
              <a:ea typeface="JetBrains Mono"/>
              <a:cs typeface="JetBrains Mono"/>
            </a:endParaRP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C5E1A5"/>
                </a:solidFill>
                <a:latin typeface="JetBrains Mono"/>
                <a:ea typeface="JetBrains Mono"/>
                <a:cs typeface="JetBrains Mono"/>
              </a:rPr>
              <a:t>    name: worker-node-01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35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00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Как SingleMachine собирает ноду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5549900" cy="1634913"/>
          </a:xfrm>
          <a:prstGeom prst="roundRect">
            <a:avLst>
              <a:gd name="adj" fmla="val 9321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12800" y="1572260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2800" y="2143584"/>
            <a:ext cx="4298442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Ставим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finalizer</a:t>
            </a:r>
            <a:endParaRPr lang="ru-RU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SingleMachine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134100" y="1292860"/>
            <a:ext cx="5549900" cy="1634913"/>
          </a:xfrm>
          <a:prstGeom prst="roundRect">
            <a:avLst>
              <a:gd name="adj" fmla="val 9321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38900" y="1572260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143584"/>
            <a:ext cx="4298442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Клонируем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KubeadmConfigTemplate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→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KubeadmConfig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8000" y="3003973"/>
            <a:ext cx="5549900" cy="1634913"/>
          </a:xfrm>
          <a:prstGeom prst="roundRect">
            <a:avLst>
              <a:gd name="adj" fmla="val 9321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12800" y="3283373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" y="3854697"/>
            <a:ext cx="4298442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Клонируем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InfraMachineTemplate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→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InfraMachine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134100" y="3003973"/>
            <a:ext cx="5549900" cy="1634913"/>
          </a:xfrm>
          <a:prstGeom prst="roundRect">
            <a:avLst>
              <a:gd name="adj" fmla="val 9321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38900" y="3283373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3854697"/>
            <a:ext cx="4298442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Создаём CAPI Machine со ссылками на</a:t>
            </a:r>
            <a:br/>
            <a:r>
              <a:rPr sz="1600" b="0" i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KubeadmConfig/bootstrap и InfraMachine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8000" y="4715087"/>
            <a:ext cx="5549900" cy="1634913"/>
          </a:xfrm>
          <a:prstGeom prst="roundRect">
            <a:avLst>
              <a:gd name="adj" fmla="val 9321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12800" y="4994487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2800" y="5565811"/>
            <a:ext cx="4298442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Зеркалим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статус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Machine</a:t>
            </a:r>
            <a:endParaRPr lang="ru-RU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SingleMachine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134100" y="4715087"/>
            <a:ext cx="5549900" cy="1634913"/>
          </a:xfrm>
          <a:prstGeom prst="roundRect">
            <a:avLst>
              <a:gd name="adj" fmla="val 9321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38900" y="4994487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38900" y="5565811"/>
            <a:ext cx="4298442" cy="528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удалении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: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сносим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Machine — CAPI</a:t>
            </a:r>
            <a:br>
              <a:rPr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аккуратно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гасит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ноду</a:t>
            </a:r>
            <a:r>
              <a:rPr lang="en-US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(</a:t>
            </a:r>
            <a:r>
              <a:rPr lang="en-US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ownerRef</a:t>
            </a:r>
            <a:r>
              <a:rPr lang="en-US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)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36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00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Как это работает сейчас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12800" y="157226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2800" y="2991612"/>
            <a:ext cx="49403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Каждая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—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отдельный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CR в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Git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</a:t>
            </a:r>
            <a:endParaRPr lang="ru-RU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историей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и</a:t>
            </a:r>
            <a:r>
              <a:rPr lang="ru-RU" dirty="0"/>
              <a:t> 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blame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34100" y="129286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38900" y="157226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991612"/>
            <a:ext cx="49403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Изменения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через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PR: review, merge —</a:t>
            </a:r>
            <a:endParaRPr lang="ru-RU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онтроллер</a:t>
            </a:r>
            <a:r>
              <a:rPr lang="ru-RU" dirty="0"/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подхватывает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8000" y="385953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12800" y="413893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" y="5558282"/>
            <a:ext cx="49403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Контроллер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трогает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только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свою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ноду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—</a:t>
            </a:r>
            <a:endParaRPr lang="ru-RU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lang="en-US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B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last</a:t>
            </a:r>
            <a:r>
              <a:rPr lang="ru-RU" dirty="0"/>
              <a:t> 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radius = 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34100" y="385953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38900" y="413893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558282"/>
            <a:ext cx="4940300" cy="252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Апгрейд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Kubernetes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раскатываем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своим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агентом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41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ru-RU"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Зачем нам остался </a:t>
            </a:r>
            <a:r>
              <a:rPr lang="en-GB"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CAPI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8000" y="135509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5499" y="1292860"/>
            <a:ext cx="5500923" cy="790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Писать весь 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management plane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 нуля — дорого и долго, а 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CAPI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уже есть</a:t>
            </a:r>
          </a:p>
          <a:p>
            <a:pPr algn="l">
              <a:lnSpc>
                <a:spcPts val="2080"/>
              </a:lnSpc>
            </a:pPr>
            <a:endParaRPr lang="ru-RU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08000" y="208661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5500" y="2024380"/>
            <a:ext cx="5016500" cy="521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Берем готовое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: жизненный цикл машин, </a:t>
            </a:r>
            <a:r>
              <a:rPr lang="en-GB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MachineHealthCheck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bootstrap,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инфра-провайдеры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8000" y="281813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5500" y="2755900"/>
            <a:ext cx="50165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Стейдж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без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долгоживущих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CR</a:t>
            </a:r>
            <a:endParaRPr lang="en-US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Э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прод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что</a:t>
            </a:r>
            <a:r>
              <a:rPr lang="en-US" dirty="0"/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бы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говорили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8000" y="354965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5500" y="3487420"/>
            <a:ext cx="50165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Guardrails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окупаются</a:t>
            </a:r>
            <a:endParaRPr lang="en-US" sz="1600" b="0" i="0" dirty="0">
              <a:solidFill>
                <a:srgbClr val="434A51"/>
              </a:solidFill>
              <a:latin typeface="MTS Wide Medium" panose="020B0306020102020303" pitchFamily="34" charset="0"/>
              <a:ea typeface="MTS Wide Medium" panose="020B0306020102020303" pitchFamily="34" charset="0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Kyverno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и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webhooks</a:t>
            </a:r>
            <a:r>
              <a:rPr lang="en-US" dirty="0"/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дешевле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пожара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8000" y="428117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5500" y="4218940"/>
            <a:ext cx="50165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Свой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контроллер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—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это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не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страшно</a:t>
            </a:r>
            <a:endParaRPr lang="en-US" sz="1600" b="0" i="0" dirty="0">
              <a:solidFill>
                <a:srgbClr val="434A51"/>
              </a:solidFill>
              <a:latin typeface="MTS Wide Medium" panose="020B0306020102020303" pitchFamily="34" charset="0"/>
              <a:ea typeface="MTS Wide Medium" panose="020B0306020102020303" pitchFamily="34" charset="0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ногда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проще</a:t>
            </a:r>
            <a:r>
              <a:rPr lang="en-US" dirty="0"/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написать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чем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бороться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133" y="-29210"/>
            <a:ext cx="8617428" cy="861742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03700" y="-4273550"/>
            <a:ext cx="9493250" cy="94932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050" y="4171950"/>
            <a:ext cx="4895850" cy="4591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2870200"/>
            <a:ext cx="9906000" cy="635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sz="50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Результаты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39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9746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ru-RU" sz="36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Что изменилось на практике</a:t>
            </a:r>
          </a:p>
          <a:p>
            <a:pPr algn="l">
              <a:lnSpc>
                <a:spcPts val="3780"/>
              </a:lnSpc>
            </a:pPr>
            <a:endParaRPr lang="ru-RU" sz="3600" b="0" i="0" dirty="0">
              <a:solidFill>
                <a:srgbClr val="1E2023"/>
              </a:solidFill>
              <a:latin typeface="MTS Wide Medium"/>
              <a:ea typeface="MTS Wide Medium"/>
              <a:cs typeface="MTS Wide Medium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12800" y="157226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2800" y="2886512"/>
            <a:ext cx="4940300" cy="790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Убрали зависимость от внутренней</a:t>
            </a:r>
            <a:br>
              <a:rPr lang="ru-RU" dirty="0"/>
            </a:b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логики 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CAPI</a:t>
            </a:r>
            <a:r>
              <a:rPr lang="en-GB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больше не гадаем, что решит чужой контроллер</a:t>
            </a:r>
            <a:endParaRPr lang="en-GB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134100" y="129286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38900" y="157226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991612"/>
            <a:ext cx="49403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Каждое изменение </a:t>
            </a:r>
            <a:r>
              <a:rPr lang="ru-RU" sz="160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</a:t>
            </a:r>
            <a:r>
              <a:rPr lang="ru-RU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нодно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— в 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Git: 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видно кто, когда и зачем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8000" y="385953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12800" y="413893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" y="5558282"/>
            <a:ext cx="4940300" cy="5245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Контроллер трогает только свою </a:t>
            </a:r>
            <a:r>
              <a:rPr lang="ru-RU"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ноду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—</a:t>
            </a:r>
          </a:p>
          <a:p>
            <a:pPr algn="l">
              <a:lnSpc>
                <a:spcPts val="2080"/>
              </a:lnSpc>
            </a:pP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Blast</a:t>
            </a:r>
            <a:r>
              <a:rPr lang="en-GB" sz="1600" dirty="0"/>
              <a:t> </a:t>
            </a:r>
            <a:r>
              <a:rPr lang="en-GB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radius = 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34100" y="3859530"/>
            <a:ext cx="5549900" cy="2490470"/>
          </a:xfrm>
          <a:prstGeom prst="roundRect">
            <a:avLst>
              <a:gd name="adj" fmla="val 6119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38900" y="4138930"/>
            <a:ext cx="501752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200" b="0" i="0" dirty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558282"/>
            <a:ext cx="49403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Ноль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инцидентов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Cluster API</a:t>
            </a:r>
            <a:endParaRPr lang="ru-RU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момента</a:t>
            </a:r>
            <a:r>
              <a:rPr lang="ru-RU" dirty="0"/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внедрения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03700" y="-4273550"/>
            <a:ext cx="9493250" cy="94932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050" y="4171950"/>
            <a:ext cx="4895850" cy="4591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3187700"/>
            <a:ext cx="9906000" cy="635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sz="50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Заключение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41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00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Что мы усвоили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8000" y="135509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5499" y="1292860"/>
            <a:ext cx="5500923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Чужой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контроллер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—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чужие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решения</a:t>
            </a:r>
            <a:endParaRPr lang="en-US" sz="1600" b="0" i="0" dirty="0">
              <a:solidFill>
                <a:srgbClr val="434A51"/>
              </a:solidFill>
              <a:latin typeface="MTS Wide Medium" panose="020B0306020102020303" pitchFamily="34" charset="0"/>
              <a:ea typeface="MTS Wide Medium" panose="020B0306020102020303" pitchFamily="34" charset="0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З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абирайте</a:t>
            </a:r>
            <a:r>
              <a:rPr lang="en-US" dirty="0"/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логику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под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свой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контроль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08000" y="208661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5500" y="2024380"/>
            <a:ext cx="50165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Не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доверяйте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полям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в CR</a:t>
            </a:r>
            <a:endParaRPr lang="en-US" sz="1600" b="0" i="0" dirty="0">
              <a:solidFill>
                <a:srgbClr val="434A51"/>
              </a:solidFill>
              <a:latin typeface="MTS Wide Medium" panose="020B0306020102020303" pitchFamily="34" charset="0"/>
              <a:ea typeface="MTS Wide Medium" panose="020B0306020102020303" pitchFamily="34" charset="0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веряйте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прод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с</a:t>
            </a:r>
            <a:r>
              <a:rPr lang="en-US" dirty="0"/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девом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diff’ом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а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глаз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08000" y="281813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5500" y="2755900"/>
            <a:ext cx="50165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Стейдж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без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долгоживущих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CR</a:t>
            </a:r>
            <a:endParaRPr lang="en-US"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Э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прод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что</a:t>
            </a:r>
            <a:r>
              <a:rPr lang="en-US" dirty="0"/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бы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говорили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8000" y="354965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5500" y="3487420"/>
            <a:ext cx="50165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Guardrails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окупаются</a:t>
            </a:r>
            <a:endParaRPr lang="en-US" sz="1600" b="0" i="0" dirty="0">
              <a:solidFill>
                <a:srgbClr val="434A51"/>
              </a:solidFill>
              <a:latin typeface="MTS Wide Medium" panose="020B0306020102020303" pitchFamily="34" charset="0"/>
              <a:ea typeface="MTS Wide Medium" panose="020B0306020102020303" pitchFamily="34" charset="0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Kyverno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и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webhooks</a:t>
            </a:r>
            <a:r>
              <a:rPr lang="en-US" dirty="0"/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дешевле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пожара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8000" y="4281170"/>
            <a:ext cx="139700" cy="139700"/>
          </a:xfrm>
          <a:prstGeom prst="roundRect">
            <a:avLst>
              <a:gd name="adj" fmla="val 22727"/>
            </a:avLst>
          </a:prstGeom>
          <a:solidFill>
            <a:srgbClr val="FF0033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5500" y="4218940"/>
            <a:ext cx="50165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Свой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контроллер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—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это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не</a:t>
            </a:r>
            <a:r>
              <a:rPr sz="1600" b="0" i="0" dirty="0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Wide Medium" panose="020B0306020102020303" pitchFamily="34" charset="0"/>
                <a:ea typeface="MTS Wide Medium" panose="020B0306020102020303" pitchFamily="34" charset="0"/>
                <a:cs typeface="MTS Text"/>
              </a:rPr>
              <a:t>страшно</a:t>
            </a:r>
            <a:endParaRPr lang="en-US" sz="1600" b="0" i="0" dirty="0">
              <a:solidFill>
                <a:srgbClr val="434A51"/>
              </a:solidFill>
              <a:latin typeface="MTS Wide Medium" panose="020B0306020102020303" pitchFamily="34" charset="0"/>
              <a:ea typeface="MTS Wide Medium" panose="020B0306020102020303" pitchFamily="34" charset="0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ногда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проще</a:t>
            </a:r>
            <a:r>
              <a:rPr lang="en-US" dirty="0"/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написать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,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чем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бороться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133" y="-29210"/>
            <a:ext cx="8617428" cy="861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9239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0" y="127000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14100" y="6483350"/>
            <a:ext cx="76200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300"/>
              </a:lnSpc>
            </a:pPr>
            <a:r>
              <a:rPr sz="1000" b="0" i="0">
                <a:solidFill>
                  <a:srgbClr val="BBC1C7"/>
                </a:solidFill>
                <a:latin typeface="MTS Text"/>
                <a:ea typeface="MTS Text"/>
                <a:cs typeface="MTS Text"/>
              </a:rPr>
              <a:t>42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508000"/>
            <a:ext cx="10287000" cy="4800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sz="3600" b="0" i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Советы тем, кто живёт с CAPI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8000" y="1292860"/>
            <a:ext cx="5549900" cy="1207135"/>
          </a:xfrm>
          <a:prstGeom prst="roundRect">
            <a:avLst>
              <a:gd name="adj" fmla="val 12624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1200" y="1418160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819275"/>
            <a:ext cx="4501642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Поищите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залипшие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поля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в CR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перед</a:t>
            </a:r>
            <a:br>
              <a:rPr sz="1600" dirty="0"/>
            </a:b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апгрейдом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: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RolloutAfter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подобн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ы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е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134100" y="1292860"/>
            <a:ext cx="5549900" cy="1207135"/>
          </a:xfrm>
          <a:prstGeom prst="roundRect">
            <a:avLst>
              <a:gd name="adj" fmla="val 12624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37300" y="1418160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7300" y="1819275"/>
            <a:ext cx="4501642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Сверяйте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dev и prod с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учётом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возраста</a:t>
            </a:r>
            <a:endParaRPr lang="ru-RU" sz="160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</a:rPr>
              <a:t>и</a:t>
            </a:r>
            <a:r>
              <a:rPr lang="ru-RU" sz="1600" dirty="0"/>
              <a:t> 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lifecycle CR, а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только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версий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8000" y="2576195"/>
            <a:ext cx="5549900" cy="1207135"/>
          </a:xfrm>
          <a:prstGeom prst="roundRect">
            <a:avLst>
              <a:gd name="adj" fmla="val 12624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11200" y="2701495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200" y="3102610"/>
            <a:ext cx="4501642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Вешайте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admission/validations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webhooks</a:t>
            </a:r>
            <a:endParaRPr lang="ru-RU" sz="160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</a:t>
            </a:r>
            <a:r>
              <a:rPr lang="ru-RU" sz="1600" dirty="0"/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все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опасные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CAPI-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ресурсы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134100" y="2576195"/>
            <a:ext cx="5549900" cy="1207135"/>
          </a:xfrm>
          <a:prstGeom prst="roundRect">
            <a:avLst>
              <a:gd name="adj" fmla="val 12624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37300" y="2701495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37300" y="3102610"/>
            <a:ext cx="4876800" cy="5245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Тестируйте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апгрейды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стейдже</a:t>
            </a:r>
            <a:endParaRPr lang="ru-RU" sz="160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</a:rPr>
              <a:t>с</a:t>
            </a:r>
            <a:r>
              <a:rPr lang="ru-RU" sz="1600" dirty="0"/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реальным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workload и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старыми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CR</a:t>
            </a:r>
            <a:r>
              <a:rPr lang="ru-RU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(</a:t>
            </a:r>
            <a:r>
              <a:rPr lang="en-US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или </a:t>
            </a:r>
            <a:r>
              <a:rPr lang="en-US"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mock)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08000" y="3859530"/>
            <a:ext cx="5549900" cy="1207135"/>
          </a:xfrm>
          <a:prstGeom prst="roundRect">
            <a:avLst>
              <a:gd name="adj" fmla="val 12624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11200" y="3984830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1200" y="4385945"/>
            <a:ext cx="4501642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Держите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runbook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отката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операторов</a:t>
            </a:r>
            <a:endParaRPr lang="ru-RU" sz="160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  <a:p>
            <a:pPr algn="l">
              <a:lnSpc>
                <a:spcPts val="2080"/>
              </a:lnSpc>
            </a:pPr>
            <a:r>
              <a:rPr lang="ru-RU" sz="1600" dirty="0">
                <a:solidFill>
                  <a:srgbClr val="434A51"/>
                </a:solidFill>
                <a:latin typeface="MTS Text"/>
                <a:ea typeface="MTS Text"/>
              </a:rPr>
              <a:t>и</a:t>
            </a:r>
            <a:r>
              <a:rPr lang="ru-RU" sz="1600" dirty="0"/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свежий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бэкап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34100" y="3859530"/>
            <a:ext cx="5549900" cy="1207135"/>
          </a:xfrm>
          <a:prstGeom prst="roundRect">
            <a:avLst>
              <a:gd name="adj" fmla="val 12624"/>
            </a:avLst>
          </a:prstGeom>
          <a:solidFill>
            <a:srgbClr val="F5F5F7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37300" y="3984830"/>
            <a:ext cx="464058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b="0" i="0">
                <a:solidFill>
                  <a:srgbClr val="FF0033"/>
                </a:solidFill>
                <a:latin typeface="MTS Wide Medium"/>
                <a:ea typeface="MTS Wide Medium"/>
                <a:cs typeface="MTS Wide Medium"/>
              </a:rPr>
              <a:t>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37300" y="4385945"/>
            <a:ext cx="4501642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Для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уникальных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нод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рассмотрите</a:t>
            </a:r>
            <a:br>
              <a:rPr sz="1600" dirty="0"/>
            </a:br>
            <a:r>
              <a:rPr lang="en-US" sz="1600" dirty="0" err="1">
                <a:solidFill>
                  <a:srgbClr val="434A51"/>
                </a:solidFill>
                <a:latin typeface="MTS Text"/>
                <a:ea typeface="MTS Text"/>
              </a:rPr>
              <a:t>singleMachine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CR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вместо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счётчика</a:t>
            </a:r>
            <a:r>
              <a:rPr sz="16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</a:t>
            </a:r>
            <a:r>
              <a:rPr sz="16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реплик</a:t>
            </a:r>
            <a:endParaRPr sz="16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050" y="1854200"/>
            <a:ext cx="9798050" cy="7239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0" y="127000"/>
            <a:ext cx="1397000" cy="139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8000" y="508000"/>
            <a:ext cx="7493000" cy="12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sz="5000" b="0" i="0">
                <a:solidFill>
                  <a:srgbClr val="2C3135"/>
                </a:solidFill>
                <a:latin typeface="MTS Wide Medium"/>
                <a:ea typeface="MTS Wide Medium"/>
                <a:cs typeface="MTS Wide Medium"/>
              </a:rPr>
              <a:t>СПАСИБО ЗА</a:t>
            </a:r>
            <a:br/>
            <a:r>
              <a:rPr sz="5000" b="0" i="0">
                <a:solidFill>
                  <a:srgbClr val="2C3135"/>
                </a:solidFill>
                <a:latin typeface="MTS Wide Medium"/>
                <a:ea typeface="MTS Wide Medium"/>
                <a:cs typeface="MTS Wide Medium"/>
              </a:rPr>
              <a:t>ВНИМАНИЕ!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000" y="1930400"/>
            <a:ext cx="7493000" cy="330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sz="20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Вопросы</a:t>
            </a:r>
            <a:r>
              <a:rPr sz="20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0" y="909934"/>
            <a:ext cx="5080000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sz="2000" b="0" i="0" dirty="0" err="1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Команда</a:t>
            </a:r>
            <a:r>
              <a:rPr sz="2000" b="0" i="0" dirty="0">
                <a:solidFill>
                  <a:srgbClr val="1E2023"/>
                </a:solidFill>
                <a:latin typeface="MTS Wide Medium"/>
                <a:ea typeface="MTS Wide Medium"/>
                <a:cs typeface="MTS Wide Medium"/>
              </a:rPr>
              <a:t> KORE Platform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0" y="1265534"/>
            <a:ext cx="5080000" cy="198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1200" b="0" i="0" dirty="0">
                <a:solidFill>
                  <a:srgbClr val="6D7782"/>
                </a:solidFill>
                <a:latin typeface="MTS Text"/>
                <a:ea typeface="MTS Text"/>
                <a:cs typeface="MTS Text"/>
              </a:rPr>
              <a:t>MWS Cloud Platform (МТС)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41193B-AD80-A753-538A-F4EA2B0F4D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988" y="3710802"/>
            <a:ext cx="2966995" cy="29669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3C98C5-4BD4-CE8A-7DAB-FA430F52BFDD}"/>
              </a:ext>
            </a:extLst>
          </p:cNvPr>
          <p:cNvSpPr txBox="1"/>
          <p:nvPr/>
        </p:nvSpPr>
        <p:spPr>
          <a:xfrm>
            <a:off x="989914" y="3359044"/>
            <a:ext cx="7493000" cy="3129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tg</a:t>
            </a:r>
            <a:r>
              <a:rPr lang="en-US" sz="2000" b="0" i="0" dirty="0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 @</a:t>
            </a:r>
            <a:r>
              <a:rPr lang="en-US" sz="2000" b="0" i="0" dirty="0" err="1">
                <a:solidFill>
                  <a:srgbClr val="434A51"/>
                </a:solidFill>
                <a:latin typeface="MTS Text"/>
                <a:ea typeface="MTS Text"/>
                <a:cs typeface="MTS Text"/>
              </a:rPr>
              <a:t>levinstas</a:t>
            </a:r>
            <a:endParaRPr sz="2000" b="0" i="0" dirty="0">
              <a:solidFill>
                <a:srgbClr val="434A51"/>
              </a:solidFill>
              <a:latin typeface="MTS Text"/>
              <a:ea typeface="MTS Text"/>
              <a:cs typeface="MTS Tex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0"/>
          <p:cNvSpPr/>
          <p:nvPr/>
        </p:nvSpPr>
        <p:spPr>
          <a:xfrm>
            <a:off x="0" y="447"/>
            <a:ext cx="12191937" cy="6857107"/>
          </a:xfrm>
          <a:prstGeom prst="rect">
            <a:avLst/>
          </a:prstGeom>
          <a:solidFill>
            <a:srgbClr val="F5F5F7">
              <a:alpha val="100000"/>
            </a:srgbClr>
          </a:solidFill>
          <a:ln/>
        </p:spPr>
      </p:sp>
      <p:pic>
        <p:nvPicPr>
          <p:cNvPr id="13" name="Image 0" descr="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284" y="1581391"/>
            <a:ext cx="9029653" cy="5276163"/>
          </a:xfrm>
          <a:prstGeom prst="rect">
            <a:avLst/>
          </a:prstGeom>
        </p:spPr>
      </p:pic>
      <p:pic>
        <p:nvPicPr>
          <p:cNvPr id="14" name="Image 1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942" y="447"/>
            <a:ext cx="888995" cy="6857107"/>
          </a:xfrm>
          <a:prstGeom prst="rect">
            <a:avLst/>
          </a:prstGeom>
        </p:spPr>
      </p:pic>
      <p:pic>
        <p:nvPicPr>
          <p:cNvPr id="15" name="Image 2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61605" y="186048"/>
            <a:ext cx="234359" cy="175805"/>
          </a:xfrm>
          <a:prstGeom prst="rect">
            <a:avLst/>
          </a:prstGeom>
        </p:spPr>
      </p:pic>
      <p:pic>
        <p:nvPicPr>
          <p:cNvPr id="16" name="Image 3" descr=" 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748568" y="186048"/>
            <a:ext cx="281098" cy="175805"/>
          </a:xfrm>
          <a:prstGeom prst="rect">
            <a:avLst/>
          </a:prstGeom>
        </p:spPr>
      </p:pic>
      <p:pic>
        <p:nvPicPr>
          <p:cNvPr id="17" name="Image 4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811205" y="651410"/>
            <a:ext cx="197773" cy="182824"/>
          </a:xfrm>
          <a:prstGeom prst="rect">
            <a:avLst/>
          </a:prstGeom>
        </p:spPr>
      </p:pic>
      <p:sp>
        <p:nvSpPr>
          <p:cNvPr id="18" name="Text 1"/>
          <p:cNvSpPr/>
          <p:nvPr/>
        </p:nvSpPr>
        <p:spPr>
          <a:xfrm>
            <a:off x="507998" y="508380"/>
            <a:ext cx="8642317" cy="15238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599"/>
              </a:lnSpc>
            </a:pPr>
            <a:r>
              <a:rPr lang="en-US" sz="3599" dirty="0">
                <a:solidFill>
                  <a:srgbClr val="2C3135">
                    <a:alpha val="100000"/>
                  </a:srgbClr>
                </a:solidFill>
                <a:latin typeface="MTS Wide Medium" pitchFamily="34" charset="0"/>
                <a:ea typeface="MTS Wide Medium" pitchFamily="34" charset="-122"/>
                <a:cs typeface="MTS Wide Medium" pitchFamily="34" charset="-120"/>
              </a:rPr>
              <a:t>Приглашаем на конференцию</a:t>
            </a:r>
            <a:endParaRPr lang="en-US" sz="3599" dirty="0"/>
          </a:p>
          <a:p>
            <a:pPr>
              <a:lnSpc>
                <a:spcPts val="3599"/>
              </a:lnSpc>
            </a:pPr>
            <a:r>
              <a:rPr lang="en-US" sz="3599" dirty="0">
                <a:solidFill>
                  <a:srgbClr val="FF0032">
                    <a:alpha val="100000"/>
                  </a:srgbClr>
                </a:solidFill>
                <a:latin typeface="MTS Wide Medium" pitchFamily="34" charset="0"/>
                <a:ea typeface="MTS Wide Medium" pitchFamily="34" charset="-122"/>
                <a:cs typeface="MTS Wide Medium" pitchFamily="34" charset="-120"/>
              </a:rPr>
              <a:t>MWS Cloud Day</a:t>
            </a:r>
            <a:r>
              <a:rPr lang="en-US" sz="3599" dirty="0">
                <a:solidFill>
                  <a:srgbClr val="2C3135">
                    <a:alpha val="100000"/>
                  </a:srgbClr>
                </a:solidFill>
                <a:latin typeface="MTS Wide Medium" pitchFamily="34" charset="0"/>
                <a:ea typeface="MTS Wide Medium" pitchFamily="34" charset="-122"/>
                <a:cs typeface="MTS Wide Medium" pitchFamily="34" charset="-120"/>
              </a:rPr>
              <a:t> об облачных технологиях и ИИ</a:t>
            </a:r>
            <a:endParaRPr lang="en-US" sz="3599" dirty="0"/>
          </a:p>
        </p:txBody>
      </p:sp>
      <p:sp>
        <p:nvSpPr>
          <p:cNvPr id="19" name="Shape 2"/>
          <p:cNvSpPr/>
          <p:nvPr/>
        </p:nvSpPr>
        <p:spPr>
          <a:xfrm>
            <a:off x="507998" y="2324244"/>
            <a:ext cx="3276583" cy="4025376"/>
          </a:xfrm>
          <a:prstGeom prst="roundRect">
            <a:avLst>
              <a:gd name="adj" fmla="val 12557"/>
            </a:avLst>
          </a:prstGeom>
          <a:solidFill>
            <a:srgbClr val="FFFFFF">
              <a:alpha val="100000"/>
            </a:srgbClr>
          </a:solidFill>
          <a:ln/>
        </p:spPr>
      </p:sp>
      <p:sp>
        <p:nvSpPr>
          <p:cNvPr id="20" name="Text 3"/>
          <p:cNvSpPr/>
          <p:nvPr/>
        </p:nvSpPr>
        <p:spPr>
          <a:xfrm>
            <a:off x="812796" y="2578211"/>
            <a:ext cx="2497654" cy="694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00"/>
              </a:lnSpc>
            </a:pPr>
            <a:r>
              <a:rPr lang="en-US" sz="2000" dirty="0">
                <a:solidFill>
                  <a:srgbClr val="2C3135">
                    <a:alpha val="100000"/>
                  </a:srgbClr>
                </a:solidFill>
                <a:latin typeface="MTS Text" panose="020B0306020102020303" pitchFamily="34" charset="0"/>
                <a:ea typeface="MTS Text" panose="020B0306020102020303" pitchFamily="34" charset="0"/>
                <a:cs typeface="MTS Text Regular" pitchFamily="34" charset="-120"/>
              </a:rPr>
              <a:t>Москва, 12 ноября</a:t>
            </a:r>
            <a:endParaRPr lang="en-US" sz="2000" dirty="0">
              <a:latin typeface="MTS Text" panose="020B0306020102020303" pitchFamily="34" charset="0"/>
              <a:ea typeface="MTS Text" panose="020B0306020102020303" pitchFamily="34" charset="0"/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solidFill>
                  <a:srgbClr val="2C3135">
                    <a:alpha val="100000"/>
                  </a:srgbClr>
                </a:solidFill>
                <a:latin typeface="MTS Text Medium" pitchFamily="34" charset="0"/>
                <a:ea typeface="MTS Text Medium" pitchFamily="34" charset="-122"/>
                <a:cs typeface="MTS Text Medium" pitchFamily="34" charset="-120"/>
              </a:rPr>
              <a:t>Регистрация по QR</a:t>
            </a:r>
            <a:endParaRPr lang="en-US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6" y="3378207"/>
            <a:ext cx="2665679" cy="2665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018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4261</TotalTime>
  <Words>4056</Words>
  <Application>Microsoft Macintosh PowerPoint</Application>
  <PresentationFormat>Widescreen</PresentationFormat>
  <Paragraphs>604</Paragraphs>
  <Slides>48</Slides>
  <Notes>37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Calibri</vt:lpstr>
      <vt:lpstr>JetBrains Mono</vt:lpstr>
      <vt:lpstr>MTS Text</vt:lpstr>
      <vt:lpstr>MTS Text Medium</vt:lpstr>
      <vt:lpstr>MTS Wide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Зайцев Андрей Евгеньевич</dc:creator>
  <cp:keywords/>
  <dc:description>generated using python-pptx</dc:description>
  <cp:lastModifiedBy>Левин Станислав Сергеевич</cp:lastModifiedBy>
  <cp:revision>101</cp:revision>
  <dcterms:created xsi:type="dcterms:W3CDTF">2013-01-27T09:14:16Z</dcterms:created>
  <dcterms:modified xsi:type="dcterms:W3CDTF">2026-10-13T09:44:15Z</dcterms:modified>
  <cp:category/>
</cp:coreProperties>
</file>