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3" r:id="rId3"/>
    <p:sldId id="290" r:id="rId4"/>
    <p:sldId id="261" r:id="rId5"/>
    <p:sldId id="260" r:id="rId6"/>
    <p:sldId id="283" r:id="rId7"/>
    <p:sldId id="291" r:id="rId8"/>
    <p:sldId id="282" r:id="rId9"/>
    <p:sldId id="278" r:id="rId10"/>
    <p:sldId id="262" r:id="rId11"/>
    <p:sldId id="284" r:id="rId12"/>
    <p:sldId id="270" r:id="rId13"/>
    <p:sldId id="276" r:id="rId14"/>
    <p:sldId id="273" r:id="rId15"/>
    <p:sldId id="277" r:id="rId16"/>
    <p:sldId id="271" r:id="rId17"/>
    <p:sldId id="297" r:id="rId18"/>
    <p:sldId id="274" r:id="rId19"/>
    <p:sldId id="279" r:id="rId20"/>
    <p:sldId id="292" r:id="rId21"/>
    <p:sldId id="286" r:id="rId22"/>
    <p:sldId id="296" r:id="rId23"/>
    <p:sldId id="272" r:id="rId24"/>
    <p:sldId id="293" r:id="rId25"/>
    <p:sldId id="259" r:id="rId26"/>
    <p:sldId id="298" r:id="rId27"/>
    <p:sldId id="280" r:id="rId28"/>
    <p:sldId id="295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0044" autoAdjust="0"/>
  </p:normalViewPr>
  <p:slideViewPr>
    <p:cSldViewPr snapToGrid="0">
      <p:cViewPr varScale="1">
        <p:scale>
          <a:sx n="74" d="100"/>
          <a:sy n="74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0FEDC-E228-4975-88B2-0D991BBD15C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2727-D535-41CC-A2A6-302D105AE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3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Вход в контакт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57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Гаусса вполне достаточно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21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Составляем Калькуляцию в многомерном пространстве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81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Подход можно принять только на веру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148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Вышел на исходные элементы затрат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759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Основная проблема в реализации</a:t>
            </a:r>
          </a:p>
          <a:p>
            <a:r>
              <a:rPr lang="ru-RU" dirty="0"/>
              <a:t>Разные виды стейкхолдеры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40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Основная проблема в реализации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08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Запас прочности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80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Подход можно принять только на веру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0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solidFill>
                  <a:srgbClr val="404040"/>
                </a:solidFill>
              </a:rPr>
              <a:t>Сложности возникают, когда нужно распределить затраты на несколько производимых продуктов, особенно: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200" dirty="0">
                <a:solidFill>
                  <a:srgbClr val="404040"/>
                </a:solidFill>
              </a:rPr>
              <a:t>Существенна доля косвенных затрат, распределяемых на все продукты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200" dirty="0">
                <a:solidFill>
                  <a:srgbClr val="404040"/>
                </a:solidFill>
              </a:rPr>
              <a:t>Используется сложная схема производства (множество переделов)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200" dirty="0">
                <a:solidFill>
                  <a:srgbClr val="404040"/>
                </a:solidFill>
              </a:rPr>
              <a:t>Производства разных типов продукции увязано технологически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200" dirty="0">
                <a:solidFill>
                  <a:srgbClr val="404040"/>
                </a:solidFill>
              </a:rPr>
              <a:t>Используется разные технологические линии для одного продукта</a:t>
            </a:r>
          </a:p>
          <a:p>
            <a:r>
              <a:rPr lang="ru-RU" dirty="0"/>
              <a:t>Неочевидность: зависимость от температуры, потребность в дополнительном ремонте.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63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Общий знаменатель нескольких проектов</a:t>
            </a:r>
          </a:p>
          <a:p>
            <a:r>
              <a:rPr lang="ru-RU" dirty="0"/>
              <a:t>4 часа – проверить два раза за текущую смену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704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Сценарный анализ – учет нескольких прогнозных вариантов (ЦБ со стресс-тестами)</a:t>
            </a:r>
          </a:p>
          <a:p>
            <a:r>
              <a:rPr lang="ru-RU" dirty="0"/>
              <a:t>Консолидация – нужно выделить внутригрупповую наценку, обычно по ней делаются предположения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00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И выпендриться!</a:t>
            </a:r>
            <a:endParaRPr lang="ru-RU" sz="1200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05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* Появляется математика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44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7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Реальная матрица:  </a:t>
            </a:r>
            <a:r>
              <a:rPr lang="en-US" dirty="0"/>
              <a:t>~ 200</a:t>
            </a:r>
            <a:r>
              <a:rPr lang="ru-RU" dirty="0"/>
              <a:t> * </a:t>
            </a:r>
            <a:r>
              <a:rPr lang="en-US" dirty="0"/>
              <a:t>200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29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Черная магия… Не вдаваться в подробности.</a:t>
            </a:r>
          </a:p>
          <a:p>
            <a:r>
              <a:rPr lang="ru-RU" dirty="0"/>
              <a:t>МАТАН!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A2727-D535-41CC-A2A6-302D105AE66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0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68DA2-D479-3526-0372-F9AA48E09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003CFE-6E60-7D07-876B-C19648969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3FA257-C1F7-BC4D-FC8B-F0722E214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D8550C-150D-036D-730B-3CF9C6FE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A997EC-793E-6F3A-9740-19892ECA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8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ADFDF-AE0A-1BA2-ADF8-72A39AB99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2491A1-537A-828C-989E-5D0D6B4B1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56967-29F5-0786-2BF1-BCCC3B63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2F832-9FF9-28FD-E502-0BC3C8EF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DABAAF-D27E-36B4-A92C-7F53C20A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4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F9C771-58D3-2720-FEF1-EAB5576A4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262EF6-54E0-E810-4674-B97F6F8F9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DFECD1-D9ED-1F09-22CD-CADF774B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A3942E-37F7-5A63-F1DC-947578D1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FC43A6-95C3-E18D-5385-2DA6FA3D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5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3B9A5-A167-B982-5F8B-7D1BC4F1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877D5F-76B1-412B-3DCE-DE02E7D8A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83728-752B-E0DC-2517-6EC02EEA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4BFF0-45FC-43BC-F837-0AD79974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EEB954-D062-D9B9-7C67-B4C9011D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8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3AE8F-01E1-31D5-2D1F-7877AB27F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128F2B-FAC0-52EE-070F-AD7C818ED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125D0B-B6AF-50EB-D8EA-BE4BB7FC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143FB3-9184-055B-23C4-AEFC656D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CA65BC-A128-F665-2A3B-4315E34D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88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E747E-45F6-AD11-BA2D-4E714E3D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7B8C33-6CC6-01FD-F837-C2CC8A78D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2A292D-2324-4C7E-5245-C0F00ED1D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69BDE4-DEEE-8581-C7B6-4A64A397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5EDE82-DE96-9664-CAE4-576A338A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35900C-B77B-472D-1BC0-969C2B84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1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6A5A1-50E6-DB7C-B1B5-818B6FE1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730323-DEF1-6FFC-FE7E-0F02C685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217A06-4C34-ABB1-F74F-797D9C3A7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F780D8-86DE-00D0-C28A-491CEFBF0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EE1B07-A408-4B37-3A62-3BA925D70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ADB059-8C10-19AD-AFD8-3DB4EEC5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D7BC3C-A534-6040-FAB7-F1F23BC4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1FE8B8-10C6-6457-EA3A-B76EA836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38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384A7-8996-2300-B194-E5116947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08BE9B-C6EE-B840-1769-26086AF8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08D840-912D-2BB9-2B43-0CA0D5B4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8BCB53-96ED-4A56-26F2-4B8DCDE9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87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1287A2-BE9A-E704-3D13-293FB67D8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9AEC50-A8CF-EBB3-199E-E32C64D0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BAB94B-F54A-F458-D5F0-2D5EFC6E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2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1636B-4CF4-CB5B-82E0-6A9F83A6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CF31C-2318-702B-5154-C1714012E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FD9297-5CDE-09FB-7F6C-AD6896ABF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59C5DE-59E4-6383-CB60-607FE843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902E4-6003-B680-CC5C-6868ACED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F5A25A-82D4-1E63-07F6-A8471FFB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75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0FD8B-FD93-60F6-381A-F79A3978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F4AA15-2CA0-04BF-923E-8CEBC3FDD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7A79D3-513C-407A-9C7F-10DC853F7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D17C1E-3F21-6C91-325A-3BBA73FF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51879C-1156-3384-F375-6E172F67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8BE014-7BAB-35DC-5D60-A27E67396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97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2042E-21B8-5A45-CE02-3A3130F8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8D9290-EF5C-5413-58A2-2131863B7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FF67AD-FFAB-97DD-BC56-578D60647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5758-CA2B-4CB4-B2F0-9B9BC81C6F13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3BC3B9-107E-13D4-A1CA-44F78E163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176F10-0384-174E-1698-814944C98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8AE3-CF8B-4B7E-AFAB-C3D7669AE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2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bernick@mail.ru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kobernick@mail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95AF84E-CBE9-654D-A962-57ED650917DD}"/>
              </a:ext>
            </a:extLst>
          </p:cNvPr>
          <p:cNvSpPr txBox="1">
            <a:spLocks/>
          </p:cNvSpPr>
          <p:nvPr/>
        </p:nvSpPr>
        <p:spPr>
          <a:xfrm>
            <a:off x="5823692" y="952500"/>
            <a:ext cx="4941771" cy="35405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800" dirty="0"/>
              <a:t>Линейная геометрия в расчете себестоимости</a:t>
            </a:r>
          </a:p>
          <a:p>
            <a:pPr lvl="0">
              <a:defRPr/>
            </a:pPr>
            <a:endParaRPr lang="ru-RU" sz="2800" dirty="0"/>
          </a:p>
          <a:p>
            <a:pPr lvl="0">
              <a:lnSpc>
                <a:spcPct val="100000"/>
              </a:lnSpc>
              <a:defRPr/>
            </a:pPr>
            <a:r>
              <a:rPr lang="ru-RU" sz="2400" dirty="0"/>
              <a:t>внедрение </a:t>
            </a:r>
            <a:r>
              <a:rPr lang="ru-RU" sz="2400" dirty="0">
                <a:solidFill>
                  <a:srgbClr val="FF0000"/>
                </a:solidFill>
              </a:rPr>
              <a:t>нестандартного</a:t>
            </a:r>
            <a:r>
              <a:rPr lang="ru-RU" sz="2400" dirty="0"/>
              <a:t> решения </a:t>
            </a:r>
            <a:r>
              <a:rPr lang="ru-RU" sz="2400" dirty="0">
                <a:solidFill>
                  <a:srgbClr val="0070C0"/>
                </a:solidFill>
              </a:rPr>
              <a:t>стандартной </a:t>
            </a:r>
            <a:r>
              <a:rPr lang="ru-RU" sz="2400" dirty="0"/>
              <a:t>задачи</a:t>
            </a:r>
            <a:endParaRPr kumimoji="0" lang="ru-RU" sz="24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A26B5210-3CFE-ABF2-5669-8590A7D69AFC}"/>
              </a:ext>
            </a:extLst>
          </p:cNvPr>
          <p:cNvSpPr txBox="1">
            <a:spLocks/>
          </p:cNvSpPr>
          <p:nvPr/>
        </p:nvSpPr>
        <p:spPr>
          <a:xfrm>
            <a:off x="8445046" y="4967332"/>
            <a:ext cx="2492170" cy="1084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Коберник Дмитрий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Первый Бит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dirty="0">
                <a:solidFill>
                  <a:sysClr val="windowText" lastClr="000000">
                    <a:lumMod val="75000"/>
                    <a:lumOff val="25000"/>
                  </a:sysClr>
                </a:solidFill>
                <a:hlinkClick r:id="rId3"/>
              </a:rPr>
              <a:t>kobernick@mail.ru</a:t>
            </a:r>
            <a:endParaRPr lang="en-US" sz="14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Блок-схема: узел 13">
            <a:extLst>
              <a:ext uri="{FF2B5EF4-FFF2-40B4-BE49-F238E27FC236}">
                <a16:creationId xmlns:a16="http://schemas.microsoft.com/office/drawing/2014/main" id="{E3F436E9-74A7-73AD-F4BB-129A502450D0}"/>
              </a:ext>
            </a:extLst>
          </p:cNvPr>
          <p:cNvSpPr/>
          <p:nvPr/>
        </p:nvSpPr>
        <p:spPr>
          <a:xfrm>
            <a:off x="1478809" y="2967301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5" name="Блок-схема: узел 14">
            <a:extLst>
              <a:ext uri="{FF2B5EF4-FFF2-40B4-BE49-F238E27FC236}">
                <a16:creationId xmlns:a16="http://schemas.microsoft.com/office/drawing/2014/main" id="{F467C0E8-B1EA-580F-8B59-AA1FEF713B26}"/>
              </a:ext>
            </a:extLst>
          </p:cNvPr>
          <p:cNvSpPr/>
          <p:nvPr/>
        </p:nvSpPr>
        <p:spPr>
          <a:xfrm>
            <a:off x="2310082" y="2265914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6" name="Блок-схема: узел 15">
            <a:extLst>
              <a:ext uri="{FF2B5EF4-FFF2-40B4-BE49-F238E27FC236}">
                <a16:creationId xmlns:a16="http://schemas.microsoft.com/office/drawing/2014/main" id="{90399ACC-6AE7-29CD-3CE7-49FB1D231CFE}"/>
              </a:ext>
            </a:extLst>
          </p:cNvPr>
          <p:cNvSpPr/>
          <p:nvPr/>
        </p:nvSpPr>
        <p:spPr>
          <a:xfrm>
            <a:off x="3406321" y="2439960"/>
            <a:ext cx="353291" cy="348095"/>
          </a:xfrm>
          <a:prstGeom prst="flowChartConnector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7" name="Блок-схема: узел 16">
            <a:extLst>
              <a:ext uri="{FF2B5EF4-FFF2-40B4-BE49-F238E27FC236}">
                <a16:creationId xmlns:a16="http://schemas.microsoft.com/office/drawing/2014/main" id="{5773DA65-7EAE-1EA8-F2E8-B69195CE425C}"/>
              </a:ext>
            </a:extLst>
          </p:cNvPr>
          <p:cNvSpPr/>
          <p:nvPr/>
        </p:nvSpPr>
        <p:spPr>
          <a:xfrm>
            <a:off x="4783119" y="2091865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8" name="Блок-схема: узел 17">
            <a:extLst>
              <a:ext uri="{FF2B5EF4-FFF2-40B4-BE49-F238E27FC236}">
                <a16:creationId xmlns:a16="http://schemas.microsoft.com/office/drawing/2014/main" id="{5E408DDE-553D-EEDC-05C0-4A176A76AA18}"/>
              </a:ext>
            </a:extLst>
          </p:cNvPr>
          <p:cNvSpPr/>
          <p:nvPr/>
        </p:nvSpPr>
        <p:spPr>
          <a:xfrm>
            <a:off x="3606348" y="3564776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A992388F-CBB8-D3E7-9218-DAFC080DD5F4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>
            <a:off x="2663373" y="2439962"/>
            <a:ext cx="742948" cy="174046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E5DD7EAE-F125-C45A-FEED-5100E4FE23FA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1780362" y="2563032"/>
            <a:ext cx="581458" cy="455246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7C4A360-A75C-8F5B-6432-B9466F7113F1}"/>
              </a:ext>
            </a:extLst>
          </p:cNvPr>
          <p:cNvCxnSpPr>
            <a:cxnSpLocks/>
            <a:stCxn id="16" idx="6"/>
            <a:endCxn id="17" idx="2"/>
          </p:cNvCxnSpPr>
          <p:nvPr/>
        </p:nvCxnSpPr>
        <p:spPr>
          <a:xfrm flipV="1">
            <a:off x="3759612" y="2265913"/>
            <a:ext cx="1023507" cy="348095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19919F06-58DD-E8BE-B7D7-1B305F14041F}"/>
              </a:ext>
            </a:extLst>
          </p:cNvPr>
          <p:cNvCxnSpPr>
            <a:cxnSpLocks/>
            <a:stCxn id="18" idx="7"/>
            <a:endCxn id="17" idx="3"/>
          </p:cNvCxnSpPr>
          <p:nvPr/>
        </p:nvCxnSpPr>
        <p:spPr>
          <a:xfrm flipV="1">
            <a:off x="3907901" y="2388983"/>
            <a:ext cx="926956" cy="1226770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DDFA385D-318B-40D8-9073-D1E3B9E8CCBF}"/>
              </a:ext>
            </a:extLst>
          </p:cNvPr>
          <p:cNvCxnSpPr>
            <a:cxnSpLocks/>
            <a:stCxn id="18" idx="0"/>
            <a:endCxn id="16" idx="4"/>
          </p:cNvCxnSpPr>
          <p:nvPr/>
        </p:nvCxnSpPr>
        <p:spPr>
          <a:xfrm flipH="1" flipV="1">
            <a:off x="3582967" y="2788055"/>
            <a:ext cx="200027" cy="776721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FA368F83-254E-132E-507D-F5A58D524327}"/>
              </a:ext>
            </a:extLst>
          </p:cNvPr>
          <p:cNvCxnSpPr>
            <a:cxnSpLocks/>
            <a:stCxn id="18" idx="1"/>
            <a:endCxn id="15" idx="5"/>
          </p:cNvCxnSpPr>
          <p:nvPr/>
        </p:nvCxnSpPr>
        <p:spPr>
          <a:xfrm flipH="1" flipV="1">
            <a:off x="2611635" y="2563032"/>
            <a:ext cx="1046451" cy="1052721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BE1D7E62-DADA-BA26-7741-75EA96E842D2}"/>
              </a:ext>
            </a:extLst>
          </p:cNvPr>
          <p:cNvCxnSpPr>
            <a:cxnSpLocks/>
            <a:stCxn id="17" idx="1"/>
            <a:endCxn id="15" idx="7"/>
          </p:cNvCxnSpPr>
          <p:nvPr/>
        </p:nvCxnSpPr>
        <p:spPr>
          <a:xfrm flipH="1">
            <a:off x="2611635" y="2142842"/>
            <a:ext cx="2223222" cy="174049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id="{EE116772-4476-A092-8A45-858E6C419CF8}"/>
              </a:ext>
            </a:extLst>
          </p:cNvPr>
          <p:cNvSpPr/>
          <p:nvPr/>
        </p:nvSpPr>
        <p:spPr>
          <a:xfrm>
            <a:off x="1182993" y="2178890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D78FE640-52A0-2F1D-9493-74C95CDC3007}"/>
              </a:ext>
            </a:extLst>
          </p:cNvPr>
          <p:cNvCxnSpPr>
            <a:cxnSpLocks/>
            <a:stCxn id="46" idx="6"/>
            <a:endCxn id="15" idx="2"/>
          </p:cNvCxnSpPr>
          <p:nvPr/>
        </p:nvCxnSpPr>
        <p:spPr>
          <a:xfrm>
            <a:off x="1536284" y="2352938"/>
            <a:ext cx="773798" cy="87024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607755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F9FB4FF3-64F3-97F0-47CC-60D37D75D052}"/>
              </a:ext>
            </a:extLst>
          </p:cNvPr>
          <p:cNvSpPr txBox="1">
            <a:spLocks/>
          </p:cNvSpPr>
          <p:nvPr/>
        </p:nvSpPr>
        <p:spPr>
          <a:xfrm>
            <a:off x="861644" y="1574497"/>
            <a:ext cx="5024973" cy="3269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Основной элемент производственных программ</a:t>
            </a:r>
            <a:endParaRPr lang="en-US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Что из чего производится: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600" dirty="0">
              <a:solidFill>
                <a:srgbClr val="0070C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0070C0"/>
                </a:solidFill>
              </a:rPr>
              <a:t>Множество троек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Конечный продукт (готовый продукт, полуфабрикат)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Исходный продукт (сырье, полуфабрикат)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Количество (исходного продукта для единицы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готового продукта)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E5CD89-9E2D-72E7-AE1C-C68F5E5A8FC5}"/>
              </a:ext>
            </a:extLst>
          </p:cNvPr>
          <p:cNvSpPr txBox="1">
            <a:spLocks/>
          </p:cNvSpPr>
          <p:nvPr/>
        </p:nvSpPr>
        <p:spPr>
          <a:xfrm>
            <a:off x="861644" y="1209372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MRP I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E61440F7-1FFA-48BE-7E53-87FBDB679682}"/>
              </a:ext>
            </a:extLst>
          </p:cNvPr>
          <p:cNvSpPr/>
          <p:nvPr/>
        </p:nvSpPr>
        <p:spPr>
          <a:xfrm>
            <a:off x="7979529" y="2435388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8" name="Блок-схема: узел 7">
            <a:extLst>
              <a:ext uri="{FF2B5EF4-FFF2-40B4-BE49-F238E27FC236}">
                <a16:creationId xmlns:a16="http://schemas.microsoft.com/office/drawing/2014/main" id="{8C589696-8BB1-CBCA-B6BA-CB55834575D0}"/>
              </a:ext>
            </a:extLst>
          </p:cNvPr>
          <p:cNvSpPr/>
          <p:nvPr/>
        </p:nvSpPr>
        <p:spPr>
          <a:xfrm>
            <a:off x="8810802" y="1734001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D44B764-0740-A69E-5956-E2651D9363D9}"/>
              </a:ext>
            </a:extLst>
          </p:cNvPr>
          <p:cNvCxnSpPr>
            <a:cxnSpLocks/>
            <a:stCxn id="6" idx="7"/>
            <a:endCxn id="8" idx="3"/>
          </p:cNvCxnSpPr>
          <p:nvPr/>
        </p:nvCxnSpPr>
        <p:spPr>
          <a:xfrm flipV="1">
            <a:off x="8281082" y="2031119"/>
            <a:ext cx="581458" cy="455246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0" name="Блок-схема: узел 9">
            <a:extLst>
              <a:ext uri="{FF2B5EF4-FFF2-40B4-BE49-F238E27FC236}">
                <a16:creationId xmlns:a16="http://schemas.microsoft.com/office/drawing/2014/main" id="{2C4783A0-F41E-5644-6098-395C11E37B32}"/>
              </a:ext>
            </a:extLst>
          </p:cNvPr>
          <p:cNvSpPr/>
          <p:nvPr/>
        </p:nvSpPr>
        <p:spPr>
          <a:xfrm>
            <a:off x="7683713" y="1646977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AF58B784-1D0B-02C9-66A1-7426C691623D}"/>
              </a:ext>
            </a:extLst>
          </p:cNvPr>
          <p:cNvCxnSpPr>
            <a:cxnSpLocks/>
            <a:stCxn id="10" idx="6"/>
            <a:endCxn id="8" idx="2"/>
          </p:cNvCxnSpPr>
          <p:nvPr/>
        </p:nvCxnSpPr>
        <p:spPr>
          <a:xfrm>
            <a:off x="8037004" y="1821025"/>
            <a:ext cx="773798" cy="87024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4" name="Блок-схема: узел 13">
            <a:extLst>
              <a:ext uri="{FF2B5EF4-FFF2-40B4-BE49-F238E27FC236}">
                <a16:creationId xmlns:a16="http://schemas.microsoft.com/office/drawing/2014/main" id="{AD96285B-3793-CB00-E179-9CA41DAD38E8}"/>
              </a:ext>
            </a:extLst>
          </p:cNvPr>
          <p:cNvSpPr/>
          <p:nvPr/>
        </p:nvSpPr>
        <p:spPr>
          <a:xfrm>
            <a:off x="10083011" y="1646977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F78FC93-58D8-147C-BE11-5FB1F072CA05}"/>
              </a:ext>
            </a:extLst>
          </p:cNvPr>
          <p:cNvCxnSpPr>
            <a:cxnSpLocks/>
            <a:stCxn id="18" idx="7"/>
            <a:endCxn id="14" idx="3"/>
          </p:cNvCxnSpPr>
          <p:nvPr/>
        </p:nvCxnSpPr>
        <p:spPr>
          <a:xfrm flipV="1">
            <a:off x="9496417" y="1944095"/>
            <a:ext cx="638332" cy="542270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8" name="Блок-схема: узел 17">
            <a:extLst>
              <a:ext uri="{FF2B5EF4-FFF2-40B4-BE49-F238E27FC236}">
                <a16:creationId xmlns:a16="http://schemas.microsoft.com/office/drawing/2014/main" id="{9646ACF4-EDBD-01E1-CA2D-AE25E502ABF1}"/>
              </a:ext>
            </a:extLst>
          </p:cNvPr>
          <p:cNvSpPr/>
          <p:nvPr/>
        </p:nvSpPr>
        <p:spPr>
          <a:xfrm>
            <a:off x="9194864" y="2435388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91E8B2B3-C43F-851B-F193-2AAF4C41CA58}"/>
              </a:ext>
            </a:extLst>
          </p:cNvPr>
          <p:cNvCxnSpPr>
            <a:cxnSpLocks/>
            <a:stCxn id="8" idx="6"/>
            <a:endCxn id="14" idx="2"/>
          </p:cNvCxnSpPr>
          <p:nvPr/>
        </p:nvCxnSpPr>
        <p:spPr>
          <a:xfrm flipV="1">
            <a:off x="9164093" y="1821025"/>
            <a:ext cx="918918" cy="87024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24" name="Текст 3">
            <a:extLst>
              <a:ext uri="{FF2B5EF4-FFF2-40B4-BE49-F238E27FC236}">
                <a16:creationId xmlns:a16="http://schemas.microsoft.com/office/drawing/2014/main" id="{08314EA0-52E8-3BE9-5C44-4DC1FCD10F6E}"/>
              </a:ext>
            </a:extLst>
          </p:cNvPr>
          <p:cNvSpPr txBox="1">
            <a:spLocks/>
          </p:cNvSpPr>
          <p:nvPr/>
        </p:nvSpPr>
        <p:spPr>
          <a:xfrm>
            <a:off x="7350080" y="1934512"/>
            <a:ext cx="666142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Обод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5" name="Текст 3">
            <a:extLst>
              <a:ext uri="{FF2B5EF4-FFF2-40B4-BE49-F238E27FC236}">
                <a16:creationId xmlns:a16="http://schemas.microsoft.com/office/drawing/2014/main" id="{D607A37A-B3CA-81C2-AF5D-D9231F451862}"/>
              </a:ext>
            </a:extLst>
          </p:cNvPr>
          <p:cNvSpPr txBox="1">
            <a:spLocks/>
          </p:cNvSpPr>
          <p:nvPr/>
        </p:nvSpPr>
        <p:spPr>
          <a:xfrm>
            <a:off x="7392935" y="2710181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Спицы</a:t>
            </a:r>
          </a:p>
        </p:txBody>
      </p:sp>
      <p:sp>
        <p:nvSpPr>
          <p:cNvPr id="26" name="Текст 3">
            <a:extLst>
              <a:ext uri="{FF2B5EF4-FFF2-40B4-BE49-F238E27FC236}">
                <a16:creationId xmlns:a16="http://schemas.microsoft.com/office/drawing/2014/main" id="{94301275-98D1-69C4-709E-50B807162D2A}"/>
              </a:ext>
            </a:extLst>
          </p:cNvPr>
          <p:cNvSpPr txBox="1">
            <a:spLocks/>
          </p:cNvSpPr>
          <p:nvPr/>
        </p:nvSpPr>
        <p:spPr>
          <a:xfrm>
            <a:off x="8623598" y="1409772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Колесо</a:t>
            </a:r>
          </a:p>
        </p:txBody>
      </p:sp>
      <p:sp>
        <p:nvSpPr>
          <p:cNvPr id="27" name="Текст 3">
            <a:extLst>
              <a:ext uri="{FF2B5EF4-FFF2-40B4-BE49-F238E27FC236}">
                <a16:creationId xmlns:a16="http://schemas.microsoft.com/office/drawing/2014/main" id="{5796CE28-E905-3F12-81EF-E2B72A68B2F0}"/>
              </a:ext>
            </a:extLst>
          </p:cNvPr>
          <p:cNvSpPr txBox="1">
            <a:spLocks/>
          </p:cNvSpPr>
          <p:nvPr/>
        </p:nvSpPr>
        <p:spPr>
          <a:xfrm>
            <a:off x="8784523" y="2743523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Рама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98818B6C-9C11-B9E3-6C30-0F408D20BDF6}"/>
              </a:ext>
            </a:extLst>
          </p:cNvPr>
          <p:cNvSpPr txBox="1">
            <a:spLocks/>
          </p:cNvSpPr>
          <p:nvPr/>
        </p:nvSpPr>
        <p:spPr>
          <a:xfrm>
            <a:off x="10348079" y="1499393"/>
            <a:ext cx="982277" cy="2951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Велосипед</a:t>
            </a:r>
          </a:p>
        </p:txBody>
      </p:sp>
      <p:graphicFrame>
        <p:nvGraphicFramePr>
          <p:cNvPr id="32" name="Таблица 32">
            <a:extLst>
              <a:ext uri="{FF2B5EF4-FFF2-40B4-BE49-F238E27FC236}">
                <a16:creationId xmlns:a16="http://schemas.microsoft.com/office/drawing/2014/main" id="{94CE7EC8-B572-D216-7435-9D2E01B01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35311"/>
              </p:ext>
            </p:extLst>
          </p:nvPr>
        </p:nvGraphicFramePr>
        <p:xfrm>
          <a:off x="6594367" y="3437871"/>
          <a:ext cx="4457994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99">
                  <a:extLst>
                    <a:ext uri="{9D8B030D-6E8A-4147-A177-3AD203B41FA5}">
                      <a16:colId xmlns:a16="http://schemas.microsoft.com/office/drawing/2014/main" val="3740377600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998808419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3096594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592666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3294858088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416100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6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41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420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45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810683"/>
                  </a:ext>
                </a:extLst>
              </a:tr>
            </a:tbl>
          </a:graphicData>
        </a:graphic>
      </p:graphicFrame>
      <p:sp>
        <p:nvSpPr>
          <p:cNvPr id="33" name="Текст 3">
            <a:extLst>
              <a:ext uri="{FF2B5EF4-FFF2-40B4-BE49-F238E27FC236}">
                <a16:creationId xmlns:a16="http://schemas.microsoft.com/office/drawing/2014/main" id="{3449AE29-55BA-0B19-AF13-1E86CB4E2817}"/>
              </a:ext>
            </a:extLst>
          </p:cNvPr>
          <p:cNvSpPr txBox="1">
            <a:spLocks/>
          </p:cNvSpPr>
          <p:nvPr/>
        </p:nvSpPr>
        <p:spPr>
          <a:xfrm>
            <a:off x="8170695" y="1856163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44FA7A22-B2B1-9449-9327-CDC089951B76}"/>
              </a:ext>
            </a:extLst>
          </p:cNvPr>
          <p:cNvSpPr txBox="1">
            <a:spLocks/>
          </p:cNvSpPr>
          <p:nvPr/>
        </p:nvSpPr>
        <p:spPr>
          <a:xfrm>
            <a:off x="8483317" y="2287804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50</a:t>
            </a:r>
          </a:p>
        </p:txBody>
      </p:sp>
      <p:sp>
        <p:nvSpPr>
          <p:cNvPr id="35" name="Текст 3">
            <a:extLst>
              <a:ext uri="{FF2B5EF4-FFF2-40B4-BE49-F238E27FC236}">
                <a16:creationId xmlns:a16="http://schemas.microsoft.com/office/drawing/2014/main" id="{39FB5629-7183-CC9F-2A0A-2F948D169819}"/>
              </a:ext>
            </a:extLst>
          </p:cNvPr>
          <p:cNvSpPr txBox="1">
            <a:spLocks/>
          </p:cNvSpPr>
          <p:nvPr/>
        </p:nvSpPr>
        <p:spPr>
          <a:xfrm>
            <a:off x="9742833" y="2229761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</a:t>
            </a:r>
          </a:p>
        </p:txBody>
      </p:sp>
      <p:sp>
        <p:nvSpPr>
          <p:cNvPr id="36" name="Текст 3">
            <a:extLst>
              <a:ext uri="{FF2B5EF4-FFF2-40B4-BE49-F238E27FC236}">
                <a16:creationId xmlns:a16="http://schemas.microsoft.com/office/drawing/2014/main" id="{03ACDC9E-91B3-F481-25B0-DAD51833FD59}"/>
              </a:ext>
            </a:extLst>
          </p:cNvPr>
          <p:cNvSpPr txBox="1">
            <a:spLocks/>
          </p:cNvSpPr>
          <p:nvPr/>
        </p:nvSpPr>
        <p:spPr>
          <a:xfrm>
            <a:off x="9467166" y="1567305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2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76125FC9-2463-F88E-5F36-5FE590C2F342}"/>
              </a:ext>
            </a:extLst>
          </p:cNvPr>
          <p:cNvSpPr txBox="1">
            <a:spLocks/>
          </p:cNvSpPr>
          <p:nvPr/>
        </p:nvSpPr>
        <p:spPr>
          <a:xfrm>
            <a:off x="3625172" y="235763"/>
            <a:ext cx="6190857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Спецификация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8494721C-911E-3183-6828-63D2B27ADE40}"/>
              </a:ext>
            </a:extLst>
          </p:cNvPr>
          <p:cNvSpPr txBox="1">
            <a:spLocks/>
          </p:cNvSpPr>
          <p:nvPr/>
        </p:nvSpPr>
        <p:spPr>
          <a:xfrm>
            <a:off x="1254328" y="5277492"/>
            <a:ext cx="4343306" cy="4876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</a:rPr>
              <a:t>СЫРЬЕ ≡ КОМПОНЕНТ ЗАТРАТ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8" name="Номер слайда 1">
            <a:extLst>
              <a:ext uri="{FF2B5EF4-FFF2-40B4-BE49-F238E27FC236}">
                <a16:creationId xmlns:a16="http://schemas.microsoft.com/office/drawing/2014/main" id="{DACCD29B-D480-4F21-A7DC-90CE92F979B7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5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91602F8-38CA-4298-0563-53F553711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34" y="1177679"/>
            <a:ext cx="4807519" cy="3468850"/>
          </a:xfrm>
          <a:prstGeom prst="rect">
            <a:avLst/>
          </a:prstGeom>
        </p:spPr>
      </p:pic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76125FC9-2463-F88E-5F36-5FE590C2F342}"/>
              </a:ext>
            </a:extLst>
          </p:cNvPr>
          <p:cNvSpPr txBox="1">
            <a:spLocks/>
          </p:cNvSpPr>
          <p:nvPr/>
        </p:nvSpPr>
        <p:spPr>
          <a:xfrm>
            <a:off x="3494120" y="288795"/>
            <a:ext cx="6190857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Спецификация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ru-RU" dirty="0">
                <a:solidFill>
                  <a:srgbClr val="0070C0"/>
                </a:solidFill>
              </a:rPr>
              <a:t>ПРИМЕРЫ)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4811DE3-6101-FF28-005C-E623F70B5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12" y="1128458"/>
            <a:ext cx="5610225" cy="3745084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DB38644-0832-44CE-AFA8-205FF73BF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600" y="3051031"/>
            <a:ext cx="8956943" cy="3370424"/>
          </a:xfrm>
          <a:prstGeom prst="rect">
            <a:avLst/>
          </a:prstGeom>
        </p:spPr>
      </p:pic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id="{8969D96C-7403-43D9-ABAB-0B907EC2263E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8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61E386-3EE1-EAD2-CDDD-87C268A305DC}"/>
              </a:ext>
            </a:extLst>
          </p:cNvPr>
          <p:cNvSpPr/>
          <p:nvPr/>
        </p:nvSpPr>
        <p:spPr>
          <a:xfrm>
            <a:off x="7673773" y="1385319"/>
            <a:ext cx="1198757" cy="1014756"/>
          </a:xfrm>
          <a:prstGeom prst="rect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719A66-B38A-9921-8E69-A63295944F69}"/>
              </a:ext>
            </a:extLst>
          </p:cNvPr>
          <p:cNvSpPr/>
          <p:nvPr/>
        </p:nvSpPr>
        <p:spPr>
          <a:xfrm>
            <a:off x="2319790" y="1343417"/>
            <a:ext cx="1393508" cy="1018177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563447" y="274246"/>
            <a:ext cx="704627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ВЕЛОСИПЕДЫ и КОЛЕСА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32">
            <a:extLst>
              <a:ext uri="{FF2B5EF4-FFF2-40B4-BE49-F238E27FC236}">
                <a16:creationId xmlns:a16="http://schemas.microsoft.com/office/drawing/2014/main" id="{32EFE2D4-837A-F942-2ADC-ACAE25825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52883"/>
              </p:ext>
            </p:extLst>
          </p:nvPr>
        </p:nvGraphicFramePr>
        <p:xfrm>
          <a:off x="953890" y="3812251"/>
          <a:ext cx="4457994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99">
                  <a:extLst>
                    <a:ext uri="{9D8B030D-6E8A-4147-A177-3AD203B41FA5}">
                      <a16:colId xmlns:a16="http://schemas.microsoft.com/office/drawing/2014/main" val="3740377600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998808419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3096594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592666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3294858088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4161008971"/>
                    </a:ext>
                  </a:extLst>
                </a:gridCol>
              </a:tblGrid>
              <a:tr h="402843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2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6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41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420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45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810683"/>
                  </a:ext>
                </a:extLst>
              </a:tr>
            </a:tbl>
          </a:graphicData>
        </a:graphic>
      </p:graphicFrame>
      <p:sp>
        <p:nvSpPr>
          <p:cNvPr id="9" name="Блок-схема: узел 8">
            <a:extLst>
              <a:ext uri="{FF2B5EF4-FFF2-40B4-BE49-F238E27FC236}">
                <a16:creationId xmlns:a16="http://schemas.microsoft.com/office/drawing/2014/main" id="{E2D529CF-ED7A-568D-8C9E-CDD6C3368BE6}"/>
              </a:ext>
            </a:extLst>
          </p:cNvPr>
          <p:cNvSpPr/>
          <p:nvPr/>
        </p:nvSpPr>
        <p:spPr>
          <a:xfrm>
            <a:off x="1980023" y="2605784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0" name="Блок-схема: узел 9">
            <a:extLst>
              <a:ext uri="{FF2B5EF4-FFF2-40B4-BE49-F238E27FC236}">
                <a16:creationId xmlns:a16="http://schemas.microsoft.com/office/drawing/2014/main" id="{F61D9874-4E91-A7DB-E35D-B4FFFC9578CA}"/>
              </a:ext>
            </a:extLst>
          </p:cNvPr>
          <p:cNvSpPr/>
          <p:nvPr/>
        </p:nvSpPr>
        <p:spPr>
          <a:xfrm>
            <a:off x="2811296" y="1904397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2F75E3C4-6E77-0994-3474-3E958E0AE6D3}"/>
              </a:ext>
            </a:extLst>
          </p:cNvPr>
          <p:cNvCxnSpPr>
            <a:cxnSpLocks/>
            <a:stCxn id="9" idx="7"/>
            <a:endCxn id="10" idx="3"/>
          </p:cNvCxnSpPr>
          <p:nvPr/>
        </p:nvCxnSpPr>
        <p:spPr>
          <a:xfrm flipV="1">
            <a:off x="2281576" y="2201515"/>
            <a:ext cx="581458" cy="455246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2" name="Блок-схема: узел 11">
            <a:extLst>
              <a:ext uri="{FF2B5EF4-FFF2-40B4-BE49-F238E27FC236}">
                <a16:creationId xmlns:a16="http://schemas.microsoft.com/office/drawing/2014/main" id="{18640FA7-07F5-E955-B172-6067B593AB8B}"/>
              </a:ext>
            </a:extLst>
          </p:cNvPr>
          <p:cNvSpPr/>
          <p:nvPr/>
        </p:nvSpPr>
        <p:spPr>
          <a:xfrm>
            <a:off x="1684207" y="1817373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85693E95-28C9-66FA-DB91-E8D1C2DE83A8}"/>
              </a:ext>
            </a:extLst>
          </p:cNvPr>
          <p:cNvCxnSpPr>
            <a:cxnSpLocks/>
            <a:stCxn id="12" idx="6"/>
            <a:endCxn id="10" idx="2"/>
          </p:cNvCxnSpPr>
          <p:nvPr/>
        </p:nvCxnSpPr>
        <p:spPr>
          <a:xfrm>
            <a:off x="2037498" y="1991421"/>
            <a:ext cx="773798" cy="87024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4" name="Блок-схема: узел 13">
            <a:extLst>
              <a:ext uri="{FF2B5EF4-FFF2-40B4-BE49-F238E27FC236}">
                <a16:creationId xmlns:a16="http://schemas.microsoft.com/office/drawing/2014/main" id="{F7D9B53E-BEA8-73DC-12E5-D1FACEFFF76A}"/>
              </a:ext>
            </a:extLst>
          </p:cNvPr>
          <p:cNvSpPr/>
          <p:nvPr/>
        </p:nvSpPr>
        <p:spPr>
          <a:xfrm>
            <a:off x="4083505" y="1817373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FCB5443-A30A-ED56-5F01-D6850CFB92B4}"/>
              </a:ext>
            </a:extLst>
          </p:cNvPr>
          <p:cNvCxnSpPr>
            <a:cxnSpLocks/>
            <a:stCxn id="16" idx="7"/>
            <a:endCxn id="14" idx="3"/>
          </p:cNvCxnSpPr>
          <p:nvPr/>
        </p:nvCxnSpPr>
        <p:spPr>
          <a:xfrm flipV="1">
            <a:off x="3496911" y="2114491"/>
            <a:ext cx="638332" cy="542270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6" name="Блок-схема: узел 15">
            <a:extLst>
              <a:ext uri="{FF2B5EF4-FFF2-40B4-BE49-F238E27FC236}">
                <a16:creationId xmlns:a16="http://schemas.microsoft.com/office/drawing/2014/main" id="{80681B64-9524-B7CE-DC98-28EFDF704FC9}"/>
              </a:ext>
            </a:extLst>
          </p:cNvPr>
          <p:cNvSpPr/>
          <p:nvPr/>
        </p:nvSpPr>
        <p:spPr>
          <a:xfrm>
            <a:off x="3195358" y="2605784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B2CC2B65-9644-2F84-053C-4D55E23DD3B2}"/>
              </a:ext>
            </a:extLst>
          </p:cNvPr>
          <p:cNvCxnSpPr>
            <a:cxnSpLocks/>
            <a:stCxn id="10" idx="6"/>
            <a:endCxn id="14" idx="2"/>
          </p:cNvCxnSpPr>
          <p:nvPr/>
        </p:nvCxnSpPr>
        <p:spPr>
          <a:xfrm flipV="1">
            <a:off x="3164587" y="1991421"/>
            <a:ext cx="918918" cy="8702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8" name="Текст 3">
            <a:extLst>
              <a:ext uri="{FF2B5EF4-FFF2-40B4-BE49-F238E27FC236}">
                <a16:creationId xmlns:a16="http://schemas.microsoft.com/office/drawing/2014/main" id="{CAC9E9B5-EF36-DDEE-B83F-DA7D892938F2}"/>
              </a:ext>
            </a:extLst>
          </p:cNvPr>
          <p:cNvSpPr txBox="1">
            <a:spLocks/>
          </p:cNvSpPr>
          <p:nvPr/>
        </p:nvSpPr>
        <p:spPr>
          <a:xfrm>
            <a:off x="1350574" y="2104908"/>
            <a:ext cx="666142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Обод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69B1DCAA-2E8F-4821-14AE-A69C3F967519}"/>
              </a:ext>
            </a:extLst>
          </p:cNvPr>
          <p:cNvSpPr txBox="1">
            <a:spLocks/>
          </p:cNvSpPr>
          <p:nvPr/>
        </p:nvSpPr>
        <p:spPr>
          <a:xfrm>
            <a:off x="1393429" y="2880577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Спицы</a:t>
            </a:r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id="{C80BAE85-3F0A-AE9B-EED9-34E0966A5445}"/>
              </a:ext>
            </a:extLst>
          </p:cNvPr>
          <p:cNvSpPr txBox="1">
            <a:spLocks/>
          </p:cNvSpPr>
          <p:nvPr/>
        </p:nvSpPr>
        <p:spPr>
          <a:xfrm>
            <a:off x="2624092" y="1580168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Колесо</a:t>
            </a:r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id="{0C421CAD-BEC0-C89D-12EB-B82A4FE419ED}"/>
              </a:ext>
            </a:extLst>
          </p:cNvPr>
          <p:cNvSpPr txBox="1">
            <a:spLocks/>
          </p:cNvSpPr>
          <p:nvPr/>
        </p:nvSpPr>
        <p:spPr>
          <a:xfrm>
            <a:off x="2785017" y="2913919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Рама</a:t>
            </a:r>
          </a:p>
        </p:txBody>
      </p:sp>
      <p:sp>
        <p:nvSpPr>
          <p:cNvPr id="22" name="Текст 3">
            <a:extLst>
              <a:ext uri="{FF2B5EF4-FFF2-40B4-BE49-F238E27FC236}">
                <a16:creationId xmlns:a16="http://schemas.microsoft.com/office/drawing/2014/main" id="{F72499DC-DCE3-194C-7EA2-69C3BEAAA5BA}"/>
              </a:ext>
            </a:extLst>
          </p:cNvPr>
          <p:cNvSpPr txBox="1">
            <a:spLocks/>
          </p:cNvSpPr>
          <p:nvPr/>
        </p:nvSpPr>
        <p:spPr>
          <a:xfrm>
            <a:off x="4348573" y="1669789"/>
            <a:ext cx="982277" cy="2951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Велосипед</a:t>
            </a:r>
          </a:p>
        </p:txBody>
      </p:sp>
      <p:sp>
        <p:nvSpPr>
          <p:cNvPr id="23" name="Текст 3">
            <a:extLst>
              <a:ext uri="{FF2B5EF4-FFF2-40B4-BE49-F238E27FC236}">
                <a16:creationId xmlns:a16="http://schemas.microsoft.com/office/drawing/2014/main" id="{869BB00A-A798-50B3-0CB5-731B16406DC9}"/>
              </a:ext>
            </a:extLst>
          </p:cNvPr>
          <p:cNvSpPr txBox="1">
            <a:spLocks/>
          </p:cNvSpPr>
          <p:nvPr/>
        </p:nvSpPr>
        <p:spPr>
          <a:xfrm>
            <a:off x="2042870" y="2078444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</a:t>
            </a:r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6F1CFACE-78D4-B57A-C61C-FB25BCBA68A5}"/>
              </a:ext>
            </a:extLst>
          </p:cNvPr>
          <p:cNvSpPr txBox="1">
            <a:spLocks/>
          </p:cNvSpPr>
          <p:nvPr/>
        </p:nvSpPr>
        <p:spPr>
          <a:xfrm>
            <a:off x="2400386" y="2536762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50</a:t>
            </a:r>
          </a:p>
        </p:txBody>
      </p:sp>
      <p:sp>
        <p:nvSpPr>
          <p:cNvPr id="25" name="Текст 3">
            <a:extLst>
              <a:ext uri="{FF2B5EF4-FFF2-40B4-BE49-F238E27FC236}">
                <a16:creationId xmlns:a16="http://schemas.microsoft.com/office/drawing/2014/main" id="{1B4C76E3-183E-1350-1735-B512A127C552}"/>
              </a:ext>
            </a:extLst>
          </p:cNvPr>
          <p:cNvSpPr txBox="1">
            <a:spLocks/>
          </p:cNvSpPr>
          <p:nvPr/>
        </p:nvSpPr>
        <p:spPr>
          <a:xfrm>
            <a:off x="3743327" y="2400157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</a:t>
            </a:r>
          </a:p>
        </p:txBody>
      </p:sp>
      <p:sp>
        <p:nvSpPr>
          <p:cNvPr id="26" name="Текст 3">
            <a:extLst>
              <a:ext uri="{FF2B5EF4-FFF2-40B4-BE49-F238E27FC236}">
                <a16:creationId xmlns:a16="http://schemas.microsoft.com/office/drawing/2014/main" id="{AF925685-49E4-7788-FA22-310B82AEA2D0}"/>
              </a:ext>
            </a:extLst>
          </p:cNvPr>
          <p:cNvSpPr txBox="1">
            <a:spLocks/>
          </p:cNvSpPr>
          <p:nvPr/>
        </p:nvSpPr>
        <p:spPr>
          <a:xfrm>
            <a:off x="3467660" y="1737701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Блок-схема: узел 27">
            <a:extLst>
              <a:ext uri="{FF2B5EF4-FFF2-40B4-BE49-F238E27FC236}">
                <a16:creationId xmlns:a16="http://schemas.microsoft.com/office/drawing/2014/main" id="{9F8B8C01-3026-30EA-F9EF-99E81E2CFF9E}"/>
              </a:ext>
            </a:extLst>
          </p:cNvPr>
          <p:cNvSpPr/>
          <p:nvPr/>
        </p:nvSpPr>
        <p:spPr>
          <a:xfrm>
            <a:off x="7323247" y="2588402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29" name="Блок-схема: узел 28">
            <a:extLst>
              <a:ext uri="{FF2B5EF4-FFF2-40B4-BE49-F238E27FC236}">
                <a16:creationId xmlns:a16="http://schemas.microsoft.com/office/drawing/2014/main" id="{7596C2DC-AC7B-28D8-ED77-A0ADFFF98247}"/>
              </a:ext>
            </a:extLst>
          </p:cNvPr>
          <p:cNvSpPr/>
          <p:nvPr/>
        </p:nvSpPr>
        <p:spPr>
          <a:xfrm>
            <a:off x="8154520" y="1887015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6D07C36C-9B50-FCF3-D93A-78DA680367AE}"/>
              </a:ext>
            </a:extLst>
          </p:cNvPr>
          <p:cNvCxnSpPr>
            <a:cxnSpLocks/>
            <a:stCxn id="28" idx="7"/>
            <a:endCxn id="29" idx="3"/>
          </p:cNvCxnSpPr>
          <p:nvPr/>
        </p:nvCxnSpPr>
        <p:spPr>
          <a:xfrm flipV="1">
            <a:off x="7624800" y="2184133"/>
            <a:ext cx="581458" cy="455246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31" name="Блок-схема: узел 30">
            <a:extLst>
              <a:ext uri="{FF2B5EF4-FFF2-40B4-BE49-F238E27FC236}">
                <a16:creationId xmlns:a16="http://schemas.microsoft.com/office/drawing/2014/main" id="{E6D0C45A-BC78-6D61-0881-40464DC3C92B}"/>
              </a:ext>
            </a:extLst>
          </p:cNvPr>
          <p:cNvSpPr/>
          <p:nvPr/>
        </p:nvSpPr>
        <p:spPr>
          <a:xfrm>
            <a:off x="7027431" y="1799991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3B36D4AF-E828-C6B9-1BED-E18F5036B1E1}"/>
              </a:ext>
            </a:extLst>
          </p:cNvPr>
          <p:cNvCxnSpPr>
            <a:cxnSpLocks/>
            <a:stCxn id="31" idx="6"/>
            <a:endCxn id="29" idx="2"/>
          </p:cNvCxnSpPr>
          <p:nvPr/>
        </p:nvCxnSpPr>
        <p:spPr>
          <a:xfrm>
            <a:off x="7380722" y="1974039"/>
            <a:ext cx="773798" cy="87024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33" name="Блок-схема: узел 32">
            <a:extLst>
              <a:ext uri="{FF2B5EF4-FFF2-40B4-BE49-F238E27FC236}">
                <a16:creationId xmlns:a16="http://schemas.microsoft.com/office/drawing/2014/main" id="{1361F4C0-3F65-7B78-8CF3-702726D8D66E}"/>
              </a:ext>
            </a:extLst>
          </p:cNvPr>
          <p:cNvSpPr/>
          <p:nvPr/>
        </p:nvSpPr>
        <p:spPr>
          <a:xfrm>
            <a:off x="9426729" y="1799991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5ECB51AE-93E8-39BC-1BC2-5A0A82B7A349}"/>
              </a:ext>
            </a:extLst>
          </p:cNvPr>
          <p:cNvCxnSpPr>
            <a:cxnSpLocks/>
            <a:stCxn id="35" idx="7"/>
            <a:endCxn id="33" idx="3"/>
          </p:cNvCxnSpPr>
          <p:nvPr/>
        </p:nvCxnSpPr>
        <p:spPr>
          <a:xfrm flipV="1">
            <a:off x="8840135" y="2097109"/>
            <a:ext cx="638332" cy="542270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35" name="Блок-схема: узел 34">
            <a:extLst>
              <a:ext uri="{FF2B5EF4-FFF2-40B4-BE49-F238E27FC236}">
                <a16:creationId xmlns:a16="http://schemas.microsoft.com/office/drawing/2014/main" id="{037ACFE7-6392-6452-6D49-FAA2B1806F61}"/>
              </a:ext>
            </a:extLst>
          </p:cNvPr>
          <p:cNvSpPr/>
          <p:nvPr/>
        </p:nvSpPr>
        <p:spPr>
          <a:xfrm>
            <a:off x="8538582" y="2588402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F9A927AF-6AE2-FB88-1F8A-740860EE5BDB}"/>
              </a:ext>
            </a:extLst>
          </p:cNvPr>
          <p:cNvCxnSpPr>
            <a:cxnSpLocks/>
            <a:stCxn id="29" idx="6"/>
            <a:endCxn id="33" idx="2"/>
          </p:cNvCxnSpPr>
          <p:nvPr/>
        </p:nvCxnSpPr>
        <p:spPr>
          <a:xfrm flipV="1">
            <a:off x="8507811" y="1974039"/>
            <a:ext cx="918918" cy="87024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37" name="Текст 3">
            <a:extLst>
              <a:ext uri="{FF2B5EF4-FFF2-40B4-BE49-F238E27FC236}">
                <a16:creationId xmlns:a16="http://schemas.microsoft.com/office/drawing/2014/main" id="{369B143A-4E11-8707-D51D-C6F24530E717}"/>
              </a:ext>
            </a:extLst>
          </p:cNvPr>
          <p:cNvSpPr txBox="1">
            <a:spLocks/>
          </p:cNvSpPr>
          <p:nvPr/>
        </p:nvSpPr>
        <p:spPr>
          <a:xfrm>
            <a:off x="6693798" y="2087526"/>
            <a:ext cx="666142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Обод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38" name="Текст 3">
            <a:extLst>
              <a:ext uri="{FF2B5EF4-FFF2-40B4-BE49-F238E27FC236}">
                <a16:creationId xmlns:a16="http://schemas.microsoft.com/office/drawing/2014/main" id="{2B44C404-52E9-CFBD-65B0-1913B6D3359D}"/>
              </a:ext>
            </a:extLst>
          </p:cNvPr>
          <p:cNvSpPr txBox="1">
            <a:spLocks/>
          </p:cNvSpPr>
          <p:nvPr/>
        </p:nvSpPr>
        <p:spPr>
          <a:xfrm>
            <a:off x="6736653" y="2863195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Спицы</a:t>
            </a:r>
          </a:p>
        </p:txBody>
      </p:sp>
      <p:sp>
        <p:nvSpPr>
          <p:cNvPr id="39" name="Текст 3">
            <a:extLst>
              <a:ext uri="{FF2B5EF4-FFF2-40B4-BE49-F238E27FC236}">
                <a16:creationId xmlns:a16="http://schemas.microsoft.com/office/drawing/2014/main" id="{E1F98828-910E-8F9F-DE2D-E0166E61A138}"/>
              </a:ext>
            </a:extLst>
          </p:cNvPr>
          <p:cNvSpPr txBox="1">
            <a:spLocks/>
          </p:cNvSpPr>
          <p:nvPr/>
        </p:nvSpPr>
        <p:spPr>
          <a:xfrm>
            <a:off x="7967316" y="1562786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Колесо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63A22C8E-3567-D20A-0FE0-2BEA1436B253}"/>
              </a:ext>
            </a:extLst>
          </p:cNvPr>
          <p:cNvSpPr txBox="1">
            <a:spLocks/>
          </p:cNvSpPr>
          <p:nvPr/>
        </p:nvSpPr>
        <p:spPr>
          <a:xfrm>
            <a:off x="8128241" y="2896537"/>
            <a:ext cx="759140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Рама</a:t>
            </a:r>
          </a:p>
        </p:txBody>
      </p:sp>
      <p:sp>
        <p:nvSpPr>
          <p:cNvPr id="41" name="Текст 3">
            <a:extLst>
              <a:ext uri="{FF2B5EF4-FFF2-40B4-BE49-F238E27FC236}">
                <a16:creationId xmlns:a16="http://schemas.microsoft.com/office/drawing/2014/main" id="{358FC6B7-CA50-0042-0990-EF52215B2487}"/>
              </a:ext>
            </a:extLst>
          </p:cNvPr>
          <p:cNvSpPr txBox="1">
            <a:spLocks/>
          </p:cNvSpPr>
          <p:nvPr/>
        </p:nvSpPr>
        <p:spPr>
          <a:xfrm>
            <a:off x="9691797" y="1652407"/>
            <a:ext cx="982277" cy="2951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Велосипед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0AF303C3-0F8D-E324-B94B-62AFA9181D7E}"/>
              </a:ext>
            </a:extLst>
          </p:cNvPr>
          <p:cNvSpPr txBox="1">
            <a:spLocks/>
          </p:cNvSpPr>
          <p:nvPr/>
        </p:nvSpPr>
        <p:spPr>
          <a:xfrm>
            <a:off x="7448315" y="2000502"/>
            <a:ext cx="275388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</a:t>
            </a:r>
          </a:p>
        </p:txBody>
      </p:sp>
      <p:sp>
        <p:nvSpPr>
          <p:cNvPr id="43" name="Текст 3">
            <a:extLst>
              <a:ext uri="{FF2B5EF4-FFF2-40B4-BE49-F238E27FC236}">
                <a16:creationId xmlns:a16="http://schemas.microsoft.com/office/drawing/2014/main" id="{4689093D-49F0-203A-09A0-BFB722AB8954}"/>
              </a:ext>
            </a:extLst>
          </p:cNvPr>
          <p:cNvSpPr txBox="1">
            <a:spLocks/>
          </p:cNvSpPr>
          <p:nvPr/>
        </p:nvSpPr>
        <p:spPr>
          <a:xfrm>
            <a:off x="7827035" y="2440818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50</a:t>
            </a:r>
          </a:p>
        </p:txBody>
      </p:sp>
      <p:sp>
        <p:nvSpPr>
          <p:cNvPr id="44" name="Текст 3">
            <a:extLst>
              <a:ext uri="{FF2B5EF4-FFF2-40B4-BE49-F238E27FC236}">
                <a16:creationId xmlns:a16="http://schemas.microsoft.com/office/drawing/2014/main" id="{CBAEAEEC-162F-EA42-86B9-EEE3F9EC296E}"/>
              </a:ext>
            </a:extLst>
          </p:cNvPr>
          <p:cNvSpPr txBox="1">
            <a:spLocks/>
          </p:cNvSpPr>
          <p:nvPr/>
        </p:nvSpPr>
        <p:spPr>
          <a:xfrm>
            <a:off x="9086551" y="2382775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</a:t>
            </a:r>
          </a:p>
        </p:txBody>
      </p:sp>
      <p:sp>
        <p:nvSpPr>
          <p:cNvPr id="45" name="Текст 3">
            <a:extLst>
              <a:ext uri="{FF2B5EF4-FFF2-40B4-BE49-F238E27FC236}">
                <a16:creationId xmlns:a16="http://schemas.microsoft.com/office/drawing/2014/main" id="{DAAA9A82-8451-E729-8437-B47CB1D6255D}"/>
              </a:ext>
            </a:extLst>
          </p:cNvPr>
          <p:cNvSpPr txBox="1">
            <a:spLocks/>
          </p:cNvSpPr>
          <p:nvPr/>
        </p:nvSpPr>
        <p:spPr>
          <a:xfrm>
            <a:off x="8810884" y="1720319"/>
            <a:ext cx="439199" cy="29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CB120381-EA4E-DB36-E2AF-244E53000F59}"/>
              </a:ext>
            </a:extLst>
          </p:cNvPr>
          <p:cNvCxnSpPr>
            <a:cxnSpLocks/>
            <a:stCxn id="28" idx="4"/>
            <a:endCxn id="33" idx="4"/>
          </p:cNvCxnSpPr>
          <p:nvPr/>
        </p:nvCxnSpPr>
        <p:spPr>
          <a:xfrm rot="5400000" flipH="1" flipV="1">
            <a:off x="8157428" y="1490551"/>
            <a:ext cx="788411" cy="2103482"/>
          </a:xfrm>
          <a:prstGeom prst="curvedConnector3">
            <a:avLst>
              <a:gd name="adj1" fmla="val -45361"/>
            </a:avLst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6" name="Прямая со стрелкой 49">
            <a:extLst>
              <a:ext uri="{FF2B5EF4-FFF2-40B4-BE49-F238E27FC236}">
                <a16:creationId xmlns:a16="http://schemas.microsoft.com/office/drawing/2014/main" id="{3EFE777E-3EB0-98EC-E1CF-465652EF47CA}"/>
              </a:ext>
            </a:extLst>
          </p:cNvPr>
          <p:cNvCxnSpPr>
            <a:cxnSpLocks/>
            <a:stCxn id="31" idx="0"/>
            <a:endCxn id="33" idx="0"/>
          </p:cNvCxnSpPr>
          <p:nvPr/>
        </p:nvCxnSpPr>
        <p:spPr>
          <a:xfrm rot="5400000" flipH="1" flipV="1">
            <a:off x="8403726" y="600342"/>
            <a:ext cx="12700" cy="2399298"/>
          </a:xfrm>
          <a:prstGeom prst="curvedConnector3">
            <a:avLst>
              <a:gd name="adj1" fmla="val 6235850"/>
            </a:avLst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61" name="Стрелка: вправо 60">
            <a:extLst>
              <a:ext uri="{FF2B5EF4-FFF2-40B4-BE49-F238E27FC236}">
                <a16:creationId xmlns:a16="http://schemas.microsoft.com/office/drawing/2014/main" id="{B2E305E4-E809-2646-A801-A602C6089E02}"/>
              </a:ext>
            </a:extLst>
          </p:cNvPr>
          <p:cNvSpPr/>
          <p:nvPr/>
        </p:nvSpPr>
        <p:spPr>
          <a:xfrm>
            <a:off x="5840204" y="3304309"/>
            <a:ext cx="589030" cy="684398"/>
          </a:xfrm>
          <a:prstGeom prst="right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62" name="Текст 3">
            <a:extLst>
              <a:ext uri="{FF2B5EF4-FFF2-40B4-BE49-F238E27FC236}">
                <a16:creationId xmlns:a16="http://schemas.microsoft.com/office/drawing/2014/main" id="{7649175B-8D54-E0EF-2869-5D3E97785049}"/>
              </a:ext>
            </a:extLst>
          </p:cNvPr>
          <p:cNvSpPr txBox="1">
            <a:spLocks/>
          </p:cNvSpPr>
          <p:nvPr/>
        </p:nvSpPr>
        <p:spPr>
          <a:xfrm>
            <a:off x="9299634" y="2839891"/>
            <a:ext cx="480386" cy="331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63" name="Текст 3">
            <a:extLst>
              <a:ext uri="{FF2B5EF4-FFF2-40B4-BE49-F238E27FC236}">
                <a16:creationId xmlns:a16="http://schemas.microsoft.com/office/drawing/2014/main" id="{BD642611-36FE-7DAF-AFAA-DAF1C822D0DF}"/>
              </a:ext>
            </a:extLst>
          </p:cNvPr>
          <p:cNvSpPr txBox="1">
            <a:spLocks/>
          </p:cNvSpPr>
          <p:nvPr/>
        </p:nvSpPr>
        <p:spPr>
          <a:xfrm>
            <a:off x="9107414" y="965282"/>
            <a:ext cx="480386" cy="331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rgbClr val="0070C0"/>
                </a:solidFill>
              </a:rPr>
              <a:t>2</a:t>
            </a:r>
          </a:p>
        </p:txBody>
      </p:sp>
      <p:graphicFrame>
        <p:nvGraphicFramePr>
          <p:cNvPr id="3" name="Таблица 32">
            <a:extLst>
              <a:ext uri="{FF2B5EF4-FFF2-40B4-BE49-F238E27FC236}">
                <a16:creationId xmlns:a16="http://schemas.microsoft.com/office/drawing/2014/main" id="{88C255D9-65C9-C724-F7C6-F49F17AA7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45201"/>
              </p:ext>
            </p:extLst>
          </p:nvPr>
        </p:nvGraphicFramePr>
        <p:xfrm>
          <a:off x="6857554" y="3812251"/>
          <a:ext cx="4457994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99">
                  <a:extLst>
                    <a:ext uri="{9D8B030D-6E8A-4147-A177-3AD203B41FA5}">
                      <a16:colId xmlns:a16="http://schemas.microsoft.com/office/drawing/2014/main" val="3740377600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998808419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3096594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592666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3294858088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416100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6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41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420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5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10683"/>
                  </a:ext>
                </a:extLst>
              </a:tr>
            </a:tbl>
          </a:graphicData>
        </a:graphic>
      </p:graphicFrame>
      <p:sp>
        <p:nvSpPr>
          <p:cNvPr id="48" name="Номер слайда 1">
            <a:extLst>
              <a:ext uri="{FF2B5EF4-FFF2-40B4-BE49-F238E27FC236}">
                <a16:creationId xmlns:a16="http://schemas.microsoft.com/office/drawing/2014/main" id="{E0B178C6-4B96-419E-B1F2-BD551B4E6D66}"/>
              </a:ext>
            </a:extLst>
          </p:cNvPr>
          <p:cNvSpPr txBox="1">
            <a:spLocks/>
          </p:cNvSpPr>
          <p:nvPr/>
        </p:nvSpPr>
        <p:spPr>
          <a:xfrm>
            <a:off x="8952621" y="60793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Таблица 32">
            <a:extLst>
              <a:ext uri="{FF2B5EF4-FFF2-40B4-BE49-F238E27FC236}">
                <a16:creationId xmlns:a16="http://schemas.microsoft.com/office/drawing/2014/main" id="{94CE7EC8-B572-D216-7435-9D2E01B01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73815"/>
              </p:ext>
            </p:extLst>
          </p:nvPr>
        </p:nvGraphicFramePr>
        <p:xfrm>
          <a:off x="751424" y="1818703"/>
          <a:ext cx="4457994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99">
                  <a:extLst>
                    <a:ext uri="{9D8B030D-6E8A-4147-A177-3AD203B41FA5}">
                      <a16:colId xmlns:a16="http://schemas.microsoft.com/office/drawing/2014/main" val="3740377600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998808419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3096594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18592666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3294858088"/>
                    </a:ext>
                  </a:extLst>
                </a:gridCol>
                <a:gridCol w="742999">
                  <a:extLst>
                    <a:ext uri="{9D8B030D-6E8A-4147-A177-3AD203B41FA5}">
                      <a16:colId xmlns:a16="http://schemas.microsoft.com/office/drawing/2014/main" val="416100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12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36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841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4420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445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9810683"/>
                  </a:ext>
                </a:extLst>
              </a:tr>
            </a:tbl>
          </a:graphicData>
        </a:graphic>
      </p:graphicFrame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76125FC9-2463-F88E-5F36-5FE590C2F342}"/>
              </a:ext>
            </a:extLst>
          </p:cNvPr>
          <p:cNvSpPr txBox="1">
            <a:spLocks/>
          </p:cNvSpPr>
          <p:nvPr/>
        </p:nvSpPr>
        <p:spPr>
          <a:xfrm>
            <a:off x="2748461" y="523298"/>
            <a:ext cx="6807100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СИТЕМА ЛИНЕЙНЫХ УРАВНЕНИЙ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" name="Текст 3">
            <a:extLst>
              <a:ext uri="{FF2B5EF4-FFF2-40B4-BE49-F238E27FC236}">
                <a16:creationId xmlns:a16="http://schemas.microsoft.com/office/drawing/2014/main" id="{B4D27816-2099-2052-3FCA-D309D97576CC}"/>
              </a:ext>
            </a:extLst>
          </p:cNvPr>
          <p:cNvSpPr txBox="1">
            <a:spLocks/>
          </p:cNvSpPr>
          <p:nvPr/>
        </p:nvSpPr>
        <p:spPr>
          <a:xfrm>
            <a:off x="6647350" y="2146846"/>
            <a:ext cx="5024973" cy="761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 * Велосипед = 2 * Колеса + 1 * Рама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 * Колесо = 1 * Обод + 50 * Спица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67C70677-5DA6-D261-7F37-BB7077F1E16E}"/>
              </a:ext>
            </a:extLst>
          </p:cNvPr>
          <p:cNvSpPr txBox="1">
            <a:spLocks/>
          </p:cNvSpPr>
          <p:nvPr/>
        </p:nvSpPr>
        <p:spPr>
          <a:xfrm>
            <a:off x="6647350" y="1735594"/>
            <a:ext cx="4652855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УРАВНЕНИЯ</a:t>
            </a:r>
          </a:p>
        </p:txBody>
      </p:sp>
      <p:sp>
        <p:nvSpPr>
          <p:cNvPr id="12" name="Левая фигурная скобка 11">
            <a:extLst>
              <a:ext uri="{FF2B5EF4-FFF2-40B4-BE49-F238E27FC236}">
                <a16:creationId xmlns:a16="http://schemas.microsoft.com/office/drawing/2014/main" id="{877EDEB0-CEF7-7AAF-59C5-FF15E9D45C6C}"/>
              </a:ext>
            </a:extLst>
          </p:cNvPr>
          <p:cNvSpPr/>
          <p:nvPr/>
        </p:nvSpPr>
        <p:spPr>
          <a:xfrm>
            <a:off x="6096000" y="2156051"/>
            <a:ext cx="423862" cy="605160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3" name="Текст 3">
            <a:extLst>
              <a:ext uri="{FF2B5EF4-FFF2-40B4-BE49-F238E27FC236}">
                <a16:creationId xmlns:a16="http://schemas.microsoft.com/office/drawing/2014/main" id="{5492FE10-760E-5754-16CD-BBC34E292ECA}"/>
              </a:ext>
            </a:extLst>
          </p:cNvPr>
          <p:cNvSpPr txBox="1">
            <a:spLocks/>
          </p:cNvSpPr>
          <p:nvPr/>
        </p:nvSpPr>
        <p:spPr>
          <a:xfrm>
            <a:off x="6647350" y="3016548"/>
            <a:ext cx="5024973" cy="761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-1 * Велосипед + 2 * Колеса + 1 * Рама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- 1 * Колесо + 1 * Обод + 50 * Спица = 0</a:t>
            </a:r>
            <a:endParaRPr lang="en-US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15" name="Левая фигурная скобка 14">
            <a:extLst>
              <a:ext uri="{FF2B5EF4-FFF2-40B4-BE49-F238E27FC236}">
                <a16:creationId xmlns:a16="http://schemas.microsoft.com/office/drawing/2014/main" id="{BECEE37C-16D6-9340-4EB6-F82BAF34D963}"/>
              </a:ext>
            </a:extLst>
          </p:cNvPr>
          <p:cNvSpPr/>
          <p:nvPr/>
        </p:nvSpPr>
        <p:spPr>
          <a:xfrm>
            <a:off x="6096000" y="3025753"/>
            <a:ext cx="423862" cy="605160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0C68BC2-15F2-25EF-8DEF-CCEE86B91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403" y="4859844"/>
            <a:ext cx="2238375" cy="628650"/>
          </a:xfrm>
          <a:prstGeom prst="rect">
            <a:avLst/>
          </a:prstGeom>
        </p:spPr>
      </p:pic>
      <p:sp>
        <p:nvSpPr>
          <p:cNvPr id="20" name="Объект 2">
            <a:extLst>
              <a:ext uri="{FF2B5EF4-FFF2-40B4-BE49-F238E27FC236}">
                <a16:creationId xmlns:a16="http://schemas.microsoft.com/office/drawing/2014/main" id="{E286158B-B363-C3FC-00ED-53775C23420E}"/>
              </a:ext>
            </a:extLst>
          </p:cNvPr>
          <p:cNvSpPr txBox="1">
            <a:spLocks/>
          </p:cNvSpPr>
          <p:nvPr/>
        </p:nvSpPr>
        <p:spPr>
          <a:xfrm>
            <a:off x="6647350" y="4241182"/>
            <a:ext cx="4652855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КЛАСС УРАВНЕНИЙ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B302146-1BF9-8CA8-BC80-CB4C28F75A5D}"/>
              </a:ext>
            </a:extLst>
          </p:cNvPr>
          <p:cNvSpPr txBox="1">
            <a:spLocks/>
          </p:cNvSpPr>
          <p:nvPr/>
        </p:nvSpPr>
        <p:spPr>
          <a:xfrm>
            <a:off x="751424" y="1437871"/>
            <a:ext cx="4652855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МАТРИЦА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37EA457B-FD81-8201-9540-1E4A125BE454}"/>
              </a:ext>
            </a:extLst>
          </p:cNvPr>
          <p:cNvSpPr txBox="1">
            <a:spLocks/>
          </p:cNvSpPr>
          <p:nvPr/>
        </p:nvSpPr>
        <p:spPr>
          <a:xfrm>
            <a:off x="9209206" y="4991606"/>
            <a:ext cx="1111025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, где </a:t>
            </a:r>
            <a:r>
              <a:rPr lang="en-US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b = 0</a:t>
            </a:r>
          </a:p>
        </p:txBody>
      </p:sp>
      <p:sp>
        <p:nvSpPr>
          <p:cNvPr id="3" name="Текст 3">
            <a:extLst>
              <a:ext uri="{FF2B5EF4-FFF2-40B4-BE49-F238E27FC236}">
                <a16:creationId xmlns:a16="http://schemas.microsoft.com/office/drawing/2014/main" id="{75891B5F-DEF3-92F0-C129-8DAC9D4B1664}"/>
              </a:ext>
            </a:extLst>
          </p:cNvPr>
          <p:cNvSpPr txBox="1">
            <a:spLocks/>
          </p:cNvSpPr>
          <p:nvPr/>
        </p:nvSpPr>
        <p:spPr>
          <a:xfrm>
            <a:off x="2120818" y="5420129"/>
            <a:ext cx="376108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rgbClr val="FF0000"/>
                </a:solidFill>
              </a:rPr>
              <a:t>Система не полна и не может быть решена.</a:t>
            </a:r>
          </a:p>
        </p:txBody>
      </p:sp>
      <p:sp>
        <p:nvSpPr>
          <p:cNvPr id="14" name="Номер слайда 1">
            <a:extLst>
              <a:ext uri="{FF2B5EF4-FFF2-40B4-BE49-F238E27FC236}">
                <a16:creationId xmlns:a16="http://schemas.microsoft.com/office/drawing/2014/main" id="{42043C69-A5A6-44D6-83BD-C3A44C6365EF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7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572861" y="523298"/>
            <a:ext cx="704627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МАТРИЦЫ РАСПРЕДЕЛЕНИЯ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32">
            <a:extLst>
              <a:ext uri="{FF2B5EF4-FFF2-40B4-BE49-F238E27FC236}">
                <a16:creationId xmlns:a16="http://schemas.microsoft.com/office/drawing/2014/main" id="{52AD3711-580F-DA99-AB8E-A1404E004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05668"/>
              </p:ext>
            </p:extLst>
          </p:nvPr>
        </p:nvGraphicFramePr>
        <p:xfrm>
          <a:off x="3635775" y="2203492"/>
          <a:ext cx="6357936" cy="3590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656">
                  <a:extLst>
                    <a:ext uri="{9D8B030D-6E8A-4147-A177-3AD203B41FA5}">
                      <a16:colId xmlns:a16="http://schemas.microsoft.com/office/drawing/2014/main" val="3740377600"/>
                    </a:ext>
                  </a:extLst>
                </a:gridCol>
                <a:gridCol w="1059656">
                  <a:extLst>
                    <a:ext uri="{9D8B030D-6E8A-4147-A177-3AD203B41FA5}">
                      <a16:colId xmlns:a16="http://schemas.microsoft.com/office/drawing/2014/main" val="998808419"/>
                    </a:ext>
                  </a:extLst>
                </a:gridCol>
                <a:gridCol w="1059656">
                  <a:extLst>
                    <a:ext uri="{9D8B030D-6E8A-4147-A177-3AD203B41FA5}">
                      <a16:colId xmlns:a16="http://schemas.microsoft.com/office/drawing/2014/main" val="183096594"/>
                    </a:ext>
                  </a:extLst>
                </a:gridCol>
                <a:gridCol w="1059656">
                  <a:extLst>
                    <a:ext uri="{9D8B030D-6E8A-4147-A177-3AD203B41FA5}">
                      <a16:colId xmlns:a16="http://schemas.microsoft.com/office/drawing/2014/main" val="18592666"/>
                    </a:ext>
                  </a:extLst>
                </a:gridCol>
                <a:gridCol w="1059656">
                  <a:extLst>
                    <a:ext uri="{9D8B030D-6E8A-4147-A177-3AD203B41FA5}">
                      <a16:colId xmlns:a16="http://schemas.microsoft.com/office/drawing/2014/main" val="3294858088"/>
                    </a:ext>
                  </a:extLst>
                </a:gridCol>
                <a:gridCol w="1059656">
                  <a:extLst>
                    <a:ext uri="{9D8B030D-6E8A-4147-A177-3AD203B41FA5}">
                      <a16:colId xmlns:a16="http://schemas.microsoft.com/office/drawing/2014/main" val="4161008971"/>
                    </a:ext>
                  </a:extLst>
                </a:gridCol>
              </a:tblGrid>
              <a:tr h="684710">
                <a:tc>
                  <a:txBody>
                    <a:bodyPr/>
                    <a:lstStyle/>
                    <a:p>
                      <a:endParaRPr lang="ru-RU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3058"/>
                  </a:ext>
                </a:extLst>
              </a:tr>
              <a:tr h="55537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602490"/>
                  </a:ext>
                </a:extLst>
              </a:tr>
              <a:tr h="55537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410477"/>
                  </a:ext>
                </a:extLst>
              </a:tr>
              <a:tr h="55537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420893"/>
                  </a:ext>
                </a:extLst>
              </a:tr>
              <a:tr h="55537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53676"/>
                  </a:ext>
                </a:extLst>
              </a:tr>
              <a:tr h="68471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Вело-</a:t>
                      </a:r>
                      <a:r>
                        <a:rPr lang="ru-RU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сипед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10683"/>
                  </a:ext>
                </a:extLst>
              </a:tr>
            </a:tbl>
          </a:graphicData>
        </a:graphic>
      </p:graphicFrame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id="{BE69C139-9DE3-18CD-4694-2CCC4D39797F}"/>
              </a:ext>
            </a:extLst>
          </p:cNvPr>
          <p:cNvSpPr/>
          <p:nvPr/>
        </p:nvSpPr>
        <p:spPr>
          <a:xfrm rot="5400000">
            <a:off x="6067032" y="324686"/>
            <a:ext cx="423862" cy="3086101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9" name="Левая фигурная скобка 8">
            <a:extLst>
              <a:ext uri="{FF2B5EF4-FFF2-40B4-BE49-F238E27FC236}">
                <a16:creationId xmlns:a16="http://schemas.microsoft.com/office/drawing/2014/main" id="{40E8E47E-C25A-CB93-9EC4-F2015F810CF7}"/>
              </a:ext>
            </a:extLst>
          </p:cNvPr>
          <p:cNvSpPr/>
          <p:nvPr/>
        </p:nvSpPr>
        <p:spPr>
          <a:xfrm rot="5400000">
            <a:off x="8200632" y="1372436"/>
            <a:ext cx="423862" cy="990601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0" name="Левая фигурная скобка 9">
            <a:extLst>
              <a:ext uri="{FF2B5EF4-FFF2-40B4-BE49-F238E27FC236}">
                <a16:creationId xmlns:a16="http://schemas.microsoft.com/office/drawing/2014/main" id="{384423CE-54EE-69DC-A694-13C7366051C0}"/>
              </a:ext>
            </a:extLst>
          </p:cNvPr>
          <p:cNvSpPr/>
          <p:nvPr/>
        </p:nvSpPr>
        <p:spPr>
          <a:xfrm rot="10800000">
            <a:off x="10150875" y="2884528"/>
            <a:ext cx="423862" cy="1619251"/>
          </a:xfrm>
          <a:prstGeom prst="leftBrac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27B3AF70-8307-05F4-8394-1DF63BE60708}"/>
              </a:ext>
            </a:extLst>
          </p:cNvPr>
          <p:cNvSpPr txBox="1">
            <a:spLocks/>
          </p:cNvSpPr>
          <p:nvPr/>
        </p:nvSpPr>
        <p:spPr>
          <a:xfrm>
            <a:off x="5931299" y="1377201"/>
            <a:ext cx="847596" cy="30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Сырье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FE8005D2-FC26-FAA9-00B4-935A2BC32DD9}"/>
              </a:ext>
            </a:extLst>
          </p:cNvPr>
          <p:cNvSpPr txBox="1">
            <a:spLocks/>
          </p:cNvSpPr>
          <p:nvPr/>
        </p:nvSpPr>
        <p:spPr>
          <a:xfrm>
            <a:off x="7672192" y="1355767"/>
            <a:ext cx="1442777" cy="30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Полуфабрикат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13" name="Текст 3">
            <a:extLst>
              <a:ext uri="{FF2B5EF4-FFF2-40B4-BE49-F238E27FC236}">
                <a16:creationId xmlns:a16="http://schemas.microsoft.com/office/drawing/2014/main" id="{8F093FB8-A7AD-0E58-9711-59738A26D9DB}"/>
              </a:ext>
            </a:extLst>
          </p:cNvPr>
          <p:cNvSpPr txBox="1">
            <a:spLocks/>
          </p:cNvSpPr>
          <p:nvPr/>
        </p:nvSpPr>
        <p:spPr>
          <a:xfrm>
            <a:off x="9190250" y="1285518"/>
            <a:ext cx="1226214" cy="450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Готовый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продукт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id="{615896B4-7623-1EE1-B4D2-249BB8B15C40}"/>
              </a:ext>
            </a:extLst>
          </p:cNvPr>
          <p:cNvSpPr/>
          <p:nvPr/>
        </p:nvSpPr>
        <p:spPr>
          <a:xfrm rot="5400000">
            <a:off x="9286481" y="1381960"/>
            <a:ext cx="423862" cy="990601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F31CD9E8-7E67-1119-862A-33F1EB0532A6}"/>
              </a:ext>
            </a:extLst>
          </p:cNvPr>
          <p:cNvSpPr txBox="1">
            <a:spLocks/>
          </p:cNvSpPr>
          <p:nvPr/>
        </p:nvSpPr>
        <p:spPr>
          <a:xfrm>
            <a:off x="10472475" y="3391701"/>
            <a:ext cx="1226214" cy="450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chemeClr val="accent1"/>
                </a:solidFill>
              </a:rPr>
              <a:t>Элементы затрат </a:t>
            </a:r>
          </a:p>
        </p:txBody>
      </p:sp>
      <p:sp>
        <p:nvSpPr>
          <p:cNvPr id="16" name="Левая фигурная скобка 15">
            <a:extLst>
              <a:ext uri="{FF2B5EF4-FFF2-40B4-BE49-F238E27FC236}">
                <a16:creationId xmlns:a16="http://schemas.microsoft.com/office/drawing/2014/main" id="{891D8A6F-A353-2973-AFD1-C23EA4592553}"/>
              </a:ext>
            </a:extLst>
          </p:cNvPr>
          <p:cNvSpPr/>
          <p:nvPr/>
        </p:nvSpPr>
        <p:spPr>
          <a:xfrm>
            <a:off x="3045225" y="2946441"/>
            <a:ext cx="423862" cy="1495427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id="{BDE232F5-B6C1-BA9B-4F0F-0E9B5CBAD481}"/>
              </a:ext>
            </a:extLst>
          </p:cNvPr>
          <p:cNvSpPr txBox="1">
            <a:spLocks/>
          </p:cNvSpPr>
          <p:nvPr/>
        </p:nvSpPr>
        <p:spPr>
          <a:xfrm>
            <a:off x="2183343" y="3539372"/>
            <a:ext cx="847596" cy="30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Сырье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CBBD7DC5-E25F-2B30-0203-E9AF4D3EAC5E}"/>
              </a:ext>
            </a:extLst>
          </p:cNvPr>
          <p:cNvSpPr txBox="1">
            <a:spLocks/>
          </p:cNvSpPr>
          <p:nvPr/>
        </p:nvSpPr>
        <p:spPr>
          <a:xfrm>
            <a:off x="1602448" y="4674024"/>
            <a:ext cx="1442777" cy="30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Полуфабрикат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id="{EEAEB5DC-72DA-5BE8-E274-7B88D38DE3F1}"/>
              </a:ext>
            </a:extLst>
          </p:cNvPr>
          <p:cNvSpPr txBox="1">
            <a:spLocks/>
          </p:cNvSpPr>
          <p:nvPr/>
        </p:nvSpPr>
        <p:spPr>
          <a:xfrm>
            <a:off x="1930797" y="5234791"/>
            <a:ext cx="1226214" cy="450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Готовый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продукт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21" name="Левая фигурная скобка 20">
            <a:extLst>
              <a:ext uri="{FF2B5EF4-FFF2-40B4-BE49-F238E27FC236}">
                <a16:creationId xmlns:a16="http://schemas.microsoft.com/office/drawing/2014/main" id="{479FDCA7-8C26-FE4F-23ED-C0FB573F9CD5}"/>
              </a:ext>
            </a:extLst>
          </p:cNvPr>
          <p:cNvSpPr/>
          <p:nvPr/>
        </p:nvSpPr>
        <p:spPr>
          <a:xfrm>
            <a:off x="3045225" y="5234791"/>
            <a:ext cx="423862" cy="450059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22" name="Левая фигурная скобка 21">
            <a:extLst>
              <a:ext uri="{FF2B5EF4-FFF2-40B4-BE49-F238E27FC236}">
                <a16:creationId xmlns:a16="http://schemas.microsoft.com/office/drawing/2014/main" id="{06678154-CF1C-82AD-CBF0-34F94D8B313F}"/>
              </a:ext>
            </a:extLst>
          </p:cNvPr>
          <p:cNvSpPr/>
          <p:nvPr/>
        </p:nvSpPr>
        <p:spPr>
          <a:xfrm>
            <a:off x="3054749" y="4618078"/>
            <a:ext cx="423862" cy="423864"/>
          </a:xfrm>
          <a:prstGeom prst="leftBr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23" name="Стрелка: вправо с вырезом 22">
            <a:extLst>
              <a:ext uri="{FF2B5EF4-FFF2-40B4-BE49-F238E27FC236}">
                <a16:creationId xmlns:a16="http://schemas.microsoft.com/office/drawing/2014/main" id="{D81F80D3-9C6A-FEC1-4733-0F4986A0BED4}"/>
              </a:ext>
            </a:extLst>
          </p:cNvPr>
          <p:cNvSpPr/>
          <p:nvPr/>
        </p:nvSpPr>
        <p:spPr>
          <a:xfrm>
            <a:off x="2393976" y="1328493"/>
            <a:ext cx="1990725" cy="514350"/>
          </a:xfrm>
          <a:prstGeom prst="notchedRight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04040"/>
                </a:solidFill>
              </a:rPr>
              <a:t>ЧТО</a:t>
            </a:r>
          </a:p>
        </p:txBody>
      </p:sp>
      <p:sp>
        <p:nvSpPr>
          <p:cNvPr id="24" name="Стрелка: вправо с вырезом 23">
            <a:extLst>
              <a:ext uri="{FF2B5EF4-FFF2-40B4-BE49-F238E27FC236}">
                <a16:creationId xmlns:a16="http://schemas.microsoft.com/office/drawing/2014/main" id="{EC698C0E-1C5D-F68E-EE74-61A669C89D86}"/>
              </a:ext>
            </a:extLst>
          </p:cNvPr>
          <p:cNvSpPr/>
          <p:nvPr/>
        </p:nvSpPr>
        <p:spPr>
          <a:xfrm rot="5400000">
            <a:off x="571169" y="2735702"/>
            <a:ext cx="2231234" cy="514350"/>
          </a:xfrm>
          <a:prstGeom prst="notchedRight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04040"/>
                </a:solidFill>
              </a:rPr>
              <a:t>ИЗ ЧЕГО</a:t>
            </a:r>
          </a:p>
        </p:txBody>
      </p:sp>
      <p:sp>
        <p:nvSpPr>
          <p:cNvPr id="25" name="Номер слайда 1">
            <a:extLst>
              <a:ext uri="{FF2B5EF4-FFF2-40B4-BE49-F238E27FC236}">
                <a16:creationId xmlns:a16="http://schemas.microsoft.com/office/drawing/2014/main" id="{2C1CC973-A2E0-4099-B59F-E9DF97945904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2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76125FC9-2463-F88E-5F36-5FE590C2F342}"/>
              </a:ext>
            </a:extLst>
          </p:cNvPr>
          <p:cNvSpPr txBox="1">
            <a:spLocks/>
          </p:cNvSpPr>
          <p:nvPr/>
        </p:nvSpPr>
        <p:spPr>
          <a:xfrm>
            <a:off x="2748461" y="523298"/>
            <a:ext cx="6807100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МЕТОД ГАУССА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0C68BC2-15F2-25EF-8DEF-CCEE86B91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493" y="2212444"/>
            <a:ext cx="2238375" cy="6286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748CE9-8943-04B8-5A95-A7E6716DD0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6406" y="3928993"/>
            <a:ext cx="4352925" cy="1581150"/>
          </a:xfrm>
          <a:prstGeom prst="rect">
            <a:avLst/>
          </a:prstGeom>
        </p:spPr>
      </p:pic>
      <p:sp>
        <p:nvSpPr>
          <p:cNvPr id="5" name="Текст 3">
            <a:extLst>
              <a:ext uri="{FF2B5EF4-FFF2-40B4-BE49-F238E27FC236}">
                <a16:creationId xmlns:a16="http://schemas.microsoft.com/office/drawing/2014/main" id="{406421A0-3B9C-10D8-E1CF-3CADDDDABDC1}"/>
              </a:ext>
            </a:extLst>
          </p:cNvPr>
          <p:cNvSpPr txBox="1">
            <a:spLocks/>
          </p:cNvSpPr>
          <p:nvPr/>
        </p:nvSpPr>
        <p:spPr>
          <a:xfrm>
            <a:off x="1514494" y="3246437"/>
            <a:ext cx="511490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Может быть приведена к </a:t>
            </a:r>
            <a:r>
              <a:rPr lang="ru-RU" sz="1300" dirty="0">
                <a:solidFill>
                  <a:schemeClr val="accent1"/>
                </a:solidFill>
              </a:rPr>
              <a:t>эквивалентному</a:t>
            </a:r>
            <a:r>
              <a:rPr lang="ru-RU" sz="13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виду:</a:t>
            </a:r>
            <a:endParaRPr lang="en-US" sz="13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5FBB4E5A-D0FF-E13A-4338-091DD447A2B0}"/>
              </a:ext>
            </a:extLst>
          </p:cNvPr>
          <p:cNvSpPr txBox="1">
            <a:spLocks/>
          </p:cNvSpPr>
          <p:nvPr/>
        </p:nvSpPr>
        <p:spPr>
          <a:xfrm>
            <a:off x="1514493" y="1797326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ОБЩЕЕ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B653C7CB-D7D3-6152-B85C-57AE3AF9D35F}"/>
              </a:ext>
            </a:extLst>
          </p:cNvPr>
          <p:cNvSpPr txBox="1">
            <a:spLocks/>
          </p:cNvSpPr>
          <p:nvPr/>
        </p:nvSpPr>
        <p:spPr>
          <a:xfrm>
            <a:off x="7190832" y="3520574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ЧАСТНОЕ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8852550-B2A3-2B0E-4439-8839D541D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0832" y="3928993"/>
            <a:ext cx="4352925" cy="15811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8BC303-E2B6-650D-EC07-783D97585D81}"/>
              </a:ext>
            </a:extLst>
          </p:cNvPr>
          <p:cNvSpPr txBox="1"/>
          <p:nvPr/>
        </p:nvSpPr>
        <p:spPr>
          <a:xfrm>
            <a:off x="11100774" y="3842405"/>
            <a:ext cx="53877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404040"/>
              </a:solidFill>
            </a:endParaRPr>
          </a:p>
          <a:p>
            <a:endParaRPr lang="ru-RU" dirty="0">
              <a:solidFill>
                <a:srgbClr val="404040"/>
              </a:solidFill>
            </a:endParaRPr>
          </a:p>
          <a:p>
            <a:r>
              <a:rPr lang="ru-RU" dirty="0">
                <a:solidFill>
                  <a:srgbClr val="404040"/>
                </a:solidFill>
              </a:rPr>
              <a:t>0</a:t>
            </a:r>
          </a:p>
          <a:p>
            <a:endParaRPr lang="ru-RU" dirty="0">
              <a:solidFill>
                <a:srgbClr val="404040"/>
              </a:solidFill>
            </a:endParaRPr>
          </a:p>
          <a:p>
            <a:endParaRPr lang="ru-RU" dirty="0">
              <a:solidFill>
                <a:srgbClr val="404040"/>
              </a:solidFill>
            </a:endParaRPr>
          </a:p>
          <a:p>
            <a:endParaRPr lang="ru-RU" dirty="0">
              <a:solidFill>
                <a:srgbClr val="404040"/>
              </a:solidFill>
            </a:endParaRP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E1EFBD9B-9C51-DF6E-8AC8-F57F196F207D}"/>
              </a:ext>
            </a:extLst>
          </p:cNvPr>
          <p:cNvSpPr txBox="1">
            <a:spLocks/>
          </p:cNvSpPr>
          <p:nvPr/>
        </p:nvSpPr>
        <p:spPr>
          <a:xfrm>
            <a:off x="7062710" y="1959390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</a:rPr>
              <a:t>ОСТОРОЖНО, МАТАН!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F5C42295-62EB-48BD-8622-3A170CFF9432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11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>
            <a:extLst>
              <a:ext uri="{FF2B5EF4-FFF2-40B4-BE49-F238E27FC236}">
                <a16:creationId xmlns:a16="http://schemas.microsoft.com/office/drawing/2014/main" id="{50375849-9967-B159-A4B8-80260FD1B7CD}"/>
              </a:ext>
            </a:extLst>
          </p:cNvPr>
          <p:cNvSpPr txBox="1">
            <a:spLocks/>
          </p:cNvSpPr>
          <p:nvPr/>
        </p:nvSpPr>
        <p:spPr>
          <a:xfrm>
            <a:off x="5441628" y="3236722"/>
            <a:ext cx="5879926" cy="251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600" dirty="0">
                <a:solidFill>
                  <a:schemeClr val="tx1"/>
                </a:solidFill>
              </a:rPr>
              <a:t>Ранжирование матрицы</a:t>
            </a:r>
          </a:p>
          <a:p>
            <a:pPr marL="1028700" lvl="1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</a:rPr>
              <a:t>Сырье (в спецификации не участвуют как конечный продукт)</a:t>
            </a:r>
          </a:p>
          <a:p>
            <a:pPr marL="1028700" lvl="1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</a:rPr>
              <a:t>Полуфабрикаты </a:t>
            </a:r>
          </a:p>
          <a:p>
            <a:pPr marL="1028700" lvl="1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</a:rPr>
              <a:t>Готовая продукция (в спецификации не участвуют как исходный продукт)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600" dirty="0">
                <a:solidFill>
                  <a:schemeClr val="tx1"/>
                </a:solidFill>
              </a:rPr>
              <a:t>Приведение матрицы к </a:t>
            </a:r>
            <a:r>
              <a:rPr lang="ru-RU" sz="1600" dirty="0">
                <a:solidFill>
                  <a:schemeClr val="accent1"/>
                </a:solidFill>
              </a:rPr>
              <a:t>верхнему треугольному</a:t>
            </a:r>
            <a:r>
              <a:rPr lang="ru-RU" sz="1600" dirty="0">
                <a:solidFill>
                  <a:schemeClr val="tx1"/>
                </a:solidFill>
              </a:rPr>
              <a:t> виду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660F589-19B8-5E12-CE2A-455AA3EC1176}"/>
              </a:ext>
            </a:extLst>
          </p:cNvPr>
          <p:cNvSpPr txBox="1">
            <a:spLocks/>
          </p:cNvSpPr>
          <p:nvPr/>
        </p:nvSpPr>
        <p:spPr>
          <a:xfrm>
            <a:off x="5441628" y="2871597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МАТЕМАТИКА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0C0030A2-4C2D-C48C-449C-5915EB4C580F}"/>
              </a:ext>
            </a:extLst>
          </p:cNvPr>
          <p:cNvSpPr txBox="1">
            <a:spLocks/>
          </p:cNvSpPr>
          <p:nvPr/>
        </p:nvSpPr>
        <p:spPr>
          <a:xfrm>
            <a:off x="2238375" y="679443"/>
            <a:ext cx="729138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Выделение КОМПОНЕНТОВ затрат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EA5C6327-FBFB-F507-A2D7-1DAC1A8ABD6A}"/>
              </a:ext>
            </a:extLst>
          </p:cNvPr>
          <p:cNvSpPr txBox="1">
            <a:spLocks/>
          </p:cNvSpPr>
          <p:nvPr/>
        </p:nvSpPr>
        <p:spPr>
          <a:xfrm>
            <a:off x="797745" y="1928390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МЕТОДОЛОГИЯ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3" name="Текст 3">
            <a:extLst>
              <a:ext uri="{FF2B5EF4-FFF2-40B4-BE49-F238E27FC236}">
                <a16:creationId xmlns:a16="http://schemas.microsoft.com/office/drawing/2014/main" id="{56727C84-3E9A-8AB5-0194-52DDEBF253EB}"/>
              </a:ext>
            </a:extLst>
          </p:cNvPr>
          <p:cNvSpPr txBox="1">
            <a:spLocks/>
          </p:cNvSpPr>
          <p:nvPr/>
        </p:nvSpPr>
        <p:spPr>
          <a:xfrm>
            <a:off x="797745" y="2293515"/>
            <a:ext cx="4024476" cy="1548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Нужно получить прямое соответствие между готовой продукцией и компонентами (сырьем), то есть исключить наличие полуфабрикатов в структуре готовой продукции.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E66AE41F-C059-4F3A-B74F-F412B6E5BA02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9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572861" y="523298"/>
            <a:ext cx="704627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РЕЗУЛЬТАТ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36569B11-12D2-4851-9045-BE8B4C0F0BA5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AD7C7D3-4CC6-928E-035F-480F122B6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11" y="1360331"/>
            <a:ext cx="9986978" cy="2768542"/>
          </a:xfrm>
          <a:prstGeom prst="rect">
            <a:avLst/>
          </a:prstGeom>
        </p:spPr>
      </p:pic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id="{90D1916D-E86E-B28F-3CFB-FF354D527072}"/>
              </a:ext>
            </a:extLst>
          </p:cNvPr>
          <p:cNvSpPr/>
          <p:nvPr/>
        </p:nvSpPr>
        <p:spPr>
          <a:xfrm rot="16200000">
            <a:off x="4290064" y="3177469"/>
            <a:ext cx="423862" cy="3029904"/>
          </a:xfrm>
          <a:prstGeom prst="leftBrace">
            <a:avLst>
              <a:gd name="adj1" fmla="val 8333"/>
              <a:gd name="adj2" fmla="val 50337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5" name="Левая фигурная скобка 14">
            <a:extLst>
              <a:ext uri="{FF2B5EF4-FFF2-40B4-BE49-F238E27FC236}">
                <a16:creationId xmlns:a16="http://schemas.microsoft.com/office/drawing/2014/main" id="{3A6EBEE4-959D-401B-3B0E-6DC5641BA5DF}"/>
              </a:ext>
            </a:extLst>
          </p:cNvPr>
          <p:cNvSpPr/>
          <p:nvPr/>
        </p:nvSpPr>
        <p:spPr>
          <a:xfrm rot="16200000">
            <a:off x="8371767" y="2186630"/>
            <a:ext cx="423862" cy="5011581"/>
          </a:xfrm>
          <a:prstGeom prst="leftBrace">
            <a:avLst>
              <a:gd name="adj1" fmla="val 8333"/>
              <a:gd name="adj2" fmla="val 50337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07160D6B-E3F2-7500-090F-A56CACFB70CB}"/>
              </a:ext>
            </a:extLst>
          </p:cNvPr>
          <p:cNvSpPr txBox="1">
            <a:spLocks/>
          </p:cNvSpPr>
          <p:nvPr/>
        </p:nvSpPr>
        <p:spPr>
          <a:xfrm>
            <a:off x="7195435" y="5060726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ВЕКТОР</a:t>
            </a: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» ЗАТРАТ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2D3A1340-DB47-3F04-FD9E-3AEA0B4EA9DE}"/>
              </a:ext>
            </a:extLst>
          </p:cNvPr>
          <p:cNvSpPr txBox="1">
            <a:spLocks/>
          </p:cNvSpPr>
          <p:nvPr/>
        </p:nvSpPr>
        <p:spPr>
          <a:xfrm>
            <a:off x="2959483" y="5034178"/>
            <a:ext cx="4074165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accent1"/>
                </a:solidFill>
              </a:rPr>
              <a:t>КОМПОНЕНТ</a:t>
            </a: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ЗАТРАТ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8" name="Стрелка: вправо с вырезом 17">
            <a:extLst>
              <a:ext uri="{FF2B5EF4-FFF2-40B4-BE49-F238E27FC236}">
                <a16:creationId xmlns:a16="http://schemas.microsoft.com/office/drawing/2014/main" id="{6ACB1D33-73B1-A52D-DFAD-804FCB42086C}"/>
              </a:ext>
            </a:extLst>
          </p:cNvPr>
          <p:cNvSpPr/>
          <p:nvPr/>
        </p:nvSpPr>
        <p:spPr>
          <a:xfrm>
            <a:off x="6077907" y="5255968"/>
            <a:ext cx="5108424" cy="514350"/>
          </a:xfrm>
          <a:prstGeom prst="notchedRight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04040"/>
                </a:solidFill>
              </a:rPr>
              <a:t>Масштабируем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E64C6A6-D738-C521-D3E7-D5623E3AE748}"/>
              </a:ext>
            </a:extLst>
          </p:cNvPr>
          <p:cNvSpPr/>
          <p:nvPr/>
        </p:nvSpPr>
        <p:spPr>
          <a:xfrm>
            <a:off x="2941390" y="5397798"/>
            <a:ext cx="3057464" cy="241977"/>
          </a:xfrm>
          <a:prstGeom prst="rect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04040"/>
                </a:solidFill>
              </a:rPr>
              <a:t>Неизменен</a:t>
            </a:r>
          </a:p>
        </p:txBody>
      </p:sp>
    </p:spTree>
    <p:extLst>
      <p:ext uri="{BB962C8B-B14F-4D97-AF65-F5344CB8AC3E}">
        <p14:creationId xmlns:p14="http://schemas.microsoft.com/office/powerpoint/2010/main" val="61606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572861" y="523298"/>
            <a:ext cx="704627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ОЖИДАНИЯ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1010EF0-E7B5-253B-97B9-4DF54C538722}"/>
              </a:ext>
            </a:extLst>
          </p:cNvPr>
          <p:cNvSpPr txBox="1">
            <a:spLocks/>
          </p:cNvSpPr>
          <p:nvPr/>
        </p:nvSpPr>
        <p:spPr>
          <a:xfrm>
            <a:off x="1288342" y="1624013"/>
            <a:ext cx="4560008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accent1"/>
                </a:solidFill>
              </a:rPr>
              <a:t>ПЛЮСЫ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" name="Текст 3">
            <a:extLst>
              <a:ext uri="{FF2B5EF4-FFF2-40B4-BE49-F238E27FC236}">
                <a16:creationId xmlns:a16="http://schemas.microsoft.com/office/drawing/2014/main" id="{8C786A38-C2E6-1AEC-2AC1-1ACA36A87F43}"/>
              </a:ext>
            </a:extLst>
          </p:cNvPr>
          <p:cNvSpPr txBox="1">
            <a:spLocks/>
          </p:cNvSpPr>
          <p:nvPr/>
        </p:nvSpPr>
        <p:spPr>
          <a:xfrm>
            <a:off x="1288341" y="2012527"/>
            <a:ext cx="4512383" cy="36406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Инвариантность относительно количества аналитик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Нет необходимости разбираться с циклами в производственных отношениях (универсальность)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Нет необходимости иметь рассчитанную производственную программу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Быстрота расчета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Параметры сходимости </a:t>
            </a:r>
            <a:r>
              <a:rPr lang="ru-RU" sz="1600" dirty="0" err="1">
                <a:solidFill>
                  <a:srgbClr val="404040"/>
                </a:solidFill>
              </a:rPr>
              <a:t>выделимы</a:t>
            </a:r>
            <a:r>
              <a:rPr lang="ru-RU" sz="1600" dirty="0">
                <a:solidFill>
                  <a:srgbClr val="404040"/>
                </a:solidFill>
              </a:rPr>
              <a:t> до расчета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Можно считать параллельно по всем периодам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3ECFB81-3B90-8E04-BFF5-B49EFD4917DE}"/>
              </a:ext>
            </a:extLst>
          </p:cNvPr>
          <p:cNvSpPr txBox="1">
            <a:spLocks/>
          </p:cNvSpPr>
          <p:nvPr/>
        </p:nvSpPr>
        <p:spPr>
          <a:xfrm>
            <a:off x="6391279" y="4801699"/>
            <a:ext cx="4560008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</a:rPr>
              <a:t>МИНУСЫ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86FE56E7-F1E1-FB06-5E15-7CE751502F43}"/>
              </a:ext>
            </a:extLst>
          </p:cNvPr>
          <p:cNvSpPr txBox="1">
            <a:spLocks/>
          </p:cNvSpPr>
          <p:nvPr/>
        </p:nvSpPr>
        <p:spPr>
          <a:xfrm>
            <a:off x="6391278" y="5190214"/>
            <a:ext cx="4512383" cy="174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FF0000"/>
                </a:solidFill>
              </a:rPr>
              <a:t>Подход не соответствует опыту заказчика</a:t>
            </a:r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F704EBD3-1519-41CD-A1A0-4F43F59D8C3A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18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52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470667" y="504887"/>
            <a:ext cx="8103322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СТАНДАРТНЫЙ РАСЧЕТ СЕБЕСТОИМОСТИ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1010EF0-E7B5-253B-97B9-4DF54C538722}"/>
              </a:ext>
            </a:extLst>
          </p:cNvPr>
          <p:cNvSpPr txBox="1">
            <a:spLocks/>
          </p:cNvSpPr>
          <p:nvPr/>
        </p:nvSpPr>
        <p:spPr>
          <a:xfrm>
            <a:off x="1010529" y="3627503"/>
            <a:ext cx="4560008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accent1"/>
                </a:solidFill>
              </a:rPr>
              <a:t>ПЛЮСЫ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3ECFB81-3B90-8E04-BFF5-B49EFD4917DE}"/>
              </a:ext>
            </a:extLst>
          </p:cNvPr>
          <p:cNvSpPr txBox="1">
            <a:spLocks/>
          </p:cNvSpPr>
          <p:nvPr/>
        </p:nvSpPr>
        <p:spPr>
          <a:xfrm>
            <a:off x="6484312" y="3625161"/>
            <a:ext cx="4560008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</a:rPr>
              <a:t>МИНУСЫ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86FE56E7-F1E1-FB06-5E15-7CE751502F43}"/>
              </a:ext>
            </a:extLst>
          </p:cNvPr>
          <p:cNvSpPr txBox="1">
            <a:spLocks/>
          </p:cNvSpPr>
          <p:nvPr/>
        </p:nvSpPr>
        <p:spPr>
          <a:xfrm>
            <a:off x="6484311" y="4013676"/>
            <a:ext cx="4512383" cy="2051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Итерации существенно замедляют скорость расчета.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Количество аналитик обычно ограничено.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Нет возможности заранее проверить сходимость.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A3B4F1-9059-3D05-5E58-2D262489D55C}"/>
              </a:ext>
            </a:extLst>
          </p:cNvPr>
          <p:cNvSpPr txBox="1">
            <a:spLocks/>
          </p:cNvSpPr>
          <p:nvPr/>
        </p:nvSpPr>
        <p:spPr>
          <a:xfrm>
            <a:off x="1010530" y="1829584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МЕТОДОЛОГИЯ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0FB58F4E-3E11-F5F2-2E5B-22182E6E5310}"/>
              </a:ext>
            </a:extLst>
          </p:cNvPr>
          <p:cNvSpPr txBox="1">
            <a:spLocks/>
          </p:cNvSpPr>
          <p:nvPr/>
        </p:nvSpPr>
        <p:spPr>
          <a:xfrm>
            <a:off x="1010529" y="2194709"/>
            <a:ext cx="5735327" cy="1834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Последовательный перенос затрат по переделам – от начального до последнего. В случае циклов проводится итерационно. 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BC7C760D-7766-430C-7AC3-3D0868711B37}"/>
              </a:ext>
            </a:extLst>
          </p:cNvPr>
          <p:cNvSpPr txBox="1">
            <a:spLocks/>
          </p:cNvSpPr>
          <p:nvPr/>
        </p:nvSpPr>
        <p:spPr>
          <a:xfrm>
            <a:off x="1010529" y="4029707"/>
            <a:ext cx="4512383" cy="1029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chemeClr val="tx1"/>
                </a:solidFill>
              </a:rPr>
              <a:t>Привычность: реализован в большинстве </a:t>
            </a:r>
            <a:r>
              <a:rPr lang="en-US" sz="1600" dirty="0">
                <a:solidFill>
                  <a:schemeClr val="tx1"/>
                </a:solidFill>
              </a:rPr>
              <a:t>ERP </a:t>
            </a:r>
            <a:r>
              <a:rPr lang="ru-RU" sz="1600" dirty="0">
                <a:solidFill>
                  <a:schemeClr val="tx1"/>
                </a:solidFill>
              </a:rPr>
              <a:t>и </a:t>
            </a:r>
            <a:r>
              <a:rPr lang="ru-RU" sz="1600" dirty="0" err="1">
                <a:solidFill>
                  <a:schemeClr val="tx1"/>
                </a:solidFill>
              </a:rPr>
              <a:t>самописных</a:t>
            </a:r>
            <a:r>
              <a:rPr lang="ru-RU" sz="1600" dirty="0">
                <a:solidFill>
                  <a:schemeClr val="tx1"/>
                </a:solidFill>
              </a:rPr>
              <a:t> систем.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id="{FD3B42BF-50D9-4B15-8E27-60A783B5A874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19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8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1347700" y="4885412"/>
            <a:ext cx="3139440" cy="557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Содержание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F67657E-47BB-76E7-00D1-0C584D685F49}"/>
              </a:ext>
            </a:extLst>
          </p:cNvPr>
          <p:cNvSpPr txBox="1">
            <a:spLocks/>
          </p:cNvSpPr>
          <p:nvPr/>
        </p:nvSpPr>
        <p:spPr>
          <a:xfrm>
            <a:off x="4965328" y="1048591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ПОСТАНОВКА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28A11B9D-55C4-1ED0-9BB7-F3CA697C7EAE}"/>
              </a:ext>
            </a:extLst>
          </p:cNvPr>
          <p:cNvSpPr txBox="1">
            <a:spLocks/>
          </p:cNvSpPr>
          <p:nvPr/>
        </p:nvSpPr>
        <p:spPr>
          <a:xfrm>
            <a:off x="4964902" y="1378016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Четка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я задача, ограничение возможностей и много неопределенности в методологии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Текст 4">
            <a:extLst>
              <a:ext uri="{FF2B5EF4-FFF2-40B4-BE49-F238E27FC236}">
                <a16:creationId xmlns:a16="http://schemas.microsoft.com/office/drawing/2014/main" id="{BED85855-9192-DA24-F352-463BF04361E3}"/>
              </a:ext>
            </a:extLst>
          </p:cNvPr>
          <p:cNvSpPr txBox="1">
            <a:spLocks/>
          </p:cNvSpPr>
          <p:nvPr/>
        </p:nvSpPr>
        <p:spPr>
          <a:xfrm>
            <a:off x="4965328" y="2402932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ПОДХОД</a:t>
            </a:r>
          </a:p>
        </p:txBody>
      </p:sp>
      <p:sp>
        <p:nvSpPr>
          <p:cNvPr id="19" name="Текст 5">
            <a:extLst>
              <a:ext uri="{FF2B5EF4-FFF2-40B4-BE49-F238E27FC236}">
                <a16:creationId xmlns:a16="http://schemas.microsoft.com/office/drawing/2014/main" id="{DCBDF9AC-BD43-3637-F5DF-7BC582D32732}"/>
              </a:ext>
            </a:extLst>
          </p:cNvPr>
          <p:cNvSpPr txBox="1">
            <a:spLocks/>
          </p:cNvSpPr>
          <p:nvPr/>
        </p:nvSpPr>
        <p:spPr>
          <a:xfrm>
            <a:off x="4964902" y="2732357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Простая </a:t>
            </a:r>
            <a:r>
              <a:rPr lang="ru-RU" sz="1600" dirty="0">
                <a:solidFill>
                  <a:srgbClr val="FF0000"/>
                </a:solidFill>
              </a:rPr>
              <a:t>математическая идея</a:t>
            </a:r>
            <a:r>
              <a:rPr lang="ru-RU" sz="1600" dirty="0">
                <a:solidFill>
                  <a:srgbClr val="404040"/>
                </a:solidFill>
              </a:rPr>
              <a:t> и теоретические плюсы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id="{548C1A46-BBC3-E7A8-3E93-AF32436F61DB}"/>
              </a:ext>
            </a:extLst>
          </p:cNvPr>
          <p:cNvSpPr txBox="1">
            <a:spLocks/>
          </p:cNvSpPr>
          <p:nvPr/>
        </p:nvSpPr>
        <p:spPr>
          <a:xfrm>
            <a:off x="4967477" y="3497538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ДОРАБОТКА </a:t>
            </a:r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01B1C05D-1927-38C1-AE3F-A47F77E18550}"/>
              </a:ext>
            </a:extLst>
          </p:cNvPr>
          <p:cNvSpPr txBox="1">
            <a:spLocks/>
          </p:cNvSpPr>
          <p:nvPr/>
        </p:nvSpPr>
        <p:spPr>
          <a:xfrm>
            <a:off x="4964902" y="3826963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Работа с людьми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функциональное развитие подхода</a:t>
            </a:r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E6ACABAE-F4B1-E80D-9B24-36104A55C761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1D5612-936D-4DC1-BF0C-164AFCC9887A}"/>
              </a:ext>
            </a:extLst>
          </p:cNvPr>
          <p:cNvSpPr txBox="1"/>
          <p:nvPr/>
        </p:nvSpPr>
        <p:spPr>
          <a:xfrm>
            <a:off x="848937" y="14137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12012160-ECC2-4490-B2EE-06A1E660BB64}"/>
              </a:ext>
            </a:extLst>
          </p:cNvPr>
          <p:cNvSpPr txBox="1">
            <a:spLocks/>
          </p:cNvSpPr>
          <p:nvPr/>
        </p:nvSpPr>
        <p:spPr>
          <a:xfrm>
            <a:off x="4965328" y="4520287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ru-RU"/>
            </a:defPPr>
            <a:lvl1pPr marR="0" lv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sz="2000" b="0" i="0" u="none" strike="noStrike" cap="none" spc="150" normalizeH="0" baseline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/>
              <a:t>ВЫВОДЫ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5BA63B16-9DF7-4839-A6DE-9F54501782FE}"/>
              </a:ext>
            </a:extLst>
          </p:cNvPr>
          <p:cNvSpPr txBox="1">
            <a:spLocks/>
          </p:cNvSpPr>
          <p:nvPr/>
        </p:nvSpPr>
        <p:spPr>
          <a:xfrm>
            <a:off x="4964902" y="4849712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немного о </a:t>
            </a:r>
            <a:r>
              <a:rPr lang="ru-RU" sz="1600" dirty="0">
                <a:solidFill>
                  <a:srgbClr val="404040"/>
                </a:solidFill>
              </a:rPr>
              <a:t>результате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7931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848937" y="4243659"/>
            <a:ext cx="31394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Содержание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F67657E-47BB-76E7-00D1-0C584D685F49}"/>
              </a:ext>
            </a:extLst>
          </p:cNvPr>
          <p:cNvSpPr txBox="1">
            <a:spLocks/>
          </p:cNvSpPr>
          <p:nvPr/>
        </p:nvSpPr>
        <p:spPr>
          <a:xfrm>
            <a:off x="4975719" y="1084291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ПОСТАНОВКА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28A11B9D-55C4-1ED0-9BB7-F3CA697C7EAE}"/>
              </a:ext>
            </a:extLst>
          </p:cNvPr>
          <p:cNvSpPr txBox="1">
            <a:spLocks/>
          </p:cNvSpPr>
          <p:nvPr/>
        </p:nvSpPr>
        <p:spPr>
          <a:xfrm>
            <a:off x="4975293" y="1413716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Четка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я задача, ограничение возможностей и много неопределенности в методологии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Текст 4">
            <a:extLst>
              <a:ext uri="{FF2B5EF4-FFF2-40B4-BE49-F238E27FC236}">
                <a16:creationId xmlns:a16="http://schemas.microsoft.com/office/drawing/2014/main" id="{BED85855-9192-DA24-F352-463BF04361E3}"/>
              </a:ext>
            </a:extLst>
          </p:cNvPr>
          <p:cNvSpPr txBox="1">
            <a:spLocks/>
          </p:cNvSpPr>
          <p:nvPr/>
        </p:nvSpPr>
        <p:spPr>
          <a:xfrm>
            <a:off x="4975719" y="2438632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ПОДХОД</a:t>
            </a:r>
          </a:p>
        </p:txBody>
      </p:sp>
      <p:sp>
        <p:nvSpPr>
          <p:cNvPr id="19" name="Текст 5">
            <a:extLst>
              <a:ext uri="{FF2B5EF4-FFF2-40B4-BE49-F238E27FC236}">
                <a16:creationId xmlns:a16="http://schemas.microsoft.com/office/drawing/2014/main" id="{DCBDF9AC-BD43-3637-F5DF-7BC582D32732}"/>
              </a:ext>
            </a:extLst>
          </p:cNvPr>
          <p:cNvSpPr txBox="1">
            <a:spLocks/>
          </p:cNvSpPr>
          <p:nvPr/>
        </p:nvSpPr>
        <p:spPr>
          <a:xfrm>
            <a:off x="4975293" y="2768057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Простая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математическая идея и теоретические плюсы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id="{548C1A46-BBC3-E7A8-3E93-AF32436F61DB}"/>
              </a:ext>
            </a:extLst>
          </p:cNvPr>
          <p:cNvSpPr txBox="1">
            <a:spLocks/>
          </p:cNvSpPr>
          <p:nvPr/>
        </p:nvSpPr>
        <p:spPr>
          <a:xfrm>
            <a:off x="4977868" y="3533238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ДОРАБОТКА </a:t>
            </a:r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01B1C05D-1927-38C1-AE3F-A47F77E18550}"/>
              </a:ext>
            </a:extLst>
          </p:cNvPr>
          <p:cNvSpPr txBox="1">
            <a:spLocks/>
          </p:cNvSpPr>
          <p:nvPr/>
        </p:nvSpPr>
        <p:spPr>
          <a:xfrm>
            <a:off x="4975293" y="3862663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Работа с людьми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функциональное развитие подхода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id="{BD170BAC-FBE8-A506-A14C-4BBD00158DA4}"/>
              </a:ext>
            </a:extLst>
          </p:cNvPr>
          <p:cNvSpPr txBox="1">
            <a:spLocks/>
          </p:cNvSpPr>
          <p:nvPr/>
        </p:nvSpPr>
        <p:spPr>
          <a:xfrm>
            <a:off x="4975719" y="4626327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ВЫВОДЫ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3" name="Текст 9">
            <a:extLst>
              <a:ext uri="{FF2B5EF4-FFF2-40B4-BE49-F238E27FC236}">
                <a16:creationId xmlns:a16="http://schemas.microsoft.com/office/drawing/2014/main" id="{485FCBD4-0409-D84A-4C84-0D7D46454A88}"/>
              </a:ext>
            </a:extLst>
          </p:cNvPr>
          <p:cNvSpPr txBox="1">
            <a:spLocks/>
          </p:cNvSpPr>
          <p:nvPr/>
        </p:nvSpPr>
        <p:spPr>
          <a:xfrm>
            <a:off x="4975293" y="4955752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немного о результате.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E6DDEAAD-52A1-4D8E-87E6-1AB11FEEE29E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70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572861" y="389510"/>
            <a:ext cx="704627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</a:rPr>
              <a:t>ЛЮДИ</a:t>
            </a:r>
            <a:endParaRPr kumimoji="0" lang="ru-RU" sz="3200" b="0" i="0" u="none" strike="noStrike" kern="1200" cap="none" spc="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56CD223F-D5F2-8A4F-DE5E-5144A3EB5D4F}"/>
              </a:ext>
            </a:extLst>
          </p:cNvPr>
          <p:cNvSpPr txBox="1">
            <a:spLocks/>
          </p:cNvSpPr>
          <p:nvPr/>
        </p:nvSpPr>
        <p:spPr>
          <a:xfrm>
            <a:off x="1010530" y="1086518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НЕПОНЯТНО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5C3120EA-6584-9CA8-8AA5-1A8A4FD71176}"/>
              </a:ext>
            </a:extLst>
          </p:cNvPr>
          <p:cNvSpPr txBox="1">
            <a:spLocks/>
          </p:cNvSpPr>
          <p:nvPr/>
        </p:nvSpPr>
        <p:spPr>
          <a:xfrm>
            <a:off x="1010529" y="1451643"/>
            <a:ext cx="5367267" cy="1334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Вот наша система все делала понятно, а у вас что-то непонятное считается, как это проверить? (тому что есть мы уже </a:t>
            </a:r>
            <a:r>
              <a:rPr lang="ru-RU" sz="1600" dirty="0">
                <a:solidFill>
                  <a:srgbClr val="FF0000"/>
                </a:solidFill>
              </a:rPr>
              <a:t>верим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, а вам - нет)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3E007F65-0F61-0FC5-52DA-6B9737525805}"/>
              </a:ext>
            </a:extLst>
          </p:cNvPr>
          <p:cNvSpPr txBox="1">
            <a:spLocks/>
          </p:cNvSpPr>
          <p:nvPr/>
        </p:nvSpPr>
        <p:spPr>
          <a:xfrm>
            <a:off x="6048356" y="2306134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НЕПРИВЫЧНО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1000F886-9CE2-D5AD-D33B-F516E465968C}"/>
              </a:ext>
            </a:extLst>
          </p:cNvPr>
          <p:cNvSpPr txBox="1">
            <a:spLocks/>
          </p:cNvSpPr>
          <p:nvPr/>
        </p:nvSpPr>
        <p:spPr>
          <a:xfrm>
            <a:off x="6048356" y="2671259"/>
            <a:ext cx="5367267" cy="1334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Вот здесь у меня была привычная раскладка по полуфабрикатам, я сначала проверял по ним а потом по первичным затратам (а вы мне предлагаете </a:t>
            </a:r>
            <a:r>
              <a:rPr lang="ru-RU" sz="1600" dirty="0">
                <a:solidFill>
                  <a:srgbClr val="FF0000"/>
                </a:solidFill>
              </a:rPr>
              <a:t>меньше проверок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)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931EC830-97E8-9E17-89BF-6FE19EA9DA5E}"/>
              </a:ext>
            </a:extLst>
          </p:cNvPr>
          <p:cNvSpPr txBox="1">
            <a:spLocks/>
          </p:cNvSpPr>
          <p:nvPr/>
        </p:nvSpPr>
        <p:spPr>
          <a:xfrm>
            <a:off x="1043838" y="3624227"/>
            <a:ext cx="5183236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А ЕЩЕ У НАС ЕСТЬ ВОТ ТАКОЕ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78671C07-93FE-4D2A-30BB-4EA55183029F}"/>
              </a:ext>
            </a:extLst>
          </p:cNvPr>
          <p:cNvSpPr txBox="1">
            <a:spLocks/>
          </p:cNvSpPr>
          <p:nvPr/>
        </p:nvSpPr>
        <p:spPr>
          <a:xfrm>
            <a:off x="1043838" y="3989352"/>
            <a:ext cx="5367267" cy="1334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А еще нам сделал вот такой отчет и мы им часто пользуемся (</a:t>
            </a:r>
            <a:r>
              <a:rPr lang="ru-RU" sz="1600" dirty="0">
                <a:solidFill>
                  <a:srgbClr val="FF0000"/>
                </a:solidFill>
              </a:rPr>
              <a:t>нет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)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D5EC2A62-4873-AC4B-6CFC-6FD213522190}"/>
              </a:ext>
            </a:extLst>
          </p:cNvPr>
          <p:cNvSpPr txBox="1">
            <a:spLocks/>
          </p:cNvSpPr>
          <p:nvPr/>
        </p:nvSpPr>
        <p:spPr>
          <a:xfrm>
            <a:off x="6048356" y="4546230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НЕТ ПРОРОКОВ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8C05595B-E226-D79D-5E0F-D566D4CFEC88}"/>
              </a:ext>
            </a:extLst>
          </p:cNvPr>
          <p:cNvSpPr txBox="1">
            <a:spLocks/>
          </p:cNvSpPr>
          <p:nvPr/>
        </p:nvSpPr>
        <p:spPr>
          <a:xfrm>
            <a:off x="6048356" y="4911355"/>
            <a:ext cx="5367267" cy="1334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А вот 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SAP | OEBS | 1C 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считают по другому (на самом деле такой подход есть, но он </a:t>
            </a:r>
            <a:r>
              <a:rPr lang="ru-RU" sz="1600" dirty="0">
                <a:solidFill>
                  <a:srgbClr val="FF0000"/>
                </a:solidFill>
              </a:rPr>
              <a:t>не основной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: опция контроллинга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| OPM | 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СЛАУ)</a:t>
            </a:r>
          </a:p>
        </p:txBody>
      </p:sp>
      <p:sp>
        <p:nvSpPr>
          <p:cNvPr id="15" name="Номер слайда 1">
            <a:extLst>
              <a:ext uri="{FF2B5EF4-FFF2-40B4-BE49-F238E27FC236}">
                <a16:creationId xmlns:a16="http://schemas.microsoft.com/office/drawing/2014/main" id="{B8179525-A09A-46ED-8275-658EB98AE417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21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677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572861" y="386587"/>
            <a:ext cx="704627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</a:rPr>
              <a:t>УБЕЖДЕНИЕ</a:t>
            </a:r>
            <a:endParaRPr kumimoji="0" lang="ru-RU" sz="3200" b="0" i="0" u="none" strike="noStrike" kern="1200" cap="none" spc="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56CD223F-D5F2-8A4F-DE5E-5144A3EB5D4F}"/>
              </a:ext>
            </a:extLst>
          </p:cNvPr>
          <p:cNvSpPr txBox="1">
            <a:spLocks/>
          </p:cNvSpPr>
          <p:nvPr/>
        </p:nvSpPr>
        <p:spPr>
          <a:xfrm>
            <a:off x="1372381" y="1257205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ОБЪЯСНЯЕМ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5C3120EA-6584-9CA8-8AA5-1A8A4FD71176}"/>
              </a:ext>
            </a:extLst>
          </p:cNvPr>
          <p:cNvSpPr txBox="1">
            <a:spLocks/>
          </p:cNvSpPr>
          <p:nvPr/>
        </p:nvSpPr>
        <p:spPr>
          <a:xfrm>
            <a:off x="1372381" y="1622330"/>
            <a:ext cx="5367267" cy="1334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Доходчиво, медленно, на примерах.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 ввязываемся в перепалки. Есть конкретный пример – берем, полностью подготавливаем ответ, докладываем.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3E007F65-0F61-0FC5-52DA-6B9737525805}"/>
              </a:ext>
            </a:extLst>
          </p:cNvPr>
          <p:cNvSpPr txBox="1">
            <a:spLocks/>
          </p:cNvSpPr>
          <p:nvPr/>
        </p:nvSpPr>
        <p:spPr>
          <a:xfrm>
            <a:off x="6295646" y="2804498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ПОДДЕРЖИВАЕМ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1000F886-9CE2-D5AD-D33B-F516E465968C}"/>
              </a:ext>
            </a:extLst>
          </p:cNvPr>
          <p:cNvSpPr txBox="1">
            <a:spLocks/>
          </p:cNvSpPr>
          <p:nvPr/>
        </p:nvSpPr>
        <p:spPr>
          <a:xfrm>
            <a:off x="6295646" y="3169623"/>
            <a:ext cx="5367267" cy="1334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Помогает собрать привычные отчеты на более подробных данных путем агрегации.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Объясняем как проверять и где смотреть.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chemeClr val="accent1"/>
                </a:solidFill>
              </a:rPr>
              <a:t>Вместе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ищем ошибки.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D5EC2A62-4873-AC4B-6CFC-6FD213522190}"/>
              </a:ext>
            </a:extLst>
          </p:cNvPr>
          <p:cNvSpPr txBox="1">
            <a:spLocks/>
          </p:cNvSpPr>
          <p:nvPr/>
        </p:nvSpPr>
        <p:spPr>
          <a:xfrm>
            <a:off x="1372381" y="4504289"/>
            <a:ext cx="3485933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 СРАВНИВАЕМ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8C05595B-E226-D79D-5E0F-D566D4CFEC88}"/>
              </a:ext>
            </a:extLst>
          </p:cNvPr>
          <p:cNvSpPr txBox="1">
            <a:spLocks/>
          </p:cNvSpPr>
          <p:nvPr/>
        </p:nvSpPr>
        <p:spPr>
          <a:xfrm>
            <a:off x="1372381" y="4869414"/>
            <a:ext cx="5367267" cy="1334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 сравниваем напрямую с конкретными решениями.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i="1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Но байки – рассказываем. 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108F7C7E-5E88-4C31-B4D7-614C045F29FB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22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194834" y="273944"/>
            <a:ext cx="7497041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cap="none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ФУНКЦИОНАЛЬНОЕ РАЗВИТИЕ</a:t>
            </a:r>
            <a:endParaRPr kumimoji="0" lang="ru-RU" sz="32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pic>
        <p:nvPicPr>
          <p:cNvPr id="2052" name="Picture 4" descr="Завод | Бесплатно значок">
            <a:extLst>
              <a:ext uri="{FF2B5EF4-FFF2-40B4-BE49-F238E27FC236}">
                <a16:creationId xmlns:a16="http://schemas.microsoft.com/office/drawing/2014/main" id="{C15C968F-3808-D77A-0515-29049B57E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131" y="2435599"/>
            <a:ext cx="1326574" cy="1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9C6FFA52-2AD8-592C-CF95-8202CCB35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6371" y="3019978"/>
            <a:ext cx="1287419" cy="1287419"/>
          </a:xfrm>
          <a:prstGeom prst="rect">
            <a:avLst/>
          </a:prstGeom>
        </p:spPr>
      </p:pic>
      <p:pic>
        <p:nvPicPr>
          <p:cNvPr id="2060" name="Picture 12" descr="Трубы – Бесплатные иконки:">
            <a:extLst>
              <a:ext uri="{FF2B5EF4-FFF2-40B4-BE49-F238E27FC236}">
                <a16:creationId xmlns:a16="http://schemas.microsoft.com/office/drawing/2014/main" id="{9D9F9496-D057-3F66-C653-26781D1D5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081" y="3955046"/>
            <a:ext cx="974558" cy="97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Разводной ключ – Бесплатные иконки: строительство и инструменты">
            <a:extLst>
              <a:ext uri="{FF2B5EF4-FFF2-40B4-BE49-F238E27FC236}">
                <a16:creationId xmlns:a16="http://schemas.microsoft.com/office/drawing/2014/main" id="{DF0795C3-FFF7-5182-CD7B-99E872AE3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02" y="4639225"/>
            <a:ext cx="974557" cy="97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Стрелка: круговая 47">
            <a:extLst>
              <a:ext uri="{FF2B5EF4-FFF2-40B4-BE49-F238E27FC236}">
                <a16:creationId xmlns:a16="http://schemas.microsoft.com/office/drawing/2014/main" id="{E2EA5CE7-8647-8458-B5C8-FC8A317693AF}"/>
              </a:ext>
            </a:extLst>
          </p:cNvPr>
          <p:cNvSpPr/>
          <p:nvPr/>
        </p:nvSpPr>
        <p:spPr>
          <a:xfrm rot="7983636">
            <a:off x="4305274" y="4676466"/>
            <a:ext cx="685492" cy="64807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30035"/>
              <a:gd name="adj5" fmla="val 16998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51" name="Стрелка: круговая 50">
            <a:extLst>
              <a:ext uri="{FF2B5EF4-FFF2-40B4-BE49-F238E27FC236}">
                <a16:creationId xmlns:a16="http://schemas.microsoft.com/office/drawing/2014/main" id="{A936B455-A06E-A836-B587-E1C3022709C7}"/>
              </a:ext>
            </a:extLst>
          </p:cNvPr>
          <p:cNvSpPr/>
          <p:nvPr/>
        </p:nvSpPr>
        <p:spPr>
          <a:xfrm rot="14157895">
            <a:off x="2751842" y="4197998"/>
            <a:ext cx="685492" cy="64807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30035"/>
              <a:gd name="adj5" fmla="val 16998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52" name="Стрелка: круговая 51">
            <a:extLst>
              <a:ext uri="{FF2B5EF4-FFF2-40B4-BE49-F238E27FC236}">
                <a16:creationId xmlns:a16="http://schemas.microsoft.com/office/drawing/2014/main" id="{7BDCD1DB-A444-0AD0-CB36-39F3464CA238}"/>
              </a:ext>
            </a:extLst>
          </p:cNvPr>
          <p:cNvSpPr/>
          <p:nvPr/>
        </p:nvSpPr>
        <p:spPr>
          <a:xfrm rot="1346613">
            <a:off x="4023363" y="3205194"/>
            <a:ext cx="685492" cy="64807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30035"/>
              <a:gd name="adj5" fmla="val 16998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53" name="Стрелка: вправо 52">
            <a:extLst>
              <a:ext uri="{FF2B5EF4-FFF2-40B4-BE49-F238E27FC236}">
                <a16:creationId xmlns:a16="http://schemas.microsoft.com/office/drawing/2014/main" id="{255B9712-A311-27D1-9161-9FAB37AD4EFC}"/>
              </a:ext>
            </a:extLst>
          </p:cNvPr>
          <p:cNvSpPr/>
          <p:nvPr/>
        </p:nvSpPr>
        <p:spPr>
          <a:xfrm rot="20140602">
            <a:off x="5144860" y="3175408"/>
            <a:ext cx="589030" cy="684398"/>
          </a:xfrm>
          <a:prstGeom prst="right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9" name="Стрелка: круговая 8">
            <a:extLst>
              <a:ext uri="{FF2B5EF4-FFF2-40B4-BE49-F238E27FC236}">
                <a16:creationId xmlns:a16="http://schemas.microsoft.com/office/drawing/2014/main" id="{EF342B38-81E0-4AC2-E05D-4694A76AA586}"/>
              </a:ext>
            </a:extLst>
          </p:cNvPr>
          <p:cNvSpPr/>
          <p:nvPr/>
        </p:nvSpPr>
        <p:spPr>
          <a:xfrm rot="7983636">
            <a:off x="5488198" y="3681405"/>
            <a:ext cx="1209202" cy="958489"/>
          </a:xfrm>
          <a:prstGeom prst="circularArrow">
            <a:avLst>
              <a:gd name="adj1" fmla="val 9388"/>
              <a:gd name="adj2" fmla="val 1142319"/>
              <a:gd name="adj3" fmla="val 20793565"/>
              <a:gd name="adj4" fmla="val 12330035"/>
              <a:gd name="adj5" fmla="val 16998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6" name="Номер слайда 1">
            <a:extLst>
              <a:ext uri="{FF2B5EF4-FFF2-40B4-BE49-F238E27FC236}">
                <a16:creationId xmlns:a16="http://schemas.microsoft.com/office/drawing/2014/main" id="{56831A71-1841-4FF1-97BB-7AD7B6A1BF11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23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Россия Рубль – Бесплатные иконки: бизнес">
            <a:extLst>
              <a:ext uri="{FF2B5EF4-FFF2-40B4-BE49-F238E27FC236}">
                <a16:creationId xmlns:a16="http://schemas.microsoft.com/office/drawing/2014/main" id="{D397A0EE-AA6B-42BB-B023-C3712D118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988" y="1533061"/>
            <a:ext cx="801067" cy="80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412BF15D-EA7B-4EFC-8455-2B6A3793E52F}"/>
              </a:ext>
            </a:extLst>
          </p:cNvPr>
          <p:cNvSpPr/>
          <p:nvPr/>
        </p:nvSpPr>
        <p:spPr>
          <a:xfrm rot="2085057">
            <a:off x="5139176" y="2101432"/>
            <a:ext cx="600397" cy="684398"/>
          </a:xfrm>
          <a:prstGeom prst="right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pic>
        <p:nvPicPr>
          <p:cNvPr id="2" name="Picture 2" descr="Склад – Бесплатные иконки: отгрузка и доставка">
            <a:extLst>
              <a:ext uri="{FF2B5EF4-FFF2-40B4-BE49-F238E27FC236}">
                <a16:creationId xmlns:a16="http://schemas.microsoft.com/office/drawing/2014/main" id="{00B5C124-B42C-09ED-44F7-606116A0A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961" y="2503811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: круговая 4">
            <a:extLst>
              <a:ext uri="{FF2B5EF4-FFF2-40B4-BE49-F238E27FC236}">
                <a16:creationId xmlns:a16="http://schemas.microsoft.com/office/drawing/2014/main" id="{AACAE4E3-1030-997B-060C-C10EA2879355}"/>
              </a:ext>
            </a:extLst>
          </p:cNvPr>
          <p:cNvSpPr/>
          <p:nvPr/>
        </p:nvSpPr>
        <p:spPr>
          <a:xfrm rot="9949016">
            <a:off x="6844140" y="3282928"/>
            <a:ext cx="1209202" cy="958489"/>
          </a:xfrm>
          <a:prstGeom prst="circularArrow">
            <a:avLst>
              <a:gd name="adj1" fmla="val 9388"/>
              <a:gd name="adj2" fmla="val 1142319"/>
              <a:gd name="adj3" fmla="val 20793565"/>
              <a:gd name="adj4" fmla="val 12330035"/>
              <a:gd name="adj5" fmla="val 16998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448CCB91-7416-BF46-C699-BC32BE09FA65}"/>
              </a:ext>
            </a:extLst>
          </p:cNvPr>
          <p:cNvSpPr/>
          <p:nvPr/>
        </p:nvSpPr>
        <p:spPr>
          <a:xfrm>
            <a:off x="7192174" y="2807198"/>
            <a:ext cx="600397" cy="684398"/>
          </a:xfrm>
          <a:prstGeom prst="right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91C60D67-178D-B96F-6246-9DA3CB2DC517}"/>
              </a:ext>
            </a:extLst>
          </p:cNvPr>
          <p:cNvSpPr txBox="1">
            <a:spLocks/>
          </p:cNvSpPr>
          <p:nvPr/>
        </p:nvSpPr>
        <p:spPr>
          <a:xfrm>
            <a:off x="776253" y="1188118"/>
            <a:ext cx="4071668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РАСПРЕДЕЛЯЕМЫЕ ЗАТРАТЫ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4A4EC286-4106-E181-B83E-56BC0B5264AD}"/>
              </a:ext>
            </a:extLst>
          </p:cNvPr>
          <p:cNvSpPr txBox="1">
            <a:spLocks/>
          </p:cNvSpPr>
          <p:nvPr/>
        </p:nvSpPr>
        <p:spPr>
          <a:xfrm>
            <a:off x="776253" y="1540543"/>
            <a:ext cx="3581141" cy="1072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Учитываются, но необходим предварительный расчет </a:t>
            </a:r>
            <a:r>
              <a:rPr lang="ru-RU" sz="1600" dirty="0">
                <a:solidFill>
                  <a:srgbClr val="FF0000"/>
                </a:solidFill>
              </a:rPr>
              <a:t>производственных балансов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129C7E4B-1971-5CC4-B22D-0B5F10A22352}"/>
              </a:ext>
            </a:extLst>
          </p:cNvPr>
          <p:cNvSpPr txBox="1">
            <a:spLocks/>
          </p:cNvSpPr>
          <p:nvPr/>
        </p:nvSpPr>
        <p:spPr>
          <a:xfrm>
            <a:off x="7948961" y="4022524"/>
            <a:ext cx="4369541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НЕЗАВЕРШЕННОЕ ПРОИЗВОДСТВО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5D0D3215-87AE-2CAB-3C28-91A92B4E3B7A}"/>
              </a:ext>
            </a:extLst>
          </p:cNvPr>
          <p:cNvSpPr txBox="1">
            <a:spLocks/>
          </p:cNvSpPr>
          <p:nvPr/>
        </p:nvSpPr>
        <p:spPr>
          <a:xfrm>
            <a:off x="7948961" y="4333990"/>
            <a:ext cx="3581141" cy="1072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Учитываются, но необходим </a:t>
            </a:r>
            <a:r>
              <a:rPr lang="ru-RU" sz="1600" dirty="0">
                <a:solidFill>
                  <a:srgbClr val="FF0000"/>
                </a:solidFill>
              </a:rPr>
              <a:t>последовательный пересчет по периодам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E66B2671-43EB-CE17-CDBF-AA738062D4EF}"/>
              </a:ext>
            </a:extLst>
          </p:cNvPr>
          <p:cNvSpPr txBox="1">
            <a:spLocks/>
          </p:cNvSpPr>
          <p:nvPr/>
        </p:nvSpPr>
        <p:spPr>
          <a:xfrm>
            <a:off x="6753633" y="1528518"/>
            <a:ext cx="4369541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СТОИМОСТЬ ПОЛУФАБРИКАТОВ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CEC371CB-06C4-2D84-1331-4F9282921DBA}"/>
              </a:ext>
            </a:extLst>
          </p:cNvPr>
          <p:cNvSpPr txBox="1">
            <a:spLocks/>
          </p:cNvSpPr>
          <p:nvPr/>
        </p:nvSpPr>
        <p:spPr>
          <a:xfrm>
            <a:off x="6784806" y="1853137"/>
            <a:ext cx="3581141" cy="1072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chemeClr val="accent1"/>
                </a:solidFill>
              </a:rPr>
              <a:t>Да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(без доработки)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CF8FFA66-23BA-A452-273C-51DE539DF463}"/>
              </a:ext>
            </a:extLst>
          </p:cNvPr>
          <p:cNvSpPr txBox="1">
            <a:spLocks/>
          </p:cNvSpPr>
          <p:nvPr/>
        </p:nvSpPr>
        <p:spPr>
          <a:xfrm>
            <a:off x="5151809" y="5171903"/>
            <a:ext cx="4369541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ЦИКЛЫ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F3963411-1608-CEF9-AE19-388FEE2D0A76}"/>
              </a:ext>
            </a:extLst>
          </p:cNvPr>
          <p:cNvSpPr txBox="1">
            <a:spLocks/>
          </p:cNvSpPr>
          <p:nvPr/>
        </p:nvSpPr>
        <p:spPr>
          <a:xfrm>
            <a:off x="5182982" y="5496522"/>
            <a:ext cx="3581141" cy="1072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chemeClr val="accent1"/>
                </a:solidFill>
              </a:rPr>
              <a:t>Да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(без доработки)</a:t>
            </a:r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F06CFE48-7024-DB03-1B83-5492AE749FBD}"/>
              </a:ext>
            </a:extLst>
          </p:cNvPr>
          <p:cNvSpPr txBox="1">
            <a:spLocks/>
          </p:cNvSpPr>
          <p:nvPr/>
        </p:nvSpPr>
        <p:spPr>
          <a:xfrm>
            <a:off x="-1115944" y="4929604"/>
            <a:ext cx="4369541" cy="873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ВСПОМОГАТЕЛЬНЫЕ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15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ПРОИЗВОДСТВА</a:t>
            </a:r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id="{E780332E-AE00-8BA2-05A4-BE7CFDC762BB}"/>
              </a:ext>
            </a:extLst>
          </p:cNvPr>
          <p:cNvSpPr txBox="1">
            <a:spLocks/>
          </p:cNvSpPr>
          <p:nvPr/>
        </p:nvSpPr>
        <p:spPr>
          <a:xfrm>
            <a:off x="1221029" y="5707756"/>
            <a:ext cx="3581141" cy="1072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chemeClr val="accent1"/>
                </a:solidFill>
              </a:rPr>
              <a:t>Да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(без доработки)</a:t>
            </a:r>
          </a:p>
        </p:txBody>
      </p:sp>
    </p:spTree>
    <p:extLst>
      <p:ext uri="{BB962C8B-B14F-4D97-AF65-F5344CB8AC3E}">
        <p14:creationId xmlns:p14="http://schemas.microsoft.com/office/powerpoint/2010/main" val="2926411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848937" y="4243659"/>
            <a:ext cx="31394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Содержание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F67657E-47BB-76E7-00D1-0C584D685F49}"/>
              </a:ext>
            </a:extLst>
          </p:cNvPr>
          <p:cNvSpPr txBox="1">
            <a:spLocks/>
          </p:cNvSpPr>
          <p:nvPr/>
        </p:nvSpPr>
        <p:spPr>
          <a:xfrm>
            <a:off x="4975719" y="1084291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ПОСТАНОВКА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28A11B9D-55C4-1ED0-9BB7-F3CA697C7EAE}"/>
              </a:ext>
            </a:extLst>
          </p:cNvPr>
          <p:cNvSpPr txBox="1">
            <a:spLocks/>
          </p:cNvSpPr>
          <p:nvPr/>
        </p:nvSpPr>
        <p:spPr>
          <a:xfrm>
            <a:off x="4975293" y="1413716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Четка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я задача, ограничение возможностей и много неопределенности в методологии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Текст 4">
            <a:extLst>
              <a:ext uri="{FF2B5EF4-FFF2-40B4-BE49-F238E27FC236}">
                <a16:creationId xmlns:a16="http://schemas.microsoft.com/office/drawing/2014/main" id="{BED85855-9192-DA24-F352-463BF04361E3}"/>
              </a:ext>
            </a:extLst>
          </p:cNvPr>
          <p:cNvSpPr txBox="1">
            <a:spLocks/>
          </p:cNvSpPr>
          <p:nvPr/>
        </p:nvSpPr>
        <p:spPr>
          <a:xfrm>
            <a:off x="4975719" y="2438632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ПОДХОД</a:t>
            </a:r>
          </a:p>
        </p:txBody>
      </p:sp>
      <p:sp>
        <p:nvSpPr>
          <p:cNvPr id="19" name="Текст 5">
            <a:extLst>
              <a:ext uri="{FF2B5EF4-FFF2-40B4-BE49-F238E27FC236}">
                <a16:creationId xmlns:a16="http://schemas.microsoft.com/office/drawing/2014/main" id="{DCBDF9AC-BD43-3637-F5DF-7BC582D32732}"/>
              </a:ext>
            </a:extLst>
          </p:cNvPr>
          <p:cNvSpPr txBox="1">
            <a:spLocks/>
          </p:cNvSpPr>
          <p:nvPr/>
        </p:nvSpPr>
        <p:spPr>
          <a:xfrm>
            <a:off x="4975293" y="2768057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Простая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математическая идея и теоретические плюсы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id="{548C1A46-BBC3-E7A8-3E93-AF32436F61DB}"/>
              </a:ext>
            </a:extLst>
          </p:cNvPr>
          <p:cNvSpPr txBox="1">
            <a:spLocks/>
          </p:cNvSpPr>
          <p:nvPr/>
        </p:nvSpPr>
        <p:spPr>
          <a:xfrm>
            <a:off x="4977868" y="3533238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ДОРАБОТКА </a:t>
            </a:r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01B1C05D-1927-38C1-AE3F-A47F77E18550}"/>
              </a:ext>
            </a:extLst>
          </p:cNvPr>
          <p:cNvSpPr txBox="1">
            <a:spLocks/>
          </p:cNvSpPr>
          <p:nvPr/>
        </p:nvSpPr>
        <p:spPr>
          <a:xfrm>
            <a:off x="4975293" y="3862663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Работа с людьми, функциональное развитие подхода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id="{BD170BAC-FBE8-A506-A14C-4BBD00158DA4}"/>
              </a:ext>
            </a:extLst>
          </p:cNvPr>
          <p:cNvSpPr txBox="1">
            <a:spLocks/>
          </p:cNvSpPr>
          <p:nvPr/>
        </p:nvSpPr>
        <p:spPr>
          <a:xfrm>
            <a:off x="4975719" y="4656469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ВЫВОДЫ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3" name="Текст 9">
            <a:extLst>
              <a:ext uri="{FF2B5EF4-FFF2-40B4-BE49-F238E27FC236}">
                <a16:creationId xmlns:a16="http://schemas.microsoft.com/office/drawing/2014/main" id="{485FCBD4-0409-D84A-4C84-0D7D46454A88}"/>
              </a:ext>
            </a:extLst>
          </p:cNvPr>
          <p:cNvSpPr txBox="1">
            <a:spLocks/>
          </p:cNvSpPr>
          <p:nvPr/>
        </p:nvSpPr>
        <p:spPr>
          <a:xfrm>
            <a:off x="4975293" y="4985894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немного о результате.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3A4FF32A-F38D-413B-B051-0F2B0E5BC9A9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24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3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8542164" y="349434"/>
            <a:ext cx="3139440" cy="6861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РЕЗУЛЬТАТ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F67657E-47BB-76E7-00D1-0C584D685F49}"/>
              </a:ext>
            </a:extLst>
          </p:cNvPr>
          <p:cNvSpPr txBox="1">
            <a:spLocks/>
          </p:cNvSpPr>
          <p:nvPr/>
        </p:nvSpPr>
        <p:spPr>
          <a:xfrm>
            <a:off x="1674224" y="1336537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ПРОЕКТНЫЕ РЕЗУЛЬТАТЫ</a:t>
            </a: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28A11B9D-55C4-1ED0-9BB7-F3CA697C7EAE}"/>
              </a:ext>
            </a:extLst>
          </p:cNvPr>
          <p:cNvSpPr txBox="1">
            <a:spLocks/>
          </p:cNvSpPr>
          <p:nvPr/>
        </p:nvSpPr>
        <p:spPr>
          <a:xfrm>
            <a:off x="1673798" y="1665961"/>
            <a:ext cx="3914433" cy="1657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Функционал работает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Проект 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~ 1,5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года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Тираж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~2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месяца</a:t>
            </a: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id="{548C1A46-BBC3-E7A8-3E93-AF32436F61DB}"/>
              </a:ext>
            </a:extLst>
          </p:cNvPr>
          <p:cNvSpPr txBox="1">
            <a:spLocks/>
          </p:cNvSpPr>
          <p:nvPr/>
        </p:nvSpPr>
        <p:spPr>
          <a:xfrm>
            <a:off x="5153926" y="3691673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ТЕХНИЧЕСКИЕ РЕЗУЛЬТАТЫ </a:t>
            </a:r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01B1C05D-1927-38C1-AE3F-A47F77E18550}"/>
              </a:ext>
            </a:extLst>
          </p:cNvPr>
          <p:cNvSpPr txBox="1">
            <a:spLocks/>
          </p:cNvSpPr>
          <p:nvPr/>
        </p:nvSpPr>
        <p:spPr>
          <a:xfrm>
            <a:off x="5151351" y="4021098"/>
            <a:ext cx="5431971" cy="1082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Подготовка к расчету: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~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час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Расчет: 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~10 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секунд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Формирование отчетов 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~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1 час</a:t>
            </a:r>
            <a:endParaRPr lang="en-US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" name="Улыбающееся лицо 1">
            <a:extLst>
              <a:ext uri="{FF2B5EF4-FFF2-40B4-BE49-F238E27FC236}">
                <a16:creationId xmlns:a16="http://schemas.microsoft.com/office/drawing/2014/main" id="{9F918505-F5E3-2980-B3CC-58EB568ED120}"/>
              </a:ext>
            </a:extLst>
          </p:cNvPr>
          <p:cNvSpPr/>
          <p:nvPr/>
        </p:nvSpPr>
        <p:spPr>
          <a:xfrm>
            <a:off x="5311486" y="2202788"/>
            <a:ext cx="794905" cy="760126"/>
          </a:xfrm>
          <a:prstGeom prst="smileyFac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id="{1E591E0C-D61F-086C-EB41-4CF9EE7E1C8C}"/>
              </a:ext>
            </a:extLst>
          </p:cNvPr>
          <p:cNvSpPr txBox="1">
            <a:spLocks/>
          </p:cNvSpPr>
          <p:nvPr/>
        </p:nvSpPr>
        <p:spPr>
          <a:xfrm rot="18744599">
            <a:off x="8817098" y="4348952"/>
            <a:ext cx="2014890" cy="531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ИТОГО: 2 часа</a:t>
            </a:r>
            <a:endParaRPr lang="en-US" sz="18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12" name="Номер слайда 1">
            <a:extLst>
              <a:ext uri="{FF2B5EF4-FFF2-40B4-BE49-F238E27FC236}">
                <a16:creationId xmlns:a16="http://schemas.microsoft.com/office/drawing/2014/main" id="{F5F16A1C-A4FE-4D76-AC4E-5CF481EDE7BB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41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2572861" y="523298"/>
            <a:ext cx="704627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СООТВЕТСТВИЕ ОЖИДАНИЯМ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" name="Текст 3">
            <a:extLst>
              <a:ext uri="{FF2B5EF4-FFF2-40B4-BE49-F238E27FC236}">
                <a16:creationId xmlns:a16="http://schemas.microsoft.com/office/drawing/2014/main" id="{8C786A38-C2E6-1AEC-2AC1-1ACA36A87F43}"/>
              </a:ext>
            </a:extLst>
          </p:cNvPr>
          <p:cNvSpPr txBox="1">
            <a:spLocks/>
          </p:cNvSpPr>
          <p:nvPr/>
        </p:nvSpPr>
        <p:spPr>
          <a:xfrm>
            <a:off x="1324976" y="1721414"/>
            <a:ext cx="4512383" cy="3964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Инвариантность относительно количества аналитик</a:t>
            </a:r>
          </a:p>
          <a:p>
            <a:pPr marL="285750" marR="0" lvl="0" indent="-2857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Нет необходимости разбираться с циклами в производственных отношениях (универсальность)</a:t>
            </a:r>
          </a:p>
          <a:p>
            <a:pPr marL="285750" marR="0" lvl="0" indent="-2857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Нет необходимости иметь рассчитанную производственную программу</a:t>
            </a:r>
          </a:p>
          <a:p>
            <a:pPr marL="285750" marR="0" lvl="0" indent="-2857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Быстрота расчета</a:t>
            </a:r>
          </a:p>
          <a:p>
            <a:pPr marL="285750" marR="0" lvl="0" indent="-2857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Параметры сходимости </a:t>
            </a:r>
            <a:r>
              <a:rPr lang="ru-RU" sz="1600" dirty="0" err="1">
                <a:solidFill>
                  <a:srgbClr val="404040"/>
                </a:solidFill>
              </a:rPr>
              <a:t>выделимы</a:t>
            </a:r>
            <a:r>
              <a:rPr lang="ru-RU" sz="1600" dirty="0">
                <a:solidFill>
                  <a:srgbClr val="404040"/>
                </a:solidFill>
              </a:rPr>
              <a:t> до расчета</a:t>
            </a:r>
          </a:p>
          <a:p>
            <a:pPr marL="285750" marR="0" lvl="0" indent="-2857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Можно считать параллельно по всем периодам</a:t>
            </a:r>
          </a:p>
          <a:p>
            <a:pPr marL="285750" indent="-285750" algn="r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FF0000"/>
                </a:solidFill>
              </a:rPr>
              <a:t>Подход не соответствует опыту заказчика</a:t>
            </a:r>
          </a:p>
          <a:p>
            <a:pPr marL="285750" marR="0" lvl="0" indent="-2857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F704EBD3-1519-41CD-A1A0-4F43F59D8C3A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26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AE7EEAA4-213C-4B92-9D7B-156281942D21}"/>
              </a:ext>
            </a:extLst>
          </p:cNvPr>
          <p:cNvSpPr txBox="1">
            <a:spLocks/>
          </p:cNvSpPr>
          <p:nvPr/>
        </p:nvSpPr>
        <p:spPr>
          <a:xfrm>
            <a:off x="6037521" y="1722392"/>
            <a:ext cx="4512383" cy="60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rgbClr val="FF0000"/>
                </a:solidFill>
              </a:rPr>
              <a:t>НЕТ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(ограничения по системам на входе и выходе)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F927CDC2-B429-4392-91C3-37BCE4ABAD46}"/>
              </a:ext>
            </a:extLst>
          </p:cNvPr>
          <p:cNvSpPr txBox="1">
            <a:spLocks/>
          </p:cNvSpPr>
          <p:nvPr/>
        </p:nvSpPr>
        <p:spPr>
          <a:xfrm>
            <a:off x="6037520" y="2362997"/>
            <a:ext cx="4512383" cy="60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rgbClr val="0070C0"/>
                </a:solidFill>
              </a:rPr>
              <a:t>ДА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(без ограничений, в том числе на тираже)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5" name="Текст 3">
            <a:extLst>
              <a:ext uri="{FF2B5EF4-FFF2-40B4-BE49-F238E27FC236}">
                <a16:creationId xmlns:a16="http://schemas.microsoft.com/office/drawing/2014/main" id="{77F8858C-0EBB-4D7E-B230-CD7B230DDB3E}"/>
              </a:ext>
            </a:extLst>
          </p:cNvPr>
          <p:cNvSpPr txBox="1">
            <a:spLocks/>
          </p:cNvSpPr>
          <p:nvPr/>
        </p:nvSpPr>
        <p:spPr>
          <a:xfrm>
            <a:off x="6037522" y="3095157"/>
            <a:ext cx="4512383" cy="60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rgbClr val="FF0000"/>
                </a:solidFill>
              </a:rPr>
              <a:t>НЕТ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(нужно для распределяемых расходов)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6" name="Текст 3">
            <a:extLst>
              <a:ext uri="{FF2B5EF4-FFF2-40B4-BE49-F238E27FC236}">
                <a16:creationId xmlns:a16="http://schemas.microsoft.com/office/drawing/2014/main" id="{88388BF2-5CCA-4CA2-88DB-B38F9E613797}"/>
              </a:ext>
            </a:extLst>
          </p:cNvPr>
          <p:cNvSpPr txBox="1">
            <a:spLocks/>
          </p:cNvSpPr>
          <p:nvPr/>
        </p:nvSpPr>
        <p:spPr>
          <a:xfrm>
            <a:off x="6037523" y="3608762"/>
            <a:ext cx="4512383" cy="60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chemeClr val="accent1"/>
                </a:solidFill>
              </a:rPr>
              <a:t>ДА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, </a:t>
            </a:r>
            <a:r>
              <a:rPr lang="ru-RU" sz="1600" dirty="0">
                <a:solidFill>
                  <a:srgbClr val="FF0000"/>
                </a:solidFill>
              </a:rPr>
              <a:t>но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(пара часов, а не пара минут)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7" name="Текст 3">
            <a:extLst>
              <a:ext uri="{FF2B5EF4-FFF2-40B4-BE49-F238E27FC236}">
                <a16:creationId xmlns:a16="http://schemas.microsoft.com/office/drawing/2014/main" id="{CA16A45A-AEFA-45CB-B42C-4D06992685D4}"/>
              </a:ext>
            </a:extLst>
          </p:cNvPr>
          <p:cNvSpPr txBox="1">
            <a:spLocks/>
          </p:cNvSpPr>
          <p:nvPr/>
        </p:nvSpPr>
        <p:spPr>
          <a:xfrm>
            <a:off x="6037523" y="3978497"/>
            <a:ext cx="4512383" cy="60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chemeClr val="accent1"/>
                </a:solidFill>
              </a:rPr>
              <a:t>ДА</a:t>
            </a:r>
            <a:endParaRPr lang="ru-RU" sz="1600" dirty="0">
              <a:solidFill>
                <a:srgbClr val="40404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6EA317C5-EC22-4AC1-8A1E-147C4800EE53}"/>
              </a:ext>
            </a:extLst>
          </p:cNvPr>
          <p:cNvSpPr txBox="1">
            <a:spLocks/>
          </p:cNvSpPr>
          <p:nvPr/>
        </p:nvSpPr>
        <p:spPr>
          <a:xfrm>
            <a:off x="6037525" y="4534858"/>
            <a:ext cx="4512383" cy="60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rgbClr val="FF0000"/>
                </a:solidFill>
              </a:rPr>
              <a:t>НЕТ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(нужно для незавершенного производства)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29" name="Текст 3">
            <a:extLst>
              <a:ext uri="{FF2B5EF4-FFF2-40B4-BE49-F238E27FC236}">
                <a16:creationId xmlns:a16="http://schemas.microsoft.com/office/drawing/2014/main" id="{0D6CAD6A-A58E-4596-8B60-06F13551C8B0}"/>
              </a:ext>
            </a:extLst>
          </p:cNvPr>
          <p:cNvSpPr txBox="1">
            <a:spLocks/>
          </p:cNvSpPr>
          <p:nvPr/>
        </p:nvSpPr>
        <p:spPr>
          <a:xfrm>
            <a:off x="6037524" y="5137292"/>
            <a:ext cx="4512383" cy="60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rgbClr val="0070C0"/>
                </a:solidFill>
              </a:rPr>
              <a:t>ДА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(и даже больше чем ожидалось)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6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8535814" y="436794"/>
            <a:ext cx="3139440" cy="619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ВЫВОДЫ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F67657E-47BB-76E7-00D1-0C584D685F49}"/>
              </a:ext>
            </a:extLst>
          </p:cNvPr>
          <p:cNvSpPr txBox="1">
            <a:spLocks/>
          </p:cNvSpPr>
          <p:nvPr/>
        </p:nvSpPr>
        <p:spPr>
          <a:xfrm>
            <a:off x="1213339" y="1202136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ИСПОЛЬЗУЙТЕ </a:t>
            </a: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МАТЕМАТИКУ</a:t>
            </a: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28A11B9D-55C4-1ED0-9BB7-F3CA697C7EAE}"/>
              </a:ext>
            </a:extLst>
          </p:cNvPr>
          <p:cNvSpPr txBox="1">
            <a:spLocks/>
          </p:cNvSpPr>
          <p:nvPr/>
        </p:nvSpPr>
        <p:spPr>
          <a:xfrm>
            <a:off x="1213339" y="1589662"/>
            <a:ext cx="5431971" cy="1657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Математика – вполне прикладная наука и создавалась/развивалась для решения прикладных задач. Широта </a:t>
            </a:r>
            <a:r>
              <a:rPr lang="ru-RU" sz="1600" dirty="0">
                <a:solidFill>
                  <a:schemeClr val="accent1"/>
                </a:solidFill>
              </a:rPr>
              <a:t>теоретических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знаний позволяет выбрать наиболее адекватный метод для вполне </a:t>
            </a:r>
            <a:r>
              <a:rPr lang="ru-RU" sz="1600" dirty="0">
                <a:solidFill>
                  <a:schemeClr val="accent1"/>
                </a:solidFill>
              </a:rPr>
              <a:t>практической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задачи.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A507E5-D853-1C05-AB85-5B0A50A6E0A9}"/>
              </a:ext>
            </a:extLst>
          </p:cNvPr>
          <p:cNvSpPr txBox="1">
            <a:spLocks/>
          </p:cNvSpPr>
          <p:nvPr/>
        </p:nvSpPr>
        <p:spPr>
          <a:xfrm>
            <a:off x="6395928" y="2413916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МЕНЯЙТЕ </a:t>
            </a: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ПОДХОД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94B29F-B5BA-7F52-ED98-D7F72097E675}"/>
              </a:ext>
            </a:extLst>
          </p:cNvPr>
          <p:cNvSpPr txBox="1">
            <a:spLocks/>
          </p:cNvSpPr>
          <p:nvPr/>
        </p:nvSpPr>
        <p:spPr>
          <a:xfrm>
            <a:off x="6395928" y="2801442"/>
            <a:ext cx="5431971" cy="1657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Во многих отраслях/системах заложены весьма консервативные подходы. Это связано как с историческим развитием, так и с инертностью мышления. Пробовать другое можно и нужно, это приносит результаты.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8EBB52AE-5562-741E-7D5A-7C0599679B6D}"/>
              </a:ext>
            </a:extLst>
          </p:cNvPr>
          <p:cNvSpPr txBox="1">
            <a:spLocks/>
          </p:cNvSpPr>
          <p:nvPr/>
        </p:nvSpPr>
        <p:spPr>
          <a:xfrm>
            <a:off x="1212723" y="4307797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УЧИТЫВАЙТЕ </a:t>
            </a: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КОНСЕРВАТИВНОСТЬ</a:t>
            </a:r>
          </a:p>
        </p:txBody>
      </p:sp>
      <p:sp>
        <p:nvSpPr>
          <p:cNvPr id="6" name="Текст 3">
            <a:extLst>
              <a:ext uri="{FF2B5EF4-FFF2-40B4-BE49-F238E27FC236}">
                <a16:creationId xmlns:a16="http://schemas.microsoft.com/office/drawing/2014/main" id="{E8E0A7BA-6840-C75A-5F05-AF5A560ADC4B}"/>
              </a:ext>
            </a:extLst>
          </p:cNvPr>
          <p:cNvSpPr txBox="1">
            <a:spLocks/>
          </p:cNvSpPr>
          <p:nvPr/>
        </p:nvSpPr>
        <p:spPr>
          <a:xfrm>
            <a:off x="1212723" y="4695323"/>
            <a:ext cx="5431971" cy="1657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Важно не только технически сделать решение, но и обеспечить работу с ним, нужно проработать решение с людьми. Нестандартный подход придется </a:t>
            </a:r>
            <a:r>
              <a:rPr lang="ru-RU" sz="1600" dirty="0">
                <a:solidFill>
                  <a:schemeClr val="accent1"/>
                </a:solidFill>
              </a:rPr>
              <a:t>отстаивать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как в процессе реализации, так в последующем.  </a:t>
            </a: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7B26E498-9194-448D-BAC3-CFDF7D12832A}"/>
              </a:ext>
            </a:extLst>
          </p:cNvPr>
          <p:cNvSpPr txBox="1">
            <a:spLocks/>
          </p:cNvSpPr>
          <p:nvPr/>
        </p:nvSpPr>
        <p:spPr>
          <a:xfrm>
            <a:off x="893205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27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30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B7DD31E5-6DAA-E602-866E-8F7C4193CA64}"/>
              </a:ext>
            </a:extLst>
          </p:cNvPr>
          <p:cNvSpPr txBox="1">
            <a:spLocks/>
          </p:cNvSpPr>
          <p:nvPr/>
        </p:nvSpPr>
        <p:spPr>
          <a:xfrm>
            <a:off x="7830774" y="3780001"/>
            <a:ext cx="2492170" cy="1084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Коберник Дмитрий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Первый Бит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dirty="0">
                <a:solidFill>
                  <a:sysClr val="windowText" lastClr="000000">
                    <a:lumMod val="75000"/>
                    <a:lumOff val="25000"/>
                  </a:sysClr>
                </a:solidFill>
                <a:hlinkClick r:id="rId2"/>
              </a:rPr>
              <a:t>kobernick@mail.ru</a:t>
            </a:r>
            <a:endParaRPr lang="en-US" sz="14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id="{9CB610C5-2996-4F96-83F9-34DE10CC909B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28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FBCC345-8FFA-4C80-A4C0-5F36DDF19BA0}"/>
              </a:ext>
            </a:extLst>
          </p:cNvPr>
          <p:cNvSpPr txBox="1">
            <a:spLocks/>
          </p:cNvSpPr>
          <p:nvPr/>
        </p:nvSpPr>
        <p:spPr>
          <a:xfrm>
            <a:off x="4439607" y="2070339"/>
            <a:ext cx="3139440" cy="642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1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37060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>
            <a:extLst>
              <a:ext uri="{FF2B5EF4-FFF2-40B4-BE49-F238E27FC236}">
                <a16:creationId xmlns:a16="http://schemas.microsoft.com/office/drawing/2014/main" id="{2F67657E-47BB-76E7-00D1-0C584D685F49}"/>
              </a:ext>
            </a:extLst>
          </p:cNvPr>
          <p:cNvSpPr txBox="1">
            <a:spLocks/>
          </p:cNvSpPr>
          <p:nvPr/>
        </p:nvSpPr>
        <p:spPr>
          <a:xfrm>
            <a:off x="4975719" y="1084291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ПОСТАНОВКА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28A11B9D-55C4-1ED0-9BB7-F3CA697C7EAE}"/>
              </a:ext>
            </a:extLst>
          </p:cNvPr>
          <p:cNvSpPr txBox="1">
            <a:spLocks/>
          </p:cNvSpPr>
          <p:nvPr/>
        </p:nvSpPr>
        <p:spPr>
          <a:xfrm>
            <a:off x="4975293" y="1413716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Четка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я задача, ограничение возможностей и много неопределенности в методологии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Текст 4">
            <a:extLst>
              <a:ext uri="{FF2B5EF4-FFF2-40B4-BE49-F238E27FC236}">
                <a16:creationId xmlns:a16="http://schemas.microsoft.com/office/drawing/2014/main" id="{BED85855-9192-DA24-F352-463BF04361E3}"/>
              </a:ext>
            </a:extLst>
          </p:cNvPr>
          <p:cNvSpPr txBox="1">
            <a:spLocks/>
          </p:cNvSpPr>
          <p:nvPr/>
        </p:nvSpPr>
        <p:spPr>
          <a:xfrm>
            <a:off x="4975719" y="2438632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ПОДХОД</a:t>
            </a:r>
          </a:p>
        </p:txBody>
      </p:sp>
      <p:sp>
        <p:nvSpPr>
          <p:cNvPr id="19" name="Текст 5">
            <a:extLst>
              <a:ext uri="{FF2B5EF4-FFF2-40B4-BE49-F238E27FC236}">
                <a16:creationId xmlns:a16="http://schemas.microsoft.com/office/drawing/2014/main" id="{DCBDF9AC-BD43-3637-F5DF-7BC582D32732}"/>
              </a:ext>
            </a:extLst>
          </p:cNvPr>
          <p:cNvSpPr txBox="1">
            <a:spLocks/>
          </p:cNvSpPr>
          <p:nvPr/>
        </p:nvSpPr>
        <p:spPr>
          <a:xfrm>
            <a:off x="4975293" y="2768057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Простая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математическая идея и теоретические плюсы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id="{548C1A46-BBC3-E7A8-3E93-AF32436F61DB}"/>
              </a:ext>
            </a:extLst>
          </p:cNvPr>
          <p:cNvSpPr txBox="1">
            <a:spLocks/>
          </p:cNvSpPr>
          <p:nvPr/>
        </p:nvSpPr>
        <p:spPr>
          <a:xfrm>
            <a:off x="4977868" y="3533238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ДОРАБОТКА </a:t>
            </a:r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01B1C05D-1927-38C1-AE3F-A47F77E18550}"/>
              </a:ext>
            </a:extLst>
          </p:cNvPr>
          <p:cNvSpPr txBox="1">
            <a:spLocks/>
          </p:cNvSpPr>
          <p:nvPr/>
        </p:nvSpPr>
        <p:spPr>
          <a:xfrm>
            <a:off x="4975293" y="3862663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Работа с людьми, функциональное развитие подхода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id="{BD170BAC-FBE8-A506-A14C-4BBD00158DA4}"/>
              </a:ext>
            </a:extLst>
          </p:cNvPr>
          <p:cNvSpPr txBox="1">
            <a:spLocks/>
          </p:cNvSpPr>
          <p:nvPr/>
        </p:nvSpPr>
        <p:spPr>
          <a:xfrm>
            <a:off x="4975719" y="4555987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ВЫВОДЫ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3" name="Текст 9">
            <a:extLst>
              <a:ext uri="{FF2B5EF4-FFF2-40B4-BE49-F238E27FC236}">
                <a16:creationId xmlns:a16="http://schemas.microsoft.com/office/drawing/2014/main" id="{485FCBD4-0409-D84A-4C84-0D7D46454A88}"/>
              </a:ext>
            </a:extLst>
          </p:cNvPr>
          <p:cNvSpPr txBox="1">
            <a:spLocks/>
          </p:cNvSpPr>
          <p:nvPr/>
        </p:nvSpPr>
        <p:spPr>
          <a:xfrm>
            <a:off x="4975293" y="4885412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немного о результате.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ECF71974-BD5E-4250-8E6E-012C7398884A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966C9-E16A-7230-E959-BA264FCC2214}"/>
              </a:ext>
            </a:extLst>
          </p:cNvPr>
          <p:cNvSpPr txBox="1">
            <a:spLocks/>
          </p:cNvSpPr>
          <p:nvPr/>
        </p:nvSpPr>
        <p:spPr>
          <a:xfrm>
            <a:off x="1347700" y="4885412"/>
            <a:ext cx="3139440" cy="557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Содержание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663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6530311" y="502727"/>
            <a:ext cx="4836968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СЕБЕСТОИМОСТЬ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FB4FF3-64F3-97F0-47CC-60D37D75D052}"/>
              </a:ext>
            </a:extLst>
          </p:cNvPr>
          <p:cNvSpPr txBox="1">
            <a:spLocks/>
          </p:cNvSpPr>
          <p:nvPr/>
        </p:nvSpPr>
        <p:spPr>
          <a:xfrm>
            <a:off x="1097107" y="1968195"/>
            <a:ext cx="5371387" cy="741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chemeClr val="accent1"/>
                </a:solidFill>
              </a:rPr>
              <a:t>Себестоимость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продукции – совокупность затрат, понесенных предприятием в процессе производственной деятельности.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715DB8-6B3B-6FE5-BACE-CFC60F9E5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983" y="3512097"/>
            <a:ext cx="1756498" cy="1756498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332DA321-DEBD-5452-5B3D-6CFEF15E5D97}"/>
              </a:ext>
            </a:extLst>
          </p:cNvPr>
          <p:cNvSpPr txBox="1">
            <a:spLocks/>
          </p:cNvSpPr>
          <p:nvPr/>
        </p:nvSpPr>
        <p:spPr>
          <a:xfrm>
            <a:off x="1097107" y="1589405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ОПРЕДЕЛЕНИЕ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AA84B34-3C9B-F2A6-6548-4F6F2A15DE3D}"/>
              </a:ext>
            </a:extLst>
          </p:cNvPr>
          <p:cNvSpPr txBox="1">
            <a:spLocks/>
          </p:cNvSpPr>
          <p:nvPr/>
        </p:nvSpPr>
        <p:spPr>
          <a:xfrm>
            <a:off x="2341097" y="3429000"/>
            <a:ext cx="2396271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МОНО</a:t>
            </a: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ПРОДУКТ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6046C371-CCAB-5C0C-B477-41E0A73579EC}"/>
              </a:ext>
            </a:extLst>
          </p:cNvPr>
          <p:cNvSpPr txBox="1">
            <a:spLocks/>
          </p:cNvSpPr>
          <p:nvPr/>
        </p:nvSpPr>
        <p:spPr>
          <a:xfrm>
            <a:off x="2385938" y="5179128"/>
            <a:ext cx="2855541" cy="469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Задачи как таковой нет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B6CC298-84DA-28FE-4FA0-E58CFAD67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3453" y="3306654"/>
            <a:ext cx="1976496" cy="1976496"/>
          </a:xfrm>
          <a:prstGeom prst="rect">
            <a:avLst/>
          </a:prstGeom>
        </p:spPr>
      </p:pic>
      <p:sp>
        <p:nvSpPr>
          <p:cNvPr id="2" name="Текст 3">
            <a:extLst>
              <a:ext uri="{FF2B5EF4-FFF2-40B4-BE49-F238E27FC236}">
                <a16:creationId xmlns:a16="http://schemas.microsoft.com/office/drawing/2014/main" id="{0A552365-9625-F4F3-3CCE-965B9AFD9007}"/>
              </a:ext>
            </a:extLst>
          </p:cNvPr>
          <p:cNvSpPr txBox="1">
            <a:spLocks/>
          </p:cNvSpPr>
          <p:nvPr/>
        </p:nvSpPr>
        <p:spPr>
          <a:xfrm>
            <a:off x="6279497" y="5179672"/>
            <a:ext cx="4144293" cy="543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rgbClr val="FF0000"/>
                </a:solidFill>
              </a:rPr>
              <a:t>Что производить выгодно, а что нет?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600" dirty="0">
              <a:solidFill>
                <a:srgbClr val="404040"/>
              </a:solidFill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176DADD-33AA-3015-ED69-75C4A6FCECC8}"/>
              </a:ext>
            </a:extLst>
          </p:cNvPr>
          <p:cNvSpPr txBox="1">
            <a:spLocks/>
          </p:cNvSpPr>
          <p:nvPr/>
        </p:nvSpPr>
        <p:spPr>
          <a:xfrm>
            <a:off x="6279497" y="3128014"/>
            <a:ext cx="3844013" cy="94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tx1"/>
                </a:solidFill>
              </a:rPr>
              <a:t>НЕСКОЛЬКО </a:t>
            </a:r>
            <a:r>
              <a:rPr lang="ru-RU" dirty="0">
                <a:solidFill>
                  <a:schemeClr val="accent1"/>
                </a:solidFill>
              </a:rPr>
              <a:t>СВЯЗАННЫХ </a:t>
            </a:r>
            <a:r>
              <a:rPr lang="ru-RU" dirty="0">
                <a:solidFill>
                  <a:schemeClr val="tx1"/>
                </a:solidFill>
              </a:rPr>
              <a:t>ПРОДУКТОВ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D299AD59-9BA0-4F7F-B9BB-1B8C6AB90DCC}"/>
              </a:ext>
            </a:extLst>
          </p:cNvPr>
          <p:cNvSpPr txBox="1">
            <a:spLocks/>
          </p:cNvSpPr>
          <p:nvPr/>
        </p:nvSpPr>
        <p:spPr>
          <a:xfrm>
            <a:off x="8948795" y="58507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9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3497551" y="453088"/>
            <a:ext cx="4617374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ВВОДНЫЕ: </a:t>
            </a:r>
            <a:r>
              <a:rPr lang="ru-RU" dirty="0">
                <a:solidFill>
                  <a:schemeClr val="accent1"/>
                </a:solidFill>
              </a:rPr>
              <a:t>ПРОЕКТ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0E07AF4A-17FC-D936-A1F7-4E8DEA563DB2}"/>
              </a:ext>
            </a:extLst>
          </p:cNvPr>
          <p:cNvSpPr txBox="1">
            <a:spLocks/>
          </p:cNvSpPr>
          <p:nvPr/>
        </p:nvSpPr>
        <p:spPr>
          <a:xfrm>
            <a:off x="4360793" y="1464414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ЗАДАЧА</a:t>
            </a:r>
          </a:p>
        </p:txBody>
      </p:sp>
      <p:sp>
        <p:nvSpPr>
          <p:cNvPr id="3" name="Текст 3">
            <a:extLst>
              <a:ext uri="{FF2B5EF4-FFF2-40B4-BE49-F238E27FC236}">
                <a16:creationId xmlns:a16="http://schemas.microsoft.com/office/drawing/2014/main" id="{4048CC21-559D-69EC-0181-EDA112D0BAD4}"/>
              </a:ext>
            </a:extLst>
          </p:cNvPr>
          <p:cNvSpPr txBox="1">
            <a:spLocks/>
          </p:cNvSpPr>
          <p:nvPr/>
        </p:nvSpPr>
        <p:spPr>
          <a:xfrm>
            <a:off x="4360793" y="1829539"/>
            <a:ext cx="5826483" cy="1450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Автоматизировать бюджетирование, в том числе: </a:t>
            </a:r>
            <a:r>
              <a:rPr lang="ru-RU" sz="1600" dirty="0">
                <a:solidFill>
                  <a:srgbClr val="0070C0"/>
                </a:solidFill>
              </a:rPr>
              <a:t>рассчитать плановую себестоимость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rgbClr val="40404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Проект рассматривается как часть из портфеля проектов.</a:t>
            </a:r>
            <a:endParaRPr lang="en-US" sz="1600" dirty="0">
              <a:solidFill>
                <a:srgbClr val="40404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0070C0"/>
                </a:solidFill>
              </a:rPr>
              <a:t>Важно</a:t>
            </a:r>
            <a:r>
              <a:rPr lang="ru-RU" sz="1600" dirty="0">
                <a:solidFill>
                  <a:srgbClr val="404040"/>
                </a:solidFill>
              </a:rPr>
              <a:t>: пересчет бюджетной модели – </a:t>
            </a:r>
            <a:r>
              <a:rPr lang="ru-RU" sz="1600" dirty="0">
                <a:solidFill>
                  <a:srgbClr val="FF0000"/>
                </a:solidFill>
              </a:rPr>
              <a:t>не более 4х часов</a:t>
            </a:r>
            <a:r>
              <a:rPr lang="ru-RU" sz="16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026" name="Picture 2" descr="Проект – Бесплатные иконки: инструменты редактирования">
            <a:extLst>
              <a:ext uri="{FF2B5EF4-FFF2-40B4-BE49-F238E27FC236}">
                <a16:creationId xmlns:a16="http://schemas.microsoft.com/office/drawing/2014/main" id="{7BBA743E-BC2A-55A0-CD86-AA326E859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85" y="2484854"/>
            <a:ext cx="1814420" cy="181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813B541B-EDAD-F1C7-DC07-FBE37459941A}"/>
              </a:ext>
            </a:extLst>
          </p:cNvPr>
          <p:cNvSpPr txBox="1">
            <a:spLocks/>
          </p:cNvSpPr>
          <p:nvPr/>
        </p:nvSpPr>
        <p:spPr>
          <a:xfrm>
            <a:off x="4360793" y="3988997"/>
            <a:ext cx="6440636" cy="212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Текущий расчет плановой себестоимости – самописка без описания и доступа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| Excel</a:t>
            </a: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Расчет фактической себестоимости – </a:t>
            </a:r>
            <a:r>
              <a:rPr lang="en-US" sz="1600" dirty="0">
                <a:solidFill>
                  <a:srgbClr val="404040"/>
                </a:solidFill>
              </a:rPr>
              <a:t>ERP</a:t>
            </a:r>
            <a:endParaRPr lang="ru-RU" sz="1600" dirty="0">
              <a:solidFill>
                <a:srgbClr val="404040"/>
              </a:solidFill>
            </a:endParaRPr>
          </a:p>
          <a:p>
            <a:pPr marL="434250" lvl="1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Нет доступной экспертизы внедрения</a:t>
            </a:r>
          </a:p>
          <a:p>
            <a:pPr marL="434250" lvl="1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Есть </a:t>
            </a:r>
            <a:r>
              <a:rPr lang="ru-RU" sz="1600" dirty="0">
                <a:solidFill>
                  <a:srgbClr val="FF0000"/>
                </a:solidFill>
              </a:rPr>
              <a:t>претензии к аналитичности </a:t>
            </a: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и скорости расчета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4172109D-0669-70A7-0A92-55392B0967CB}"/>
              </a:ext>
            </a:extLst>
          </p:cNvPr>
          <p:cNvSpPr txBox="1">
            <a:spLocks/>
          </p:cNvSpPr>
          <p:nvPr/>
        </p:nvSpPr>
        <p:spPr>
          <a:xfrm>
            <a:off x="4360793" y="3624499"/>
            <a:ext cx="5433204" cy="3001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ТЕКУЩАЯ СИТУАЦИЯ</a:t>
            </a: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9A934D5D-BA3A-4F8C-A268-89F005639B95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9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221057-5279-B70D-5BA1-8683053657FF}"/>
              </a:ext>
            </a:extLst>
          </p:cNvPr>
          <p:cNvSpPr txBox="1">
            <a:spLocks/>
          </p:cNvSpPr>
          <p:nvPr/>
        </p:nvSpPr>
        <p:spPr>
          <a:xfrm>
            <a:off x="3559895" y="465981"/>
            <a:ext cx="5486401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ВВОДНЫЕ: </a:t>
            </a:r>
            <a:r>
              <a:rPr lang="ru-RU" dirty="0">
                <a:solidFill>
                  <a:schemeClr val="accent1"/>
                </a:solidFill>
              </a:rPr>
              <a:t>МЕТОДОЛОГИЯ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0E07AF4A-17FC-D936-A1F7-4E8DEA563DB2}"/>
              </a:ext>
            </a:extLst>
          </p:cNvPr>
          <p:cNvSpPr txBox="1">
            <a:spLocks/>
          </p:cNvSpPr>
          <p:nvPr/>
        </p:nvSpPr>
        <p:spPr>
          <a:xfrm>
            <a:off x="1292336" y="1494109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ЗАДАЧА</a:t>
            </a:r>
          </a:p>
        </p:txBody>
      </p:sp>
      <p:sp>
        <p:nvSpPr>
          <p:cNvPr id="3" name="Текст 3">
            <a:extLst>
              <a:ext uri="{FF2B5EF4-FFF2-40B4-BE49-F238E27FC236}">
                <a16:creationId xmlns:a16="http://schemas.microsoft.com/office/drawing/2014/main" id="{4048CC21-559D-69EC-0181-EDA112D0BAD4}"/>
              </a:ext>
            </a:extLst>
          </p:cNvPr>
          <p:cNvSpPr txBox="1">
            <a:spLocks/>
          </p:cNvSpPr>
          <p:nvPr/>
        </p:nvSpPr>
        <p:spPr>
          <a:xfrm>
            <a:off x="1292337" y="1859234"/>
            <a:ext cx="5486402" cy="826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solidFill>
                  <a:srgbClr val="404040"/>
                </a:solidFill>
              </a:rPr>
              <a:t>Обеспечить (в том числе) в необходимой аналитики себестоимости смежные проекты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3B541B-EDAD-F1C7-DC07-FBE37459941A}"/>
              </a:ext>
            </a:extLst>
          </p:cNvPr>
          <p:cNvSpPr txBox="1">
            <a:spLocks/>
          </p:cNvSpPr>
          <p:nvPr/>
        </p:nvSpPr>
        <p:spPr>
          <a:xfrm>
            <a:off x="1292336" y="3167775"/>
            <a:ext cx="5711137" cy="3036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600" dirty="0">
                <a:solidFill>
                  <a:srgbClr val="0070C0"/>
                </a:solidFill>
              </a:rPr>
              <a:t>Устойчивость бизнеса от внешних условий (факторный анализ)</a:t>
            </a: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Консолидированная отчетность (требование регулятора)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endParaRPr lang="ru-RU" sz="16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Анализ бизнес-рисков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4172109D-0669-70A7-0A92-55392B0967CB}"/>
              </a:ext>
            </a:extLst>
          </p:cNvPr>
          <p:cNvSpPr txBox="1">
            <a:spLocks/>
          </p:cNvSpPr>
          <p:nvPr/>
        </p:nvSpPr>
        <p:spPr>
          <a:xfrm>
            <a:off x="1292336" y="2803278"/>
            <a:ext cx="5433204" cy="3001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ТРЕБОВАНИЯ ЗАКАЗЧИКОВ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1068864-BD47-3B46-1AA0-174309320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885" y="2611858"/>
            <a:ext cx="1634283" cy="1634283"/>
          </a:xfrm>
          <a:prstGeom prst="rect">
            <a:avLst/>
          </a:prstGeom>
        </p:spPr>
      </p:pic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id="{87441E05-4BF8-421D-9E97-FC457580A6D5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D219772-0CF6-3ED5-B6C4-7AAD4C861D0C}"/>
              </a:ext>
            </a:extLst>
          </p:cNvPr>
          <p:cNvSpPr txBox="1">
            <a:spLocks/>
          </p:cNvSpPr>
          <p:nvPr/>
        </p:nvSpPr>
        <p:spPr>
          <a:xfrm>
            <a:off x="6510371" y="3156967"/>
            <a:ext cx="1973810" cy="605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i="1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Рубли/валюта, стоимость топлива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169E557-E745-6615-3B09-E87C2F3DA6CA}"/>
              </a:ext>
            </a:extLst>
          </p:cNvPr>
          <p:cNvSpPr txBox="1">
            <a:spLocks/>
          </p:cNvSpPr>
          <p:nvPr/>
        </p:nvSpPr>
        <p:spPr>
          <a:xfrm>
            <a:off x="9090082" y="4114034"/>
            <a:ext cx="2227841" cy="12233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ru-RU" sz="2000" dirty="0">
                <a:solidFill>
                  <a:srgbClr val="FF0000"/>
                </a:solidFill>
              </a:rPr>
              <a:t>К началу проекта 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2000" dirty="0">
                <a:solidFill>
                  <a:srgbClr val="FF0000"/>
                </a:solidFill>
              </a:rPr>
              <a:t>нет 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2000" dirty="0">
                <a:solidFill>
                  <a:srgbClr val="FF0000"/>
                </a:solidFill>
              </a:rPr>
              <a:t>проработанных 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2000" dirty="0">
                <a:solidFill>
                  <a:srgbClr val="FF0000"/>
                </a:solidFill>
              </a:rPr>
              <a:t>требований!</a:t>
            </a:r>
          </a:p>
        </p:txBody>
      </p:sp>
      <p:sp>
        <p:nvSpPr>
          <p:cNvPr id="6" name="Текст 3">
            <a:extLst>
              <a:ext uri="{FF2B5EF4-FFF2-40B4-BE49-F238E27FC236}">
                <a16:creationId xmlns:a16="http://schemas.microsoft.com/office/drawing/2014/main" id="{16E8B637-B22E-C109-4296-052EE64F6BEF}"/>
              </a:ext>
            </a:extLst>
          </p:cNvPr>
          <p:cNvSpPr txBox="1">
            <a:spLocks/>
          </p:cNvSpPr>
          <p:nvPr/>
        </p:nvSpPr>
        <p:spPr>
          <a:xfrm>
            <a:off x="6566420" y="4111072"/>
            <a:ext cx="1973810" cy="605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i="1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Выделение внутригрупповой (ВГ) наценки</a:t>
            </a: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3BCA669E-EA6D-2267-32DE-F95AEB9E48F6}"/>
              </a:ext>
            </a:extLst>
          </p:cNvPr>
          <p:cNvSpPr txBox="1">
            <a:spLocks/>
          </p:cNvSpPr>
          <p:nvPr/>
        </p:nvSpPr>
        <p:spPr>
          <a:xfrm>
            <a:off x="5738635" y="5125102"/>
            <a:ext cx="1973810" cy="605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i="1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Ключевые поставщики по странам</a:t>
            </a:r>
          </a:p>
        </p:txBody>
      </p:sp>
    </p:spTree>
    <p:extLst>
      <p:ext uri="{BB962C8B-B14F-4D97-AF65-F5344CB8AC3E}">
        <p14:creationId xmlns:p14="http://schemas.microsoft.com/office/powerpoint/2010/main" val="215831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>
            <a:extLst>
              <a:ext uri="{FF2B5EF4-FFF2-40B4-BE49-F238E27FC236}">
                <a16:creationId xmlns:a16="http://schemas.microsoft.com/office/drawing/2014/main" id="{2F67657E-47BB-76E7-00D1-0C584D685F49}"/>
              </a:ext>
            </a:extLst>
          </p:cNvPr>
          <p:cNvSpPr txBox="1">
            <a:spLocks/>
          </p:cNvSpPr>
          <p:nvPr/>
        </p:nvSpPr>
        <p:spPr>
          <a:xfrm>
            <a:off x="4975719" y="1084291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ПОСТАНОВКА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28A11B9D-55C4-1ED0-9BB7-F3CA697C7EAE}"/>
              </a:ext>
            </a:extLst>
          </p:cNvPr>
          <p:cNvSpPr txBox="1">
            <a:spLocks/>
          </p:cNvSpPr>
          <p:nvPr/>
        </p:nvSpPr>
        <p:spPr>
          <a:xfrm>
            <a:off x="4975293" y="1413716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Четка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я задача, ограничение возможностей и много неопределенности в методологии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Текст 4">
            <a:extLst>
              <a:ext uri="{FF2B5EF4-FFF2-40B4-BE49-F238E27FC236}">
                <a16:creationId xmlns:a16="http://schemas.microsoft.com/office/drawing/2014/main" id="{BED85855-9192-DA24-F352-463BF04361E3}"/>
              </a:ext>
            </a:extLst>
          </p:cNvPr>
          <p:cNvSpPr txBox="1">
            <a:spLocks/>
          </p:cNvSpPr>
          <p:nvPr/>
        </p:nvSpPr>
        <p:spPr>
          <a:xfrm>
            <a:off x="4975719" y="2438632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ПОДХОД</a:t>
            </a:r>
          </a:p>
        </p:txBody>
      </p:sp>
      <p:sp>
        <p:nvSpPr>
          <p:cNvPr id="19" name="Текст 5">
            <a:extLst>
              <a:ext uri="{FF2B5EF4-FFF2-40B4-BE49-F238E27FC236}">
                <a16:creationId xmlns:a16="http://schemas.microsoft.com/office/drawing/2014/main" id="{DCBDF9AC-BD43-3637-F5DF-7BC582D32732}"/>
              </a:ext>
            </a:extLst>
          </p:cNvPr>
          <p:cNvSpPr txBox="1">
            <a:spLocks/>
          </p:cNvSpPr>
          <p:nvPr/>
        </p:nvSpPr>
        <p:spPr>
          <a:xfrm>
            <a:off x="4975293" y="2768057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Простая </a:t>
            </a:r>
            <a:r>
              <a:rPr lang="ru-RU" sz="1600" dirty="0">
                <a:solidFill>
                  <a:srgbClr val="FF0000"/>
                </a:solidFill>
              </a:rPr>
              <a:t>математическая идея</a:t>
            </a:r>
            <a:r>
              <a:rPr lang="ru-RU" sz="1600" dirty="0">
                <a:solidFill>
                  <a:srgbClr val="404040"/>
                </a:solidFill>
              </a:rPr>
              <a:t> и теоретические плюсы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id="{548C1A46-BBC3-E7A8-3E93-AF32436F61DB}"/>
              </a:ext>
            </a:extLst>
          </p:cNvPr>
          <p:cNvSpPr txBox="1">
            <a:spLocks/>
          </p:cNvSpPr>
          <p:nvPr/>
        </p:nvSpPr>
        <p:spPr>
          <a:xfrm>
            <a:off x="4977868" y="3533238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ДОРАБОТКА </a:t>
            </a:r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01B1C05D-1927-38C1-AE3F-A47F77E18550}"/>
              </a:ext>
            </a:extLst>
          </p:cNvPr>
          <p:cNvSpPr txBox="1">
            <a:spLocks/>
          </p:cNvSpPr>
          <p:nvPr/>
        </p:nvSpPr>
        <p:spPr>
          <a:xfrm>
            <a:off x="4975293" y="3862663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Работа с людьми, функциональное развитие подхода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B63A338A-3ADE-4FEB-B6F3-38FB76DEEEAD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8">
            <a:extLst>
              <a:ext uri="{FF2B5EF4-FFF2-40B4-BE49-F238E27FC236}">
                <a16:creationId xmlns:a16="http://schemas.microsoft.com/office/drawing/2014/main" id="{2E8353E7-0A05-4FC9-B36E-BD62EC80E0B5}"/>
              </a:ext>
            </a:extLst>
          </p:cNvPr>
          <p:cNvSpPr txBox="1">
            <a:spLocks/>
          </p:cNvSpPr>
          <p:nvPr/>
        </p:nvSpPr>
        <p:spPr>
          <a:xfrm>
            <a:off x="4975719" y="4505749"/>
            <a:ext cx="5433204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ВЫВОДЫ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3" name="Текст 9">
            <a:extLst>
              <a:ext uri="{FF2B5EF4-FFF2-40B4-BE49-F238E27FC236}">
                <a16:creationId xmlns:a16="http://schemas.microsoft.com/office/drawing/2014/main" id="{40DF81E4-199B-4F83-97A6-27A6F8B4FA31}"/>
              </a:ext>
            </a:extLst>
          </p:cNvPr>
          <p:cNvSpPr txBox="1">
            <a:spLocks/>
          </p:cNvSpPr>
          <p:nvPr/>
        </p:nvSpPr>
        <p:spPr>
          <a:xfrm>
            <a:off x="4975293" y="4835174"/>
            <a:ext cx="5431971" cy="5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немного о результате.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DD34A-CB25-A5C7-DC5D-4E11DAA3328C}"/>
              </a:ext>
            </a:extLst>
          </p:cNvPr>
          <p:cNvSpPr txBox="1">
            <a:spLocks/>
          </p:cNvSpPr>
          <p:nvPr/>
        </p:nvSpPr>
        <p:spPr>
          <a:xfrm>
            <a:off x="1347700" y="4885412"/>
            <a:ext cx="3139440" cy="557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Содержание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643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1660F589-19B8-5E12-CE2A-455AA3EC1176}"/>
              </a:ext>
            </a:extLst>
          </p:cNvPr>
          <p:cNvSpPr txBox="1">
            <a:spLocks/>
          </p:cNvSpPr>
          <p:nvPr/>
        </p:nvSpPr>
        <p:spPr>
          <a:xfrm>
            <a:off x="999105" y="1184745"/>
            <a:ext cx="4234449" cy="703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</a:rPr>
              <a:t>НЕТ </a:t>
            </a:r>
            <a:r>
              <a:rPr lang="ru-RU" dirty="0">
                <a:solidFill>
                  <a:srgbClr val="404040"/>
                </a:solidFill>
              </a:rPr>
              <a:t>ВОЗМОЖНОСТИ ИСПОЛЬЗОВАТЬ ТЕКУЩЕЕ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0C0030A2-4C2D-C48C-449C-5915EB4C580F}"/>
              </a:ext>
            </a:extLst>
          </p:cNvPr>
          <p:cNvSpPr txBox="1">
            <a:spLocks/>
          </p:cNvSpPr>
          <p:nvPr/>
        </p:nvSpPr>
        <p:spPr>
          <a:xfrm>
            <a:off x="6918582" y="690329"/>
            <a:ext cx="4032232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РЕШЕНИЕ</a:t>
            </a:r>
            <a:endParaRPr kumimoji="0" lang="ru-RU" sz="2800" b="0" i="0" u="none" strike="noStrike" kern="1200" cap="all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5A224F70-F025-0FDF-99FB-BE572C471916}"/>
              </a:ext>
            </a:extLst>
          </p:cNvPr>
          <p:cNvSpPr txBox="1">
            <a:spLocks/>
          </p:cNvSpPr>
          <p:nvPr/>
        </p:nvSpPr>
        <p:spPr>
          <a:xfrm>
            <a:off x="3715044" y="2392726"/>
            <a:ext cx="4343306" cy="703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ДЕЛАЕМ СВОЕ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34A1D471-6BB1-3853-229A-7449719EBE8E}"/>
              </a:ext>
            </a:extLst>
          </p:cNvPr>
          <p:cNvSpPr/>
          <p:nvPr/>
        </p:nvSpPr>
        <p:spPr>
          <a:xfrm rot="18232346">
            <a:off x="4312392" y="1931466"/>
            <a:ext cx="536618" cy="544286"/>
          </a:xfrm>
          <a:prstGeom prst="down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55102FAC-56F6-1356-ABBE-84D5BBE6DC2A}"/>
              </a:ext>
            </a:extLst>
          </p:cNvPr>
          <p:cNvSpPr/>
          <p:nvPr/>
        </p:nvSpPr>
        <p:spPr>
          <a:xfrm rot="17618203">
            <a:off x="6848019" y="2806257"/>
            <a:ext cx="527206" cy="544286"/>
          </a:xfrm>
          <a:prstGeom prst="down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3231749F-752C-519B-89A2-BC9BFF1A73CB}"/>
              </a:ext>
            </a:extLst>
          </p:cNvPr>
          <p:cNvSpPr txBox="1">
            <a:spLocks/>
          </p:cNvSpPr>
          <p:nvPr/>
        </p:nvSpPr>
        <p:spPr>
          <a:xfrm>
            <a:off x="6918582" y="3159740"/>
            <a:ext cx="4343306" cy="703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accent1"/>
                </a:solidFill>
              </a:rPr>
              <a:t>СВОБОДНЫ</a:t>
            </a:r>
            <a:r>
              <a:rPr lang="ru-RU" dirty="0">
                <a:solidFill>
                  <a:srgbClr val="404040"/>
                </a:solidFill>
              </a:rPr>
              <a:t> В ВЫБОРЕ ПОДХОДА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05F421CC-A9AB-8A29-1EB9-2C4C9C64D6D1}"/>
              </a:ext>
            </a:extLst>
          </p:cNvPr>
          <p:cNvSpPr/>
          <p:nvPr/>
        </p:nvSpPr>
        <p:spPr>
          <a:xfrm rot="2422760">
            <a:off x="7727967" y="3742701"/>
            <a:ext cx="554689" cy="544286"/>
          </a:xfrm>
          <a:prstGeom prst="down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7082D8B-3E60-F7D6-F751-4208DF136D14}"/>
              </a:ext>
            </a:extLst>
          </p:cNvPr>
          <p:cNvSpPr txBox="1">
            <a:spLocks/>
          </p:cNvSpPr>
          <p:nvPr/>
        </p:nvSpPr>
        <p:spPr>
          <a:xfrm>
            <a:off x="5358143" y="4394871"/>
            <a:ext cx="4343306" cy="89237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МИНИМИЗИРУЕМ ВЛИЯНИЕ ПРОГНОЗИРУЕМЫХ ИЗМЕНЕНИЙ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0F16DE7E-BB52-E01A-F1A4-383DAE169725}"/>
              </a:ext>
            </a:extLst>
          </p:cNvPr>
          <p:cNvSpPr/>
          <p:nvPr/>
        </p:nvSpPr>
        <p:spPr>
          <a:xfrm rot="3783947">
            <a:off x="4985686" y="4761695"/>
            <a:ext cx="604590" cy="544286"/>
          </a:xfrm>
          <a:prstGeom prst="down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A41117E2-6058-89E4-5A39-66A0061D8908}"/>
              </a:ext>
            </a:extLst>
          </p:cNvPr>
          <p:cNvSpPr txBox="1">
            <a:spLocks/>
          </p:cNvSpPr>
          <p:nvPr/>
        </p:nvSpPr>
        <p:spPr>
          <a:xfrm>
            <a:off x="944676" y="5239221"/>
            <a:ext cx="4343306" cy="892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404040"/>
                </a:solidFill>
              </a:rPr>
              <a:t>ВЫДЕЛЯЕМ НЕИЗМЕННУЮ ЧАСТЬ: </a:t>
            </a:r>
            <a:r>
              <a:rPr lang="ru-RU" dirty="0">
                <a:solidFill>
                  <a:schemeClr val="accent1"/>
                </a:solidFill>
              </a:rPr>
              <a:t>КОМПОНЕНТЫ</a:t>
            </a:r>
            <a:endParaRPr kumimoji="0" lang="ru-RU" sz="2000" b="0" i="0" u="none" strike="noStrike" kern="1200" cap="none" spc="15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915A9FC8-3380-E0FD-4F3F-9FFE8B285787}"/>
              </a:ext>
            </a:extLst>
          </p:cNvPr>
          <p:cNvSpPr txBox="1">
            <a:spLocks/>
          </p:cNvSpPr>
          <p:nvPr/>
        </p:nvSpPr>
        <p:spPr>
          <a:xfrm>
            <a:off x="9010898" y="6087230"/>
            <a:ext cx="2715987" cy="436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16" name="Номер слайда 1">
            <a:extLst>
              <a:ext uri="{FF2B5EF4-FFF2-40B4-BE49-F238E27FC236}">
                <a16:creationId xmlns:a16="http://schemas.microsoft.com/office/drawing/2014/main" id="{339F2356-2235-48B1-9B1C-48438266C173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id="{407DC80A-5382-4608-A4C0-F68DC05D7984}"/>
              </a:ext>
            </a:extLst>
          </p:cNvPr>
          <p:cNvSpPr txBox="1">
            <a:spLocks/>
          </p:cNvSpPr>
          <p:nvPr/>
        </p:nvSpPr>
        <p:spPr>
          <a:xfrm>
            <a:off x="1735879" y="5804256"/>
            <a:ext cx="6440636" cy="897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sz="2000" dirty="0">
                <a:solidFill>
                  <a:srgbClr val="FF0000"/>
                </a:solidFill>
              </a:rPr>
              <a:t>Прогнозируемый «общий знаменатель»</a:t>
            </a:r>
          </a:p>
        </p:txBody>
      </p:sp>
    </p:spTree>
    <p:extLst>
      <p:ext uri="{BB962C8B-B14F-4D97-AF65-F5344CB8AC3E}">
        <p14:creationId xmlns:p14="http://schemas.microsoft.com/office/powerpoint/2010/main" val="220559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43BB0196-3D0D-2B25-F17E-F7C2D84C4433}"/>
              </a:ext>
            </a:extLst>
          </p:cNvPr>
          <p:cNvSpPr/>
          <p:nvPr/>
        </p:nvSpPr>
        <p:spPr>
          <a:xfrm>
            <a:off x="3962313" y="1379049"/>
            <a:ext cx="3658682" cy="1243161"/>
          </a:xfrm>
          <a:prstGeom prst="rect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0C0030A2-4C2D-C48C-449C-5915EB4C580F}"/>
              </a:ext>
            </a:extLst>
          </p:cNvPr>
          <p:cNvSpPr txBox="1">
            <a:spLocks/>
          </p:cNvSpPr>
          <p:nvPr/>
        </p:nvSpPr>
        <p:spPr>
          <a:xfrm>
            <a:off x="3043704" y="266886"/>
            <a:ext cx="5894700" cy="60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ДВА ШАГА</a:t>
            </a: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CD15E0EB-625A-E290-8680-EEB38ADA3C70}"/>
              </a:ext>
            </a:extLst>
          </p:cNvPr>
          <p:cNvSpPr/>
          <p:nvPr/>
        </p:nvSpPr>
        <p:spPr>
          <a:xfrm>
            <a:off x="8435156" y="1465468"/>
            <a:ext cx="353291" cy="365125"/>
          </a:xfrm>
          <a:prstGeom prst="cub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1" name="Цилиндр 10">
            <a:extLst>
              <a:ext uri="{FF2B5EF4-FFF2-40B4-BE49-F238E27FC236}">
                <a16:creationId xmlns:a16="http://schemas.microsoft.com/office/drawing/2014/main" id="{F9C78D21-652F-CA0F-8FD7-E7FED30B6E3C}"/>
              </a:ext>
            </a:extLst>
          </p:cNvPr>
          <p:cNvSpPr/>
          <p:nvPr/>
        </p:nvSpPr>
        <p:spPr>
          <a:xfrm>
            <a:off x="3016270" y="2126492"/>
            <a:ext cx="353291" cy="348095"/>
          </a:xfrm>
          <a:prstGeom prst="can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B0ADB370-BD4A-34CF-53EA-F56F936B7D07}"/>
              </a:ext>
            </a:extLst>
          </p:cNvPr>
          <p:cNvCxnSpPr>
            <a:cxnSpLocks/>
            <a:stCxn id="24" idx="4"/>
            <a:endCxn id="25" idx="2"/>
          </p:cNvCxnSpPr>
          <p:nvPr/>
        </p:nvCxnSpPr>
        <p:spPr>
          <a:xfrm>
            <a:off x="3363592" y="1577196"/>
            <a:ext cx="1031026" cy="244883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138670DD-75CF-FD57-077E-156CE61388B8}"/>
              </a:ext>
            </a:extLst>
          </p:cNvPr>
          <p:cNvCxnSpPr>
            <a:cxnSpLocks/>
            <a:stCxn id="11" idx="4"/>
            <a:endCxn id="20" idx="2"/>
          </p:cNvCxnSpPr>
          <p:nvPr/>
        </p:nvCxnSpPr>
        <p:spPr>
          <a:xfrm flipV="1">
            <a:off x="3369561" y="2248335"/>
            <a:ext cx="1378930" cy="52205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20" name="Блок-схема: узел 19">
            <a:extLst>
              <a:ext uri="{FF2B5EF4-FFF2-40B4-BE49-F238E27FC236}">
                <a16:creationId xmlns:a16="http://schemas.microsoft.com/office/drawing/2014/main" id="{F7BEB090-4D9F-E987-1034-B56A35CDCA4A}"/>
              </a:ext>
            </a:extLst>
          </p:cNvPr>
          <p:cNvSpPr/>
          <p:nvPr/>
        </p:nvSpPr>
        <p:spPr>
          <a:xfrm>
            <a:off x="4748491" y="2074287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sp>
        <p:nvSpPr>
          <p:cNvPr id="24" name="Цилиндр 23">
            <a:extLst>
              <a:ext uri="{FF2B5EF4-FFF2-40B4-BE49-F238E27FC236}">
                <a16:creationId xmlns:a16="http://schemas.microsoft.com/office/drawing/2014/main" id="{E0735C87-E9D7-5402-2ED2-55568E776338}"/>
              </a:ext>
            </a:extLst>
          </p:cNvPr>
          <p:cNvSpPr/>
          <p:nvPr/>
        </p:nvSpPr>
        <p:spPr>
          <a:xfrm>
            <a:off x="3010301" y="1274616"/>
            <a:ext cx="353291" cy="605159"/>
          </a:xfrm>
          <a:prstGeom prst="can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25" name="Блок-схема: узел 24">
            <a:extLst>
              <a:ext uri="{FF2B5EF4-FFF2-40B4-BE49-F238E27FC236}">
                <a16:creationId xmlns:a16="http://schemas.microsoft.com/office/drawing/2014/main" id="{7B867EC6-557E-1377-D74B-5E0937D25B01}"/>
              </a:ext>
            </a:extLst>
          </p:cNvPr>
          <p:cNvSpPr/>
          <p:nvPr/>
        </p:nvSpPr>
        <p:spPr>
          <a:xfrm>
            <a:off x="4394618" y="1648031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sp>
        <p:nvSpPr>
          <p:cNvPr id="26" name="Блок-схема: узел 25">
            <a:extLst>
              <a:ext uri="{FF2B5EF4-FFF2-40B4-BE49-F238E27FC236}">
                <a16:creationId xmlns:a16="http://schemas.microsoft.com/office/drawing/2014/main" id="{F2DA7F78-BEFA-7AA6-B0ED-539654CBB43F}"/>
              </a:ext>
            </a:extLst>
          </p:cNvPr>
          <p:cNvSpPr/>
          <p:nvPr/>
        </p:nvSpPr>
        <p:spPr>
          <a:xfrm>
            <a:off x="6489461" y="2030169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sp>
        <p:nvSpPr>
          <p:cNvPr id="27" name="Блок-схема: узел 26">
            <a:extLst>
              <a:ext uri="{FF2B5EF4-FFF2-40B4-BE49-F238E27FC236}">
                <a16:creationId xmlns:a16="http://schemas.microsoft.com/office/drawing/2014/main" id="{EEE5BD2E-EFED-2F18-CC76-5E1543A46FC8}"/>
              </a:ext>
            </a:extLst>
          </p:cNvPr>
          <p:cNvSpPr/>
          <p:nvPr/>
        </p:nvSpPr>
        <p:spPr>
          <a:xfrm>
            <a:off x="7025674" y="1570868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sp>
        <p:nvSpPr>
          <p:cNvPr id="28" name="Блок-схема: узел 27">
            <a:extLst>
              <a:ext uri="{FF2B5EF4-FFF2-40B4-BE49-F238E27FC236}">
                <a16:creationId xmlns:a16="http://schemas.microsoft.com/office/drawing/2014/main" id="{D9D4D1F6-9749-ACBB-45B4-7CD36BCCF453}"/>
              </a:ext>
            </a:extLst>
          </p:cNvPr>
          <p:cNvSpPr/>
          <p:nvPr/>
        </p:nvSpPr>
        <p:spPr>
          <a:xfrm>
            <a:off x="5349250" y="1631352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sp>
        <p:nvSpPr>
          <p:cNvPr id="30" name="Блок-схема: узел 29">
            <a:extLst>
              <a:ext uri="{FF2B5EF4-FFF2-40B4-BE49-F238E27FC236}">
                <a16:creationId xmlns:a16="http://schemas.microsoft.com/office/drawing/2014/main" id="{ACB94D83-313C-27F7-0AE1-83E9466876D7}"/>
              </a:ext>
            </a:extLst>
          </p:cNvPr>
          <p:cNvSpPr/>
          <p:nvPr/>
        </p:nvSpPr>
        <p:spPr>
          <a:xfrm>
            <a:off x="6136170" y="1550461"/>
            <a:ext cx="353291" cy="348095"/>
          </a:xfrm>
          <a:prstGeom prst="flowChartConnector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04040"/>
              </a:solidFill>
            </a:endParaRPr>
          </a:p>
        </p:txBody>
      </p:sp>
      <p:sp>
        <p:nvSpPr>
          <p:cNvPr id="35" name="Объект 2">
            <a:extLst>
              <a:ext uri="{FF2B5EF4-FFF2-40B4-BE49-F238E27FC236}">
                <a16:creationId xmlns:a16="http://schemas.microsoft.com/office/drawing/2014/main" id="{A93686E1-F280-4AB6-5CC5-53ED5197A22C}"/>
              </a:ext>
            </a:extLst>
          </p:cNvPr>
          <p:cNvSpPr txBox="1">
            <a:spLocks/>
          </p:cNvSpPr>
          <p:nvPr/>
        </p:nvSpPr>
        <p:spPr>
          <a:xfrm>
            <a:off x="4394618" y="5430073"/>
            <a:ext cx="2873086" cy="8072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ФУНКЦИЯ</a:t>
            </a:r>
            <a:endParaRPr kumimoji="0" lang="ru-RU" sz="18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36" name="Куб 35">
            <a:extLst>
              <a:ext uri="{FF2B5EF4-FFF2-40B4-BE49-F238E27FC236}">
                <a16:creationId xmlns:a16="http://schemas.microsoft.com/office/drawing/2014/main" id="{AB2F4EDD-0F9D-C630-3698-4FD9A0589682}"/>
              </a:ext>
            </a:extLst>
          </p:cNvPr>
          <p:cNvSpPr/>
          <p:nvPr/>
        </p:nvSpPr>
        <p:spPr>
          <a:xfrm>
            <a:off x="8523005" y="2074287"/>
            <a:ext cx="353291" cy="605160"/>
          </a:xfrm>
          <a:prstGeom prst="cub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38" name="Объект 2">
            <a:extLst>
              <a:ext uri="{FF2B5EF4-FFF2-40B4-BE49-F238E27FC236}">
                <a16:creationId xmlns:a16="http://schemas.microsoft.com/office/drawing/2014/main" id="{F3F5F93B-DB80-D8B3-9B96-26C99DB3ECD9}"/>
              </a:ext>
            </a:extLst>
          </p:cNvPr>
          <p:cNvSpPr txBox="1">
            <a:spLocks/>
          </p:cNvSpPr>
          <p:nvPr/>
        </p:nvSpPr>
        <p:spPr>
          <a:xfrm>
            <a:off x="410128" y="1665460"/>
            <a:ext cx="2088657" cy="6947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15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КОМПОНЕНТ</a:t>
            </a:r>
          </a:p>
        </p:txBody>
      </p:sp>
      <p:sp>
        <p:nvSpPr>
          <p:cNvPr id="39" name="Объект 2">
            <a:extLst>
              <a:ext uri="{FF2B5EF4-FFF2-40B4-BE49-F238E27FC236}">
                <a16:creationId xmlns:a16="http://schemas.microsoft.com/office/drawing/2014/main" id="{E7E11AA9-1B6C-88A5-E4F2-07E268CA8B5C}"/>
              </a:ext>
            </a:extLst>
          </p:cNvPr>
          <p:cNvSpPr txBox="1">
            <a:spLocks/>
          </p:cNvSpPr>
          <p:nvPr/>
        </p:nvSpPr>
        <p:spPr>
          <a:xfrm>
            <a:off x="7851941" y="5494085"/>
            <a:ext cx="1695417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ПРОДУКТ</a:t>
            </a:r>
            <a:endParaRPr kumimoji="0" lang="ru-RU" sz="18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B65D0F8B-60A3-7B8C-0DFC-101C897E48D3}"/>
              </a:ext>
            </a:extLst>
          </p:cNvPr>
          <p:cNvCxnSpPr>
            <a:cxnSpLocks/>
            <a:stCxn id="20" idx="7"/>
            <a:endCxn id="28" idx="4"/>
          </p:cNvCxnSpPr>
          <p:nvPr/>
        </p:nvCxnSpPr>
        <p:spPr>
          <a:xfrm flipV="1">
            <a:off x="5050044" y="1979447"/>
            <a:ext cx="475852" cy="145817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18D3BF50-742B-7A64-DCE6-C7A9F4319DBA}"/>
              </a:ext>
            </a:extLst>
          </p:cNvPr>
          <p:cNvCxnSpPr>
            <a:cxnSpLocks/>
            <a:stCxn id="25" idx="6"/>
            <a:endCxn id="28" idx="2"/>
          </p:cNvCxnSpPr>
          <p:nvPr/>
        </p:nvCxnSpPr>
        <p:spPr>
          <a:xfrm flipV="1">
            <a:off x="4747909" y="1805400"/>
            <a:ext cx="601341" cy="16679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325FABAD-51E0-2676-8F42-A3CF7BD6FAFF}"/>
              </a:ext>
            </a:extLst>
          </p:cNvPr>
          <p:cNvCxnSpPr>
            <a:cxnSpLocks/>
            <a:stCxn id="26" idx="3"/>
            <a:endCxn id="20" idx="5"/>
          </p:cNvCxnSpPr>
          <p:nvPr/>
        </p:nvCxnSpPr>
        <p:spPr>
          <a:xfrm flipH="1">
            <a:off x="5050044" y="2327287"/>
            <a:ext cx="1491155" cy="44118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00D7A601-5960-41E6-766D-7DCE5258BF7E}"/>
              </a:ext>
            </a:extLst>
          </p:cNvPr>
          <p:cNvCxnSpPr>
            <a:cxnSpLocks/>
            <a:stCxn id="28" idx="6"/>
            <a:endCxn id="30" idx="2"/>
          </p:cNvCxnSpPr>
          <p:nvPr/>
        </p:nvCxnSpPr>
        <p:spPr>
          <a:xfrm flipV="1">
            <a:off x="5702541" y="1724509"/>
            <a:ext cx="433629" cy="80891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41525D96-338A-B2E5-5F60-5C05E333FE34}"/>
              </a:ext>
            </a:extLst>
          </p:cNvPr>
          <p:cNvCxnSpPr>
            <a:cxnSpLocks/>
            <a:stCxn id="28" idx="5"/>
            <a:endCxn id="26" idx="2"/>
          </p:cNvCxnSpPr>
          <p:nvPr/>
        </p:nvCxnSpPr>
        <p:spPr>
          <a:xfrm>
            <a:off x="5650803" y="1928470"/>
            <a:ext cx="838658" cy="275747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986C571B-0364-3DDA-B0EE-E499F37635C7}"/>
              </a:ext>
            </a:extLst>
          </p:cNvPr>
          <p:cNvCxnSpPr>
            <a:cxnSpLocks/>
            <a:stCxn id="30" idx="5"/>
            <a:endCxn id="26" idx="0"/>
          </p:cNvCxnSpPr>
          <p:nvPr/>
        </p:nvCxnSpPr>
        <p:spPr>
          <a:xfrm>
            <a:off x="6437723" y="1847579"/>
            <a:ext cx="228384" cy="182590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4CF73155-87E7-2F77-AB88-47822B8A4C31}"/>
              </a:ext>
            </a:extLst>
          </p:cNvPr>
          <p:cNvCxnSpPr>
            <a:cxnSpLocks/>
            <a:stCxn id="30" idx="6"/>
            <a:endCxn id="27" idx="2"/>
          </p:cNvCxnSpPr>
          <p:nvPr/>
        </p:nvCxnSpPr>
        <p:spPr>
          <a:xfrm>
            <a:off x="6489461" y="1724509"/>
            <a:ext cx="536213" cy="20407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36FDB410-6C4D-F0EE-6C1D-5080B3D54675}"/>
              </a:ext>
            </a:extLst>
          </p:cNvPr>
          <p:cNvCxnSpPr>
            <a:cxnSpLocks/>
            <a:stCxn id="27" idx="6"/>
            <a:endCxn id="5" idx="2"/>
          </p:cNvCxnSpPr>
          <p:nvPr/>
        </p:nvCxnSpPr>
        <p:spPr>
          <a:xfrm flipV="1">
            <a:off x="7378965" y="1692192"/>
            <a:ext cx="1056191" cy="52724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2D7E141B-ADA7-0156-0502-015799D80020}"/>
              </a:ext>
            </a:extLst>
          </p:cNvPr>
          <p:cNvCxnSpPr>
            <a:cxnSpLocks/>
            <a:stCxn id="26" idx="6"/>
            <a:endCxn id="36" idx="2"/>
          </p:cNvCxnSpPr>
          <p:nvPr/>
        </p:nvCxnSpPr>
        <p:spPr>
          <a:xfrm>
            <a:off x="6842752" y="2204217"/>
            <a:ext cx="1680253" cy="216811"/>
          </a:xfrm>
          <a:prstGeom prst="straightConnector1">
            <a:avLst/>
          </a:prstGeom>
          <a:ln w="19050">
            <a:solidFill>
              <a:srgbClr val="40404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84" name="Цилиндр 83">
            <a:extLst>
              <a:ext uri="{FF2B5EF4-FFF2-40B4-BE49-F238E27FC236}">
                <a16:creationId xmlns:a16="http://schemas.microsoft.com/office/drawing/2014/main" id="{BA928262-5B42-639C-54EB-D7E13A867FF2}"/>
              </a:ext>
            </a:extLst>
          </p:cNvPr>
          <p:cNvSpPr/>
          <p:nvPr/>
        </p:nvSpPr>
        <p:spPr>
          <a:xfrm>
            <a:off x="2600292" y="3960017"/>
            <a:ext cx="353291" cy="704305"/>
          </a:xfrm>
          <a:prstGeom prst="can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86" name="Цилиндр 85">
            <a:extLst>
              <a:ext uri="{FF2B5EF4-FFF2-40B4-BE49-F238E27FC236}">
                <a16:creationId xmlns:a16="http://schemas.microsoft.com/office/drawing/2014/main" id="{80428D19-67ED-3B3D-7CA1-564C20693CAE}"/>
              </a:ext>
            </a:extLst>
          </p:cNvPr>
          <p:cNvSpPr/>
          <p:nvPr/>
        </p:nvSpPr>
        <p:spPr>
          <a:xfrm>
            <a:off x="2600292" y="4642221"/>
            <a:ext cx="353291" cy="220515"/>
          </a:xfrm>
          <a:prstGeom prst="can">
            <a:avLst>
              <a:gd name="adj" fmla="val 42998"/>
            </a:avLst>
          </a:prstGeom>
          <a:solidFill>
            <a:srgbClr val="FFCDCD"/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87" name="Цилиндр 86">
            <a:extLst>
              <a:ext uri="{FF2B5EF4-FFF2-40B4-BE49-F238E27FC236}">
                <a16:creationId xmlns:a16="http://schemas.microsoft.com/office/drawing/2014/main" id="{07E7B033-BA38-75E1-E0DD-484A32BE4C8F}"/>
              </a:ext>
            </a:extLst>
          </p:cNvPr>
          <p:cNvSpPr/>
          <p:nvPr/>
        </p:nvSpPr>
        <p:spPr>
          <a:xfrm>
            <a:off x="2600292" y="4570835"/>
            <a:ext cx="353291" cy="186827"/>
          </a:xfrm>
          <a:prstGeom prst="can">
            <a:avLst>
              <a:gd name="adj" fmla="val 49642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92" name="Куб 91">
            <a:extLst>
              <a:ext uri="{FF2B5EF4-FFF2-40B4-BE49-F238E27FC236}">
                <a16:creationId xmlns:a16="http://schemas.microsoft.com/office/drawing/2014/main" id="{2E01C91B-1132-58B8-C881-B34B2C61ED93}"/>
              </a:ext>
            </a:extLst>
          </p:cNvPr>
          <p:cNvSpPr/>
          <p:nvPr/>
        </p:nvSpPr>
        <p:spPr>
          <a:xfrm>
            <a:off x="8273230" y="4612638"/>
            <a:ext cx="353291" cy="365125"/>
          </a:xfrm>
          <a:prstGeom prst="cube">
            <a:avLst/>
          </a:prstGeom>
          <a:solidFill>
            <a:srgbClr val="FFCDCD"/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93" name="Куб 92">
            <a:extLst>
              <a:ext uri="{FF2B5EF4-FFF2-40B4-BE49-F238E27FC236}">
                <a16:creationId xmlns:a16="http://schemas.microsoft.com/office/drawing/2014/main" id="{334C6517-B461-C5DB-998C-64D5265AA4B0}"/>
              </a:ext>
            </a:extLst>
          </p:cNvPr>
          <p:cNvSpPr/>
          <p:nvPr/>
        </p:nvSpPr>
        <p:spPr>
          <a:xfrm>
            <a:off x="8273230" y="4312238"/>
            <a:ext cx="353291" cy="398511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23" name="Куб 122">
            <a:extLst>
              <a:ext uri="{FF2B5EF4-FFF2-40B4-BE49-F238E27FC236}">
                <a16:creationId xmlns:a16="http://schemas.microsoft.com/office/drawing/2014/main" id="{10F4784A-2029-8A3D-999E-21AC8A1CA699}"/>
              </a:ext>
            </a:extLst>
          </p:cNvPr>
          <p:cNvSpPr/>
          <p:nvPr/>
        </p:nvSpPr>
        <p:spPr>
          <a:xfrm>
            <a:off x="8273230" y="4215056"/>
            <a:ext cx="353291" cy="194226"/>
          </a:xfrm>
          <a:prstGeom prst="cube">
            <a:avLst>
              <a:gd name="adj" fmla="val 46251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26" name="Цилиндр 125">
            <a:extLst>
              <a:ext uri="{FF2B5EF4-FFF2-40B4-BE49-F238E27FC236}">
                <a16:creationId xmlns:a16="http://schemas.microsoft.com/office/drawing/2014/main" id="{143F2B77-8D31-5052-1D6B-18EE9AA291C8}"/>
              </a:ext>
            </a:extLst>
          </p:cNvPr>
          <p:cNvSpPr/>
          <p:nvPr/>
        </p:nvSpPr>
        <p:spPr>
          <a:xfrm>
            <a:off x="3118254" y="3437284"/>
            <a:ext cx="353291" cy="227432"/>
          </a:xfrm>
          <a:prstGeom prst="can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27" name="Цилиндр 126">
            <a:extLst>
              <a:ext uri="{FF2B5EF4-FFF2-40B4-BE49-F238E27FC236}">
                <a16:creationId xmlns:a16="http://schemas.microsoft.com/office/drawing/2014/main" id="{8C94C817-C751-4462-C673-8B5FDBA2D8AD}"/>
              </a:ext>
            </a:extLst>
          </p:cNvPr>
          <p:cNvSpPr/>
          <p:nvPr/>
        </p:nvSpPr>
        <p:spPr>
          <a:xfrm>
            <a:off x="3118254" y="3814712"/>
            <a:ext cx="353291" cy="207191"/>
          </a:xfrm>
          <a:prstGeom prst="can">
            <a:avLst>
              <a:gd name="adj" fmla="val 44539"/>
            </a:avLst>
          </a:prstGeom>
          <a:solidFill>
            <a:srgbClr val="FFCDCD"/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28" name="Цилиндр 127">
            <a:extLst>
              <a:ext uri="{FF2B5EF4-FFF2-40B4-BE49-F238E27FC236}">
                <a16:creationId xmlns:a16="http://schemas.microsoft.com/office/drawing/2014/main" id="{47C892C3-3A0A-DE16-79B2-4397F77F017E}"/>
              </a:ext>
            </a:extLst>
          </p:cNvPr>
          <p:cNvSpPr/>
          <p:nvPr/>
        </p:nvSpPr>
        <p:spPr>
          <a:xfrm>
            <a:off x="3118254" y="3558367"/>
            <a:ext cx="353291" cy="34809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32" name="Куб 131">
            <a:extLst>
              <a:ext uri="{FF2B5EF4-FFF2-40B4-BE49-F238E27FC236}">
                <a16:creationId xmlns:a16="http://schemas.microsoft.com/office/drawing/2014/main" id="{54D220DF-5326-F71C-A04E-E0AC456FAF26}"/>
              </a:ext>
            </a:extLst>
          </p:cNvPr>
          <p:cNvSpPr/>
          <p:nvPr/>
        </p:nvSpPr>
        <p:spPr>
          <a:xfrm>
            <a:off x="4104016" y="3643414"/>
            <a:ext cx="3482382" cy="1341284"/>
          </a:xfrm>
          <a:prstGeom prst="cube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33" name="Объект 2">
            <a:extLst>
              <a:ext uri="{FF2B5EF4-FFF2-40B4-BE49-F238E27FC236}">
                <a16:creationId xmlns:a16="http://schemas.microsoft.com/office/drawing/2014/main" id="{6A24753A-4DE6-5154-0003-B7EE367790C8}"/>
              </a:ext>
            </a:extLst>
          </p:cNvPr>
          <p:cNvSpPr txBox="1">
            <a:spLocks/>
          </p:cNvSpPr>
          <p:nvPr/>
        </p:nvSpPr>
        <p:spPr>
          <a:xfrm rot="18679429">
            <a:off x="9913420" y="3988162"/>
            <a:ext cx="1573749" cy="34166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ВЕКТОР</a:t>
            </a:r>
          </a:p>
        </p:txBody>
      </p:sp>
      <p:sp>
        <p:nvSpPr>
          <p:cNvPr id="134" name="Объект 2">
            <a:extLst>
              <a:ext uri="{FF2B5EF4-FFF2-40B4-BE49-F238E27FC236}">
                <a16:creationId xmlns:a16="http://schemas.microsoft.com/office/drawing/2014/main" id="{98CB6696-B12A-6168-6DEE-C58D5ED89B2C}"/>
              </a:ext>
            </a:extLst>
          </p:cNvPr>
          <p:cNvSpPr txBox="1">
            <a:spLocks/>
          </p:cNvSpPr>
          <p:nvPr/>
        </p:nvSpPr>
        <p:spPr>
          <a:xfrm>
            <a:off x="289709" y="4107066"/>
            <a:ext cx="2088657" cy="6947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ЭЛЕМЕНТ</a:t>
            </a:r>
            <a:endParaRPr kumimoji="0" lang="ru-RU" sz="18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35" name="Объект 2">
            <a:extLst>
              <a:ext uri="{FF2B5EF4-FFF2-40B4-BE49-F238E27FC236}">
                <a16:creationId xmlns:a16="http://schemas.microsoft.com/office/drawing/2014/main" id="{DF1FB6DD-0E0E-45DA-3A82-FAEF8CE284FC}"/>
              </a:ext>
            </a:extLst>
          </p:cNvPr>
          <p:cNvSpPr txBox="1">
            <a:spLocks/>
          </p:cNvSpPr>
          <p:nvPr/>
        </p:nvSpPr>
        <p:spPr>
          <a:xfrm>
            <a:off x="1573758" y="5494085"/>
            <a:ext cx="2873086" cy="8072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ЗАТРАТЫ</a:t>
            </a:r>
            <a:endParaRPr kumimoji="0" lang="ru-RU" sz="1800" b="0" i="0" u="none" strike="noStrike" kern="1200" cap="none" spc="1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36" name="Объект 2">
            <a:extLst>
              <a:ext uri="{FF2B5EF4-FFF2-40B4-BE49-F238E27FC236}">
                <a16:creationId xmlns:a16="http://schemas.microsoft.com/office/drawing/2014/main" id="{EC28B4FB-FF19-E17A-51CE-B8927FAF05DD}"/>
              </a:ext>
            </a:extLst>
          </p:cNvPr>
          <p:cNvSpPr txBox="1">
            <a:spLocks/>
          </p:cNvSpPr>
          <p:nvPr/>
        </p:nvSpPr>
        <p:spPr>
          <a:xfrm rot="18679429">
            <a:off x="9913420" y="2000637"/>
            <a:ext cx="1573749" cy="3416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15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СКАЛЯР</a:t>
            </a:r>
          </a:p>
        </p:txBody>
      </p:sp>
      <p:sp>
        <p:nvSpPr>
          <p:cNvPr id="137" name="Куб 136">
            <a:extLst>
              <a:ext uri="{FF2B5EF4-FFF2-40B4-BE49-F238E27FC236}">
                <a16:creationId xmlns:a16="http://schemas.microsoft.com/office/drawing/2014/main" id="{75B3A04A-7AB1-0C12-1BEC-0B516BA68407}"/>
              </a:ext>
            </a:extLst>
          </p:cNvPr>
          <p:cNvSpPr/>
          <p:nvPr/>
        </p:nvSpPr>
        <p:spPr>
          <a:xfrm>
            <a:off x="8736831" y="3836527"/>
            <a:ext cx="353291" cy="194226"/>
          </a:xfrm>
          <a:prstGeom prst="cube">
            <a:avLst>
              <a:gd name="adj" fmla="val 46251"/>
            </a:avLst>
          </a:prstGeom>
          <a:solidFill>
            <a:srgbClr val="FFCDCD"/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38" name="Куб 137">
            <a:extLst>
              <a:ext uri="{FF2B5EF4-FFF2-40B4-BE49-F238E27FC236}">
                <a16:creationId xmlns:a16="http://schemas.microsoft.com/office/drawing/2014/main" id="{4128C65D-5343-8E7E-E774-AFCF97C499E6}"/>
              </a:ext>
            </a:extLst>
          </p:cNvPr>
          <p:cNvSpPr/>
          <p:nvPr/>
        </p:nvSpPr>
        <p:spPr>
          <a:xfrm>
            <a:off x="8736831" y="3727189"/>
            <a:ext cx="353291" cy="194226"/>
          </a:xfrm>
          <a:prstGeom prst="cube">
            <a:avLst>
              <a:gd name="adj" fmla="val 4625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39" name="Куб 138">
            <a:extLst>
              <a:ext uri="{FF2B5EF4-FFF2-40B4-BE49-F238E27FC236}">
                <a16:creationId xmlns:a16="http://schemas.microsoft.com/office/drawing/2014/main" id="{62E37A60-5907-8905-7EBE-5E6C4D4625B6}"/>
              </a:ext>
            </a:extLst>
          </p:cNvPr>
          <p:cNvSpPr/>
          <p:nvPr/>
        </p:nvSpPr>
        <p:spPr>
          <a:xfrm>
            <a:off x="8736831" y="3620918"/>
            <a:ext cx="353291" cy="194226"/>
          </a:xfrm>
          <a:prstGeom prst="cube">
            <a:avLst>
              <a:gd name="adj" fmla="val 46251"/>
            </a:avLst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62" name="Стрелка: вниз 161">
            <a:extLst>
              <a:ext uri="{FF2B5EF4-FFF2-40B4-BE49-F238E27FC236}">
                <a16:creationId xmlns:a16="http://schemas.microsoft.com/office/drawing/2014/main" id="{A6239C07-D8A3-9235-E7D6-0455B49732CB}"/>
              </a:ext>
            </a:extLst>
          </p:cNvPr>
          <p:cNvSpPr/>
          <p:nvPr/>
        </p:nvSpPr>
        <p:spPr>
          <a:xfrm>
            <a:off x="5349250" y="2843283"/>
            <a:ext cx="827314" cy="544286"/>
          </a:xfrm>
          <a:prstGeom prst="downArrow">
            <a:avLst/>
          </a:prstGeom>
          <a:ln w="19050">
            <a:solidFill>
              <a:srgbClr val="40404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63" name="Текст 3">
            <a:extLst>
              <a:ext uri="{FF2B5EF4-FFF2-40B4-BE49-F238E27FC236}">
                <a16:creationId xmlns:a16="http://schemas.microsoft.com/office/drawing/2014/main" id="{1B9CB067-7655-4F65-BEF0-6461FAA84807}"/>
              </a:ext>
            </a:extLst>
          </p:cNvPr>
          <p:cNvSpPr txBox="1">
            <a:spLocks/>
          </p:cNvSpPr>
          <p:nvPr/>
        </p:nvSpPr>
        <p:spPr>
          <a:xfrm>
            <a:off x="621433" y="2028399"/>
            <a:ext cx="1504804" cy="89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Физически однородный</a:t>
            </a:r>
          </a:p>
          <a:p>
            <a:pPr>
              <a:spcBef>
                <a:spcPts val="600"/>
              </a:spcBef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Не зависит от аналитики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64" name="Текст 3">
            <a:extLst>
              <a:ext uri="{FF2B5EF4-FFF2-40B4-BE49-F238E27FC236}">
                <a16:creationId xmlns:a16="http://schemas.microsoft.com/office/drawing/2014/main" id="{1DEB1C50-1A01-A92F-294C-F30C00D9FD51}"/>
              </a:ext>
            </a:extLst>
          </p:cNvPr>
          <p:cNvSpPr txBox="1">
            <a:spLocks/>
          </p:cNvSpPr>
          <p:nvPr/>
        </p:nvSpPr>
        <p:spPr>
          <a:xfrm>
            <a:off x="621433" y="4487352"/>
            <a:ext cx="1504804" cy="89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sz="16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Разбиение по аналитикам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0" name="Текст 3">
            <a:extLst>
              <a:ext uri="{FF2B5EF4-FFF2-40B4-BE49-F238E27FC236}">
                <a16:creationId xmlns:a16="http://schemas.microsoft.com/office/drawing/2014/main" id="{64D86F48-1CE3-4670-B0E7-7E5D7A84B185}"/>
              </a:ext>
            </a:extLst>
          </p:cNvPr>
          <p:cNvSpPr txBox="1">
            <a:spLocks/>
          </p:cNvSpPr>
          <p:nvPr/>
        </p:nvSpPr>
        <p:spPr>
          <a:xfrm>
            <a:off x="10331698" y="2951373"/>
            <a:ext cx="2715987" cy="436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sz="1600" i="1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Математика!!!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id="{105B8990-4EA7-435B-A4FC-45461CCD0365}"/>
              </a:ext>
            </a:extLst>
          </p:cNvPr>
          <p:cNvSpPr txBox="1">
            <a:spLocks/>
          </p:cNvSpPr>
          <p:nvPr/>
        </p:nvSpPr>
        <p:spPr>
          <a:xfrm>
            <a:off x="8938404" y="62040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9C8AE3-CF8B-4B7E-AFAB-C3D7669AE13A}" type="slidenum"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07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6006</TotalTime>
  <Words>1489</Words>
  <Application>Microsoft Office PowerPoint</Application>
  <PresentationFormat>Широкоэкранный</PresentationFormat>
  <Paragraphs>443</Paragraphs>
  <Slides>28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Мангазея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Коберник Дмитрий Анатольевич</dc:creator>
  <cp:lastModifiedBy>Дмитрий Коберник</cp:lastModifiedBy>
  <cp:revision>37</cp:revision>
  <dcterms:created xsi:type="dcterms:W3CDTF">2023-06-22T09:33:00Z</dcterms:created>
  <dcterms:modified xsi:type="dcterms:W3CDTF">2024-09-23T18:26:26Z</dcterms:modified>
</cp:coreProperties>
</file>