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mageinfo&amp;utm_content=original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831" r:id="rId2"/>
    <p:sldId id="863" r:id="rId3"/>
    <p:sldId id="864" r:id="rId4"/>
    <p:sldId id="865" r:id="rId5"/>
    <p:sldId id="845" r:id="rId6"/>
    <p:sldId id="868" r:id="rId7"/>
    <p:sldId id="867" r:id="rId8"/>
    <p:sldId id="869" r:id="rId9"/>
    <p:sldId id="871" r:id="rId10"/>
    <p:sldId id="872" r:id="rId11"/>
    <p:sldId id="870" r:id="rId12"/>
    <p:sldId id="873" r:id="rId13"/>
    <p:sldId id="874" r:id="rId14"/>
    <p:sldId id="875" r:id="rId15"/>
    <p:sldId id="844" r:id="rId16"/>
    <p:sldId id="836" r:id="rId17"/>
    <p:sldId id="876" r:id="rId18"/>
    <p:sldId id="837" r:id="rId19"/>
    <p:sldId id="846" r:id="rId20"/>
    <p:sldId id="838" r:id="rId21"/>
    <p:sldId id="847" r:id="rId22"/>
    <p:sldId id="848" r:id="rId23"/>
    <p:sldId id="849" r:id="rId24"/>
    <p:sldId id="850" r:id="rId25"/>
    <p:sldId id="839" r:id="rId26"/>
    <p:sldId id="851" r:id="rId27"/>
    <p:sldId id="855" r:id="rId28"/>
    <p:sldId id="852" r:id="rId29"/>
    <p:sldId id="854" r:id="rId30"/>
    <p:sldId id="840" r:id="rId31"/>
    <p:sldId id="856" r:id="rId32"/>
    <p:sldId id="859" r:id="rId33"/>
    <p:sldId id="858" r:id="rId34"/>
    <p:sldId id="857" r:id="rId35"/>
    <p:sldId id="860" r:id="rId36"/>
    <p:sldId id="861" r:id="rId37"/>
    <p:sldId id="862" r:id="rId38"/>
    <p:sldId id="877" r:id="rId39"/>
    <p:sldId id="878" r:id="rId40"/>
    <p:sldId id="853" r:id="rId41"/>
  </p:sldIdLst>
  <p:sldSz cx="12192000" cy="6858000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31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>
          <p15:clr>
            <a:srgbClr val="A4A3A4"/>
          </p15:clr>
        </p15:guide>
        <p15:guide id="2" pos="3107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0AF1CD-B683-9D14-1A26-5756FA80EFE3}" name="Daria Klimova" initials="DK" userId="012360221b37719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7" clrIdx="0">
    <p:extLst>
      <p:ext uri="{19B8F6BF-5375-455C-9EA6-DF929625EA0E}">
        <p15:presenceInfo xmlns:p15="http://schemas.microsoft.com/office/powerpoint/2012/main" userId="1" providerId="None"/>
      </p:ext>
    </p:extLst>
  </p:cmAuthor>
  <p:cmAuthor id="2" name="Daria Klimova" initials="DK" lastIdx="20" clrIdx="1">
    <p:extLst>
      <p:ext uri="{19B8F6BF-5375-455C-9EA6-DF929625EA0E}">
        <p15:presenceInfo xmlns:p15="http://schemas.microsoft.com/office/powerpoint/2012/main" userId="012360221b377192" providerId="Windows Live"/>
      </p:ext>
    </p:extLst>
  </p:cmAuthor>
  <p:cmAuthor id="3" name="Андрей Никитин" initials="АН" lastIdx="2" clrIdx="2">
    <p:extLst>
      <p:ext uri="{19B8F6BF-5375-455C-9EA6-DF929625EA0E}">
        <p15:presenceInfo xmlns:p15="http://schemas.microsoft.com/office/powerpoint/2012/main" userId="Андрей Никити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71FB"/>
    <a:srgbClr val="A751FF"/>
    <a:srgbClr val="00FBF1"/>
    <a:srgbClr val="0078FF"/>
    <a:srgbClr val="BFBBFF"/>
    <a:srgbClr val="8C96FF"/>
    <a:srgbClr val="8CFBCA"/>
    <a:srgbClr val="03F88E"/>
    <a:srgbClr val="005929"/>
    <a:srgbClr val="9464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81" autoAdjust="0"/>
    <p:restoredTop sz="96122" autoAdjust="0"/>
  </p:normalViewPr>
  <p:slideViewPr>
    <p:cSldViewPr snapToGrid="0">
      <p:cViewPr varScale="1">
        <p:scale>
          <a:sx n="123" d="100"/>
          <a:sy n="123" d="100"/>
        </p:scale>
        <p:origin x="1056" y="184"/>
      </p:cViewPr>
      <p:guideLst>
        <p:guide pos="7310"/>
        <p:guide orient="horz" pos="2160"/>
      </p:guideLst>
    </p:cSldViewPr>
  </p:slideViewPr>
  <p:outlineViewPr>
    <p:cViewPr>
      <p:scale>
        <a:sx n="33" d="100"/>
        <a:sy n="33" d="100"/>
      </p:scale>
      <p:origin x="0" y="2390"/>
    </p:cViewPr>
  </p:outlineViewPr>
  <p:notesTextViewPr>
    <p:cViewPr>
      <p:scale>
        <a:sx n="400" d="100"/>
        <a:sy n="400" d="100"/>
      </p:scale>
      <p:origin x="0" y="0"/>
    </p:cViewPr>
  </p:notesTextViewPr>
  <p:notesViewPr>
    <p:cSldViewPr snapToGrid="0">
      <p:cViewPr varScale="1">
        <p:scale>
          <a:sx n="179" d="100"/>
          <a:sy n="179" d="100"/>
        </p:scale>
        <p:origin x="2160" y="184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6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88000" y="0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781DA-6613-4881-8050-CEA08687A3B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97625"/>
            <a:ext cx="4275138" cy="336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88000" y="6397625"/>
            <a:ext cx="4276725" cy="336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282B6-8218-4D73-978B-5035B7D84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6255" cy="33814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7733" y="1"/>
            <a:ext cx="4276254" cy="338143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45D25A20-3362-E448-99D9-50A7BAAB760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5934" y="3241621"/>
            <a:ext cx="7894446" cy="2652037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397621"/>
            <a:ext cx="4276255" cy="338143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7733" y="6397621"/>
            <a:ext cx="4276254" cy="338143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5517A976-3204-AC4F-9C90-61C5A0EC2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38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627A36E-54C2-A388-BD32-64B879586F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0"/>
          <a:stretch/>
        </p:blipFill>
        <p:spPr>
          <a:xfrm>
            <a:off x="4175610" y="385940"/>
            <a:ext cx="8016390" cy="6281223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3B89931-5BFE-F91B-EB29-C55F13611B37}"/>
              </a:ext>
            </a:extLst>
          </p:cNvPr>
          <p:cNvSpPr/>
          <p:nvPr userDrawn="1"/>
        </p:nvSpPr>
        <p:spPr>
          <a:xfrm>
            <a:off x="170597" y="0"/>
            <a:ext cx="7103660" cy="6858000"/>
          </a:xfrm>
          <a:prstGeom prst="rect">
            <a:avLst/>
          </a:prstGeom>
          <a:gradFill>
            <a:gsLst>
              <a:gs pos="6200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EB5DC-94FC-FF46-A528-AC1445B5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50" y="4635596"/>
            <a:ext cx="4844948" cy="377411"/>
          </a:xfrm>
        </p:spPr>
        <p:txBody>
          <a:bodyPr anchor="b"/>
          <a:lstStyle>
            <a:lvl1pPr>
              <a:lnSpc>
                <a:spcPts val="2800"/>
              </a:lnSpc>
              <a:defRPr sz="32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72269A-C615-3265-D98E-065669C0BA7C}"/>
              </a:ext>
            </a:extLst>
          </p:cNvPr>
          <p:cNvSpPr/>
          <p:nvPr userDrawn="1"/>
        </p:nvSpPr>
        <p:spPr>
          <a:xfrm>
            <a:off x="0" y="0"/>
            <a:ext cx="259200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6EDC52F-9F97-28D2-5E0E-B7D04BADA3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650" y="5193441"/>
            <a:ext cx="4843462" cy="213969"/>
          </a:xfrm>
        </p:spPr>
        <p:txBody>
          <a:bodyPr/>
          <a:lstStyle>
            <a:lvl1pPr>
              <a:lnSpc>
                <a:spcPts val="1800"/>
              </a:lnSpc>
              <a:defRPr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215081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бложка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72269A-C615-3265-D98E-065669C0BA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EB5DC-94FC-FF46-A528-AC1445B5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50" y="4635596"/>
            <a:ext cx="4844948" cy="377411"/>
          </a:xfrm>
        </p:spPr>
        <p:txBody>
          <a:bodyPr anchor="b"/>
          <a:lstStyle>
            <a:lvl1pPr>
              <a:lnSpc>
                <a:spcPts val="2800"/>
              </a:lnSpc>
              <a:defRPr sz="3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6EDC52F-9F97-28D2-5E0E-B7D04BADA3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650" y="5193441"/>
            <a:ext cx="4843462" cy="213969"/>
          </a:xfrm>
        </p:spPr>
        <p:txBody>
          <a:bodyPr/>
          <a:lstStyle>
            <a:lvl1pPr>
              <a:lnSpc>
                <a:spcPts val="18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7186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3F3E56-1C5E-6C36-48C0-C24AC81F6C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3B89931-5BFE-F91B-EB29-C55F13611B37}"/>
              </a:ext>
            </a:extLst>
          </p:cNvPr>
          <p:cNvSpPr/>
          <p:nvPr userDrawn="1"/>
        </p:nvSpPr>
        <p:spPr>
          <a:xfrm>
            <a:off x="170597" y="0"/>
            <a:ext cx="7103660" cy="6858000"/>
          </a:xfrm>
          <a:prstGeom prst="rect">
            <a:avLst/>
          </a:prstGeom>
          <a:gradFill>
            <a:gsLst>
              <a:gs pos="6200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EB5DC-94FC-FF46-A528-AC1445B5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50" y="4635596"/>
            <a:ext cx="4844948" cy="377411"/>
          </a:xfrm>
        </p:spPr>
        <p:txBody>
          <a:bodyPr anchor="b"/>
          <a:lstStyle>
            <a:lvl1pPr>
              <a:lnSpc>
                <a:spcPts val="2800"/>
              </a:lnSpc>
              <a:defRPr sz="32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72269A-C615-3265-D98E-065669C0BA7C}"/>
              </a:ext>
            </a:extLst>
          </p:cNvPr>
          <p:cNvSpPr/>
          <p:nvPr userDrawn="1"/>
        </p:nvSpPr>
        <p:spPr>
          <a:xfrm>
            <a:off x="0" y="0"/>
            <a:ext cx="259200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6EDC52F-9F97-28D2-5E0E-B7D04BADA3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650" y="5193441"/>
            <a:ext cx="4843462" cy="213969"/>
          </a:xfrm>
        </p:spPr>
        <p:txBody>
          <a:bodyPr/>
          <a:lstStyle>
            <a:lvl1pPr>
              <a:lnSpc>
                <a:spcPts val="1800"/>
              </a:lnSpc>
              <a:defRPr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432563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E1E571-8AB1-A194-3808-D3FD1E7198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A46B7A-B339-C09B-05FD-9F53AA261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2944" r="31195"/>
          <a:stretch/>
        </p:blipFill>
        <p:spPr>
          <a:xfrm>
            <a:off x="0" y="2000249"/>
            <a:ext cx="284328" cy="2857500"/>
          </a:xfrm>
          <a:prstGeom prst="rect">
            <a:avLst/>
          </a:prstGeom>
        </p:spPr>
      </p:pic>
      <p:sp>
        <p:nvSpPr>
          <p:cNvPr id="15" name="Текст 10">
            <a:extLst>
              <a:ext uri="{FF2B5EF4-FFF2-40B4-BE49-F238E27FC236}">
                <a16:creationId xmlns:a16="http://schemas.microsoft.com/office/drawing/2014/main" id="{27279FF2-8617-D243-8A50-CB9B936BBF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1534" y="1741942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43A55D8-9E8A-7744-B7E4-485A13C45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1534" y="2101171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7429295F-DAA0-1944-AC61-5A2A644F8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3651" y="1741942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B6FFA63-DA73-1648-8323-8ABEDCE87B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651" y="2101171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92ACB906-837C-514D-A765-E825376D00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1534" y="4192417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DE805896-2E09-AA46-B274-356A356B1C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1534" y="4551646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F5FE5A4-5E2F-9643-BA44-429E470595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3651" y="4192417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09B8662D-C5F5-544E-9080-E529E6B636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651" y="4551646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17" name="Номер слайда 8">
            <a:extLst>
              <a:ext uri="{FF2B5EF4-FFF2-40B4-BE49-F238E27FC236}">
                <a16:creationId xmlns:a16="http://schemas.microsoft.com/office/drawing/2014/main" id="{6CA26FA2-5829-4849-981B-4C4D1C8B35CA}"/>
              </a:ext>
            </a:extLst>
          </p:cNvPr>
          <p:cNvSpPr txBox="1">
            <a:spLocks/>
          </p:cNvSpPr>
          <p:nvPr userDrawn="1"/>
        </p:nvSpPr>
        <p:spPr>
          <a:xfrm>
            <a:off x="11519344" y="6338962"/>
            <a:ext cx="723900" cy="276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ED3EEE-A000-48A0-8097-E7F368F88150}" type="slidenum">
              <a:rPr lang="ru-RU" sz="1200" b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pPr/>
              <a:t>‹#›</a:t>
            </a:fld>
            <a:endParaRPr lang="ru-RU" sz="12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E497DABF-4020-6540-984D-5C841D0B4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650" y="542861"/>
            <a:ext cx="10533324" cy="3639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ts val="2800"/>
              </a:lnSpc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B66EBC71-10C7-004F-AC7B-4F7079B3A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50" y="928976"/>
            <a:ext cx="10533324" cy="213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lnSpc>
                <a:spcPts val="1800"/>
              </a:lnSpc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018F5-98B4-01A6-101B-4E11E519A1C8}"/>
              </a:ext>
            </a:extLst>
          </p:cNvPr>
          <p:cNvSpPr/>
          <p:nvPr userDrawn="1"/>
        </p:nvSpPr>
        <p:spPr>
          <a:xfrm>
            <a:off x="0" y="0"/>
            <a:ext cx="147234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6F1E0E-8088-25B2-3D11-A3B6FFC503FC}"/>
              </a:ext>
            </a:extLst>
          </p:cNvPr>
          <p:cNvSpPr/>
          <p:nvPr userDrawn="1"/>
        </p:nvSpPr>
        <p:spPr>
          <a:xfrm>
            <a:off x="0" y="0"/>
            <a:ext cx="259200" cy="6858000"/>
          </a:xfrm>
          <a:prstGeom prst="rect">
            <a:avLst/>
          </a:prstGeom>
          <a:solidFill>
            <a:srgbClr val="8CF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2181FF8-110C-1BC8-360B-3FD15698C2FD}"/>
              </a:ext>
            </a:extLst>
          </p:cNvPr>
          <p:cNvCxnSpPr/>
          <p:nvPr userDrawn="1"/>
        </p:nvCxnSpPr>
        <p:spPr>
          <a:xfrm>
            <a:off x="11539538" y="0"/>
            <a:ext cx="0" cy="6858000"/>
          </a:xfrm>
          <a:prstGeom prst="line">
            <a:avLst/>
          </a:prstGeom>
          <a:ln>
            <a:solidFill>
              <a:schemeClr val="bg1">
                <a:lumMod val="85000"/>
                <a:alpha val="3536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43EBD49-A635-CF52-D025-7E97CF04BB99}"/>
              </a:ext>
            </a:extLst>
          </p:cNvPr>
          <p:cNvCxnSpPr>
            <a:cxnSpLocks/>
          </p:cNvCxnSpPr>
          <p:nvPr userDrawn="1"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tx2">
                <a:alpha val="4439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BBEFD4-C107-4895-0B56-3B6BE23942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A16006-3658-7AAD-A031-9529A08E817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42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E1E571-8AB1-A194-3808-D3FD1E7198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A46B7A-B339-C09B-05FD-9F53AA261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2944" r="31195"/>
          <a:stretch/>
        </p:blipFill>
        <p:spPr>
          <a:xfrm>
            <a:off x="0" y="2000249"/>
            <a:ext cx="284328" cy="2857500"/>
          </a:xfrm>
          <a:prstGeom prst="rect">
            <a:avLst/>
          </a:prstGeom>
        </p:spPr>
      </p:pic>
      <p:sp>
        <p:nvSpPr>
          <p:cNvPr id="15" name="Текст 10">
            <a:extLst>
              <a:ext uri="{FF2B5EF4-FFF2-40B4-BE49-F238E27FC236}">
                <a16:creationId xmlns:a16="http://schemas.microsoft.com/office/drawing/2014/main" id="{27279FF2-8617-D243-8A50-CB9B936BBF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1534" y="1741942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43A55D8-9E8A-7744-B7E4-485A13C45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1534" y="2101171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7429295F-DAA0-1944-AC61-5A2A644F8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3651" y="1741942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B6FFA63-DA73-1648-8323-8ABEDCE87B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651" y="2101171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92ACB906-837C-514D-A765-E825376D00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1534" y="4192417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DE805896-2E09-AA46-B274-356A356B1C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1534" y="4551646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F5FE5A4-5E2F-9643-BA44-429E470595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3651" y="4192417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09B8662D-C5F5-544E-9080-E529E6B636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651" y="4551646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17" name="Номер слайда 8">
            <a:extLst>
              <a:ext uri="{FF2B5EF4-FFF2-40B4-BE49-F238E27FC236}">
                <a16:creationId xmlns:a16="http://schemas.microsoft.com/office/drawing/2014/main" id="{6CA26FA2-5829-4849-981B-4C4D1C8B35CA}"/>
              </a:ext>
            </a:extLst>
          </p:cNvPr>
          <p:cNvSpPr txBox="1">
            <a:spLocks/>
          </p:cNvSpPr>
          <p:nvPr userDrawn="1"/>
        </p:nvSpPr>
        <p:spPr>
          <a:xfrm>
            <a:off x="11519344" y="6338962"/>
            <a:ext cx="723900" cy="276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ED3EEE-A000-48A0-8097-E7F368F88150}" type="slidenum">
              <a:rPr lang="ru-RU" sz="1200" b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pPr/>
              <a:t>‹#›</a:t>
            </a:fld>
            <a:endParaRPr lang="ru-RU" sz="12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E497DABF-4020-6540-984D-5C841D0B4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650" y="542861"/>
            <a:ext cx="10533324" cy="3639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ts val="2800"/>
              </a:lnSpc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B66EBC71-10C7-004F-AC7B-4F7079B3A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50" y="928976"/>
            <a:ext cx="10533324" cy="213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lnSpc>
                <a:spcPts val="1800"/>
              </a:lnSpc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018F5-98B4-01A6-101B-4E11E519A1C8}"/>
              </a:ext>
            </a:extLst>
          </p:cNvPr>
          <p:cNvSpPr/>
          <p:nvPr userDrawn="1"/>
        </p:nvSpPr>
        <p:spPr>
          <a:xfrm>
            <a:off x="0" y="0"/>
            <a:ext cx="147234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6F1E0E-8088-25B2-3D11-A3B6FFC503FC}"/>
              </a:ext>
            </a:extLst>
          </p:cNvPr>
          <p:cNvSpPr/>
          <p:nvPr userDrawn="1"/>
        </p:nvSpPr>
        <p:spPr>
          <a:xfrm>
            <a:off x="0" y="0"/>
            <a:ext cx="259200" cy="6858000"/>
          </a:xfrm>
          <a:prstGeom prst="rect">
            <a:avLst/>
          </a:prstGeom>
          <a:gradFill>
            <a:gsLst>
              <a:gs pos="0">
                <a:srgbClr val="A751FF"/>
              </a:gs>
              <a:gs pos="100000">
                <a:srgbClr val="0078FF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2181FF8-110C-1BC8-360B-3FD15698C2FD}"/>
              </a:ext>
            </a:extLst>
          </p:cNvPr>
          <p:cNvCxnSpPr/>
          <p:nvPr userDrawn="1"/>
        </p:nvCxnSpPr>
        <p:spPr>
          <a:xfrm>
            <a:off x="11539538" y="0"/>
            <a:ext cx="0" cy="6858000"/>
          </a:xfrm>
          <a:prstGeom prst="line">
            <a:avLst/>
          </a:prstGeom>
          <a:ln>
            <a:solidFill>
              <a:schemeClr val="bg1">
                <a:lumMod val="85000"/>
                <a:alpha val="3536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43EBD49-A635-CF52-D025-7E97CF04BB99}"/>
              </a:ext>
            </a:extLst>
          </p:cNvPr>
          <p:cNvCxnSpPr>
            <a:cxnSpLocks/>
          </p:cNvCxnSpPr>
          <p:nvPr userDrawn="1"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tx2">
                <a:alpha val="4439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0B2656-3A92-F5E2-8390-9C497B73EC6D}"/>
              </a:ext>
            </a:extLst>
          </p:cNvPr>
          <p:cNvSpPr/>
          <p:nvPr userDrawn="1"/>
        </p:nvSpPr>
        <p:spPr>
          <a:xfrm>
            <a:off x="2113" y="0"/>
            <a:ext cx="259200" cy="6858000"/>
          </a:xfrm>
          <a:prstGeom prst="rect">
            <a:avLst/>
          </a:prstGeom>
          <a:gradFill>
            <a:gsLst>
              <a:gs pos="0">
                <a:srgbClr val="00FBF1">
                  <a:alpha val="76683"/>
                </a:srgbClr>
              </a:gs>
              <a:gs pos="100000">
                <a:srgbClr val="00FBF1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64AD17-4F24-518E-CC2F-1598F381B7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B03884-2892-6801-07DC-A5F22420790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44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E1E571-8AB1-A194-3808-D3FD1E7198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A46B7A-B339-C09B-05FD-9F53AA261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2944" r="31195"/>
          <a:stretch/>
        </p:blipFill>
        <p:spPr>
          <a:xfrm>
            <a:off x="0" y="2000249"/>
            <a:ext cx="284328" cy="2857500"/>
          </a:xfrm>
          <a:prstGeom prst="rect">
            <a:avLst/>
          </a:prstGeom>
        </p:spPr>
      </p:pic>
      <p:sp>
        <p:nvSpPr>
          <p:cNvPr id="15" name="Текст 10">
            <a:extLst>
              <a:ext uri="{FF2B5EF4-FFF2-40B4-BE49-F238E27FC236}">
                <a16:creationId xmlns:a16="http://schemas.microsoft.com/office/drawing/2014/main" id="{27279FF2-8617-D243-8A50-CB9B936BBF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1534" y="1741942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43A55D8-9E8A-7744-B7E4-485A13C45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1534" y="2101171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7429295F-DAA0-1944-AC61-5A2A644F8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3651" y="1741942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B6FFA63-DA73-1648-8323-8ABEDCE87B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651" y="2101171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92ACB906-837C-514D-A765-E825376D00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1534" y="4192417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DE805896-2E09-AA46-B274-356A356B1C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1534" y="4551646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F5FE5A4-5E2F-9643-BA44-429E470595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3651" y="4192417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09B8662D-C5F5-544E-9080-E529E6B636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651" y="4551646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17" name="Номер слайда 8">
            <a:extLst>
              <a:ext uri="{FF2B5EF4-FFF2-40B4-BE49-F238E27FC236}">
                <a16:creationId xmlns:a16="http://schemas.microsoft.com/office/drawing/2014/main" id="{6CA26FA2-5829-4849-981B-4C4D1C8B35CA}"/>
              </a:ext>
            </a:extLst>
          </p:cNvPr>
          <p:cNvSpPr txBox="1">
            <a:spLocks/>
          </p:cNvSpPr>
          <p:nvPr userDrawn="1"/>
        </p:nvSpPr>
        <p:spPr>
          <a:xfrm>
            <a:off x="11519344" y="6338962"/>
            <a:ext cx="723900" cy="276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ED3EEE-A000-48A0-8097-E7F368F88150}" type="slidenum">
              <a:rPr lang="ru-RU" sz="1200" b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pPr/>
              <a:t>‹#›</a:t>
            </a:fld>
            <a:endParaRPr lang="ru-RU" sz="12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E497DABF-4020-6540-984D-5C841D0B4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650" y="542861"/>
            <a:ext cx="10533324" cy="3639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ts val="2800"/>
              </a:lnSpc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B66EBC71-10C7-004F-AC7B-4F7079B3A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50" y="928976"/>
            <a:ext cx="10533324" cy="213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lnSpc>
                <a:spcPts val="1800"/>
              </a:lnSpc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018F5-98B4-01A6-101B-4E11E519A1C8}"/>
              </a:ext>
            </a:extLst>
          </p:cNvPr>
          <p:cNvSpPr/>
          <p:nvPr userDrawn="1"/>
        </p:nvSpPr>
        <p:spPr>
          <a:xfrm>
            <a:off x="0" y="0"/>
            <a:ext cx="147234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6F1E0E-8088-25B2-3D11-A3B6FFC503FC}"/>
              </a:ext>
            </a:extLst>
          </p:cNvPr>
          <p:cNvSpPr/>
          <p:nvPr userDrawn="1"/>
        </p:nvSpPr>
        <p:spPr>
          <a:xfrm>
            <a:off x="0" y="0"/>
            <a:ext cx="259200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2181FF8-110C-1BC8-360B-3FD15698C2FD}"/>
              </a:ext>
            </a:extLst>
          </p:cNvPr>
          <p:cNvCxnSpPr/>
          <p:nvPr userDrawn="1"/>
        </p:nvCxnSpPr>
        <p:spPr>
          <a:xfrm>
            <a:off x="11539538" y="0"/>
            <a:ext cx="0" cy="6858000"/>
          </a:xfrm>
          <a:prstGeom prst="line">
            <a:avLst/>
          </a:prstGeom>
          <a:ln>
            <a:solidFill>
              <a:schemeClr val="bg1">
                <a:lumMod val="85000"/>
                <a:alpha val="3536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4555FD-2150-96A8-7FC4-44C9A7A71E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B53CDFE-F0B9-89D8-9F64-795C92EC2C83}"/>
              </a:ext>
            </a:extLst>
          </p:cNvPr>
          <p:cNvCxnSpPr>
            <a:cxnSpLocks/>
          </p:cNvCxnSpPr>
          <p:nvPr userDrawn="1"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tx2">
                <a:alpha val="4439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DDC2A0-CE17-5854-1EBB-4856D086470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84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E1E571-8AB1-A194-3808-D3FD1E7198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A46B7A-B339-C09B-05FD-9F53AA261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2944" r="31195"/>
          <a:stretch/>
        </p:blipFill>
        <p:spPr>
          <a:xfrm>
            <a:off x="0" y="2000249"/>
            <a:ext cx="284328" cy="2857500"/>
          </a:xfrm>
          <a:prstGeom prst="rect">
            <a:avLst/>
          </a:prstGeom>
        </p:spPr>
      </p:pic>
      <p:sp>
        <p:nvSpPr>
          <p:cNvPr id="15" name="Текст 10">
            <a:extLst>
              <a:ext uri="{FF2B5EF4-FFF2-40B4-BE49-F238E27FC236}">
                <a16:creationId xmlns:a16="http://schemas.microsoft.com/office/drawing/2014/main" id="{27279FF2-8617-D243-8A50-CB9B936BBF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1534" y="1741942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43A55D8-9E8A-7744-B7E4-485A13C45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1534" y="2101171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7429295F-DAA0-1944-AC61-5A2A644F88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3651" y="1741942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B6FFA63-DA73-1648-8323-8ABEDCE87B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651" y="2101171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92ACB906-837C-514D-A765-E825376D00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1534" y="4192417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DE805896-2E09-AA46-B274-356A356B1C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1534" y="4551646"/>
            <a:ext cx="5055435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F5FE5A4-5E2F-9643-BA44-429E470595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3651" y="4192417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второго уровня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09B8662D-C5F5-544E-9080-E529E6B636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651" y="4551646"/>
            <a:ext cx="5150948" cy="213969"/>
          </a:xfrm>
        </p:spPr>
        <p:txBody>
          <a:bodyPr/>
          <a:lstStyle>
            <a:lvl1pPr>
              <a:lnSpc>
                <a:spcPts val="1800"/>
              </a:lnSpc>
              <a:spcAft>
                <a:spcPts val="600"/>
              </a:spcAft>
              <a:defRPr sz="1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Основной текст</a:t>
            </a:r>
          </a:p>
        </p:txBody>
      </p:sp>
      <p:sp>
        <p:nvSpPr>
          <p:cNvPr id="17" name="Номер слайда 8">
            <a:extLst>
              <a:ext uri="{FF2B5EF4-FFF2-40B4-BE49-F238E27FC236}">
                <a16:creationId xmlns:a16="http://schemas.microsoft.com/office/drawing/2014/main" id="{6CA26FA2-5829-4849-981B-4C4D1C8B35CA}"/>
              </a:ext>
            </a:extLst>
          </p:cNvPr>
          <p:cNvSpPr txBox="1">
            <a:spLocks/>
          </p:cNvSpPr>
          <p:nvPr userDrawn="1"/>
        </p:nvSpPr>
        <p:spPr>
          <a:xfrm>
            <a:off x="11519344" y="6338962"/>
            <a:ext cx="723900" cy="276999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ED3EEE-A000-48A0-8097-E7F368F88150}" type="slidenum">
              <a:rPr lang="ru-RU" sz="1200" b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pPr/>
              <a:t>‹#›</a:t>
            </a:fld>
            <a:endParaRPr lang="ru-RU" sz="12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BA40FBD-1A26-3143-9A8C-FADFE1ADBFD3}"/>
              </a:ext>
            </a:extLst>
          </p:cNvPr>
          <p:cNvCxnSpPr/>
          <p:nvPr userDrawn="1"/>
        </p:nvCxnSpPr>
        <p:spPr>
          <a:xfrm>
            <a:off x="11539538" y="0"/>
            <a:ext cx="0" cy="68580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E497DABF-4020-6540-984D-5C841D0B4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650" y="542861"/>
            <a:ext cx="10533324" cy="3639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ts val="2800"/>
              </a:lnSpc>
              <a:defRPr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B66EBC71-10C7-004F-AC7B-4F7079B3A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50" y="928976"/>
            <a:ext cx="10533324" cy="213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lnSpc>
                <a:spcPts val="1800"/>
              </a:lnSpc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018F5-98B4-01A6-101B-4E11E519A1C8}"/>
              </a:ext>
            </a:extLst>
          </p:cNvPr>
          <p:cNvSpPr/>
          <p:nvPr userDrawn="1"/>
        </p:nvSpPr>
        <p:spPr>
          <a:xfrm>
            <a:off x="0" y="0"/>
            <a:ext cx="147234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6F1E0E-8088-25B2-3D11-A3B6FFC503FC}"/>
              </a:ext>
            </a:extLst>
          </p:cNvPr>
          <p:cNvSpPr/>
          <p:nvPr userDrawn="1"/>
        </p:nvSpPr>
        <p:spPr>
          <a:xfrm>
            <a:off x="0" y="0"/>
            <a:ext cx="259200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54E54B-0FE9-1754-5D89-E122808B38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056F391-6B29-D6FE-5F1D-A490543CBEDD}"/>
              </a:ext>
            </a:extLst>
          </p:cNvPr>
          <p:cNvCxnSpPr>
            <a:cxnSpLocks/>
          </p:cNvCxnSpPr>
          <p:nvPr userDrawn="1"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tx2">
                <a:alpha val="4439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BA1439-1B58-0F4E-D3C3-4AB213DEA02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03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732797-0ECA-5629-60FB-34BB2F12596F}"/>
              </a:ext>
            </a:extLst>
          </p:cNvPr>
          <p:cNvSpPr/>
          <p:nvPr userDrawn="1"/>
        </p:nvSpPr>
        <p:spPr>
          <a:xfrm>
            <a:off x="0" y="0"/>
            <a:ext cx="147234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FD6FC9-FBB4-F0CB-930F-47B32125DF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9B2F28-37BA-B4E3-AD49-C4FCCB29421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428AF8C-A0DC-21A1-18AF-280DF68A005B}"/>
              </a:ext>
            </a:extLst>
          </p:cNvPr>
          <p:cNvCxnSpPr>
            <a:cxnSpLocks/>
          </p:cNvCxnSpPr>
          <p:nvPr userDrawn="1"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tx2">
                <a:alpha val="4439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157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дняя обложка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C9A31E64-6FA0-B852-C1C3-7F48B387FE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5875" y="3057360"/>
            <a:ext cx="4730750" cy="769441"/>
          </a:xfrm>
        </p:spPr>
        <p:txBody>
          <a:bodyPr/>
          <a:lstStyle>
            <a:lvl1pPr algn="ctr">
              <a:lnSpc>
                <a:spcPts val="3000"/>
              </a:lnSpc>
              <a:defRPr sz="30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 внимание!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BE2749-3DAA-49FE-60C2-6BA01D2FA1D9}"/>
              </a:ext>
            </a:extLst>
          </p:cNvPr>
          <p:cNvSpPr/>
          <p:nvPr userDrawn="1"/>
        </p:nvSpPr>
        <p:spPr>
          <a:xfrm>
            <a:off x="0" y="0"/>
            <a:ext cx="147234" cy="6858000"/>
          </a:xfrm>
          <a:prstGeom prst="rect">
            <a:avLst/>
          </a:prstGeom>
          <a:solidFill>
            <a:srgbClr val="7371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F10616-4CF7-AD1C-05B8-69F37465ED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3013942"/>
            <a:ext cx="3020037" cy="8301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975F02-4172-DFC3-784B-561F89E95D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71963" y="3013942"/>
            <a:ext cx="3020037" cy="8301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C51322-759E-39B6-9A00-6C58C61D2B8D}"/>
              </a:ext>
            </a:extLst>
          </p:cNvPr>
          <p:cNvSpPr txBox="1"/>
          <p:nvPr userDrawn="1"/>
        </p:nvSpPr>
        <p:spPr>
          <a:xfrm>
            <a:off x="5592657" y="6240261"/>
            <a:ext cx="100668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" sz="1200" err="1">
                <a:solidFill>
                  <a:srgbClr val="7371F9"/>
                </a:solidFill>
                <a:effectLst/>
              </a:rPr>
              <a:t>bootsman.tech</a:t>
            </a:r>
            <a:endParaRPr lang="ru-RU" sz="1200">
              <a:solidFill>
                <a:srgbClr val="7371F9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D43C8A-6BAB-03DC-140B-69F353014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9751" y="1290163"/>
            <a:ext cx="2372497" cy="70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75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E3069-CD21-4029-845E-C82095DB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50" y="543315"/>
            <a:ext cx="10720232" cy="36394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1593677-01CD-9740-850D-710B32438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650" y="938792"/>
            <a:ext cx="10720232" cy="20518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531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0" r:id="rId3"/>
    <p:sldLayoutId id="2147483682" r:id="rId4"/>
    <p:sldLayoutId id="2147483683" r:id="rId5"/>
    <p:sldLayoutId id="2147483654" r:id="rId6"/>
    <p:sldLayoutId id="2147483681" r:id="rId7"/>
    <p:sldLayoutId id="2147483676" r:id="rId8"/>
    <p:sldLayoutId id="2147483677" r:id="rId9"/>
  </p:sldLayoutIdLst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spcAft>
          <a:spcPts val="0"/>
        </a:spcAft>
        <a:buNone/>
        <a:defRPr sz="2800" b="1" i="0" kern="120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ts val="16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None/>
        <a:tabLst/>
        <a:defRPr sz="1400" b="0" i="0" kern="1200">
          <a:solidFill>
            <a:schemeClr val="accent2"/>
          </a:solidFill>
          <a:latin typeface="+mj-lt"/>
          <a:ea typeface="+mn-ea"/>
          <a:cs typeface="+mn-cs"/>
        </a:defRPr>
      </a:lvl1pPr>
      <a:lvl2pPr marL="182563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ourier New" panose="02070309020205020404" pitchFamily="49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07987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Системный шрифт, обычный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org&amp;utm_campaign=imageinfo&amp;utm_content=origi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org&amp;utm_campaign=parser&amp;utm_content=thumbnai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5DF443D-5710-2A21-DECE-A939243F3549}"/>
              </a:ext>
            </a:extLst>
          </p:cNvPr>
          <p:cNvCxnSpPr>
            <a:cxnSpLocks/>
          </p:cNvCxnSpPr>
          <p:nvPr/>
        </p:nvCxnSpPr>
        <p:spPr>
          <a:xfrm>
            <a:off x="2851935" y="533469"/>
            <a:ext cx="0" cy="476102"/>
          </a:xfrm>
          <a:prstGeom prst="line">
            <a:avLst/>
          </a:prstGeom>
          <a:ln>
            <a:solidFill>
              <a:schemeClr val="bg1">
                <a:alpha val="27768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5CB7C81-F0CB-BAF8-ADFB-A998B2239B37}"/>
              </a:ext>
            </a:extLst>
          </p:cNvPr>
          <p:cNvSpPr/>
          <p:nvPr/>
        </p:nvSpPr>
        <p:spPr>
          <a:xfrm>
            <a:off x="565959" y="4070441"/>
            <a:ext cx="4255416" cy="779836"/>
          </a:xfrm>
          <a:prstGeom prst="roundRect">
            <a:avLst>
              <a:gd name="adj" fmla="val 6274"/>
            </a:avLst>
          </a:prstGeom>
          <a:solidFill>
            <a:schemeClr val="tx2"/>
          </a:solidFill>
          <a:ln>
            <a:noFill/>
          </a:ln>
          <a:effectLst>
            <a:outerShdw blurRad="203200" dist="105933" dir="5400000" algn="t" rotWithShape="0">
              <a:schemeClr val="accent1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r>
              <a:rPr lang="ru-RU" sz="2800" dirty="0">
                <a:solidFill>
                  <a:schemeClr val="bg1"/>
                </a:solidFill>
              </a:rPr>
              <a:t>Масленников Фёдор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3BA1F6C-CA60-12AF-C248-64CFB259CB96}"/>
              </a:ext>
            </a:extLst>
          </p:cNvPr>
          <p:cNvSpPr/>
          <p:nvPr/>
        </p:nvSpPr>
        <p:spPr>
          <a:xfrm>
            <a:off x="724671" y="4842934"/>
            <a:ext cx="11058619" cy="1105230"/>
          </a:xfrm>
          <a:prstGeom prst="roundRect">
            <a:avLst>
              <a:gd name="adj" fmla="val 6274"/>
            </a:avLst>
          </a:prstGeom>
          <a:solidFill>
            <a:srgbClr val="7472FA"/>
          </a:solidFill>
          <a:ln>
            <a:noFill/>
          </a:ln>
          <a:effectLst>
            <a:glow>
              <a:schemeClr val="accent1">
                <a:alpha val="40000"/>
              </a:schemeClr>
            </a:glow>
            <a:outerShdw blurRad="203200" dist="105933" dir="5400000" algn="t" rotWithShape="0">
              <a:schemeClr val="accent1">
                <a:lumMod val="25000"/>
                <a:alpha val="10000"/>
              </a:schemeClr>
            </a:outerShdw>
            <a:softEdge rad="0"/>
          </a:effectLst>
          <a:scene3d>
            <a:camera prst="orthographicFront"/>
            <a:lightRig rig="threePt" dir="t">
              <a:rot lat="0" lon="0" rev="3000000"/>
            </a:lightRig>
          </a:scene3d>
          <a:sp3d extrusionH="25400"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288000" rIns="360000" bIns="288000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PCI </a:t>
            </a:r>
            <a:r>
              <a:rPr lang="ru-RU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устройства в </a:t>
            </a:r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Kubernetes </a:t>
            </a:r>
            <a:r>
              <a:rPr lang="ru-RU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 </a:t>
            </a:r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HPC </a:t>
            </a:r>
            <a:r>
              <a:rPr lang="ru-RU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 ними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D6D0FD-C444-E421-0EDA-8150896C58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550" y="475944"/>
            <a:ext cx="2452744" cy="5617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000DEE-0727-DDDD-86E0-47351DF0DE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958" y="473204"/>
            <a:ext cx="1785595" cy="52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60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5010C-A433-D9FE-0D1B-A18B9B8E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33D9CE0F-E8D9-50FA-DB33-DD0070E3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я?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74E3CD-ADD0-9984-BCC0-0E2F95246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241" y="1190337"/>
            <a:ext cx="3759777" cy="50130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00BE7B-BCB6-9081-A586-87AD5D3B12CA}"/>
              </a:ext>
            </a:extLst>
          </p:cNvPr>
          <p:cNvSpPr txBox="1"/>
          <p:nvPr/>
        </p:nvSpPr>
        <p:spPr>
          <a:xfrm>
            <a:off x="853650" y="2459503"/>
            <a:ext cx="254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Масленников Фёдор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FB50AF-EF07-D3EC-299B-D6CFEB5F015D}"/>
              </a:ext>
            </a:extLst>
          </p:cNvPr>
          <p:cNvSpPr txBox="1"/>
          <p:nvPr/>
        </p:nvSpPr>
        <p:spPr>
          <a:xfrm>
            <a:off x="853650" y="2828835"/>
            <a:ext cx="57006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Работаю с </a:t>
            </a:r>
            <a:r>
              <a:rPr lang="en-US" dirty="0"/>
              <a:t>Kubernetes </a:t>
            </a:r>
            <a:r>
              <a:rPr lang="ru-RU" dirty="0"/>
              <a:t>с 2017 года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Обслуживал как приложения, так и кластера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Был опыт и </a:t>
            </a:r>
            <a:r>
              <a:rPr lang="en-US" dirty="0"/>
              <a:t>Managed k8s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 err="1"/>
              <a:t>kubeadm</a:t>
            </a:r>
            <a:r>
              <a:rPr lang="en-US" dirty="0"/>
              <a:t> </a:t>
            </a:r>
            <a:r>
              <a:rPr lang="ru-RU" dirty="0"/>
              <a:t>кластеров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С 2023 года архитектор Платформы Боцман</a:t>
            </a:r>
          </a:p>
        </p:txBody>
      </p:sp>
    </p:spTree>
    <p:extLst>
      <p:ext uri="{BB962C8B-B14F-4D97-AF65-F5344CB8AC3E}">
        <p14:creationId xmlns:p14="http://schemas.microsoft.com/office/powerpoint/2010/main" val="207341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0800E-4596-AF00-9620-1DF0E422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0747C1E1-C339-C2CA-720B-2DED5681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7FEAD5-6A0F-4918-0746-5ED4C9F96AC5}"/>
              </a:ext>
            </a:extLst>
          </p:cNvPr>
          <p:cNvSpPr txBox="1"/>
          <p:nvPr/>
        </p:nvSpPr>
        <p:spPr>
          <a:xfrm>
            <a:off x="853650" y="3244334"/>
            <a:ext cx="8329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Запуск контейнеров с </a:t>
            </a:r>
            <a:r>
              <a:rPr lang="en-US" dirty="0"/>
              <a:t>SR-IOV </a:t>
            </a:r>
            <a:r>
              <a:rPr lang="ru-RU" dirty="0"/>
              <a:t>устройствами с учетом </a:t>
            </a:r>
            <a:r>
              <a:rPr lang="en-US" dirty="0"/>
              <a:t>NUMA-</a:t>
            </a:r>
            <a:r>
              <a:rPr lang="ru-RU" dirty="0"/>
              <a:t>топологии узла</a:t>
            </a:r>
          </a:p>
        </p:txBody>
      </p:sp>
    </p:spTree>
    <p:extLst>
      <p:ext uri="{BB962C8B-B14F-4D97-AF65-F5344CB8AC3E}">
        <p14:creationId xmlns:p14="http://schemas.microsoft.com/office/powerpoint/2010/main" val="127161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6B906-B7EF-D3C8-CC0C-450E3BC7D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73EF6065-ECD3-3AE0-A8B4-F74EFAD38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вам это нужно?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71BE71-58D7-68E9-EDF9-21B5E91030FC}"/>
              </a:ext>
            </a:extLst>
          </p:cNvPr>
          <p:cNvSpPr txBox="1"/>
          <p:nvPr/>
        </p:nvSpPr>
        <p:spPr>
          <a:xfrm>
            <a:off x="1496291" y="3314700"/>
            <a:ext cx="54345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Сетевые карты</a:t>
            </a:r>
          </a:p>
          <a:p>
            <a:pPr marL="285750" indent="-285750">
              <a:buFontTx/>
              <a:buChar char="-"/>
            </a:pPr>
            <a:r>
              <a:rPr lang="ru-RU" dirty="0"/>
              <a:t>Графические ускорители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Высокопроизводительные хранилища данных</a:t>
            </a:r>
          </a:p>
          <a:p>
            <a:pPr marL="285750" indent="-285750">
              <a:buFontTx/>
              <a:buChar char="-"/>
            </a:pPr>
            <a:r>
              <a:rPr lang="ru-RU" dirty="0"/>
              <a:t>Другие </a:t>
            </a:r>
            <a:r>
              <a:rPr lang="en-US" dirty="0"/>
              <a:t>PCI</a:t>
            </a:r>
            <a:r>
              <a:rPr lang="ru-RU" dirty="0"/>
              <a:t>-устройства</a:t>
            </a:r>
          </a:p>
        </p:txBody>
      </p:sp>
    </p:spTree>
    <p:extLst>
      <p:ext uri="{BB962C8B-B14F-4D97-AF65-F5344CB8AC3E}">
        <p14:creationId xmlns:p14="http://schemas.microsoft.com/office/powerpoint/2010/main" val="138222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41973-C333-EBE3-716A-45578A38D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13BF26-96A3-0B02-2B9B-D1895F7E516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DDEA13-7DEF-8129-882A-25DBD243D9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22FFD7-FFC7-EF61-E5F2-BC85A27F9F37}"/>
              </a:ext>
            </a:extLst>
          </p:cNvPr>
          <p:cNvCxnSpPr>
            <a:cxnSpLocks/>
          </p:cNvCxnSpPr>
          <p:nvPr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bg1">
                <a:alpha val="4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CDE7A66-4549-E711-4A80-96626911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Теория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DD23B3-757A-A52F-9B79-D095CF703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30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2798A-CD92-49FB-6512-B0082A9A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194CBD6E-D7DC-0CF8-5B58-DB984CC09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появился </a:t>
            </a:r>
            <a:r>
              <a:rPr lang="en-US" dirty="0"/>
              <a:t>PCI?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505DCF-622A-2166-7268-FB7293E84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79071"/>
            <a:ext cx="7772400" cy="42998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9626A8-A02E-A473-3ADF-134A930DB259}"/>
              </a:ext>
            </a:extLst>
          </p:cNvPr>
          <p:cNvSpPr txBox="1"/>
          <p:nvPr/>
        </p:nvSpPr>
        <p:spPr>
          <a:xfrm>
            <a:off x="2209800" y="5578928"/>
            <a:ext cx="31790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https://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upload.wikimedia.org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wikipedia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/commons/6/66/Ne2000.jpg</a:t>
            </a:r>
            <a:endParaRPr lang="ru-RU" sz="800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25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C3D6E-2A07-6D65-19CF-B66C4A5A5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4F248CEE-62F5-1B18-97B4-45B2B3BD6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появился </a:t>
            </a:r>
            <a:r>
              <a:rPr lang="en-US" dirty="0"/>
              <a:t>PCI?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46269E-7B98-0848-7B4E-6E2DD36E6BDB}"/>
              </a:ext>
            </a:extLst>
          </p:cNvPr>
          <p:cNvSpPr txBox="1"/>
          <p:nvPr/>
        </p:nvSpPr>
        <p:spPr>
          <a:xfrm>
            <a:off x="853650" y="2967335"/>
            <a:ext cx="29854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Быстрая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Недорогая</a:t>
            </a:r>
          </a:p>
          <a:p>
            <a:pPr marL="285750" indent="-285750">
              <a:buFontTx/>
              <a:buChar char="-"/>
            </a:pPr>
            <a:r>
              <a:rPr lang="en-US" dirty="0"/>
              <a:t>Plug-and-play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Не зависит от вендора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080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4EBFE-AC9E-9508-9A7E-87CFB391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6C74A960-2372-5035-2555-5999BF2DD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появился </a:t>
            </a:r>
            <a:r>
              <a:rPr lang="en-US" dirty="0"/>
              <a:t>PCI?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4C9650-5824-2BC3-1CF4-3168845D24FA}"/>
              </a:ext>
            </a:extLst>
          </p:cNvPr>
          <p:cNvSpPr txBox="1"/>
          <p:nvPr/>
        </p:nvSpPr>
        <p:spPr>
          <a:xfrm>
            <a:off x="853650" y="3105834"/>
            <a:ext cx="4594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1990 – начало разработки </a:t>
            </a:r>
            <a:r>
              <a:rPr lang="en-US" dirty="0"/>
              <a:t>PCI</a:t>
            </a:r>
          </a:p>
          <a:p>
            <a:pPr marL="285750" indent="-285750">
              <a:buFontTx/>
              <a:buChar char="-"/>
            </a:pPr>
            <a:r>
              <a:rPr lang="en-US" dirty="0"/>
              <a:t>1992 </a:t>
            </a:r>
            <a:r>
              <a:rPr lang="ru-RU" dirty="0"/>
              <a:t>– выпуск </a:t>
            </a:r>
            <a:r>
              <a:rPr lang="en-US" dirty="0"/>
              <a:t>PCI </a:t>
            </a:r>
            <a:r>
              <a:rPr lang="ru-RU" dirty="0"/>
              <a:t>и создание </a:t>
            </a:r>
            <a:r>
              <a:rPr lang="en-US" dirty="0"/>
              <a:t>PCI SIG</a:t>
            </a:r>
          </a:p>
        </p:txBody>
      </p:sp>
    </p:spTree>
    <p:extLst>
      <p:ext uri="{BB962C8B-B14F-4D97-AF65-F5344CB8AC3E}">
        <p14:creationId xmlns:p14="http://schemas.microsoft.com/office/powerpoint/2010/main" val="332452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86E4E-9753-377D-B08A-0DBE250F0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ACE80723-F18C-6AB6-D3C1-EF8FB7FA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Переход к </a:t>
            </a:r>
            <a:r>
              <a:rPr lang="en-US" dirty="0"/>
              <a:t>PCIe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00465C-B691-02DF-87F2-DA822DD4A6D5}"/>
              </a:ext>
            </a:extLst>
          </p:cNvPr>
          <p:cNvSpPr txBox="1"/>
          <p:nvPr/>
        </p:nvSpPr>
        <p:spPr>
          <a:xfrm>
            <a:off x="853650" y="2967335"/>
            <a:ext cx="43828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Параллельная шина</a:t>
            </a:r>
          </a:p>
          <a:p>
            <a:pPr marL="285750" indent="-285750">
              <a:buFontTx/>
              <a:buChar char="-"/>
            </a:pPr>
            <a:r>
              <a:rPr lang="en-US" dirty="0"/>
              <a:t>Half duplex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Проблемы синхронизации таймеров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Много пинов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689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1E1F-EF02-2561-6AFC-BF5283ACB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5DD4D7A7-35CF-6636-AA1F-4DC1D0FE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Переход к </a:t>
            </a:r>
            <a:r>
              <a:rPr lang="en-US" dirty="0"/>
              <a:t>PCIe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3DFCC-F4A4-7A52-26DD-40BF3A14E077}"/>
              </a:ext>
            </a:extLst>
          </p:cNvPr>
          <p:cNvSpPr txBox="1"/>
          <p:nvPr/>
        </p:nvSpPr>
        <p:spPr>
          <a:xfrm>
            <a:off x="853650" y="2967335"/>
            <a:ext cx="4594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1990 – начало разработки </a:t>
            </a:r>
            <a:r>
              <a:rPr lang="en-US" dirty="0"/>
              <a:t>PCI</a:t>
            </a:r>
          </a:p>
          <a:p>
            <a:pPr marL="285750" indent="-285750">
              <a:buFontTx/>
              <a:buChar char="-"/>
            </a:pPr>
            <a:r>
              <a:rPr lang="en-US" dirty="0"/>
              <a:t>1992 </a:t>
            </a:r>
            <a:r>
              <a:rPr lang="ru-RU" dirty="0"/>
              <a:t>– выпуск </a:t>
            </a:r>
            <a:r>
              <a:rPr lang="en-US" dirty="0"/>
              <a:t>PCI </a:t>
            </a:r>
            <a:r>
              <a:rPr lang="ru-RU" dirty="0"/>
              <a:t>и создание </a:t>
            </a:r>
            <a:r>
              <a:rPr lang="en-US" dirty="0"/>
              <a:t>PCI SIG</a:t>
            </a:r>
          </a:p>
          <a:p>
            <a:pPr marL="285750" indent="-285750">
              <a:buFontTx/>
              <a:buChar char="-"/>
            </a:pPr>
            <a:r>
              <a:rPr lang="en-US" dirty="0"/>
              <a:t>2001 – </a:t>
            </a:r>
            <a:r>
              <a:rPr lang="ru-RU" dirty="0"/>
              <a:t>старт </a:t>
            </a:r>
            <a:r>
              <a:rPr lang="en-US" dirty="0"/>
              <a:t>3GIO</a:t>
            </a:r>
          </a:p>
          <a:p>
            <a:pPr marL="285750" indent="-285750">
              <a:buFontTx/>
              <a:buChar char="-"/>
            </a:pPr>
            <a:r>
              <a:rPr lang="en-US" dirty="0"/>
              <a:t>2002 – </a:t>
            </a:r>
            <a:r>
              <a:rPr lang="ru-RU" dirty="0"/>
              <a:t>выпуск </a:t>
            </a:r>
            <a:r>
              <a:rPr lang="en-US" dirty="0"/>
              <a:t>PCIe</a:t>
            </a:r>
          </a:p>
        </p:txBody>
      </p:sp>
    </p:spTree>
    <p:extLst>
      <p:ext uri="{BB962C8B-B14F-4D97-AF65-F5344CB8AC3E}">
        <p14:creationId xmlns:p14="http://schemas.microsoft.com/office/powerpoint/2010/main" val="321382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F5A7B-1390-FC7A-0A43-C69923EBC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A0D35A96-F808-FE61-ABB1-231CBDE60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Переход к </a:t>
            </a:r>
            <a:r>
              <a:rPr lang="en-US" dirty="0"/>
              <a:t>PCIe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996E09-17FE-C2CB-3408-D0E8FAD27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815" y="1051484"/>
            <a:ext cx="6356994" cy="47550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A4C9FE-F23B-BC75-6CBB-5C126F16FF24}"/>
              </a:ext>
            </a:extLst>
          </p:cNvPr>
          <p:cNvSpPr txBox="1"/>
          <p:nvPr/>
        </p:nvSpPr>
        <p:spPr>
          <a:xfrm>
            <a:off x="2941815" y="5843471"/>
            <a:ext cx="55659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https://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thumb.wikimedia.org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wikipedia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/commons/thumb/0/0c/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PCI_und_PCIe_Slots.jpg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/500px-PCI_und_PCIe_Slots.jpg</a:t>
            </a:r>
            <a:endParaRPr lang="ru-RU" sz="800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7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7A8E3-C3E0-B4B3-9035-C7959F43D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146816F1-9B63-750C-57D1-0230CE18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устроен </a:t>
            </a:r>
            <a:r>
              <a:rPr lang="en-US" dirty="0"/>
              <a:t>PCI?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5C3BB-A7EB-E739-C253-D92EF26956DE}"/>
              </a:ext>
            </a:extLst>
          </p:cNvPr>
          <p:cNvSpPr txBox="1"/>
          <p:nvPr/>
        </p:nvSpPr>
        <p:spPr>
          <a:xfrm>
            <a:off x="853650" y="2915381"/>
            <a:ext cx="40588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Адресация</a:t>
            </a:r>
          </a:p>
          <a:p>
            <a:pPr marL="285750" indent="-285750">
              <a:buFontTx/>
              <a:buChar char="-"/>
            </a:pPr>
            <a:r>
              <a:rPr lang="ru-RU" dirty="0"/>
              <a:t>Конфигурационное пространство</a:t>
            </a:r>
          </a:p>
          <a:p>
            <a:pPr marL="285750" indent="-285750">
              <a:buFontTx/>
              <a:buChar char="-"/>
            </a:pPr>
            <a:r>
              <a:rPr lang="en-US" dirty="0"/>
              <a:t>BAR, MMIO </a:t>
            </a:r>
            <a:r>
              <a:rPr lang="ru-RU" dirty="0"/>
              <a:t>и </a:t>
            </a:r>
            <a:r>
              <a:rPr lang="en-US" dirty="0"/>
              <a:t>DMA</a:t>
            </a:r>
          </a:p>
          <a:p>
            <a:pPr marL="285750" indent="-285750">
              <a:buFontTx/>
              <a:buChar char="-"/>
            </a:pPr>
            <a:r>
              <a:rPr lang="ru-RU" dirty="0"/>
              <a:t>Драйвера</a:t>
            </a:r>
          </a:p>
        </p:txBody>
      </p:sp>
    </p:spTree>
    <p:extLst>
      <p:ext uri="{BB962C8B-B14F-4D97-AF65-F5344CB8AC3E}">
        <p14:creationId xmlns:p14="http://schemas.microsoft.com/office/powerpoint/2010/main" val="420986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833A4-D782-E2C0-2533-E89FB2CCB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A8B646B8-9CFA-27C1-4DCE-7A434D918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SR-IOV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19AA3F-93BA-679F-7B4F-F5D215A2126D}"/>
              </a:ext>
            </a:extLst>
          </p:cNvPr>
          <p:cNvSpPr txBox="1"/>
          <p:nvPr/>
        </p:nvSpPr>
        <p:spPr>
          <a:xfrm>
            <a:off x="2941815" y="5843471"/>
            <a:ext cx="13239522" cy="215444"/>
          </a:xfrm>
          <a:prstGeom prst="rect">
            <a:avLst/>
          </a:prstGeom>
          <a:noFill/>
        </p:spPr>
        <p:txBody>
          <a:bodyPr wrap="none" numCol="1" rtlCol="0">
            <a:spAutoFit/>
          </a:bodyPr>
          <a:lstStyle/>
          <a:p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https://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blogger.googleusercontent.com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img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/b/R29vZ2xl/AVvXsEgJ4udbqUu_17lXFjGjpxpA9ap1NnzNaFXdpYUrVDWZXgG6wPPlpCxDeXNVwn0t7h6VfpbNXfCIWUfCSc0c84VRbFBDVQG1rAIe-Z68dSq2syoeXAi7N9MwYItKnvnm4jbSCJq4RyUAz3aQ/s400/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virt-schem-sriov.png</a:t>
            </a:r>
            <a:endParaRPr lang="ru-RU" sz="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C9C96F-BFB1-B9B4-7F92-2B4260F39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705" y="1025883"/>
            <a:ext cx="6122590" cy="480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39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71DD1-30CD-4CFE-AD22-298A673D7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B3483851-E0A2-4B3A-2809-BE87791AD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NUMA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6884C2-CEED-9E24-407B-4E47B91B5744}"/>
              </a:ext>
            </a:extLst>
          </p:cNvPr>
          <p:cNvSpPr txBox="1"/>
          <p:nvPr/>
        </p:nvSpPr>
        <p:spPr>
          <a:xfrm>
            <a:off x="2469504" y="5396662"/>
            <a:ext cx="5400837" cy="215444"/>
          </a:xfrm>
          <a:prstGeom prst="rect">
            <a:avLst/>
          </a:prstGeom>
          <a:noFill/>
        </p:spPr>
        <p:txBody>
          <a:bodyPr wrap="none" numCol="1" rtlCol="0">
            <a:spAutoFit/>
          </a:bodyPr>
          <a:lstStyle/>
          <a:p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https://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kubernetes.io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/images/blog/2020-03-25-kubernetes-1.18-release-announcement/example-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numa</a:t>
            </a:r>
            <a:r>
              <a:rPr lang="en" sz="800" dirty="0">
                <a:solidFill>
                  <a:schemeClr val="accent1">
                    <a:lumMod val="10000"/>
                  </a:schemeClr>
                </a:solidFill>
              </a:rPr>
              <a:t>-</a:t>
            </a:r>
            <a:r>
              <a:rPr lang="en" sz="800" dirty="0" err="1">
                <a:solidFill>
                  <a:schemeClr val="accent1">
                    <a:lumMod val="10000"/>
                  </a:schemeClr>
                </a:solidFill>
              </a:rPr>
              <a:t>system.png</a:t>
            </a:r>
            <a:endParaRPr lang="ru-RU" sz="800" dirty="0">
              <a:solidFill>
                <a:schemeClr val="accent1">
                  <a:lumMod val="1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C01EDE-ACC6-D5DC-863B-E5D1C0367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504" y="1604129"/>
            <a:ext cx="7252991" cy="364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4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08CC2-BDDE-4E31-176C-490FCF35E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15B24D-D11F-88BA-87F8-8E096F7CA59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E0A42B-5086-2E02-3F85-A44E11BF92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F8D25DE-0B52-FB2E-60CD-3641B1555049}"/>
              </a:ext>
            </a:extLst>
          </p:cNvPr>
          <p:cNvCxnSpPr>
            <a:cxnSpLocks/>
          </p:cNvCxnSpPr>
          <p:nvPr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bg1">
                <a:alpha val="4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D7F55AC2-7550-4B86-9D84-C91F71EC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B5BF61-2920-7216-7278-62C9CB965F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26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F052B-2D35-32E2-2DF0-F1004A6B2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21C59728-FF72-7D98-4185-444EE8848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нам нужно для старта?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D597FC-BE52-579B-CA61-C8F881BD4764}"/>
              </a:ext>
            </a:extLst>
          </p:cNvPr>
          <p:cNvSpPr txBox="1"/>
          <p:nvPr/>
        </p:nvSpPr>
        <p:spPr>
          <a:xfrm>
            <a:off x="853650" y="2828835"/>
            <a:ext cx="27911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Подготовленный хост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Нарезанные </a:t>
            </a:r>
            <a:r>
              <a:rPr lang="en-US" dirty="0"/>
              <a:t>VF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device-plugin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multus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051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0A1E-88EE-49E4-09DF-D77328B71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826321B7-EBAF-62FF-08C8-83BBD8355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Настраиваем хост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2FB6ED-4324-839E-C318-6C780E01333B}"/>
              </a:ext>
            </a:extLst>
          </p:cNvPr>
          <p:cNvSpPr txBox="1"/>
          <p:nvPr/>
        </p:nvSpPr>
        <p:spPr>
          <a:xfrm>
            <a:off x="853650" y="2828835"/>
            <a:ext cx="42577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Включаем </a:t>
            </a:r>
            <a:r>
              <a:rPr lang="en-US" dirty="0"/>
              <a:t>SR-IOV </a:t>
            </a:r>
            <a:r>
              <a:rPr lang="ru-RU" dirty="0"/>
              <a:t>в </a:t>
            </a:r>
            <a:r>
              <a:rPr lang="ru-RU" dirty="0" err="1"/>
              <a:t>биос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Включаем </a:t>
            </a:r>
            <a:r>
              <a:rPr lang="en-US" dirty="0" err="1"/>
              <a:t>iommu</a:t>
            </a:r>
            <a:r>
              <a:rPr lang="en-US" dirty="0"/>
              <a:t> </a:t>
            </a:r>
            <a:r>
              <a:rPr lang="ru-RU" dirty="0"/>
              <a:t>в ядре ОС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Загружаем </a:t>
            </a:r>
            <a:r>
              <a:rPr lang="en-US" dirty="0" err="1"/>
              <a:t>vfio</a:t>
            </a:r>
            <a:r>
              <a:rPr lang="en-US" dirty="0"/>
              <a:t>/</a:t>
            </a:r>
            <a:r>
              <a:rPr lang="en-US" dirty="0" err="1"/>
              <a:t>vfio-pci</a:t>
            </a:r>
            <a:r>
              <a:rPr lang="en-US" dirty="0"/>
              <a:t> </a:t>
            </a:r>
            <a:r>
              <a:rPr lang="ru-RU" dirty="0"/>
              <a:t>драйвера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Настраиваем количество </a:t>
            </a:r>
            <a:r>
              <a:rPr lang="en-US" dirty="0"/>
              <a:t>VF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CPU/Topology </a:t>
            </a:r>
            <a:r>
              <a:rPr lang="ru-RU" dirty="0"/>
              <a:t>менеджеры в </a:t>
            </a:r>
            <a:r>
              <a:rPr lang="en-US" dirty="0" err="1"/>
              <a:t>kubelet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Huge pages </a:t>
            </a:r>
            <a:r>
              <a:rPr lang="ru-RU" dirty="0"/>
              <a:t>в </a:t>
            </a:r>
            <a:r>
              <a:rPr lang="en-US" dirty="0" err="1"/>
              <a:t>kubelet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308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99C38-E6E3-A20E-99D3-254361683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170B9905-0388-30EC-E7D8-46377B8C2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Конфигурируем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73F784-036D-63A3-0110-6544C67FF14A}"/>
              </a:ext>
            </a:extLst>
          </p:cNvPr>
          <p:cNvSpPr txBox="1"/>
          <p:nvPr/>
        </p:nvSpPr>
        <p:spPr>
          <a:xfrm>
            <a:off x="853650" y="1054958"/>
            <a:ext cx="399010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ConfigMap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sriovdp-config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namespace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kube-system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config.json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|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resourceList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resourceName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mlxvf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selectors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vendors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["15b3"],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devices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["1016"],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drivers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["mlx5_core"]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}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},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resourceName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selectors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vendors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["8086"],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devices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["37cd"],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drivers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["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iavf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"]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    }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    }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]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}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endParaRPr lang="ru-RU" sz="1200" dirty="0">
              <a:solidFill>
                <a:schemeClr val="accent1">
                  <a:lumMod val="10000"/>
                </a:schemeClr>
              </a:solidFill>
              <a:effectLst/>
              <a:latin typeface="PT Mono" panose="0206050902020502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4594BE-31CB-C5C7-B710-3F8B41335738}"/>
              </a:ext>
            </a:extLst>
          </p:cNvPr>
          <p:cNvSpPr txBox="1"/>
          <p:nvPr/>
        </p:nvSpPr>
        <p:spPr>
          <a:xfrm>
            <a:off x="6096000" y="1054958"/>
            <a:ext cx="61254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k8s.cni.cncf.io/v1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NetworkAttachmentDefinition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annotations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k8s.v1.cni.cncf.io/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resourceName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intelvf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intel-vf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namespace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default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config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|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{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cniVersion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"1.0.0",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   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type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":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sriov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}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endParaRPr lang="ru-RU" sz="1200" dirty="0">
              <a:solidFill>
                <a:schemeClr val="accent1">
                  <a:lumMod val="10000"/>
                </a:schemeClr>
              </a:solidFill>
              <a:effectLst/>
              <a:latin typeface="PT Mono" panose="02060509020205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584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258AC-5A31-302A-1F64-B678CCBE2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CFBF1EF3-A00B-CEFA-E9E1-6ADF0FAF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Запускаем под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097C4-7AAB-B5D0-0258-32A6D017AF30}"/>
              </a:ext>
            </a:extLst>
          </p:cNvPr>
          <p:cNvSpPr txBox="1"/>
          <p:nvPr/>
        </p:nvSpPr>
        <p:spPr>
          <a:xfrm>
            <a:off x="805026" y="906807"/>
            <a:ext cx="511229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apps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Deployment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numa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-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sriov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-intel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template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annotations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k8s.v1.cni.cncf.io/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networks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default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intel-vf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containers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dpdk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requests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limits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</a:p>
        </p:txBody>
      </p:sp>
    </p:spTree>
    <p:extLst>
      <p:ext uri="{BB962C8B-B14F-4D97-AF65-F5344CB8AC3E}">
        <p14:creationId xmlns:p14="http://schemas.microsoft.com/office/powerpoint/2010/main" val="3241043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2D8A1-D7F3-0224-ECC2-36692452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EE4F9073-4409-3DD9-5902-1F7F81DE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Запускаем под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1C6AC9-3175-8061-A3F9-4BAD73EBD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48" y="2853170"/>
            <a:ext cx="10243704" cy="115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03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6C984-0612-09FD-4234-CF2893A1C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9015BD09-D51B-FFA8-60A9-687D3EC0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Запускаем под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F62D11-33DC-59F3-6877-A807249DE457}"/>
              </a:ext>
            </a:extLst>
          </p:cNvPr>
          <p:cNvSpPr txBox="1"/>
          <p:nvPr/>
        </p:nvSpPr>
        <p:spPr>
          <a:xfrm>
            <a:off x="805026" y="906807"/>
            <a:ext cx="6506909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apps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Deployment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numa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-misaligned-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sriov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template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annotations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k8s.v1.cni.cncf.io/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networks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default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intel-vf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,default/mlx-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containers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dpdk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requests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endParaRPr lang="en-US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mlxvf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limits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endParaRPr lang="en-US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mlxvf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</a:p>
        </p:txBody>
      </p:sp>
    </p:spTree>
    <p:extLst>
      <p:ext uri="{BB962C8B-B14F-4D97-AF65-F5344CB8AC3E}">
        <p14:creationId xmlns:p14="http://schemas.microsoft.com/office/powerpoint/2010/main" val="215945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A93B9-CBF0-1FEB-DC3D-2A9DBA349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5CF2FC22-E9DC-EA82-05FC-0316F821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Запускаем под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417158-ADF9-7C6C-8AF3-ED3486581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74" y="2953206"/>
            <a:ext cx="10418252" cy="95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30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03074-1C7A-69AC-E939-67D08BEF1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BC0F5FED-46CB-20A1-A9B5-A13E7AA14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Запускаем под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A440E6-71B8-64DA-9AAA-43F0D2BD7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32535"/>
            <a:ext cx="7772400" cy="399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31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3DEC-4280-2490-EF16-DE5E1AAAF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E2A6483F-A1AE-F29B-B764-E665DC25E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Запускаем под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79AAC8-699C-C845-CA8F-7A19E745F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24" y="1777595"/>
            <a:ext cx="10723352" cy="330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17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267BE-1F41-402F-02B9-C4AF5635C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0364316A-48CC-D7EB-E6DF-034D9BC0C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Добавляем </a:t>
            </a:r>
            <a:r>
              <a:rPr lang="en-US" dirty="0"/>
              <a:t>Numa Awareness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459CF5-1911-6C61-8D83-BB5DFC1B4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881" y="1130300"/>
            <a:ext cx="8420238" cy="4597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9A4E92-BB00-FBDF-CB23-A761E3F4247F}"/>
              </a:ext>
            </a:extLst>
          </p:cNvPr>
          <p:cNvSpPr txBox="1"/>
          <p:nvPr/>
        </p:nvSpPr>
        <p:spPr>
          <a:xfrm>
            <a:off x="1885881" y="5735749"/>
            <a:ext cx="25330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solidFill>
                  <a:schemeClr val="accent1">
                    <a:lumMod val="10000"/>
                  </a:schemeClr>
                </a:solidFill>
              </a:rPr>
              <a:t>Изображение создано с помощью </a:t>
            </a:r>
            <a:r>
              <a:rPr lang="en-US" sz="800" dirty="0">
                <a:solidFill>
                  <a:schemeClr val="accent1">
                    <a:lumMod val="10000"/>
                  </a:schemeClr>
                </a:solidFill>
              </a:rPr>
              <a:t>Google Gemini</a:t>
            </a:r>
            <a:endParaRPr lang="ru-RU" sz="800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011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D3C1A-38E8-478B-6329-34E2A68E1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C0377271-E142-EC4C-C1EB-A66CFDB7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Добавляем </a:t>
            </a:r>
            <a:r>
              <a:rPr lang="en-US" dirty="0"/>
              <a:t>Numa Awareness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A7EBF-3F85-CED0-A0B3-D07AFF985EEC}"/>
              </a:ext>
            </a:extLst>
          </p:cNvPr>
          <p:cNvSpPr txBox="1"/>
          <p:nvPr/>
        </p:nvSpPr>
        <p:spPr>
          <a:xfrm>
            <a:off x="853650" y="906807"/>
            <a:ext cx="612544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topology.node.k8s.io/v1alpha2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NodeResourceTopology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numa-worker-bm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zones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costs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node-0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value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20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node-1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value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10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node-1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resources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allocatable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"2"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available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"2"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capacity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"2"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intelvf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allocatable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"12"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available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"8"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capacity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"12"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cpu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allocatable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"44279386112"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available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"42131902464"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capacity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"50721837056"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memory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type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  <a:t>Node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effectLst/>
                <a:latin typeface="PT Mono" panose="02060509020205020204" pitchFamily="49" charset="0"/>
              </a:rPr>
            </a:br>
            <a:endParaRPr lang="ru-RU" sz="1200" dirty="0">
              <a:solidFill>
                <a:schemeClr val="accent1">
                  <a:lumMod val="10000"/>
                </a:schemeClr>
              </a:solidFill>
              <a:effectLst/>
              <a:latin typeface="PT Mono" panose="02060509020205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918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E3690-5111-CA14-4D9A-B0036AFFA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655283D6-41B0-B1FC-2AC1-006E42D5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Добавляем </a:t>
            </a:r>
            <a:r>
              <a:rPr lang="en-US" dirty="0"/>
              <a:t>Numa Awareness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78D3CF-E478-AF19-B0C8-B30854BBDE4A}"/>
              </a:ext>
            </a:extLst>
          </p:cNvPr>
          <p:cNvSpPr txBox="1"/>
          <p:nvPr/>
        </p:nvSpPr>
        <p:spPr>
          <a:xfrm>
            <a:off x="805026" y="906807"/>
            <a:ext cx="650690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apps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Deployment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numa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-misaligned-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sriov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template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annotations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k8s.v1.cni.cncf.io/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networks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default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intel-vf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,default/mlx-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</a:p>
          <a:p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schedulerName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nrt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containers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dpdk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requests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endParaRPr lang="en-US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mlxvf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limits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endParaRPr lang="en-US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intel.com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mlxvf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BD77CAE-8622-D31B-D3A0-C7F9B3AC18AA}"/>
              </a:ext>
            </a:extLst>
          </p:cNvPr>
          <p:cNvCxnSpPr/>
          <p:nvPr/>
        </p:nvCxnSpPr>
        <p:spPr>
          <a:xfrm flipH="1">
            <a:off x="2566555" y="2888673"/>
            <a:ext cx="118456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553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EBA9-A616-9C68-28F3-C541B7771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2505EDEB-FE84-3BBD-A870-1DF175DA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Добавляем </a:t>
            </a:r>
            <a:r>
              <a:rPr lang="en-US" dirty="0"/>
              <a:t>Numa Awareness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599A10-91F7-96E8-651D-89D7C9A65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39" y="2885497"/>
            <a:ext cx="10395721" cy="108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95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34970-66FE-388B-F313-0DE8C9E3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00AC8C79-A723-88BC-1599-5C020E98B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50" y="542861"/>
            <a:ext cx="10533324" cy="363946"/>
          </a:xfrm>
        </p:spPr>
        <p:txBody>
          <a:bodyPr/>
          <a:lstStyle/>
          <a:p>
            <a:r>
              <a:rPr lang="ru-RU" dirty="0"/>
              <a:t>Итоги </a:t>
            </a:r>
            <a:r>
              <a:rPr lang="en-US" dirty="0"/>
              <a:t>device-plugin + NRT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E331A0-9572-6278-491E-44760E2713E6}"/>
              </a:ext>
            </a:extLst>
          </p:cNvPr>
          <p:cNvSpPr txBox="1"/>
          <p:nvPr/>
        </p:nvSpPr>
        <p:spPr>
          <a:xfrm>
            <a:off x="853650" y="2967335"/>
            <a:ext cx="86839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Нет никакой валидации </a:t>
            </a:r>
            <a:r>
              <a:rPr lang="en-US" dirty="0" err="1"/>
              <a:t>json</a:t>
            </a:r>
            <a:r>
              <a:rPr lang="en-US" dirty="0"/>
              <a:t>-</a:t>
            </a:r>
            <a:r>
              <a:rPr lang="ru-RU" dirty="0"/>
              <a:t>конфигов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Нужно контролировать чтобы в подах был указан правильный планировщик</a:t>
            </a:r>
          </a:p>
          <a:p>
            <a:pPr marL="285750" indent="-285750">
              <a:buFontTx/>
              <a:buChar char="-"/>
            </a:pPr>
            <a:r>
              <a:rPr lang="ru-RU" dirty="0"/>
              <a:t>Хинты генерируется только после 1-го пода</a:t>
            </a:r>
          </a:p>
        </p:txBody>
      </p:sp>
    </p:spTree>
    <p:extLst>
      <p:ext uri="{BB962C8B-B14F-4D97-AF65-F5344CB8AC3E}">
        <p14:creationId xmlns:p14="http://schemas.microsoft.com/office/powerpoint/2010/main" val="1901527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239F-3021-48BF-3556-54AE96B89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86FFED95-7710-D496-73F6-6B3F188E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980852-C938-C712-5A28-1ECA7E8577B8}"/>
              </a:ext>
            </a:extLst>
          </p:cNvPr>
          <p:cNvSpPr txBox="1"/>
          <p:nvPr/>
        </p:nvSpPr>
        <p:spPr>
          <a:xfrm>
            <a:off x="853650" y="1813173"/>
            <a:ext cx="54841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sriovnetwork.k8snetworkplumbingwg.io/v1alpha1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SriovResourcePolicy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intel-vf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configs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deviceAttributesSelector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matchLabels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pool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resourceFilters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- 37cd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vendors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- "8086"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endParaRPr lang="ru-RU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endParaRPr lang="ru-RU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528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DA752-B0C4-E48E-967D-22F55056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1B346AD6-950D-59ED-8CE8-EF4547934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E6529-BD87-034D-A1A8-7D3A3591EE85}"/>
              </a:ext>
            </a:extLst>
          </p:cNvPr>
          <p:cNvSpPr txBox="1"/>
          <p:nvPr/>
        </p:nvSpPr>
        <p:spPr>
          <a:xfrm>
            <a:off x="853650" y="2367171"/>
            <a:ext cx="548419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sriovnetwork.k8snetworkplumbingwg.io/v1alpha1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DeviceAttributes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intel-vf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labels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pool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attributes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k8s.cni.cncf.io/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string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endParaRPr lang="ru-RU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9C5C4AE-CB11-BDF9-5BD2-F6193F568B75}"/>
              </a:ext>
            </a:extLst>
          </p:cNvPr>
          <p:cNvCxnSpPr/>
          <p:nvPr/>
        </p:nvCxnSpPr>
        <p:spPr>
          <a:xfrm flipH="1">
            <a:off x="4012158" y="3980733"/>
            <a:ext cx="118456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272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981B4-42B9-DE7C-E9BE-8C2086B39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855EF2AB-4D85-22D0-BAAA-F731A88EF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A7C447-B790-1C53-F25F-118545400212}"/>
              </a:ext>
            </a:extLst>
          </p:cNvPr>
          <p:cNvSpPr txBox="1"/>
          <p:nvPr/>
        </p:nvSpPr>
        <p:spPr>
          <a:xfrm>
            <a:off x="853650" y="1536174"/>
            <a:ext cx="678583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resource.k8s.io/v1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ResourceSlice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00000-sriovnetwork.k8snetworkplumbingwg.io-numa-worker-bm-k2bbh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attributes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dra.net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numaNode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k8s.cni.cncf.io/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deviceID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string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"0000:08:01.0"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k8s.cni.cncf.io/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string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sriovnetwork.k8snetworkplumbingwg.io/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pciAddress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string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"0000:08:01.0"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sriovnetwork.k8snetworkplumbingwg.io/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pfPciAddress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string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"0000:08:00.0"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sriovnetwork.k8snetworkplumbingwg.io/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vfID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6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0000-08-01-0</a:t>
            </a:r>
          </a:p>
        </p:txBody>
      </p:sp>
    </p:spTree>
    <p:extLst>
      <p:ext uri="{BB962C8B-B14F-4D97-AF65-F5344CB8AC3E}">
        <p14:creationId xmlns:p14="http://schemas.microsoft.com/office/powerpoint/2010/main" val="4273281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5AC4E-F011-CC07-AC97-713C9FB2B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E86DC7C6-39B9-EAA4-4985-2F17D667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CCCEAA-721A-6856-CD56-6384015BFF7D}"/>
              </a:ext>
            </a:extLst>
          </p:cNvPr>
          <p:cNvSpPr txBox="1"/>
          <p:nvPr/>
        </p:nvSpPr>
        <p:spPr>
          <a:xfrm>
            <a:off x="853650" y="1905506"/>
            <a:ext cx="892423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resource.k8s.io/v1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ResourceClaimTemplate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dual-vf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requests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vf-port0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exactly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deviceClassName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sriovnetwork.k8snetworkplumbingwg.io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count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selectors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cel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expression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device.attributes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['k8s.cni.cncf.io'].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== '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intelvf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'"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endParaRPr lang="ru-RU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3416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4F41B-7492-6ED7-EE43-0F48D6620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A769810E-0660-118C-D66B-67AD8770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9925E9-9F47-C43F-8352-1A57259A56FA}"/>
              </a:ext>
            </a:extLst>
          </p:cNvPr>
          <p:cNvSpPr txBox="1"/>
          <p:nvPr/>
        </p:nvSpPr>
        <p:spPr>
          <a:xfrm>
            <a:off x="805026" y="906807"/>
            <a:ext cx="511229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apiVersion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apps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/v1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kind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Deployment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dual-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template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metadata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annotations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k8s.v1.cni.cncf.io/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networks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default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/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intel-vf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spec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endParaRPr lang="en-US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en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resourceClaims</a:t>
            </a:r>
            <a:r>
              <a:rPr lang="en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</a:p>
          <a:p>
            <a:r>
              <a:rPr lang="en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name: </a:t>
            </a:r>
            <a:r>
              <a:rPr lang="en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</a:t>
            </a:r>
            <a:endParaRPr lang="en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en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resourceClaimTemplateName</a:t>
            </a:r>
            <a:r>
              <a:rPr lang="en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dual-</a:t>
            </a:r>
            <a:r>
              <a:rPr lang="en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containers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-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name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dpdk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resources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endParaRPr lang="en-US" sz="1200" dirty="0">
              <a:solidFill>
                <a:schemeClr val="accent1">
                  <a:lumMod val="10000"/>
                </a:schemeClr>
              </a:solidFill>
              <a:latin typeface="PT Mono" panose="02060509020205020204" pitchFamily="49" charset="0"/>
            </a:endParaRPr>
          </a:p>
          <a:p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claims:</a:t>
            </a:r>
          </a:p>
          <a:p>
            <a:r>
              <a:rPr lang="en-US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- name: </a:t>
            </a:r>
            <a:r>
              <a:rPr lang="en-US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vf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requests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limits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cpu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"1"</a:t>
            </a:r>
            <a:b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</a:b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              </a:t>
            </a:r>
            <a:r>
              <a:rPr lang="ru-RU" sz="1200" dirty="0" err="1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memory</a:t>
            </a:r>
            <a:r>
              <a:rPr lang="ru-RU" sz="1200" dirty="0">
                <a:solidFill>
                  <a:schemeClr val="accent1">
                    <a:lumMod val="10000"/>
                  </a:schemeClr>
                </a:solidFill>
                <a:latin typeface="PT Mono" panose="02060509020205020204" pitchFamily="49" charset="0"/>
              </a:rPr>
              <a:t>: 1Gi</a:t>
            </a:r>
          </a:p>
        </p:txBody>
      </p:sp>
    </p:spTree>
    <p:extLst>
      <p:ext uri="{BB962C8B-B14F-4D97-AF65-F5344CB8AC3E}">
        <p14:creationId xmlns:p14="http://schemas.microsoft.com/office/powerpoint/2010/main" val="3794254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C88F1-14B0-08BC-A2EA-6C92510D0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C081BE8F-5F0D-B623-00E2-B5199F7EE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276A7B-F894-2055-952D-B896E64A2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563" y="2802082"/>
            <a:ext cx="9382873" cy="125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186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0B4A1-6F7E-13A2-9500-738EE6C2F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F0A2FB24-CCE7-B504-E35D-2E7A53430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Пробуем </a:t>
            </a:r>
            <a:r>
              <a:rPr lang="en-US" dirty="0"/>
              <a:t>DRA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B2FF3E-4503-8085-C33B-D0744B5A9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4" y="1981200"/>
            <a:ext cx="1009599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389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1EF7A-D51B-C250-4250-89FDBB568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6F7664-C76D-9B33-44A0-18260140BB2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441494-8D82-B3EC-A032-341B5FE8E0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E0A86B6-2D2E-3291-4CFE-A09C58CB033C}"/>
              </a:ext>
            </a:extLst>
          </p:cNvPr>
          <p:cNvCxnSpPr>
            <a:cxnSpLocks/>
          </p:cNvCxnSpPr>
          <p:nvPr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bg1">
                <a:alpha val="4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924429EB-5A61-8600-0AB7-A462FFD1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850F4-DB05-6A65-CE47-927DB28B9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26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B3724-80AF-7384-4EA4-6900795D0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1EA3673F-38F1-B3A4-D42F-D033FEB8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243151-95E4-BA05-483C-52BEB0892A13}"/>
              </a:ext>
            </a:extLst>
          </p:cNvPr>
          <p:cNvSpPr txBox="1"/>
          <p:nvPr/>
        </p:nvSpPr>
        <p:spPr>
          <a:xfrm>
            <a:off x="853650" y="2828835"/>
            <a:ext cx="96211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/>
              <a:t>Device-plugin+NRT</a:t>
            </a:r>
            <a:r>
              <a:rPr lang="en-US" dirty="0"/>
              <a:t> </a:t>
            </a:r>
            <a:r>
              <a:rPr lang="ru-RU" dirty="0"/>
              <a:t>решает задачу, но требует внешнюю валидацию</a:t>
            </a:r>
          </a:p>
          <a:p>
            <a:pPr marL="285750" indent="-285750">
              <a:buFontTx/>
              <a:buChar char="-"/>
            </a:pPr>
            <a:r>
              <a:rPr lang="en-US" dirty="0"/>
              <a:t>DRA </a:t>
            </a:r>
            <a:r>
              <a:rPr lang="ru-RU" dirty="0"/>
              <a:t>не требует внешнего надзора, но из коробки не имеет полного функционала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Выбирайте в меру своих возможностей, мы остановились на </a:t>
            </a:r>
            <a:r>
              <a:rPr lang="en-US" dirty="0"/>
              <a:t>DRA+</a:t>
            </a:r>
            <a:r>
              <a:rPr lang="ru-RU" dirty="0"/>
              <a:t>кастомный </a:t>
            </a:r>
            <a:r>
              <a:rPr lang="ru-RU" dirty="0" err="1"/>
              <a:t>k</a:t>
            </a:r>
            <a:r>
              <a:rPr lang="en-US" dirty="0" err="1"/>
              <a:t>ubelet</a:t>
            </a: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36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0447B-DBDF-DEEA-91C3-610DE7FF9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87E9F-0332-84D5-CCAF-0EE6436B828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755"/>
          <a:stretch/>
        </p:blipFill>
        <p:spPr>
          <a:xfrm>
            <a:off x="11021231" y="310794"/>
            <a:ext cx="340708" cy="4180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683978-E979-FE1B-FBDF-A505B700FA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52226" y="387350"/>
            <a:ext cx="448542" cy="27305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3F5F461-C40F-0C66-950F-5BCADAB26D0B}"/>
              </a:ext>
            </a:extLst>
          </p:cNvPr>
          <p:cNvCxnSpPr>
            <a:cxnSpLocks/>
          </p:cNvCxnSpPr>
          <p:nvPr/>
        </p:nvCxnSpPr>
        <p:spPr>
          <a:xfrm>
            <a:off x="11539538" y="296863"/>
            <a:ext cx="0" cy="468312"/>
          </a:xfrm>
          <a:prstGeom prst="line">
            <a:avLst/>
          </a:prstGeom>
          <a:ln w="6350">
            <a:solidFill>
              <a:schemeClr val="bg1">
                <a:alpha val="4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0BEA4B8-2306-78D8-CE4A-83B46FB8C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50" y="4276523"/>
            <a:ext cx="6077086" cy="736484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5EB90F-2DA4-A396-35DD-C700CE58B5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71" r="31195"/>
          <a:stretch/>
        </p:blipFill>
        <p:spPr>
          <a:xfrm>
            <a:off x="8850572" y="2000249"/>
            <a:ext cx="334142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36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836FC9C-C67F-FA0F-82B9-6F256E7AB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51FD5FD6-750E-1B53-FD97-E86E3E71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Добавляем </a:t>
            </a:r>
            <a:r>
              <a:rPr lang="en-US" dirty="0"/>
              <a:t>Numa Awareness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41433D-0783-2EAF-4050-4A04CF39F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181615"/>
            <a:ext cx="7772400" cy="49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54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ST SOFT 1">
      <a:dk1>
        <a:srgbClr val="7687E3"/>
      </a:dk1>
      <a:lt1>
        <a:srgbClr val="FFFFFF"/>
      </a:lt1>
      <a:dk2>
        <a:srgbClr val="2A3241"/>
      </a:dk2>
      <a:lt2>
        <a:srgbClr val="FAFAFA"/>
      </a:lt2>
      <a:accent1>
        <a:srgbClr val="BEC2F6"/>
      </a:accent1>
      <a:accent2>
        <a:srgbClr val="1A3CCD"/>
      </a:accent2>
      <a:accent3>
        <a:srgbClr val="9D9D9C"/>
      </a:accent3>
      <a:accent4>
        <a:srgbClr val="FFE500"/>
      </a:accent4>
      <a:accent5>
        <a:srgbClr val="87E5A9"/>
      </a:accent5>
      <a:accent6>
        <a:srgbClr val="ED5B47"/>
      </a:accent6>
      <a:hlink>
        <a:srgbClr val="7687E3"/>
      </a:hlink>
      <a:folHlink>
        <a:srgbClr val="8FB3E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Презентация3" id="{32AEC94A-2233-7E42-97BE-D43BF678FF1B}" vid="{8C2818CC-5169-474F-AB52-D6D22C6BF6C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98055</TotalTime>
  <Words>1641</Words>
  <Application>Microsoft Macintosh PowerPoint</Application>
  <PresentationFormat>Широкоэкранный</PresentationFormat>
  <Paragraphs>111</Paragraphs>
  <Slides>40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Системный шрифт, обычный</vt:lpstr>
      <vt:lpstr>Arial</vt:lpstr>
      <vt:lpstr>Arial Black</vt:lpstr>
      <vt:lpstr>Calibri</vt:lpstr>
      <vt:lpstr>Courier New</vt:lpstr>
      <vt:lpstr>PT Mono</vt:lpstr>
      <vt:lpstr>Тема Office</vt:lpstr>
      <vt:lpstr>Презентация PowerPoint</vt:lpstr>
      <vt:lpstr>Кто я?</vt:lpstr>
      <vt:lpstr>Задача</vt:lpstr>
      <vt:lpstr>Зачем вам это нужно?</vt:lpstr>
      <vt:lpstr>Теория</vt:lpstr>
      <vt:lpstr>Как появился PCI?</vt:lpstr>
      <vt:lpstr>Как появился PCI?</vt:lpstr>
      <vt:lpstr>Как появился PCI?</vt:lpstr>
      <vt:lpstr>Переход к PCIe</vt:lpstr>
      <vt:lpstr>Переход к PCIe</vt:lpstr>
      <vt:lpstr>Переход к PCIe</vt:lpstr>
      <vt:lpstr>Как устроен PCI?</vt:lpstr>
      <vt:lpstr>SR-IOV</vt:lpstr>
      <vt:lpstr>NUMA</vt:lpstr>
      <vt:lpstr>Практика</vt:lpstr>
      <vt:lpstr>Что нам нужно для старта?</vt:lpstr>
      <vt:lpstr>Настраиваем хост</vt:lpstr>
      <vt:lpstr>Конфигурируем</vt:lpstr>
      <vt:lpstr>Запускаем под</vt:lpstr>
      <vt:lpstr>Запускаем под</vt:lpstr>
      <vt:lpstr>Запускаем под</vt:lpstr>
      <vt:lpstr>Запускаем под</vt:lpstr>
      <vt:lpstr>Запускаем под</vt:lpstr>
      <vt:lpstr>Запускаем под</vt:lpstr>
      <vt:lpstr>Добавляем Numa Awareness</vt:lpstr>
      <vt:lpstr>Добавляем Numa Awareness</vt:lpstr>
      <vt:lpstr>Добавляем Numa Awareness</vt:lpstr>
      <vt:lpstr>Добавляем Numa Awareness</vt:lpstr>
      <vt:lpstr>Итоги device-plugin + NRT</vt:lpstr>
      <vt:lpstr>Пробуем DRA</vt:lpstr>
      <vt:lpstr>Пробуем DRA</vt:lpstr>
      <vt:lpstr>Пробуем DRA</vt:lpstr>
      <vt:lpstr>Пробуем DRA</vt:lpstr>
      <vt:lpstr>Пробуем DRA</vt:lpstr>
      <vt:lpstr>Пробуем DRA</vt:lpstr>
      <vt:lpstr>Пробуем DRA</vt:lpstr>
      <vt:lpstr>Выводы</vt:lpstr>
      <vt:lpstr>Выводы</vt:lpstr>
      <vt:lpstr>Спасибо за внимание!</vt:lpstr>
      <vt:lpstr>Добавляем Numa Awareness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Varvara Volkova</dc:creator>
  <cp:keywords/>
  <dc:description/>
  <cp:lastModifiedBy>Fedor Maslennikov</cp:lastModifiedBy>
  <cp:revision>968</cp:revision>
  <cp:lastPrinted>2019-03-18T14:30:13Z</cp:lastPrinted>
  <dcterms:created xsi:type="dcterms:W3CDTF">2019-11-20T06:10:06Z</dcterms:created>
  <dcterms:modified xsi:type="dcterms:W3CDTF">2026-10-13T06:48:14Z</dcterms:modified>
  <cp:category/>
</cp:coreProperties>
</file>