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notesSlides/notesSlide1.xml" ContentType="application/vnd.openxmlformats-officedocument.presentationml.notesSlide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381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381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381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381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381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381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4F8FB"/>
          </a:solidFill>
        </a:fill>
      </a:tcStyle>
    </a:band2H>
    <a:firstCol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4F8FB"/>
          </a:solidFill>
        </a:fill>
      </a:tcStyle>
    </a:lastRow>
    <a:firstRow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38100" cap="flat">
              <a:solidFill>
                <a:srgbClr val="F4F8FB"/>
              </a:solidFill>
              <a:prstDash val="solid"/>
              <a:round/>
            </a:ln>
          </a:top>
          <a:bottom>
            <a:ln w="127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4F8FB"/>
        </a:fontRef>
        <a:srgbClr val="F4F8FB"/>
      </a:tcTxStyle>
      <a:tcStyle>
        <a:tcBdr>
          <a:left>
            <a:ln w="12700" cap="flat">
              <a:solidFill>
                <a:srgbClr val="F4F8FB"/>
              </a:solidFill>
              <a:prstDash val="solid"/>
              <a:round/>
            </a:ln>
          </a:left>
          <a:right>
            <a:ln w="12700" cap="flat">
              <a:solidFill>
                <a:srgbClr val="F4F8FB"/>
              </a:solidFill>
              <a:prstDash val="solid"/>
              <a:round/>
            </a:ln>
          </a:right>
          <a:top>
            <a:ln w="12700" cap="flat">
              <a:solidFill>
                <a:srgbClr val="F4F8FB"/>
              </a:solidFill>
              <a:prstDash val="solid"/>
              <a:round/>
            </a:ln>
          </a:top>
          <a:bottom>
            <a:ln w="38100" cap="flat">
              <a:solidFill>
                <a:srgbClr val="F4F8FB"/>
              </a:solidFill>
              <a:prstDash val="solid"/>
              <a:round/>
            </a:ln>
          </a:bottom>
          <a:insideH>
            <a:ln w="12700" cap="flat">
              <a:solidFill>
                <a:srgbClr val="F4F8FB"/>
              </a:solidFill>
              <a:prstDash val="solid"/>
              <a:round/>
            </a:ln>
          </a:insideH>
          <a:insideV>
            <a:ln w="12700" cap="flat">
              <a:solidFill>
                <a:srgbClr val="F4F8FB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Shape 54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4" name="Shape 54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79" name="Shape 57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17999"/>
              </a:lnSpc>
              <a:defRPr sz="22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Мы топ 3 на Хабре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887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+ слайд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3;p3" descr="Google Shape;13;p3"/>
          <p:cNvPicPr>
            <a:picLocks noChangeAspect="1"/>
          </p:cNvPicPr>
          <p:nvPr/>
        </p:nvPicPr>
        <p:blipFill>
          <a:blip r:embed="rId2">
            <a:extLst/>
          </a:blip>
          <a:srcRect l="47161" t="8045" r="3749" b="41955"/>
          <a:stretch>
            <a:fillRect/>
          </a:stretch>
        </p:blipFill>
        <p:spPr>
          <a:xfrm flipH="1" rot="16200000">
            <a:off x="19830820" y="247356"/>
            <a:ext cx="4800537" cy="4305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Google Shape;14;p3" descr="Google Shape;14;p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Google Shape;15;p3"/>
          <p:cNvSpPr/>
          <p:nvPr>
            <p:ph type="pic" idx="21"/>
          </p:nvPr>
        </p:nvSpPr>
        <p:spPr>
          <a:xfrm>
            <a:off x="904878" y="2554744"/>
            <a:ext cx="22567688" cy="958991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887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одержание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Уровень текста 1…"/>
          <p:cNvSpPr txBox="1"/>
          <p:nvPr>
            <p:ph type="body" sz="quarter" idx="1"/>
          </p:nvPr>
        </p:nvSpPr>
        <p:spPr>
          <a:xfrm>
            <a:off x="914402" y="781056"/>
            <a:ext cx="8858254" cy="984887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31" name="Google Shape;20;p4" descr="Google Shape;20;p4"/>
          <p:cNvPicPr>
            <a:picLocks noChangeAspect="1"/>
          </p:cNvPicPr>
          <p:nvPr/>
        </p:nvPicPr>
        <p:blipFill>
          <a:blip r:embed="rId2">
            <a:extLst/>
          </a:blip>
          <a:srcRect l="47161" t="8045" r="3750" b="41955"/>
          <a:stretch>
            <a:fillRect/>
          </a:stretch>
        </p:blipFill>
        <p:spPr>
          <a:xfrm>
            <a:off x="0" y="8548689"/>
            <a:ext cx="5760993" cy="5167315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Google Shape;21;p4"/>
          <p:cNvSpPr txBox="1"/>
          <p:nvPr>
            <p:ph type="body" sz="quarter" idx="21"/>
          </p:nvPr>
        </p:nvSpPr>
        <p:spPr>
          <a:xfrm>
            <a:off x="914402" y="3315451"/>
            <a:ext cx="1371610" cy="98489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sp>
        <p:nvSpPr>
          <p:cNvPr id="33" name="Google Shape;22;p4"/>
          <p:cNvSpPr txBox="1"/>
          <p:nvPr>
            <p:ph type="body" sz="quarter" idx="22"/>
          </p:nvPr>
        </p:nvSpPr>
        <p:spPr>
          <a:xfrm>
            <a:off x="2743206" y="3426250"/>
            <a:ext cx="9570723" cy="73867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sp>
        <p:nvSpPr>
          <p:cNvPr id="34" name="Google Shape;23;p4"/>
          <p:cNvSpPr txBox="1"/>
          <p:nvPr>
            <p:ph type="body" sz="quarter" idx="23"/>
          </p:nvPr>
        </p:nvSpPr>
        <p:spPr>
          <a:xfrm>
            <a:off x="914402" y="5385220"/>
            <a:ext cx="1371610" cy="98489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sp>
        <p:nvSpPr>
          <p:cNvPr id="35" name="Google Shape;24;p4"/>
          <p:cNvSpPr txBox="1"/>
          <p:nvPr>
            <p:ph type="body" sz="quarter" idx="24"/>
          </p:nvPr>
        </p:nvSpPr>
        <p:spPr>
          <a:xfrm>
            <a:off x="2743206" y="5496016"/>
            <a:ext cx="9570723" cy="73867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sp>
        <p:nvSpPr>
          <p:cNvPr id="36" name="Google Shape;25;p4"/>
          <p:cNvSpPr txBox="1"/>
          <p:nvPr>
            <p:ph type="body" sz="quarter" idx="25"/>
          </p:nvPr>
        </p:nvSpPr>
        <p:spPr>
          <a:xfrm>
            <a:off x="914402" y="7472912"/>
            <a:ext cx="1371610" cy="98489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sp>
        <p:nvSpPr>
          <p:cNvPr id="37" name="Google Shape;26;p4"/>
          <p:cNvSpPr txBox="1"/>
          <p:nvPr>
            <p:ph type="body" sz="quarter" idx="26"/>
          </p:nvPr>
        </p:nvSpPr>
        <p:spPr>
          <a:xfrm>
            <a:off x="2743206" y="7583713"/>
            <a:ext cx="9570723" cy="73867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sp>
        <p:nvSpPr>
          <p:cNvPr id="38" name="Google Shape;27;p4"/>
          <p:cNvSpPr txBox="1"/>
          <p:nvPr>
            <p:ph type="body" sz="quarter" idx="27"/>
          </p:nvPr>
        </p:nvSpPr>
        <p:spPr>
          <a:xfrm>
            <a:off x="914402" y="9560610"/>
            <a:ext cx="1371610" cy="98489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sp>
        <p:nvSpPr>
          <p:cNvPr id="39" name="Google Shape;28;p4"/>
          <p:cNvSpPr txBox="1"/>
          <p:nvPr>
            <p:ph type="body" sz="quarter" idx="28"/>
          </p:nvPr>
        </p:nvSpPr>
        <p:spPr>
          <a:xfrm>
            <a:off x="2743206" y="9671408"/>
            <a:ext cx="9570723" cy="73867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sp>
        <p:nvSpPr>
          <p:cNvPr id="40" name="Google Shape;29;p4"/>
          <p:cNvSpPr txBox="1"/>
          <p:nvPr>
            <p:ph type="body" sz="quarter" idx="29"/>
          </p:nvPr>
        </p:nvSpPr>
        <p:spPr>
          <a:xfrm>
            <a:off x="914402" y="11630376"/>
            <a:ext cx="1371610" cy="98489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sp>
        <p:nvSpPr>
          <p:cNvPr id="41" name="Google Shape;30;p4"/>
          <p:cNvSpPr txBox="1"/>
          <p:nvPr>
            <p:ph type="body" sz="quarter" idx="30"/>
          </p:nvPr>
        </p:nvSpPr>
        <p:spPr>
          <a:xfrm>
            <a:off x="2743206" y="11741174"/>
            <a:ext cx="9570723" cy="738667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pic>
        <p:nvPicPr>
          <p:cNvPr id="42" name="Google Shape;31;p4" descr="Google Shape;31;p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Номер слайда"/>
          <p:cNvSpPr txBox="1"/>
          <p:nvPr>
            <p:ph type="sldNum" sz="quarter" idx="2"/>
          </p:nvPr>
        </p:nvSpPr>
        <p:spPr>
          <a:xfrm>
            <a:off x="16940628" y="12448465"/>
            <a:ext cx="534573" cy="528471"/>
          </a:xfrm>
          <a:prstGeom prst="rect">
            <a:avLst/>
          </a:prstGeom>
        </p:spPr>
        <p:txBody>
          <a:bodyPr lIns="91421" tIns="91421" rIns="91421" bIns="91421" anchor="ctr"/>
          <a:lstStyle>
            <a:lvl1pPr algn="r">
              <a:defRPr sz="2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пикера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35;p5" descr="Google Shape;35;p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Google Shape;34;p5"/>
          <p:cNvSpPr/>
          <p:nvPr>
            <p:ph type="pic" sz="half" idx="21"/>
          </p:nvPr>
        </p:nvSpPr>
        <p:spPr>
          <a:xfrm>
            <a:off x="13083246" y="1352553"/>
            <a:ext cx="9360010" cy="108897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Два фото_2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38;p6" descr="Google Shape;38;p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887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1" name="Google Shape;40;p6"/>
          <p:cNvSpPr/>
          <p:nvPr>
            <p:ph type="pic" sz="quarter" idx="21"/>
          </p:nvPr>
        </p:nvSpPr>
        <p:spPr>
          <a:xfrm>
            <a:off x="904880" y="3945518"/>
            <a:ext cx="10938482" cy="33843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Google Shape;41;p6"/>
          <p:cNvSpPr/>
          <p:nvPr>
            <p:ph type="pic" sz="quarter" idx="22"/>
          </p:nvPr>
        </p:nvSpPr>
        <p:spPr>
          <a:xfrm>
            <a:off x="12559702" y="8181847"/>
            <a:ext cx="10938492" cy="33843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в две строчки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Уровень текста 1…"/>
          <p:cNvSpPr txBox="1"/>
          <p:nvPr>
            <p:ph type="body" sz="quarter" idx="1"/>
          </p:nvPr>
        </p:nvSpPr>
        <p:spPr>
          <a:xfrm>
            <a:off x="885831" y="882652"/>
            <a:ext cx="18193008" cy="2405990"/>
          </a:xfrm>
          <a:prstGeom prst="rect">
            <a:avLst/>
          </a:prstGeom>
        </p:spPr>
        <p:txBody>
          <a:bodyPr lIns="215974" tIns="215974" rIns="215974" bIns="215974"/>
          <a:lstStyle>
            <a:lvl1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2000"/>
              </a:spcBef>
              <a:buClr>
                <a:srgbClr val="FFFFFF"/>
              </a:buClr>
              <a:buSzTx/>
              <a:buFont typeface="Arial"/>
              <a:buNone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71" name="Google Shape;45;p7" descr="Google Shape;45;p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в две строчки 2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Уровень текста 1…"/>
          <p:cNvSpPr txBox="1"/>
          <p:nvPr>
            <p:ph type="body" sz="quarter" idx="1"/>
          </p:nvPr>
        </p:nvSpPr>
        <p:spPr>
          <a:xfrm>
            <a:off x="885831" y="882652"/>
            <a:ext cx="18193008" cy="2405990"/>
          </a:xfrm>
          <a:prstGeom prst="rect">
            <a:avLst/>
          </a:prstGeom>
        </p:spPr>
        <p:txBody>
          <a:bodyPr lIns="215974" tIns="215974" rIns="215974" bIns="215974"/>
          <a:lstStyle>
            <a:lvl1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2000"/>
              </a:spcBef>
              <a:buClr>
                <a:srgbClr val="FFFFFF"/>
              </a:buClr>
              <a:buSzTx/>
              <a:buFont typeface="Arial"/>
              <a:buNone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80" name="Google Shape;49;p8" descr="Google Shape;49;p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 заголовком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887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89" name="Google Shape;53;p9" descr="Google Shape;53;p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Уровень текста 1…"/>
          <p:cNvSpPr txBox="1"/>
          <p:nvPr>
            <p:ph type="body" sz="quarter" idx="1"/>
          </p:nvPr>
        </p:nvSpPr>
        <p:spPr>
          <a:xfrm>
            <a:off x="1201340" y="11859862"/>
            <a:ext cx="21971005" cy="636988"/>
          </a:xfrm>
          <a:prstGeom prst="rect">
            <a:avLst/>
          </a:prstGeom>
        </p:spPr>
        <p:txBody>
          <a:bodyPr lIns="45699" tIns="45699" rIns="45699" bIns="45699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3600"/>
            </a:lvl1pPr>
            <a:lvl2pPr marL="22860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2pPr>
            <a:lvl3pPr marL="27432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3pPr>
            <a:lvl4pPr marL="32004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4pPr>
            <a:lvl5pPr marL="36576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8" name="Текст заголовка"/>
          <p:cNvSpPr txBox="1"/>
          <p:nvPr>
            <p:ph type="title"/>
          </p:nvPr>
        </p:nvSpPr>
        <p:spPr>
          <a:xfrm>
            <a:off x="1206496" y="2574991"/>
            <a:ext cx="21971005" cy="4648204"/>
          </a:xfrm>
          <a:prstGeom prst="rect">
            <a:avLst/>
          </a:prstGeom>
        </p:spPr>
        <p:txBody>
          <a:bodyPr anchor="b"/>
          <a:lstStyle>
            <a:lvl1pPr>
              <a:defRPr sz="11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99" name="Google Shape;58;p10"/>
          <p:cNvSpPr txBox="1"/>
          <p:nvPr>
            <p:ph type="body" sz="quarter" idx="2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61;p11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8" name="Текст заголовка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09" name="Уровень текста 1…"/>
          <p:cNvSpPr txBox="1"/>
          <p:nvPr>
            <p:ph type="body" sz="quarter" idx="1"/>
          </p:nvPr>
        </p:nvSpPr>
        <p:spPr>
          <a:xfrm>
            <a:off x="1207690" y="1106137"/>
            <a:ext cx="21968621" cy="636988"/>
          </a:xfrm>
          <a:prstGeom prst="rect">
            <a:avLst/>
          </a:prstGeom>
        </p:spPr>
        <p:txBody>
          <a:bodyPr lIns="45699" tIns="45699" rIns="45699" bIns="45699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3600"/>
            </a:lvl1pPr>
            <a:lvl2pPr marL="22860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2pPr>
            <a:lvl3pPr marL="27432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3pPr>
            <a:lvl4pPr marL="32004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4pPr>
            <a:lvl5pPr marL="36576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0" name="Google Shape;64;p11"/>
          <p:cNvSpPr txBox="1"/>
          <p:nvPr>
            <p:ph type="body" sz="quarter" idx="22"/>
          </p:nvPr>
        </p:nvSpPr>
        <p:spPr>
          <a:xfrm>
            <a:off x="1206500" y="11609909"/>
            <a:ext cx="21971000" cy="1116961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67;p12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9" name="Текст заголовка"/>
          <p:cNvSpPr txBox="1"/>
          <p:nvPr>
            <p:ph type="title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pPr/>
            <a:r>
              <a:t>Текст заголовка</a:t>
            </a:r>
          </a:p>
        </p:txBody>
      </p:sp>
      <p:sp>
        <p:nvSpPr>
          <p:cNvPr id="120" name="Уровень текста 1…"/>
          <p:cNvSpPr txBox="1"/>
          <p:nvPr>
            <p:ph type="body" sz="quarter" idx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1pPr>
            <a:lvl2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2pPr>
            <a:lvl3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3pPr>
            <a:lvl4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4pPr>
            <a:lvl5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1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Текст заголовка"/>
          <p:cNvSpPr txBox="1"/>
          <p:nvPr>
            <p:ph type="title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29" name="Уровень текста 1…"/>
          <p:cNvSpPr txBox="1"/>
          <p:nvPr>
            <p:ph type="body" sz="quarter" idx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699" tIns="45699" rIns="45699" bIns="45699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1pPr>
            <a:lvl2pPr marL="22860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2pPr>
            <a:lvl3pPr marL="27432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3pPr>
            <a:lvl4pPr marL="32004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4pPr>
            <a:lvl5pPr marL="36576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0" name="Google Shape;74;p13"/>
          <p:cNvSpPr txBox="1"/>
          <p:nvPr>
            <p:ph type="body" idx="2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Уровень текста 1…"/>
          <p:cNvSpPr txBox="1"/>
          <p:nvPr>
            <p:ph type="body" sz="quarter" idx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699" tIns="45699" rIns="45699" bIns="45699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1pPr>
            <a:lvl2pPr marL="22860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2pPr>
            <a:lvl3pPr marL="27432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3pPr>
            <a:lvl4pPr marL="32004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4pPr>
            <a:lvl5pPr marL="36576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7" name="Google Shape;81;p15"/>
          <p:cNvSpPr txBox="1"/>
          <p:nvPr>
            <p:ph type="body" sz="half" idx="2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8" name="Google Shape;82;p15"/>
          <p:cNvSpPr/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9" name="Текст заголовка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5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Уровень текста 1…"/>
          <p:cNvSpPr txBox="1"/>
          <p:nvPr>
            <p:ph type="body" sz="quarter" idx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699" tIns="45699" rIns="45699" bIns="45699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1pPr>
            <a:lvl2pPr marL="22860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2pPr>
            <a:lvl3pPr marL="27432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3pPr>
            <a:lvl4pPr marL="32004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4pPr>
            <a:lvl5pPr marL="36576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8" name="Google Shape;87;p16"/>
          <p:cNvSpPr txBox="1"/>
          <p:nvPr>
            <p:ph type="body" sz="half" idx="2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9" name="Текст заголовка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6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, видео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Уровень текста 1…"/>
          <p:cNvSpPr txBox="1"/>
          <p:nvPr>
            <p:ph type="body" sz="quarter" idx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699" tIns="45699" rIns="45699" bIns="45699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1pPr>
            <a:lvl2pPr marL="22860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2pPr>
            <a:lvl3pPr marL="27432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3pPr>
            <a:lvl4pPr marL="32004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4pPr>
            <a:lvl5pPr marL="36576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8" name="Google Shape;92;p17"/>
          <p:cNvSpPr txBox="1"/>
          <p:nvPr>
            <p:ph type="body" sz="half" idx="2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Текст заголовка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7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Текст заголовка"/>
          <p:cNvSpPr txBox="1"/>
          <p:nvPr>
            <p:ph type="title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b="0" sz="11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78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Текст заголовка"/>
          <p:cNvSpPr txBox="1"/>
          <p:nvPr>
            <p:ph type="title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86" name="Уровень текста 1…"/>
          <p:cNvSpPr txBox="1"/>
          <p:nvPr>
            <p:ph type="body" sz="quarter" idx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699" tIns="45699" rIns="45699" bIns="45699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1pPr>
            <a:lvl2pPr marL="22860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2pPr>
            <a:lvl3pPr marL="27432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3pPr>
            <a:lvl4pPr marL="32004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4pPr>
            <a:lvl5pPr marL="36576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Текст заголовка"/>
          <p:cNvSpPr txBox="1"/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95" name="Уровень текста 1…"/>
          <p:cNvSpPr txBox="1"/>
          <p:nvPr>
            <p:ph type="body" sz="quarter" idx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699" tIns="45699" rIns="45699" bIns="45699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5500"/>
            </a:lvl1pPr>
            <a:lvl2pPr marL="22860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2pPr>
            <a:lvl3pPr marL="27432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3pPr>
            <a:lvl4pPr marL="32004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4pPr>
            <a:lvl5pPr marL="3657600" indent="-658176">
              <a:lnSpc>
                <a:spcPct val="100000"/>
              </a:lnSpc>
              <a:spcBef>
                <a:spcPts val="0"/>
              </a:spcBef>
              <a:buClrTx/>
              <a:buSzPts val="5500"/>
              <a:buFontTx/>
              <a:defRPr b="1" sz="55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6" name="Google Shape;105;p20"/>
          <p:cNvSpPr txBox="1"/>
          <p:nvPr>
            <p:ph type="body" idx="2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Уровень текста 1…"/>
          <p:cNvSpPr txBox="1"/>
          <p:nvPr>
            <p:ph type="body" sz="half" idx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1600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1600"/>
            </a:lvl2pPr>
            <a:lvl3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1600"/>
            </a:lvl3pPr>
            <a:lvl4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1600"/>
            </a:lvl4pPr>
            <a:lvl5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16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Уровень текста 1…"/>
          <p:cNvSpPr txBox="1"/>
          <p:nvPr>
            <p:ph type="body" idx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anchor="b"/>
          <a:lstStyle>
            <a:lvl1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b="1" sz="25000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b="1" sz="25000"/>
            </a:lvl2pPr>
            <a:lvl3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b="1" sz="25000"/>
            </a:lvl3pPr>
            <a:lvl4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b="1" sz="25000"/>
            </a:lvl4pPr>
            <a:lvl5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b="1" sz="250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3" name="Google Shape;112;p22"/>
          <p:cNvSpPr txBox="1"/>
          <p:nvPr>
            <p:ph type="body" sz="quarter" idx="2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699" tIns="45699" rIns="45699" bIns="45699"/>
          <a:lstStyle/>
          <a:p>
            <a:pPr/>
          </a:p>
        </p:txBody>
      </p:sp>
      <p:sp>
        <p:nvSpPr>
          <p:cNvPr id="21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Уровень текста 1…"/>
          <p:cNvSpPr txBox="1"/>
          <p:nvPr>
            <p:ph type="body" sz="quarter" idx="1"/>
          </p:nvPr>
        </p:nvSpPr>
        <p:spPr>
          <a:xfrm>
            <a:off x="2430022" y="10675453"/>
            <a:ext cx="20200057" cy="636988"/>
          </a:xfrm>
          <a:prstGeom prst="rect">
            <a:avLst/>
          </a:prstGeom>
        </p:spPr>
        <p:txBody>
          <a:bodyPr lIns="45699" tIns="45699" rIns="45699" bIns="45699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b="1" sz="3600"/>
            </a:lvl1pPr>
            <a:lvl2pPr marL="22860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2pPr>
            <a:lvl3pPr marL="27432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3pPr>
            <a:lvl4pPr marL="32004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4pPr>
            <a:lvl5pPr marL="3657600" indent="-509777">
              <a:lnSpc>
                <a:spcPct val="100000"/>
              </a:lnSpc>
              <a:spcBef>
                <a:spcPts val="0"/>
              </a:spcBef>
              <a:buClrTx/>
              <a:buSzPts val="3600"/>
              <a:buFontTx/>
              <a:defRPr b="1" sz="36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2" name="Google Shape;116;p23"/>
          <p:cNvSpPr txBox="1"/>
          <p:nvPr>
            <p:ph type="body" sz="half" idx="21"/>
          </p:nvPr>
        </p:nvSpPr>
        <p:spPr>
          <a:xfrm>
            <a:off x="1753923" y="4939860"/>
            <a:ext cx="20876154" cy="383628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119;p24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1" name="Google Shape;120;p24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2" name="Google Shape;121;p24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124;p25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4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еребивочный слайд_1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129;p27"/>
          <p:cNvGrpSpPr/>
          <p:nvPr/>
        </p:nvGrpSpPr>
        <p:grpSpPr>
          <a:xfrm>
            <a:off x="1281633" y="1020234"/>
            <a:ext cx="10314507" cy="3356315"/>
            <a:chOff x="-1" y="0"/>
            <a:chExt cx="10314506" cy="3356314"/>
          </a:xfrm>
        </p:grpSpPr>
        <p:sp>
          <p:nvSpPr>
            <p:cNvPr id="255" name="Google Shape;130;p27"/>
            <p:cNvSpPr/>
            <p:nvPr/>
          </p:nvSpPr>
          <p:spPr>
            <a:xfrm>
              <a:off x="-2" y="-1"/>
              <a:ext cx="10314507" cy="3356315"/>
            </a:xfrm>
            <a:prstGeom prst="roundRect">
              <a:avLst>
                <a:gd name="adj" fmla="val 5371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56" name="Google Shape;131;p27"/>
            <p:cNvSpPr txBox="1"/>
            <p:nvPr/>
          </p:nvSpPr>
          <p:spPr>
            <a:xfrm>
              <a:off x="144236" y="1346135"/>
              <a:ext cx="10026024" cy="6640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1" tIns="91421" rIns="91421" bIns="91421" numCol="1" anchor="ctr">
              <a:spAutoFit/>
            </a:bodyPr>
            <a:lstStyle>
              <a:lvl1pPr algn="ctr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   </a:t>
              </a:r>
            </a:p>
          </p:txBody>
        </p:sp>
      </p:grpSp>
      <p:sp>
        <p:nvSpPr>
          <p:cNvPr id="258" name="Google Shape;132;p27"/>
          <p:cNvSpPr txBox="1"/>
          <p:nvPr/>
        </p:nvSpPr>
        <p:spPr>
          <a:xfrm>
            <a:off x="16059512" y="3085038"/>
            <a:ext cx="2063965" cy="802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110000"/>
              </a:lnSpc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{</a:t>
            </a:r>
          </a:p>
        </p:txBody>
      </p:sp>
      <p:sp>
        <p:nvSpPr>
          <p:cNvPr id="259" name="Уровень текста 1…"/>
          <p:cNvSpPr txBox="1"/>
          <p:nvPr>
            <p:ph type="body" sz="quarter" idx="1"/>
          </p:nvPr>
        </p:nvSpPr>
        <p:spPr>
          <a:xfrm>
            <a:off x="1564504" y="1230406"/>
            <a:ext cx="9941702" cy="2954659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264" name="Google Shape;134;p27"/>
          <p:cNvGrpSpPr/>
          <p:nvPr/>
        </p:nvGrpSpPr>
        <p:grpSpPr>
          <a:xfrm>
            <a:off x="1244595" y="11893538"/>
            <a:ext cx="4618493" cy="939825"/>
            <a:chOff x="-1" y="0"/>
            <a:chExt cx="4618491" cy="939823"/>
          </a:xfrm>
        </p:grpSpPr>
        <p:sp>
          <p:nvSpPr>
            <p:cNvPr id="260" name="Google Shape;135;p27"/>
            <p:cNvSpPr/>
            <p:nvPr/>
          </p:nvSpPr>
          <p:spPr>
            <a:xfrm>
              <a:off x="-2" y="-1"/>
              <a:ext cx="3441716" cy="939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16"/>
                    <a:pt x="1296" y="0"/>
                    <a:pt x="2906" y="0"/>
                  </a:cubicBezTo>
                  <a:lnTo>
                    <a:pt x="18694" y="0"/>
                  </a:lnTo>
                  <a:cubicBezTo>
                    <a:pt x="20298" y="0"/>
                    <a:pt x="21600" y="4816"/>
                    <a:pt x="21600" y="10800"/>
                  </a:cubicBezTo>
                  <a:cubicBezTo>
                    <a:pt x="21600" y="16760"/>
                    <a:pt x="20298" y="21600"/>
                    <a:pt x="18694" y="21600"/>
                  </a:cubicBezTo>
                  <a:lnTo>
                    <a:pt x="2906" y="21600"/>
                  </a:lnTo>
                  <a:cubicBezTo>
                    <a:pt x="1296" y="21600"/>
                    <a:pt x="0" y="16760"/>
                    <a:pt x="0" y="10800"/>
                  </a:cubicBezTo>
                  <a:close/>
                </a:path>
              </a:pathLst>
            </a:custGeom>
            <a:solidFill>
              <a:srgbClr val="6451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61" name="Google Shape;136;p27"/>
            <p:cNvSpPr/>
            <p:nvPr/>
          </p:nvSpPr>
          <p:spPr>
            <a:xfrm>
              <a:off x="387351" y="314328"/>
              <a:ext cx="2670191" cy="29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11" y="21301"/>
                  </a:moveTo>
                  <a:lnTo>
                    <a:pt x="265" y="3363"/>
                  </a:lnTo>
                  <a:lnTo>
                    <a:pt x="265" y="21301"/>
                  </a:lnTo>
                  <a:lnTo>
                    <a:pt x="0" y="21301"/>
                  </a:lnTo>
                  <a:lnTo>
                    <a:pt x="0" y="1121"/>
                  </a:lnTo>
                  <a:lnTo>
                    <a:pt x="455" y="1121"/>
                  </a:lnTo>
                  <a:lnTo>
                    <a:pt x="1076" y="18610"/>
                  </a:lnTo>
                  <a:lnTo>
                    <a:pt x="1714" y="1121"/>
                  </a:lnTo>
                  <a:lnTo>
                    <a:pt x="2144" y="1121"/>
                  </a:lnTo>
                  <a:lnTo>
                    <a:pt x="2144" y="21301"/>
                  </a:lnTo>
                  <a:lnTo>
                    <a:pt x="1855" y="21301"/>
                  </a:lnTo>
                  <a:lnTo>
                    <a:pt x="1855" y="3513"/>
                  </a:lnTo>
                  <a:lnTo>
                    <a:pt x="1209" y="21301"/>
                  </a:lnTo>
                  <a:lnTo>
                    <a:pt x="911" y="21301"/>
                  </a:lnTo>
                  <a:close/>
                  <a:moveTo>
                    <a:pt x="3287" y="3363"/>
                  </a:moveTo>
                  <a:lnTo>
                    <a:pt x="2600" y="3363"/>
                  </a:lnTo>
                  <a:lnTo>
                    <a:pt x="2600" y="1121"/>
                  </a:lnTo>
                  <a:lnTo>
                    <a:pt x="4272" y="1121"/>
                  </a:lnTo>
                  <a:lnTo>
                    <a:pt x="4272" y="3363"/>
                  </a:lnTo>
                  <a:lnTo>
                    <a:pt x="3577" y="3363"/>
                  </a:lnTo>
                  <a:lnTo>
                    <a:pt x="3577" y="21301"/>
                  </a:lnTo>
                  <a:lnTo>
                    <a:pt x="3287" y="21301"/>
                  </a:lnTo>
                  <a:lnTo>
                    <a:pt x="3287" y="3363"/>
                  </a:lnTo>
                  <a:close/>
                  <a:moveTo>
                    <a:pt x="4537" y="11211"/>
                  </a:moveTo>
                  <a:cubicBezTo>
                    <a:pt x="4537" y="3737"/>
                    <a:pt x="4868" y="822"/>
                    <a:pt x="5439" y="822"/>
                  </a:cubicBezTo>
                  <a:cubicBezTo>
                    <a:pt x="5961" y="822"/>
                    <a:pt x="6226" y="2765"/>
                    <a:pt x="6276" y="6951"/>
                  </a:cubicBezTo>
                  <a:lnTo>
                    <a:pt x="5986" y="6951"/>
                  </a:lnTo>
                  <a:cubicBezTo>
                    <a:pt x="5936" y="3961"/>
                    <a:pt x="5779" y="2990"/>
                    <a:pt x="5439" y="2990"/>
                  </a:cubicBezTo>
                  <a:cubicBezTo>
                    <a:pt x="5067" y="2990"/>
                    <a:pt x="4835" y="5008"/>
                    <a:pt x="4835" y="9866"/>
                  </a:cubicBezTo>
                  <a:lnTo>
                    <a:pt x="4835" y="12407"/>
                  </a:lnTo>
                  <a:cubicBezTo>
                    <a:pt x="4835" y="17190"/>
                    <a:pt x="5058" y="19507"/>
                    <a:pt x="5439" y="19507"/>
                  </a:cubicBezTo>
                  <a:cubicBezTo>
                    <a:pt x="5762" y="19507"/>
                    <a:pt x="5936" y="18685"/>
                    <a:pt x="5986" y="15696"/>
                  </a:cubicBezTo>
                  <a:lnTo>
                    <a:pt x="6276" y="15696"/>
                  </a:lnTo>
                  <a:cubicBezTo>
                    <a:pt x="6218" y="19956"/>
                    <a:pt x="5953" y="21600"/>
                    <a:pt x="5439" y="21600"/>
                  </a:cubicBezTo>
                  <a:cubicBezTo>
                    <a:pt x="4868" y="21600"/>
                    <a:pt x="4537" y="18685"/>
                    <a:pt x="4537" y="11211"/>
                  </a:cubicBezTo>
                  <a:close/>
                  <a:moveTo>
                    <a:pt x="8072" y="3363"/>
                  </a:moveTo>
                  <a:lnTo>
                    <a:pt x="7377" y="3363"/>
                  </a:lnTo>
                  <a:lnTo>
                    <a:pt x="7377" y="1121"/>
                  </a:lnTo>
                  <a:lnTo>
                    <a:pt x="9049" y="1121"/>
                  </a:lnTo>
                  <a:lnTo>
                    <a:pt x="9049" y="3363"/>
                  </a:lnTo>
                  <a:lnTo>
                    <a:pt x="8362" y="3363"/>
                  </a:lnTo>
                  <a:lnTo>
                    <a:pt x="8362" y="21301"/>
                  </a:lnTo>
                  <a:lnTo>
                    <a:pt x="8072" y="21301"/>
                  </a:lnTo>
                  <a:lnTo>
                    <a:pt x="8072" y="3363"/>
                  </a:lnTo>
                  <a:close/>
                  <a:moveTo>
                    <a:pt x="9206" y="6801"/>
                  </a:moveTo>
                  <a:lnTo>
                    <a:pt x="9471" y="6801"/>
                  </a:lnTo>
                  <a:lnTo>
                    <a:pt x="9471" y="9567"/>
                  </a:lnTo>
                  <a:cubicBezTo>
                    <a:pt x="9546" y="7698"/>
                    <a:pt x="9703" y="6801"/>
                    <a:pt x="9918" y="6801"/>
                  </a:cubicBezTo>
                  <a:lnTo>
                    <a:pt x="10067" y="6801"/>
                  </a:lnTo>
                  <a:lnTo>
                    <a:pt x="10067" y="9118"/>
                  </a:lnTo>
                  <a:lnTo>
                    <a:pt x="9902" y="9118"/>
                  </a:lnTo>
                  <a:cubicBezTo>
                    <a:pt x="9620" y="9118"/>
                    <a:pt x="9479" y="10239"/>
                    <a:pt x="9479" y="13080"/>
                  </a:cubicBezTo>
                  <a:lnTo>
                    <a:pt x="9479" y="21301"/>
                  </a:lnTo>
                  <a:lnTo>
                    <a:pt x="9206" y="21301"/>
                  </a:lnTo>
                  <a:lnTo>
                    <a:pt x="9206" y="6801"/>
                  </a:lnTo>
                  <a:close/>
                  <a:moveTo>
                    <a:pt x="10481" y="15994"/>
                  </a:moveTo>
                  <a:lnTo>
                    <a:pt x="10481" y="6801"/>
                  </a:lnTo>
                  <a:lnTo>
                    <a:pt x="10754" y="6801"/>
                  </a:lnTo>
                  <a:lnTo>
                    <a:pt x="10754" y="15994"/>
                  </a:lnTo>
                  <a:cubicBezTo>
                    <a:pt x="10754" y="18984"/>
                    <a:pt x="10895" y="19806"/>
                    <a:pt x="11135" y="19806"/>
                  </a:cubicBezTo>
                  <a:cubicBezTo>
                    <a:pt x="11384" y="19806"/>
                    <a:pt x="11558" y="18760"/>
                    <a:pt x="11558" y="15994"/>
                  </a:cubicBezTo>
                  <a:lnTo>
                    <a:pt x="11558" y="6801"/>
                  </a:lnTo>
                  <a:lnTo>
                    <a:pt x="11831" y="6801"/>
                  </a:lnTo>
                  <a:lnTo>
                    <a:pt x="11831" y="21301"/>
                  </a:lnTo>
                  <a:lnTo>
                    <a:pt x="11558" y="21301"/>
                  </a:lnTo>
                  <a:lnTo>
                    <a:pt x="11558" y="19283"/>
                  </a:lnTo>
                  <a:cubicBezTo>
                    <a:pt x="11466" y="20927"/>
                    <a:pt x="11284" y="21600"/>
                    <a:pt x="11053" y="21600"/>
                  </a:cubicBezTo>
                  <a:cubicBezTo>
                    <a:pt x="10680" y="21600"/>
                    <a:pt x="10481" y="20030"/>
                    <a:pt x="10481" y="15994"/>
                  </a:cubicBezTo>
                  <a:close/>
                  <a:moveTo>
                    <a:pt x="12352" y="14051"/>
                  </a:moveTo>
                  <a:cubicBezTo>
                    <a:pt x="12352" y="8595"/>
                    <a:pt x="12601" y="6502"/>
                    <a:pt x="13048" y="6502"/>
                  </a:cubicBezTo>
                  <a:cubicBezTo>
                    <a:pt x="13503" y="6502"/>
                    <a:pt x="13751" y="8595"/>
                    <a:pt x="13751" y="13453"/>
                  </a:cubicBezTo>
                  <a:lnTo>
                    <a:pt x="13751" y="14201"/>
                  </a:lnTo>
                  <a:lnTo>
                    <a:pt x="12626" y="14201"/>
                  </a:lnTo>
                  <a:lnTo>
                    <a:pt x="12626" y="15098"/>
                  </a:lnTo>
                  <a:cubicBezTo>
                    <a:pt x="12626" y="18311"/>
                    <a:pt x="12775" y="19806"/>
                    <a:pt x="13048" y="19806"/>
                  </a:cubicBezTo>
                  <a:cubicBezTo>
                    <a:pt x="13296" y="19806"/>
                    <a:pt x="13420" y="18909"/>
                    <a:pt x="13453" y="17265"/>
                  </a:cubicBezTo>
                  <a:lnTo>
                    <a:pt x="13727" y="17265"/>
                  </a:lnTo>
                  <a:cubicBezTo>
                    <a:pt x="13677" y="20030"/>
                    <a:pt x="13453" y="21600"/>
                    <a:pt x="13048" y="21600"/>
                  </a:cubicBezTo>
                  <a:cubicBezTo>
                    <a:pt x="12601" y="21600"/>
                    <a:pt x="12352" y="19507"/>
                    <a:pt x="12352" y="14051"/>
                  </a:cubicBezTo>
                  <a:close/>
                  <a:moveTo>
                    <a:pt x="13048" y="8296"/>
                  </a:moveTo>
                  <a:cubicBezTo>
                    <a:pt x="12775" y="8296"/>
                    <a:pt x="12634" y="9567"/>
                    <a:pt x="12626" y="12631"/>
                  </a:cubicBezTo>
                  <a:lnTo>
                    <a:pt x="13478" y="12631"/>
                  </a:lnTo>
                  <a:cubicBezTo>
                    <a:pt x="13462" y="9492"/>
                    <a:pt x="13321" y="8296"/>
                    <a:pt x="13048" y="8296"/>
                  </a:cubicBezTo>
                  <a:close/>
                  <a:moveTo>
                    <a:pt x="15548" y="3363"/>
                  </a:moveTo>
                  <a:lnTo>
                    <a:pt x="14861" y="3363"/>
                  </a:lnTo>
                  <a:lnTo>
                    <a:pt x="14861" y="1121"/>
                  </a:lnTo>
                  <a:lnTo>
                    <a:pt x="16533" y="1121"/>
                  </a:lnTo>
                  <a:lnTo>
                    <a:pt x="16533" y="3363"/>
                  </a:lnTo>
                  <a:lnTo>
                    <a:pt x="15838" y="3363"/>
                  </a:lnTo>
                  <a:lnTo>
                    <a:pt x="15838" y="21301"/>
                  </a:lnTo>
                  <a:lnTo>
                    <a:pt x="15548" y="21301"/>
                  </a:lnTo>
                  <a:lnTo>
                    <a:pt x="15548" y="3363"/>
                  </a:lnTo>
                  <a:close/>
                  <a:moveTo>
                    <a:pt x="16575" y="14051"/>
                  </a:moveTo>
                  <a:cubicBezTo>
                    <a:pt x="16575" y="8595"/>
                    <a:pt x="16823" y="6502"/>
                    <a:pt x="17270" y="6502"/>
                  </a:cubicBezTo>
                  <a:cubicBezTo>
                    <a:pt x="17734" y="6502"/>
                    <a:pt x="17974" y="8595"/>
                    <a:pt x="17974" y="13453"/>
                  </a:cubicBezTo>
                  <a:lnTo>
                    <a:pt x="17974" y="14201"/>
                  </a:lnTo>
                  <a:lnTo>
                    <a:pt x="16848" y="14201"/>
                  </a:lnTo>
                  <a:lnTo>
                    <a:pt x="16848" y="15098"/>
                  </a:lnTo>
                  <a:cubicBezTo>
                    <a:pt x="16848" y="18311"/>
                    <a:pt x="17005" y="19806"/>
                    <a:pt x="17270" y="19806"/>
                  </a:cubicBezTo>
                  <a:cubicBezTo>
                    <a:pt x="17518" y="19806"/>
                    <a:pt x="17643" y="18909"/>
                    <a:pt x="17676" y="17265"/>
                  </a:cubicBezTo>
                  <a:lnTo>
                    <a:pt x="17949" y="17265"/>
                  </a:lnTo>
                  <a:cubicBezTo>
                    <a:pt x="17899" y="20030"/>
                    <a:pt x="17676" y="21600"/>
                    <a:pt x="17270" y="21600"/>
                  </a:cubicBezTo>
                  <a:cubicBezTo>
                    <a:pt x="16823" y="21600"/>
                    <a:pt x="16575" y="19507"/>
                    <a:pt x="16575" y="14051"/>
                  </a:cubicBezTo>
                  <a:close/>
                  <a:moveTo>
                    <a:pt x="17270" y="8296"/>
                  </a:moveTo>
                  <a:cubicBezTo>
                    <a:pt x="16997" y="8296"/>
                    <a:pt x="16856" y="9567"/>
                    <a:pt x="16848" y="12631"/>
                  </a:cubicBezTo>
                  <a:lnTo>
                    <a:pt x="17701" y="12631"/>
                  </a:lnTo>
                  <a:cubicBezTo>
                    <a:pt x="17684" y="9492"/>
                    <a:pt x="17543" y="8296"/>
                    <a:pt x="17270" y="8296"/>
                  </a:cubicBezTo>
                  <a:close/>
                  <a:moveTo>
                    <a:pt x="18396" y="14126"/>
                  </a:moveTo>
                  <a:cubicBezTo>
                    <a:pt x="18396" y="8819"/>
                    <a:pt x="18628" y="6502"/>
                    <a:pt x="19091" y="6502"/>
                  </a:cubicBezTo>
                  <a:cubicBezTo>
                    <a:pt x="19472" y="6502"/>
                    <a:pt x="19712" y="7773"/>
                    <a:pt x="19745" y="10837"/>
                  </a:cubicBezTo>
                  <a:lnTo>
                    <a:pt x="19472" y="10837"/>
                  </a:lnTo>
                  <a:cubicBezTo>
                    <a:pt x="19439" y="8969"/>
                    <a:pt x="19298" y="8296"/>
                    <a:pt x="19091" y="8296"/>
                  </a:cubicBezTo>
                  <a:cubicBezTo>
                    <a:pt x="18810" y="8296"/>
                    <a:pt x="18678" y="9716"/>
                    <a:pt x="18678" y="12930"/>
                  </a:cubicBezTo>
                  <a:lnTo>
                    <a:pt x="18678" y="15247"/>
                  </a:lnTo>
                  <a:cubicBezTo>
                    <a:pt x="18678" y="18610"/>
                    <a:pt x="18860" y="19806"/>
                    <a:pt x="19091" y="19806"/>
                  </a:cubicBezTo>
                  <a:cubicBezTo>
                    <a:pt x="19323" y="19806"/>
                    <a:pt x="19439" y="18909"/>
                    <a:pt x="19472" y="17265"/>
                  </a:cubicBezTo>
                  <a:lnTo>
                    <a:pt x="19754" y="17265"/>
                  </a:lnTo>
                  <a:cubicBezTo>
                    <a:pt x="19704" y="20180"/>
                    <a:pt x="19472" y="21600"/>
                    <a:pt x="19091" y="21600"/>
                  </a:cubicBezTo>
                  <a:cubicBezTo>
                    <a:pt x="18669" y="21600"/>
                    <a:pt x="18396" y="19881"/>
                    <a:pt x="18396" y="14126"/>
                  </a:cubicBezTo>
                  <a:close/>
                  <a:moveTo>
                    <a:pt x="21319" y="21301"/>
                  </a:moveTo>
                  <a:lnTo>
                    <a:pt x="21319" y="12108"/>
                  </a:lnTo>
                  <a:cubicBezTo>
                    <a:pt x="21319" y="9118"/>
                    <a:pt x="21186" y="8296"/>
                    <a:pt x="20946" y="8296"/>
                  </a:cubicBezTo>
                  <a:cubicBezTo>
                    <a:pt x="20698" y="8296"/>
                    <a:pt x="20524" y="9343"/>
                    <a:pt x="20524" y="12108"/>
                  </a:cubicBezTo>
                  <a:lnTo>
                    <a:pt x="20524" y="21301"/>
                  </a:lnTo>
                  <a:lnTo>
                    <a:pt x="20251" y="21301"/>
                  </a:lnTo>
                  <a:lnTo>
                    <a:pt x="20251" y="0"/>
                  </a:lnTo>
                  <a:lnTo>
                    <a:pt x="20524" y="0"/>
                  </a:lnTo>
                  <a:lnTo>
                    <a:pt x="20524" y="8894"/>
                  </a:lnTo>
                  <a:cubicBezTo>
                    <a:pt x="20615" y="7250"/>
                    <a:pt x="20797" y="6502"/>
                    <a:pt x="21020" y="6502"/>
                  </a:cubicBezTo>
                  <a:cubicBezTo>
                    <a:pt x="21393" y="6502"/>
                    <a:pt x="21600" y="8147"/>
                    <a:pt x="21600" y="12108"/>
                  </a:cubicBezTo>
                  <a:lnTo>
                    <a:pt x="21600" y="21301"/>
                  </a:lnTo>
                  <a:lnTo>
                    <a:pt x="21319" y="2130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62" name="Google Shape;137;p27"/>
            <p:cNvSpPr/>
            <p:nvPr/>
          </p:nvSpPr>
          <p:spPr>
            <a:xfrm>
              <a:off x="3504052" y="3174"/>
              <a:ext cx="1114439" cy="936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776"/>
                  </a:moveTo>
                  <a:cubicBezTo>
                    <a:pt x="0" y="4816"/>
                    <a:pt x="4026" y="0"/>
                    <a:pt x="8985" y="0"/>
                  </a:cubicBezTo>
                  <a:lnTo>
                    <a:pt x="12615" y="0"/>
                  </a:lnTo>
                  <a:cubicBezTo>
                    <a:pt x="17574" y="0"/>
                    <a:pt x="21600" y="4816"/>
                    <a:pt x="21600" y="10776"/>
                  </a:cubicBezTo>
                  <a:cubicBezTo>
                    <a:pt x="21600" y="16760"/>
                    <a:pt x="17574" y="21600"/>
                    <a:pt x="12615" y="21600"/>
                  </a:cubicBezTo>
                  <a:lnTo>
                    <a:pt x="8985" y="21600"/>
                  </a:lnTo>
                  <a:cubicBezTo>
                    <a:pt x="4026" y="21600"/>
                    <a:pt x="0" y="16760"/>
                    <a:pt x="0" y="107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63" name="Google Shape;138;p27"/>
            <p:cNvSpPr/>
            <p:nvPr/>
          </p:nvSpPr>
          <p:spPr>
            <a:xfrm>
              <a:off x="3853304" y="260354"/>
              <a:ext cx="419111" cy="42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034"/>
                  </a:moveTo>
                  <a:lnTo>
                    <a:pt x="11355" y="10034"/>
                  </a:lnTo>
                  <a:lnTo>
                    <a:pt x="11355" y="0"/>
                  </a:lnTo>
                  <a:lnTo>
                    <a:pt x="10140" y="0"/>
                  </a:lnTo>
                  <a:lnTo>
                    <a:pt x="10140" y="10034"/>
                  </a:lnTo>
                  <a:lnTo>
                    <a:pt x="0" y="10034"/>
                  </a:lnTo>
                  <a:lnTo>
                    <a:pt x="0" y="11249"/>
                  </a:lnTo>
                  <a:lnTo>
                    <a:pt x="10140" y="11249"/>
                  </a:lnTo>
                  <a:lnTo>
                    <a:pt x="10140" y="21600"/>
                  </a:lnTo>
                  <a:lnTo>
                    <a:pt x="11355" y="21600"/>
                  </a:lnTo>
                  <a:lnTo>
                    <a:pt x="11355" y="11249"/>
                  </a:lnTo>
                  <a:lnTo>
                    <a:pt x="21600" y="11249"/>
                  </a:lnTo>
                  <a:lnTo>
                    <a:pt x="21600" y="10034"/>
                  </a:lnTo>
                  <a:close/>
                </a:path>
              </a:pathLst>
            </a:custGeom>
            <a:solidFill>
              <a:srgbClr val="282828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</p:grpSp>
      <p:pic>
        <p:nvPicPr>
          <p:cNvPr id="265" name="Google Shape;139;p27" descr="Google Shape;139;p2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86311" y="-166778"/>
            <a:ext cx="21052974" cy="210529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Google Shape;140;p27" descr="Google Shape;140;p2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784987">
            <a:off x="11319119" y="-1304046"/>
            <a:ext cx="15219845" cy="15219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Google Shape;141;p27" descr="Google Shape;141;p2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9744726">
            <a:off x="7171218" y="5049399"/>
            <a:ext cx="11120668" cy="11120668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Номер слайда"/>
          <p:cNvSpPr txBox="1"/>
          <p:nvPr>
            <p:ph type="sldNum" sz="quarter" idx="2"/>
          </p:nvPr>
        </p:nvSpPr>
        <p:spPr>
          <a:xfrm>
            <a:off x="16940628" y="12448465"/>
            <a:ext cx="534573" cy="528471"/>
          </a:xfrm>
          <a:prstGeom prst="rect">
            <a:avLst/>
          </a:prstGeom>
        </p:spPr>
        <p:txBody>
          <a:bodyPr lIns="91421" tIns="91421" rIns="91421" bIns="91421" anchor="ctr"/>
          <a:lstStyle>
            <a:lvl1pPr algn="r">
              <a:defRPr sz="2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ценка спикера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144;p28"/>
          <p:cNvSpPr/>
          <p:nvPr/>
        </p:nvSpPr>
        <p:spPr>
          <a:xfrm>
            <a:off x="12395206" y="2150073"/>
            <a:ext cx="9564470" cy="9564463"/>
          </a:xfrm>
          <a:prstGeom prst="roundRect">
            <a:avLst>
              <a:gd name="adj" fmla="val 368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76" name="Google Shape;145;p28"/>
          <p:cNvSpPr/>
          <p:nvPr>
            <p:ph type="pic" sz="half" idx="21"/>
          </p:nvPr>
        </p:nvSpPr>
        <p:spPr>
          <a:xfrm>
            <a:off x="13007764" y="2843914"/>
            <a:ext cx="8339337" cy="81767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77" name="Уровень текста 1…"/>
          <p:cNvSpPr txBox="1"/>
          <p:nvPr>
            <p:ph type="body" sz="quarter" idx="1"/>
          </p:nvPr>
        </p:nvSpPr>
        <p:spPr>
          <a:xfrm>
            <a:off x="904878" y="2234524"/>
            <a:ext cx="9945680" cy="1354226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88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787400">
              <a:lnSpc>
                <a:spcPct val="100000"/>
              </a:lnSpc>
              <a:spcBef>
                <a:spcPts val="0"/>
              </a:spcBef>
              <a:buClrTx/>
              <a:buSzPts val="8800"/>
              <a:buFontTx/>
              <a:defRPr sz="88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787400">
              <a:lnSpc>
                <a:spcPct val="100000"/>
              </a:lnSpc>
              <a:spcBef>
                <a:spcPts val="0"/>
              </a:spcBef>
              <a:buClrTx/>
              <a:buSzPts val="8800"/>
              <a:buFontTx/>
              <a:defRPr sz="88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787400">
              <a:lnSpc>
                <a:spcPct val="100000"/>
              </a:lnSpc>
              <a:spcBef>
                <a:spcPts val="0"/>
              </a:spcBef>
              <a:buClrTx/>
              <a:buSzPts val="8800"/>
              <a:buFontTx/>
              <a:defRPr sz="88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787400">
              <a:lnSpc>
                <a:spcPct val="100000"/>
              </a:lnSpc>
              <a:spcBef>
                <a:spcPts val="0"/>
              </a:spcBef>
              <a:buClrTx/>
              <a:buSzPts val="8800"/>
              <a:buFontTx/>
              <a:defRPr sz="88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278" name="Google Shape;147;p28" descr="Google Shape;147;p2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еребивочный слайд_2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150;p29" descr="Google Shape;150;p29"/>
          <p:cNvPicPr>
            <a:picLocks noChangeAspect="1"/>
          </p:cNvPicPr>
          <p:nvPr/>
        </p:nvPicPr>
        <p:blipFill>
          <a:blip r:embed="rId2">
            <a:extLst/>
          </a:blip>
          <a:srcRect l="0" t="0" r="31724" b="0"/>
          <a:stretch>
            <a:fillRect/>
          </a:stretch>
        </p:blipFill>
        <p:spPr>
          <a:xfrm>
            <a:off x="8767439" y="1814378"/>
            <a:ext cx="15616570" cy="1141250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9" name="Google Shape;151;p29"/>
          <p:cNvGrpSpPr/>
          <p:nvPr/>
        </p:nvGrpSpPr>
        <p:grpSpPr>
          <a:xfrm>
            <a:off x="1281633" y="1020234"/>
            <a:ext cx="10314507" cy="3356315"/>
            <a:chOff x="-1" y="0"/>
            <a:chExt cx="10314506" cy="3356314"/>
          </a:xfrm>
        </p:grpSpPr>
        <p:sp>
          <p:nvSpPr>
            <p:cNvPr id="287" name="Google Shape;152;p29"/>
            <p:cNvSpPr/>
            <p:nvPr/>
          </p:nvSpPr>
          <p:spPr>
            <a:xfrm>
              <a:off x="-2" y="-1"/>
              <a:ext cx="10314507" cy="3356315"/>
            </a:xfrm>
            <a:prstGeom prst="roundRect">
              <a:avLst>
                <a:gd name="adj" fmla="val 5371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88" name="Google Shape;153;p29"/>
            <p:cNvSpPr txBox="1"/>
            <p:nvPr/>
          </p:nvSpPr>
          <p:spPr>
            <a:xfrm>
              <a:off x="144236" y="1346135"/>
              <a:ext cx="10026024" cy="6640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1" tIns="91421" rIns="91421" bIns="91421" numCol="1" anchor="ctr">
              <a:spAutoFit/>
            </a:bodyPr>
            <a:lstStyle>
              <a:lvl1pPr algn="ctr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   </a:t>
              </a:r>
            </a:p>
          </p:txBody>
        </p:sp>
      </p:grpSp>
      <p:pic>
        <p:nvPicPr>
          <p:cNvPr id="290" name="Google Shape;154;p29" descr="Google Shape;154;p2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Уровень текста 1…"/>
          <p:cNvSpPr txBox="1"/>
          <p:nvPr>
            <p:ph type="body" sz="quarter" idx="1"/>
          </p:nvPr>
        </p:nvSpPr>
        <p:spPr>
          <a:xfrm>
            <a:off x="1564504" y="1230406"/>
            <a:ext cx="9941702" cy="2954659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296" name="Google Shape;156;p29"/>
          <p:cNvGrpSpPr/>
          <p:nvPr/>
        </p:nvGrpSpPr>
        <p:grpSpPr>
          <a:xfrm>
            <a:off x="1244595" y="11893538"/>
            <a:ext cx="4618493" cy="939825"/>
            <a:chOff x="-1" y="0"/>
            <a:chExt cx="4618491" cy="939823"/>
          </a:xfrm>
        </p:grpSpPr>
        <p:sp>
          <p:nvSpPr>
            <p:cNvPr id="292" name="Google Shape;157;p29"/>
            <p:cNvSpPr/>
            <p:nvPr/>
          </p:nvSpPr>
          <p:spPr>
            <a:xfrm>
              <a:off x="-2" y="-1"/>
              <a:ext cx="3441716" cy="939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16"/>
                    <a:pt x="1296" y="0"/>
                    <a:pt x="2906" y="0"/>
                  </a:cubicBezTo>
                  <a:lnTo>
                    <a:pt x="18694" y="0"/>
                  </a:lnTo>
                  <a:cubicBezTo>
                    <a:pt x="20298" y="0"/>
                    <a:pt x="21600" y="4816"/>
                    <a:pt x="21600" y="10800"/>
                  </a:cubicBezTo>
                  <a:cubicBezTo>
                    <a:pt x="21600" y="16760"/>
                    <a:pt x="20298" y="21600"/>
                    <a:pt x="18694" y="21600"/>
                  </a:cubicBezTo>
                  <a:lnTo>
                    <a:pt x="2906" y="21600"/>
                  </a:lnTo>
                  <a:cubicBezTo>
                    <a:pt x="1296" y="21600"/>
                    <a:pt x="0" y="16760"/>
                    <a:pt x="0" y="10800"/>
                  </a:cubicBezTo>
                  <a:close/>
                </a:path>
              </a:pathLst>
            </a:custGeom>
            <a:solidFill>
              <a:srgbClr val="6451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3" name="Google Shape;158;p29"/>
            <p:cNvSpPr/>
            <p:nvPr/>
          </p:nvSpPr>
          <p:spPr>
            <a:xfrm>
              <a:off x="387351" y="314328"/>
              <a:ext cx="2670191" cy="29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11" y="21301"/>
                  </a:moveTo>
                  <a:lnTo>
                    <a:pt x="265" y="3363"/>
                  </a:lnTo>
                  <a:lnTo>
                    <a:pt x="265" y="21301"/>
                  </a:lnTo>
                  <a:lnTo>
                    <a:pt x="0" y="21301"/>
                  </a:lnTo>
                  <a:lnTo>
                    <a:pt x="0" y="1121"/>
                  </a:lnTo>
                  <a:lnTo>
                    <a:pt x="455" y="1121"/>
                  </a:lnTo>
                  <a:lnTo>
                    <a:pt x="1076" y="18610"/>
                  </a:lnTo>
                  <a:lnTo>
                    <a:pt x="1714" y="1121"/>
                  </a:lnTo>
                  <a:lnTo>
                    <a:pt x="2144" y="1121"/>
                  </a:lnTo>
                  <a:lnTo>
                    <a:pt x="2144" y="21301"/>
                  </a:lnTo>
                  <a:lnTo>
                    <a:pt x="1855" y="21301"/>
                  </a:lnTo>
                  <a:lnTo>
                    <a:pt x="1855" y="3513"/>
                  </a:lnTo>
                  <a:lnTo>
                    <a:pt x="1209" y="21301"/>
                  </a:lnTo>
                  <a:lnTo>
                    <a:pt x="911" y="21301"/>
                  </a:lnTo>
                  <a:close/>
                  <a:moveTo>
                    <a:pt x="3287" y="3363"/>
                  </a:moveTo>
                  <a:lnTo>
                    <a:pt x="2600" y="3363"/>
                  </a:lnTo>
                  <a:lnTo>
                    <a:pt x="2600" y="1121"/>
                  </a:lnTo>
                  <a:lnTo>
                    <a:pt x="4272" y="1121"/>
                  </a:lnTo>
                  <a:lnTo>
                    <a:pt x="4272" y="3363"/>
                  </a:lnTo>
                  <a:lnTo>
                    <a:pt x="3577" y="3363"/>
                  </a:lnTo>
                  <a:lnTo>
                    <a:pt x="3577" y="21301"/>
                  </a:lnTo>
                  <a:lnTo>
                    <a:pt x="3287" y="21301"/>
                  </a:lnTo>
                  <a:lnTo>
                    <a:pt x="3287" y="3363"/>
                  </a:lnTo>
                  <a:close/>
                  <a:moveTo>
                    <a:pt x="4537" y="11211"/>
                  </a:moveTo>
                  <a:cubicBezTo>
                    <a:pt x="4537" y="3737"/>
                    <a:pt x="4868" y="822"/>
                    <a:pt x="5439" y="822"/>
                  </a:cubicBezTo>
                  <a:cubicBezTo>
                    <a:pt x="5961" y="822"/>
                    <a:pt x="6226" y="2765"/>
                    <a:pt x="6276" y="6951"/>
                  </a:cubicBezTo>
                  <a:lnTo>
                    <a:pt x="5986" y="6951"/>
                  </a:lnTo>
                  <a:cubicBezTo>
                    <a:pt x="5936" y="3961"/>
                    <a:pt x="5779" y="2990"/>
                    <a:pt x="5439" y="2990"/>
                  </a:cubicBezTo>
                  <a:cubicBezTo>
                    <a:pt x="5067" y="2990"/>
                    <a:pt x="4835" y="5008"/>
                    <a:pt x="4835" y="9866"/>
                  </a:cubicBezTo>
                  <a:lnTo>
                    <a:pt x="4835" y="12407"/>
                  </a:lnTo>
                  <a:cubicBezTo>
                    <a:pt x="4835" y="17190"/>
                    <a:pt x="5058" y="19507"/>
                    <a:pt x="5439" y="19507"/>
                  </a:cubicBezTo>
                  <a:cubicBezTo>
                    <a:pt x="5762" y="19507"/>
                    <a:pt x="5936" y="18685"/>
                    <a:pt x="5986" y="15696"/>
                  </a:cubicBezTo>
                  <a:lnTo>
                    <a:pt x="6276" y="15696"/>
                  </a:lnTo>
                  <a:cubicBezTo>
                    <a:pt x="6218" y="19956"/>
                    <a:pt x="5953" y="21600"/>
                    <a:pt x="5439" y="21600"/>
                  </a:cubicBezTo>
                  <a:cubicBezTo>
                    <a:pt x="4868" y="21600"/>
                    <a:pt x="4537" y="18685"/>
                    <a:pt x="4537" y="11211"/>
                  </a:cubicBezTo>
                  <a:close/>
                  <a:moveTo>
                    <a:pt x="8072" y="3363"/>
                  </a:moveTo>
                  <a:lnTo>
                    <a:pt x="7377" y="3363"/>
                  </a:lnTo>
                  <a:lnTo>
                    <a:pt x="7377" y="1121"/>
                  </a:lnTo>
                  <a:lnTo>
                    <a:pt x="9049" y="1121"/>
                  </a:lnTo>
                  <a:lnTo>
                    <a:pt x="9049" y="3363"/>
                  </a:lnTo>
                  <a:lnTo>
                    <a:pt x="8362" y="3363"/>
                  </a:lnTo>
                  <a:lnTo>
                    <a:pt x="8362" y="21301"/>
                  </a:lnTo>
                  <a:lnTo>
                    <a:pt x="8072" y="21301"/>
                  </a:lnTo>
                  <a:lnTo>
                    <a:pt x="8072" y="3363"/>
                  </a:lnTo>
                  <a:close/>
                  <a:moveTo>
                    <a:pt x="9206" y="6801"/>
                  </a:moveTo>
                  <a:lnTo>
                    <a:pt x="9471" y="6801"/>
                  </a:lnTo>
                  <a:lnTo>
                    <a:pt x="9471" y="9567"/>
                  </a:lnTo>
                  <a:cubicBezTo>
                    <a:pt x="9546" y="7698"/>
                    <a:pt x="9703" y="6801"/>
                    <a:pt x="9918" y="6801"/>
                  </a:cubicBezTo>
                  <a:lnTo>
                    <a:pt x="10067" y="6801"/>
                  </a:lnTo>
                  <a:lnTo>
                    <a:pt x="10067" y="9118"/>
                  </a:lnTo>
                  <a:lnTo>
                    <a:pt x="9902" y="9118"/>
                  </a:lnTo>
                  <a:cubicBezTo>
                    <a:pt x="9620" y="9118"/>
                    <a:pt x="9479" y="10239"/>
                    <a:pt x="9479" y="13080"/>
                  </a:cubicBezTo>
                  <a:lnTo>
                    <a:pt x="9479" y="21301"/>
                  </a:lnTo>
                  <a:lnTo>
                    <a:pt x="9206" y="21301"/>
                  </a:lnTo>
                  <a:lnTo>
                    <a:pt x="9206" y="6801"/>
                  </a:lnTo>
                  <a:close/>
                  <a:moveTo>
                    <a:pt x="10481" y="15994"/>
                  </a:moveTo>
                  <a:lnTo>
                    <a:pt x="10481" y="6801"/>
                  </a:lnTo>
                  <a:lnTo>
                    <a:pt x="10754" y="6801"/>
                  </a:lnTo>
                  <a:lnTo>
                    <a:pt x="10754" y="15994"/>
                  </a:lnTo>
                  <a:cubicBezTo>
                    <a:pt x="10754" y="18984"/>
                    <a:pt x="10895" y="19806"/>
                    <a:pt x="11135" y="19806"/>
                  </a:cubicBezTo>
                  <a:cubicBezTo>
                    <a:pt x="11384" y="19806"/>
                    <a:pt x="11558" y="18760"/>
                    <a:pt x="11558" y="15994"/>
                  </a:cubicBezTo>
                  <a:lnTo>
                    <a:pt x="11558" y="6801"/>
                  </a:lnTo>
                  <a:lnTo>
                    <a:pt x="11831" y="6801"/>
                  </a:lnTo>
                  <a:lnTo>
                    <a:pt x="11831" y="21301"/>
                  </a:lnTo>
                  <a:lnTo>
                    <a:pt x="11558" y="21301"/>
                  </a:lnTo>
                  <a:lnTo>
                    <a:pt x="11558" y="19283"/>
                  </a:lnTo>
                  <a:cubicBezTo>
                    <a:pt x="11466" y="20927"/>
                    <a:pt x="11284" y="21600"/>
                    <a:pt x="11053" y="21600"/>
                  </a:cubicBezTo>
                  <a:cubicBezTo>
                    <a:pt x="10680" y="21600"/>
                    <a:pt x="10481" y="20030"/>
                    <a:pt x="10481" y="15994"/>
                  </a:cubicBezTo>
                  <a:close/>
                  <a:moveTo>
                    <a:pt x="12352" y="14051"/>
                  </a:moveTo>
                  <a:cubicBezTo>
                    <a:pt x="12352" y="8595"/>
                    <a:pt x="12601" y="6502"/>
                    <a:pt x="13048" y="6502"/>
                  </a:cubicBezTo>
                  <a:cubicBezTo>
                    <a:pt x="13503" y="6502"/>
                    <a:pt x="13751" y="8595"/>
                    <a:pt x="13751" y="13453"/>
                  </a:cubicBezTo>
                  <a:lnTo>
                    <a:pt x="13751" y="14201"/>
                  </a:lnTo>
                  <a:lnTo>
                    <a:pt x="12626" y="14201"/>
                  </a:lnTo>
                  <a:lnTo>
                    <a:pt x="12626" y="15098"/>
                  </a:lnTo>
                  <a:cubicBezTo>
                    <a:pt x="12626" y="18311"/>
                    <a:pt x="12775" y="19806"/>
                    <a:pt x="13048" y="19806"/>
                  </a:cubicBezTo>
                  <a:cubicBezTo>
                    <a:pt x="13296" y="19806"/>
                    <a:pt x="13420" y="18909"/>
                    <a:pt x="13453" y="17265"/>
                  </a:cubicBezTo>
                  <a:lnTo>
                    <a:pt x="13727" y="17265"/>
                  </a:lnTo>
                  <a:cubicBezTo>
                    <a:pt x="13677" y="20030"/>
                    <a:pt x="13453" y="21600"/>
                    <a:pt x="13048" y="21600"/>
                  </a:cubicBezTo>
                  <a:cubicBezTo>
                    <a:pt x="12601" y="21600"/>
                    <a:pt x="12352" y="19507"/>
                    <a:pt x="12352" y="14051"/>
                  </a:cubicBezTo>
                  <a:close/>
                  <a:moveTo>
                    <a:pt x="13048" y="8296"/>
                  </a:moveTo>
                  <a:cubicBezTo>
                    <a:pt x="12775" y="8296"/>
                    <a:pt x="12634" y="9567"/>
                    <a:pt x="12626" y="12631"/>
                  </a:cubicBezTo>
                  <a:lnTo>
                    <a:pt x="13478" y="12631"/>
                  </a:lnTo>
                  <a:cubicBezTo>
                    <a:pt x="13462" y="9492"/>
                    <a:pt x="13321" y="8296"/>
                    <a:pt x="13048" y="8296"/>
                  </a:cubicBezTo>
                  <a:close/>
                  <a:moveTo>
                    <a:pt x="15548" y="3363"/>
                  </a:moveTo>
                  <a:lnTo>
                    <a:pt x="14861" y="3363"/>
                  </a:lnTo>
                  <a:lnTo>
                    <a:pt x="14861" y="1121"/>
                  </a:lnTo>
                  <a:lnTo>
                    <a:pt x="16533" y="1121"/>
                  </a:lnTo>
                  <a:lnTo>
                    <a:pt x="16533" y="3363"/>
                  </a:lnTo>
                  <a:lnTo>
                    <a:pt x="15838" y="3363"/>
                  </a:lnTo>
                  <a:lnTo>
                    <a:pt x="15838" y="21301"/>
                  </a:lnTo>
                  <a:lnTo>
                    <a:pt x="15548" y="21301"/>
                  </a:lnTo>
                  <a:lnTo>
                    <a:pt x="15548" y="3363"/>
                  </a:lnTo>
                  <a:close/>
                  <a:moveTo>
                    <a:pt x="16575" y="14051"/>
                  </a:moveTo>
                  <a:cubicBezTo>
                    <a:pt x="16575" y="8595"/>
                    <a:pt x="16823" y="6502"/>
                    <a:pt x="17270" y="6502"/>
                  </a:cubicBezTo>
                  <a:cubicBezTo>
                    <a:pt x="17734" y="6502"/>
                    <a:pt x="17974" y="8595"/>
                    <a:pt x="17974" y="13453"/>
                  </a:cubicBezTo>
                  <a:lnTo>
                    <a:pt x="17974" y="14201"/>
                  </a:lnTo>
                  <a:lnTo>
                    <a:pt x="16848" y="14201"/>
                  </a:lnTo>
                  <a:lnTo>
                    <a:pt x="16848" y="15098"/>
                  </a:lnTo>
                  <a:cubicBezTo>
                    <a:pt x="16848" y="18311"/>
                    <a:pt x="17005" y="19806"/>
                    <a:pt x="17270" y="19806"/>
                  </a:cubicBezTo>
                  <a:cubicBezTo>
                    <a:pt x="17518" y="19806"/>
                    <a:pt x="17643" y="18909"/>
                    <a:pt x="17676" y="17265"/>
                  </a:cubicBezTo>
                  <a:lnTo>
                    <a:pt x="17949" y="17265"/>
                  </a:lnTo>
                  <a:cubicBezTo>
                    <a:pt x="17899" y="20030"/>
                    <a:pt x="17676" y="21600"/>
                    <a:pt x="17270" y="21600"/>
                  </a:cubicBezTo>
                  <a:cubicBezTo>
                    <a:pt x="16823" y="21600"/>
                    <a:pt x="16575" y="19507"/>
                    <a:pt x="16575" y="14051"/>
                  </a:cubicBezTo>
                  <a:close/>
                  <a:moveTo>
                    <a:pt x="17270" y="8296"/>
                  </a:moveTo>
                  <a:cubicBezTo>
                    <a:pt x="16997" y="8296"/>
                    <a:pt x="16856" y="9567"/>
                    <a:pt x="16848" y="12631"/>
                  </a:cubicBezTo>
                  <a:lnTo>
                    <a:pt x="17701" y="12631"/>
                  </a:lnTo>
                  <a:cubicBezTo>
                    <a:pt x="17684" y="9492"/>
                    <a:pt x="17543" y="8296"/>
                    <a:pt x="17270" y="8296"/>
                  </a:cubicBezTo>
                  <a:close/>
                  <a:moveTo>
                    <a:pt x="18396" y="14126"/>
                  </a:moveTo>
                  <a:cubicBezTo>
                    <a:pt x="18396" y="8819"/>
                    <a:pt x="18628" y="6502"/>
                    <a:pt x="19091" y="6502"/>
                  </a:cubicBezTo>
                  <a:cubicBezTo>
                    <a:pt x="19472" y="6502"/>
                    <a:pt x="19712" y="7773"/>
                    <a:pt x="19745" y="10837"/>
                  </a:cubicBezTo>
                  <a:lnTo>
                    <a:pt x="19472" y="10837"/>
                  </a:lnTo>
                  <a:cubicBezTo>
                    <a:pt x="19439" y="8969"/>
                    <a:pt x="19298" y="8296"/>
                    <a:pt x="19091" y="8296"/>
                  </a:cubicBezTo>
                  <a:cubicBezTo>
                    <a:pt x="18810" y="8296"/>
                    <a:pt x="18678" y="9716"/>
                    <a:pt x="18678" y="12930"/>
                  </a:cubicBezTo>
                  <a:lnTo>
                    <a:pt x="18678" y="15247"/>
                  </a:lnTo>
                  <a:cubicBezTo>
                    <a:pt x="18678" y="18610"/>
                    <a:pt x="18860" y="19806"/>
                    <a:pt x="19091" y="19806"/>
                  </a:cubicBezTo>
                  <a:cubicBezTo>
                    <a:pt x="19323" y="19806"/>
                    <a:pt x="19439" y="18909"/>
                    <a:pt x="19472" y="17265"/>
                  </a:cubicBezTo>
                  <a:lnTo>
                    <a:pt x="19754" y="17265"/>
                  </a:lnTo>
                  <a:cubicBezTo>
                    <a:pt x="19704" y="20180"/>
                    <a:pt x="19472" y="21600"/>
                    <a:pt x="19091" y="21600"/>
                  </a:cubicBezTo>
                  <a:cubicBezTo>
                    <a:pt x="18669" y="21600"/>
                    <a:pt x="18396" y="19881"/>
                    <a:pt x="18396" y="14126"/>
                  </a:cubicBezTo>
                  <a:close/>
                  <a:moveTo>
                    <a:pt x="21319" y="21301"/>
                  </a:moveTo>
                  <a:lnTo>
                    <a:pt x="21319" y="12108"/>
                  </a:lnTo>
                  <a:cubicBezTo>
                    <a:pt x="21319" y="9118"/>
                    <a:pt x="21186" y="8296"/>
                    <a:pt x="20946" y="8296"/>
                  </a:cubicBezTo>
                  <a:cubicBezTo>
                    <a:pt x="20698" y="8296"/>
                    <a:pt x="20524" y="9343"/>
                    <a:pt x="20524" y="12108"/>
                  </a:cubicBezTo>
                  <a:lnTo>
                    <a:pt x="20524" y="21301"/>
                  </a:lnTo>
                  <a:lnTo>
                    <a:pt x="20251" y="21301"/>
                  </a:lnTo>
                  <a:lnTo>
                    <a:pt x="20251" y="0"/>
                  </a:lnTo>
                  <a:lnTo>
                    <a:pt x="20524" y="0"/>
                  </a:lnTo>
                  <a:lnTo>
                    <a:pt x="20524" y="8894"/>
                  </a:lnTo>
                  <a:cubicBezTo>
                    <a:pt x="20615" y="7250"/>
                    <a:pt x="20797" y="6502"/>
                    <a:pt x="21020" y="6502"/>
                  </a:cubicBezTo>
                  <a:cubicBezTo>
                    <a:pt x="21393" y="6502"/>
                    <a:pt x="21600" y="8147"/>
                    <a:pt x="21600" y="12108"/>
                  </a:cubicBezTo>
                  <a:lnTo>
                    <a:pt x="21600" y="21301"/>
                  </a:lnTo>
                  <a:lnTo>
                    <a:pt x="21319" y="2130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4" name="Google Shape;159;p29"/>
            <p:cNvSpPr/>
            <p:nvPr/>
          </p:nvSpPr>
          <p:spPr>
            <a:xfrm>
              <a:off x="3504052" y="3174"/>
              <a:ext cx="1114439" cy="936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776"/>
                  </a:moveTo>
                  <a:cubicBezTo>
                    <a:pt x="0" y="4816"/>
                    <a:pt x="4026" y="0"/>
                    <a:pt x="8985" y="0"/>
                  </a:cubicBezTo>
                  <a:lnTo>
                    <a:pt x="12615" y="0"/>
                  </a:lnTo>
                  <a:cubicBezTo>
                    <a:pt x="17574" y="0"/>
                    <a:pt x="21600" y="4816"/>
                    <a:pt x="21600" y="10776"/>
                  </a:cubicBezTo>
                  <a:cubicBezTo>
                    <a:pt x="21600" y="16760"/>
                    <a:pt x="17574" y="21600"/>
                    <a:pt x="12615" y="21600"/>
                  </a:cubicBezTo>
                  <a:lnTo>
                    <a:pt x="8985" y="21600"/>
                  </a:lnTo>
                  <a:cubicBezTo>
                    <a:pt x="4026" y="21600"/>
                    <a:pt x="0" y="16760"/>
                    <a:pt x="0" y="107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5" name="Google Shape;160;p29"/>
            <p:cNvSpPr/>
            <p:nvPr/>
          </p:nvSpPr>
          <p:spPr>
            <a:xfrm>
              <a:off x="3853304" y="260354"/>
              <a:ext cx="419111" cy="42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034"/>
                  </a:moveTo>
                  <a:lnTo>
                    <a:pt x="11355" y="10034"/>
                  </a:lnTo>
                  <a:lnTo>
                    <a:pt x="11355" y="0"/>
                  </a:lnTo>
                  <a:lnTo>
                    <a:pt x="10140" y="0"/>
                  </a:lnTo>
                  <a:lnTo>
                    <a:pt x="10140" y="10034"/>
                  </a:lnTo>
                  <a:lnTo>
                    <a:pt x="0" y="10034"/>
                  </a:lnTo>
                  <a:lnTo>
                    <a:pt x="0" y="11249"/>
                  </a:lnTo>
                  <a:lnTo>
                    <a:pt x="10140" y="11249"/>
                  </a:lnTo>
                  <a:lnTo>
                    <a:pt x="10140" y="21600"/>
                  </a:lnTo>
                  <a:lnTo>
                    <a:pt x="11355" y="21600"/>
                  </a:lnTo>
                  <a:lnTo>
                    <a:pt x="11355" y="11249"/>
                  </a:lnTo>
                  <a:lnTo>
                    <a:pt x="21600" y="11249"/>
                  </a:lnTo>
                  <a:lnTo>
                    <a:pt x="21600" y="10034"/>
                  </a:lnTo>
                  <a:close/>
                </a:path>
              </a:pathLst>
            </a:custGeom>
            <a:solidFill>
              <a:srgbClr val="282828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</p:grpSp>
      <p:sp>
        <p:nvSpPr>
          <p:cNvPr id="297" name="Номер слайда"/>
          <p:cNvSpPr txBox="1"/>
          <p:nvPr>
            <p:ph type="sldNum" sz="quarter" idx="2"/>
          </p:nvPr>
        </p:nvSpPr>
        <p:spPr>
          <a:xfrm>
            <a:off x="16940628" y="12448465"/>
            <a:ext cx="534573" cy="528471"/>
          </a:xfrm>
          <a:prstGeom prst="rect">
            <a:avLst/>
          </a:prstGeom>
        </p:spPr>
        <p:txBody>
          <a:bodyPr lIns="91421" tIns="91421" rIns="91421" bIns="91421" anchor="ctr"/>
          <a:lstStyle>
            <a:lvl1pPr algn="r">
              <a:defRPr sz="2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Спикер и QR-коды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Уровень текста 1…"/>
          <p:cNvSpPr txBox="1"/>
          <p:nvPr>
            <p:ph type="body" sz="quarter" idx="1"/>
          </p:nvPr>
        </p:nvSpPr>
        <p:spPr>
          <a:xfrm>
            <a:off x="904132" y="2375922"/>
            <a:ext cx="6733187" cy="1354220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8800">
                <a:solidFill>
                  <a:srgbClr val="FF003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787400">
              <a:lnSpc>
                <a:spcPct val="100000"/>
              </a:lnSpc>
              <a:spcBef>
                <a:spcPts val="0"/>
              </a:spcBef>
              <a:buClrTx/>
              <a:buSzPts val="8800"/>
              <a:buFontTx/>
              <a:defRPr sz="8800">
                <a:solidFill>
                  <a:srgbClr val="FF003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787400">
              <a:lnSpc>
                <a:spcPct val="100000"/>
              </a:lnSpc>
              <a:spcBef>
                <a:spcPts val="0"/>
              </a:spcBef>
              <a:buClrTx/>
              <a:buSzPts val="8800"/>
              <a:buFontTx/>
              <a:defRPr sz="8800">
                <a:solidFill>
                  <a:srgbClr val="FF003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787400">
              <a:lnSpc>
                <a:spcPct val="100000"/>
              </a:lnSpc>
              <a:spcBef>
                <a:spcPts val="0"/>
              </a:spcBef>
              <a:buClrTx/>
              <a:buSzPts val="8800"/>
              <a:buFontTx/>
              <a:defRPr sz="8800">
                <a:solidFill>
                  <a:srgbClr val="FF003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787400">
              <a:lnSpc>
                <a:spcPct val="100000"/>
              </a:lnSpc>
              <a:spcBef>
                <a:spcPts val="0"/>
              </a:spcBef>
              <a:buClrTx/>
              <a:buSzPts val="8800"/>
              <a:buFontTx/>
              <a:defRPr sz="8800">
                <a:solidFill>
                  <a:srgbClr val="FF0032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5" name="Google Shape;164;p30"/>
          <p:cNvSpPr/>
          <p:nvPr>
            <p:ph type="pic" sz="quarter" idx="21"/>
          </p:nvPr>
        </p:nvSpPr>
        <p:spPr>
          <a:xfrm>
            <a:off x="9360288" y="3134891"/>
            <a:ext cx="6277752" cy="61553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06" name="Google Shape;165;p30"/>
          <p:cNvSpPr/>
          <p:nvPr>
            <p:ph type="pic" sz="quarter" idx="22"/>
          </p:nvPr>
        </p:nvSpPr>
        <p:spPr>
          <a:xfrm>
            <a:off x="16759307" y="3134891"/>
            <a:ext cx="6277752" cy="61553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07" name="Google Shape;166;p30"/>
          <p:cNvSpPr txBox="1"/>
          <p:nvPr>
            <p:ph type="body" sz="quarter" idx="23"/>
          </p:nvPr>
        </p:nvSpPr>
        <p:spPr>
          <a:xfrm>
            <a:off x="10302388" y="9828616"/>
            <a:ext cx="4393552" cy="553752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61188" indent="-291658" defTabSz="722376">
              <a:spcBef>
                <a:spcPts val="3500"/>
              </a:spcBef>
              <a:buSzPts val="3700"/>
              <a:defRPr sz="3792"/>
            </a:pPr>
          </a:p>
        </p:txBody>
      </p:sp>
      <p:sp>
        <p:nvSpPr>
          <p:cNvPr id="308" name="Google Shape;167;p30"/>
          <p:cNvSpPr txBox="1"/>
          <p:nvPr>
            <p:ph type="body" sz="quarter" idx="24"/>
          </p:nvPr>
        </p:nvSpPr>
        <p:spPr>
          <a:xfrm>
            <a:off x="17701409" y="9828616"/>
            <a:ext cx="4393552" cy="553752"/>
          </a:xfrm>
          <a:prstGeom prst="rect">
            <a:avLst/>
          </a:prstGeom>
        </p:spPr>
        <p:txBody>
          <a:bodyPr lIns="0" tIns="0" rIns="0" bIns="0" anchor="ctr"/>
          <a:lstStyle/>
          <a:p>
            <a:pPr marL="361188" indent="-291658" defTabSz="722376">
              <a:spcBef>
                <a:spcPts val="3500"/>
              </a:spcBef>
              <a:buSzPts val="3700"/>
              <a:defRPr sz="3792"/>
            </a:pPr>
          </a:p>
        </p:txBody>
      </p:sp>
      <p:pic>
        <p:nvPicPr>
          <p:cNvPr id="309" name="Google Shape;168;p30" descr="Google Shape;168;p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в две строчки 3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171;p31"/>
          <p:cNvSpPr txBox="1"/>
          <p:nvPr/>
        </p:nvSpPr>
        <p:spPr>
          <a:xfrm>
            <a:off x="1070049" y="967167"/>
            <a:ext cx="17820880" cy="1208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1" tIns="91421" rIns="91421" bIns="91421">
            <a:normAutofit fontScale="100000" lnSpcReduction="0"/>
          </a:bodyPr>
          <a:lstStyle>
            <a:lvl1pPr algn="ctr"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   </a:t>
            </a:r>
          </a:p>
        </p:txBody>
      </p:sp>
      <p:sp>
        <p:nvSpPr>
          <p:cNvPr id="318" name="Уровень текста 1…"/>
          <p:cNvSpPr txBox="1"/>
          <p:nvPr>
            <p:ph type="body" sz="quarter" idx="1"/>
          </p:nvPr>
        </p:nvSpPr>
        <p:spPr>
          <a:xfrm>
            <a:off x="885831" y="882652"/>
            <a:ext cx="18193008" cy="2405990"/>
          </a:xfrm>
          <a:prstGeom prst="rect">
            <a:avLst/>
          </a:prstGeom>
        </p:spPr>
        <p:txBody>
          <a:bodyPr lIns="215974" tIns="215974" rIns="215974" bIns="215974"/>
          <a:lstStyle>
            <a:lvl1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2000"/>
              </a:spcBef>
              <a:buClr>
                <a:srgbClr val="FFFFFF"/>
              </a:buClr>
              <a:buSzTx/>
              <a:buFont typeface="Arial"/>
              <a:buNone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indent="-584200">
              <a:spcBef>
                <a:spcPts val="2000"/>
              </a:spcBef>
              <a:buClr>
                <a:srgbClr val="FFFFFF"/>
              </a:buClr>
              <a:buSzPts val="5600"/>
              <a:buFont typeface="Arial"/>
              <a:defRPr sz="56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319" name="Google Shape;173;p31" descr="Google Shape;173;p3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итульный слайд_1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176;p32"/>
          <p:cNvGrpSpPr/>
          <p:nvPr/>
        </p:nvGrpSpPr>
        <p:grpSpPr>
          <a:xfrm>
            <a:off x="904868" y="892507"/>
            <a:ext cx="22574270" cy="11930995"/>
            <a:chOff x="0" y="0"/>
            <a:chExt cx="22574268" cy="11930994"/>
          </a:xfrm>
        </p:grpSpPr>
        <p:sp>
          <p:nvSpPr>
            <p:cNvPr id="327" name="Google Shape;177;p32"/>
            <p:cNvSpPr/>
            <p:nvPr/>
          </p:nvSpPr>
          <p:spPr>
            <a:xfrm>
              <a:off x="-1" y="-1"/>
              <a:ext cx="22574270" cy="11930995"/>
            </a:xfrm>
            <a:prstGeom prst="roundRect">
              <a:avLst>
                <a:gd name="adj" fmla="val 3581"/>
              </a:avLst>
            </a:prstGeom>
            <a:solidFill>
              <a:srgbClr val="E1DE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328" name="Google Shape;178;p32"/>
            <p:cNvSpPr txBox="1"/>
            <p:nvPr/>
          </p:nvSpPr>
          <p:spPr>
            <a:xfrm>
              <a:off x="216570" y="5633476"/>
              <a:ext cx="22141125" cy="6640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1" tIns="91421" rIns="91421" bIns="91421" numCol="1" anchor="ctr">
              <a:spAutoFit/>
            </a:bodyPr>
            <a:lstStyle>
              <a:lvl1pPr algn="ctr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   </a:t>
              </a:r>
            </a:p>
          </p:txBody>
        </p:sp>
      </p:grpSp>
      <p:pic>
        <p:nvPicPr>
          <p:cNvPr id="330" name="Google Shape;179;p32" descr="Google Shape;179;p32"/>
          <p:cNvPicPr>
            <a:picLocks noChangeAspect="1"/>
          </p:cNvPicPr>
          <p:nvPr/>
        </p:nvPicPr>
        <p:blipFill>
          <a:blip r:embed="rId2">
            <a:extLst/>
          </a:blip>
          <a:srcRect l="0" t="0" r="31325" b="0"/>
          <a:stretch>
            <a:fillRect/>
          </a:stretch>
        </p:blipFill>
        <p:spPr>
          <a:xfrm>
            <a:off x="15157484" y="2910320"/>
            <a:ext cx="8321641" cy="121177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3" name="Google Shape;180;p32"/>
          <p:cNvGrpSpPr/>
          <p:nvPr/>
        </p:nvGrpSpPr>
        <p:grpSpPr>
          <a:xfrm>
            <a:off x="1243527" y="3097109"/>
            <a:ext cx="10647072" cy="4400324"/>
            <a:chOff x="-1" y="0"/>
            <a:chExt cx="10647070" cy="4400322"/>
          </a:xfrm>
        </p:grpSpPr>
        <p:sp>
          <p:nvSpPr>
            <p:cNvPr id="331" name="Google Shape;181;p32"/>
            <p:cNvSpPr/>
            <p:nvPr/>
          </p:nvSpPr>
          <p:spPr>
            <a:xfrm>
              <a:off x="-2" y="-1"/>
              <a:ext cx="10647072" cy="4400323"/>
            </a:xfrm>
            <a:prstGeom prst="roundRect">
              <a:avLst>
                <a:gd name="adj" fmla="val 5371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332" name="Google Shape;182;p32"/>
            <p:cNvSpPr txBox="1"/>
            <p:nvPr/>
          </p:nvSpPr>
          <p:spPr>
            <a:xfrm>
              <a:off x="160660" y="1868140"/>
              <a:ext cx="10325741" cy="6640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1" tIns="91421" rIns="91421" bIns="91421" numCol="1" anchor="ctr">
              <a:spAutoFit/>
            </a:bodyPr>
            <a:lstStyle>
              <a:lvl1pPr algn="ctr">
                <a:defRPr sz="3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   </a:t>
              </a:r>
            </a:p>
          </p:txBody>
        </p:sp>
      </p:grpSp>
      <p:sp>
        <p:nvSpPr>
          <p:cNvPr id="334" name="Уровень текста 1…"/>
          <p:cNvSpPr txBox="1"/>
          <p:nvPr>
            <p:ph type="body" sz="quarter" idx="1"/>
          </p:nvPr>
        </p:nvSpPr>
        <p:spPr>
          <a:xfrm>
            <a:off x="1564504" y="3869916"/>
            <a:ext cx="9941702" cy="2954666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35" name="Google Shape;184;p32"/>
          <p:cNvSpPr txBox="1"/>
          <p:nvPr>
            <p:ph type="body" sz="quarter" idx="21"/>
          </p:nvPr>
        </p:nvSpPr>
        <p:spPr>
          <a:xfrm>
            <a:off x="1564500" y="7966812"/>
            <a:ext cx="5857881" cy="553752"/>
          </a:xfrm>
          <a:prstGeom prst="rect">
            <a:avLst/>
          </a:prstGeom>
        </p:spPr>
        <p:txBody>
          <a:bodyPr lIns="0" tIns="0" rIns="0" bIns="0"/>
          <a:lstStyle/>
          <a:p>
            <a:pPr marL="361188" indent="-291658" defTabSz="722376">
              <a:spcBef>
                <a:spcPts val="3500"/>
              </a:spcBef>
              <a:buSzPts val="3700"/>
              <a:defRPr sz="3792"/>
            </a:pPr>
          </a:p>
        </p:txBody>
      </p:sp>
      <p:sp>
        <p:nvSpPr>
          <p:cNvPr id="336" name="Google Shape;185;p32"/>
          <p:cNvSpPr txBox="1"/>
          <p:nvPr>
            <p:ph type="body" sz="quarter" idx="22"/>
          </p:nvPr>
        </p:nvSpPr>
        <p:spPr>
          <a:xfrm>
            <a:off x="1565283" y="8859080"/>
            <a:ext cx="7673976" cy="1845894"/>
          </a:xfrm>
          <a:prstGeom prst="rect">
            <a:avLst/>
          </a:prstGeom>
        </p:spPr>
        <p:txBody>
          <a:bodyPr lIns="0" tIns="0" rIns="0" bIns="0"/>
          <a:lstStyle/>
          <a:p>
            <a:pPr/>
          </a:p>
        </p:txBody>
      </p:sp>
      <p:pic>
        <p:nvPicPr>
          <p:cNvPr id="337" name="Google Shape;186;p32" descr="Google Shape;186;p3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216370" y="892511"/>
            <a:ext cx="1526410" cy="15264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2" name="Google Shape;187;p32"/>
          <p:cNvGrpSpPr/>
          <p:nvPr/>
        </p:nvGrpSpPr>
        <p:grpSpPr>
          <a:xfrm>
            <a:off x="1244595" y="1577971"/>
            <a:ext cx="4618493" cy="939822"/>
            <a:chOff x="-1" y="0"/>
            <a:chExt cx="4618491" cy="939820"/>
          </a:xfrm>
        </p:grpSpPr>
        <p:sp>
          <p:nvSpPr>
            <p:cNvPr id="338" name="Google Shape;188;p32"/>
            <p:cNvSpPr/>
            <p:nvPr/>
          </p:nvSpPr>
          <p:spPr>
            <a:xfrm>
              <a:off x="-2" y="-1"/>
              <a:ext cx="3441716" cy="939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16"/>
                    <a:pt x="1296" y="0"/>
                    <a:pt x="2906" y="0"/>
                  </a:cubicBezTo>
                  <a:lnTo>
                    <a:pt x="18694" y="0"/>
                  </a:lnTo>
                  <a:cubicBezTo>
                    <a:pt x="20298" y="0"/>
                    <a:pt x="21600" y="4816"/>
                    <a:pt x="21600" y="10800"/>
                  </a:cubicBezTo>
                  <a:cubicBezTo>
                    <a:pt x="21600" y="16760"/>
                    <a:pt x="20298" y="21600"/>
                    <a:pt x="18694" y="21600"/>
                  </a:cubicBezTo>
                  <a:lnTo>
                    <a:pt x="2906" y="21600"/>
                  </a:lnTo>
                  <a:cubicBezTo>
                    <a:pt x="1296" y="21600"/>
                    <a:pt x="0" y="16760"/>
                    <a:pt x="0" y="10800"/>
                  </a:cubicBezTo>
                  <a:close/>
                </a:path>
              </a:pathLst>
            </a:custGeom>
            <a:solidFill>
              <a:srgbClr val="6451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339" name="Google Shape;189;p32"/>
            <p:cNvSpPr/>
            <p:nvPr/>
          </p:nvSpPr>
          <p:spPr>
            <a:xfrm>
              <a:off x="387351" y="314327"/>
              <a:ext cx="2670191" cy="298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11" y="21301"/>
                  </a:moveTo>
                  <a:lnTo>
                    <a:pt x="265" y="3363"/>
                  </a:lnTo>
                  <a:lnTo>
                    <a:pt x="265" y="21301"/>
                  </a:lnTo>
                  <a:lnTo>
                    <a:pt x="0" y="21301"/>
                  </a:lnTo>
                  <a:lnTo>
                    <a:pt x="0" y="1121"/>
                  </a:lnTo>
                  <a:lnTo>
                    <a:pt x="455" y="1121"/>
                  </a:lnTo>
                  <a:lnTo>
                    <a:pt x="1076" y="18610"/>
                  </a:lnTo>
                  <a:lnTo>
                    <a:pt x="1714" y="1121"/>
                  </a:lnTo>
                  <a:lnTo>
                    <a:pt x="2144" y="1121"/>
                  </a:lnTo>
                  <a:lnTo>
                    <a:pt x="2144" y="21301"/>
                  </a:lnTo>
                  <a:lnTo>
                    <a:pt x="1855" y="21301"/>
                  </a:lnTo>
                  <a:lnTo>
                    <a:pt x="1855" y="3513"/>
                  </a:lnTo>
                  <a:lnTo>
                    <a:pt x="1209" y="21301"/>
                  </a:lnTo>
                  <a:lnTo>
                    <a:pt x="911" y="21301"/>
                  </a:lnTo>
                  <a:close/>
                  <a:moveTo>
                    <a:pt x="3287" y="3363"/>
                  </a:moveTo>
                  <a:lnTo>
                    <a:pt x="2600" y="3363"/>
                  </a:lnTo>
                  <a:lnTo>
                    <a:pt x="2600" y="1121"/>
                  </a:lnTo>
                  <a:lnTo>
                    <a:pt x="4272" y="1121"/>
                  </a:lnTo>
                  <a:lnTo>
                    <a:pt x="4272" y="3363"/>
                  </a:lnTo>
                  <a:lnTo>
                    <a:pt x="3577" y="3363"/>
                  </a:lnTo>
                  <a:lnTo>
                    <a:pt x="3577" y="21301"/>
                  </a:lnTo>
                  <a:lnTo>
                    <a:pt x="3287" y="21301"/>
                  </a:lnTo>
                  <a:lnTo>
                    <a:pt x="3287" y="3363"/>
                  </a:lnTo>
                  <a:close/>
                  <a:moveTo>
                    <a:pt x="4537" y="11211"/>
                  </a:moveTo>
                  <a:cubicBezTo>
                    <a:pt x="4537" y="3737"/>
                    <a:pt x="4868" y="822"/>
                    <a:pt x="5439" y="822"/>
                  </a:cubicBezTo>
                  <a:cubicBezTo>
                    <a:pt x="5961" y="822"/>
                    <a:pt x="6226" y="2765"/>
                    <a:pt x="6276" y="6951"/>
                  </a:cubicBezTo>
                  <a:lnTo>
                    <a:pt x="5986" y="6951"/>
                  </a:lnTo>
                  <a:cubicBezTo>
                    <a:pt x="5936" y="3961"/>
                    <a:pt x="5779" y="2990"/>
                    <a:pt x="5439" y="2990"/>
                  </a:cubicBezTo>
                  <a:cubicBezTo>
                    <a:pt x="5067" y="2990"/>
                    <a:pt x="4835" y="5008"/>
                    <a:pt x="4835" y="9866"/>
                  </a:cubicBezTo>
                  <a:lnTo>
                    <a:pt x="4835" y="12407"/>
                  </a:lnTo>
                  <a:cubicBezTo>
                    <a:pt x="4835" y="17190"/>
                    <a:pt x="5058" y="19507"/>
                    <a:pt x="5439" y="19507"/>
                  </a:cubicBezTo>
                  <a:cubicBezTo>
                    <a:pt x="5762" y="19507"/>
                    <a:pt x="5936" y="18685"/>
                    <a:pt x="5986" y="15696"/>
                  </a:cubicBezTo>
                  <a:lnTo>
                    <a:pt x="6276" y="15696"/>
                  </a:lnTo>
                  <a:cubicBezTo>
                    <a:pt x="6218" y="19956"/>
                    <a:pt x="5953" y="21600"/>
                    <a:pt x="5439" y="21600"/>
                  </a:cubicBezTo>
                  <a:cubicBezTo>
                    <a:pt x="4868" y="21600"/>
                    <a:pt x="4537" y="18685"/>
                    <a:pt x="4537" y="11211"/>
                  </a:cubicBezTo>
                  <a:close/>
                  <a:moveTo>
                    <a:pt x="8072" y="3363"/>
                  </a:moveTo>
                  <a:lnTo>
                    <a:pt x="7377" y="3363"/>
                  </a:lnTo>
                  <a:lnTo>
                    <a:pt x="7377" y="1121"/>
                  </a:lnTo>
                  <a:lnTo>
                    <a:pt x="9049" y="1121"/>
                  </a:lnTo>
                  <a:lnTo>
                    <a:pt x="9049" y="3363"/>
                  </a:lnTo>
                  <a:lnTo>
                    <a:pt x="8362" y="3363"/>
                  </a:lnTo>
                  <a:lnTo>
                    <a:pt x="8362" y="21301"/>
                  </a:lnTo>
                  <a:lnTo>
                    <a:pt x="8072" y="21301"/>
                  </a:lnTo>
                  <a:lnTo>
                    <a:pt x="8072" y="3363"/>
                  </a:lnTo>
                  <a:close/>
                  <a:moveTo>
                    <a:pt x="9206" y="6801"/>
                  </a:moveTo>
                  <a:lnTo>
                    <a:pt x="9471" y="6801"/>
                  </a:lnTo>
                  <a:lnTo>
                    <a:pt x="9471" y="9567"/>
                  </a:lnTo>
                  <a:cubicBezTo>
                    <a:pt x="9546" y="7698"/>
                    <a:pt x="9703" y="6801"/>
                    <a:pt x="9918" y="6801"/>
                  </a:cubicBezTo>
                  <a:lnTo>
                    <a:pt x="10067" y="6801"/>
                  </a:lnTo>
                  <a:lnTo>
                    <a:pt x="10067" y="9118"/>
                  </a:lnTo>
                  <a:lnTo>
                    <a:pt x="9902" y="9118"/>
                  </a:lnTo>
                  <a:cubicBezTo>
                    <a:pt x="9620" y="9118"/>
                    <a:pt x="9479" y="10239"/>
                    <a:pt x="9479" y="13080"/>
                  </a:cubicBezTo>
                  <a:lnTo>
                    <a:pt x="9479" y="21301"/>
                  </a:lnTo>
                  <a:lnTo>
                    <a:pt x="9206" y="21301"/>
                  </a:lnTo>
                  <a:lnTo>
                    <a:pt x="9206" y="6801"/>
                  </a:lnTo>
                  <a:close/>
                  <a:moveTo>
                    <a:pt x="10481" y="15994"/>
                  </a:moveTo>
                  <a:lnTo>
                    <a:pt x="10481" y="6801"/>
                  </a:lnTo>
                  <a:lnTo>
                    <a:pt x="10754" y="6801"/>
                  </a:lnTo>
                  <a:lnTo>
                    <a:pt x="10754" y="15994"/>
                  </a:lnTo>
                  <a:cubicBezTo>
                    <a:pt x="10754" y="18984"/>
                    <a:pt x="10895" y="19806"/>
                    <a:pt x="11135" y="19806"/>
                  </a:cubicBezTo>
                  <a:cubicBezTo>
                    <a:pt x="11384" y="19806"/>
                    <a:pt x="11558" y="18760"/>
                    <a:pt x="11558" y="15994"/>
                  </a:cubicBezTo>
                  <a:lnTo>
                    <a:pt x="11558" y="6801"/>
                  </a:lnTo>
                  <a:lnTo>
                    <a:pt x="11831" y="6801"/>
                  </a:lnTo>
                  <a:lnTo>
                    <a:pt x="11831" y="21301"/>
                  </a:lnTo>
                  <a:lnTo>
                    <a:pt x="11558" y="21301"/>
                  </a:lnTo>
                  <a:lnTo>
                    <a:pt x="11558" y="19283"/>
                  </a:lnTo>
                  <a:cubicBezTo>
                    <a:pt x="11466" y="20927"/>
                    <a:pt x="11284" y="21600"/>
                    <a:pt x="11053" y="21600"/>
                  </a:cubicBezTo>
                  <a:cubicBezTo>
                    <a:pt x="10680" y="21600"/>
                    <a:pt x="10481" y="20030"/>
                    <a:pt x="10481" y="15994"/>
                  </a:cubicBezTo>
                  <a:close/>
                  <a:moveTo>
                    <a:pt x="12352" y="14051"/>
                  </a:moveTo>
                  <a:cubicBezTo>
                    <a:pt x="12352" y="8595"/>
                    <a:pt x="12601" y="6502"/>
                    <a:pt x="13048" y="6502"/>
                  </a:cubicBezTo>
                  <a:cubicBezTo>
                    <a:pt x="13503" y="6502"/>
                    <a:pt x="13751" y="8595"/>
                    <a:pt x="13751" y="13453"/>
                  </a:cubicBezTo>
                  <a:lnTo>
                    <a:pt x="13751" y="14201"/>
                  </a:lnTo>
                  <a:lnTo>
                    <a:pt x="12626" y="14201"/>
                  </a:lnTo>
                  <a:lnTo>
                    <a:pt x="12626" y="15098"/>
                  </a:lnTo>
                  <a:cubicBezTo>
                    <a:pt x="12626" y="18311"/>
                    <a:pt x="12775" y="19806"/>
                    <a:pt x="13048" y="19806"/>
                  </a:cubicBezTo>
                  <a:cubicBezTo>
                    <a:pt x="13296" y="19806"/>
                    <a:pt x="13420" y="18909"/>
                    <a:pt x="13453" y="17265"/>
                  </a:cubicBezTo>
                  <a:lnTo>
                    <a:pt x="13727" y="17265"/>
                  </a:lnTo>
                  <a:cubicBezTo>
                    <a:pt x="13677" y="20030"/>
                    <a:pt x="13453" y="21600"/>
                    <a:pt x="13048" y="21600"/>
                  </a:cubicBezTo>
                  <a:cubicBezTo>
                    <a:pt x="12601" y="21600"/>
                    <a:pt x="12352" y="19507"/>
                    <a:pt x="12352" y="14051"/>
                  </a:cubicBezTo>
                  <a:close/>
                  <a:moveTo>
                    <a:pt x="13048" y="8296"/>
                  </a:moveTo>
                  <a:cubicBezTo>
                    <a:pt x="12775" y="8296"/>
                    <a:pt x="12634" y="9567"/>
                    <a:pt x="12626" y="12631"/>
                  </a:cubicBezTo>
                  <a:lnTo>
                    <a:pt x="13478" y="12631"/>
                  </a:lnTo>
                  <a:cubicBezTo>
                    <a:pt x="13462" y="9492"/>
                    <a:pt x="13321" y="8296"/>
                    <a:pt x="13048" y="8296"/>
                  </a:cubicBezTo>
                  <a:close/>
                  <a:moveTo>
                    <a:pt x="15548" y="3363"/>
                  </a:moveTo>
                  <a:lnTo>
                    <a:pt x="14861" y="3363"/>
                  </a:lnTo>
                  <a:lnTo>
                    <a:pt x="14861" y="1121"/>
                  </a:lnTo>
                  <a:lnTo>
                    <a:pt x="16533" y="1121"/>
                  </a:lnTo>
                  <a:lnTo>
                    <a:pt x="16533" y="3363"/>
                  </a:lnTo>
                  <a:lnTo>
                    <a:pt x="15838" y="3363"/>
                  </a:lnTo>
                  <a:lnTo>
                    <a:pt x="15838" y="21301"/>
                  </a:lnTo>
                  <a:lnTo>
                    <a:pt x="15548" y="21301"/>
                  </a:lnTo>
                  <a:lnTo>
                    <a:pt x="15548" y="3363"/>
                  </a:lnTo>
                  <a:close/>
                  <a:moveTo>
                    <a:pt x="16575" y="14051"/>
                  </a:moveTo>
                  <a:cubicBezTo>
                    <a:pt x="16575" y="8595"/>
                    <a:pt x="16823" y="6502"/>
                    <a:pt x="17270" y="6502"/>
                  </a:cubicBezTo>
                  <a:cubicBezTo>
                    <a:pt x="17734" y="6502"/>
                    <a:pt x="17974" y="8595"/>
                    <a:pt x="17974" y="13453"/>
                  </a:cubicBezTo>
                  <a:lnTo>
                    <a:pt x="17974" y="14201"/>
                  </a:lnTo>
                  <a:lnTo>
                    <a:pt x="16848" y="14201"/>
                  </a:lnTo>
                  <a:lnTo>
                    <a:pt x="16848" y="15098"/>
                  </a:lnTo>
                  <a:cubicBezTo>
                    <a:pt x="16848" y="18311"/>
                    <a:pt x="17005" y="19806"/>
                    <a:pt x="17270" y="19806"/>
                  </a:cubicBezTo>
                  <a:cubicBezTo>
                    <a:pt x="17518" y="19806"/>
                    <a:pt x="17643" y="18909"/>
                    <a:pt x="17676" y="17265"/>
                  </a:cubicBezTo>
                  <a:lnTo>
                    <a:pt x="17949" y="17265"/>
                  </a:lnTo>
                  <a:cubicBezTo>
                    <a:pt x="17899" y="20030"/>
                    <a:pt x="17676" y="21600"/>
                    <a:pt x="17270" y="21600"/>
                  </a:cubicBezTo>
                  <a:cubicBezTo>
                    <a:pt x="16823" y="21600"/>
                    <a:pt x="16575" y="19507"/>
                    <a:pt x="16575" y="14051"/>
                  </a:cubicBezTo>
                  <a:close/>
                  <a:moveTo>
                    <a:pt x="17270" y="8296"/>
                  </a:moveTo>
                  <a:cubicBezTo>
                    <a:pt x="16997" y="8296"/>
                    <a:pt x="16856" y="9567"/>
                    <a:pt x="16848" y="12631"/>
                  </a:cubicBezTo>
                  <a:lnTo>
                    <a:pt x="17701" y="12631"/>
                  </a:lnTo>
                  <a:cubicBezTo>
                    <a:pt x="17684" y="9492"/>
                    <a:pt x="17543" y="8296"/>
                    <a:pt x="17270" y="8296"/>
                  </a:cubicBezTo>
                  <a:close/>
                  <a:moveTo>
                    <a:pt x="18396" y="14126"/>
                  </a:moveTo>
                  <a:cubicBezTo>
                    <a:pt x="18396" y="8819"/>
                    <a:pt x="18628" y="6502"/>
                    <a:pt x="19091" y="6502"/>
                  </a:cubicBezTo>
                  <a:cubicBezTo>
                    <a:pt x="19472" y="6502"/>
                    <a:pt x="19712" y="7773"/>
                    <a:pt x="19745" y="10837"/>
                  </a:cubicBezTo>
                  <a:lnTo>
                    <a:pt x="19472" y="10837"/>
                  </a:lnTo>
                  <a:cubicBezTo>
                    <a:pt x="19439" y="8969"/>
                    <a:pt x="19298" y="8296"/>
                    <a:pt x="19091" y="8296"/>
                  </a:cubicBezTo>
                  <a:cubicBezTo>
                    <a:pt x="18810" y="8296"/>
                    <a:pt x="18678" y="9716"/>
                    <a:pt x="18678" y="12930"/>
                  </a:cubicBezTo>
                  <a:lnTo>
                    <a:pt x="18678" y="15247"/>
                  </a:lnTo>
                  <a:cubicBezTo>
                    <a:pt x="18678" y="18610"/>
                    <a:pt x="18860" y="19806"/>
                    <a:pt x="19091" y="19806"/>
                  </a:cubicBezTo>
                  <a:cubicBezTo>
                    <a:pt x="19323" y="19806"/>
                    <a:pt x="19439" y="18909"/>
                    <a:pt x="19472" y="17265"/>
                  </a:cubicBezTo>
                  <a:lnTo>
                    <a:pt x="19754" y="17265"/>
                  </a:lnTo>
                  <a:cubicBezTo>
                    <a:pt x="19704" y="20180"/>
                    <a:pt x="19472" y="21600"/>
                    <a:pt x="19091" y="21600"/>
                  </a:cubicBezTo>
                  <a:cubicBezTo>
                    <a:pt x="18669" y="21600"/>
                    <a:pt x="18396" y="19881"/>
                    <a:pt x="18396" y="14126"/>
                  </a:cubicBezTo>
                  <a:close/>
                  <a:moveTo>
                    <a:pt x="21319" y="21301"/>
                  </a:moveTo>
                  <a:lnTo>
                    <a:pt x="21319" y="12108"/>
                  </a:lnTo>
                  <a:cubicBezTo>
                    <a:pt x="21319" y="9118"/>
                    <a:pt x="21186" y="8296"/>
                    <a:pt x="20946" y="8296"/>
                  </a:cubicBezTo>
                  <a:cubicBezTo>
                    <a:pt x="20698" y="8296"/>
                    <a:pt x="20524" y="9343"/>
                    <a:pt x="20524" y="12108"/>
                  </a:cubicBezTo>
                  <a:lnTo>
                    <a:pt x="20524" y="21301"/>
                  </a:lnTo>
                  <a:lnTo>
                    <a:pt x="20251" y="21301"/>
                  </a:lnTo>
                  <a:lnTo>
                    <a:pt x="20251" y="0"/>
                  </a:lnTo>
                  <a:lnTo>
                    <a:pt x="20524" y="0"/>
                  </a:lnTo>
                  <a:lnTo>
                    <a:pt x="20524" y="8894"/>
                  </a:lnTo>
                  <a:cubicBezTo>
                    <a:pt x="20615" y="7250"/>
                    <a:pt x="20797" y="6502"/>
                    <a:pt x="21020" y="6502"/>
                  </a:cubicBezTo>
                  <a:cubicBezTo>
                    <a:pt x="21393" y="6502"/>
                    <a:pt x="21600" y="8147"/>
                    <a:pt x="21600" y="12108"/>
                  </a:cubicBezTo>
                  <a:lnTo>
                    <a:pt x="21600" y="21301"/>
                  </a:lnTo>
                  <a:lnTo>
                    <a:pt x="21319" y="2130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340" name="Google Shape;190;p32"/>
            <p:cNvSpPr/>
            <p:nvPr/>
          </p:nvSpPr>
          <p:spPr>
            <a:xfrm>
              <a:off x="3504052" y="3177"/>
              <a:ext cx="1114439" cy="936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776"/>
                  </a:moveTo>
                  <a:cubicBezTo>
                    <a:pt x="0" y="4816"/>
                    <a:pt x="4026" y="0"/>
                    <a:pt x="8985" y="0"/>
                  </a:cubicBezTo>
                  <a:lnTo>
                    <a:pt x="12615" y="0"/>
                  </a:lnTo>
                  <a:cubicBezTo>
                    <a:pt x="17574" y="0"/>
                    <a:pt x="21600" y="4816"/>
                    <a:pt x="21600" y="10776"/>
                  </a:cubicBezTo>
                  <a:cubicBezTo>
                    <a:pt x="21600" y="16760"/>
                    <a:pt x="17574" y="21600"/>
                    <a:pt x="12615" y="21600"/>
                  </a:cubicBezTo>
                  <a:lnTo>
                    <a:pt x="8985" y="21600"/>
                  </a:lnTo>
                  <a:cubicBezTo>
                    <a:pt x="4026" y="21600"/>
                    <a:pt x="0" y="16760"/>
                    <a:pt x="0" y="107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341" name="Google Shape;191;p32"/>
            <p:cNvSpPr/>
            <p:nvPr/>
          </p:nvSpPr>
          <p:spPr>
            <a:xfrm>
              <a:off x="3853304" y="260353"/>
              <a:ext cx="419111" cy="422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034"/>
                  </a:moveTo>
                  <a:lnTo>
                    <a:pt x="11355" y="10034"/>
                  </a:lnTo>
                  <a:lnTo>
                    <a:pt x="11355" y="0"/>
                  </a:lnTo>
                  <a:lnTo>
                    <a:pt x="10140" y="0"/>
                  </a:lnTo>
                  <a:lnTo>
                    <a:pt x="10140" y="10034"/>
                  </a:lnTo>
                  <a:lnTo>
                    <a:pt x="0" y="10034"/>
                  </a:lnTo>
                  <a:lnTo>
                    <a:pt x="0" y="11249"/>
                  </a:lnTo>
                  <a:lnTo>
                    <a:pt x="10140" y="11249"/>
                  </a:lnTo>
                  <a:lnTo>
                    <a:pt x="10140" y="21600"/>
                  </a:lnTo>
                  <a:lnTo>
                    <a:pt x="11355" y="21600"/>
                  </a:lnTo>
                  <a:lnTo>
                    <a:pt x="11355" y="11249"/>
                  </a:lnTo>
                  <a:lnTo>
                    <a:pt x="21600" y="11249"/>
                  </a:lnTo>
                  <a:lnTo>
                    <a:pt x="21600" y="10034"/>
                  </a:lnTo>
                  <a:close/>
                </a:path>
              </a:pathLst>
            </a:custGeom>
            <a:solidFill>
              <a:srgbClr val="282828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</p:grpSp>
      <p:pic>
        <p:nvPicPr>
          <p:cNvPr id="343" name="Google Shape;192;p32" descr="Google Shape;192;p3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39138" y="-103050"/>
            <a:ext cx="12926536" cy="129265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Google Shape;193;p32" descr="Google Shape;193;p3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9310110">
            <a:off x="12199128" y="-560642"/>
            <a:ext cx="7462372" cy="746237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Google Shape;194;p32" descr="Google Shape;194;p3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9974243">
            <a:off x="10988671" y="5142003"/>
            <a:ext cx="10953748" cy="10953748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Номер слайда"/>
          <p:cNvSpPr txBox="1"/>
          <p:nvPr>
            <p:ph type="sldNum" sz="quarter" idx="2"/>
          </p:nvPr>
        </p:nvSpPr>
        <p:spPr>
          <a:xfrm>
            <a:off x="16940628" y="12448465"/>
            <a:ext cx="534573" cy="528471"/>
          </a:xfrm>
          <a:prstGeom prst="rect">
            <a:avLst/>
          </a:prstGeom>
        </p:spPr>
        <p:txBody>
          <a:bodyPr lIns="91421" tIns="91421" rIns="91421" bIns="91421" anchor="ctr"/>
          <a:lstStyle>
            <a:lvl1pPr algn="r">
              <a:defRPr sz="2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екст+фото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197;p33" descr="Google Shape;197;p3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Google Shape;198;p33"/>
          <p:cNvSpPr/>
          <p:nvPr>
            <p:ph type="pic" sz="half" idx="21"/>
          </p:nvPr>
        </p:nvSpPr>
        <p:spPr>
          <a:xfrm>
            <a:off x="12394041" y="3995363"/>
            <a:ext cx="11104138" cy="81854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5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887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56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5 фото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202;p34" descr="Google Shape;202;p3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10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887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2860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7432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2004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657600" indent="-6350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65" name="Google Shape;204;p34"/>
          <p:cNvSpPr/>
          <p:nvPr>
            <p:ph type="pic" sz="quarter" idx="21"/>
          </p:nvPr>
        </p:nvSpPr>
        <p:spPr>
          <a:xfrm>
            <a:off x="904871" y="3950706"/>
            <a:ext cx="2880001" cy="28800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66" name="Google Shape;205;p34"/>
          <p:cNvSpPr/>
          <p:nvPr>
            <p:ph type="pic" sz="quarter" idx="22"/>
          </p:nvPr>
        </p:nvSpPr>
        <p:spPr>
          <a:xfrm>
            <a:off x="19053272" y="3950706"/>
            <a:ext cx="2880010" cy="28800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67" name="Google Shape;206;p34"/>
          <p:cNvSpPr/>
          <p:nvPr>
            <p:ph type="pic" sz="quarter" idx="23"/>
          </p:nvPr>
        </p:nvSpPr>
        <p:spPr>
          <a:xfrm>
            <a:off x="14516168" y="3950706"/>
            <a:ext cx="2880010" cy="28800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68" name="Google Shape;207;p34"/>
          <p:cNvSpPr/>
          <p:nvPr>
            <p:ph type="pic" sz="quarter" idx="24"/>
          </p:nvPr>
        </p:nvSpPr>
        <p:spPr>
          <a:xfrm>
            <a:off x="9979069" y="3950706"/>
            <a:ext cx="2880010" cy="28800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69" name="Google Shape;208;p34"/>
          <p:cNvSpPr/>
          <p:nvPr>
            <p:ph type="pic" sz="quarter" idx="25"/>
          </p:nvPr>
        </p:nvSpPr>
        <p:spPr>
          <a:xfrm>
            <a:off x="5441974" y="3950706"/>
            <a:ext cx="2880001" cy="28800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70" name="Номер слайда"/>
          <p:cNvSpPr txBox="1"/>
          <p:nvPr>
            <p:ph type="sldNum" sz="quarter" idx="2"/>
          </p:nvPr>
        </p:nvSpPr>
        <p:spPr>
          <a:xfrm>
            <a:off x="23459477" y="12667616"/>
            <a:ext cx="478068" cy="466633"/>
          </a:xfrm>
          <a:prstGeom prst="rect">
            <a:avLst/>
          </a:prstGeom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 заголовком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600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A7A7A7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438400" indent="-6096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A7A7A7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2895600" indent="-6096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A7A7A7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352800" indent="-6096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A7A7A7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3810000" indent="-6096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A7A7A7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78" name="Номер слайда"/>
          <p:cNvSpPr txBox="1"/>
          <p:nvPr>
            <p:ph type="sldNum" sz="quarter" idx="2"/>
          </p:nvPr>
        </p:nvSpPr>
        <p:spPr>
          <a:xfrm>
            <a:off x="23459773" y="12667824"/>
            <a:ext cx="478022" cy="466587"/>
          </a:xfrm>
          <a:prstGeom prst="rect">
            <a:avLst/>
          </a:prstGeom>
        </p:spPr>
        <p:txBody>
          <a:bodyPr lIns="91398" tIns="91398" rIns="91398" bIns="91398"/>
          <a:lstStyle>
            <a:lvl1pPr algn="r">
              <a:defRPr sz="2000">
                <a:solidFill>
                  <a:srgbClr val="A7A7A7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екст+фото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220;p37" descr="Google Shape;220;p3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08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Google Shape;222;p37"/>
          <p:cNvSpPr/>
          <p:nvPr>
            <p:ph type="pic" sz="half" idx="21"/>
          </p:nvPr>
        </p:nvSpPr>
        <p:spPr>
          <a:xfrm>
            <a:off x="12394041" y="3995363"/>
            <a:ext cx="11104203" cy="81852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87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600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438400" indent="-6096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3017520" indent="-731516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556000" indent="-8128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4013200" indent="-8128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8" name="Номер слайда"/>
          <p:cNvSpPr txBox="1"/>
          <p:nvPr>
            <p:ph type="sldNum" sz="quarter" idx="2"/>
          </p:nvPr>
        </p:nvSpPr>
        <p:spPr>
          <a:xfrm>
            <a:off x="23459773" y="12667824"/>
            <a:ext cx="478022" cy="466587"/>
          </a:xfrm>
          <a:prstGeom prst="rect">
            <a:avLst/>
          </a:prstGeom>
        </p:spPr>
        <p:txBody>
          <a:bodyPr lIns="91398" tIns="91398" rIns="91398" bIns="91398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 заголовком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600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438400" indent="-6096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3017520" indent="-731516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556000" indent="-8128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4013200" indent="-8128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396" name="Google Shape;227;p38" descr="Google Shape;227;p3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08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Номер слайда"/>
          <p:cNvSpPr txBox="1"/>
          <p:nvPr>
            <p:ph type="sldNum" sz="quarter" idx="2"/>
          </p:nvPr>
        </p:nvSpPr>
        <p:spPr>
          <a:xfrm>
            <a:off x="23459773" y="12667824"/>
            <a:ext cx="478022" cy="466587"/>
          </a:xfrm>
          <a:prstGeom prst="rect">
            <a:avLst/>
          </a:prstGeom>
        </p:spPr>
        <p:txBody>
          <a:bodyPr lIns="91398" tIns="91398" rIns="91398" bIns="91398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 заголовком_2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Уровень текста 1…"/>
          <p:cNvSpPr txBox="1"/>
          <p:nvPr>
            <p:ph type="body" sz="quarter" idx="1"/>
          </p:nvPr>
        </p:nvSpPr>
        <p:spPr>
          <a:xfrm>
            <a:off x="914408" y="781056"/>
            <a:ext cx="20878802" cy="984600"/>
          </a:xfrm>
          <a:prstGeom prst="rect">
            <a:avLst/>
          </a:prstGeom>
        </p:spPr>
        <p:txBody>
          <a:bodyPr lIns="0" tIns="0" rIns="0" bIns="0"/>
          <a:lstStyle>
            <a:lvl1pPr marL="0" indent="228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2438400" indent="-6096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3017520" indent="-731516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3556000" indent="-8128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4013200" indent="-812800">
              <a:lnSpc>
                <a:spcPct val="100000"/>
              </a:lnSpc>
              <a:spcBef>
                <a:spcPts val="0"/>
              </a:spcBef>
              <a:buClrTx/>
              <a:buSzPts val="6400"/>
              <a:buFontTx/>
              <a:defRPr sz="64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5" name="Номер слайда"/>
          <p:cNvSpPr txBox="1"/>
          <p:nvPr>
            <p:ph type="sldNum" sz="quarter" idx="2"/>
          </p:nvPr>
        </p:nvSpPr>
        <p:spPr>
          <a:xfrm>
            <a:off x="23459773" y="12667824"/>
            <a:ext cx="478022" cy="466587"/>
          </a:xfrm>
          <a:prstGeom prst="rect">
            <a:avLst/>
          </a:prstGeom>
        </p:spPr>
        <p:txBody>
          <a:bodyPr lIns="91398" tIns="91398" rIns="91398" bIns="91398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 заголовком_2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Уровень текста 1…"/>
          <p:cNvSpPr txBox="1"/>
          <p:nvPr>
            <p:ph type="body" sz="quarter" idx="1" hasCustomPrompt="1"/>
          </p:nvPr>
        </p:nvSpPr>
        <p:spPr>
          <a:xfrm>
            <a:off x="914408" y="781056"/>
            <a:ext cx="20878802" cy="984887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  <a:lvl2pPr marL="1066762" indent="-609578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2pPr>
            <a:lvl3pPr marL="1645860" indent="-731494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3pPr>
            <a:lvl4pPr marL="2232135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4pPr>
            <a:lvl5pPr marL="2689318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5pPr>
          </a:lstStyle>
          <a:p>
            <a:pPr/>
            <a:r>
              <a:t>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13" name="Номер слайда"/>
          <p:cNvSpPr txBox="1"/>
          <p:nvPr>
            <p:ph type="sldNum" sz="quarter" idx="2"/>
          </p:nvPr>
        </p:nvSpPr>
        <p:spPr>
          <a:xfrm>
            <a:off x="23459449" y="12646577"/>
            <a:ext cx="478098" cy="487673"/>
          </a:xfrm>
          <a:prstGeom prst="rect">
            <a:avLst/>
          </a:prstGeom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пикера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Рисунок 19"/>
          <p:cNvSpPr/>
          <p:nvPr>
            <p:ph type="pic" sz="half" idx="21"/>
          </p:nvPr>
        </p:nvSpPr>
        <p:spPr>
          <a:xfrm>
            <a:off x="13083246" y="1352553"/>
            <a:ext cx="9360009" cy="108897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421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09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422" name="Номер слайда"/>
          <p:cNvSpPr txBox="1"/>
          <p:nvPr>
            <p:ph type="sldNum" sz="quarter" idx="2"/>
          </p:nvPr>
        </p:nvSpPr>
        <p:spPr>
          <a:xfrm>
            <a:off x="23459449" y="12646577"/>
            <a:ext cx="478098" cy="487673"/>
          </a:xfrm>
          <a:prstGeom prst="rect">
            <a:avLst/>
          </a:prstGeom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одержание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Уровень текста 1…"/>
          <p:cNvSpPr txBox="1"/>
          <p:nvPr>
            <p:ph type="body" sz="quarter" idx="1" hasCustomPrompt="1"/>
          </p:nvPr>
        </p:nvSpPr>
        <p:spPr>
          <a:xfrm>
            <a:off x="914402" y="781056"/>
            <a:ext cx="8858254" cy="984887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  <a:lvl2pPr marL="1066762" indent="-609578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2pPr>
            <a:lvl3pPr marL="1645860" indent="-731494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3pPr>
            <a:lvl4pPr marL="2232135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4pPr>
            <a:lvl5pPr marL="2689318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5pPr>
          </a:lstStyle>
          <a:p>
            <a:pPr/>
            <a:r>
              <a:t>СОДЕРЖАНИЕ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430" name="Рисунок 22" descr="Рисунок 22"/>
          <p:cNvPicPr>
            <a:picLocks noChangeAspect="1"/>
          </p:cNvPicPr>
          <p:nvPr/>
        </p:nvPicPr>
        <p:blipFill>
          <a:blip r:embed="rId2">
            <a:extLst/>
          </a:blip>
          <a:srcRect l="47161" t="8045" r="3750" b="41955"/>
          <a:stretch>
            <a:fillRect/>
          </a:stretch>
        </p:blipFill>
        <p:spPr>
          <a:xfrm>
            <a:off x="0" y="8548689"/>
            <a:ext cx="5760993" cy="5167315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Текст 3"/>
          <p:cNvSpPr/>
          <p:nvPr>
            <p:ph type="body" sz="quarter" idx="21" hasCustomPrompt="1"/>
          </p:nvPr>
        </p:nvSpPr>
        <p:spPr>
          <a:xfrm>
            <a:off x="914402" y="3315451"/>
            <a:ext cx="1371609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1.0</a:t>
            </a:r>
          </a:p>
        </p:txBody>
      </p:sp>
      <p:sp>
        <p:nvSpPr>
          <p:cNvPr id="432" name="Текст 3"/>
          <p:cNvSpPr/>
          <p:nvPr>
            <p:ph type="body" sz="quarter" idx="22" hasCustomPrompt="1"/>
          </p:nvPr>
        </p:nvSpPr>
        <p:spPr>
          <a:xfrm>
            <a:off x="2743206" y="3426250"/>
            <a:ext cx="9570723" cy="738673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sp>
        <p:nvSpPr>
          <p:cNvPr id="433" name="Текст 3"/>
          <p:cNvSpPr/>
          <p:nvPr>
            <p:ph type="body" sz="quarter" idx="23" hasCustomPrompt="1"/>
          </p:nvPr>
        </p:nvSpPr>
        <p:spPr>
          <a:xfrm>
            <a:off x="914402" y="5385220"/>
            <a:ext cx="1371609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2.0</a:t>
            </a:r>
          </a:p>
        </p:txBody>
      </p:sp>
      <p:sp>
        <p:nvSpPr>
          <p:cNvPr id="434" name="Текст 3"/>
          <p:cNvSpPr/>
          <p:nvPr>
            <p:ph type="body" sz="quarter" idx="24" hasCustomPrompt="1"/>
          </p:nvPr>
        </p:nvSpPr>
        <p:spPr>
          <a:xfrm>
            <a:off x="2743206" y="5496016"/>
            <a:ext cx="9570723" cy="738673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sp>
        <p:nvSpPr>
          <p:cNvPr id="435" name="Текст 3"/>
          <p:cNvSpPr/>
          <p:nvPr>
            <p:ph type="body" sz="quarter" idx="25" hasCustomPrompt="1"/>
          </p:nvPr>
        </p:nvSpPr>
        <p:spPr>
          <a:xfrm>
            <a:off x="914402" y="7472912"/>
            <a:ext cx="1371609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3.0</a:t>
            </a:r>
          </a:p>
        </p:txBody>
      </p:sp>
      <p:sp>
        <p:nvSpPr>
          <p:cNvPr id="436" name="Текст 3"/>
          <p:cNvSpPr/>
          <p:nvPr>
            <p:ph type="body" sz="quarter" idx="26" hasCustomPrompt="1"/>
          </p:nvPr>
        </p:nvSpPr>
        <p:spPr>
          <a:xfrm>
            <a:off x="2743206" y="7583713"/>
            <a:ext cx="9570723" cy="738673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sp>
        <p:nvSpPr>
          <p:cNvPr id="437" name="Текст 3"/>
          <p:cNvSpPr/>
          <p:nvPr>
            <p:ph type="body" sz="quarter" idx="27" hasCustomPrompt="1"/>
          </p:nvPr>
        </p:nvSpPr>
        <p:spPr>
          <a:xfrm>
            <a:off x="914402" y="9560610"/>
            <a:ext cx="1371609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4.0</a:t>
            </a:r>
          </a:p>
        </p:txBody>
      </p:sp>
      <p:sp>
        <p:nvSpPr>
          <p:cNvPr id="438" name="Текст 3"/>
          <p:cNvSpPr/>
          <p:nvPr>
            <p:ph type="body" sz="quarter" idx="28" hasCustomPrompt="1"/>
          </p:nvPr>
        </p:nvSpPr>
        <p:spPr>
          <a:xfrm>
            <a:off x="2743206" y="9671408"/>
            <a:ext cx="9570723" cy="738673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sp>
        <p:nvSpPr>
          <p:cNvPr id="439" name="Текст 3"/>
          <p:cNvSpPr/>
          <p:nvPr>
            <p:ph type="body" sz="quarter" idx="29" hasCustomPrompt="1"/>
          </p:nvPr>
        </p:nvSpPr>
        <p:spPr>
          <a:xfrm>
            <a:off x="914402" y="11630376"/>
            <a:ext cx="1371609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5.0</a:t>
            </a:r>
          </a:p>
        </p:txBody>
      </p:sp>
      <p:sp>
        <p:nvSpPr>
          <p:cNvPr id="440" name="Текст 3"/>
          <p:cNvSpPr/>
          <p:nvPr>
            <p:ph type="body" sz="quarter" idx="30" hasCustomPrompt="1"/>
          </p:nvPr>
        </p:nvSpPr>
        <p:spPr>
          <a:xfrm>
            <a:off x="2743206" y="11741174"/>
            <a:ext cx="9570723" cy="738667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pic>
        <p:nvPicPr>
          <p:cNvPr id="441" name="Рисунок 2" descr="Рисунок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57598" y="4"/>
            <a:ext cx="1526409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442" name="Номер слайда"/>
          <p:cNvSpPr txBox="1"/>
          <p:nvPr>
            <p:ph type="sldNum" sz="quarter" idx="2"/>
          </p:nvPr>
        </p:nvSpPr>
        <p:spPr>
          <a:xfrm>
            <a:off x="16940599" y="12437114"/>
            <a:ext cx="534603" cy="551173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r">
              <a:defRPr sz="24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пикера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Рисунок 19"/>
          <p:cNvSpPr/>
          <p:nvPr>
            <p:ph type="pic" sz="half" idx="21"/>
          </p:nvPr>
        </p:nvSpPr>
        <p:spPr>
          <a:xfrm>
            <a:off x="13083246" y="1352553"/>
            <a:ext cx="9360008" cy="108897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450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08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451" name="Номер слайда"/>
          <p:cNvSpPr txBox="1"/>
          <p:nvPr>
            <p:ph type="sldNum" sz="quarter" idx="2"/>
          </p:nvPr>
        </p:nvSpPr>
        <p:spPr>
          <a:xfrm>
            <a:off x="23459449" y="12646578"/>
            <a:ext cx="478098" cy="487673"/>
          </a:xfrm>
          <a:prstGeom prst="rect">
            <a:avLst/>
          </a:prstGeom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ценка спикера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Рисунок 2"/>
          <p:cNvSpPr/>
          <p:nvPr>
            <p:ph type="pic" sz="half" idx="21"/>
          </p:nvPr>
        </p:nvSpPr>
        <p:spPr>
          <a:xfrm>
            <a:off x="13007764" y="2843914"/>
            <a:ext cx="8339337" cy="81767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59" name="Уровень текста 1…"/>
          <p:cNvSpPr txBox="1"/>
          <p:nvPr>
            <p:ph type="body" sz="quarter" idx="1" hasCustomPrompt="1"/>
          </p:nvPr>
        </p:nvSpPr>
        <p:spPr>
          <a:xfrm>
            <a:off x="904878" y="2234524"/>
            <a:ext cx="9945680" cy="1354225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88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  <a:lvl2pPr marL="1295356" indent="-838168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88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2pPr>
            <a:lvl3pPr marL="1920170" indent="-1005804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88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3pPr>
            <a:lvl4pPr marL="2554852" indent="-1183298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88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4pPr>
            <a:lvl5pPr marL="3012039" indent="-1183299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88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5pPr>
          </a:lstStyle>
          <a:p>
            <a:pPr/>
            <a:r>
              <a:t>ОЦЕНКА ДОКЛАДА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460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09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461" name="Номер слайда"/>
          <p:cNvSpPr txBox="1"/>
          <p:nvPr>
            <p:ph type="sldNum" sz="quarter" idx="2"/>
          </p:nvPr>
        </p:nvSpPr>
        <p:spPr>
          <a:xfrm>
            <a:off x="23459449" y="12646577"/>
            <a:ext cx="478098" cy="487673"/>
          </a:xfrm>
          <a:prstGeom prst="rect">
            <a:avLst/>
          </a:prstGeom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в две строчки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Скругленный прямоугольник 32"/>
          <p:cNvGrpSpPr/>
          <p:nvPr/>
        </p:nvGrpSpPr>
        <p:grpSpPr>
          <a:xfrm>
            <a:off x="904870" y="893423"/>
            <a:ext cx="18151237" cy="2401516"/>
            <a:chOff x="-1" y="-1"/>
            <a:chExt cx="18151236" cy="2401514"/>
          </a:xfrm>
        </p:grpSpPr>
        <p:sp>
          <p:nvSpPr>
            <p:cNvPr id="468" name="Закругленный прямоугольник"/>
            <p:cNvSpPr/>
            <p:nvPr/>
          </p:nvSpPr>
          <p:spPr>
            <a:xfrm>
              <a:off x="-2" y="-2"/>
              <a:ext cx="18151237" cy="2401516"/>
            </a:xfrm>
            <a:prstGeom prst="roundRect">
              <a:avLst>
                <a:gd name="adj" fmla="val 10483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 defTabSz="1828737">
                <a:defRPr sz="36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469" name="Прямоугольник"/>
            <p:cNvSpPr txBox="1"/>
            <p:nvPr/>
          </p:nvSpPr>
          <p:spPr>
            <a:xfrm>
              <a:off x="165171" y="73733"/>
              <a:ext cx="17820893" cy="22540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t">
              <a:normAutofit fontScale="100000" lnSpcReduction="0"/>
            </a:bodyPr>
            <a:lstStyle>
              <a:lvl1pPr algn="ctr" defTabSz="1828737">
                <a:defRPr sz="3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   </a:t>
              </a:r>
            </a:p>
          </p:txBody>
        </p:sp>
      </p:grpSp>
      <p:sp>
        <p:nvSpPr>
          <p:cNvPr id="471" name="Уровень текста 1…"/>
          <p:cNvSpPr txBox="1"/>
          <p:nvPr>
            <p:ph type="body" sz="quarter" idx="1" hasCustomPrompt="1"/>
          </p:nvPr>
        </p:nvSpPr>
        <p:spPr>
          <a:xfrm>
            <a:off x="885831" y="882652"/>
            <a:ext cx="18193008" cy="2405990"/>
          </a:xfrm>
          <a:prstGeom prst="rect">
            <a:avLst/>
          </a:prstGeom>
        </p:spPr>
        <p:txBody>
          <a:bodyPr lIns="215999" tIns="215999" rIns="215999" bIns="215999"/>
          <a:lstStyle>
            <a:lvl1pPr marL="457184" indent="-457184" defTabSz="1828737">
              <a:spcBef>
                <a:spcPts val="2000"/>
              </a:spcBef>
              <a:buClrTx/>
              <a:buSzPct val="100000"/>
              <a:buFont typeface="Arial"/>
              <a:defRPr sz="56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  <a:lvl2pPr marL="990565" indent="-533381" defTabSz="1828737">
              <a:spcBef>
                <a:spcPts val="2000"/>
              </a:spcBef>
              <a:buClrTx/>
              <a:buSzPct val="100000"/>
              <a:buFont typeface="Arial"/>
              <a:defRPr sz="56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2pPr>
            <a:lvl3pPr marL="0" indent="0" defTabSz="1828737">
              <a:spcBef>
                <a:spcPts val="2000"/>
              </a:spcBef>
              <a:buClrTx/>
              <a:buSzTx/>
              <a:buFont typeface="Arial"/>
              <a:buNone/>
              <a:defRPr sz="56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3pPr>
            <a:lvl4pPr marL="2124561" indent="-753008" defTabSz="1828737">
              <a:spcBef>
                <a:spcPts val="2000"/>
              </a:spcBef>
              <a:buClrTx/>
              <a:buSzPct val="100000"/>
              <a:buFont typeface="Arial"/>
              <a:defRPr sz="56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4pPr>
            <a:lvl5pPr marL="2581748" indent="-753008" defTabSz="1828737">
              <a:spcBef>
                <a:spcPts val="2000"/>
              </a:spcBef>
              <a:buClrTx/>
              <a:buSzPct val="100000"/>
              <a:buFont typeface="Arial"/>
              <a:defRPr sz="56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5pPr>
          </a:lstStyle>
          <a:p>
            <a:pPr/>
            <a:r>
              <a:t>ЗАГОЛОВОК СЛАЙДАВ ДВЕ СТРОКИ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472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08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473" name="Номер слайда"/>
          <p:cNvSpPr txBox="1"/>
          <p:nvPr>
            <p:ph type="sldNum" sz="quarter" idx="2"/>
          </p:nvPr>
        </p:nvSpPr>
        <p:spPr>
          <a:xfrm>
            <a:off x="23459449" y="12646578"/>
            <a:ext cx="478098" cy="487673"/>
          </a:xfrm>
          <a:prstGeom prst="rect">
            <a:avLst/>
          </a:prstGeom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еребивочный слайд_1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Рисунок 28" descr="Рисунок 2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09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481" name="Текст"/>
          <p:cNvSpPr txBox="1"/>
          <p:nvPr/>
        </p:nvSpPr>
        <p:spPr>
          <a:xfrm>
            <a:off x="16059512" y="3060704"/>
            <a:ext cx="2063965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1828800">
              <a:lnSpc>
                <a:spcPct val="110000"/>
              </a:lnSpc>
              <a:defRPr sz="56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{</a:t>
            </a:r>
          </a:p>
        </p:txBody>
      </p:sp>
      <p:sp>
        <p:nvSpPr>
          <p:cNvPr id="482" name="Номер слайда"/>
          <p:cNvSpPr txBox="1"/>
          <p:nvPr>
            <p:ph type="sldNum" sz="quarter" idx="2"/>
          </p:nvPr>
        </p:nvSpPr>
        <p:spPr>
          <a:xfrm>
            <a:off x="16940599" y="12437114"/>
            <a:ext cx="534603" cy="551173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r">
              <a:defRPr sz="24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одержание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Уровень текста 1…"/>
          <p:cNvSpPr txBox="1"/>
          <p:nvPr>
            <p:ph type="body" sz="quarter" idx="1" hasCustomPrompt="1"/>
          </p:nvPr>
        </p:nvSpPr>
        <p:spPr>
          <a:xfrm>
            <a:off x="914402" y="781056"/>
            <a:ext cx="8858254" cy="984887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  <a:lvl2pPr marL="1066762" indent="-609578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2pPr>
            <a:lvl3pPr marL="1645860" indent="-731494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3pPr>
            <a:lvl4pPr marL="2232135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4pPr>
            <a:lvl5pPr marL="2689318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5pPr>
          </a:lstStyle>
          <a:p>
            <a:pPr/>
            <a:r>
              <a:t>СОДЕРЖАНИЕ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490" name="Рисунок 22" descr="Рисунок 22"/>
          <p:cNvPicPr>
            <a:picLocks noChangeAspect="1"/>
          </p:cNvPicPr>
          <p:nvPr/>
        </p:nvPicPr>
        <p:blipFill>
          <a:blip r:embed="rId2">
            <a:extLst/>
          </a:blip>
          <a:srcRect l="47161" t="8045" r="3750" b="41955"/>
          <a:stretch>
            <a:fillRect/>
          </a:stretch>
        </p:blipFill>
        <p:spPr>
          <a:xfrm>
            <a:off x="1" y="8548689"/>
            <a:ext cx="5760993" cy="5167313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Текст 3"/>
          <p:cNvSpPr/>
          <p:nvPr>
            <p:ph type="body" sz="quarter" idx="21" hasCustomPrompt="1"/>
          </p:nvPr>
        </p:nvSpPr>
        <p:spPr>
          <a:xfrm>
            <a:off x="914402" y="3315451"/>
            <a:ext cx="1371608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1.0</a:t>
            </a:r>
          </a:p>
        </p:txBody>
      </p:sp>
      <p:sp>
        <p:nvSpPr>
          <p:cNvPr id="492" name="Текст 3"/>
          <p:cNvSpPr/>
          <p:nvPr>
            <p:ph type="body" sz="quarter" idx="22" hasCustomPrompt="1"/>
          </p:nvPr>
        </p:nvSpPr>
        <p:spPr>
          <a:xfrm>
            <a:off x="2743206" y="3426250"/>
            <a:ext cx="9570723" cy="738672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sp>
        <p:nvSpPr>
          <p:cNvPr id="493" name="Текст 3"/>
          <p:cNvSpPr/>
          <p:nvPr>
            <p:ph type="body" sz="quarter" idx="23" hasCustomPrompt="1"/>
          </p:nvPr>
        </p:nvSpPr>
        <p:spPr>
          <a:xfrm>
            <a:off x="914402" y="5385220"/>
            <a:ext cx="1371608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2.0</a:t>
            </a:r>
          </a:p>
        </p:txBody>
      </p:sp>
      <p:sp>
        <p:nvSpPr>
          <p:cNvPr id="494" name="Текст 3"/>
          <p:cNvSpPr/>
          <p:nvPr>
            <p:ph type="body" sz="quarter" idx="24" hasCustomPrompt="1"/>
          </p:nvPr>
        </p:nvSpPr>
        <p:spPr>
          <a:xfrm>
            <a:off x="2743206" y="5496016"/>
            <a:ext cx="9570723" cy="738672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sp>
        <p:nvSpPr>
          <p:cNvPr id="495" name="Текст 3"/>
          <p:cNvSpPr/>
          <p:nvPr>
            <p:ph type="body" sz="quarter" idx="25" hasCustomPrompt="1"/>
          </p:nvPr>
        </p:nvSpPr>
        <p:spPr>
          <a:xfrm>
            <a:off x="914402" y="7472912"/>
            <a:ext cx="1371608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3.0</a:t>
            </a:r>
          </a:p>
        </p:txBody>
      </p:sp>
      <p:sp>
        <p:nvSpPr>
          <p:cNvPr id="496" name="Текст 3"/>
          <p:cNvSpPr/>
          <p:nvPr>
            <p:ph type="body" sz="quarter" idx="26" hasCustomPrompt="1"/>
          </p:nvPr>
        </p:nvSpPr>
        <p:spPr>
          <a:xfrm>
            <a:off x="2743206" y="7583713"/>
            <a:ext cx="9570723" cy="738672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sp>
        <p:nvSpPr>
          <p:cNvPr id="497" name="Текст 3"/>
          <p:cNvSpPr/>
          <p:nvPr>
            <p:ph type="body" sz="quarter" idx="27" hasCustomPrompt="1"/>
          </p:nvPr>
        </p:nvSpPr>
        <p:spPr>
          <a:xfrm>
            <a:off x="914402" y="9560610"/>
            <a:ext cx="1371608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4.0</a:t>
            </a:r>
          </a:p>
        </p:txBody>
      </p:sp>
      <p:sp>
        <p:nvSpPr>
          <p:cNvPr id="498" name="Текст 3"/>
          <p:cNvSpPr/>
          <p:nvPr>
            <p:ph type="body" sz="quarter" idx="28" hasCustomPrompt="1"/>
          </p:nvPr>
        </p:nvSpPr>
        <p:spPr>
          <a:xfrm>
            <a:off x="2743206" y="9671408"/>
            <a:ext cx="9570723" cy="738672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sp>
        <p:nvSpPr>
          <p:cNvPr id="499" name="Текст 3"/>
          <p:cNvSpPr/>
          <p:nvPr>
            <p:ph type="body" sz="quarter" idx="29" hasCustomPrompt="1"/>
          </p:nvPr>
        </p:nvSpPr>
        <p:spPr>
          <a:xfrm>
            <a:off x="914402" y="11630376"/>
            <a:ext cx="1371608" cy="984894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FF0032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5.0</a:t>
            </a:r>
          </a:p>
        </p:txBody>
      </p:sp>
      <p:sp>
        <p:nvSpPr>
          <p:cNvPr id="500" name="Текст 3"/>
          <p:cNvSpPr/>
          <p:nvPr>
            <p:ph type="body" sz="quarter" idx="30" hasCustomPrompt="1"/>
          </p:nvPr>
        </p:nvSpPr>
        <p:spPr>
          <a:xfrm>
            <a:off x="2743206" y="11741174"/>
            <a:ext cx="9570723" cy="738667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Напишите текст</a:t>
            </a:r>
          </a:p>
        </p:txBody>
      </p:sp>
      <p:pic>
        <p:nvPicPr>
          <p:cNvPr id="501" name="Рисунок 2" descr="Рисунок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57598" y="4"/>
            <a:ext cx="1526408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502" name="Номер слайда"/>
          <p:cNvSpPr txBox="1"/>
          <p:nvPr>
            <p:ph type="sldNum" sz="quarter" idx="2"/>
          </p:nvPr>
        </p:nvSpPr>
        <p:spPr>
          <a:xfrm>
            <a:off x="16940599" y="12437114"/>
            <a:ext cx="534603" cy="551173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r">
              <a:defRPr sz="24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 заголовком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Уровень текста 1…"/>
          <p:cNvSpPr txBox="1"/>
          <p:nvPr>
            <p:ph type="body" sz="quarter" idx="1" hasCustomPrompt="1"/>
          </p:nvPr>
        </p:nvSpPr>
        <p:spPr>
          <a:xfrm>
            <a:off x="914408" y="781056"/>
            <a:ext cx="20878802" cy="984887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  <a:lvl2pPr marL="1066762" indent="-609578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2pPr>
            <a:lvl3pPr marL="1645860" indent="-731494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3pPr>
            <a:lvl4pPr marL="2232135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4pPr>
            <a:lvl5pPr marL="2689318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5pPr>
          </a:lstStyle>
          <a:p>
            <a:pPr/>
            <a:r>
              <a:t>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510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57598" y="4"/>
            <a:ext cx="1526408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511" name="Номер слайда"/>
          <p:cNvSpPr txBox="1"/>
          <p:nvPr>
            <p:ph type="sldNum" sz="quarter" idx="2"/>
          </p:nvPr>
        </p:nvSpPr>
        <p:spPr>
          <a:xfrm>
            <a:off x="23459449" y="12646578"/>
            <a:ext cx="478098" cy="487673"/>
          </a:xfrm>
          <a:prstGeom prst="rect">
            <a:avLst/>
          </a:prstGeom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лайд с заголовком_2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Уровень текста 1…"/>
          <p:cNvSpPr txBox="1"/>
          <p:nvPr>
            <p:ph type="body" sz="quarter" idx="1" hasCustomPrompt="1"/>
          </p:nvPr>
        </p:nvSpPr>
        <p:spPr>
          <a:xfrm>
            <a:off x="914408" y="781056"/>
            <a:ext cx="20878802" cy="984887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  <a:lvl2pPr marL="1066762" indent="-609578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2pPr>
            <a:lvl3pPr marL="1645860" indent="-731494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3pPr>
            <a:lvl4pPr marL="2232135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4pPr>
            <a:lvl5pPr marL="2689318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5pPr>
          </a:lstStyle>
          <a:p>
            <a:pPr/>
            <a:r>
              <a:t>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19" name="Номер слайда"/>
          <p:cNvSpPr txBox="1"/>
          <p:nvPr>
            <p:ph type="sldNum" sz="quarter" idx="2"/>
          </p:nvPr>
        </p:nvSpPr>
        <p:spPr>
          <a:xfrm>
            <a:off x="23459449" y="12646578"/>
            <a:ext cx="478098" cy="487673"/>
          </a:xfrm>
          <a:prstGeom prst="rect">
            <a:avLst/>
          </a:prstGeom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еребивочный слайд_2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Рисунок 9" descr="Рисунок 9"/>
          <p:cNvPicPr>
            <a:picLocks noChangeAspect="1"/>
          </p:cNvPicPr>
          <p:nvPr/>
        </p:nvPicPr>
        <p:blipFill>
          <a:blip r:embed="rId2">
            <a:extLst/>
          </a:blip>
          <a:srcRect l="0" t="0" r="31725" b="0"/>
          <a:stretch>
            <a:fillRect/>
          </a:stretch>
        </p:blipFill>
        <p:spPr>
          <a:xfrm>
            <a:off x="8767440" y="1814378"/>
            <a:ext cx="15616568" cy="1141250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9" name="Скругленный прямоугольник 14"/>
          <p:cNvGrpSpPr/>
          <p:nvPr/>
        </p:nvGrpSpPr>
        <p:grpSpPr>
          <a:xfrm>
            <a:off x="1281636" y="1020236"/>
            <a:ext cx="10314500" cy="3356309"/>
            <a:chOff x="-1" y="-1"/>
            <a:chExt cx="10314499" cy="3356307"/>
          </a:xfrm>
        </p:grpSpPr>
        <p:sp>
          <p:nvSpPr>
            <p:cNvPr id="527" name="Закругленный прямоугольник"/>
            <p:cNvSpPr/>
            <p:nvPr/>
          </p:nvSpPr>
          <p:spPr>
            <a:xfrm>
              <a:off x="-2" y="-2"/>
              <a:ext cx="10314500" cy="3356309"/>
            </a:xfrm>
            <a:prstGeom prst="roundRect">
              <a:avLst>
                <a:gd name="adj" fmla="val 5371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36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528" name="Текст"/>
            <p:cNvSpPr txBox="1"/>
            <p:nvPr/>
          </p:nvSpPr>
          <p:spPr>
            <a:xfrm>
              <a:off x="144236" y="1326359"/>
              <a:ext cx="10026019" cy="703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spAutoFit/>
            </a:bodyPr>
            <a:lstStyle>
              <a:lvl1pPr algn="ctr">
                <a:defRPr sz="34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   </a:t>
              </a:r>
            </a:p>
          </p:txBody>
        </p:sp>
      </p:grpSp>
      <p:pic>
        <p:nvPicPr>
          <p:cNvPr id="530" name="Рисунок 28" descr="Рисунок 2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57598" y="4"/>
            <a:ext cx="1526408" cy="1526402"/>
          </a:xfrm>
          <a:prstGeom prst="rect">
            <a:avLst/>
          </a:prstGeom>
          <a:ln w="12700">
            <a:miter lim="400000"/>
          </a:ln>
        </p:spPr>
      </p:pic>
      <p:sp>
        <p:nvSpPr>
          <p:cNvPr id="531" name="Уровень текста 1…"/>
          <p:cNvSpPr txBox="1"/>
          <p:nvPr>
            <p:ph type="body" sz="quarter" idx="1" hasCustomPrompt="1"/>
          </p:nvPr>
        </p:nvSpPr>
        <p:spPr>
          <a:xfrm>
            <a:off x="1564504" y="1230406"/>
            <a:ext cx="9941702" cy="2954659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  <a:lvl2pPr marL="1066762" indent="-609578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2pPr>
            <a:lvl3pPr marL="1645860" indent="-731494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3pPr>
            <a:lvl4pPr marL="2232135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4pPr>
            <a:lvl5pPr marL="2689318" indent="-860580" defTabSz="1828737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defRPr sz="64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5pPr>
          </a:lstStyle>
          <a:p>
            <a:pPr/>
            <a:r>
              <a:t>НАЗВАНИЕ ТЕМЫВ ДВЕИЛИ ТРИ СТРОКИ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grpSp>
        <p:nvGrpSpPr>
          <p:cNvPr id="536" name="Группа 5"/>
          <p:cNvGrpSpPr/>
          <p:nvPr/>
        </p:nvGrpSpPr>
        <p:grpSpPr>
          <a:xfrm>
            <a:off x="1244597" y="11893540"/>
            <a:ext cx="4618492" cy="939821"/>
            <a:chOff x="0" y="-1"/>
            <a:chExt cx="4618491" cy="939819"/>
          </a:xfrm>
        </p:grpSpPr>
        <p:sp>
          <p:nvSpPr>
            <p:cNvPr id="532" name="Freeform 23"/>
            <p:cNvSpPr/>
            <p:nvPr/>
          </p:nvSpPr>
          <p:spPr>
            <a:xfrm>
              <a:off x="-1" y="-2"/>
              <a:ext cx="3441716" cy="939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0" y="4816"/>
                    <a:pt x="1296" y="0"/>
                    <a:pt x="2906" y="0"/>
                  </a:cubicBezTo>
                  <a:lnTo>
                    <a:pt x="18694" y="0"/>
                  </a:lnTo>
                  <a:cubicBezTo>
                    <a:pt x="20298" y="0"/>
                    <a:pt x="21600" y="4816"/>
                    <a:pt x="21600" y="10800"/>
                  </a:cubicBezTo>
                  <a:cubicBezTo>
                    <a:pt x="21600" y="16760"/>
                    <a:pt x="20298" y="21600"/>
                    <a:pt x="18694" y="21600"/>
                  </a:cubicBezTo>
                  <a:lnTo>
                    <a:pt x="2906" y="21600"/>
                  </a:lnTo>
                  <a:cubicBezTo>
                    <a:pt x="1296" y="21600"/>
                    <a:pt x="0" y="16760"/>
                    <a:pt x="0" y="10800"/>
                  </a:cubicBezTo>
                  <a:close/>
                </a:path>
              </a:pathLst>
            </a:custGeom>
            <a:solidFill>
              <a:srgbClr val="6451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4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533" name="Freeform 24"/>
            <p:cNvSpPr/>
            <p:nvPr/>
          </p:nvSpPr>
          <p:spPr>
            <a:xfrm>
              <a:off x="387352" y="314326"/>
              <a:ext cx="2670190" cy="298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11" y="21301"/>
                  </a:moveTo>
                  <a:lnTo>
                    <a:pt x="265" y="3363"/>
                  </a:lnTo>
                  <a:lnTo>
                    <a:pt x="265" y="21301"/>
                  </a:lnTo>
                  <a:lnTo>
                    <a:pt x="0" y="21301"/>
                  </a:lnTo>
                  <a:lnTo>
                    <a:pt x="0" y="1121"/>
                  </a:lnTo>
                  <a:lnTo>
                    <a:pt x="455" y="1121"/>
                  </a:lnTo>
                  <a:lnTo>
                    <a:pt x="1076" y="18610"/>
                  </a:lnTo>
                  <a:lnTo>
                    <a:pt x="1714" y="1121"/>
                  </a:lnTo>
                  <a:lnTo>
                    <a:pt x="2144" y="1121"/>
                  </a:lnTo>
                  <a:lnTo>
                    <a:pt x="2144" y="21301"/>
                  </a:lnTo>
                  <a:lnTo>
                    <a:pt x="1855" y="21301"/>
                  </a:lnTo>
                  <a:lnTo>
                    <a:pt x="1855" y="3513"/>
                  </a:lnTo>
                  <a:lnTo>
                    <a:pt x="1209" y="21301"/>
                  </a:lnTo>
                  <a:lnTo>
                    <a:pt x="911" y="21301"/>
                  </a:lnTo>
                  <a:close/>
                  <a:moveTo>
                    <a:pt x="3287" y="3363"/>
                  </a:moveTo>
                  <a:lnTo>
                    <a:pt x="2600" y="3363"/>
                  </a:lnTo>
                  <a:lnTo>
                    <a:pt x="2600" y="1121"/>
                  </a:lnTo>
                  <a:lnTo>
                    <a:pt x="4272" y="1121"/>
                  </a:lnTo>
                  <a:lnTo>
                    <a:pt x="4272" y="3363"/>
                  </a:lnTo>
                  <a:lnTo>
                    <a:pt x="3577" y="3363"/>
                  </a:lnTo>
                  <a:lnTo>
                    <a:pt x="3577" y="21301"/>
                  </a:lnTo>
                  <a:lnTo>
                    <a:pt x="3287" y="21301"/>
                  </a:lnTo>
                  <a:lnTo>
                    <a:pt x="3287" y="3363"/>
                  </a:lnTo>
                  <a:close/>
                  <a:moveTo>
                    <a:pt x="4537" y="11211"/>
                  </a:moveTo>
                  <a:cubicBezTo>
                    <a:pt x="4537" y="3737"/>
                    <a:pt x="4868" y="822"/>
                    <a:pt x="5439" y="822"/>
                  </a:cubicBezTo>
                  <a:cubicBezTo>
                    <a:pt x="5961" y="822"/>
                    <a:pt x="6226" y="2765"/>
                    <a:pt x="6276" y="6951"/>
                  </a:cubicBezTo>
                  <a:lnTo>
                    <a:pt x="5986" y="6951"/>
                  </a:lnTo>
                  <a:cubicBezTo>
                    <a:pt x="5936" y="3961"/>
                    <a:pt x="5779" y="2990"/>
                    <a:pt x="5439" y="2990"/>
                  </a:cubicBezTo>
                  <a:cubicBezTo>
                    <a:pt x="5067" y="2990"/>
                    <a:pt x="4835" y="5008"/>
                    <a:pt x="4835" y="9866"/>
                  </a:cubicBezTo>
                  <a:lnTo>
                    <a:pt x="4835" y="12407"/>
                  </a:lnTo>
                  <a:cubicBezTo>
                    <a:pt x="4835" y="17190"/>
                    <a:pt x="5058" y="19507"/>
                    <a:pt x="5439" y="19507"/>
                  </a:cubicBezTo>
                  <a:cubicBezTo>
                    <a:pt x="5762" y="19507"/>
                    <a:pt x="5936" y="18685"/>
                    <a:pt x="5986" y="15696"/>
                  </a:cubicBezTo>
                  <a:lnTo>
                    <a:pt x="6276" y="15696"/>
                  </a:lnTo>
                  <a:cubicBezTo>
                    <a:pt x="6218" y="19956"/>
                    <a:pt x="5953" y="21600"/>
                    <a:pt x="5439" y="21600"/>
                  </a:cubicBezTo>
                  <a:cubicBezTo>
                    <a:pt x="4868" y="21600"/>
                    <a:pt x="4537" y="18685"/>
                    <a:pt x="4537" y="11211"/>
                  </a:cubicBezTo>
                  <a:close/>
                  <a:moveTo>
                    <a:pt x="8072" y="3363"/>
                  </a:moveTo>
                  <a:lnTo>
                    <a:pt x="7377" y="3363"/>
                  </a:lnTo>
                  <a:lnTo>
                    <a:pt x="7377" y="1121"/>
                  </a:lnTo>
                  <a:lnTo>
                    <a:pt x="9049" y="1121"/>
                  </a:lnTo>
                  <a:lnTo>
                    <a:pt x="9049" y="3363"/>
                  </a:lnTo>
                  <a:lnTo>
                    <a:pt x="8362" y="3363"/>
                  </a:lnTo>
                  <a:lnTo>
                    <a:pt x="8362" y="21301"/>
                  </a:lnTo>
                  <a:lnTo>
                    <a:pt x="8072" y="21301"/>
                  </a:lnTo>
                  <a:lnTo>
                    <a:pt x="8072" y="3363"/>
                  </a:lnTo>
                  <a:close/>
                  <a:moveTo>
                    <a:pt x="9206" y="6801"/>
                  </a:moveTo>
                  <a:lnTo>
                    <a:pt x="9471" y="6801"/>
                  </a:lnTo>
                  <a:lnTo>
                    <a:pt x="9471" y="9567"/>
                  </a:lnTo>
                  <a:cubicBezTo>
                    <a:pt x="9546" y="7698"/>
                    <a:pt x="9703" y="6801"/>
                    <a:pt x="9918" y="6801"/>
                  </a:cubicBezTo>
                  <a:lnTo>
                    <a:pt x="10067" y="6801"/>
                  </a:lnTo>
                  <a:lnTo>
                    <a:pt x="10067" y="9118"/>
                  </a:lnTo>
                  <a:lnTo>
                    <a:pt x="9902" y="9118"/>
                  </a:lnTo>
                  <a:cubicBezTo>
                    <a:pt x="9620" y="9118"/>
                    <a:pt x="9479" y="10239"/>
                    <a:pt x="9479" y="13080"/>
                  </a:cubicBezTo>
                  <a:lnTo>
                    <a:pt x="9479" y="21301"/>
                  </a:lnTo>
                  <a:lnTo>
                    <a:pt x="9206" y="21301"/>
                  </a:lnTo>
                  <a:lnTo>
                    <a:pt x="9206" y="6801"/>
                  </a:lnTo>
                  <a:close/>
                  <a:moveTo>
                    <a:pt x="10481" y="15994"/>
                  </a:moveTo>
                  <a:lnTo>
                    <a:pt x="10481" y="6801"/>
                  </a:lnTo>
                  <a:lnTo>
                    <a:pt x="10754" y="6801"/>
                  </a:lnTo>
                  <a:lnTo>
                    <a:pt x="10754" y="15994"/>
                  </a:lnTo>
                  <a:cubicBezTo>
                    <a:pt x="10754" y="18984"/>
                    <a:pt x="10895" y="19806"/>
                    <a:pt x="11135" y="19806"/>
                  </a:cubicBezTo>
                  <a:cubicBezTo>
                    <a:pt x="11384" y="19806"/>
                    <a:pt x="11558" y="18760"/>
                    <a:pt x="11558" y="15994"/>
                  </a:cubicBezTo>
                  <a:lnTo>
                    <a:pt x="11558" y="6801"/>
                  </a:lnTo>
                  <a:lnTo>
                    <a:pt x="11831" y="6801"/>
                  </a:lnTo>
                  <a:lnTo>
                    <a:pt x="11831" y="21301"/>
                  </a:lnTo>
                  <a:lnTo>
                    <a:pt x="11558" y="21301"/>
                  </a:lnTo>
                  <a:lnTo>
                    <a:pt x="11558" y="19283"/>
                  </a:lnTo>
                  <a:cubicBezTo>
                    <a:pt x="11466" y="20927"/>
                    <a:pt x="11284" y="21600"/>
                    <a:pt x="11053" y="21600"/>
                  </a:cubicBezTo>
                  <a:cubicBezTo>
                    <a:pt x="10680" y="21600"/>
                    <a:pt x="10481" y="20030"/>
                    <a:pt x="10481" y="15994"/>
                  </a:cubicBezTo>
                  <a:close/>
                  <a:moveTo>
                    <a:pt x="12352" y="14051"/>
                  </a:moveTo>
                  <a:cubicBezTo>
                    <a:pt x="12352" y="8595"/>
                    <a:pt x="12601" y="6502"/>
                    <a:pt x="13048" y="6502"/>
                  </a:cubicBezTo>
                  <a:cubicBezTo>
                    <a:pt x="13503" y="6502"/>
                    <a:pt x="13751" y="8595"/>
                    <a:pt x="13751" y="13453"/>
                  </a:cubicBezTo>
                  <a:lnTo>
                    <a:pt x="13751" y="14201"/>
                  </a:lnTo>
                  <a:lnTo>
                    <a:pt x="12626" y="14201"/>
                  </a:lnTo>
                  <a:lnTo>
                    <a:pt x="12626" y="15098"/>
                  </a:lnTo>
                  <a:cubicBezTo>
                    <a:pt x="12626" y="18311"/>
                    <a:pt x="12775" y="19806"/>
                    <a:pt x="13048" y="19806"/>
                  </a:cubicBezTo>
                  <a:cubicBezTo>
                    <a:pt x="13296" y="19806"/>
                    <a:pt x="13420" y="18909"/>
                    <a:pt x="13453" y="17265"/>
                  </a:cubicBezTo>
                  <a:lnTo>
                    <a:pt x="13727" y="17265"/>
                  </a:lnTo>
                  <a:cubicBezTo>
                    <a:pt x="13677" y="20030"/>
                    <a:pt x="13453" y="21600"/>
                    <a:pt x="13048" y="21600"/>
                  </a:cubicBezTo>
                  <a:cubicBezTo>
                    <a:pt x="12601" y="21600"/>
                    <a:pt x="12352" y="19507"/>
                    <a:pt x="12352" y="14051"/>
                  </a:cubicBezTo>
                  <a:close/>
                  <a:moveTo>
                    <a:pt x="13048" y="8296"/>
                  </a:moveTo>
                  <a:cubicBezTo>
                    <a:pt x="12775" y="8296"/>
                    <a:pt x="12634" y="9567"/>
                    <a:pt x="12626" y="12631"/>
                  </a:cubicBezTo>
                  <a:lnTo>
                    <a:pt x="13478" y="12631"/>
                  </a:lnTo>
                  <a:cubicBezTo>
                    <a:pt x="13462" y="9492"/>
                    <a:pt x="13321" y="8296"/>
                    <a:pt x="13048" y="8296"/>
                  </a:cubicBezTo>
                  <a:close/>
                  <a:moveTo>
                    <a:pt x="15548" y="3363"/>
                  </a:moveTo>
                  <a:lnTo>
                    <a:pt x="14861" y="3363"/>
                  </a:lnTo>
                  <a:lnTo>
                    <a:pt x="14861" y="1121"/>
                  </a:lnTo>
                  <a:lnTo>
                    <a:pt x="16533" y="1121"/>
                  </a:lnTo>
                  <a:lnTo>
                    <a:pt x="16533" y="3363"/>
                  </a:lnTo>
                  <a:lnTo>
                    <a:pt x="15838" y="3363"/>
                  </a:lnTo>
                  <a:lnTo>
                    <a:pt x="15838" y="21301"/>
                  </a:lnTo>
                  <a:lnTo>
                    <a:pt x="15548" y="21301"/>
                  </a:lnTo>
                  <a:lnTo>
                    <a:pt x="15548" y="3363"/>
                  </a:lnTo>
                  <a:close/>
                  <a:moveTo>
                    <a:pt x="16575" y="14051"/>
                  </a:moveTo>
                  <a:cubicBezTo>
                    <a:pt x="16575" y="8595"/>
                    <a:pt x="16823" y="6502"/>
                    <a:pt x="17270" y="6502"/>
                  </a:cubicBezTo>
                  <a:cubicBezTo>
                    <a:pt x="17734" y="6502"/>
                    <a:pt x="17974" y="8595"/>
                    <a:pt x="17974" y="13453"/>
                  </a:cubicBezTo>
                  <a:lnTo>
                    <a:pt x="17974" y="14201"/>
                  </a:lnTo>
                  <a:lnTo>
                    <a:pt x="16848" y="14201"/>
                  </a:lnTo>
                  <a:lnTo>
                    <a:pt x="16848" y="15098"/>
                  </a:lnTo>
                  <a:cubicBezTo>
                    <a:pt x="16848" y="18311"/>
                    <a:pt x="17005" y="19806"/>
                    <a:pt x="17270" y="19806"/>
                  </a:cubicBezTo>
                  <a:cubicBezTo>
                    <a:pt x="17518" y="19806"/>
                    <a:pt x="17643" y="18909"/>
                    <a:pt x="17676" y="17265"/>
                  </a:cubicBezTo>
                  <a:lnTo>
                    <a:pt x="17949" y="17265"/>
                  </a:lnTo>
                  <a:cubicBezTo>
                    <a:pt x="17899" y="20030"/>
                    <a:pt x="17676" y="21600"/>
                    <a:pt x="17270" y="21600"/>
                  </a:cubicBezTo>
                  <a:cubicBezTo>
                    <a:pt x="16823" y="21600"/>
                    <a:pt x="16575" y="19507"/>
                    <a:pt x="16575" y="14051"/>
                  </a:cubicBezTo>
                  <a:close/>
                  <a:moveTo>
                    <a:pt x="17270" y="8296"/>
                  </a:moveTo>
                  <a:cubicBezTo>
                    <a:pt x="16997" y="8296"/>
                    <a:pt x="16856" y="9567"/>
                    <a:pt x="16848" y="12631"/>
                  </a:cubicBezTo>
                  <a:lnTo>
                    <a:pt x="17701" y="12631"/>
                  </a:lnTo>
                  <a:cubicBezTo>
                    <a:pt x="17684" y="9492"/>
                    <a:pt x="17543" y="8296"/>
                    <a:pt x="17270" y="8296"/>
                  </a:cubicBezTo>
                  <a:close/>
                  <a:moveTo>
                    <a:pt x="18396" y="14126"/>
                  </a:moveTo>
                  <a:cubicBezTo>
                    <a:pt x="18396" y="8819"/>
                    <a:pt x="18628" y="6502"/>
                    <a:pt x="19091" y="6502"/>
                  </a:cubicBezTo>
                  <a:cubicBezTo>
                    <a:pt x="19472" y="6502"/>
                    <a:pt x="19712" y="7773"/>
                    <a:pt x="19745" y="10837"/>
                  </a:cubicBezTo>
                  <a:lnTo>
                    <a:pt x="19472" y="10837"/>
                  </a:lnTo>
                  <a:cubicBezTo>
                    <a:pt x="19439" y="8969"/>
                    <a:pt x="19298" y="8296"/>
                    <a:pt x="19091" y="8296"/>
                  </a:cubicBezTo>
                  <a:cubicBezTo>
                    <a:pt x="18810" y="8296"/>
                    <a:pt x="18678" y="9716"/>
                    <a:pt x="18678" y="12930"/>
                  </a:cubicBezTo>
                  <a:lnTo>
                    <a:pt x="18678" y="15247"/>
                  </a:lnTo>
                  <a:cubicBezTo>
                    <a:pt x="18678" y="18610"/>
                    <a:pt x="18860" y="19806"/>
                    <a:pt x="19091" y="19806"/>
                  </a:cubicBezTo>
                  <a:cubicBezTo>
                    <a:pt x="19323" y="19806"/>
                    <a:pt x="19439" y="18909"/>
                    <a:pt x="19472" y="17265"/>
                  </a:cubicBezTo>
                  <a:lnTo>
                    <a:pt x="19754" y="17265"/>
                  </a:lnTo>
                  <a:cubicBezTo>
                    <a:pt x="19704" y="20180"/>
                    <a:pt x="19472" y="21600"/>
                    <a:pt x="19091" y="21600"/>
                  </a:cubicBezTo>
                  <a:cubicBezTo>
                    <a:pt x="18669" y="21600"/>
                    <a:pt x="18396" y="19881"/>
                    <a:pt x="18396" y="14126"/>
                  </a:cubicBezTo>
                  <a:close/>
                  <a:moveTo>
                    <a:pt x="21319" y="21301"/>
                  </a:moveTo>
                  <a:lnTo>
                    <a:pt x="21319" y="12108"/>
                  </a:lnTo>
                  <a:cubicBezTo>
                    <a:pt x="21319" y="9118"/>
                    <a:pt x="21186" y="8296"/>
                    <a:pt x="20946" y="8296"/>
                  </a:cubicBezTo>
                  <a:cubicBezTo>
                    <a:pt x="20698" y="8296"/>
                    <a:pt x="20524" y="9343"/>
                    <a:pt x="20524" y="12108"/>
                  </a:cubicBezTo>
                  <a:lnTo>
                    <a:pt x="20524" y="21301"/>
                  </a:lnTo>
                  <a:lnTo>
                    <a:pt x="20251" y="21301"/>
                  </a:lnTo>
                  <a:lnTo>
                    <a:pt x="20251" y="0"/>
                  </a:lnTo>
                  <a:lnTo>
                    <a:pt x="20524" y="0"/>
                  </a:lnTo>
                  <a:lnTo>
                    <a:pt x="20524" y="8894"/>
                  </a:lnTo>
                  <a:cubicBezTo>
                    <a:pt x="20615" y="7250"/>
                    <a:pt x="20797" y="6502"/>
                    <a:pt x="21020" y="6502"/>
                  </a:cubicBezTo>
                  <a:cubicBezTo>
                    <a:pt x="21393" y="6502"/>
                    <a:pt x="21600" y="8147"/>
                    <a:pt x="21600" y="12108"/>
                  </a:cubicBezTo>
                  <a:lnTo>
                    <a:pt x="21600" y="21301"/>
                  </a:lnTo>
                  <a:lnTo>
                    <a:pt x="21319" y="2130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4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534" name="Freeform 27"/>
            <p:cNvSpPr/>
            <p:nvPr/>
          </p:nvSpPr>
          <p:spPr>
            <a:xfrm>
              <a:off x="3504054" y="3172"/>
              <a:ext cx="1114437" cy="93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776"/>
                  </a:moveTo>
                  <a:cubicBezTo>
                    <a:pt x="0" y="4816"/>
                    <a:pt x="4026" y="0"/>
                    <a:pt x="8985" y="0"/>
                  </a:cubicBezTo>
                  <a:lnTo>
                    <a:pt x="12615" y="0"/>
                  </a:lnTo>
                  <a:cubicBezTo>
                    <a:pt x="17574" y="0"/>
                    <a:pt x="21600" y="4816"/>
                    <a:pt x="21600" y="10776"/>
                  </a:cubicBezTo>
                  <a:cubicBezTo>
                    <a:pt x="21600" y="16760"/>
                    <a:pt x="17574" y="21600"/>
                    <a:pt x="12615" y="21600"/>
                  </a:cubicBezTo>
                  <a:lnTo>
                    <a:pt x="8985" y="21600"/>
                  </a:lnTo>
                  <a:cubicBezTo>
                    <a:pt x="4026" y="21600"/>
                    <a:pt x="0" y="16760"/>
                    <a:pt x="0" y="107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4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535" name="Freeform 28"/>
            <p:cNvSpPr/>
            <p:nvPr/>
          </p:nvSpPr>
          <p:spPr>
            <a:xfrm>
              <a:off x="3853304" y="260352"/>
              <a:ext cx="419109" cy="422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034"/>
                  </a:moveTo>
                  <a:lnTo>
                    <a:pt x="11355" y="10034"/>
                  </a:lnTo>
                  <a:lnTo>
                    <a:pt x="11355" y="0"/>
                  </a:lnTo>
                  <a:lnTo>
                    <a:pt x="10140" y="0"/>
                  </a:lnTo>
                  <a:lnTo>
                    <a:pt x="10140" y="10034"/>
                  </a:lnTo>
                  <a:lnTo>
                    <a:pt x="0" y="10034"/>
                  </a:lnTo>
                  <a:lnTo>
                    <a:pt x="0" y="11249"/>
                  </a:lnTo>
                  <a:lnTo>
                    <a:pt x="10140" y="11249"/>
                  </a:lnTo>
                  <a:lnTo>
                    <a:pt x="10140" y="21600"/>
                  </a:lnTo>
                  <a:lnTo>
                    <a:pt x="11355" y="21600"/>
                  </a:lnTo>
                  <a:lnTo>
                    <a:pt x="11355" y="11249"/>
                  </a:lnTo>
                  <a:lnTo>
                    <a:pt x="21600" y="11249"/>
                  </a:lnTo>
                  <a:lnTo>
                    <a:pt x="21600" y="10034"/>
                  </a:lnTo>
                  <a:close/>
                </a:path>
              </a:pathLst>
            </a:custGeom>
            <a:solidFill>
              <a:srgbClr val="282828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4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</p:grpSp>
      <p:sp>
        <p:nvSpPr>
          <p:cNvPr id="537" name="Номер слайда"/>
          <p:cNvSpPr txBox="1"/>
          <p:nvPr>
            <p:ph type="sldNum" sz="quarter" idx="2"/>
          </p:nvPr>
        </p:nvSpPr>
        <p:spPr>
          <a:xfrm>
            <a:off x="16940599" y="12437114"/>
            <a:ext cx="534603" cy="551173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r">
              <a:defRPr sz="24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/>
          <p:nvPr>
            <p:ph type="body" idx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" name="Текст заголовка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5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5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5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5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5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5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5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5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5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457200" marR="0" indent="-369188" algn="l" defTabSz="9144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000000"/>
        </a:buClr>
        <a:buSzPts val="4800"/>
        <a:buFont typeface="Helvetica Neue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914400" marR="0" indent="-369188" algn="l" defTabSz="9144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000000"/>
        </a:buClr>
        <a:buSzPts val="4800"/>
        <a:buFont typeface="Helvetica Neue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71600" marR="0" indent="-369188" algn="l" defTabSz="9144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000000"/>
        </a:buClr>
        <a:buSzPts val="4800"/>
        <a:buFont typeface="Helvetica Neue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828800" marR="0" indent="-369188" algn="l" defTabSz="9144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000000"/>
        </a:buClr>
        <a:buSzPts val="4800"/>
        <a:buFont typeface="Helvetica Neue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86000" marR="0" indent="-369189" algn="l" defTabSz="9144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000000"/>
        </a:buClr>
        <a:buSzPts val="4800"/>
        <a:buFont typeface="Helvetica Neue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743200" marR="0" indent="-603504" algn="l" defTabSz="9144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000000"/>
        </a:buClr>
        <a:buSzPts val="4800"/>
        <a:buFont typeface="Helvetica Neue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00400" marR="0" indent="-603504" algn="l" defTabSz="9144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000000"/>
        </a:buClr>
        <a:buSzPts val="4800"/>
        <a:buFont typeface="Helvetica Neue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657600" marR="0" indent="-603504" algn="l" defTabSz="9144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000000"/>
        </a:buClr>
        <a:buSzPts val="4800"/>
        <a:buFont typeface="Helvetica Neue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14800" marR="0" indent="-603503" algn="l" defTabSz="9144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000000"/>
        </a:buClr>
        <a:buSzPts val="4800"/>
        <a:buFont typeface="Helvetica Neue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3.png"/><Relationship Id="rId3" Type="http://schemas.openxmlformats.org/officeDocument/2006/relationships/image" Target="../media/image1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16.png"/><Relationship Id="rId3" Type="http://schemas.openxmlformats.org/officeDocument/2006/relationships/image" Target="../media/image2.jpeg"/><Relationship Id="rId4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2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image" Target="../media/image2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16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16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6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28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26.png"/><Relationship Id="rId3" Type="http://schemas.openxmlformats.org/officeDocument/2006/relationships/image" Target="../media/image4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26.png"/><Relationship Id="rId3" Type="http://schemas.openxmlformats.org/officeDocument/2006/relationships/image" Target="../media/image5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26.png"/><Relationship Id="rId3" Type="http://schemas.openxmlformats.org/officeDocument/2006/relationships/image" Target="../media/image2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26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6.jpeg"/><Relationship Id="rId3" Type="http://schemas.openxmlformats.org/officeDocument/2006/relationships/image" Target="../media/image3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7.jpeg"/><Relationship Id="rId3" Type="http://schemas.openxmlformats.org/officeDocument/2006/relationships/image" Target="../media/image26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26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0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6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36.png"/><Relationship Id="rId6" Type="http://schemas.openxmlformats.org/officeDocument/2006/relationships/image" Target="../media/image28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6.png"/><Relationship Id="rId3" Type="http://schemas.openxmlformats.org/officeDocument/2006/relationships/image" Target="../media/image37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6.png"/><Relationship Id="rId3" Type="http://schemas.openxmlformats.org/officeDocument/2006/relationships/image" Target="../media/image37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Relationship Id="rId3" Type="http://schemas.openxmlformats.org/officeDocument/2006/relationships/image" Target="../media/image21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image" Target="../media/image3.png"/><Relationship Id="rId3" Type="http://schemas.openxmlformats.org/officeDocument/2006/relationships/image" Target="../media/image12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16.png"/><Relationship Id="rId3" Type="http://schemas.openxmlformats.org/officeDocument/2006/relationships/image" Target="../media/image21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26.png"/><Relationship Id="rId3" Type="http://schemas.openxmlformats.org/officeDocument/2006/relationships/image" Target="../media/image21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1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2025-10-20 16.44.52.jpg" descr="2025-10-20 16.44.5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4328" y="-120907"/>
            <a:ext cx="24852657" cy="139578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Всем привет! Меня  зовут Андрей Аврамчук"/>
          <p:cNvSpPr txBox="1"/>
          <p:nvPr>
            <p:ph type="body" sz="quarter" idx="4294967295"/>
          </p:nvPr>
        </p:nvSpPr>
        <p:spPr>
          <a:xfrm>
            <a:off x="914398" y="781056"/>
            <a:ext cx="11233795" cy="3231864"/>
          </a:xfrm>
          <a:prstGeom prst="rect">
            <a:avLst/>
          </a:prstGeom>
        </p:spPr>
        <p:txBody>
          <a:bodyPr lIns="0" tIns="0" rIns="0" bIns="0"/>
          <a:lstStyle/>
          <a:p>
            <a:pPr marL="0" indent="0" defTabSz="1828737">
              <a:lnSpc>
                <a:spcPct val="100000"/>
              </a:lnSpc>
              <a:spcBef>
                <a:spcPts val="0"/>
              </a:spcBef>
              <a:buSzTx/>
              <a:buNone/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pPr>
            <a:r>
              <a:t>Всем привет! Меня </a:t>
            </a:r>
            <a:br/>
            <a:r>
              <a:t>зовут Андрей Аврамчук</a:t>
            </a:r>
          </a:p>
        </p:txBody>
      </p:sp>
      <p:pic>
        <p:nvPicPr>
          <p:cNvPr id="549" name="Рисунок 22" descr="Рисунок 22"/>
          <p:cNvPicPr>
            <a:picLocks noChangeAspect="1"/>
          </p:cNvPicPr>
          <p:nvPr/>
        </p:nvPicPr>
        <p:blipFill>
          <a:blip r:embed="rId2">
            <a:extLst/>
          </a:blip>
          <a:srcRect l="47161" t="8045" r="3750" b="41955"/>
          <a:stretch>
            <a:fillRect/>
          </a:stretch>
        </p:blipFill>
        <p:spPr>
          <a:xfrm>
            <a:off x="0" y="8548689"/>
            <a:ext cx="5760993" cy="5167318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TextBox 7"/>
          <p:cNvSpPr txBox="1"/>
          <p:nvPr>
            <p:ph type="sldNum" sz="quarter" idx="4294967295"/>
          </p:nvPr>
        </p:nvSpPr>
        <p:spPr>
          <a:xfrm>
            <a:off x="23600700" y="12646569"/>
            <a:ext cx="336836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551" name="Рисунок 5" descr="Рисунок 5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0" r="1" b="6924"/>
          <a:stretch>
            <a:fillRect/>
          </a:stretch>
        </p:blipFill>
        <p:spPr>
          <a:xfrm>
            <a:off x="13083246" y="1352553"/>
            <a:ext cx="9359901" cy="10889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83" y="0"/>
                </a:moveTo>
                <a:cubicBezTo>
                  <a:pt x="395" y="0"/>
                  <a:pt x="0" y="340"/>
                  <a:pt x="0" y="759"/>
                </a:cubicBezTo>
                <a:lnTo>
                  <a:pt x="0" y="20841"/>
                </a:lnTo>
                <a:cubicBezTo>
                  <a:pt x="0" y="21260"/>
                  <a:pt x="395" y="21600"/>
                  <a:pt x="883" y="21600"/>
                </a:cubicBezTo>
                <a:lnTo>
                  <a:pt x="20717" y="21600"/>
                </a:lnTo>
                <a:cubicBezTo>
                  <a:pt x="21205" y="21600"/>
                  <a:pt x="21600" y="21260"/>
                  <a:pt x="21600" y="20841"/>
                </a:cubicBezTo>
                <a:lnTo>
                  <a:pt x="21600" y="759"/>
                </a:lnTo>
                <a:cubicBezTo>
                  <a:pt x="21600" y="340"/>
                  <a:pt x="21205" y="0"/>
                  <a:pt x="20717" y="0"/>
                </a:cubicBezTo>
                <a:lnTo>
                  <a:pt x="883" y="0"/>
                </a:lnTo>
                <a:close/>
              </a:path>
            </a:pathLst>
          </a:custGeom>
        </p:spPr>
      </p:pic>
      <p:sp>
        <p:nvSpPr>
          <p:cNvPr id="552" name="Прямоугольник: скругленные углы 1"/>
          <p:cNvSpPr/>
          <p:nvPr/>
        </p:nvSpPr>
        <p:spPr>
          <a:xfrm>
            <a:off x="904878" y="5650057"/>
            <a:ext cx="11763917" cy="6674002"/>
          </a:xfrm>
          <a:prstGeom prst="roundRect">
            <a:avLst>
              <a:gd name="adj" fmla="val 428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8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</p:txBody>
      </p:sp>
      <p:sp>
        <p:nvSpPr>
          <p:cNvPr id="553" name="Текст 16"/>
          <p:cNvSpPr txBox="1"/>
          <p:nvPr/>
        </p:nvSpPr>
        <p:spPr>
          <a:xfrm>
            <a:off x="1451648" y="5939747"/>
            <a:ext cx="10970867" cy="6928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>
            <a:normAutofit fontScale="100000" lnSpcReduction="0"/>
          </a:bodyPr>
          <a:lstStyle/>
          <a:p>
            <a:pPr marL="685776" indent="-685776" defTabSz="1828800">
              <a:spcBef>
                <a:spcPts val="1000"/>
              </a:spcBef>
              <a:buClr>
                <a:srgbClr val="FF0032"/>
              </a:buClr>
              <a:buSzPct val="100000"/>
              <a:buFont typeface="Arial"/>
              <a:buChar char="•"/>
              <a:defRPr sz="3800">
                <a:solidFill>
                  <a:srgbClr val="282828"/>
                </a:solidFill>
                <a:latin typeface="MTS Text Medium"/>
                <a:ea typeface="MTS Text Medium"/>
                <a:cs typeface="MTS Text Medium"/>
                <a:sym typeface="MTS Text Medium"/>
              </a:defRPr>
            </a:pPr>
            <a:r>
              <a:t>7 лет в Хабре</a:t>
            </a:r>
            <a:r>
              <a:rPr>
                <a:latin typeface="MTS Text Bold"/>
                <a:ea typeface="MTS Text Bold"/>
                <a:cs typeface="MTS Text Bold"/>
                <a:sym typeface="MTS Text Bold"/>
              </a:rPr>
              <a:t> </a:t>
            </a:r>
            <a:br>
              <a:rPr>
                <a:latin typeface="MTS Text Bold"/>
                <a:ea typeface="MTS Text Bold"/>
                <a:cs typeface="MTS Text Bold"/>
                <a:sym typeface="MTS Text Bold"/>
              </a:rPr>
            </a:b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Прошел путь от внештатного автора до старшего продюсера контента. Более 100 реализованных проектов. </a:t>
            </a:r>
            <a:endParaRPr>
              <a:latin typeface="MTS Text Regular"/>
              <a:ea typeface="MTS Text Regular"/>
              <a:cs typeface="MTS Text Regular"/>
              <a:sym typeface="MTS Text Regular"/>
            </a:endParaRPr>
          </a:p>
          <a:p>
            <a:pPr marL="685776" indent="-685776" defTabSz="1828800">
              <a:spcBef>
                <a:spcPts val="1000"/>
              </a:spcBef>
              <a:buClr>
                <a:srgbClr val="FF0032"/>
              </a:buClr>
              <a:buSzPct val="100000"/>
              <a:buFont typeface="Arial"/>
              <a:buChar char="•"/>
              <a:defRPr sz="3800">
                <a:solidFill>
                  <a:srgbClr val="282828"/>
                </a:solidFill>
                <a:latin typeface="MTS Text Medium"/>
                <a:ea typeface="MTS Text Medium"/>
                <a:cs typeface="MTS Text Medium"/>
                <a:sym typeface="MTS Text Medium"/>
              </a:defRPr>
            </a:pPr>
            <a:r>
              <a:t>1 год — редактор в центре бренда MWS</a:t>
            </a:r>
            <a:br/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За год помог подготовить 150 материалов на Хабр. Держим блог на стабильном 3-м месте в топе компаний.</a:t>
            </a:r>
          </a:p>
        </p:txBody>
      </p:sp>
      <p:sp>
        <p:nvSpPr>
          <p:cNvPr id="554" name="Текст 2"/>
          <p:cNvSpPr txBox="1"/>
          <p:nvPr/>
        </p:nvSpPr>
        <p:spPr>
          <a:xfrm>
            <a:off x="904878" y="3247561"/>
            <a:ext cx="8420305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defRPr sz="4200">
                <a:solidFill>
                  <a:srgbClr val="282828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я редактор в команде техпиара МТС Web Services.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447826">
            <a:off x="12790761" y="-6057021"/>
            <a:ext cx="22613166" cy="22613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7" name="Рисунок 6" descr="Рисунок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9351732">
            <a:off x="12193634" y="-6290010"/>
            <a:ext cx="14856534" cy="14856537"/>
          </a:xfrm>
          <a:prstGeom prst="rect">
            <a:avLst/>
          </a:prstGeom>
          <a:ln w="12700">
            <a:miter lim="400000"/>
          </a:ln>
        </p:spPr>
      </p:pic>
      <p:sp>
        <p:nvSpPr>
          <p:cNvPr id="558" name="Текст 12"/>
          <p:cNvSpPr txBox="1"/>
          <p:nvPr>
            <p:ph type="body" sz="quarter" idx="1"/>
          </p:nvPr>
        </p:nvSpPr>
        <p:spPr>
          <a:xfrm>
            <a:off x="914398" y="781056"/>
            <a:ext cx="8963670" cy="2619089"/>
          </a:xfrm>
          <a:prstGeom prst="rect">
            <a:avLst/>
          </a:prstGeom>
        </p:spPr>
        <p:txBody>
          <a:bodyPr/>
          <a:lstStyle>
            <a:lvl1pPr defTabSz="1737298">
              <a:defRPr cap="all" sz="6000">
                <a:solidFill>
                  <a:srgbClr val="EA333D"/>
                </a:solidFill>
              </a:defRPr>
            </a:lvl1pPr>
          </a:lstStyle>
          <a:p>
            <a:pPr/>
            <a:r>
              <a:t>ЦЕНТР БРЕНДА МТС Web Services — это:</a:t>
            </a:r>
          </a:p>
        </p:txBody>
      </p:sp>
      <p:sp>
        <p:nvSpPr>
          <p:cNvPr id="559" name="Номер слайда"/>
          <p:cNvSpPr txBox="1"/>
          <p:nvPr>
            <p:ph type="sldNum" sz="quarter" idx="4294967295"/>
          </p:nvPr>
        </p:nvSpPr>
        <p:spPr>
          <a:xfrm>
            <a:off x="23600700" y="12646569"/>
            <a:ext cx="336836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560" name="Прямоугольник: скругленные углы 1"/>
          <p:cNvSpPr/>
          <p:nvPr/>
        </p:nvSpPr>
        <p:spPr>
          <a:xfrm>
            <a:off x="904878" y="4079523"/>
            <a:ext cx="14369359" cy="8162764"/>
          </a:xfrm>
          <a:prstGeom prst="roundRect">
            <a:avLst>
              <a:gd name="adj" fmla="val 350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8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</p:txBody>
      </p:sp>
      <p:sp>
        <p:nvSpPr>
          <p:cNvPr id="561" name="Текст 16"/>
          <p:cNvSpPr txBox="1"/>
          <p:nvPr/>
        </p:nvSpPr>
        <p:spPr>
          <a:xfrm>
            <a:off x="1451647" y="4542744"/>
            <a:ext cx="12588824" cy="7344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>
            <a:normAutofit fontScale="100000" lnSpcReduction="0"/>
          </a:bodyPr>
          <a:lstStyle/>
          <a:p>
            <a:pPr marL="685776" indent="-685776" defTabSz="1828800">
              <a:buClr>
                <a:srgbClr val="FF0032"/>
              </a:buClr>
              <a:buSzPct val="100000"/>
              <a:buFont typeface="Arial"/>
              <a:buChar char="•"/>
              <a:defRPr sz="3800">
                <a:solidFill>
                  <a:srgbClr val="282828"/>
                </a:solidFill>
                <a:latin typeface="MTS Text Bold"/>
                <a:ea typeface="MTS Text Bold"/>
                <a:cs typeface="MTS Text Bold"/>
                <a:sym typeface="MTS Text Bold"/>
              </a:defRPr>
            </a:pPr>
            <a:r>
              <a:t>Работа в офлайне</a:t>
            </a:r>
            <a:br/>
            <a:r>
              <a:rPr>
                <a:latin typeface="MTS Text Medium"/>
                <a:ea typeface="MTS Text Medium"/>
                <a:cs typeface="MTS Text Medium"/>
                <a:sym typeface="MTS Text Medium"/>
              </a:rPr>
              <a:t>100+</a:t>
            </a: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 мероприятий в год,</a:t>
            </a:r>
            <a:br>
              <a:rPr>
                <a:latin typeface="MTS Text Regular"/>
                <a:ea typeface="MTS Text Regular"/>
                <a:cs typeface="MTS Text Regular"/>
                <a:sym typeface="MTS Text Regular"/>
              </a:rPr>
            </a:br>
            <a:r>
              <a:rPr>
                <a:latin typeface="MTS Text Medium"/>
                <a:ea typeface="MTS Text Medium"/>
                <a:cs typeface="MTS Text Medium"/>
                <a:sym typeface="MTS Text Medium"/>
              </a:rPr>
              <a:t>250+</a:t>
            </a: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 спикеров на разных конференциях,</a:t>
            </a:r>
            <a:br>
              <a:rPr>
                <a:latin typeface="MTS Text Regular"/>
                <a:ea typeface="MTS Text Regular"/>
                <a:cs typeface="MTS Text Regular"/>
                <a:sym typeface="MTS Text Regular"/>
              </a:rPr>
            </a:br>
            <a:r>
              <a:rPr>
                <a:latin typeface="MTS Text Medium"/>
                <a:ea typeface="MTS Text Medium"/>
                <a:cs typeface="MTS Text Medium"/>
                <a:sym typeface="MTS Text Medium"/>
              </a:rPr>
              <a:t>2</a:t>
            </a: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 масштабных события на </a:t>
            </a:r>
            <a:r>
              <a:rPr>
                <a:latin typeface="MTS Text Medium"/>
                <a:ea typeface="MTS Text Medium"/>
                <a:cs typeface="MTS Text Medium"/>
                <a:sym typeface="MTS Text Medium"/>
              </a:rPr>
              <a:t>5 000</a:t>
            </a: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 человек,</a:t>
            </a:r>
            <a:br>
              <a:rPr>
                <a:latin typeface="MTS Text Regular"/>
                <a:ea typeface="MTS Text Regular"/>
                <a:cs typeface="MTS Text Regular"/>
                <a:sym typeface="MTS Text Regular"/>
              </a:rPr>
            </a:br>
            <a:r>
              <a:rPr>
                <a:latin typeface="MTS Text Medium"/>
                <a:ea typeface="MTS Text Medium"/>
                <a:cs typeface="MTS Text Medium"/>
                <a:sym typeface="MTS Text Medium"/>
              </a:rPr>
              <a:t>840 000</a:t>
            </a: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 онлайн.</a:t>
            </a:r>
            <a:endParaRPr>
              <a:latin typeface="MTS Text Regular"/>
              <a:ea typeface="MTS Text Regular"/>
              <a:cs typeface="MTS Text Regular"/>
              <a:sym typeface="MTS Text Regular"/>
            </a:endParaRPr>
          </a:p>
          <a:p>
            <a:pPr marL="685776" indent="-685776" defTabSz="1828800">
              <a:buClr>
                <a:srgbClr val="FF0032"/>
              </a:buClr>
              <a:buSzPct val="100000"/>
              <a:buFont typeface="Arial"/>
              <a:buChar char="•"/>
              <a:defRPr sz="3800">
                <a:solidFill>
                  <a:srgbClr val="595959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  <a:p>
            <a:pPr marL="685776" indent="-685776" defTabSz="1828800">
              <a:buClr>
                <a:srgbClr val="FF0032"/>
              </a:buClr>
              <a:buSzPct val="100000"/>
              <a:buFont typeface="Arial"/>
              <a:buChar char="•"/>
              <a:defRPr sz="3800">
                <a:solidFill>
                  <a:srgbClr val="282828"/>
                </a:solidFill>
                <a:latin typeface="MTS Text Bold"/>
                <a:ea typeface="MTS Text Bold"/>
                <a:cs typeface="MTS Text Bold"/>
                <a:sym typeface="MTS Text Bold"/>
              </a:defRPr>
            </a:pPr>
            <a:r>
              <a:t>Работа в онлайне</a:t>
            </a:r>
            <a:r>
              <a:rPr>
                <a:latin typeface="+mn-lt"/>
                <a:ea typeface="+mn-ea"/>
                <a:cs typeface="+mn-cs"/>
                <a:sym typeface="Arial"/>
              </a:rPr>
              <a:t> </a:t>
            </a:r>
            <a:br>
              <a:rPr>
                <a:latin typeface="+mn-lt"/>
                <a:ea typeface="+mn-ea"/>
                <a:cs typeface="+mn-cs"/>
                <a:sym typeface="Arial"/>
              </a:rPr>
            </a:br>
            <a:r>
              <a:rPr>
                <a:latin typeface="MTS Text Medium"/>
                <a:ea typeface="MTS Text Medium"/>
                <a:cs typeface="MTS Text Medium"/>
                <a:sym typeface="MTS Text Medium"/>
              </a:rPr>
              <a:t>75 000 </a:t>
            </a: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подписчиков, </a:t>
            </a:r>
            <a:br>
              <a:rPr>
                <a:latin typeface="MTS Text Regular"/>
                <a:ea typeface="MTS Text Regular"/>
                <a:cs typeface="MTS Text Regular"/>
                <a:sym typeface="MTS Text Regular"/>
              </a:rPr>
            </a:br>
            <a:r>
              <a:rPr>
                <a:latin typeface="MTS Text Medium"/>
                <a:ea typeface="MTS Text Medium"/>
                <a:cs typeface="MTS Text Medium"/>
                <a:sym typeface="MTS Text Medium"/>
              </a:rPr>
              <a:t>650+</a:t>
            </a: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 статей в блог на Хабр на </a:t>
            </a:r>
            <a:r>
              <a:rPr>
                <a:latin typeface="MTS Text Medium"/>
                <a:ea typeface="MTS Text Medium"/>
                <a:cs typeface="MTS Text Medium"/>
                <a:sym typeface="MTS Text Medium"/>
              </a:rPr>
              <a:t>5 млн</a:t>
            </a: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 просмотров, </a:t>
            </a:r>
            <a:br>
              <a:rPr>
                <a:latin typeface="MTS Text Regular"/>
                <a:ea typeface="MTS Text Regular"/>
                <a:cs typeface="MTS Text Regular"/>
                <a:sym typeface="MTS Text Regular"/>
              </a:rPr>
            </a:br>
            <a:r>
              <a:rPr>
                <a:latin typeface="MTS Text Medium"/>
                <a:ea typeface="MTS Text Medium"/>
                <a:cs typeface="MTS Text Medium"/>
                <a:sym typeface="MTS Text Medium"/>
              </a:rPr>
              <a:t>10 000</a:t>
            </a:r>
            <a:r>
              <a:rPr>
                <a:latin typeface="MTS Text Regular"/>
                <a:ea typeface="MTS Text Regular"/>
                <a:cs typeface="MTS Text Regular"/>
                <a:sym typeface="MTS Text Regular"/>
              </a:rPr>
              <a:t> комментариев.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rcRect l="0" t="0" r="11666" b="21548"/>
          <a:stretch>
            <a:fillRect/>
          </a:stretch>
        </p:blipFill>
        <p:spPr>
          <a:xfrm rot="21202392">
            <a:off x="6307925" y="8568601"/>
            <a:ext cx="22339542" cy="6266231"/>
          </a:xfrm>
          <a:prstGeom prst="rect">
            <a:avLst/>
          </a:prstGeom>
          <a:ln w="12700">
            <a:miter lim="400000"/>
          </a:ln>
        </p:spPr>
      </p:pic>
      <p:sp>
        <p:nvSpPr>
          <p:cNvPr id="564" name="Текст 12"/>
          <p:cNvSpPr txBox="1"/>
          <p:nvPr/>
        </p:nvSpPr>
        <p:spPr>
          <a:xfrm>
            <a:off x="1032056" y="10580478"/>
            <a:ext cx="20597422" cy="1835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Становятся очевидными процессы, которые влияют на всех.</a:t>
            </a:r>
          </a:p>
        </p:txBody>
      </p:sp>
      <p:sp>
        <p:nvSpPr>
          <p:cNvPr id="565" name="TextBox 7"/>
          <p:cNvSpPr txBox="1"/>
          <p:nvPr>
            <p:ph type="sldNum" sz="quarter" idx="4294967295"/>
          </p:nvPr>
        </p:nvSpPr>
        <p:spPr>
          <a:xfrm>
            <a:off x="23600706" y="12646569"/>
            <a:ext cx="336836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566" name="Текст 12"/>
          <p:cNvSpPr txBox="1"/>
          <p:nvPr/>
        </p:nvSpPr>
        <p:spPr>
          <a:xfrm>
            <a:off x="914402" y="781056"/>
            <a:ext cx="15504268" cy="2836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На больших объемах контента:</a:t>
            </a:r>
          </a:p>
        </p:txBody>
      </p:sp>
      <p:pic>
        <p:nvPicPr>
          <p:cNvPr id="567" name="3a994a7e-bd88-44ab-84be-3af57ebd386e.jpgGoogle Shape;278;p44" descr="3a994a7e-bd88-44ab-84be-3af57ebd386e.jpgGoogle Shape;278;p4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4275" y="3039005"/>
            <a:ext cx="6399837" cy="6399840"/>
          </a:xfrm>
          <a:prstGeom prst="rect">
            <a:avLst/>
          </a:prstGeom>
          <a:ln w="12700">
            <a:miter lim="400000"/>
          </a:ln>
        </p:spPr>
      </p:pic>
      <p:sp>
        <p:nvSpPr>
          <p:cNvPr id="568" name="Прямая со стрелкой 35"/>
          <p:cNvSpPr/>
          <p:nvPr/>
        </p:nvSpPr>
        <p:spPr>
          <a:xfrm>
            <a:off x="8504573" y="6238923"/>
            <a:ext cx="5623243" cy="8"/>
          </a:xfrm>
          <a:prstGeom prst="line">
            <a:avLst/>
          </a:prstGeom>
          <a:ln w="50800">
            <a:solidFill>
              <a:srgbClr val="282828"/>
            </a:solidFill>
            <a:miter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569" name="3a994a7e-bd88-44ab-84be-3af57ebd386e.jpgGoogle Shape;278;p44" descr="3a994a7e-bd88-44ab-84be-3af57ebd386e.jpgGoogle Shape;278;p4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228275" y="3038922"/>
            <a:ext cx="6399839" cy="63998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Текст 12"/>
          <p:cNvSpPr txBox="1"/>
          <p:nvPr/>
        </p:nvSpPr>
        <p:spPr>
          <a:xfrm>
            <a:off x="1032056" y="11850478"/>
            <a:ext cx="20597422" cy="1835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На деврельских конференциях…</a:t>
            </a:r>
          </a:p>
        </p:txBody>
      </p:sp>
      <p:sp>
        <p:nvSpPr>
          <p:cNvPr id="572" name="Google Shape;318;p49"/>
          <p:cNvSpPr txBox="1"/>
          <p:nvPr>
            <p:ph type="sldNum" sz="quarter" idx="4294967295"/>
          </p:nvPr>
        </p:nvSpPr>
        <p:spPr>
          <a:xfrm>
            <a:off x="23600852" y="12667952"/>
            <a:ext cx="336806" cy="46663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1" tIns="91421" rIns="91421" bIns="91421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573" name="Снимок экрана 2025-09-25 в 19.57.50.pngGoogle Shape;325;p49" descr="Снимок экрана 2025-09-25 в 19.57.50.pngGoogle Shape;325;p4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81387" y="5307426"/>
            <a:ext cx="5183190" cy="6047055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Снимок экрана 2025-10-15 в 14.56.53.pngGoogle Shape;326;p49" descr="Снимок экрана 2025-10-15 в 14.56.53.pngGoogle Shape;326;p4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00499" y="5271513"/>
            <a:ext cx="6704001" cy="2983462"/>
          </a:xfrm>
          <a:prstGeom prst="rect">
            <a:avLst/>
          </a:prstGeom>
          <a:ln w="12700">
            <a:miter lim="400000"/>
          </a:ln>
        </p:spPr>
      </p:pic>
      <p:pic>
        <p:nvPicPr>
          <p:cNvPr id="575" name="Снимок экрана 2025-10-15 в 14.59.00.pngGoogle Shape;327;p49" descr="Снимок экрана 2025-10-15 в 14.59.00.pngGoogle Shape;327;p4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75099" y="8540598"/>
            <a:ext cx="6704001" cy="2786081"/>
          </a:xfrm>
          <a:prstGeom prst="rect">
            <a:avLst/>
          </a:prstGeom>
          <a:ln w="12700">
            <a:miter lim="400000"/>
          </a:ln>
        </p:spPr>
      </p:pic>
      <p:sp>
        <p:nvSpPr>
          <p:cNvPr id="576" name="Текст 12"/>
          <p:cNvSpPr txBox="1"/>
          <p:nvPr/>
        </p:nvSpPr>
        <p:spPr>
          <a:xfrm>
            <a:off x="914396" y="781056"/>
            <a:ext cx="12294355" cy="2836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НА САМОМ ДЕЛЕ ЭТА ТЕМА СКВОЗИТ МНОГО ГДЕ</a:t>
            </a:r>
          </a:p>
        </p:txBody>
      </p:sp>
      <p:pic>
        <p:nvPicPr>
          <p:cNvPr id="577" name="Снимок экрана 2025-10-02 в 14.39.21.pngGoogle Shape;340;p50" descr="Снимок экрана 2025-10-02 в 14.39.21.pngGoogle Shape;340;p50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666864" y="5282026"/>
            <a:ext cx="6704006" cy="69817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447826">
            <a:off x="12790761" y="-6057021"/>
            <a:ext cx="22613166" cy="22613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582" name="Рисунок 6" descr="Рисунок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9351732">
            <a:off x="12193634" y="-6290010"/>
            <a:ext cx="14856534" cy="14856537"/>
          </a:xfrm>
          <a:prstGeom prst="rect">
            <a:avLst/>
          </a:prstGeom>
          <a:ln w="12700">
            <a:miter lim="400000"/>
          </a:ln>
        </p:spPr>
      </p:pic>
      <p:sp>
        <p:nvSpPr>
          <p:cNvPr id="583" name="Текст 12"/>
          <p:cNvSpPr txBox="1"/>
          <p:nvPr>
            <p:ph type="body" sz="quarter" idx="1"/>
          </p:nvPr>
        </p:nvSpPr>
        <p:spPr>
          <a:xfrm>
            <a:off x="914396" y="781055"/>
            <a:ext cx="12833106" cy="2841639"/>
          </a:xfrm>
          <a:prstGeom prst="rect">
            <a:avLst/>
          </a:prstGeom>
        </p:spPr>
        <p:txBody>
          <a:bodyPr/>
          <a:lstStyle>
            <a:lvl1pPr defTabSz="1792159">
              <a:defRPr cap="all" sz="6200">
                <a:solidFill>
                  <a:srgbClr val="EA333D"/>
                </a:solidFill>
              </a:defRPr>
            </a:lvl1pPr>
          </a:lstStyle>
          <a:p>
            <a:pPr/>
            <a:r>
              <a:t>Итак, мой доклад о том, что сейчас есть два тренда:</a:t>
            </a:r>
          </a:p>
        </p:txBody>
      </p:sp>
      <p:sp>
        <p:nvSpPr>
          <p:cNvPr id="584" name="Номер слайда"/>
          <p:cNvSpPr txBox="1"/>
          <p:nvPr>
            <p:ph type="sldNum" sz="quarter" idx="4294967295"/>
          </p:nvPr>
        </p:nvSpPr>
        <p:spPr>
          <a:xfrm>
            <a:off x="23600706" y="12646573"/>
            <a:ext cx="336836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585" name="Прямоугольник: скругленные углы 1"/>
          <p:cNvSpPr/>
          <p:nvPr/>
        </p:nvSpPr>
        <p:spPr>
          <a:xfrm>
            <a:off x="904878" y="4079523"/>
            <a:ext cx="14369359" cy="4746167"/>
          </a:xfrm>
          <a:prstGeom prst="roundRect">
            <a:avLst>
              <a:gd name="adj" fmla="val 602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8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</p:txBody>
      </p:sp>
      <p:sp>
        <p:nvSpPr>
          <p:cNvPr id="586" name="Текст 16"/>
          <p:cNvSpPr txBox="1"/>
          <p:nvPr/>
        </p:nvSpPr>
        <p:spPr>
          <a:xfrm>
            <a:off x="1451647" y="4542746"/>
            <a:ext cx="12588824" cy="7344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>
            <a:normAutofit fontScale="100000" lnSpcReduction="0"/>
          </a:bodyPr>
          <a:lstStyle/>
          <a:p>
            <a:pPr marL="381000" indent="-381000">
              <a:spcBef>
                <a:spcPts val="2000"/>
              </a:spcBef>
              <a:buClr>
                <a:srgbClr val="EA333D"/>
              </a:buClr>
              <a:buSzPct val="100000"/>
              <a:buChar char="•"/>
              <a:defRPr sz="3800">
                <a:solidFill>
                  <a:srgbClr val="EA333D"/>
                </a:solidFill>
                <a:latin typeface="MTS Text Medium"/>
                <a:ea typeface="MTS Text Medium"/>
                <a:cs typeface="MTS Text Medium"/>
                <a:sym typeface="MTS Text Medium"/>
              </a:defRPr>
            </a:pPr>
            <a:r>
              <a:t>Один</a:t>
            </a:r>
            <a:r>
              <a: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rPr>
              <a:t> показывает, что мы движемся в сторону отказа от онлайна.</a:t>
            </a:r>
            <a:endParaRPr>
              <a:solidFill>
                <a:srgbClr val="282828"/>
              </a:solidFill>
              <a:latin typeface="MTS Text Regular"/>
              <a:ea typeface="MTS Text Regular"/>
              <a:cs typeface="MTS Text Regular"/>
              <a:sym typeface="MTS Text Regular"/>
            </a:endParaRPr>
          </a:p>
          <a:p>
            <a:pPr marL="381000" indent="-381000">
              <a:spcBef>
                <a:spcPts val="2000"/>
              </a:spcBef>
              <a:buClr>
                <a:srgbClr val="EA333D"/>
              </a:buClr>
              <a:buSzPct val="100000"/>
              <a:buChar char="•"/>
              <a:defRPr sz="3800">
                <a:solidFill>
                  <a:srgbClr val="EA333D"/>
                </a:solidFill>
                <a:latin typeface="MTS Text Medium"/>
                <a:ea typeface="MTS Text Medium"/>
                <a:cs typeface="MTS Text Medium"/>
                <a:sym typeface="MTS Text Medium"/>
              </a:defRPr>
            </a:pPr>
            <a:r>
              <a:t>Второй</a:t>
            </a:r>
            <a:r>
              <a:rPr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rPr>
              <a:t> — что это может помочь строить эффективную HR-коммуникацию.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Текст 12"/>
          <p:cNvSpPr txBox="1"/>
          <p:nvPr>
            <p:ph type="body" sz="quarter" idx="1"/>
          </p:nvPr>
        </p:nvSpPr>
        <p:spPr>
          <a:xfrm>
            <a:off x="914400" y="781051"/>
            <a:ext cx="17761778" cy="2505451"/>
          </a:xfrm>
          <a:prstGeom prst="rect">
            <a:avLst/>
          </a:prstGeom>
        </p:spPr>
        <p:txBody>
          <a:bodyPr/>
          <a:lstStyle>
            <a:lvl1pPr>
              <a:defRPr cap="all">
                <a:solidFill>
                  <a:srgbClr val="EA333D"/>
                </a:solidFill>
              </a:defRPr>
            </a:lvl1pPr>
          </a:lstStyle>
          <a:p>
            <a:pPr/>
            <a:r>
              <a:t>ЧТО ДАЕТ ПОНИМАНИЕ ТАКИХ ВЕРХНЕУРОВНЕВЫХ ТРЕНДОВ</a:t>
            </a:r>
          </a:p>
        </p:txBody>
      </p:sp>
      <p:sp>
        <p:nvSpPr>
          <p:cNvPr id="589" name="Номер слайда"/>
          <p:cNvSpPr txBox="1"/>
          <p:nvPr>
            <p:ph type="sldNum" sz="quarter" idx="4294967295"/>
          </p:nvPr>
        </p:nvSpPr>
        <p:spPr>
          <a:xfrm>
            <a:off x="23600702" y="12646569"/>
            <a:ext cx="336835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590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447826">
            <a:off x="11129412" y="-5182459"/>
            <a:ext cx="24080918" cy="24080918"/>
          </a:xfrm>
          <a:prstGeom prst="rect">
            <a:avLst/>
          </a:prstGeom>
          <a:ln w="12700">
            <a:miter lim="400000"/>
          </a:ln>
        </p:spPr>
      </p:pic>
      <p:pic>
        <p:nvPicPr>
          <p:cNvPr id="591" name="Рисунок 6" descr="Рисунок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9351732">
            <a:off x="11610213" y="3668757"/>
            <a:ext cx="14451295" cy="14451295"/>
          </a:xfrm>
          <a:prstGeom prst="rect">
            <a:avLst/>
          </a:prstGeom>
          <a:ln w="12700">
            <a:miter lim="400000"/>
          </a:ln>
        </p:spPr>
      </p:pic>
      <p:pic>
        <p:nvPicPr>
          <p:cNvPr id="592" name="Google Shape;357;p52" descr="Google Shape;357;p52"/>
          <p:cNvPicPr>
            <a:picLocks noChangeAspect="1"/>
          </p:cNvPicPr>
          <p:nvPr/>
        </p:nvPicPr>
        <p:blipFill>
          <a:blip r:embed="rId4">
            <a:extLst/>
          </a:blip>
          <a:srcRect l="0" t="22964" r="0" b="25922"/>
          <a:stretch>
            <a:fillRect/>
          </a:stretch>
        </p:blipFill>
        <p:spPr>
          <a:xfrm flipH="1">
            <a:off x="861965" y="3848341"/>
            <a:ext cx="2658537" cy="1358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3" name="Google Shape;357;p52" descr="Google Shape;357;p52"/>
          <p:cNvPicPr>
            <a:picLocks noChangeAspect="1"/>
          </p:cNvPicPr>
          <p:nvPr/>
        </p:nvPicPr>
        <p:blipFill>
          <a:blip r:embed="rId4">
            <a:extLst/>
          </a:blip>
          <a:srcRect l="0" t="22964" r="0" b="25922"/>
          <a:stretch>
            <a:fillRect/>
          </a:stretch>
        </p:blipFill>
        <p:spPr>
          <a:xfrm flipH="1">
            <a:off x="861965" y="5372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96" name="Google Shape;358;p52"/>
          <p:cNvGrpSpPr/>
          <p:nvPr/>
        </p:nvGrpSpPr>
        <p:grpSpPr>
          <a:xfrm>
            <a:off x="2280074" y="5618950"/>
            <a:ext cx="20304932" cy="865515"/>
            <a:chOff x="-2" y="0"/>
            <a:chExt cx="20304931" cy="865514"/>
          </a:xfrm>
        </p:grpSpPr>
        <p:sp>
          <p:nvSpPr>
            <p:cNvPr id="594" name="Google Shape;359;p52"/>
            <p:cNvSpPr/>
            <p:nvPr/>
          </p:nvSpPr>
          <p:spPr>
            <a:xfrm>
              <a:off x="-3" y="0"/>
              <a:ext cx="16954962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595" name="Google Shape;360;p52"/>
            <p:cNvSpPr/>
            <p:nvPr/>
          </p:nvSpPr>
          <p:spPr>
            <a:xfrm>
              <a:off x="270616" y="223252"/>
              <a:ext cx="2003431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Помогает выбрать эффективный инструмент из всего многообразия.</a:t>
              </a:r>
            </a:p>
          </p:txBody>
        </p:sp>
      </p:grpSp>
      <p:pic>
        <p:nvPicPr>
          <p:cNvPr id="597" name="Google Shape;357;p52" descr="Google Shape;357;p52"/>
          <p:cNvPicPr>
            <a:picLocks noChangeAspect="1"/>
          </p:cNvPicPr>
          <p:nvPr/>
        </p:nvPicPr>
        <p:blipFill>
          <a:blip r:embed="rId4">
            <a:extLst/>
          </a:blip>
          <a:srcRect l="0" t="22964" r="0" b="25922"/>
          <a:stretch>
            <a:fillRect/>
          </a:stretch>
        </p:blipFill>
        <p:spPr>
          <a:xfrm flipH="1">
            <a:off x="861965" y="6896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00" name="Google Shape;358;p52"/>
          <p:cNvGrpSpPr/>
          <p:nvPr/>
        </p:nvGrpSpPr>
        <p:grpSpPr>
          <a:xfrm>
            <a:off x="2280067" y="7142950"/>
            <a:ext cx="20353036" cy="865515"/>
            <a:chOff x="-1" y="0"/>
            <a:chExt cx="20353034" cy="865514"/>
          </a:xfrm>
        </p:grpSpPr>
        <p:sp>
          <p:nvSpPr>
            <p:cNvPr id="598" name="Google Shape;359;p52"/>
            <p:cNvSpPr/>
            <p:nvPr/>
          </p:nvSpPr>
          <p:spPr>
            <a:xfrm>
              <a:off x="-2" y="0"/>
              <a:ext cx="16954076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599" name="Google Shape;360;p52"/>
            <p:cNvSpPr/>
            <p:nvPr/>
          </p:nvSpPr>
          <p:spPr>
            <a:xfrm>
              <a:off x="318713" y="223252"/>
              <a:ext cx="2003432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Позволяет принять, что привычные приемы теряют эффективность.</a:t>
              </a:r>
            </a:p>
          </p:txBody>
        </p:sp>
      </p:grpSp>
      <p:grpSp>
        <p:nvGrpSpPr>
          <p:cNvPr id="603" name="Google Shape;358;p52"/>
          <p:cNvGrpSpPr/>
          <p:nvPr/>
        </p:nvGrpSpPr>
        <p:grpSpPr>
          <a:xfrm>
            <a:off x="2280074" y="4095122"/>
            <a:ext cx="20304932" cy="865516"/>
            <a:chOff x="-2" y="0"/>
            <a:chExt cx="20304931" cy="865514"/>
          </a:xfrm>
        </p:grpSpPr>
        <p:sp>
          <p:nvSpPr>
            <p:cNvPr id="601" name="Google Shape;359;p52"/>
            <p:cNvSpPr/>
            <p:nvPr/>
          </p:nvSpPr>
          <p:spPr>
            <a:xfrm>
              <a:off x="-3" y="0"/>
              <a:ext cx="16954962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602" name="Google Shape;360;p52"/>
            <p:cNvSpPr/>
            <p:nvPr/>
          </p:nvSpPr>
          <p:spPr>
            <a:xfrm>
              <a:off x="270616" y="223252"/>
              <a:ext cx="2003431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Можно использовать в долгосрочной работе: помогает строить стратегии.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Текст 12"/>
          <p:cNvSpPr txBox="1"/>
          <p:nvPr>
            <p:ph type="body" sz="quarter" idx="1"/>
          </p:nvPr>
        </p:nvSpPr>
        <p:spPr>
          <a:xfrm>
            <a:off x="914400" y="781051"/>
            <a:ext cx="17761778" cy="2505451"/>
          </a:xfrm>
          <a:prstGeom prst="rect">
            <a:avLst/>
          </a:prstGeom>
        </p:spPr>
        <p:txBody>
          <a:bodyPr/>
          <a:lstStyle/>
          <a:p>
            <a:pPr>
              <a:defRPr cap="all">
                <a:solidFill>
                  <a:srgbClr val="EA333D"/>
                </a:solidFill>
              </a:defRPr>
            </a:pPr>
            <a:r>
              <a:t>КАКИЕ ГИПОТЕЗЫ Я СДЕЛАЛ </a:t>
            </a:r>
            <a:br/>
            <a:r>
              <a:t>НА ОСНОВЕ СВОЕЙ РАБОТЫ</a:t>
            </a:r>
          </a:p>
        </p:txBody>
      </p:sp>
      <p:pic>
        <p:nvPicPr>
          <p:cNvPr id="606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3340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09" name="Google Shape;358;p52"/>
          <p:cNvGrpSpPr/>
          <p:nvPr/>
        </p:nvGrpSpPr>
        <p:grpSpPr>
          <a:xfrm>
            <a:off x="2280071" y="3586950"/>
            <a:ext cx="20353030" cy="865515"/>
            <a:chOff x="-1" y="0"/>
            <a:chExt cx="20353028" cy="865514"/>
          </a:xfrm>
        </p:grpSpPr>
        <p:sp>
          <p:nvSpPr>
            <p:cNvPr id="607" name="Google Shape;359;p52"/>
            <p:cNvSpPr/>
            <p:nvPr/>
          </p:nvSpPr>
          <p:spPr>
            <a:xfrm>
              <a:off x="-2" y="0"/>
              <a:ext cx="19240515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608" name="Google Shape;360;p52"/>
            <p:cNvSpPr/>
            <p:nvPr/>
          </p:nvSpPr>
          <p:spPr>
            <a:xfrm>
              <a:off x="318710" y="175158"/>
              <a:ext cx="2003431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Большая часть старых приемов в контенте (2000–2020 годов) перестает работать.</a:t>
              </a:r>
            </a:p>
          </p:txBody>
        </p:sp>
      </p:grpSp>
      <p:pic>
        <p:nvPicPr>
          <p:cNvPr id="610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4864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13" name="Google Shape;358;p52"/>
          <p:cNvGrpSpPr/>
          <p:nvPr/>
        </p:nvGrpSpPr>
        <p:grpSpPr>
          <a:xfrm>
            <a:off x="2280071" y="5110950"/>
            <a:ext cx="20353030" cy="865515"/>
            <a:chOff x="-1" y="0"/>
            <a:chExt cx="20353028" cy="865514"/>
          </a:xfrm>
        </p:grpSpPr>
        <p:sp>
          <p:nvSpPr>
            <p:cNvPr id="611" name="Google Shape;359;p52"/>
            <p:cNvSpPr/>
            <p:nvPr/>
          </p:nvSpPr>
          <p:spPr>
            <a:xfrm>
              <a:off x="-2" y="0"/>
              <a:ext cx="19240515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612" name="Google Shape;360;p52"/>
            <p:cNvSpPr/>
            <p:nvPr/>
          </p:nvSpPr>
          <p:spPr>
            <a:xfrm>
              <a:off x="318710" y="199205"/>
              <a:ext cx="2003431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Ценность онлайн-коммуникаций для аудитории стремительно падает.</a:t>
              </a:r>
            </a:p>
          </p:txBody>
        </p:sp>
      </p:grpSp>
      <p:pic>
        <p:nvPicPr>
          <p:cNvPr id="614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6388341"/>
            <a:ext cx="2658537" cy="1358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615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7968450"/>
            <a:ext cx="2658537" cy="1358814"/>
          </a:xfrm>
          <a:prstGeom prst="rect">
            <a:avLst/>
          </a:prstGeom>
          <a:ln w="12700">
            <a:miter lim="400000"/>
          </a:ln>
        </p:spPr>
      </p:pic>
      <p:pic>
        <p:nvPicPr>
          <p:cNvPr id="616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11087340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19" name="Google Shape;358;p52"/>
          <p:cNvGrpSpPr/>
          <p:nvPr/>
        </p:nvGrpSpPr>
        <p:grpSpPr>
          <a:xfrm>
            <a:off x="2280075" y="11333950"/>
            <a:ext cx="20449215" cy="865515"/>
            <a:chOff x="0" y="0"/>
            <a:chExt cx="20449214" cy="865514"/>
          </a:xfrm>
        </p:grpSpPr>
        <p:sp>
          <p:nvSpPr>
            <p:cNvPr id="617" name="Google Shape;359;p52"/>
            <p:cNvSpPr/>
            <p:nvPr/>
          </p:nvSpPr>
          <p:spPr>
            <a:xfrm>
              <a:off x="0" y="0"/>
              <a:ext cx="19240515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618" name="Google Shape;360;p52"/>
            <p:cNvSpPr/>
            <p:nvPr/>
          </p:nvSpPr>
          <p:spPr>
            <a:xfrm>
              <a:off x="414901" y="151110"/>
              <a:ext cx="2003431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Аудитория начинает прятаться от контента и уходит туда, где тише.</a:t>
              </a:r>
            </a:p>
          </p:txBody>
        </p:sp>
      </p:grpSp>
      <p:pic>
        <p:nvPicPr>
          <p:cNvPr id="620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9492450"/>
            <a:ext cx="2658537" cy="13588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23" name="Google Shape;358;p52"/>
          <p:cNvGrpSpPr/>
          <p:nvPr/>
        </p:nvGrpSpPr>
        <p:grpSpPr>
          <a:xfrm>
            <a:off x="2280070" y="9555943"/>
            <a:ext cx="19240518" cy="1231917"/>
            <a:chOff x="-1" y="0"/>
            <a:chExt cx="19240517" cy="1231915"/>
          </a:xfrm>
        </p:grpSpPr>
        <p:sp>
          <p:nvSpPr>
            <p:cNvPr id="621" name="Google Shape;359;p52"/>
            <p:cNvSpPr/>
            <p:nvPr/>
          </p:nvSpPr>
          <p:spPr>
            <a:xfrm>
              <a:off x="-2" y="-1"/>
              <a:ext cx="19240518" cy="1231916"/>
            </a:xfrm>
            <a:prstGeom prst="roundRect">
              <a:avLst>
                <a:gd name="adj" fmla="val 3512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622" name="Google Shape;360;p52"/>
            <p:cNvSpPr/>
            <p:nvPr/>
          </p:nvSpPr>
          <p:spPr>
            <a:xfrm>
              <a:off x="430432" y="159054"/>
              <a:ext cx="1837964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HR-маркетинг на развилке: либо отказ от контент-маркетинга, либо кристаллизация нового направления, основанного на контентных компетенциях. </a:t>
              </a:r>
            </a:p>
          </p:txBody>
        </p:sp>
      </p:grpSp>
      <p:sp>
        <p:nvSpPr>
          <p:cNvPr id="624" name="Номер слайда"/>
          <p:cNvSpPr txBox="1"/>
          <p:nvPr>
            <p:ph type="sldNum" sz="quarter" idx="4294967295"/>
          </p:nvPr>
        </p:nvSpPr>
        <p:spPr>
          <a:xfrm>
            <a:off x="23572452" y="12583069"/>
            <a:ext cx="365088" cy="5511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4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627" name="Google Shape;358;p52"/>
          <p:cNvGrpSpPr/>
          <p:nvPr/>
        </p:nvGrpSpPr>
        <p:grpSpPr>
          <a:xfrm>
            <a:off x="2280070" y="6502541"/>
            <a:ext cx="19240518" cy="1231919"/>
            <a:chOff x="-1" y="0"/>
            <a:chExt cx="19240517" cy="1231917"/>
          </a:xfrm>
        </p:grpSpPr>
        <p:sp>
          <p:nvSpPr>
            <p:cNvPr id="625" name="Google Shape;359;p52"/>
            <p:cNvSpPr/>
            <p:nvPr/>
          </p:nvSpPr>
          <p:spPr>
            <a:xfrm>
              <a:off x="-2" y="-1"/>
              <a:ext cx="19240518" cy="1231918"/>
            </a:xfrm>
            <a:prstGeom prst="roundRect">
              <a:avLst>
                <a:gd name="adj" fmla="val 3512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626" name="Google Shape;360;p52"/>
            <p:cNvSpPr/>
            <p:nvPr/>
          </p:nvSpPr>
          <p:spPr>
            <a:xfrm>
              <a:off x="366801" y="135005"/>
              <a:ext cx="1404061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Рынок будет перестраиваться в сторону технологических решений и в постоянную работу с небольшими аудиториями.</a:t>
              </a:r>
            </a:p>
          </p:txBody>
        </p:sp>
      </p:grpSp>
      <p:grpSp>
        <p:nvGrpSpPr>
          <p:cNvPr id="630" name="Google Shape;358;p52"/>
          <p:cNvGrpSpPr/>
          <p:nvPr/>
        </p:nvGrpSpPr>
        <p:grpSpPr>
          <a:xfrm>
            <a:off x="2244001" y="8187094"/>
            <a:ext cx="20425169" cy="865516"/>
            <a:chOff x="0" y="0"/>
            <a:chExt cx="20425166" cy="865514"/>
          </a:xfrm>
        </p:grpSpPr>
        <p:sp>
          <p:nvSpPr>
            <p:cNvPr id="628" name="Google Shape;359;p52"/>
            <p:cNvSpPr/>
            <p:nvPr/>
          </p:nvSpPr>
          <p:spPr>
            <a:xfrm>
              <a:off x="0" y="0"/>
              <a:ext cx="19240513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629" name="Google Shape;360;p52"/>
            <p:cNvSpPr/>
            <p:nvPr/>
          </p:nvSpPr>
          <p:spPr>
            <a:xfrm>
              <a:off x="390853" y="223252"/>
              <a:ext cx="2003431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Рынок будет перестраиваться в сторону офлайна.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rcRect l="0" t="0" r="11666" b="21548"/>
          <a:stretch>
            <a:fillRect/>
          </a:stretch>
        </p:blipFill>
        <p:spPr>
          <a:xfrm rot="21202392">
            <a:off x="6307925" y="8568601"/>
            <a:ext cx="22339542" cy="6266231"/>
          </a:xfrm>
          <a:prstGeom prst="rect">
            <a:avLst/>
          </a:prstGeom>
          <a:ln w="12700">
            <a:miter lim="400000"/>
          </a:ln>
        </p:spPr>
      </p:pic>
      <p:sp>
        <p:nvSpPr>
          <p:cNvPr id="633" name="Текст 12"/>
          <p:cNvSpPr txBox="1"/>
          <p:nvPr/>
        </p:nvSpPr>
        <p:spPr>
          <a:xfrm>
            <a:off x="1032056" y="10834478"/>
            <a:ext cx="12894475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solidFill>
                  <a:srgbClr val="EA333D"/>
                </a:solidFill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Два классических сценария работы с Хабром</a:t>
            </a:r>
          </a:p>
        </p:txBody>
      </p:sp>
      <p:sp>
        <p:nvSpPr>
          <p:cNvPr id="634" name="TextBox 7"/>
          <p:cNvSpPr txBox="1"/>
          <p:nvPr>
            <p:ph type="sldNum" sz="quarter" idx="4294967295"/>
          </p:nvPr>
        </p:nvSpPr>
        <p:spPr>
          <a:xfrm>
            <a:off x="23600705" y="12646569"/>
            <a:ext cx="336835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635" name="3a994a7e-bd88-44ab-84be-3af57ebd386e.jpgGoogle Shape;278;p44" descr="3a994a7e-bd88-44ab-84be-3af57ebd386e.jpgGoogle Shape;278;p44"/>
          <p:cNvPicPr>
            <a:picLocks noChangeAspect="1"/>
          </p:cNvPicPr>
          <p:nvPr/>
        </p:nvPicPr>
        <p:blipFill>
          <a:blip r:embed="rId3">
            <a:extLst/>
          </a:blip>
          <a:srcRect l="0" t="646" r="0" b="646"/>
          <a:stretch>
            <a:fillRect/>
          </a:stretch>
        </p:blipFill>
        <p:spPr>
          <a:xfrm>
            <a:off x="1004275" y="2530851"/>
            <a:ext cx="6400135" cy="640014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6" name="3a994a7e-bd88-44ab-84be-3af57ebd386e.jpgGoogle Shape;278;p44" descr="3a994a7e-bd88-44ab-84be-3af57ebd386e.jpgGoogle Shape;278;p4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688105" y="2524904"/>
            <a:ext cx="5623075" cy="6412113"/>
          </a:xfrm>
          <a:prstGeom prst="rect">
            <a:avLst/>
          </a:prstGeom>
          <a:ln w="12700">
            <a:miter lim="400000"/>
          </a:ln>
        </p:spPr>
      </p:pic>
      <p:sp>
        <p:nvSpPr>
          <p:cNvPr id="637" name="Текст 12"/>
          <p:cNvSpPr txBox="1"/>
          <p:nvPr/>
        </p:nvSpPr>
        <p:spPr>
          <a:xfrm>
            <a:off x="914398" y="781051"/>
            <a:ext cx="20832738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1. Старые приемы перестают работать</a:t>
            </a:r>
          </a:p>
        </p:txBody>
      </p:sp>
      <p:sp>
        <p:nvSpPr>
          <p:cNvPr id="638" name="Текст 12"/>
          <p:cNvSpPr txBox="1"/>
          <p:nvPr/>
        </p:nvSpPr>
        <p:spPr>
          <a:xfrm>
            <a:off x="1032056" y="9310478"/>
            <a:ext cx="20597422" cy="1835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defTabSz="1828737">
              <a:defRPr sz="3200">
                <a:latin typeface="MTS Compact Regular"/>
                <a:ea typeface="MTS Compact Regular"/>
                <a:cs typeface="MTS Compact Regular"/>
                <a:sym typeface="MTS Compact Regular"/>
              </a:defRPr>
            </a:pPr>
            <a:r>
              <a:t>Широкая ЦА:</a:t>
            </a:r>
          </a:p>
          <a:p>
            <a:pPr defTabSz="1828737">
              <a:defRPr sz="3200">
                <a:latin typeface="MTS Compact Regular"/>
                <a:ea typeface="MTS Compact Regular"/>
                <a:cs typeface="MTS Compact Regular"/>
                <a:sym typeface="MTS Compact Regular"/>
              </a:defRPr>
            </a:pPr>
            <a:r>
              <a:t>64 000 просмотров</a:t>
            </a:r>
          </a:p>
        </p:txBody>
      </p:sp>
      <p:sp>
        <p:nvSpPr>
          <p:cNvPr id="639" name="Текст 12"/>
          <p:cNvSpPr txBox="1"/>
          <p:nvPr/>
        </p:nvSpPr>
        <p:spPr>
          <a:xfrm>
            <a:off x="12690657" y="9310478"/>
            <a:ext cx="20597421" cy="1835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defTabSz="1828737">
              <a:defRPr sz="3200">
                <a:latin typeface="MTS Compact Regular"/>
                <a:ea typeface="MTS Compact Regular"/>
                <a:cs typeface="MTS Compact Regular"/>
                <a:sym typeface="MTS Compact Regular"/>
              </a:defRPr>
            </a:pPr>
            <a:r>
              <a:t>Экспертная ЦА:</a:t>
            </a:r>
          </a:p>
          <a:p>
            <a:pPr defTabSz="1828737">
              <a:defRPr sz="3200">
                <a:latin typeface="MTS Compact Regular"/>
                <a:ea typeface="MTS Compact Regular"/>
                <a:cs typeface="MTS Compact Regular"/>
                <a:sym typeface="MTS Compact Regular"/>
              </a:defRPr>
            </a:pPr>
            <a:r>
              <a:t>5000 просмотров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rcRect l="0" t="0" r="11666" b="21548"/>
          <a:stretch>
            <a:fillRect/>
          </a:stretch>
        </p:blipFill>
        <p:spPr>
          <a:xfrm rot="21202392">
            <a:off x="6307925" y="8568601"/>
            <a:ext cx="22339542" cy="6266231"/>
          </a:xfrm>
          <a:prstGeom prst="rect">
            <a:avLst/>
          </a:prstGeom>
          <a:ln w="12700">
            <a:miter lim="400000"/>
          </a:ln>
        </p:spPr>
      </p:pic>
      <p:sp>
        <p:nvSpPr>
          <p:cNvPr id="642" name="Текст 12"/>
          <p:cNvSpPr txBox="1"/>
          <p:nvPr/>
        </p:nvSpPr>
        <p:spPr>
          <a:xfrm>
            <a:off x="1032056" y="10834478"/>
            <a:ext cx="12894475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solidFill>
                  <a:srgbClr val="EA333D"/>
                </a:solidFill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Меняем инструменты — и половина контента отпадает в принципе.</a:t>
            </a:r>
          </a:p>
        </p:txBody>
      </p:sp>
      <p:sp>
        <p:nvSpPr>
          <p:cNvPr id="643" name="TextBox 7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644" name="3a994a7e-bd88-44ab-84be-3af57ebd386e.jpgGoogle Shape;278;p44" descr="3a994a7e-bd88-44ab-84be-3af57ebd386e.jpgGoogle Shape;278;p4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688105" y="2524904"/>
            <a:ext cx="5623075" cy="6412113"/>
          </a:xfrm>
          <a:prstGeom prst="rect">
            <a:avLst/>
          </a:prstGeom>
          <a:ln w="12700">
            <a:miter lim="400000"/>
          </a:ln>
        </p:spPr>
      </p:pic>
      <p:sp>
        <p:nvSpPr>
          <p:cNvPr id="645" name="Текст 12"/>
          <p:cNvSpPr txBox="1"/>
          <p:nvPr/>
        </p:nvSpPr>
        <p:spPr>
          <a:xfrm>
            <a:off x="914398" y="781051"/>
            <a:ext cx="20832738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1. Старые приемы перестают работать</a:t>
            </a:r>
          </a:p>
        </p:txBody>
      </p:sp>
      <p:pic>
        <p:nvPicPr>
          <p:cNvPr id="646" name="Google Shape;467;p59" descr="Google Shape;467;p5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98650" y="1794099"/>
            <a:ext cx="5715000" cy="5715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Снимок экрана 2025-10-01 в 18.41.32.pngGoogle Shape;468;p59" descr="Снимок экрана 2025-10-01 в 18.41.32.pngGoogle Shape;468;p5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16100" y="6416899"/>
            <a:ext cx="6648450" cy="1447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83784" y="2395029"/>
            <a:ext cx="13440298" cy="12494047"/>
          </a:xfrm>
          <a:prstGeom prst="rect">
            <a:avLst/>
          </a:prstGeom>
          <a:ln w="12700">
            <a:miter lim="400000"/>
          </a:ln>
        </p:spPr>
      </p:pic>
      <p:sp>
        <p:nvSpPr>
          <p:cNvPr id="650" name="TextBox 7"/>
          <p:cNvSpPr txBox="1"/>
          <p:nvPr>
            <p:ph type="sldNum" sz="quarter" idx="4294967295"/>
          </p:nvPr>
        </p:nvSpPr>
        <p:spPr>
          <a:xfrm>
            <a:off x="23478170" y="12646569"/>
            <a:ext cx="459370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51" name="Текст 12"/>
          <p:cNvSpPr txBox="1"/>
          <p:nvPr/>
        </p:nvSpPr>
        <p:spPr>
          <a:xfrm>
            <a:off x="914400" y="781051"/>
            <a:ext cx="1373818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1. Старые приемы перестают работать</a:t>
            </a:r>
          </a:p>
        </p:txBody>
      </p:sp>
      <p:sp>
        <p:nvSpPr>
          <p:cNvPr id="652" name="Прямоугольник: скругленные углы 3"/>
          <p:cNvSpPr/>
          <p:nvPr/>
        </p:nvSpPr>
        <p:spPr>
          <a:xfrm>
            <a:off x="10547536" y="3385451"/>
            <a:ext cx="12234861" cy="7777375"/>
          </a:xfrm>
          <a:prstGeom prst="roundRect">
            <a:avLst>
              <a:gd name="adj" fmla="val 368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8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</p:txBody>
      </p:sp>
      <p:pic>
        <p:nvPicPr>
          <p:cNvPr id="653" name="Рисунок 1" descr="Рисунок 1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3137" r="0" b="3137"/>
          <a:stretch>
            <a:fillRect/>
          </a:stretch>
        </p:blipFill>
        <p:spPr>
          <a:xfrm>
            <a:off x="11159911" y="4079292"/>
            <a:ext cx="11010060" cy="6389807"/>
          </a:xfrm>
          <a:prstGeom prst="rect">
            <a:avLst/>
          </a:prstGeom>
        </p:spPr>
      </p:pic>
      <p:sp>
        <p:nvSpPr>
          <p:cNvPr id="654" name="Закругленный прямоугольник"/>
          <p:cNvSpPr/>
          <p:nvPr/>
        </p:nvSpPr>
        <p:spPr>
          <a:xfrm>
            <a:off x="18351103" y="6060885"/>
            <a:ext cx="3875290" cy="1594237"/>
          </a:xfrm>
          <a:prstGeom prst="roundRect">
            <a:avLst>
              <a:gd name="adj" fmla="val 15000"/>
            </a:avLst>
          </a:prstGeom>
          <a:ln w="50800">
            <a:solidFill>
              <a:srgbClr val="EA333D"/>
            </a:solidFill>
          </a:ln>
        </p:spPr>
        <p:txBody>
          <a:bodyPr lIns="0" tIns="0" rIns="0" bIns="0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655" name="Прямоугольник: скругленные углы 1"/>
          <p:cNvSpPr/>
          <p:nvPr/>
        </p:nvSpPr>
        <p:spPr>
          <a:xfrm>
            <a:off x="904878" y="3350292"/>
            <a:ext cx="9012254" cy="7777375"/>
          </a:xfrm>
          <a:prstGeom prst="roundRect">
            <a:avLst>
              <a:gd name="adj" fmla="val 3272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8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</p:txBody>
      </p:sp>
      <p:sp>
        <p:nvSpPr>
          <p:cNvPr id="656" name="Мы незаметно отказались от интерактивных проектов:…"/>
          <p:cNvSpPr txBox="1"/>
          <p:nvPr/>
        </p:nvSpPr>
        <p:spPr>
          <a:xfrm>
            <a:off x="1421610" y="3933554"/>
            <a:ext cx="7368962" cy="408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3800">
                <a:latin typeface="MTS Text Medium"/>
                <a:ea typeface="MTS Text Medium"/>
                <a:cs typeface="MTS Text Medium"/>
                <a:sym typeface="MTS Text Medium"/>
              </a:defRPr>
            </a:pPr>
            <a:r>
              <a:t>Мы незаметно отказались от интерактивных проектов:</a:t>
            </a:r>
            <a:br/>
          </a:p>
          <a:p>
            <a:pPr marL="381000" indent="-381000">
              <a:buSzPct val="100000"/>
              <a:buChar char="•"/>
              <a:defRPr sz="3800">
                <a:latin typeface="MTS Text Regular"/>
                <a:ea typeface="MTS Text Regular"/>
                <a:cs typeface="MTS Text Regular"/>
                <a:sym typeface="MTS Text Regular"/>
              </a:defRPr>
            </a:pPr>
            <a:r>
              <a:t>тестов,</a:t>
            </a:r>
          </a:p>
          <a:p>
            <a:pPr marL="381000" indent="-381000">
              <a:buSzPct val="100000"/>
              <a:buChar char="•"/>
              <a:defRPr sz="3800">
                <a:latin typeface="MTS Text Regular"/>
                <a:ea typeface="MTS Text Regular"/>
                <a:cs typeface="MTS Text Regular"/>
                <a:sym typeface="MTS Text Regular"/>
              </a:defRPr>
            </a:pPr>
            <a:r>
              <a:t>квестов,</a:t>
            </a:r>
          </a:p>
          <a:p>
            <a:pPr marL="381000" indent="-381000">
              <a:buSzPct val="100000"/>
              <a:buChar char="•"/>
              <a:defRPr sz="3800">
                <a:latin typeface="MTS Text Regular"/>
                <a:ea typeface="MTS Text Regular"/>
                <a:cs typeface="MTS Text Regular"/>
                <a:sym typeface="MTS Text Regular"/>
              </a:defRPr>
            </a:pPr>
            <a:r>
              <a:t>проектов с несколькими авторами.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32984" y="4885323"/>
            <a:ext cx="13440298" cy="12494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Рисунок 4" descr="Рисунок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447826">
            <a:off x="12790761" y="-6057021"/>
            <a:ext cx="22613166" cy="22613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0" name="Рисунок 6" descr="Рисунок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9351732">
            <a:off x="12193634" y="-6290010"/>
            <a:ext cx="14856534" cy="14856537"/>
          </a:xfrm>
          <a:prstGeom prst="rect">
            <a:avLst/>
          </a:prstGeom>
          <a:ln w="12700">
            <a:miter lim="400000"/>
          </a:ln>
        </p:spPr>
      </p:pic>
      <p:sp>
        <p:nvSpPr>
          <p:cNvPr id="661" name="Прямоугольник: скругленные углы 3"/>
          <p:cNvSpPr/>
          <p:nvPr/>
        </p:nvSpPr>
        <p:spPr>
          <a:xfrm>
            <a:off x="11880136" y="2983252"/>
            <a:ext cx="7749500" cy="7749496"/>
          </a:xfrm>
          <a:prstGeom prst="roundRect">
            <a:avLst>
              <a:gd name="adj" fmla="val 5404"/>
            </a:avLst>
          </a:prstGeom>
          <a:solidFill>
            <a:srgbClr val="E1EDF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8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</p:txBody>
      </p:sp>
      <p:pic>
        <p:nvPicPr>
          <p:cNvPr id="662" name="Снимок экрана 2025-10-24 в 10.56.00.png" descr="Снимок экрана 2025-10-24 в 10.56.00.png"/>
          <p:cNvPicPr>
            <a:picLocks noChangeAspect="1"/>
          </p:cNvPicPr>
          <p:nvPr/>
        </p:nvPicPr>
        <p:blipFill>
          <a:blip r:embed="rId5">
            <a:extLst/>
          </a:blip>
          <a:srcRect l="148" t="0" r="148" b="0"/>
          <a:stretch>
            <a:fillRect/>
          </a:stretch>
        </p:blipFill>
        <p:spPr>
          <a:xfrm>
            <a:off x="12432247" y="3600053"/>
            <a:ext cx="6645309" cy="6515753"/>
          </a:xfrm>
          <a:prstGeom prst="rect">
            <a:avLst/>
          </a:prstGeom>
          <a:ln w="12700">
            <a:miter lim="400000"/>
          </a:ln>
        </p:spPr>
      </p:pic>
      <p:sp>
        <p:nvSpPr>
          <p:cNvPr id="663" name="Номер слайда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64" name="Мир онлайна меняется быстро, в нем много разных инструментов и надо гибко подбирать их под задачу. Сложные для сложных, простые  для простых. И экспертный контент явно не про последнее."/>
          <p:cNvSpPr txBox="1"/>
          <p:nvPr/>
        </p:nvSpPr>
        <p:spPr>
          <a:xfrm>
            <a:off x="562899" y="5429506"/>
            <a:ext cx="11328039" cy="2277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3998" tIns="503998" rIns="503998" bIns="503998">
            <a:spAutoFit/>
          </a:bodyPr>
          <a:lstStyle/>
          <a:p>
            <a:pPr defTabSz="1828800">
              <a:defRPr sz="4200">
                <a:solidFill>
                  <a:srgbClr val="FF0032"/>
                </a:solidFill>
                <a:latin typeface="MTS Text Medium"/>
                <a:ea typeface="MTS Text Medium"/>
                <a:cs typeface="MTS Text Medium"/>
                <a:sym typeface="MTS Text Medium"/>
              </a:defRPr>
            </a:pPr>
            <a:r>
              <a:t>«Визгу много, меху мало», — </a:t>
            </a:r>
            <a:br/>
            <a:r>
              <a:t>сказал черт, обдирая кошку.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83784" y="2395029"/>
            <a:ext cx="13440298" cy="12494047"/>
          </a:xfrm>
          <a:prstGeom prst="rect">
            <a:avLst/>
          </a:prstGeom>
          <a:ln w="12700">
            <a:miter lim="400000"/>
          </a:ln>
        </p:spPr>
      </p:pic>
      <p:sp>
        <p:nvSpPr>
          <p:cNvPr id="667" name="TextBox 7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68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2. Ценность онлайн-коммуникаций стремительно падает</a:t>
            </a:r>
          </a:p>
        </p:txBody>
      </p:sp>
      <p:sp>
        <p:nvSpPr>
          <p:cNvPr id="669" name="Прямоугольник: скругленные углы 3"/>
          <p:cNvSpPr/>
          <p:nvPr/>
        </p:nvSpPr>
        <p:spPr>
          <a:xfrm>
            <a:off x="971736" y="3385451"/>
            <a:ext cx="12234861" cy="7777375"/>
          </a:xfrm>
          <a:prstGeom prst="roundRect">
            <a:avLst>
              <a:gd name="adj" fmla="val 368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8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</p:txBody>
      </p:sp>
      <p:pic>
        <p:nvPicPr>
          <p:cNvPr id="670" name="Рисунок 1" descr="Рисунок 1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0" t="5387" r="0" b="5387"/>
          <a:stretch>
            <a:fillRect/>
          </a:stretch>
        </p:blipFill>
        <p:spPr>
          <a:xfrm>
            <a:off x="1584112" y="4079293"/>
            <a:ext cx="11010057" cy="6389805"/>
          </a:xfrm>
          <a:prstGeom prst="rect">
            <a:avLst/>
          </a:prstGeom>
        </p:spPr>
      </p:pic>
      <p:sp>
        <p:nvSpPr>
          <p:cNvPr id="671" name="Текст 12"/>
          <p:cNvSpPr txBox="1"/>
          <p:nvPr/>
        </p:nvSpPr>
        <p:spPr>
          <a:xfrm>
            <a:off x="1032056" y="11977478"/>
            <a:ext cx="15252409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Аудитории приходится фильтровать “творчество” GenAI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83784" y="2395029"/>
            <a:ext cx="13440298" cy="12494047"/>
          </a:xfrm>
          <a:prstGeom prst="rect">
            <a:avLst/>
          </a:prstGeom>
          <a:ln w="12700">
            <a:miter lim="400000"/>
          </a:ln>
        </p:spPr>
      </p:pic>
      <p:sp>
        <p:nvSpPr>
          <p:cNvPr id="674" name="TextBox 7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75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2. Ценность онлайн-коммуникаций стремительно падает</a:t>
            </a:r>
          </a:p>
        </p:txBody>
      </p:sp>
      <p:sp>
        <p:nvSpPr>
          <p:cNvPr id="676" name="Прямоугольник: скругленные углы 3"/>
          <p:cNvSpPr/>
          <p:nvPr/>
        </p:nvSpPr>
        <p:spPr>
          <a:xfrm>
            <a:off x="971736" y="3385451"/>
            <a:ext cx="12234861" cy="7777375"/>
          </a:xfrm>
          <a:prstGeom prst="roundRect">
            <a:avLst>
              <a:gd name="adj" fmla="val 368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8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</p:txBody>
      </p:sp>
      <p:pic>
        <p:nvPicPr>
          <p:cNvPr id="677" name="Рисунок 1" descr="Рисунок 1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1538" t="0" r="1538" b="0"/>
          <a:stretch>
            <a:fillRect/>
          </a:stretch>
        </p:blipFill>
        <p:spPr>
          <a:xfrm>
            <a:off x="1584112" y="4079292"/>
            <a:ext cx="11010057" cy="6389807"/>
          </a:xfrm>
          <a:prstGeom prst="rect">
            <a:avLst/>
          </a:prstGeom>
        </p:spPr>
      </p:pic>
      <p:sp>
        <p:nvSpPr>
          <p:cNvPr id="678" name="Текст 12"/>
          <p:cNvSpPr txBox="1"/>
          <p:nvPr/>
        </p:nvSpPr>
        <p:spPr>
          <a:xfrm>
            <a:off x="1032056" y="11977478"/>
            <a:ext cx="15252409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Компаниям приходится отбиваться от волков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83784" y="2395029"/>
            <a:ext cx="13440298" cy="12494047"/>
          </a:xfrm>
          <a:prstGeom prst="rect">
            <a:avLst/>
          </a:prstGeom>
          <a:ln w="12700">
            <a:miter lim="400000"/>
          </a:ln>
        </p:spPr>
      </p:pic>
      <p:sp>
        <p:nvSpPr>
          <p:cNvPr id="681" name="TextBox 7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682" name="Google Shape;321;p49" descr="Google Shape;321;p49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752863" y="6074917"/>
            <a:ext cx="2658538" cy="13588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85" name="Google Shape;322;p49"/>
          <p:cNvGrpSpPr/>
          <p:nvPr/>
        </p:nvGrpSpPr>
        <p:grpSpPr>
          <a:xfrm>
            <a:off x="2170980" y="6321526"/>
            <a:ext cx="20719801" cy="865516"/>
            <a:chOff x="0" y="0"/>
            <a:chExt cx="20719800" cy="865514"/>
          </a:xfrm>
        </p:grpSpPr>
        <p:sp>
          <p:nvSpPr>
            <p:cNvPr id="683" name="Google Shape;323;p49"/>
            <p:cNvSpPr/>
            <p:nvPr/>
          </p:nvSpPr>
          <p:spPr>
            <a:xfrm>
              <a:off x="0" y="0"/>
              <a:ext cx="20719801" cy="86551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684" name="Google Shape;324;p49"/>
            <p:cNvSpPr txBox="1"/>
            <p:nvPr/>
          </p:nvSpPr>
          <p:spPr>
            <a:xfrm>
              <a:off x="342763" y="179329"/>
              <a:ext cx="2003430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Требуется все больше навыков для онлайн-коммуникаций: аналитика, таргетинг…</a:t>
              </a:r>
            </a:p>
          </p:txBody>
        </p:sp>
      </p:grpSp>
      <p:pic>
        <p:nvPicPr>
          <p:cNvPr id="686" name="Google Shape;321;p49" descr="Google Shape;321;p49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752863" y="4550917"/>
            <a:ext cx="2658538" cy="13588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89" name="Google Shape;322;p49"/>
          <p:cNvGrpSpPr/>
          <p:nvPr/>
        </p:nvGrpSpPr>
        <p:grpSpPr>
          <a:xfrm>
            <a:off x="2170980" y="4797526"/>
            <a:ext cx="20719801" cy="865516"/>
            <a:chOff x="0" y="0"/>
            <a:chExt cx="20719800" cy="865514"/>
          </a:xfrm>
        </p:grpSpPr>
        <p:sp>
          <p:nvSpPr>
            <p:cNvPr id="687" name="Google Shape;323;p49"/>
            <p:cNvSpPr/>
            <p:nvPr/>
          </p:nvSpPr>
          <p:spPr>
            <a:xfrm>
              <a:off x="0" y="0"/>
              <a:ext cx="20719801" cy="86551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688" name="Google Shape;324;p49"/>
            <p:cNvSpPr txBox="1"/>
            <p:nvPr/>
          </p:nvSpPr>
          <p:spPr>
            <a:xfrm>
              <a:off x="342763" y="179329"/>
              <a:ext cx="2003430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Теперь контент надо не искать, а фильтровать.</a:t>
              </a:r>
            </a:p>
          </p:txBody>
        </p:sp>
      </p:grpSp>
      <p:sp>
        <p:nvSpPr>
          <p:cNvPr id="690" name="Google Shape;521;p65"/>
          <p:cNvSpPr txBox="1"/>
          <p:nvPr/>
        </p:nvSpPr>
        <p:spPr>
          <a:xfrm>
            <a:off x="808150" y="3681400"/>
            <a:ext cx="20397600" cy="665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1" tIns="91421" rIns="91421" bIns="91421">
            <a:spAutoFit/>
          </a:bodyPr>
          <a:lstStyle>
            <a:lvl1pPr>
              <a:defRPr sz="3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Незаметно онлайн изменился:</a:t>
            </a:r>
          </a:p>
        </p:txBody>
      </p:sp>
      <p:sp>
        <p:nvSpPr>
          <p:cNvPr id="691" name="Текст 12"/>
          <p:cNvSpPr txBox="1"/>
          <p:nvPr/>
        </p:nvSpPr>
        <p:spPr>
          <a:xfrm>
            <a:off x="914400" y="781051"/>
            <a:ext cx="2278078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defTabSz="1598316">
              <a:defRPr cap="all" sz="58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pPr>
            <a:r>
              <a:t>Гипотеза 3. Рынок будет перестраиваться в</a:t>
            </a:r>
            <a:br/>
            <a:r>
              <a:t>сторону технологических решений и небольших ЦА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83784" y="2395029"/>
            <a:ext cx="13440298" cy="12494047"/>
          </a:xfrm>
          <a:prstGeom prst="rect">
            <a:avLst/>
          </a:prstGeom>
          <a:ln w="12700">
            <a:miter lim="400000"/>
          </a:ln>
        </p:spPr>
      </p:pic>
      <p:sp>
        <p:nvSpPr>
          <p:cNvPr id="694" name="TextBox 7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695" name="Google Shape;495;p63" descr="Google Shape;495;p63"/>
          <p:cNvPicPr>
            <a:picLocks noChangeAspect="1"/>
          </p:cNvPicPr>
          <p:nvPr/>
        </p:nvPicPr>
        <p:blipFill>
          <a:blip r:embed="rId3">
            <a:extLst/>
          </a:blip>
          <a:srcRect l="0" t="24782" r="0" b="0"/>
          <a:stretch>
            <a:fillRect/>
          </a:stretch>
        </p:blipFill>
        <p:spPr>
          <a:xfrm>
            <a:off x="829298" y="3472398"/>
            <a:ext cx="19996994" cy="7212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696" name="Снимок экрана 2025-09-25 в 21.05.08.pngGoogle Shape;497;p63" descr="Снимок экрана 2025-09-25 в 21.05.08.pngGoogle Shape;497;p63"/>
          <p:cNvPicPr>
            <a:picLocks noChangeAspect="1"/>
          </p:cNvPicPr>
          <p:nvPr/>
        </p:nvPicPr>
        <p:blipFill>
          <a:blip r:embed="rId4">
            <a:extLst/>
          </a:blip>
          <a:srcRect l="855" t="0" r="0" b="0"/>
          <a:stretch>
            <a:fillRect/>
          </a:stretch>
        </p:blipFill>
        <p:spPr>
          <a:xfrm>
            <a:off x="850520" y="10885134"/>
            <a:ext cx="15278113" cy="2428234"/>
          </a:xfrm>
          <a:prstGeom prst="rect">
            <a:avLst/>
          </a:prstGeom>
          <a:ln w="12700">
            <a:miter lim="400000"/>
          </a:ln>
        </p:spPr>
      </p:pic>
      <p:sp>
        <p:nvSpPr>
          <p:cNvPr id="697" name="Текст 12"/>
          <p:cNvSpPr txBox="1"/>
          <p:nvPr/>
        </p:nvSpPr>
        <p:spPr>
          <a:xfrm>
            <a:off x="914400" y="781051"/>
            <a:ext cx="17244174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4. Рынок будет перестраиваться в сторону офлайна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TextBox 7"/>
          <p:cNvSpPr txBox="1"/>
          <p:nvPr>
            <p:ph type="sldNum" sz="quarter" idx="4294967295"/>
          </p:nvPr>
        </p:nvSpPr>
        <p:spPr>
          <a:xfrm>
            <a:off x="23572550" y="12646569"/>
            <a:ext cx="364989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graphicFrame>
        <p:nvGraphicFramePr>
          <p:cNvPr id="700" name="Таблица 8"/>
          <p:cNvGraphicFramePr/>
          <p:nvPr/>
        </p:nvGraphicFramePr>
        <p:xfrm>
          <a:off x="904880" y="6372735"/>
          <a:ext cx="21790219" cy="6642352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7263406"/>
                <a:gridCol w="7263406"/>
                <a:gridCol w="7263406"/>
              </a:tblGrid>
              <a:tr h="1107058">
                <a:tc>
                  <a:txBody>
                    <a:bodyPr/>
                    <a:lstStyle/>
                    <a:p>
                      <a:pPr algn="l" defTabSz="1828737">
                        <a:defRPr sz="3400">
                          <a:solidFill>
                            <a:srgbClr val="FFFFFF"/>
                          </a:solidFill>
                          <a:latin typeface="MTS Text Bold"/>
                          <a:ea typeface="MTS Text Bold"/>
                          <a:cs typeface="MTS Text Bold"/>
                          <a:sym typeface="MTS Text Bold"/>
                        </a:defRPr>
                      </a:pPr>
                    </a:p>
                  </a:txBody>
                  <a:tcPr marL="45721" marR="45721" marT="45721" marB="45721" anchor="ctr" anchorCtr="0" horzOverflow="overflow">
                    <a:lnL w="12700">
                      <a:miter lim="400000"/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400">
                          <a:solidFill>
                            <a:srgbClr val="282828"/>
                          </a:solidFill>
                          <a:latin typeface="MTS Text Medium"/>
                          <a:ea typeface="MTS Text Medium"/>
                          <a:cs typeface="MTS Text Medium"/>
                          <a:sym typeface="MTS Text Medium"/>
                        </a:rPr>
                        <a:t>Листовки у метро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400">
                          <a:solidFill>
                            <a:srgbClr val="282828"/>
                          </a:solidFill>
                          <a:latin typeface="MTS Text Medium"/>
                          <a:ea typeface="MTS Text Medium"/>
                          <a:cs typeface="MTS Text Medium"/>
                          <a:sym typeface="MTS Text Medium"/>
                        </a:rPr>
                        <a:t>Баннеры в телеге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1107058">
                <a:tc>
                  <a:txBody>
                    <a:bodyPr/>
                    <a:lstStyle/>
                    <a:p>
                      <a:pPr algn="l" defTabSz="1828737"/>
                      <a:r>
                        <a:rPr sz="3400">
                          <a:solidFill>
                            <a:srgbClr val="282828"/>
                          </a:solidFill>
                          <a:latin typeface="MTS Text Medium"/>
                          <a:ea typeface="MTS Text Medium"/>
                          <a:cs typeface="MTS Text Medium"/>
                          <a:sym typeface="MTS Text Medium"/>
                        </a:rPr>
                        <a:t>Шаблон может сделать студент за еду</a:t>
                      </a:r>
                    </a:p>
                  </a:txBody>
                  <a:tcPr marL="45721" marR="45721" marT="45721" marB="45721" anchor="ctr" anchorCtr="0" horzOverflow="overflow">
                    <a:lnL w="12700">
                      <a:miter lim="400000"/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DEDCED"/>
                    </a:solidFill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DEDCED"/>
                    </a:solidFill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DEDCED"/>
                    </a:solidFill>
                  </a:tcPr>
                </a:tc>
              </a:tr>
              <a:tr h="1107058">
                <a:tc>
                  <a:txBody>
                    <a:bodyPr/>
                    <a:lstStyle/>
                    <a:p>
                      <a:pPr algn="l" defTabSz="1828737"/>
                      <a:r>
                        <a:rPr sz="3400">
                          <a:solidFill>
                            <a:srgbClr val="282828"/>
                          </a:solidFill>
                          <a:latin typeface="MTS Text Medium"/>
                          <a:ea typeface="MTS Text Medium"/>
                          <a:cs typeface="MTS Text Medium"/>
                          <a:sym typeface="MTS Text Medium"/>
                        </a:rPr>
                        <a:t>Таргетинг </a:t>
                      </a:r>
                    </a:p>
                  </a:txBody>
                  <a:tcPr marL="45721" marR="45721" marT="45721" marB="45721" anchor="ctr" anchorCtr="0" horzOverflow="overflow">
                    <a:lnL w="12700">
                      <a:miter lim="400000"/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1107058">
                <a:tc>
                  <a:txBody>
                    <a:bodyPr/>
                    <a:lstStyle/>
                    <a:p>
                      <a:pPr algn="l" defTabSz="1828737"/>
                      <a:r>
                        <a:rPr sz="3400">
                          <a:solidFill>
                            <a:srgbClr val="282828"/>
                          </a:solidFill>
                          <a:latin typeface="MTS Text Medium"/>
                          <a:ea typeface="MTS Text Medium"/>
                          <a:cs typeface="MTS Text Medium"/>
                          <a:sym typeface="MTS Text Medium"/>
                        </a:rPr>
                        <a:t>Запускается за 2 дня</a:t>
                      </a:r>
                    </a:p>
                  </a:txBody>
                  <a:tcPr marL="45721" marR="45721" marT="45721" marB="45721" anchor="ctr" anchorCtr="0" horzOverflow="overflow">
                    <a:lnL w="12700">
                      <a:miter lim="400000"/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DEDCED"/>
                    </a:solidFill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DEDCED"/>
                    </a:solidFill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DEDCED"/>
                    </a:solidFill>
                  </a:tcPr>
                </a:tc>
              </a:tr>
              <a:tr h="1107058">
                <a:tc>
                  <a:txBody>
                    <a:bodyPr/>
                    <a:lstStyle/>
                    <a:p>
                      <a:pPr algn="l" defTabSz="1828737"/>
                      <a:r>
                        <a:rPr sz="3400">
                          <a:solidFill>
                            <a:srgbClr val="282828"/>
                          </a:solidFill>
                          <a:latin typeface="MTS Text Medium"/>
                          <a:ea typeface="MTS Text Medium"/>
                          <a:cs typeface="MTS Text Medium"/>
                          <a:sym typeface="MTS Text Medium"/>
                        </a:rPr>
                        <a:t>Обратная связь</a:t>
                      </a:r>
                    </a:p>
                  </a:txBody>
                  <a:tcPr marL="45721" marR="45721" marT="45721" marB="45721" anchor="ctr" anchorCtr="0" horzOverflow="overflow">
                    <a:lnL w="12700">
                      <a:miter lim="400000"/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1107058">
                <a:tc>
                  <a:txBody>
                    <a:bodyPr/>
                    <a:lstStyle/>
                    <a:p>
                      <a:pPr algn="l" defTabSz="1828737"/>
                      <a:r>
                        <a:rPr sz="3400">
                          <a:solidFill>
                            <a:srgbClr val="282828"/>
                          </a:solidFill>
                          <a:latin typeface="MTS Text Medium"/>
                          <a:ea typeface="MTS Text Medium"/>
                          <a:cs typeface="MTS Text Medium"/>
                          <a:sym typeface="MTS Text Medium"/>
                        </a:rPr>
                        <a:t>Раздражает аудиторию</a:t>
                      </a:r>
                    </a:p>
                  </a:txBody>
                  <a:tcPr marL="45721" marR="45721" marT="45721" marB="45721" anchor="ctr" anchorCtr="0" horzOverflow="overflow">
                    <a:lnL w="12700">
                      <a:miter lim="400000"/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DEDCED"/>
                    </a:solidFill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DEDCED"/>
                    </a:solidFill>
                  </a:tcPr>
                </a:tc>
                <a:tc>
                  <a:txBody>
                    <a:bodyPr/>
                    <a:lstStyle/>
                    <a:p>
                      <a:pPr defTabSz="1828737"/>
                      <a:r>
                        <a:rPr sz="3800">
                          <a:latin typeface="MTS Compact Regular"/>
                          <a:ea typeface="MTS Compact Regular"/>
                          <a:cs typeface="MTS Compact Regular"/>
                          <a:sym typeface="MTS Compact Regular"/>
                        </a:rPr>
                        <a:t>✅</a:t>
                      </a:r>
                    </a:p>
                  </a:txBody>
                  <a:tcPr marL="45721" marR="45721" marT="45721" marB="45721" anchor="ctr" anchorCtr="0" horzOverflow="overflow">
                    <a:lnL w="25400">
                      <a:solidFill>
                        <a:srgbClr val="F4F8FB"/>
                      </a:solidFill>
                    </a:lnL>
                    <a:lnR w="25400">
                      <a:solidFill>
                        <a:srgbClr val="F4F8FB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DEDCED"/>
                    </a:solidFill>
                  </a:tcPr>
                </a:tc>
              </a:tr>
            </a:tbl>
          </a:graphicData>
        </a:graphic>
      </p:graphicFrame>
      <p:sp>
        <p:nvSpPr>
          <p:cNvPr id="701" name="Текст 12"/>
          <p:cNvSpPr txBox="1"/>
          <p:nvPr/>
        </p:nvSpPr>
        <p:spPr>
          <a:xfrm>
            <a:off x="914400" y="781051"/>
            <a:ext cx="17244174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4. Рынок будет перестраиваться в сторону офлайна</a:t>
            </a:r>
          </a:p>
        </p:txBody>
      </p:sp>
      <p:pic>
        <p:nvPicPr>
          <p:cNvPr id="702" name="523cc40c-c814-460e-abe8-c023a510833a.jpgGoogle Shape;504;p64" descr="523cc40c-c814-460e-abe8-c023a510833a.jpgGoogle Shape;504;p64"/>
          <p:cNvPicPr>
            <a:picLocks noChangeAspect="1"/>
          </p:cNvPicPr>
          <p:nvPr/>
        </p:nvPicPr>
        <p:blipFill>
          <a:blip r:embed="rId2">
            <a:extLst/>
          </a:blip>
          <a:srcRect l="0" t="27085" r="0" b="14337"/>
          <a:stretch>
            <a:fillRect/>
          </a:stretch>
        </p:blipFill>
        <p:spPr>
          <a:xfrm>
            <a:off x="9053138" y="3285206"/>
            <a:ext cx="5099180" cy="2986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703" name="Снимок экрана 2025-10-01 в 18.49.48.pngGoogle Shape;505;p64" descr="Снимок экрана 2025-10-01 в 18.49.48.pngGoogle Shape;505;p64"/>
          <p:cNvPicPr>
            <a:picLocks noChangeAspect="1"/>
          </p:cNvPicPr>
          <p:nvPr/>
        </p:nvPicPr>
        <p:blipFill>
          <a:blip r:embed="rId3">
            <a:extLst/>
          </a:blip>
          <a:srcRect l="0" t="0" r="0" b="48773"/>
          <a:stretch>
            <a:fillRect/>
          </a:stretch>
        </p:blipFill>
        <p:spPr>
          <a:xfrm>
            <a:off x="16277794" y="3296742"/>
            <a:ext cx="5437145" cy="29638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Текст 12"/>
          <p:cNvSpPr txBox="1"/>
          <p:nvPr/>
        </p:nvSpPr>
        <p:spPr>
          <a:xfrm>
            <a:off x="914400" y="781051"/>
            <a:ext cx="17244174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4. Рынок будет перестраиваться в сторону офлайна</a:t>
            </a:r>
          </a:p>
        </p:txBody>
      </p:sp>
      <p:pic>
        <p:nvPicPr>
          <p:cNvPr id="706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3726650"/>
            <a:ext cx="2658537" cy="13588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09" name="Google Shape;358;p52"/>
          <p:cNvGrpSpPr/>
          <p:nvPr/>
        </p:nvGrpSpPr>
        <p:grpSpPr>
          <a:xfrm>
            <a:off x="2280071" y="3790147"/>
            <a:ext cx="19240523" cy="1231914"/>
            <a:chOff x="0" y="-1"/>
            <a:chExt cx="19240521" cy="1231913"/>
          </a:xfrm>
        </p:grpSpPr>
        <p:sp>
          <p:nvSpPr>
            <p:cNvPr id="707" name="Google Shape;359;p52"/>
            <p:cNvSpPr/>
            <p:nvPr/>
          </p:nvSpPr>
          <p:spPr>
            <a:xfrm>
              <a:off x="-1" y="-2"/>
              <a:ext cx="19240523" cy="1231915"/>
            </a:xfrm>
            <a:prstGeom prst="roundRect">
              <a:avLst>
                <a:gd name="adj" fmla="val 3512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708" name="Google Shape;360;p52"/>
            <p:cNvSpPr/>
            <p:nvPr/>
          </p:nvSpPr>
          <p:spPr>
            <a:xfrm>
              <a:off x="366806" y="111591"/>
              <a:ext cx="1291671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Эффект от активной работы увидели только через полгода: за это время поток материалов вырос с 8 до 12 в месяц.</a:t>
              </a:r>
            </a:p>
          </p:txBody>
        </p:sp>
      </p:grpSp>
      <p:sp>
        <p:nvSpPr>
          <p:cNvPr id="710" name="Текст 12"/>
          <p:cNvSpPr txBox="1"/>
          <p:nvPr/>
        </p:nvSpPr>
        <p:spPr>
          <a:xfrm>
            <a:off x="1032053" y="11342478"/>
            <a:ext cx="12405432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solidFill>
                  <a:srgbClr val="EA333D"/>
                </a:solidFill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Опыт работы с блогом МТС на Хабре.</a:t>
            </a:r>
          </a:p>
        </p:txBody>
      </p:sp>
      <p:pic>
        <p:nvPicPr>
          <p:cNvPr id="711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5245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4" name="Google Shape;358;p52"/>
          <p:cNvGrpSpPr/>
          <p:nvPr/>
        </p:nvGrpSpPr>
        <p:grpSpPr>
          <a:xfrm>
            <a:off x="2280074" y="5491950"/>
            <a:ext cx="20304934" cy="865515"/>
            <a:chOff x="-1" y="0"/>
            <a:chExt cx="20304932" cy="865514"/>
          </a:xfrm>
        </p:grpSpPr>
        <p:sp>
          <p:nvSpPr>
            <p:cNvPr id="712" name="Google Shape;359;p52"/>
            <p:cNvSpPr/>
            <p:nvPr/>
          </p:nvSpPr>
          <p:spPr>
            <a:xfrm>
              <a:off x="-2" y="0"/>
              <a:ext cx="19240515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713" name="Google Shape;360;p52"/>
            <p:cNvSpPr/>
            <p:nvPr/>
          </p:nvSpPr>
          <p:spPr>
            <a:xfrm>
              <a:off x="270614" y="127063"/>
              <a:ext cx="2003431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Надо учитывать отвалившиеся материалы: 16% идет в стол.   </a:t>
              </a:r>
            </a:p>
          </p:txBody>
        </p:sp>
      </p:grpSp>
      <p:pic>
        <p:nvPicPr>
          <p:cNvPr id="715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6774650"/>
            <a:ext cx="2658537" cy="13588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8" name="Google Shape;358;p52"/>
          <p:cNvGrpSpPr/>
          <p:nvPr/>
        </p:nvGrpSpPr>
        <p:grpSpPr>
          <a:xfrm>
            <a:off x="2280070" y="6838143"/>
            <a:ext cx="19240518" cy="1231917"/>
            <a:chOff x="-1" y="0"/>
            <a:chExt cx="19240517" cy="1231915"/>
          </a:xfrm>
        </p:grpSpPr>
        <p:sp>
          <p:nvSpPr>
            <p:cNvPr id="716" name="Google Shape;359;p52"/>
            <p:cNvSpPr/>
            <p:nvPr/>
          </p:nvSpPr>
          <p:spPr>
            <a:xfrm>
              <a:off x="-2" y="-1"/>
              <a:ext cx="19240518" cy="1231916"/>
            </a:xfrm>
            <a:prstGeom prst="roundRect">
              <a:avLst>
                <a:gd name="adj" fmla="val 3512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717" name="Google Shape;360;p52"/>
            <p:cNvSpPr txBox="1"/>
            <p:nvPr/>
          </p:nvSpPr>
          <p:spPr>
            <a:xfrm>
              <a:off x="342758" y="95888"/>
              <a:ext cx="12429099" cy="1041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Надо учитывать много параллельных задач, которые накапливаются: на 4–5 статей к публикации — 70 в работе.   </a:t>
              </a:r>
            </a:p>
          </p:txBody>
        </p:sp>
      </p:grpSp>
      <p:pic>
        <p:nvPicPr>
          <p:cNvPr id="719" name="Google Shape;357;p52" descr="Google Shape;357;p52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861965" y="8293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22" name="Google Shape;358;p52"/>
          <p:cNvGrpSpPr/>
          <p:nvPr/>
        </p:nvGrpSpPr>
        <p:grpSpPr>
          <a:xfrm>
            <a:off x="2280071" y="8539950"/>
            <a:ext cx="20377076" cy="865515"/>
            <a:chOff x="0" y="0"/>
            <a:chExt cx="20377074" cy="865514"/>
          </a:xfrm>
        </p:grpSpPr>
        <p:sp>
          <p:nvSpPr>
            <p:cNvPr id="720" name="Google Shape;359;p52"/>
            <p:cNvSpPr/>
            <p:nvPr/>
          </p:nvSpPr>
          <p:spPr>
            <a:xfrm>
              <a:off x="-1" y="0"/>
              <a:ext cx="19240517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721" name="Google Shape;360;p52"/>
            <p:cNvSpPr/>
            <p:nvPr/>
          </p:nvSpPr>
          <p:spPr>
            <a:xfrm>
              <a:off x="342757" y="223253"/>
              <a:ext cx="2003431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Долгая подготовка: 2–3 месяца. Есть статьи-рекордсмены, которые мы шлифовали год.    </a:t>
              </a:r>
            </a:p>
          </p:txBody>
        </p:sp>
      </p:grpSp>
      <p:sp>
        <p:nvSpPr>
          <p:cNvPr id="723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TextBox 7"/>
          <p:cNvSpPr txBox="1"/>
          <p:nvPr>
            <p:ph type="sldNum" sz="quarter" idx="4294967295"/>
          </p:nvPr>
        </p:nvSpPr>
        <p:spPr>
          <a:xfrm>
            <a:off x="23459439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726" name="Текст 12"/>
          <p:cNvSpPr txBox="1"/>
          <p:nvPr/>
        </p:nvSpPr>
        <p:spPr>
          <a:xfrm>
            <a:off x="914400" y="781051"/>
            <a:ext cx="17244174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4. Рынок будет перестраиваться в сторону офлайна</a:t>
            </a:r>
          </a:p>
        </p:txBody>
      </p:sp>
      <p:pic>
        <p:nvPicPr>
          <p:cNvPr id="727" name="2a7609b5-3153-4eb0-9ee7-f8c7c0119cb6.jpgGoogle Shape;592;p70" descr="2a7609b5-3153-4eb0-9ee7-f8c7c0119cb6.jpgGoogle Shape;592;p7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7724" y="3481375"/>
            <a:ext cx="7371754" cy="7371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728" name="Рисунок 30" descr="Рисунок 3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32984" y="4885323"/>
            <a:ext cx="13440298" cy="12494047"/>
          </a:xfrm>
          <a:prstGeom prst="rect">
            <a:avLst/>
          </a:prstGeom>
          <a:ln w="12700">
            <a:miter lim="400000"/>
          </a:ln>
        </p:spPr>
      </p:pic>
      <p:sp>
        <p:nvSpPr>
          <p:cNvPr id="729" name="Текст 12"/>
          <p:cNvSpPr txBox="1"/>
          <p:nvPr/>
        </p:nvSpPr>
        <p:spPr>
          <a:xfrm>
            <a:off x="9111960" y="6088889"/>
            <a:ext cx="14302194" cy="2156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Внезапное следствие: сейчас классно прокачивать бренд компаниям из «реального» сектора.</a:t>
            </a:r>
          </a:p>
        </p:txBody>
      </p:sp>
      <p:pic>
        <p:nvPicPr>
          <p:cNvPr id="730" name="Рисунок 7" descr="Рисунок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0807692">
            <a:off x="14412540" y="7812633"/>
            <a:ext cx="7292717" cy="7292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31" name="Рисунок 16" descr="Рисунок 1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376085">
            <a:off x="17475671" y="9041476"/>
            <a:ext cx="7693292" cy="7693291"/>
          </a:xfrm>
          <a:prstGeom prst="rect">
            <a:avLst/>
          </a:prstGeom>
          <a:ln w="12700">
            <a:miter lim="400000"/>
          </a:ln>
        </p:spPr>
      </p:pic>
      <p:sp>
        <p:nvSpPr>
          <p:cNvPr id="732" name="Текст"/>
          <p:cNvSpPr txBox="1"/>
          <p:nvPr/>
        </p:nvSpPr>
        <p:spPr>
          <a:xfrm>
            <a:off x="23459442" y="12667581"/>
            <a:ext cx="478098" cy="466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6" tIns="91436" rIns="91436" bIns="91436" anchor="b">
            <a:spAutoFit/>
          </a:bodyPr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31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656;p75" descr="Google Shape;656;p75"/>
          <p:cNvPicPr>
            <a:picLocks noChangeAspect="1"/>
          </p:cNvPicPr>
          <p:nvPr/>
        </p:nvPicPr>
        <p:blipFill>
          <a:blip r:embed="rId2">
            <a:extLst/>
          </a:blip>
          <a:srcRect l="0" t="27763" r="1219" b="24589"/>
          <a:stretch>
            <a:fillRect/>
          </a:stretch>
        </p:blipFill>
        <p:spPr>
          <a:xfrm>
            <a:off x="1035819" y="3801450"/>
            <a:ext cx="22280462" cy="580385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37" name="Скругленный прямоугольник 69"/>
          <p:cNvGrpSpPr/>
          <p:nvPr/>
        </p:nvGrpSpPr>
        <p:grpSpPr>
          <a:xfrm>
            <a:off x="7709215" y="5917207"/>
            <a:ext cx="3117496" cy="865598"/>
            <a:chOff x="0" y="0"/>
            <a:chExt cx="3117494" cy="865596"/>
          </a:xfrm>
        </p:grpSpPr>
        <p:sp>
          <p:nvSpPr>
            <p:cNvPr id="735" name="Закругленный прямоугольник"/>
            <p:cNvSpPr/>
            <p:nvPr/>
          </p:nvSpPr>
          <p:spPr>
            <a:xfrm>
              <a:off x="-1" y="0"/>
              <a:ext cx="3117495" cy="865597"/>
            </a:xfrm>
            <a:prstGeom prst="roundRect">
              <a:avLst>
                <a:gd name="adj" fmla="val 50000"/>
              </a:avLst>
            </a:prstGeom>
            <a:solidFill>
              <a:srgbClr val="FF00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36" name="подрядчики"/>
            <p:cNvSpPr/>
            <p:nvPr/>
          </p:nvSpPr>
          <p:spPr>
            <a:xfrm>
              <a:off x="52247" y="264460"/>
              <a:ext cx="301299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подрядчики</a:t>
              </a:r>
            </a:p>
          </p:txBody>
        </p:sp>
      </p:grpSp>
      <p:sp>
        <p:nvSpPr>
          <p:cNvPr id="738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5. HR-маркетинг на развилке </a:t>
            </a:r>
          </a:p>
        </p:txBody>
      </p:sp>
      <p:grpSp>
        <p:nvGrpSpPr>
          <p:cNvPr id="741" name="Скругленный прямоугольник 69"/>
          <p:cNvGrpSpPr/>
          <p:nvPr/>
        </p:nvGrpSpPr>
        <p:grpSpPr>
          <a:xfrm>
            <a:off x="10708459" y="4788152"/>
            <a:ext cx="4999179" cy="865605"/>
            <a:chOff x="-1" y="0"/>
            <a:chExt cx="4999178" cy="865603"/>
          </a:xfrm>
        </p:grpSpPr>
        <p:sp>
          <p:nvSpPr>
            <p:cNvPr id="739" name="Закругленный прямоугольник"/>
            <p:cNvSpPr/>
            <p:nvPr/>
          </p:nvSpPr>
          <p:spPr>
            <a:xfrm>
              <a:off x="-2" y="-1"/>
              <a:ext cx="4999180" cy="865604"/>
            </a:xfrm>
            <a:prstGeom prst="roundRect">
              <a:avLst>
                <a:gd name="adj" fmla="val 50000"/>
              </a:avLst>
            </a:prstGeom>
            <a:solidFill>
              <a:srgbClr val="FF00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40" name="блогеры, фрилансеры"/>
            <p:cNvSpPr txBox="1"/>
            <p:nvPr/>
          </p:nvSpPr>
          <p:spPr>
            <a:xfrm>
              <a:off x="536536" y="216896"/>
              <a:ext cx="3926105" cy="431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блогеры, фрилансеры</a:t>
              </a:r>
            </a:p>
          </p:txBody>
        </p:sp>
      </p:grpSp>
      <p:grpSp>
        <p:nvGrpSpPr>
          <p:cNvPr id="744" name="Скругленный прямоугольник 69"/>
          <p:cNvGrpSpPr/>
          <p:nvPr/>
        </p:nvGrpSpPr>
        <p:grpSpPr>
          <a:xfrm>
            <a:off x="14160822" y="5917199"/>
            <a:ext cx="2451536" cy="865599"/>
            <a:chOff x="0" y="0"/>
            <a:chExt cx="2451535" cy="865597"/>
          </a:xfrm>
        </p:grpSpPr>
        <p:sp>
          <p:nvSpPr>
            <p:cNvPr id="742" name="Закругленный прямоугольник"/>
            <p:cNvSpPr/>
            <p:nvPr/>
          </p:nvSpPr>
          <p:spPr>
            <a:xfrm>
              <a:off x="0" y="-1"/>
              <a:ext cx="2451536" cy="865598"/>
            </a:xfrm>
            <a:prstGeom prst="roundRect">
              <a:avLst>
                <a:gd name="adj" fmla="val 50000"/>
              </a:avLst>
            </a:prstGeom>
            <a:solidFill>
              <a:srgbClr val="FF00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43" name="площадки"/>
            <p:cNvSpPr/>
            <p:nvPr/>
          </p:nvSpPr>
          <p:spPr>
            <a:xfrm>
              <a:off x="94316" y="216366"/>
              <a:ext cx="226290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площадки</a:t>
              </a:r>
            </a:p>
          </p:txBody>
        </p:sp>
      </p:grpSp>
      <p:grpSp>
        <p:nvGrpSpPr>
          <p:cNvPr id="747" name="Скругленный прямоугольник 69"/>
          <p:cNvGrpSpPr/>
          <p:nvPr/>
        </p:nvGrpSpPr>
        <p:grpSpPr>
          <a:xfrm>
            <a:off x="18872709" y="7524839"/>
            <a:ext cx="4419842" cy="1086761"/>
            <a:chOff x="0" y="0"/>
            <a:chExt cx="4419841" cy="1086759"/>
          </a:xfrm>
        </p:grpSpPr>
        <p:sp>
          <p:nvSpPr>
            <p:cNvPr id="745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6451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46" name="Аудитория:  «И че это такое?»"/>
            <p:cNvSpPr txBox="1"/>
            <p:nvPr/>
          </p:nvSpPr>
          <p:spPr>
            <a:xfrm>
              <a:off x="45798" y="111572"/>
              <a:ext cx="4328245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  <a:r>
                <a:t>Аудитория: </a:t>
              </a:r>
              <a:br/>
              <a:r>
                <a:t>«И че это такое?»</a:t>
              </a:r>
            </a:p>
          </p:txBody>
        </p:sp>
      </p:grpSp>
      <p:grpSp>
        <p:nvGrpSpPr>
          <p:cNvPr id="750" name="Скругленный прямоугольник 69"/>
          <p:cNvGrpSpPr/>
          <p:nvPr/>
        </p:nvGrpSpPr>
        <p:grpSpPr>
          <a:xfrm>
            <a:off x="584709" y="3410036"/>
            <a:ext cx="4419842" cy="1086761"/>
            <a:chOff x="0" y="0"/>
            <a:chExt cx="4419841" cy="1086759"/>
          </a:xfrm>
        </p:grpSpPr>
        <p:sp>
          <p:nvSpPr>
            <p:cNvPr id="748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F5F8FB"/>
            </a:solidFill>
            <a:ln w="38100" cap="flat">
              <a:solidFill>
                <a:srgbClr val="EA333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49" name="Внутри компании че-то кто-то решил"/>
            <p:cNvSpPr txBox="1"/>
            <p:nvPr/>
          </p:nvSpPr>
          <p:spPr>
            <a:xfrm>
              <a:off x="489407" y="111572"/>
              <a:ext cx="3441025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Внутри компании че-то кто-то решил</a:t>
              </a:r>
            </a:p>
          </p:txBody>
        </p:sp>
      </p:grpSp>
      <p:sp>
        <p:nvSpPr>
          <p:cNvPr id="751" name="Текст 12"/>
          <p:cNvSpPr txBox="1"/>
          <p:nvPr/>
        </p:nvSpPr>
        <p:spPr>
          <a:xfrm>
            <a:off x="1032053" y="10953987"/>
            <a:ext cx="17665116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Конвейер контента — 2025: каждое звено усложняет  процесс.</a:t>
            </a:r>
          </a:p>
        </p:txBody>
      </p:sp>
      <p:sp>
        <p:nvSpPr>
          <p:cNvPr id="752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656;p75" descr="Google Shape;656;p75"/>
          <p:cNvPicPr>
            <a:picLocks noChangeAspect="1"/>
          </p:cNvPicPr>
          <p:nvPr/>
        </p:nvPicPr>
        <p:blipFill>
          <a:blip r:embed="rId2">
            <a:extLst/>
          </a:blip>
          <a:srcRect l="0" t="27763" r="1219" b="24589"/>
          <a:stretch>
            <a:fillRect/>
          </a:stretch>
        </p:blipFill>
        <p:spPr>
          <a:xfrm>
            <a:off x="1035819" y="3801450"/>
            <a:ext cx="22280462" cy="580385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57" name="Скругленный прямоугольник 69"/>
          <p:cNvGrpSpPr/>
          <p:nvPr/>
        </p:nvGrpSpPr>
        <p:grpSpPr>
          <a:xfrm>
            <a:off x="18872709" y="7524839"/>
            <a:ext cx="4419842" cy="1086761"/>
            <a:chOff x="0" y="0"/>
            <a:chExt cx="4419841" cy="1086759"/>
          </a:xfrm>
        </p:grpSpPr>
        <p:sp>
          <p:nvSpPr>
            <p:cNvPr id="755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6451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56" name="Аудитория:  «И че это такое?»"/>
            <p:cNvSpPr txBox="1"/>
            <p:nvPr/>
          </p:nvSpPr>
          <p:spPr>
            <a:xfrm>
              <a:off x="45798" y="111572"/>
              <a:ext cx="4328245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  <a:r>
                <a:t>Аудитория: </a:t>
              </a:r>
              <a:br/>
              <a:r>
                <a:t>«И че это такое?»</a:t>
              </a:r>
            </a:p>
          </p:txBody>
        </p:sp>
      </p:grpSp>
      <p:grpSp>
        <p:nvGrpSpPr>
          <p:cNvPr id="760" name="Скругленный прямоугольник 69"/>
          <p:cNvGrpSpPr/>
          <p:nvPr/>
        </p:nvGrpSpPr>
        <p:grpSpPr>
          <a:xfrm>
            <a:off x="584709" y="3410036"/>
            <a:ext cx="4419842" cy="1086761"/>
            <a:chOff x="0" y="0"/>
            <a:chExt cx="4419841" cy="1086759"/>
          </a:xfrm>
        </p:grpSpPr>
        <p:sp>
          <p:nvSpPr>
            <p:cNvPr id="758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F5F8FB"/>
            </a:solidFill>
            <a:ln w="38100" cap="flat">
              <a:solidFill>
                <a:srgbClr val="EA333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59" name="Внутри компании че-то кто-то решил"/>
            <p:cNvSpPr txBox="1"/>
            <p:nvPr/>
          </p:nvSpPr>
          <p:spPr>
            <a:xfrm>
              <a:off x="489407" y="111572"/>
              <a:ext cx="3441025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Внутри компании че-то кто-то решил</a:t>
              </a:r>
            </a:p>
          </p:txBody>
        </p:sp>
      </p:grpSp>
      <p:sp>
        <p:nvSpPr>
          <p:cNvPr id="761" name="Текст 12"/>
          <p:cNvSpPr txBox="1"/>
          <p:nvPr/>
        </p:nvSpPr>
        <p:spPr>
          <a:xfrm>
            <a:off x="1032055" y="10318987"/>
            <a:ext cx="14599554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1828737">
              <a:defRPr sz="4200">
                <a:solidFill>
                  <a:srgbClr val="EA333D"/>
                </a:solidFill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Это сложный процесс и тут есть два варианта: либо отказ от контента, либо кристаллизация нового направления, основанного на контентных компетенциях. </a:t>
            </a:r>
          </a:p>
        </p:txBody>
      </p:sp>
      <p:grpSp>
        <p:nvGrpSpPr>
          <p:cNvPr id="764" name="Скругленный прямоугольник 69"/>
          <p:cNvGrpSpPr/>
          <p:nvPr/>
        </p:nvGrpSpPr>
        <p:grpSpPr>
          <a:xfrm>
            <a:off x="6121909" y="5365836"/>
            <a:ext cx="4419842" cy="1086761"/>
            <a:chOff x="0" y="0"/>
            <a:chExt cx="4419841" cy="1086759"/>
          </a:xfrm>
        </p:grpSpPr>
        <p:sp>
          <p:nvSpPr>
            <p:cNvPr id="762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F5F8FB"/>
            </a:solidFill>
            <a:ln w="38100" cap="flat">
              <a:solidFill>
                <a:srgbClr val="EA333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63" name="Внутри компании…"/>
            <p:cNvSpPr txBox="1"/>
            <p:nvPr/>
          </p:nvSpPr>
          <p:spPr>
            <a:xfrm>
              <a:off x="489408" y="111572"/>
              <a:ext cx="3441024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  <a:r>
                <a:t>Внутри компании </a:t>
              </a:r>
            </a:p>
            <a:p>
              <a: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  <a:r>
                <a:t>кто-то покреативил</a:t>
              </a:r>
            </a:p>
          </p:txBody>
        </p:sp>
      </p:grpSp>
      <p:grpSp>
        <p:nvGrpSpPr>
          <p:cNvPr id="767" name="Скругленный прямоугольник 69"/>
          <p:cNvGrpSpPr/>
          <p:nvPr/>
        </p:nvGrpSpPr>
        <p:grpSpPr>
          <a:xfrm>
            <a:off x="10998711" y="4603836"/>
            <a:ext cx="4419842" cy="1086761"/>
            <a:chOff x="0" y="0"/>
            <a:chExt cx="4419841" cy="1086759"/>
          </a:xfrm>
        </p:grpSpPr>
        <p:sp>
          <p:nvSpPr>
            <p:cNvPr id="765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F5F8FB"/>
            </a:solidFill>
            <a:ln w="38100" cap="flat">
              <a:solidFill>
                <a:srgbClr val="EA333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66" name="Внутри компании кто-то что-то сделал"/>
            <p:cNvSpPr txBox="1"/>
            <p:nvPr/>
          </p:nvSpPr>
          <p:spPr>
            <a:xfrm>
              <a:off x="355611" y="111572"/>
              <a:ext cx="3708617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Внутри компании кто-то что-то сделал</a:t>
              </a:r>
            </a:p>
          </p:txBody>
        </p:sp>
      </p:grpSp>
      <p:grpSp>
        <p:nvGrpSpPr>
          <p:cNvPr id="770" name="Скругленный прямоугольник 69"/>
          <p:cNvGrpSpPr/>
          <p:nvPr/>
        </p:nvGrpSpPr>
        <p:grpSpPr>
          <a:xfrm>
            <a:off x="12878311" y="6314617"/>
            <a:ext cx="4419842" cy="1086764"/>
            <a:chOff x="0" y="-1"/>
            <a:chExt cx="4419841" cy="1086763"/>
          </a:xfrm>
        </p:grpSpPr>
        <p:sp>
          <p:nvSpPr>
            <p:cNvPr id="768" name="Закругленный прямоугольник"/>
            <p:cNvSpPr/>
            <p:nvPr/>
          </p:nvSpPr>
          <p:spPr>
            <a:xfrm>
              <a:off x="-1" y="-2"/>
              <a:ext cx="4419842" cy="1086765"/>
            </a:xfrm>
            <a:prstGeom prst="roundRect">
              <a:avLst>
                <a:gd name="adj" fmla="val 50000"/>
              </a:avLst>
            </a:prstGeom>
            <a:solidFill>
              <a:srgbClr val="F5F8FB"/>
            </a:solidFill>
            <a:ln w="38100" cap="flat">
              <a:solidFill>
                <a:srgbClr val="EA333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69" name="…и таргетировал"/>
            <p:cNvSpPr txBox="1"/>
            <p:nvPr/>
          </p:nvSpPr>
          <p:spPr>
            <a:xfrm>
              <a:off x="489407" y="327476"/>
              <a:ext cx="3441024" cy="431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…и таргетировал</a:t>
              </a:r>
            </a:p>
          </p:txBody>
        </p:sp>
      </p:grpSp>
      <p:sp>
        <p:nvSpPr>
          <p:cNvPr id="771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5. HR-маркетинг на развилке </a:t>
            </a:r>
          </a:p>
        </p:txBody>
      </p:sp>
      <p:sp>
        <p:nvSpPr>
          <p:cNvPr id="772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656;p75" descr="Google Shape;656;p75"/>
          <p:cNvPicPr>
            <a:picLocks noChangeAspect="1"/>
          </p:cNvPicPr>
          <p:nvPr/>
        </p:nvPicPr>
        <p:blipFill>
          <a:blip r:embed="rId2">
            <a:extLst/>
          </a:blip>
          <a:srcRect l="0" t="27763" r="1219" b="24589"/>
          <a:stretch>
            <a:fillRect/>
          </a:stretch>
        </p:blipFill>
        <p:spPr>
          <a:xfrm>
            <a:off x="1035819" y="3801450"/>
            <a:ext cx="22280462" cy="5803854"/>
          </a:xfrm>
          <a:prstGeom prst="rect">
            <a:avLst/>
          </a:prstGeom>
          <a:ln w="12700">
            <a:miter lim="400000"/>
          </a:ln>
        </p:spPr>
      </p:pic>
      <p:sp>
        <p:nvSpPr>
          <p:cNvPr id="775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5. HR-маркетинг на развилке </a:t>
            </a:r>
          </a:p>
        </p:txBody>
      </p:sp>
      <p:grpSp>
        <p:nvGrpSpPr>
          <p:cNvPr id="778" name="Скругленный прямоугольник 69"/>
          <p:cNvGrpSpPr/>
          <p:nvPr/>
        </p:nvGrpSpPr>
        <p:grpSpPr>
          <a:xfrm>
            <a:off x="18872709" y="7524839"/>
            <a:ext cx="4419842" cy="1086761"/>
            <a:chOff x="0" y="0"/>
            <a:chExt cx="4419841" cy="1086759"/>
          </a:xfrm>
        </p:grpSpPr>
        <p:sp>
          <p:nvSpPr>
            <p:cNvPr id="776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6451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77" name="Аудитория:  «И че это такое?»"/>
            <p:cNvSpPr txBox="1"/>
            <p:nvPr/>
          </p:nvSpPr>
          <p:spPr>
            <a:xfrm>
              <a:off x="45798" y="111572"/>
              <a:ext cx="4328245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  <a:r>
                <a:t>Аудитория: </a:t>
              </a:r>
              <a:br/>
              <a:r>
                <a:t>«И че это такое?»</a:t>
              </a:r>
            </a:p>
          </p:txBody>
        </p:sp>
      </p:grpSp>
      <p:grpSp>
        <p:nvGrpSpPr>
          <p:cNvPr id="781" name="Скругленный прямоугольник 69"/>
          <p:cNvGrpSpPr/>
          <p:nvPr/>
        </p:nvGrpSpPr>
        <p:grpSpPr>
          <a:xfrm>
            <a:off x="584709" y="3410036"/>
            <a:ext cx="4419842" cy="1086761"/>
            <a:chOff x="0" y="0"/>
            <a:chExt cx="4419841" cy="1086759"/>
          </a:xfrm>
        </p:grpSpPr>
        <p:sp>
          <p:nvSpPr>
            <p:cNvPr id="779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F5F8FB"/>
            </a:solidFill>
            <a:ln w="38100" cap="flat">
              <a:solidFill>
                <a:srgbClr val="EA333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80" name="Внутри компании че-то кто-то решил"/>
            <p:cNvSpPr txBox="1"/>
            <p:nvPr/>
          </p:nvSpPr>
          <p:spPr>
            <a:xfrm>
              <a:off x="489407" y="111572"/>
              <a:ext cx="3441025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Внутри компании че-то кто-то решил</a:t>
              </a:r>
            </a:p>
          </p:txBody>
        </p:sp>
      </p:grpSp>
      <p:sp>
        <p:nvSpPr>
          <p:cNvPr id="782" name="Текст 12"/>
          <p:cNvSpPr txBox="1"/>
          <p:nvPr/>
        </p:nvSpPr>
        <p:spPr>
          <a:xfrm>
            <a:off x="1032053" y="10318987"/>
            <a:ext cx="17170712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1828737">
              <a:defRPr sz="4200">
                <a:solidFill>
                  <a:srgbClr val="EA333D"/>
                </a:solidFill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Но есть еще одно звено…</a:t>
            </a:r>
          </a:p>
        </p:txBody>
      </p:sp>
      <p:grpSp>
        <p:nvGrpSpPr>
          <p:cNvPr id="785" name="Скругленный прямоугольник 69"/>
          <p:cNvGrpSpPr/>
          <p:nvPr/>
        </p:nvGrpSpPr>
        <p:grpSpPr>
          <a:xfrm>
            <a:off x="6121909" y="5365836"/>
            <a:ext cx="4419842" cy="1086761"/>
            <a:chOff x="0" y="0"/>
            <a:chExt cx="4419841" cy="1086759"/>
          </a:xfrm>
        </p:grpSpPr>
        <p:sp>
          <p:nvSpPr>
            <p:cNvPr id="783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F5F8FB"/>
            </a:solidFill>
            <a:ln w="38100" cap="flat">
              <a:solidFill>
                <a:srgbClr val="EA333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84" name="Внутри компании…"/>
            <p:cNvSpPr txBox="1"/>
            <p:nvPr/>
          </p:nvSpPr>
          <p:spPr>
            <a:xfrm>
              <a:off x="489408" y="111572"/>
              <a:ext cx="3441024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  <a:r>
                <a:t>Внутри компании </a:t>
              </a:r>
            </a:p>
            <a:p>
              <a: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  <a:r>
                <a:t>кто-то покреативил</a:t>
              </a:r>
            </a:p>
          </p:txBody>
        </p:sp>
      </p:grpSp>
      <p:grpSp>
        <p:nvGrpSpPr>
          <p:cNvPr id="788" name="Скругленный прямоугольник 69"/>
          <p:cNvGrpSpPr/>
          <p:nvPr/>
        </p:nvGrpSpPr>
        <p:grpSpPr>
          <a:xfrm>
            <a:off x="10998711" y="4603836"/>
            <a:ext cx="4419842" cy="1086761"/>
            <a:chOff x="0" y="0"/>
            <a:chExt cx="4419841" cy="1086759"/>
          </a:xfrm>
        </p:grpSpPr>
        <p:sp>
          <p:nvSpPr>
            <p:cNvPr id="786" name="Закругленный прямоугольник"/>
            <p:cNvSpPr/>
            <p:nvPr/>
          </p:nvSpPr>
          <p:spPr>
            <a:xfrm>
              <a:off x="-1" y="-1"/>
              <a:ext cx="4419842" cy="1086760"/>
            </a:xfrm>
            <a:prstGeom prst="roundRect">
              <a:avLst>
                <a:gd name="adj" fmla="val 50000"/>
              </a:avLst>
            </a:prstGeom>
            <a:solidFill>
              <a:srgbClr val="F5F8FB"/>
            </a:solidFill>
            <a:ln w="38100" cap="flat">
              <a:solidFill>
                <a:srgbClr val="EA333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87" name="Внутри компании кто-то что-то сделал"/>
            <p:cNvSpPr txBox="1"/>
            <p:nvPr/>
          </p:nvSpPr>
          <p:spPr>
            <a:xfrm>
              <a:off x="355611" y="111572"/>
              <a:ext cx="3708617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Внутри компании кто-то что-то сделал</a:t>
              </a:r>
            </a:p>
          </p:txBody>
        </p:sp>
      </p:grpSp>
      <p:grpSp>
        <p:nvGrpSpPr>
          <p:cNvPr id="791" name="Скругленный прямоугольник 69"/>
          <p:cNvGrpSpPr/>
          <p:nvPr/>
        </p:nvGrpSpPr>
        <p:grpSpPr>
          <a:xfrm>
            <a:off x="12878311" y="6314617"/>
            <a:ext cx="4419842" cy="1086764"/>
            <a:chOff x="0" y="-1"/>
            <a:chExt cx="4419841" cy="1086763"/>
          </a:xfrm>
        </p:grpSpPr>
        <p:sp>
          <p:nvSpPr>
            <p:cNvPr id="789" name="Закругленный прямоугольник"/>
            <p:cNvSpPr/>
            <p:nvPr/>
          </p:nvSpPr>
          <p:spPr>
            <a:xfrm>
              <a:off x="-1" y="-2"/>
              <a:ext cx="4419842" cy="1086765"/>
            </a:xfrm>
            <a:prstGeom prst="roundRect">
              <a:avLst>
                <a:gd name="adj" fmla="val 50000"/>
              </a:avLst>
            </a:prstGeom>
            <a:solidFill>
              <a:srgbClr val="F5F8FB"/>
            </a:solidFill>
            <a:ln w="38100" cap="flat">
              <a:solidFill>
                <a:srgbClr val="EA333D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828737">
                <a:defRPr sz="2800">
                  <a:solidFill>
                    <a:srgbClr val="FFFFFF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pPr>
            </a:p>
          </p:txBody>
        </p:sp>
        <p:sp>
          <p:nvSpPr>
            <p:cNvPr id="790" name="…и таргетировал"/>
            <p:cNvSpPr txBox="1"/>
            <p:nvPr/>
          </p:nvSpPr>
          <p:spPr>
            <a:xfrm>
              <a:off x="489407" y="327476"/>
              <a:ext cx="3441024" cy="431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1828737">
                <a:defRPr sz="28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…и таргетировал</a:t>
              </a:r>
            </a:p>
          </p:txBody>
        </p:sp>
      </p:grpSp>
      <p:sp>
        <p:nvSpPr>
          <p:cNvPr id="792" name="Закругленный прямоугольник"/>
          <p:cNvSpPr/>
          <p:nvPr/>
        </p:nvSpPr>
        <p:spPr>
          <a:xfrm>
            <a:off x="18186398" y="6883400"/>
            <a:ext cx="5631566" cy="3254872"/>
          </a:xfrm>
          <a:prstGeom prst="roundRect">
            <a:avLst>
              <a:gd name="adj" fmla="val 15000"/>
            </a:avLst>
          </a:prstGeom>
          <a:ln w="50800">
            <a:solidFill>
              <a:srgbClr val="EA333D"/>
            </a:solidFill>
          </a:ln>
        </p:spPr>
        <p:txBody>
          <a:bodyPr lIns="0" tIns="0" rIns="0" bIns="0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793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Текст 12"/>
          <p:cNvSpPr txBox="1"/>
          <p:nvPr/>
        </p:nvSpPr>
        <p:spPr>
          <a:xfrm>
            <a:off x="1032056" y="11055587"/>
            <a:ext cx="14302191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pPr>
            <a:r>
              <a:t>С 2017 года трафик вырос в 6 раз: </a:t>
            </a:r>
            <a:br/>
            <a:r>
              <a:t>с 32 до188 экзобайт. На 25% в год!</a:t>
            </a:r>
          </a:p>
        </p:txBody>
      </p:sp>
      <p:pic>
        <p:nvPicPr>
          <p:cNvPr id="796" name="ДиаграммаGoogle Shape;745;p82" descr="ДиаграммаGoogle Shape;745;p8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64" y="3693774"/>
            <a:ext cx="10234705" cy="6328458"/>
          </a:xfrm>
          <a:prstGeom prst="rect">
            <a:avLst/>
          </a:prstGeom>
          <a:ln w="12700">
            <a:miter lim="400000"/>
          </a:ln>
        </p:spPr>
      </p:pic>
      <p:sp>
        <p:nvSpPr>
          <p:cNvPr id="797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6. Аудитория начинает прятаться от контента и уходит туда, где тише</a:t>
            </a:r>
          </a:p>
        </p:txBody>
      </p:sp>
      <p:sp>
        <p:nvSpPr>
          <p:cNvPr id="798" name="данные datareportal.com"/>
          <p:cNvSpPr txBox="1"/>
          <p:nvPr/>
        </p:nvSpPr>
        <p:spPr>
          <a:xfrm>
            <a:off x="919674" y="2999189"/>
            <a:ext cx="4605338" cy="45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defRPr sz="32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данные datareportal.com</a:t>
            </a:r>
          </a:p>
        </p:txBody>
      </p:sp>
      <p:sp>
        <p:nvSpPr>
          <p:cNvPr id="799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6. Аудитория начинает прятаться от контента и уходит туда, где тише</a:t>
            </a:r>
          </a:p>
        </p:txBody>
      </p:sp>
      <p:sp>
        <p:nvSpPr>
          <p:cNvPr id="802" name="Текст 12"/>
          <p:cNvSpPr txBox="1"/>
          <p:nvPr/>
        </p:nvSpPr>
        <p:spPr>
          <a:xfrm>
            <a:off x="1032055" y="11055587"/>
            <a:ext cx="20221980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С 2017 года аудитория интернета в России выросла со 100 до 130 млн человек. Рост на 4,5% в год, а в 2019 и 2023 годах вообще было падение. </a:t>
            </a:r>
          </a:p>
        </p:txBody>
      </p:sp>
      <p:pic>
        <p:nvPicPr>
          <p:cNvPr id="803" name="ДиаграммаGoogle Shape;745;p82" descr="ДиаграммаGoogle Shape;745;p82"/>
          <p:cNvPicPr>
            <a:picLocks noChangeAspect="1"/>
          </p:cNvPicPr>
          <p:nvPr/>
        </p:nvPicPr>
        <p:blipFill>
          <a:blip r:embed="rId2">
            <a:alphaModFix amt="44000"/>
            <a:extLst/>
          </a:blip>
          <a:stretch>
            <a:fillRect/>
          </a:stretch>
        </p:blipFill>
        <p:spPr>
          <a:xfrm>
            <a:off x="886064" y="4836238"/>
            <a:ext cx="6539401" cy="4043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04" name="ДиаграммаGoogle Shape;745;p82" descr="ДиаграммаGoogle Shape;745;p8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59278" y="3993553"/>
            <a:ext cx="9265303" cy="5729040"/>
          </a:xfrm>
          <a:prstGeom prst="rect">
            <a:avLst/>
          </a:prstGeom>
          <a:ln w="12700">
            <a:miter lim="400000"/>
          </a:ln>
        </p:spPr>
      </p:pic>
      <p:sp>
        <p:nvSpPr>
          <p:cNvPr id="805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806" name="данные datareportal.com"/>
          <p:cNvSpPr txBox="1"/>
          <p:nvPr/>
        </p:nvSpPr>
        <p:spPr>
          <a:xfrm>
            <a:off x="919674" y="2999189"/>
            <a:ext cx="4605338" cy="45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defRPr sz="32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данные datareportal.com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6. Аудитория начинает прятаться от контента и уходит туда, где тише</a:t>
            </a:r>
          </a:p>
        </p:txBody>
      </p:sp>
      <p:sp>
        <p:nvSpPr>
          <p:cNvPr id="809" name="Текст 12"/>
          <p:cNvSpPr txBox="1"/>
          <p:nvPr/>
        </p:nvSpPr>
        <p:spPr>
          <a:xfrm>
            <a:off x="1032055" y="11055587"/>
            <a:ext cx="20221980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Среднее время в интернете выросло с 4 часов до 8,5. Рост в среднем на 4%.</a:t>
            </a:r>
          </a:p>
        </p:txBody>
      </p:sp>
      <p:pic>
        <p:nvPicPr>
          <p:cNvPr id="810" name="ДиаграммаGoogle Shape;745;p82" descr="ДиаграммаGoogle Shape;745;p82"/>
          <p:cNvPicPr>
            <a:picLocks noChangeAspect="1"/>
          </p:cNvPicPr>
          <p:nvPr/>
        </p:nvPicPr>
        <p:blipFill>
          <a:blip r:embed="rId2">
            <a:alphaModFix amt="44000"/>
            <a:extLst/>
          </a:blip>
          <a:stretch>
            <a:fillRect/>
          </a:stretch>
        </p:blipFill>
        <p:spPr>
          <a:xfrm>
            <a:off x="886064" y="4836235"/>
            <a:ext cx="6539401" cy="4043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11" name="ДиаграммаGoogle Shape;745;p82" descr="ДиаграммаGoogle Shape;745;p82"/>
          <p:cNvPicPr>
            <a:picLocks noChangeAspect="1"/>
          </p:cNvPicPr>
          <p:nvPr/>
        </p:nvPicPr>
        <p:blipFill>
          <a:blip r:embed="rId3">
            <a:alphaModFix amt="44000"/>
            <a:extLst/>
          </a:blip>
          <a:stretch>
            <a:fillRect/>
          </a:stretch>
        </p:blipFill>
        <p:spPr>
          <a:xfrm>
            <a:off x="7873389" y="4836119"/>
            <a:ext cx="6539495" cy="4043587"/>
          </a:xfrm>
          <a:prstGeom prst="rect">
            <a:avLst/>
          </a:prstGeom>
          <a:ln w="12700">
            <a:miter lim="400000"/>
          </a:ln>
        </p:spPr>
      </p:pic>
      <p:pic>
        <p:nvPicPr>
          <p:cNvPr id="812" name="ДиаграммаGoogle Shape;745;p82" descr="ДиаграммаGoogle Shape;745;p8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860626" y="3993553"/>
            <a:ext cx="9265303" cy="5729040"/>
          </a:xfrm>
          <a:prstGeom prst="rect">
            <a:avLst/>
          </a:prstGeom>
          <a:ln w="12700">
            <a:miter lim="400000"/>
          </a:ln>
        </p:spPr>
      </p:pic>
      <p:sp>
        <p:nvSpPr>
          <p:cNvPr id="813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814" name="данные datareportal.com"/>
          <p:cNvSpPr txBox="1"/>
          <p:nvPr/>
        </p:nvSpPr>
        <p:spPr>
          <a:xfrm>
            <a:off x="919674" y="2999189"/>
            <a:ext cx="4605338" cy="45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defRPr sz="32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данные datareportal.com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6. Аудитория начинает прятаться от контента и уходит туда, где тише</a:t>
            </a:r>
          </a:p>
        </p:txBody>
      </p:sp>
      <p:sp>
        <p:nvSpPr>
          <p:cNvPr id="817" name="Текст 12"/>
          <p:cNvSpPr txBox="1"/>
          <p:nvPr/>
        </p:nvSpPr>
        <p:spPr>
          <a:xfrm>
            <a:off x="1032056" y="11055587"/>
            <a:ext cx="14302191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Трафик и нагрузка на внимание аудитории растет непропорционально.</a:t>
            </a:r>
          </a:p>
        </p:txBody>
      </p:sp>
      <p:pic>
        <p:nvPicPr>
          <p:cNvPr id="818" name="ДиаграммаGoogle Shape;745;p82" descr="ДиаграммаGoogle Shape;745;p8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64" y="3693774"/>
            <a:ext cx="10234705" cy="6328458"/>
          </a:xfrm>
          <a:prstGeom prst="rect">
            <a:avLst/>
          </a:prstGeom>
          <a:ln w="12700">
            <a:miter lim="400000"/>
          </a:ln>
        </p:spPr>
      </p:pic>
      <p:sp>
        <p:nvSpPr>
          <p:cNvPr id="819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820" name="Номер слайда"/>
          <p:cNvSpPr txBox="1"/>
          <p:nvPr/>
        </p:nvSpPr>
        <p:spPr>
          <a:xfrm>
            <a:off x="23459442" y="12646569"/>
            <a:ext cx="478098" cy="4876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6" tIns="91436" rIns="91436" bIns="91436" anchor="b">
            <a:spAutoFit/>
          </a:bodyPr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r>
              <a:t>46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6. Аудитория начинает прятаться от контента и уходит туда, где тише</a:t>
            </a:r>
          </a:p>
        </p:txBody>
      </p:sp>
      <p:sp>
        <p:nvSpPr>
          <p:cNvPr id="823" name="Текст 12"/>
          <p:cNvSpPr txBox="1"/>
          <p:nvPr/>
        </p:nvSpPr>
        <p:spPr>
          <a:xfrm>
            <a:off x="1032056" y="11055587"/>
            <a:ext cx="14302191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solidFill>
                  <a:srgbClr val="EA333D"/>
                </a:solidFill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Внезапное следствие: развитые интранеты становятся ценными активами, потому что несут реальную пользу.</a:t>
            </a:r>
          </a:p>
        </p:txBody>
      </p:sp>
      <p:pic>
        <p:nvPicPr>
          <p:cNvPr id="824" name="ДиаграммаGoogle Shape;745;p82" descr="ДиаграммаGoogle Shape;745;p82"/>
          <p:cNvPicPr>
            <a:picLocks noChangeAspect="1"/>
          </p:cNvPicPr>
          <p:nvPr/>
        </p:nvPicPr>
        <p:blipFill>
          <a:blip r:embed="rId2">
            <a:extLst/>
          </a:blip>
          <a:srcRect l="4514" t="0" r="4514" b="0"/>
          <a:stretch>
            <a:fillRect/>
          </a:stretch>
        </p:blipFill>
        <p:spPr>
          <a:xfrm>
            <a:off x="886064" y="3369690"/>
            <a:ext cx="11282951" cy="6976620"/>
          </a:xfrm>
          <a:prstGeom prst="rect">
            <a:avLst/>
          </a:prstGeom>
          <a:ln w="12700">
            <a:miter lim="400000"/>
          </a:ln>
        </p:spPr>
      </p:pic>
      <p:sp>
        <p:nvSpPr>
          <p:cNvPr id="825" name="Google Shape;779;p86"/>
          <p:cNvSpPr txBox="1"/>
          <p:nvPr/>
        </p:nvSpPr>
        <p:spPr>
          <a:xfrm>
            <a:off x="1180355" y="9204675"/>
            <a:ext cx="10822397" cy="81784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1" tIns="91421" rIns="91421" bIns="91421">
            <a:spAutoFit/>
          </a:bodyPr>
          <a:lstStyle>
            <a:lvl1pPr algn="ctr">
              <a:defRPr sz="4200">
                <a:solidFill>
                  <a:srgbClr val="FFFFFF"/>
                </a:solidFill>
                <a:latin typeface="MTS Text Medium"/>
                <a:ea typeface="MTS Text Medium"/>
                <a:cs typeface="MTS Text Medium"/>
                <a:sym typeface="MTS Text Medium"/>
              </a:defRPr>
            </a:lvl1pPr>
          </a:lstStyle>
          <a:p>
            <a:pPr/>
            <a:r>
              <a:t>Когда прокачал внутренний портал</a:t>
            </a:r>
          </a:p>
        </p:txBody>
      </p:sp>
      <p:sp>
        <p:nvSpPr>
          <p:cNvPr id="826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TextBox 7"/>
          <p:cNvSpPr txBox="1"/>
          <p:nvPr>
            <p:ph type="sldNum" sz="quarter" idx="4294967295"/>
          </p:nvPr>
        </p:nvSpPr>
        <p:spPr>
          <a:xfrm>
            <a:off x="23459439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829" name="Рисунок 5" descr="Рисунок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02750" y="175414"/>
            <a:ext cx="12926540" cy="12926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Рисунок 7" descr="Рисунок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9310110">
            <a:off x="17462740" y="-282176"/>
            <a:ext cx="7462379" cy="74623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31" name="Рисунок 16" descr="Рисунок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9974243">
            <a:off x="16252285" y="5420466"/>
            <a:ext cx="10953757" cy="10953751"/>
          </a:xfrm>
          <a:prstGeom prst="rect">
            <a:avLst/>
          </a:prstGeom>
          <a:ln w="12700">
            <a:miter lim="400000"/>
          </a:ln>
        </p:spPr>
      </p:pic>
      <p:sp>
        <p:nvSpPr>
          <p:cNvPr id="832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6. Аудитория начинает прятаться от контента и уходит туда, где тише</a:t>
            </a:r>
          </a:p>
        </p:txBody>
      </p:sp>
      <p:sp>
        <p:nvSpPr>
          <p:cNvPr id="833" name="Мир онлайна меняется быстро, в нем много разных инструментов и надо гибко подбирать их под задачу. Сложные для сложных, простые  для простых. И экспертный контент явно не про последнее."/>
          <p:cNvSpPr txBox="1"/>
          <p:nvPr/>
        </p:nvSpPr>
        <p:spPr>
          <a:xfrm>
            <a:off x="707182" y="4358799"/>
            <a:ext cx="11878211" cy="6087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3998" tIns="503998" rIns="503998" bIns="503998">
            <a:spAutoFit/>
          </a:bodyPr>
          <a:lstStyle>
            <a:lvl1pPr defTabSz="1828800">
              <a:defRPr sz="4200">
                <a:latin typeface="MTS Text Medium"/>
                <a:ea typeface="MTS Text Medium"/>
                <a:cs typeface="MTS Text Medium"/>
                <a:sym typeface="MTS Text Medium"/>
              </a:defRPr>
            </a:lvl1pPr>
          </a:lstStyle>
          <a:p>
            <a:pPr/>
            <a:r>
              <a:t>«Трагедия общин», или «трагедия ресурсов общего пользования», описывает экономическую проблему, при которой индивидуальные интересы участников приводят к чрезмерному использованию и истощению общего ограниченного ресурса, такого как пастбища или вода.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" name="Google Shape;512;p65" descr="Google Shape;512;p65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1069026" y="4931552"/>
            <a:ext cx="2658538" cy="13588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8" name="Google Shape;513;p65"/>
          <p:cNvGrpSpPr/>
          <p:nvPr/>
        </p:nvGrpSpPr>
        <p:grpSpPr>
          <a:xfrm>
            <a:off x="2487132" y="5178161"/>
            <a:ext cx="20719824" cy="865515"/>
            <a:chOff x="0" y="0"/>
            <a:chExt cx="20719823" cy="865514"/>
          </a:xfrm>
        </p:grpSpPr>
        <p:sp>
          <p:nvSpPr>
            <p:cNvPr id="836" name="Google Shape;514;p65"/>
            <p:cNvSpPr/>
            <p:nvPr/>
          </p:nvSpPr>
          <p:spPr>
            <a:xfrm>
              <a:off x="-1" y="0"/>
              <a:ext cx="20719824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837" name="Google Shape;515;p65"/>
            <p:cNvSpPr txBox="1"/>
            <p:nvPr/>
          </p:nvSpPr>
          <p:spPr>
            <a:xfrm>
              <a:off x="342756" y="179329"/>
              <a:ext cx="20034327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Почему интерактивные механики работают все слабее.</a:t>
              </a:r>
            </a:p>
          </p:txBody>
        </p:sp>
      </p:grpSp>
      <p:pic>
        <p:nvPicPr>
          <p:cNvPr id="839" name="Google Shape;516;p65" descr="Google Shape;516;p65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1050051" y="6570950"/>
            <a:ext cx="2658538" cy="13588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42" name="Google Shape;517;p65"/>
          <p:cNvGrpSpPr/>
          <p:nvPr/>
        </p:nvGrpSpPr>
        <p:grpSpPr>
          <a:xfrm>
            <a:off x="2468157" y="6817561"/>
            <a:ext cx="20719824" cy="865516"/>
            <a:chOff x="0" y="0"/>
            <a:chExt cx="20719823" cy="865514"/>
          </a:xfrm>
        </p:grpSpPr>
        <p:sp>
          <p:nvSpPr>
            <p:cNvPr id="840" name="Google Shape;518;p65"/>
            <p:cNvSpPr/>
            <p:nvPr/>
          </p:nvSpPr>
          <p:spPr>
            <a:xfrm>
              <a:off x="-1" y="0"/>
              <a:ext cx="20719824" cy="86551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841" name="Google Shape;519;p65"/>
            <p:cNvSpPr txBox="1"/>
            <p:nvPr/>
          </p:nvSpPr>
          <p:spPr>
            <a:xfrm>
              <a:off x="342756" y="179329"/>
              <a:ext cx="20034327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Почему все говорят об эффективности продвижения на картах и баннерах на маркетплейсах.</a:t>
              </a:r>
            </a:p>
          </p:txBody>
        </p:sp>
      </p:grpSp>
      <p:sp>
        <p:nvSpPr>
          <p:cNvPr id="843" name="Google Shape;521;p65"/>
          <p:cNvSpPr txBox="1"/>
          <p:nvPr/>
        </p:nvSpPr>
        <p:spPr>
          <a:xfrm>
            <a:off x="808150" y="3427400"/>
            <a:ext cx="20397600" cy="7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1" tIns="91421" rIns="91421" bIns="91421">
            <a:spAutoFit/>
          </a:bodyPr>
          <a:lstStyle>
            <a:lvl1pPr>
              <a:defRPr sz="40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Начинают быть очевидными многие вещи: </a:t>
            </a:r>
          </a:p>
        </p:txBody>
      </p:sp>
      <p:sp>
        <p:nvSpPr>
          <p:cNvPr id="844" name="Текст 12"/>
          <p:cNvSpPr txBox="1"/>
          <p:nvPr/>
        </p:nvSpPr>
        <p:spPr>
          <a:xfrm>
            <a:off x="1032053" y="11723478"/>
            <a:ext cx="12405432" cy="2156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И многое другое...</a:t>
            </a:r>
          </a:p>
        </p:txBody>
      </p:sp>
      <p:sp>
        <p:nvSpPr>
          <p:cNvPr id="845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6. Аудитория начинает прятаться от контента и уходит туда, где тише</a:t>
            </a:r>
          </a:p>
        </p:txBody>
      </p:sp>
      <p:pic>
        <p:nvPicPr>
          <p:cNvPr id="846" name="Google Shape;516;p65" descr="Google Shape;516;p65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1177051" y="8221950"/>
            <a:ext cx="2658538" cy="13588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49" name="Google Shape;517;p65"/>
          <p:cNvGrpSpPr/>
          <p:nvPr/>
        </p:nvGrpSpPr>
        <p:grpSpPr>
          <a:xfrm>
            <a:off x="2595157" y="8468561"/>
            <a:ext cx="20719824" cy="865516"/>
            <a:chOff x="0" y="0"/>
            <a:chExt cx="20719823" cy="865514"/>
          </a:xfrm>
        </p:grpSpPr>
        <p:sp>
          <p:nvSpPr>
            <p:cNvPr id="847" name="Google Shape;518;p65"/>
            <p:cNvSpPr/>
            <p:nvPr/>
          </p:nvSpPr>
          <p:spPr>
            <a:xfrm>
              <a:off x="-1" y="0"/>
              <a:ext cx="20719824" cy="86551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848" name="Google Shape;519;p65"/>
            <p:cNvSpPr txBox="1"/>
            <p:nvPr/>
          </p:nvSpPr>
          <p:spPr>
            <a:xfrm>
              <a:off x="342756" y="179329"/>
              <a:ext cx="20034327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Почему все слабее отклик аудитории. </a:t>
              </a:r>
            </a:p>
          </p:txBody>
        </p:sp>
      </p:grpSp>
      <p:pic>
        <p:nvPicPr>
          <p:cNvPr id="850" name="Google Shape;516;p65" descr="Google Shape;516;p65"/>
          <p:cNvPicPr>
            <a:picLocks noChangeAspect="1"/>
          </p:cNvPicPr>
          <p:nvPr/>
        </p:nvPicPr>
        <p:blipFill>
          <a:blip r:embed="rId2">
            <a:extLst/>
          </a:blip>
          <a:srcRect l="0" t="22964" r="0" b="25922"/>
          <a:stretch>
            <a:fillRect/>
          </a:stretch>
        </p:blipFill>
        <p:spPr>
          <a:xfrm flipH="1">
            <a:off x="1177051" y="9872950"/>
            <a:ext cx="2658538" cy="13588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53" name="Google Shape;517;p65"/>
          <p:cNvGrpSpPr/>
          <p:nvPr/>
        </p:nvGrpSpPr>
        <p:grpSpPr>
          <a:xfrm>
            <a:off x="2595157" y="10119561"/>
            <a:ext cx="20719824" cy="865516"/>
            <a:chOff x="0" y="0"/>
            <a:chExt cx="20719823" cy="865514"/>
          </a:xfrm>
        </p:grpSpPr>
        <p:sp>
          <p:nvSpPr>
            <p:cNvPr id="851" name="Google Shape;518;p65"/>
            <p:cNvSpPr/>
            <p:nvPr/>
          </p:nvSpPr>
          <p:spPr>
            <a:xfrm>
              <a:off x="-1" y="0"/>
              <a:ext cx="20719824" cy="86551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852" name="Google Shape;519;p65"/>
            <p:cNvSpPr txBox="1"/>
            <p:nvPr/>
          </p:nvSpPr>
          <p:spPr>
            <a:xfrm>
              <a:off x="342756" y="179329"/>
              <a:ext cx="20034327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Почему все больше пересекаются смежные направления, связанные с работой с брендом.</a:t>
              </a:r>
            </a:p>
          </p:txBody>
        </p:sp>
      </p:grpSp>
      <p:sp>
        <p:nvSpPr>
          <p:cNvPr id="854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TextBox 7"/>
          <p:cNvSpPr txBox="1"/>
          <p:nvPr>
            <p:ph type="sldNum" sz="quarter" idx="4294967295"/>
          </p:nvPr>
        </p:nvSpPr>
        <p:spPr>
          <a:xfrm>
            <a:off x="23459439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857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32984" y="4885323"/>
            <a:ext cx="13440298" cy="12494047"/>
          </a:xfrm>
          <a:prstGeom prst="rect">
            <a:avLst/>
          </a:prstGeom>
          <a:ln w="12700">
            <a:miter lim="400000"/>
          </a:ln>
        </p:spPr>
      </p:pic>
      <p:sp>
        <p:nvSpPr>
          <p:cNvPr id="858" name="Текст 12"/>
          <p:cNvSpPr txBox="1"/>
          <p:nvPr/>
        </p:nvSpPr>
        <p:spPr>
          <a:xfrm>
            <a:off x="9111960" y="6088889"/>
            <a:ext cx="14302194" cy="2156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828737">
              <a:defRPr sz="4200">
                <a:latin typeface="MTS Compact Medium"/>
                <a:ea typeface="MTS Compact Medium"/>
                <a:cs typeface="MTS Compact Medium"/>
                <a:sym typeface="MTS Compact Medium"/>
              </a:defRPr>
            </a:lvl1pPr>
          </a:lstStyle>
          <a:p>
            <a:pPr/>
            <a:r>
              <a:t>Внезапное следствие: конкуренция между компаниями превращается в борьбу между доменами. Отсюда набирает популярность тема коллабораций.</a:t>
            </a:r>
          </a:p>
        </p:txBody>
      </p:sp>
      <p:pic>
        <p:nvPicPr>
          <p:cNvPr id="859" name="Рисунок 7" descr="Рисунок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807692">
            <a:off x="14412540" y="7812633"/>
            <a:ext cx="7292717" cy="7292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60" name="Рисунок 16" descr="Рисунок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376085">
            <a:off x="17475671" y="9041476"/>
            <a:ext cx="7693292" cy="7693291"/>
          </a:xfrm>
          <a:prstGeom prst="rect">
            <a:avLst/>
          </a:prstGeom>
          <a:ln w="12700">
            <a:miter lim="400000"/>
          </a:ln>
        </p:spPr>
      </p:pic>
      <p:sp>
        <p:nvSpPr>
          <p:cNvPr id="861" name="Текст"/>
          <p:cNvSpPr txBox="1"/>
          <p:nvPr/>
        </p:nvSpPr>
        <p:spPr>
          <a:xfrm>
            <a:off x="23459442" y="12667581"/>
            <a:ext cx="478098" cy="466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6" tIns="91436" rIns="91436" bIns="91436" anchor="b">
            <a:spAutoFit/>
          </a:bodyPr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59</a:t>
            </a:r>
          </a:p>
        </p:txBody>
      </p:sp>
      <p:sp>
        <p:nvSpPr>
          <p:cNvPr id="862" name="Текст 12"/>
          <p:cNvSpPr txBox="1"/>
          <p:nvPr/>
        </p:nvSpPr>
        <p:spPr>
          <a:xfrm>
            <a:off x="914399" y="781051"/>
            <a:ext cx="19826742" cy="249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Гипотеза 6. Аудитория начинает прятаться от контента и уходит туда, где тише</a:t>
            </a:r>
          </a:p>
        </p:txBody>
      </p:sp>
      <p:pic>
        <p:nvPicPr>
          <p:cNvPr id="863" name="85b5daf7-3d5e-4f84-b0ea-685ba4c97f9e.jpg" descr="85b5daf7-3d5e-4f84-b0ea-685ba4c97f9e.jpg"/>
          <p:cNvPicPr>
            <a:picLocks noChangeAspect="1"/>
          </p:cNvPicPr>
          <p:nvPr/>
        </p:nvPicPr>
        <p:blipFill>
          <a:blip r:embed="rId5">
            <a:extLst/>
          </a:blip>
          <a:srcRect l="4483" t="0" r="4483" b="0"/>
          <a:stretch>
            <a:fillRect/>
          </a:stretch>
        </p:blipFill>
        <p:spPr>
          <a:xfrm>
            <a:off x="1034074" y="4234060"/>
            <a:ext cx="7327147" cy="52480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5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32984" y="4885323"/>
            <a:ext cx="13440298" cy="12494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866" name="Рисунок 4" descr="Рисунок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447826">
            <a:off x="12790761" y="-6057021"/>
            <a:ext cx="22613166" cy="22613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867" name="Рисунок 6" descr="Рисунок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9351732">
            <a:off x="12193634" y="-6290010"/>
            <a:ext cx="14856534" cy="14856537"/>
          </a:xfrm>
          <a:prstGeom prst="rect">
            <a:avLst/>
          </a:prstGeom>
          <a:ln w="12700">
            <a:miter lim="400000"/>
          </a:ln>
        </p:spPr>
      </p:pic>
      <p:sp>
        <p:nvSpPr>
          <p:cNvPr id="868" name="Прямоугольник: скругленные углы 3"/>
          <p:cNvSpPr/>
          <p:nvPr/>
        </p:nvSpPr>
        <p:spPr>
          <a:xfrm>
            <a:off x="11880136" y="2983252"/>
            <a:ext cx="7749500" cy="7749496"/>
          </a:xfrm>
          <a:prstGeom prst="roundRect">
            <a:avLst>
              <a:gd name="adj" fmla="val 5404"/>
            </a:avLst>
          </a:prstGeom>
          <a:solidFill>
            <a:srgbClr val="E1EDF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800">
                <a:solidFill>
                  <a:srgbClr val="FFFFFF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pPr>
          </a:p>
        </p:txBody>
      </p:sp>
      <p:pic>
        <p:nvPicPr>
          <p:cNvPr id="869" name="Рисунок 9" descr="Рисунок 9"/>
          <p:cNvPicPr>
            <a:picLocks noChangeAspect="1"/>
          </p:cNvPicPr>
          <p:nvPr/>
        </p:nvPicPr>
        <p:blipFill>
          <a:blip r:embed="rId5">
            <a:extLst/>
          </a:blip>
          <a:srcRect l="15657" t="0" r="15657" b="0"/>
          <a:stretch>
            <a:fillRect/>
          </a:stretch>
        </p:blipFill>
        <p:spPr>
          <a:xfrm>
            <a:off x="12432247" y="3600053"/>
            <a:ext cx="6645309" cy="6515753"/>
          </a:xfrm>
          <a:prstGeom prst="rect">
            <a:avLst/>
          </a:prstGeom>
          <a:ln w="12700">
            <a:miter lim="400000"/>
          </a:ln>
        </p:spPr>
      </p:pic>
      <p:sp>
        <p:nvSpPr>
          <p:cNvPr id="870" name="Мир онлайна меняется быстро, в нем много разных инструментов и надо гибко подбирать их под задачу. Сложные для сложных, простые  для простых. И экспертный контент явно не про последнее."/>
          <p:cNvSpPr txBox="1"/>
          <p:nvPr/>
        </p:nvSpPr>
        <p:spPr>
          <a:xfrm>
            <a:off x="2803510" y="5401500"/>
            <a:ext cx="5118137" cy="2912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3998" tIns="503998" rIns="503998" bIns="503998">
            <a:spAutoFit/>
          </a:bodyPr>
          <a:lstStyle>
            <a:lvl1pPr defTabSz="1828800">
              <a:defRPr sz="4200">
                <a:solidFill>
                  <a:srgbClr val="FF0032"/>
                </a:solidFill>
                <a:latin typeface="MTS Text Medium"/>
                <a:ea typeface="MTS Text Medium"/>
                <a:cs typeface="MTS Text Medium"/>
                <a:sym typeface="MTS Text Medium"/>
              </a:defRPr>
            </a:lvl1pPr>
          </a:lstStyle>
          <a:p>
            <a:pPr/>
            <a:r>
              <a:t>А теперь давайте все это обобщим…</a:t>
            </a:r>
          </a:p>
        </p:txBody>
      </p:sp>
      <p:sp>
        <p:nvSpPr>
          <p:cNvPr id="871" name="Номер слайда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872" name="Снимок экрана 2025-10-24 в 10.56.00.png" descr="Снимок экрана 2025-10-24 в 10.56.00.png"/>
          <p:cNvPicPr>
            <a:picLocks noChangeAspect="1"/>
          </p:cNvPicPr>
          <p:nvPr/>
        </p:nvPicPr>
        <p:blipFill>
          <a:blip r:embed="rId6">
            <a:extLst/>
          </a:blip>
          <a:srcRect l="148" t="0" r="148" b="0"/>
          <a:stretch>
            <a:fillRect/>
          </a:stretch>
        </p:blipFill>
        <p:spPr>
          <a:xfrm>
            <a:off x="12432246" y="3600053"/>
            <a:ext cx="6645310" cy="65157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58801" y="4681889"/>
            <a:ext cx="11566699" cy="1075236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5" name="Рисунок 48" descr="Рисунок 4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1174183">
            <a:off x="18470426" y="4677235"/>
            <a:ext cx="10049148" cy="100491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76" name="Рисунок 16" descr="Рисунок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647327">
            <a:off x="11016491" y="9041478"/>
            <a:ext cx="7693292" cy="7693295"/>
          </a:xfrm>
          <a:prstGeom prst="rect">
            <a:avLst/>
          </a:prstGeom>
          <a:ln w="12700">
            <a:miter lim="400000"/>
          </a:ln>
        </p:spPr>
      </p:pic>
      <p:sp>
        <p:nvSpPr>
          <p:cNvPr id="877" name="Текст 12"/>
          <p:cNvSpPr txBox="1"/>
          <p:nvPr>
            <p:ph type="body" sz="quarter" idx="1"/>
          </p:nvPr>
        </p:nvSpPr>
        <p:spPr>
          <a:xfrm>
            <a:off x="914400" y="781051"/>
            <a:ext cx="17761778" cy="2505451"/>
          </a:xfrm>
          <a:prstGeom prst="rect">
            <a:avLst/>
          </a:prstGeom>
        </p:spPr>
        <p:txBody>
          <a:bodyPr/>
          <a:lstStyle>
            <a:lvl1pPr>
              <a:defRPr cap="all">
                <a:solidFill>
                  <a:srgbClr val="EA333D"/>
                </a:solidFill>
              </a:defRPr>
            </a:lvl1pPr>
          </a:lstStyle>
          <a:p>
            <a:pPr/>
            <a:r>
              <a:t>Общий взгляд на гипотезы</a:t>
            </a:r>
          </a:p>
        </p:txBody>
      </p:sp>
      <p:sp>
        <p:nvSpPr>
          <p:cNvPr id="878" name="Номер слайда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879" name="Google Shape;357;p52" descr="Google Shape;357;p52"/>
          <p:cNvPicPr>
            <a:picLocks noChangeAspect="1"/>
          </p:cNvPicPr>
          <p:nvPr/>
        </p:nvPicPr>
        <p:blipFill>
          <a:blip r:embed="rId5">
            <a:extLst/>
          </a:blip>
          <a:srcRect l="0" t="22964" r="0" b="25922"/>
          <a:stretch>
            <a:fillRect/>
          </a:stretch>
        </p:blipFill>
        <p:spPr>
          <a:xfrm flipH="1">
            <a:off x="861965" y="2324342"/>
            <a:ext cx="2658537" cy="13588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82" name="Google Shape;358;p52"/>
          <p:cNvGrpSpPr/>
          <p:nvPr/>
        </p:nvGrpSpPr>
        <p:grpSpPr>
          <a:xfrm>
            <a:off x="2280072" y="2570945"/>
            <a:ext cx="20377077" cy="865515"/>
            <a:chOff x="-1" y="0"/>
            <a:chExt cx="20377075" cy="865514"/>
          </a:xfrm>
        </p:grpSpPr>
        <p:sp>
          <p:nvSpPr>
            <p:cNvPr id="880" name="Google Shape;359;p52"/>
            <p:cNvSpPr/>
            <p:nvPr/>
          </p:nvSpPr>
          <p:spPr>
            <a:xfrm>
              <a:off x="-2" y="-1"/>
              <a:ext cx="19240515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EA333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881" name="Google Shape;360;p52"/>
            <p:cNvSpPr/>
            <p:nvPr/>
          </p:nvSpPr>
          <p:spPr>
            <a:xfrm>
              <a:off x="342755" y="199207"/>
              <a:ext cx="2003431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Большая часть старых приемов в контенте (2000–2020 годов) перестает работать.</a:t>
              </a:r>
            </a:p>
          </p:txBody>
        </p:sp>
      </p:grpSp>
      <p:pic>
        <p:nvPicPr>
          <p:cNvPr id="883" name="Google Shape;357;p52" descr="Google Shape;357;p52"/>
          <p:cNvPicPr>
            <a:picLocks noChangeAspect="1"/>
          </p:cNvPicPr>
          <p:nvPr/>
        </p:nvPicPr>
        <p:blipFill>
          <a:blip r:embed="rId5">
            <a:extLst/>
          </a:blip>
          <a:srcRect l="0" t="22964" r="0" b="25922"/>
          <a:stretch>
            <a:fillRect/>
          </a:stretch>
        </p:blipFill>
        <p:spPr>
          <a:xfrm flipH="1">
            <a:off x="861965" y="3848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86" name="Google Shape;358;p52"/>
          <p:cNvGrpSpPr/>
          <p:nvPr/>
        </p:nvGrpSpPr>
        <p:grpSpPr>
          <a:xfrm>
            <a:off x="2280072" y="4094950"/>
            <a:ext cx="20377077" cy="865515"/>
            <a:chOff x="-1" y="0"/>
            <a:chExt cx="20377075" cy="865514"/>
          </a:xfrm>
        </p:grpSpPr>
        <p:sp>
          <p:nvSpPr>
            <p:cNvPr id="884" name="Google Shape;359;p52"/>
            <p:cNvSpPr/>
            <p:nvPr/>
          </p:nvSpPr>
          <p:spPr>
            <a:xfrm>
              <a:off x="-2" y="0"/>
              <a:ext cx="19240515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885" name="Google Shape;360;p52"/>
            <p:cNvSpPr/>
            <p:nvPr/>
          </p:nvSpPr>
          <p:spPr>
            <a:xfrm>
              <a:off x="342755" y="151110"/>
              <a:ext cx="2003431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Ценность онлайн-коммуникаций для аудитории стремительно падает.</a:t>
              </a:r>
            </a:p>
          </p:txBody>
        </p:sp>
      </p:grpSp>
      <p:pic>
        <p:nvPicPr>
          <p:cNvPr id="887" name="Google Shape;357;p52" descr="Google Shape;357;p52"/>
          <p:cNvPicPr>
            <a:picLocks noChangeAspect="1"/>
          </p:cNvPicPr>
          <p:nvPr/>
        </p:nvPicPr>
        <p:blipFill>
          <a:blip r:embed="rId5">
            <a:extLst/>
          </a:blip>
          <a:srcRect l="0" t="22964" r="0" b="25922"/>
          <a:stretch>
            <a:fillRect/>
          </a:stretch>
        </p:blipFill>
        <p:spPr>
          <a:xfrm flipH="1">
            <a:off x="861965" y="5372341"/>
            <a:ext cx="2658537" cy="1358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888" name="Google Shape;357;p52" descr="Google Shape;357;p52"/>
          <p:cNvPicPr>
            <a:picLocks noChangeAspect="1"/>
          </p:cNvPicPr>
          <p:nvPr/>
        </p:nvPicPr>
        <p:blipFill>
          <a:blip r:embed="rId5">
            <a:extLst/>
          </a:blip>
          <a:srcRect l="0" t="22964" r="0" b="25922"/>
          <a:stretch>
            <a:fillRect/>
          </a:stretch>
        </p:blipFill>
        <p:spPr>
          <a:xfrm flipH="1">
            <a:off x="861965" y="6901650"/>
            <a:ext cx="2658537" cy="1358814"/>
          </a:xfrm>
          <a:prstGeom prst="rect">
            <a:avLst/>
          </a:prstGeom>
          <a:ln w="12700">
            <a:miter lim="400000"/>
          </a:ln>
        </p:spPr>
      </p:pic>
      <p:pic>
        <p:nvPicPr>
          <p:cNvPr id="889" name="Google Shape;357;p52" descr="Google Shape;357;p52"/>
          <p:cNvPicPr>
            <a:picLocks noChangeAspect="1"/>
          </p:cNvPicPr>
          <p:nvPr/>
        </p:nvPicPr>
        <p:blipFill>
          <a:blip r:embed="rId5">
            <a:extLst/>
          </a:blip>
          <a:srcRect l="0" t="22964" r="0" b="25922"/>
          <a:stretch>
            <a:fillRect/>
          </a:stretch>
        </p:blipFill>
        <p:spPr>
          <a:xfrm flipH="1">
            <a:off x="861965" y="8425650"/>
            <a:ext cx="2658537" cy="13588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2" name="Google Shape;358;p52"/>
          <p:cNvGrpSpPr/>
          <p:nvPr/>
        </p:nvGrpSpPr>
        <p:grpSpPr>
          <a:xfrm>
            <a:off x="2280074" y="8489146"/>
            <a:ext cx="19240515" cy="1231916"/>
            <a:chOff x="0" y="0"/>
            <a:chExt cx="19240513" cy="1231914"/>
          </a:xfrm>
        </p:grpSpPr>
        <p:sp>
          <p:nvSpPr>
            <p:cNvPr id="890" name="Google Shape;359;p52"/>
            <p:cNvSpPr/>
            <p:nvPr/>
          </p:nvSpPr>
          <p:spPr>
            <a:xfrm>
              <a:off x="0" y="0"/>
              <a:ext cx="19240514" cy="1231915"/>
            </a:xfrm>
            <a:prstGeom prst="roundRect">
              <a:avLst>
                <a:gd name="adj" fmla="val 3512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891" name="Google Shape;360;p52"/>
            <p:cNvSpPr/>
            <p:nvPr/>
          </p:nvSpPr>
          <p:spPr>
            <a:xfrm>
              <a:off x="390850" y="375477"/>
              <a:ext cx="1797305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Либо отказ от контент-маркетинга, либо кристаллизация нового направления, основанного на контентных компетенциях. </a:t>
              </a:r>
            </a:p>
          </p:txBody>
        </p:sp>
      </p:grpSp>
      <p:pic>
        <p:nvPicPr>
          <p:cNvPr id="893" name="Google Shape;357;p52" descr="Google Shape;357;p52"/>
          <p:cNvPicPr>
            <a:picLocks noChangeAspect="1"/>
          </p:cNvPicPr>
          <p:nvPr/>
        </p:nvPicPr>
        <p:blipFill>
          <a:blip r:embed="rId5">
            <a:extLst/>
          </a:blip>
          <a:srcRect l="0" t="22964" r="0" b="25922"/>
          <a:stretch>
            <a:fillRect/>
          </a:stretch>
        </p:blipFill>
        <p:spPr>
          <a:xfrm flipH="1">
            <a:off x="861965" y="9949650"/>
            <a:ext cx="2658537" cy="13588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6" name="Google Shape;358;p52"/>
          <p:cNvGrpSpPr/>
          <p:nvPr/>
        </p:nvGrpSpPr>
        <p:grpSpPr>
          <a:xfrm>
            <a:off x="2280074" y="10013146"/>
            <a:ext cx="19240515" cy="1231916"/>
            <a:chOff x="0" y="0"/>
            <a:chExt cx="19240513" cy="1231914"/>
          </a:xfrm>
        </p:grpSpPr>
        <p:sp>
          <p:nvSpPr>
            <p:cNvPr id="894" name="Google Shape;359;p52"/>
            <p:cNvSpPr/>
            <p:nvPr/>
          </p:nvSpPr>
          <p:spPr>
            <a:xfrm>
              <a:off x="0" y="0"/>
              <a:ext cx="19240514" cy="1231915"/>
            </a:xfrm>
            <a:prstGeom prst="roundRect">
              <a:avLst>
                <a:gd name="adj" fmla="val 3512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895" name="Google Shape;360;p52"/>
            <p:cNvSpPr/>
            <p:nvPr/>
          </p:nvSpPr>
          <p:spPr>
            <a:xfrm>
              <a:off x="390850" y="423572"/>
              <a:ext cx="1329726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В индустрии надувается пузырь, а аудитория начинает прятаться от контента и уходит туда, где тише.</a:t>
              </a:r>
            </a:p>
          </p:txBody>
        </p:sp>
      </p:grpSp>
      <p:grpSp>
        <p:nvGrpSpPr>
          <p:cNvPr id="899" name="Google Shape;358;p52"/>
          <p:cNvGrpSpPr/>
          <p:nvPr/>
        </p:nvGrpSpPr>
        <p:grpSpPr>
          <a:xfrm>
            <a:off x="2292098" y="5541419"/>
            <a:ext cx="19240515" cy="1231915"/>
            <a:chOff x="0" y="0"/>
            <a:chExt cx="19240513" cy="1231913"/>
          </a:xfrm>
        </p:grpSpPr>
        <p:sp>
          <p:nvSpPr>
            <p:cNvPr id="897" name="Google Shape;359;p52"/>
            <p:cNvSpPr/>
            <p:nvPr/>
          </p:nvSpPr>
          <p:spPr>
            <a:xfrm>
              <a:off x="0" y="0"/>
              <a:ext cx="19240514" cy="1231914"/>
            </a:xfrm>
            <a:prstGeom prst="roundRect">
              <a:avLst>
                <a:gd name="adj" fmla="val 3512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898" name="Google Shape;360;p52"/>
            <p:cNvSpPr/>
            <p:nvPr/>
          </p:nvSpPr>
          <p:spPr>
            <a:xfrm>
              <a:off x="366801" y="351429"/>
              <a:ext cx="14040612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Рынок будет перестраиваться в сторону технологических решений и в постоянную работу с небольшими аудиториями.</a:t>
              </a:r>
            </a:p>
          </p:txBody>
        </p:sp>
      </p:grpSp>
      <p:grpSp>
        <p:nvGrpSpPr>
          <p:cNvPr id="902" name="Google Shape;358;p52"/>
          <p:cNvGrpSpPr/>
          <p:nvPr/>
        </p:nvGrpSpPr>
        <p:grpSpPr>
          <a:xfrm>
            <a:off x="2256025" y="7225965"/>
            <a:ext cx="20425169" cy="865516"/>
            <a:chOff x="-1" y="0"/>
            <a:chExt cx="20425168" cy="865514"/>
          </a:xfrm>
        </p:grpSpPr>
        <p:sp>
          <p:nvSpPr>
            <p:cNvPr id="900" name="Google Shape;359;p52"/>
            <p:cNvSpPr/>
            <p:nvPr/>
          </p:nvSpPr>
          <p:spPr>
            <a:xfrm>
              <a:off x="-2" y="0"/>
              <a:ext cx="19240515" cy="86551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01" name="Google Shape;360;p52"/>
            <p:cNvSpPr/>
            <p:nvPr/>
          </p:nvSpPr>
          <p:spPr>
            <a:xfrm>
              <a:off x="390850" y="223252"/>
              <a:ext cx="2003431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Рынок будет перестраиваться в сторону офлайна.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4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88024" y="512408"/>
            <a:ext cx="11566702" cy="10752360"/>
          </a:xfrm>
          <a:prstGeom prst="rect">
            <a:avLst/>
          </a:prstGeom>
          <a:ln w="12700">
            <a:miter lim="400000"/>
          </a:ln>
        </p:spPr>
      </p:pic>
      <p:pic>
        <p:nvPicPr>
          <p:cNvPr id="905" name="Рисунок 48" descr="Рисунок 4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882772">
            <a:off x="14287425" y="-3600785"/>
            <a:ext cx="8951197" cy="8951191"/>
          </a:xfrm>
          <a:prstGeom prst="rect">
            <a:avLst/>
          </a:prstGeom>
          <a:ln w="12700">
            <a:miter lim="400000"/>
          </a:ln>
        </p:spPr>
      </p:pic>
      <p:pic>
        <p:nvPicPr>
          <p:cNvPr id="906" name="Рисунок 16" descr="Рисунок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647327">
            <a:off x="14978893" y="9041478"/>
            <a:ext cx="7693295" cy="7693295"/>
          </a:xfrm>
          <a:prstGeom prst="rect">
            <a:avLst/>
          </a:prstGeom>
          <a:ln w="12700">
            <a:miter lim="400000"/>
          </a:ln>
        </p:spPr>
      </p:pic>
      <p:sp>
        <p:nvSpPr>
          <p:cNvPr id="907" name="Текст 12"/>
          <p:cNvSpPr txBox="1"/>
          <p:nvPr>
            <p:ph type="body" sz="quarter" idx="1"/>
          </p:nvPr>
        </p:nvSpPr>
        <p:spPr>
          <a:xfrm>
            <a:off x="914400" y="781051"/>
            <a:ext cx="17761778" cy="2505451"/>
          </a:xfrm>
          <a:prstGeom prst="rect">
            <a:avLst/>
          </a:prstGeom>
        </p:spPr>
        <p:txBody>
          <a:bodyPr/>
          <a:lstStyle>
            <a:lvl1pPr>
              <a:defRPr cap="all">
                <a:solidFill>
                  <a:srgbClr val="EA333D"/>
                </a:solidFill>
              </a:defRPr>
            </a:lvl1pPr>
          </a:lstStyle>
          <a:p>
            <a:pPr/>
            <a:r>
              <a:t>Общий взгляд на гипотезы</a:t>
            </a:r>
          </a:p>
        </p:txBody>
      </p:sp>
      <p:sp>
        <p:nvSpPr>
          <p:cNvPr id="908" name="Номер слайда"/>
          <p:cNvSpPr txBox="1"/>
          <p:nvPr>
            <p:ph type="sldNum" sz="quarter" idx="4294967295"/>
          </p:nvPr>
        </p:nvSpPr>
        <p:spPr>
          <a:xfrm>
            <a:off x="23459439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909" name="Google Shape;357;p52" descr="Google Shape;357;p52"/>
          <p:cNvPicPr>
            <a:picLocks noChangeAspect="1"/>
          </p:cNvPicPr>
          <p:nvPr/>
        </p:nvPicPr>
        <p:blipFill>
          <a:blip r:embed="rId5">
            <a:extLst/>
          </a:blip>
          <a:srcRect l="0" t="22964" r="0" b="25922"/>
          <a:stretch>
            <a:fillRect/>
          </a:stretch>
        </p:blipFill>
        <p:spPr>
          <a:xfrm flipH="1">
            <a:off x="861965" y="6134341"/>
            <a:ext cx="2658537" cy="1358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10" name="Google Shape;357;p52" descr="Google Shape;357;p52"/>
          <p:cNvPicPr>
            <a:picLocks noChangeAspect="1"/>
          </p:cNvPicPr>
          <p:nvPr/>
        </p:nvPicPr>
        <p:blipFill>
          <a:blip r:embed="rId5">
            <a:extLst/>
          </a:blip>
          <a:srcRect l="0" t="22964" r="0" b="25922"/>
          <a:stretch>
            <a:fillRect/>
          </a:stretch>
        </p:blipFill>
        <p:spPr>
          <a:xfrm flipH="1">
            <a:off x="861965" y="4483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13" name="Google Shape;358;p52"/>
          <p:cNvGrpSpPr/>
          <p:nvPr/>
        </p:nvGrpSpPr>
        <p:grpSpPr>
          <a:xfrm>
            <a:off x="2280070" y="4546833"/>
            <a:ext cx="20816908" cy="1231918"/>
            <a:chOff x="0" y="-1"/>
            <a:chExt cx="20816907" cy="1231917"/>
          </a:xfrm>
        </p:grpSpPr>
        <p:sp>
          <p:nvSpPr>
            <p:cNvPr id="911" name="Google Shape;359;p52"/>
            <p:cNvSpPr/>
            <p:nvPr/>
          </p:nvSpPr>
          <p:spPr>
            <a:xfrm>
              <a:off x="-1" y="-2"/>
              <a:ext cx="20816908" cy="1231919"/>
            </a:xfrm>
            <a:prstGeom prst="roundRect">
              <a:avLst>
                <a:gd name="adj" fmla="val 3512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12" name="Google Shape;360;p52"/>
            <p:cNvSpPr txBox="1"/>
            <p:nvPr/>
          </p:nvSpPr>
          <p:spPr>
            <a:xfrm>
              <a:off x="342758" y="95252"/>
              <a:ext cx="18662423" cy="1041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У многих будет соблазн отказаться от контентного направления, но у оставшихся оно может кристаллизоваться во что-то полезное и интересное. </a:t>
              </a:r>
            </a:p>
          </p:txBody>
        </p:sp>
      </p:grpSp>
      <p:pic>
        <p:nvPicPr>
          <p:cNvPr id="914" name="Google Shape;357;p52" descr="Google Shape;357;p52"/>
          <p:cNvPicPr>
            <a:picLocks noChangeAspect="1"/>
          </p:cNvPicPr>
          <p:nvPr/>
        </p:nvPicPr>
        <p:blipFill>
          <a:blip r:embed="rId5">
            <a:extLst/>
          </a:blip>
          <a:srcRect l="0" t="22964" r="0" b="25922"/>
          <a:stretch>
            <a:fillRect/>
          </a:stretch>
        </p:blipFill>
        <p:spPr>
          <a:xfrm flipH="1">
            <a:off x="861965" y="2832342"/>
            <a:ext cx="2658537" cy="13588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17" name="Google Shape;358;p52"/>
          <p:cNvGrpSpPr/>
          <p:nvPr/>
        </p:nvGrpSpPr>
        <p:grpSpPr>
          <a:xfrm>
            <a:off x="2280074" y="3078945"/>
            <a:ext cx="21874374" cy="865515"/>
            <a:chOff x="0" y="0"/>
            <a:chExt cx="21874374" cy="865514"/>
          </a:xfrm>
        </p:grpSpPr>
        <p:sp>
          <p:nvSpPr>
            <p:cNvPr id="915" name="Google Shape;359;p52"/>
            <p:cNvSpPr/>
            <p:nvPr/>
          </p:nvSpPr>
          <p:spPr>
            <a:xfrm>
              <a:off x="-1" y="-1"/>
              <a:ext cx="20812129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EA333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16" name="Google Shape;360;p52"/>
            <p:cNvSpPr txBox="1"/>
            <p:nvPr/>
          </p:nvSpPr>
          <p:spPr>
            <a:xfrm>
              <a:off x="342757" y="179331"/>
              <a:ext cx="21531617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Ситуация складывается в сторону срезания контентного направления (первые четыре гипотезы).</a:t>
              </a:r>
            </a:p>
          </p:txBody>
        </p:sp>
      </p:grpSp>
      <p:grpSp>
        <p:nvGrpSpPr>
          <p:cNvPr id="920" name="Google Shape;358;p52"/>
          <p:cNvGrpSpPr/>
          <p:nvPr/>
        </p:nvGrpSpPr>
        <p:grpSpPr>
          <a:xfrm>
            <a:off x="2280074" y="6425242"/>
            <a:ext cx="21874374" cy="865515"/>
            <a:chOff x="0" y="0"/>
            <a:chExt cx="21874374" cy="865513"/>
          </a:xfrm>
        </p:grpSpPr>
        <p:sp>
          <p:nvSpPr>
            <p:cNvPr id="918" name="Google Shape;359;p52"/>
            <p:cNvSpPr/>
            <p:nvPr/>
          </p:nvSpPr>
          <p:spPr>
            <a:xfrm>
              <a:off x="-1" y="-1"/>
              <a:ext cx="20812129" cy="86551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EA333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19" name="Google Shape;360;p52"/>
            <p:cNvSpPr txBox="1"/>
            <p:nvPr/>
          </p:nvSpPr>
          <p:spPr>
            <a:xfrm>
              <a:off x="342757" y="179331"/>
              <a:ext cx="21531617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И здесь мы выходим за рамки HR-маркетинга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Снимок экрана 2025-10-16 в 15.39.56.pngGoogle Shape;1031;p103" descr="Снимок экрана 2025-10-16 в 15.39.56.pngGoogle Shape;1031;p10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07575" y="4105275"/>
            <a:ext cx="6686559" cy="6572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923" name="Google Shape;1033;p103" descr="Google Shape;1033;p103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1014690" y="4975249"/>
            <a:ext cx="2658536" cy="13588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26" name="Google Shape;1034;p103"/>
          <p:cNvGrpSpPr/>
          <p:nvPr/>
        </p:nvGrpSpPr>
        <p:grpSpPr>
          <a:xfrm>
            <a:off x="2795190" y="5221825"/>
            <a:ext cx="11501581" cy="865521"/>
            <a:chOff x="-1" y="-1"/>
            <a:chExt cx="11501579" cy="865519"/>
          </a:xfrm>
        </p:grpSpPr>
        <p:sp>
          <p:nvSpPr>
            <p:cNvPr id="924" name="Google Shape;1035;p103"/>
            <p:cNvSpPr/>
            <p:nvPr/>
          </p:nvSpPr>
          <p:spPr>
            <a:xfrm>
              <a:off x="-2" y="-2"/>
              <a:ext cx="11501581" cy="865521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25" name="Google Shape;1036;p103"/>
            <p:cNvSpPr txBox="1"/>
            <p:nvPr/>
          </p:nvSpPr>
          <p:spPr>
            <a:xfrm>
              <a:off x="379799" y="179332"/>
              <a:ext cx="11121057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Тренирует софт-скиллы</a:t>
              </a:r>
            </a:p>
          </p:txBody>
        </p:sp>
      </p:grpSp>
      <p:pic>
        <p:nvPicPr>
          <p:cNvPr id="927" name="Google Shape;1037;p103" descr="Google Shape;1037;p103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1014690" y="6686684"/>
            <a:ext cx="2658536" cy="13588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30" name="Google Shape;1038;p103"/>
          <p:cNvGrpSpPr/>
          <p:nvPr/>
        </p:nvGrpSpPr>
        <p:grpSpPr>
          <a:xfrm>
            <a:off x="2795188" y="6933271"/>
            <a:ext cx="11524909" cy="865516"/>
            <a:chOff x="-1" y="0"/>
            <a:chExt cx="11524907" cy="865514"/>
          </a:xfrm>
        </p:grpSpPr>
        <p:sp>
          <p:nvSpPr>
            <p:cNvPr id="928" name="Google Shape;1039;p103"/>
            <p:cNvSpPr/>
            <p:nvPr/>
          </p:nvSpPr>
          <p:spPr>
            <a:xfrm>
              <a:off x="-2" y="0"/>
              <a:ext cx="11501584" cy="86551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29" name="Google Shape;1040;p103"/>
            <p:cNvSpPr/>
            <p:nvPr/>
          </p:nvSpPr>
          <p:spPr>
            <a:xfrm>
              <a:off x="403847" y="144181"/>
              <a:ext cx="1112106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Тренирует умение работать с идеями и ценностями</a:t>
              </a:r>
            </a:p>
          </p:txBody>
        </p:sp>
      </p:grpSp>
      <p:pic>
        <p:nvPicPr>
          <p:cNvPr id="931" name="Google Shape;1041;p103" descr="Google Shape;1041;p103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1014690" y="8300024"/>
            <a:ext cx="2658536" cy="13588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34" name="Google Shape;1042;p103"/>
          <p:cNvGrpSpPr/>
          <p:nvPr/>
        </p:nvGrpSpPr>
        <p:grpSpPr>
          <a:xfrm>
            <a:off x="2795188" y="8546609"/>
            <a:ext cx="11501830" cy="865516"/>
            <a:chOff x="-1" y="0"/>
            <a:chExt cx="11501828" cy="865514"/>
          </a:xfrm>
        </p:grpSpPr>
        <p:sp>
          <p:nvSpPr>
            <p:cNvPr id="932" name="Google Shape;1043;p103"/>
            <p:cNvSpPr/>
            <p:nvPr/>
          </p:nvSpPr>
          <p:spPr>
            <a:xfrm>
              <a:off x="-2" y="0"/>
              <a:ext cx="11501585" cy="86551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33" name="Google Shape;1044;p103"/>
            <p:cNvSpPr/>
            <p:nvPr/>
          </p:nvSpPr>
          <p:spPr>
            <a:xfrm>
              <a:off x="380767" y="192276"/>
              <a:ext cx="1112106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solidFill>
                    <a:srgbClr val="282828"/>
                  </a:solidFill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Тренирует умение формулировать свои мысли</a:t>
              </a:r>
            </a:p>
          </p:txBody>
        </p:sp>
      </p:grpSp>
      <p:sp>
        <p:nvSpPr>
          <p:cNvPr id="935" name="Google Shape;1045;p103"/>
          <p:cNvSpPr txBox="1"/>
          <p:nvPr/>
        </p:nvSpPr>
        <p:spPr>
          <a:xfrm>
            <a:off x="15813512" y="11057700"/>
            <a:ext cx="5674679" cy="17449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1" tIns="91421" rIns="91421" bIns="91421">
            <a:spAutoFit/>
          </a:bodyPr>
          <a:lstStyle/>
          <a:p>
            <a:pPr algn="ctr">
              <a:defRPr sz="3400">
                <a:solidFill>
                  <a:srgbClr val="282828"/>
                </a:solidFill>
                <a:latin typeface="MTS Text Medium"/>
                <a:ea typeface="MTS Text Medium"/>
                <a:cs typeface="MTS Text Medium"/>
                <a:sym typeface="MTS Text Medium"/>
              </a:defRPr>
            </a:pPr>
            <a:r>
              <a:t>Кому уйдет огромный пласт </a:t>
            </a:r>
            <a:r>
              <a:rPr strike="sngStrike"/>
              <a:t>денег</a:t>
            </a:r>
            <a:r>
              <a:t> задач на горизонте 5-7 лет</a:t>
            </a:r>
          </a:p>
        </p:txBody>
      </p:sp>
      <p:sp>
        <p:nvSpPr>
          <p:cNvPr id="936" name="В мире GenAI HR-коммуникация становится важным источником компетенций внутри компании:"/>
          <p:cNvSpPr txBox="1"/>
          <p:nvPr>
            <p:ph type="body" sz="quarter" idx="4294967295"/>
          </p:nvPr>
        </p:nvSpPr>
        <p:spPr>
          <a:xfrm>
            <a:off x="914401" y="781048"/>
            <a:ext cx="16307825" cy="4063090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737">
              <a:lnSpc>
                <a:spcPct val="100000"/>
              </a:lnSpc>
              <a:spcBef>
                <a:spcPts val="0"/>
              </a:spcBef>
              <a:buSzTx/>
              <a:buNone/>
              <a:defRPr cap="all" sz="64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В мире GenAI HR-коммуникация становится важным источником компетенций внутри компании:</a:t>
            </a:r>
          </a:p>
        </p:txBody>
      </p:sp>
      <p:sp>
        <p:nvSpPr>
          <p:cNvPr id="937" name="Номер слайда"/>
          <p:cNvSpPr txBox="1"/>
          <p:nvPr>
            <p:ph type="sldNum" sz="quarter" idx="4294967295"/>
          </p:nvPr>
        </p:nvSpPr>
        <p:spPr>
          <a:xfrm>
            <a:off x="23459439" y="12667581"/>
            <a:ext cx="478098" cy="466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" name="Рисунок 22" descr="Рисунок 22"/>
          <p:cNvPicPr>
            <a:picLocks noChangeAspect="1"/>
          </p:cNvPicPr>
          <p:nvPr/>
        </p:nvPicPr>
        <p:blipFill>
          <a:blip r:embed="rId2">
            <a:extLst/>
          </a:blip>
          <a:srcRect l="47161" t="8045" r="3750" b="41955"/>
          <a:stretch>
            <a:fillRect/>
          </a:stretch>
        </p:blipFill>
        <p:spPr>
          <a:xfrm>
            <a:off x="0" y="8548689"/>
            <a:ext cx="5760993" cy="5167315"/>
          </a:xfrm>
          <a:prstGeom prst="rect">
            <a:avLst/>
          </a:prstGeom>
          <a:ln w="12700">
            <a:miter lim="400000"/>
          </a:ln>
        </p:spPr>
      </p:pic>
      <p:sp>
        <p:nvSpPr>
          <p:cNvPr id="940" name="Мир онлайна меняется быстро, в нем много разных инструментов и надо гибко подбирать их под задачу. Сложные для сложных, простые  для простых. И экспертный контент явно не про последнее."/>
          <p:cNvSpPr txBox="1"/>
          <p:nvPr/>
        </p:nvSpPr>
        <p:spPr>
          <a:xfrm>
            <a:off x="707185" y="3241198"/>
            <a:ext cx="9909307" cy="3547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3998" tIns="503998" rIns="503998" bIns="503998">
            <a:spAutoFit/>
          </a:bodyPr>
          <a:lstStyle>
            <a:lvl1pPr defTabSz="1828800">
              <a:defRPr sz="4200">
                <a:solidFill>
                  <a:srgbClr val="FF0032"/>
                </a:solidFill>
                <a:latin typeface="MTS Text Medium"/>
                <a:ea typeface="MTS Text Medium"/>
                <a:cs typeface="MTS Text Medium"/>
                <a:sym typeface="MTS Text Medium"/>
              </a:defRPr>
            </a:lvl1pPr>
          </a:lstStyle>
          <a:p>
            <a:pPr/>
            <a:r>
              <a:t>Мы вышли за рамки HR, маркетинга и коммуникаций, попав в новый мир, где работает долгосрочное планирование. </a:t>
            </a:r>
          </a:p>
        </p:txBody>
      </p:sp>
      <p:sp>
        <p:nvSpPr>
          <p:cNvPr id="941" name="Номер слайда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942" name="Рисунок 9" descr="Рисунок 9"/>
          <p:cNvPicPr>
            <a:picLocks noChangeAspect="1"/>
          </p:cNvPicPr>
          <p:nvPr/>
        </p:nvPicPr>
        <p:blipFill>
          <a:blip r:embed="rId3">
            <a:extLst/>
          </a:blip>
          <a:srcRect l="0" t="0" r="31725" b="0"/>
          <a:stretch>
            <a:fillRect/>
          </a:stretch>
        </p:blipFill>
        <p:spPr>
          <a:xfrm>
            <a:off x="8767440" y="1814378"/>
            <a:ext cx="15616568" cy="114125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4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rcRect l="0" t="0" r="11666" b="21548"/>
          <a:stretch>
            <a:fillRect/>
          </a:stretch>
        </p:blipFill>
        <p:spPr>
          <a:xfrm rot="21202392">
            <a:off x="6307925" y="8568601"/>
            <a:ext cx="22339542" cy="6266231"/>
          </a:xfrm>
          <a:prstGeom prst="rect">
            <a:avLst/>
          </a:prstGeom>
          <a:ln w="12700">
            <a:miter lim="400000"/>
          </a:ln>
        </p:spPr>
      </p:pic>
      <p:sp>
        <p:nvSpPr>
          <p:cNvPr id="945" name="TextBox 7"/>
          <p:cNvSpPr txBox="1"/>
          <p:nvPr>
            <p:ph type="sldNum" sz="quarter" idx="4294967295"/>
          </p:nvPr>
        </p:nvSpPr>
        <p:spPr>
          <a:xfrm>
            <a:off x="23459442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946" name="Google Shape;357;p52" descr="Google Shape;357;p52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861965" y="3721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49" name="Google Shape;358;p52"/>
          <p:cNvGrpSpPr/>
          <p:nvPr/>
        </p:nvGrpSpPr>
        <p:grpSpPr>
          <a:xfrm>
            <a:off x="2280070" y="3967950"/>
            <a:ext cx="20812148" cy="865515"/>
            <a:chOff x="-2" y="0"/>
            <a:chExt cx="20812146" cy="865514"/>
          </a:xfrm>
        </p:grpSpPr>
        <p:sp>
          <p:nvSpPr>
            <p:cNvPr id="947" name="Google Shape;359;p52"/>
            <p:cNvSpPr/>
            <p:nvPr/>
          </p:nvSpPr>
          <p:spPr>
            <a:xfrm>
              <a:off x="-3" y="0"/>
              <a:ext cx="20812148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EA333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48" name="Google Shape;360;p52"/>
            <p:cNvSpPr txBox="1"/>
            <p:nvPr/>
          </p:nvSpPr>
          <p:spPr>
            <a:xfrm>
              <a:off x="342758" y="179329"/>
              <a:ext cx="2003432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Отказались от услуг агентства и взяли создание контента в свои руки.</a:t>
              </a:r>
            </a:p>
          </p:txBody>
        </p:sp>
      </p:grpSp>
      <p:pic>
        <p:nvPicPr>
          <p:cNvPr id="950" name="Google Shape;357;p52" descr="Google Shape;357;p52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861965" y="5245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53" name="Google Shape;358;p52"/>
          <p:cNvGrpSpPr/>
          <p:nvPr/>
        </p:nvGrpSpPr>
        <p:grpSpPr>
          <a:xfrm>
            <a:off x="2280070" y="5491950"/>
            <a:ext cx="20812148" cy="865515"/>
            <a:chOff x="-2" y="0"/>
            <a:chExt cx="20812146" cy="865514"/>
          </a:xfrm>
        </p:grpSpPr>
        <p:sp>
          <p:nvSpPr>
            <p:cNvPr id="951" name="Google Shape;359;p52"/>
            <p:cNvSpPr/>
            <p:nvPr/>
          </p:nvSpPr>
          <p:spPr>
            <a:xfrm>
              <a:off x="-3" y="0"/>
              <a:ext cx="20812148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EA333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52" name="Google Shape;360;p52"/>
            <p:cNvSpPr txBox="1"/>
            <p:nvPr/>
          </p:nvSpPr>
          <p:spPr>
            <a:xfrm>
              <a:off x="342758" y="179329"/>
              <a:ext cx="2003432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Провели кастдев своих разработчиков и собрали каналы и ресурсы, которые они читают.</a:t>
              </a:r>
            </a:p>
          </p:txBody>
        </p:sp>
      </p:grpSp>
      <p:pic>
        <p:nvPicPr>
          <p:cNvPr id="954" name="Google Shape;357;p52" descr="Google Shape;357;p52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861965" y="6769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57" name="Google Shape;358;p52"/>
          <p:cNvGrpSpPr/>
          <p:nvPr/>
        </p:nvGrpSpPr>
        <p:grpSpPr>
          <a:xfrm>
            <a:off x="2280070" y="7015950"/>
            <a:ext cx="20812148" cy="865515"/>
            <a:chOff x="-2" y="0"/>
            <a:chExt cx="20812146" cy="865514"/>
          </a:xfrm>
        </p:grpSpPr>
        <p:sp>
          <p:nvSpPr>
            <p:cNvPr id="955" name="Google Shape;359;p52"/>
            <p:cNvSpPr/>
            <p:nvPr/>
          </p:nvSpPr>
          <p:spPr>
            <a:xfrm>
              <a:off x="-3" y="0"/>
              <a:ext cx="20812148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EA333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56" name="Google Shape;360;p52"/>
            <p:cNvSpPr txBox="1"/>
            <p:nvPr/>
          </p:nvSpPr>
          <p:spPr>
            <a:xfrm>
              <a:off x="342758" y="179329"/>
              <a:ext cx="2003432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Запустили внутреннее авторское сообщество, и еще два в работе.</a:t>
              </a:r>
            </a:p>
          </p:txBody>
        </p:sp>
      </p:grpSp>
      <p:sp>
        <p:nvSpPr>
          <p:cNvPr id="958" name="Текст 12"/>
          <p:cNvSpPr txBox="1"/>
          <p:nvPr/>
        </p:nvSpPr>
        <p:spPr>
          <a:xfrm>
            <a:off x="914400" y="781056"/>
            <a:ext cx="10308788" cy="2836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defTabSz="1792159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pPr>
            <a:r>
              <a:t>КОГДА ДОЛГОСРОЧНЫЕ ТРЕНДЫ ВЛИЯЮТ </a:t>
            </a:r>
            <a:br/>
            <a:r>
              <a:t>На ТВОЮ РАБОТУ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0" name="Рисунок 30" descr="Рисунок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40584" y="4198430"/>
            <a:ext cx="13440298" cy="12494047"/>
          </a:xfrm>
          <a:prstGeom prst="rect">
            <a:avLst/>
          </a:prstGeom>
          <a:ln w="12700">
            <a:miter lim="400000"/>
          </a:ln>
        </p:spPr>
      </p:pic>
      <p:sp>
        <p:nvSpPr>
          <p:cNvPr id="961" name="TextBox 7"/>
          <p:cNvSpPr txBox="1"/>
          <p:nvPr>
            <p:ph type="sldNum" sz="quarter" idx="4294967295"/>
          </p:nvPr>
        </p:nvSpPr>
        <p:spPr>
          <a:xfrm>
            <a:off x="23459439" y="12646569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962" name="Google Shape;357;p52" descr="Google Shape;357;p52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861965" y="3721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5" name="Google Shape;358;p52"/>
          <p:cNvGrpSpPr/>
          <p:nvPr/>
        </p:nvGrpSpPr>
        <p:grpSpPr>
          <a:xfrm>
            <a:off x="2280070" y="3967950"/>
            <a:ext cx="20812148" cy="865515"/>
            <a:chOff x="-2" y="0"/>
            <a:chExt cx="20812146" cy="865514"/>
          </a:xfrm>
        </p:grpSpPr>
        <p:sp>
          <p:nvSpPr>
            <p:cNvPr id="963" name="Google Shape;359;p52"/>
            <p:cNvSpPr/>
            <p:nvPr/>
          </p:nvSpPr>
          <p:spPr>
            <a:xfrm>
              <a:off x="-3" y="0"/>
              <a:ext cx="20812148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EA333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64" name="Google Shape;360;p52"/>
            <p:cNvSpPr txBox="1"/>
            <p:nvPr/>
          </p:nvSpPr>
          <p:spPr>
            <a:xfrm>
              <a:off x="342758" y="179329"/>
              <a:ext cx="2003432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Понять, что в новых условиях становится важным долгосрочное планирование.</a:t>
              </a:r>
            </a:p>
          </p:txBody>
        </p:sp>
      </p:grpSp>
      <p:pic>
        <p:nvPicPr>
          <p:cNvPr id="966" name="Google Shape;357;p52" descr="Google Shape;357;p52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861965" y="5245341"/>
            <a:ext cx="2658537" cy="135881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9" name="Google Shape;358;p52"/>
          <p:cNvGrpSpPr/>
          <p:nvPr/>
        </p:nvGrpSpPr>
        <p:grpSpPr>
          <a:xfrm>
            <a:off x="2280070" y="5491950"/>
            <a:ext cx="20812148" cy="865515"/>
            <a:chOff x="-2" y="0"/>
            <a:chExt cx="20812146" cy="865514"/>
          </a:xfrm>
        </p:grpSpPr>
        <p:sp>
          <p:nvSpPr>
            <p:cNvPr id="967" name="Google Shape;359;p52"/>
            <p:cNvSpPr/>
            <p:nvPr/>
          </p:nvSpPr>
          <p:spPr>
            <a:xfrm>
              <a:off x="-3" y="0"/>
              <a:ext cx="20812148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EA333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68" name="Google Shape;360;p52"/>
            <p:cNvSpPr txBox="1"/>
            <p:nvPr/>
          </p:nvSpPr>
          <p:spPr>
            <a:xfrm>
              <a:off x="342758" y="179329"/>
              <a:ext cx="2003432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Пересмотреть контент-стратегии и внутренние процессы на предмет эффективности.</a:t>
              </a:r>
            </a:p>
          </p:txBody>
        </p:sp>
      </p:grpSp>
      <p:pic>
        <p:nvPicPr>
          <p:cNvPr id="970" name="Google Shape;357;p52" descr="Google Shape;357;p52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861965" y="6769341"/>
            <a:ext cx="2658537" cy="135881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73" name="Google Shape;358;p52"/>
          <p:cNvGrpSpPr/>
          <p:nvPr/>
        </p:nvGrpSpPr>
        <p:grpSpPr>
          <a:xfrm>
            <a:off x="2280070" y="7015950"/>
            <a:ext cx="20812148" cy="865515"/>
            <a:chOff x="-2" y="0"/>
            <a:chExt cx="20812146" cy="865514"/>
          </a:xfrm>
        </p:grpSpPr>
        <p:sp>
          <p:nvSpPr>
            <p:cNvPr id="971" name="Google Shape;359;p52"/>
            <p:cNvSpPr/>
            <p:nvPr/>
          </p:nvSpPr>
          <p:spPr>
            <a:xfrm>
              <a:off x="-3" y="0"/>
              <a:ext cx="20812148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EA333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72" name="Google Shape;360;p52"/>
            <p:cNvSpPr txBox="1"/>
            <p:nvPr/>
          </p:nvSpPr>
          <p:spPr>
            <a:xfrm>
              <a:off x="342758" y="179329"/>
              <a:ext cx="2003432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Минимизировать простые и развлекательные форматы.</a:t>
              </a:r>
            </a:p>
          </p:txBody>
        </p:sp>
      </p:grpSp>
      <p:pic>
        <p:nvPicPr>
          <p:cNvPr id="974" name="Google Shape;357;p52" descr="Google Shape;357;p52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861965" y="8293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77" name="Google Shape;358;p52"/>
          <p:cNvGrpSpPr/>
          <p:nvPr/>
        </p:nvGrpSpPr>
        <p:grpSpPr>
          <a:xfrm>
            <a:off x="2280070" y="8356834"/>
            <a:ext cx="20815323" cy="1231917"/>
            <a:chOff x="0" y="0"/>
            <a:chExt cx="20815321" cy="1231915"/>
          </a:xfrm>
        </p:grpSpPr>
        <p:sp>
          <p:nvSpPr>
            <p:cNvPr id="975" name="Google Shape;359;p52"/>
            <p:cNvSpPr/>
            <p:nvPr/>
          </p:nvSpPr>
          <p:spPr>
            <a:xfrm>
              <a:off x="-1" y="-1"/>
              <a:ext cx="20815323" cy="1231916"/>
            </a:xfrm>
            <a:prstGeom prst="roundRect">
              <a:avLst>
                <a:gd name="adj" fmla="val 3512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76" name="Google Shape;360;p52"/>
            <p:cNvSpPr txBox="1"/>
            <p:nvPr/>
          </p:nvSpPr>
          <p:spPr>
            <a:xfrm>
              <a:off x="342758" y="95252"/>
              <a:ext cx="15244038" cy="1041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Присмотреться к офлайн-инструментам, работе с небольшими группами и аналитическим инструментам.</a:t>
              </a:r>
            </a:p>
          </p:txBody>
        </p:sp>
      </p:grpSp>
      <p:pic>
        <p:nvPicPr>
          <p:cNvPr id="978" name="Google Shape;357;p52" descr="Google Shape;357;p52"/>
          <p:cNvPicPr>
            <a:picLocks noChangeAspect="1"/>
          </p:cNvPicPr>
          <p:nvPr/>
        </p:nvPicPr>
        <p:blipFill>
          <a:blip r:embed="rId3">
            <a:extLst/>
          </a:blip>
          <a:srcRect l="0" t="22964" r="0" b="25922"/>
          <a:stretch>
            <a:fillRect/>
          </a:stretch>
        </p:blipFill>
        <p:spPr>
          <a:xfrm flipH="1">
            <a:off x="861965" y="9817341"/>
            <a:ext cx="2658537" cy="13588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81" name="Google Shape;358;p52"/>
          <p:cNvGrpSpPr/>
          <p:nvPr/>
        </p:nvGrpSpPr>
        <p:grpSpPr>
          <a:xfrm>
            <a:off x="2280070" y="10063950"/>
            <a:ext cx="20812148" cy="865515"/>
            <a:chOff x="-2" y="0"/>
            <a:chExt cx="20812146" cy="865514"/>
          </a:xfrm>
        </p:grpSpPr>
        <p:sp>
          <p:nvSpPr>
            <p:cNvPr id="979" name="Google Shape;359;p52"/>
            <p:cNvSpPr/>
            <p:nvPr/>
          </p:nvSpPr>
          <p:spPr>
            <a:xfrm>
              <a:off x="-3" y="0"/>
              <a:ext cx="20812148" cy="86551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4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980" name="Google Shape;360;p52"/>
            <p:cNvSpPr txBox="1"/>
            <p:nvPr/>
          </p:nvSpPr>
          <p:spPr>
            <a:xfrm>
              <a:off x="342758" y="179329"/>
              <a:ext cx="20034320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400">
                  <a:latin typeface="MTS Text Regular"/>
                  <a:ea typeface="MTS Text Regular"/>
                  <a:cs typeface="MTS Text Regular"/>
                  <a:sym typeface="MTS Text Regular"/>
                </a:defRPr>
              </a:lvl1pPr>
            </a:lstStyle>
            <a:p>
              <a:pPr/>
              <a:r>
                <a:t>Учитывать опыт и развитие онлайна, — эта сфера просто чуть опережает все остальные. </a:t>
              </a:r>
            </a:p>
          </p:txBody>
        </p:sp>
      </p:grpSp>
      <p:sp>
        <p:nvSpPr>
          <p:cNvPr id="982" name="Текст 12"/>
          <p:cNvSpPr txBox="1"/>
          <p:nvPr/>
        </p:nvSpPr>
        <p:spPr>
          <a:xfrm>
            <a:off x="914400" y="781056"/>
            <a:ext cx="9673788" cy="2836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defTabSz="1773874">
              <a:defRPr cap="all" sz="6200">
                <a:solidFill>
                  <a:srgbClr val="EA333D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lvl1pPr>
          </a:lstStyle>
          <a:p>
            <a:pPr/>
            <a:r>
              <a:t>Что можно сделать в мире, где меняется рабочая среда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Закругленный прямоугольник"/>
          <p:cNvSpPr/>
          <p:nvPr/>
        </p:nvSpPr>
        <p:spPr>
          <a:xfrm>
            <a:off x="13121003" y="980142"/>
            <a:ext cx="9284399" cy="11927745"/>
          </a:xfrm>
          <a:prstGeom prst="roundRect">
            <a:avLst>
              <a:gd name="adj" fmla="val 6632"/>
            </a:avLst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85" name="TextBox 7"/>
          <p:cNvSpPr txBox="1"/>
          <p:nvPr>
            <p:ph type="sldNum" sz="quarter" idx="4294967295"/>
          </p:nvPr>
        </p:nvSpPr>
        <p:spPr>
          <a:xfrm>
            <a:off x="23459447" y="12646575"/>
            <a:ext cx="478098" cy="4876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/>
          <a:lstStyle>
            <a:lvl1pPr algn="r">
              <a:defRPr sz="2000">
                <a:solidFill>
                  <a:srgbClr val="282828"/>
                </a:solidFill>
                <a:latin typeface="MTS Text Regular"/>
                <a:ea typeface="MTS Text Regular"/>
                <a:cs typeface="MTS Text Regular"/>
                <a:sym typeface="MTS Text Regular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986" name="Текст 2"/>
          <p:cNvSpPr txBox="1"/>
          <p:nvPr/>
        </p:nvSpPr>
        <p:spPr>
          <a:xfrm>
            <a:off x="904878" y="5588132"/>
            <a:ext cx="10718170" cy="195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cap="all" sz="6400">
                <a:solidFill>
                  <a:srgbClr val="FF0032"/>
                </a:solidFill>
                <a:latin typeface="MTS Compact Regular"/>
                <a:ea typeface="MTS Compact Regular"/>
                <a:cs typeface="MTS Compact Regular"/>
                <a:sym typeface="MTS Compact Regular"/>
              </a:defRPr>
            </a:pPr>
            <a:r>
              <a:t>Время вопросов </a:t>
            </a:r>
            <a:br/>
            <a:r>
              <a:t>и ответов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4F8FB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4F8FB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4F8FB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