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92" r:id="rId3"/>
    <p:sldId id="29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66"/>
  </p:normalViewPr>
  <p:slideViewPr>
    <p:cSldViewPr snapToGrid="0">
      <p:cViewPr varScale="1">
        <p:scale>
          <a:sx n="115" d="100"/>
          <a:sy n="115" d="100"/>
        </p:scale>
        <p:origin x="6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4F54129-3C89-4EEF-B0C2-859DDE5B099A}"/>
              </a:ext>
            </a:extLst>
          </p:cNvPr>
          <p:cNvSpPr/>
          <p:nvPr/>
        </p:nvSpPr>
        <p:spPr>
          <a:xfrm>
            <a:off x="609600" y="3238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DEVOOPS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651961-F74C-468B-896A-4C5271B48EDE}"/>
              </a:ext>
            </a:extLst>
          </p:cNvPr>
          <p:cNvSpPr/>
          <p:nvPr/>
        </p:nvSpPr>
        <p:spPr>
          <a:xfrm>
            <a:off x="6858000" y="285750"/>
            <a:ext cx="47244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050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ЮРИЙ МЕДВЕДЕВ · GETPRUF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A37926-E1BF-4748-98AE-1EC6BFC474F7}"/>
              </a:ext>
            </a:extLst>
          </p:cNvPr>
          <p:cNvSpPr/>
          <p:nvPr/>
        </p:nvSpPr>
        <p:spPr>
          <a:xfrm>
            <a:off x="609600" y="1104900"/>
            <a:ext cx="27813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900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9900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17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85519B-8011-4AB5-9C88-CAC427BC2ABD}"/>
              </a:ext>
            </a:extLst>
          </p:cNvPr>
          <p:cNvSpPr/>
          <p:nvPr/>
        </p:nvSpPr>
        <p:spPr>
          <a:xfrm>
            <a:off x="3390900" y="1352550"/>
            <a:ext cx="28575" cy="12001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6DF9E-E58D-4286-BE76-DDCCAFE8998D}"/>
              </a:ext>
            </a:extLst>
          </p:cNvPr>
          <p:cNvSpPr/>
          <p:nvPr/>
        </p:nvSpPr>
        <p:spPr>
          <a:xfrm>
            <a:off x="3771900" y="1200150"/>
            <a:ext cx="7810500" cy="1562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37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ЛЕТ ОПЫТА</a:t>
            </a:r>
          </a:p>
          <a:p>
            <a:pPr algn="l">
              <a:buNone/>
              <a:defRPr sz="37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В KUBERNETES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F63452-63D3-438E-A3C9-804E79181933}"/>
              </a:ext>
            </a:extLst>
          </p:cNvPr>
          <p:cNvSpPr/>
          <p:nvPr/>
        </p:nvSpPr>
        <p:spPr>
          <a:xfrm>
            <a:off x="609600" y="3162300"/>
            <a:ext cx="10972800" cy="38100"/>
          </a:xfrm>
          <a:prstGeom prst="rect">
            <a:avLst/>
          </a:prstGeom>
          <a:solidFill>
            <a:srgbClr val="FF5D68"/>
          </a:solidFill>
          <a:ln w="0">
            <a:noFill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2FAB0A-6348-49B5-A8D0-4B2066B000E0}"/>
              </a:ext>
            </a:extLst>
          </p:cNvPr>
          <p:cNvSpPr/>
          <p:nvPr/>
        </p:nvSpPr>
        <p:spPr>
          <a:xfrm>
            <a:off x="609600" y="3543300"/>
            <a:ext cx="10668000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Как поймать фабрикованное резюме</a:t>
            </a:r>
          </a:p>
          <a:p>
            <a:pPr algn="l">
              <a:buNone/>
              <a:defRPr sz="25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и не разориться на нейросетях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B3979C-37C4-4333-9FB5-AD638C5725ED}"/>
              </a:ext>
            </a:extLst>
          </p:cNvPr>
          <p:cNvSpPr/>
          <p:nvPr/>
        </p:nvSpPr>
        <p:spPr>
          <a:xfrm>
            <a:off x="609600" y="5029200"/>
            <a:ext cx="10668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Экономичный и отказоустойчивый конвейер из нескольких моделей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EB8A03-F7B0-4738-A0EA-360A4ADFD3C6}"/>
              </a:ext>
            </a:extLst>
          </p:cNvPr>
          <p:cNvSpPr/>
          <p:nvPr/>
        </p:nvSpPr>
        <p:spPr>
          <a:xfrm>
            <a:off x="609600" y="607695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КАСКАД · СТОИМОСТЬ · 429 · ПРОВЕРЯЕМЫЕ ПРАВИЛА</a:t>
            </a:r>
          </a:p>
        </p:txBody>
      </p:sp>
    </p:spTree>
    <p:extLst>
      <p:ext uri="{BB962C8B-B14F-4D97-AF65-F5344CB8AC3E}">
        <p14:creationId xmlns:p14="http://schemas.microsoft.com/office/powerpoint/2010/main" val="285153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672E29-5487-6E34-22FA-7A30C7E8E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/>
          <p:nvPr/>
        </p:nvSpPr>
        <p:spPr>
          <a:xfrm>
            <a:off x="609630" y="266730"/>
            <a:ext cx="5333970" cy="2095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ru-RU" sz="975" b="1" dirty="0">
                <a:solidFill>
                  <a:srgbClr val="FF5D68"/>
                </a:solidFill>
                <a:latin typeface="Arial"/>
                <a:ea typeface="Arial"/>
                <a:cs typeface="Arial"/>
              </a:rPr>
              <a:t>КАНДИДАТ</a:t>
            </a:r>
          </a:p>
        </p:txBody>
      </p:sp>
      <p:sp>
        <p:nvSpPr>
          <p:cNvPr id="3" name="Rectangle 1"/>
          <p:cNvSpPr txBox="1"/>
          <p:nvPr/>
        </p:nvSpPr>
        <p:spPr>
          <a:xfrm>
            <a:off x="609630" y="533370"/>
            <a:ext cx="10972800" cy="7239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ru-RU" sz="2850" b="1" dirty="0">
                <a:solidFill>
                  <a:srgbClr val="F7F8FA"/>
                </a:solidFill>
                <a:latin typeface="Arial"/>
                <a:ea typeface="Arial"/>
                <a:cs typeface="Arial"/>
              </a:rPr>
              <a:t>Этот парень был из тех, кто любит генерить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3333F09-EBFB-47C8-CAC7-B6EA6F4376A9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1A13E3-DE4F-11A4-D948-901CEC80F0F2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2AA9D-9D27-CA52-C16F-E46755AE4DA5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Rectangle 6"/>
          <p:cNvSpPr txBox="1"/>
          <p:nvPr/>
        </p:nvSpPr>
        <p:spPr>
          <a:xfrm>
            <a:off x="609630" y="1618488"/>
            <a:ext cx="7223760" cy="21031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US" sz="975" b="1" dirty="0">
                <a:solidFill>
                  <a:srgbClr val="52C7FF"/>
                </a:solidFill>
                <a:latin typeface="Arial"/>
                <a:ea typeface="Arial"/>
                <a:cs typeface="Arial"/>
              </a:rPr>
              <a:t>DEVOPS ENGINEER  ·  WASHINGTON, DC</a:t>
            </a:r>
          </a:p>
        </p:txBody>
      </p:sp>
      <p:sp>
        <p:nvSpPr>
          <p:cNvPr id="11" name="Rectangle 7"/>
          <p:cNvSpPr txBox="1"/>
          <p:nvPr/>
        </p:nvSpPr>
        <p:spPr>
          <a:xfrm>
            <a:off x="609630" y="1947672"/>
            <a:ext cx="722376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US" sz="4050" b="1" dirty="0">
                <a:solidFill>
                  <a:srgbClr val="F7F8FA"/>
                </a:solidFill>
                <a:latin typeface="Arial"/>
                <a:ea typeface="Arial"/>
                <a:cs typeface="Arial"/>
              </a:rPr>
              <a:t>Mike Wazowski</a:t>
            </a:r>
          </a:p>
        </p:txBody>
      </p:sp>
      <p:sp>
        <p:nvSpPr>
          <p:cNvPr id="20" name="Rectangle 8"/>
          <p:cNvSpPr txBox="1"/>
          <p:nvPr/>
        </p:nvSpPr>
        <p:spPr>
          <a:xfrm>
            <a:off x="609630" y="2990088"/>
            <a:ext cx="1874520" cy="59436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US" sz="3000" b="1" dirty="0">
                <a:solidFill>
                  <a:srgbClr val="62D98B"/>
                </a:solidFill>
                <a:latin typeface="Menlo"/>
                <a:ea typeface="Menlo"/>
                <a:cs typeface="Menlo"/>
              </a:rPr>
              <a:t>99.95%</a:t>
            </a:r>
          </a:p>
        </p:txBody>
      </p:sp>
      <p:sp>
        <p:nvSpPr>
          <p:cNvPr id="21" name="Rectangle 9"/>
          <p:cNvSpPr txBox="1"/>
          <p:nvPr/>
        </p:nvSpPr>
        <p:spPr>
          <a:xfrm>
            <a:off x="609630" y="3602736"/>
            <a:ext cx="2011680" cy="3200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US" sz="1275" b="0" dirty="0">
                <a:solidFill>
                  <a:srgbClr val="9AA7B7"/>
                </a:solidFill>
                <a:latin typeface="Arial"/>
                <a:ea typeface="Arial"/>
                <a:cs typeface="Arial"/>
              </a:rPr>
              <a:t>platform uptime</a:t>
            </a:r>
          </a:p>
        </p:txBody>
      </p:sp>
      <p:sp>
        <p:nvSpPr>
          <p:cNvPr id="22" name="Rectangle 10"/>
          <p:cNvSpPr txBox="1"/>
          <p:nvPr/>
        </p:nvSpPr>
        <p:spPr>
          <a:xfrm>
            <a:off x="2621310" y="2990088"/>
            <a:ext cx="1783080" cy="59436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US" sz="3000" b="1" dirty="0">
                <a:solidFill>
                  <a:srgbClr val="52C7FF"/>
                </a:solidFill>
                <a:latin typeface="Menlo"/>
                <a:ea typeface="Menlo"/>
                <a:cs typeface="Menlo"/>
              </a:rPr>
              <a:t>80+</a:t>
            </a:r>
          </a:p>
        </p:txBody>
      </p:sp>
      <p:sp>
        <p:nvSpPr>
          <p:cNvPr id="23" name="Rectangle 11"/>
          <p:cNvSpPr txBox="1"/>
          <p:nvPr/>
        </p:nvSpPr>
        <p:spPr>
          <a:xfrm>
            <a:off x="2621310" y="3602736"/>
            <a:ext cx="1920240" cy="3200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US" sz="1275" b="0" dirty="0">
                <a:solidFill>
                  <a:srgbClr val="9AA7B7"/>
                </a:solidFill>
                <a:latin typeface="Arial"/>
                <a:ea typeface="Arial"/>
                <a:cs typeface="Arial"/>
              </a:rPr>
              <a:t>microservices on ECS</a:t>
            </a:r>
          </a:p>
        </p:txBody>
      </p:sp>
      <p:sp>
        <p:nvSpPr>
          <p:cNvPr id="24" name="Rectangle 12"/>
          <p:cNvSpPr txBox="1"/>
          <p:nvPr/>
        </p:nvSpPr>
        <p:spPr>
          <a:xfrm>
            <a:off x="4541550" y="2990088"/>
            <a:ext cx="1508760" cy="59436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US" sz="3000" b="1" dirty="0">
                <a:solidFill>
                  <a:srgbClr val="F1B84B"/>
                </a:solidFill>
                <a:latin typeface="Menlo"/>
                <a:ea typeface="Menlo"/>
                <a:cs typeface="Menlo"/>
              </a:rPr>
              <a:t>2.5M+</a:t>
            </a:r>
          </a:p>
        </p:txBody>
      </p:sp>
      <p:sp>
        <p:nvSpPr>
          <p:cNvPr id="25" name="Rectangle 13"/>
          <p:cNvSpPr txBox="1"/>
          <p:nvPr/>
        </p:nvSpPr>
        <p:spPr>
          <a:xfrm>
            <a:off x="4541550" y="3602736"/>
            <a:ext cx="1645920" cy="3200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US" sz="1275" b="0" dirty="0">
                <a:solidFill>
                  <a:srgbClr val="9AA7B7"/>
                </a:solidFill>
                <a:latin typeface="Arial"/>
                <a:ea typeface="Arial"/>
                <a:cs typeface="Arial"/>
              </a:rPr>
              <a:t>daily transactions</a:t>
            </a:r>
          </a:p>
        </p:txBody>
      </p:sp>
      <p:sp>
        <p:nvSpPr>
          <p:cNvPr id="26" name="Rectangle 14"/>
          <p:cNvSpPr txBox="1"/>
          <p:nvPr/>
        </p:nvSpPr>
        <p:spPr>
          <a:xfrm>
            <a:off x="6187470" y="2990088"/>
            <a:ext cx="1508760" cy="59436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US" sz="3000" b="1" dirty="0">
                <a:solidFill>
                  <a:srgbClr val="FF5D68"/>
                </a:solidFill>
                <a:latin typeface="Menlo"/>
                <a:ea typeface="Menlo"/>
                <a:cs typeface="Menlo"/>
              </a:rPr>
              <a:t>450+</a:t>
            </a:r>
          </a:p>
        </p:txBody>
      </p:sp>
      <p:sp>
        <p:nvSpPr>
          <p:cNvPr id="27" name="Rectangle 15"/>
          <p:cNvSpPr txBox="1"/>
          <p:nvPr/>
        </p:nvSpPr>
        <p:spPr>
          <a:xfrm>
            <a:off x="6187470" y="3602736"/>
            <a:ext cx="1645920" cy="3200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US" sz="1275" b="0" dirty="0">
                <a:solidFill>
                  <a:srgbClr val="9AA7B7"/>
                </a:solidFill>
                <a:latin typeface="Arial"/>
                <a:ea typeface="Arial"/>
                <a:cs typeface="Arial"/>
              </a:rPr>
              <a:t>weekly deployments</a:t>
            </a:r>
          </a:p>
        </p:txBody>
      </p:sp>
      <p:sp>
        <p:nvSpPr>
          <p:cNvPr id="30" name="Rectangle 16"/>
          <p:cNvSpPr/>
          <p:nvPr/>
        </p:nvSpPr>
        <p:spPr>
          <a:xfrm>
            <a:off x="609630" y="4233672"/>
            <a:ext cx="7223760" cy="951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  <p:txBody>
          <a:bodyPr/>
          <a:lstStyle/>
          <a:p>
            <a:endParaRPr lang="ru-RU" dirty="0"/>
          </a:p>
        </p:txBody>
      </p:sp>
      <p:sp>
        <p:nvSpPr>
          <p:cNvPr id="31" name="Rectangle 17"/>
          <p:cNvSpPr txBox="1"/>
          <p:nvPr/>
        </p:nvSpPr>
        <p:spPr>
          <a:xfrm>
            <a:off x="609630" y="4453128"/>
            <a:ext cx="7223760" cy="36576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US" sz="1425" b="1" dirty="0">
                <a:solidFill>
                  <a:srgbClr val="F7F8FA"/>
                </a:solidFill>
                <a:latin typeface="Arial"/>
                <a:ea typeface="Arial"/>
                <a:cs typeface="Arial"/>
              </a:rPr>
              <a:t>✓  Zero-downtime releases, first in company history</a:t>
            </a:r>
          </a:p>
        </p:txBody>
      </p:sp>
      <p:sp>
        <p:nvSpPr>
          <p:cNvPr id="32" name="Rectangle 18"/>
          <p:cNvSpPr txBox="1"/>
          <p:nvPr/>
        </p:nvSpPr>
        <p:spPr>
          <a:xfrm>
            <a:off x="609630" y="4864608"/>
            <a:ext cx="7223760" cy="36576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US" sz="1425" b="1" dirty="0">
                <a:solidFill>
                  <a:srgbClr val="F7F8FA"/>
                </a:solidFill>
                <a:latin typeface="Arial"/>
                <a:ea typeface="Arial"/>
                <a:cs typeface="Arial"/>
              </a:rPr>
              <a:t>✓  HIPAA compliance certification in 60 days</a:t>
            </a:r>
          </a:p>
        </p:txBody>
      </p:sp>
      <p:sp>
        <p:nvSpPr>
          <p:cNvPr id="33" name="Rectangle 19"/>
          <p:cNvSpPr txBox="1"/>
          <p:nvPr/>
        </p:nvSpPr>
        <p:spPr>
          <a:xfrm>
            <a:off x="609630" y="5276088"/>
            <a:ext cx="7223760" cy="36576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US" sz="1425" b="1" dirty="0">
                <a:solidFill>
                  <a:srgbClr val="F7F8FA"/>
                </a:solidFill>
                <a:latin typeface="Arial"/>
                <a:ea typeface="Arial"/>
                <a:cs typeface="Arial"/>
              </a:rPr>
              <a:t>✓  25,000+ healthcare providers on the platform</a:t>
            </a:r>
          </a:p>
        </p:txBody>
      </p:sp>
      <p:sp>
        <p:nvSpPr>
          <p:cNvPr id="35" name="Rectangle 20"/>
          <p:cNvSpPr txBox="1"/>
          <p:nvPr/>
        </p:nvSpPr>
        <p:spPr>
          <a:xfrm>
            <a:off x="609630" y="5852160"/>
            <a:ext cx="7223760" cy="2743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</a:pPr>
            <a:r>
              <a:rPr lang="en-US" sz="1200" b="0" dirty="0">
                <a:solidFill>
                  <a:srgbClr val="9AA7B7"/>
                </a:solidFill>
                <a:latin typeface="Arial"/>
                <a:ea typeface="Arial"/>
                <a:cs typeface="Arial"/>
              </a:rPr>
              <a:t>Green Card holder  ·  U.S. Permanent Resident  ·  No sponsorship required</a:t>
            </a:r>
          </a:p>
        </p:txBody>
      </p:sp>
      <p:sp>
        <p:nvSpPr>
          <p:cNvPr id="40" name="Rounded Rectangle 21"/>
          <p:cNvSpPr/>
          <p:nvPr/>
        </p:nvSpPr>
        <p:spPr>
          <a:xfrm>
            <a:off x="8199150" y="1618488"/>
            <a:ext cx="3383280" cy="4507992"/>
          </a:xfrm>
          <a:prstGeom prst="roundRect">
            <a:avLst>
              <a:gd name="adj" fmla="val 3378"/>
            </a:avLst>
          </a:prstGeom>
          <a:solidFill>
            <a:srgbClr val="131A23"/>
          </a:solidFill>
          <a:ln w="9525">
            <a:solidFill>
              <a:srgbClr val="B894FF"/>
            </a:solidFill>
          </a:ln>
        </p:spPr>
        <p:txBody>
          <a:bodyPr/>
          <a:lstStyle/>
          <a:p>
            <a:endParaRPr lang="ru-RU" dirty="0"/>
          </a:p>
        </p:txBody>
      </p:sp>
      <p:sp>
        <p:nvSpPr>
          <p:cNvPr id="41" name="Rectangle 22"/>
          <p:cNvSpPr txBox="1"/>
          <p:nvPr/>
        </p:nvSpPr>
        <p:spPr>
          <a:xfrm>
            <a:off x="8473470" y="1920240"/>
            <a:ext cx="2834640" cy="2743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ru-RU" sz="1200" b="1" dirty="0">
                <a:solidFill>
                  <a:srgbClr val="B894FF"/>
                </a:solidFill>
                <a:latin typeface="Arial"/>
                <a:ea typeface="Arial"/>
                <a:cs typeface="Arial"/>
              </a:rPr>
              <a:t>ОТКРЫТЬ РЕЗЮМЕ</a:t>
            </a:r>
          </a:p>
        </p:txBody>
      </p:sp>
      <p:sp>
        <p:nvSpPr>
          <p:cNvPr id="42" name="Rounded Rectangle 23"/>
          <p:cNvSpPr/>
          <p:nvPr/>
        </p:nvSpPr>
        <p:spPr>
          <a:xfrm>
            <a:off x="8473470" y="2350008"/>
            <a:ext cx="2834640" cy="283464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ru-RU" dirty="0"/>
          </a:p>
        </p:txBody>
      </p:sp>
      <p:pic>
        <p:nvPicPr>
          <p:cNvPr id="43" name="Picture 24" descr="QR code: http://devoops.getpruf.ai.website.yandexcloud.net/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8334" y="2404872"/>
            <a:ext cx="2724912" cy="2724912"/>
          </a:xfrm>
          <a:prstGeom prst="rect">
            <a:avLst/>
          </a:prstGeom>
        </p:spPr>
      </p:pic>
      <p:sp>
        <p:nvSpPr>
          <p:cNvPr id="44" name="Rectangle 25"/>
          <p:cNvSpPr txBox="1"/>
          <p:nvPr/>
        </p:nvSpPr>
        <p:spPr>
          <a:xfrm>
            <a:off x="8473470" y="5385816"/>
            <a:ext cx="2834640" cy="4114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</a:pPr>
            <a:r>
              <a:rPr lang="en-US" sz="1425" b="1" dirty="0">
                <a:solidFill>
                  <a:srgbClr val="F7F8FA"/>
                </a:solidFill>
                <a:latin typeface="Arial"/>
                <a:ea typeface="Arial"/>
                <a:cs typeface="Arial"/>
              </a:rPr>
              <a:t>Contact Mike Wazowski</a:t>
            </a:r>
          </a:p>
        </p:txBody>
      </p:sp>
    </p:spTree>
    <p:extLst>
      <p:ext uri="{BB962C8B-B14F-4D97-AF65-F5344CB8AC3E}">
        <p14:creationId xmlns:p14="http://schemas.microsoft.com/office/powerpoint/2010/main" val="2800875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5B32B0-68BF-8844-1F01-C81DB8404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CC1A948-5836-46FC-F9EE-FA6A8B34710F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КОНФЛИКТ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BA7689-415A-553D-1D8B-A530908E7E5A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rgbClr val="F7F8FA"/>
                </a:solidFill>
                <a:latin typeface="Arial"/>
                <a:ea typeface="Arial"/>
                <a:cs typeface="Arial"/>
              </a:rPr>
              <a:t>Три </a:t>
            </a:r>
            <a:r>
              <a:rPr sz="2850" b="1" dirty="0" err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требования</a:t>
            </a:r>
            <a:r>
              <a:rPr sz="2850" b="1" dirty="0">
                <a:solidFill>
                  <a:srgbClr val="F7F8FA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тянут</a:t>
            </a:r>
            <a:r>
              <a:rPr sz="2850" b="1" dirty="0">
                <a:solidFill>
                  <a:srgbClr val="F7F8FA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систему</a:t>
            </a:r>
            <a:r>
              <a:rPr sz="2850" b="1" dirty="0">
                <a:solidFill>
                  <a:srgbClr val="F7F8FA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в</a:t>
            </a:r>
            <a:r>
              <a:rPr sz="2850" b="1" dirty="0">
                <a:solidFill>
                  <a:srgbClr val="F7F8FA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разные</a:t>
            </a:r>
            <a:r>
              <a:rPr sz="2850" b="1" dirty="0">
                <a:solidFill>
                  <a:srgbClr val="F7F8FA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стороны</a:t>
            </a:r>
            <a:endParaRPr sz="2850" b="1" dirty="0">
              <a:solidFill>
                <a:srgbClr val="F7F8F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3F7BAB-C88C-CADD-250C-E85A34AB175A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D96425-275E-D7A9-D0DB-2E86837D77FD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BAD241-6917-291A-3882-A1EF2A41D6E3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6420F-90AC-79E8-B22C-8906060C1254}"/>
              </a:ext>
            </a:extLst>
          </p:cNvPr>
          <p:cNvSpPr/>
          <p:nvPr/>
        </p:nvSpPr>
        <p:spPr>
          <a:xfrm>
            <a:off x="685800" y="1619250"/>
            <a:ext cx="3143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ФЛАГМАН НА ВСЁ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D94478-EF94-B0A4-9E7A-A236497CA183}"/>
              </a:ext>
            </a:extLst>
          </p:cNvPr>
          <p:cNvSpPr/>
          <p:nvPr/>
        </p:nvSpPr>
        <p:spPr>
          <a:xfrm>
            <a:off x="4000500" y="1809750"/>
            <a:ext cx="1143000" cy="28575"/>
          </a:xfrm>
          <a:prstGeom prst="rect">
            <a:avLst/>
          </a:prstGeom>
          <a:solidFill>
            <a:srgbClr val="FF5D68"/>
          </a:solidFill>
          <a:ln w="0">
            <a:noFill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DB67E7-4C07-8EF9-22A2-3EDA2471FD76}"/>
              </a:ext>
            </a:extLst>
          </p:cNvPr>
          <p:cNvSpPr/>
          <p:nvPr/>
        </p:nvSpPr>
        <p:spPr>
          <a:xfrm>
            <a:off x="5524500" y="1581150"/>
            <a:ext cx="5619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дорого и медленно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EB84A9-6978-F855-8B58-14A3BDC4C82D}"/>
              </a:ext>
            </a:extLst>
          </p:cNvPr>
          <p:cNvSpPr/>
          <p:nvPr/>
        </p:nvSpPr>
        <p:spPr>
          <a:xfrm>
            <a:off x="685800" y="2838450"/>
            <a:ext cx="3143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ДЕШЁВАЯ МОДЕЛЬ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3A5E49-3188-6FAA-35DE-E4FDBA460D8C}"/>
              </a:ext>
            </a:extLst>
          </p:cNvPr>
          <p:cNvSpPr/>
          <p:nvPr/>
        </p:nvSpPr>
        <p:spPr>
          <a:xfrm>
            <a:off x="4000500" y="3028950"/>
            <a:ext cx="1143000" cy="28575"/>
          </a:xfrm>
          <a:prstGeom prst="rect">
            <a:avLst/>
          </a:prstGeom>
          <a:solidFill>
            <a:srgbClr val="F1B84B"/>
          </a:solidFill>
          <a:ln w="0">
            <a:noFill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19D92D-517E-D6D8-0A86-B4FBFC8A7104}"/>
              </a:ext>
            </a:extLst>
          </p:cNvPr>
          <p:cNvSpPr/>
          <p:nvPr/>
        </p:nvSpPr>
        <p:spPr>
          <a:xfrm>
            <a:off x="5524500" y="2800350"/>
            <a:ext cx="5619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может потерять контракт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F66FDA-10BB-260D-6C9A-F52D45C243AE}"/>
              </a:ext>
            </a:extLst>
          </p:cNvPr>
          <p:cNvSpPr/>
          <p:nvPr/>
        </p:nvSpPr>
        <p:spPr>
          <a:xfrm>
            <a:off x="685800" y="4057650"/>
            <a:ext cx="3143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ОДИН ПРОВАЙДЕР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9FFE6D-ED8A-8595-FA11-36A75C0B3600}"/>
              </a:ext>
            </a:extLst>
          </p:cNvPr>
          <p:cNvSpPr/>
          <p:nvPr/>
        </p:nvSpPr>
        <p:spPr>
          <a:xfrm>
            <a:off x="4000500" y="4248150"/>
            <a:ext cx="1143000" cy="28575"/>
          </a:xfrm>
          <a:prstGeom prst="rect">
            <a:avLst/>
          </a:prstGeom>
          <a:solidFill>
            <a:srgbClr val="52C7FF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101650-50F5-5AEB-55C2-E60959A15403}"/>
              </a:ext>
            </a:extLst>
          </p:cNvPr>
          <p:cNvSpPr/>
          <p:nvPr/>
        </p:nvSpPr>
        <p:spPr>
          <a:xfrm>
            <a:off x="5524500" y="4019550"/>
            <a:ext cx="5619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429 становится отказом системы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6F3538-B6A3-1006-26B1-26378ECED262}"/>
              </a:ext>
            </a:extLst>
          </p:cNvPr>
          <p:cNvSpPr/>
          <p:nvPr/>
        </p:nvSpPr>
        <p:spPr>
          <a:xfrm>
            <a:off x="2952750" y="5372100"/>
            <a:ext cx="6286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500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Решение по кандидату остаётся у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486598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CE86780-BD7C-431A-9F53-BB434172CFC3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КОНТРАКТ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0339BA-DD71-487D-9743-5BABAD7F91BB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0212" lnSpcReduction="10000"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Правильная глубина · переживаемый отказ · проверяемая причина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9F2237-DD4B-44D4-BC46-9AEF203DE7EE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B8BB12-B46C-4301-8F2A-9678A279B8B8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5CE429-5887-467D-8AC1-E093A34A3B7D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BD87FF-AC47-472B-884A-AF62C4FEAE15}"/>
              </a:ext>
            </a:extLst>
          </p:cNvPr>
          <p:cNvSpPr/>
          <p:nvPr/>
        </p:nvSpPr>
        <p:spPr>
          <a:xfrm>
            <a:off x="666750" y="1790700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12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1217BE-BBA8-48C5-885B-723A121030B4}"/>
              </a:ext>
            </a:extLst>
          </p:cNvPr>
          <p:cNvSpPr/>
          <p:nvPr/>
        </p:nvSpPr>
        <p:spPr>
          <a:xfrm>
            <a:off x="666750" y="2238375"/>
            <a:ext cx="304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0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НЕ ПЛАТИТЬ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1199BE-B839-49EA-B103-428254037648}"/>
              </a:ext>
            </a:extLst>
          </p:cNvPr>
          <p:cNvSpPr/>
          <p:nvPr/>
        </p:nvSpPr>
        <p:spPr>
          <a:xfrm>
            <a:off x="666750" y="2781300"/>
            <a:ext cx="3048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3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за спокойный вход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C6088A-29F8-476E-AD91-E9AE03FC00B7}"/>
              </a:ext>
            </a:extLst>
          </p:cNvPr>
          <p:cNvSpPr/>
          <p:nvPr/>
        </p:nvSpPr>
        <p:spPr>
          <a:xfrm>
            <a:off x="4057650" y="1695450"/>
            <a:ext cx="9525" cy="21907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8EBC81-E1A2-4A8E-9E10-44767DD35FB1}"/>
              </a:ext>
            </a:extLst>
          </p:cNvPr>
          <p:cNvSpPr/>
          <p:nvPr/>
        </p:nvSpPr>
        <p:spPr>
          <a:xfrm>
            <a:off x="4476750" y="1790700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125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F9B96D-FDA6-457E-88E3-BD1E7D3F0100}"/>
              </a:ext>
            </a:extLst>
          </p:cNvPr>
          <p:cNvSpPr/>
          <p:nvPr/>
        </p:nvSpPr>
        <p:spPr>
          <a:xfrm>
            <a:off x="4476750" y="2238375"/>
            <a:ext cx="304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0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НЕ ПАДАТЬ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7609F1-E371-4A93-AAF1-8692BF25AE54}"/>
              </a:ext>
            </a:extLst>
          </p:cNvPr>
          <p:cNvSpPr/>
          <p:nvPr/>
        </p:nvSpPr>
        <p:spPr>
          <a:xfrm>
            <a:off x="4476750" y="2781300"/>
            <a:ext cx="3048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3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вместе с провайдером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0FE5B4-230B-44C9-8130-DA5361FA7AF3}"/>
              </a:ext>
            </a:extLst>
          </p:cNvPr>
          <p:cNvSpPr/>
          <p:nvPr/>
        </p:nvSpPr>
        <p:spPr>
          <a:xfrm>
            <a:off x="7867650" y="1695450"/>
            <a:ext cx="9525" cy="21907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DB5561-7D2D-4F5F-A710-5D09777DFEAC}"/>
              </a:ext>
            </a:extLst>
          </p:cNvPr>
          <p:cNvSpPr/>
          <p:nvPr/>
        </p:nvSpPr>
        <p:spPr>
          <a:xfrm>
            <a:off x="8286750" y="1790700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12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F7BCDE-AAD6-4B6F-AFE2-1888A3B260A8}"/>
              </a:ext>
            </a:extLst>
          </p:cNvPr>
          <p:cNvSpPr/>
          <p:nvPr/>
        </p:nvSpPr>
        <p:spPr>
          <a:xfrm>
            <a:off x="8286750" y="2238375"/>
            <a:ext cx="304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0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НЕ ПРОПУСТИТЬ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7CA27D-6417-4BAF-9C76-3B2428C06BA8}"/>
              </a:ext>
            </a:extLst>
          </p:cNvPr>
          <p:cNvSpPr/>
          <p:nvPr/>
        </p:nvSpPr>
        <p:spPr>
          <a:xfrm>
            <a:off x="8286750" y="2781300"/>
            <a:ext cx="3048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3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сильный сигнал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3CA003D-3208-4FEC-BF78-8A847EC6CDF2}"/>
              </a:ext>
            </a:extLst>
          </p:cNvPr>
          <p:cNvSpPr/>
          <p:nvPr/>
        </p:nvSpPr>
        <p:spPr>
          <a:xfrm>
            <a:off x="1809750" y="4286250"/>
            <a:ext cx="8572500" cy="704850"/>
          </a:xfrm>
          <a:prstGeom prst="roundRect">
            <a:avLst>
              <a:gd name="adj" fmla="val 13514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7F357CA-2B9E-45C9-A9FD-31626C47A11E}"/>
              </a:ext>
            </a:extLst>
          </p:cNvPr>
          <p:cNvSpPr/>
          <p:nvPr/>
        </p:nvSpPr>
        <p:spPr>
          <a:xfrm>
            <a:off x="1809750" y="4286250"/>
            <a:ext cx="47625" cy="704850"/>
          </a:xfrm>
          <a:prstGeom prst="roundRect">
            <a:avLst>
              <a:gd name="adj" fmla="val 50000"/>
            </a:avLst>
          </a:prstGeom>
          <a:solidFill>
            <a:srgbClr val="62D98B"/>
          </a:solidFill>
          <a:ln w="0">
            <a:noFill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3EAA70-5F97-49F9-8EE1-65936CF22E70}"/>
              </a:ext>
            </a:extLst>
          </p:cNvPr>
          <p:cNvSpPr/>
          <p:nvPr/>
        </p:nvSpPr>
        <p:spPr>
          <a:xfrm>
            <a:off x="2000250" y="4381500"/>
            <a:ext cx="82486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75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575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модель извлекает  →  Python проверяет и считает  →  человек решает</a:t>
            </a:r>
          </a:p>
        </p:txBody>
      </p:sp>
    </p:spTree>
    <p:extLst>
      <p:ext uri="{BB962C8B-B14F-4D97-AF65-F5344CB8AC3E}">
        <p14:creationId xmlns:p14="http://schemas.microsoft.com/office/powerpoint/2010/main" val="1248012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45B787E-CFD4-4826-B732-D1AC0D8EA567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БАЗОВАЯ ЦЕНА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749AB5-EE4D-4BA9-892C-4B7D1FE3996D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Если каждый документ отправить в Sonnet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E07C5B-76A6-471A-A520-2E6C7D293360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50F5CB-CBDF-4E77-980E-33A91EA449ED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249D38-BD3A-452C-9E7D-6ADFDE19A5F5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71FC89-7190-47B0-9096-642C44D6CE97}"/>
              </a:ext>
            </a:extLst>
          </p:cNvPr>
          <p:cNvSpPr/>
          <p:nvPr/>
        </p:nvSpPr>
        <p:spPr>
          <a:xfrm>
            <a:off x="685800" y="1657350"/>
            <a:ext cx="2381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52C7FF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52C7FF"/>
                </a:solidFill>
                <a:latin typeface="Menlo"/>
                <a:ea typeface="Menlo"/>
                <a:cs typeface="Menlo"/>
              </a:rPr>
              <a:t>10 000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29538A-708F-4B74-9C8D-61AE20BCFE36}"/>
              </a:ext>
            </a:extLst>
          </p:cNvPr>
          <p:cNvSpPr/>
          <p:nvPr/>
        </p:nvSpPr>
        <p:spPr>
          <a:xfrm>
            <a:off x="685800" y="2324100"/>
            <a:ext cx="2381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входных токенов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EF5BE1-127B-4192-A878-81589B8D3D59}"/>
              </a:ext>
            </a:extLst>
          </p:cNvPr>
          <p:cNvSpPr/>
          <p:nvPr/>
        </p:nvSpPr>
        <p:spPr>
          <a:xfrm>
            <a:off x="3105150" y="1952625"/>
            <a:ext cx="685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850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+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4CDDF0-8D99-4945-87BC-63F45AB4B3C6}"/>
              </a:ext>
            </a:extLst>
          </p:cNvPr>
          <p:cNvSpPr/>
          <p:nvPr/>
        </p:nvSpPr>
        <p:spPr>
          <a:xfrm>
            <a:off x="3905250" y="1657350"/>
            <a:ext cx="2381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F1B84B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F1B84B"/>
                </a:solidFill>
                <a:latin typeface="Menlo"/>
                <a:ea typeface="Menlo"/>
                <a:cs typeface="Menlo"/>
              </a:rPr>
              <a:t>1 000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AED06A-0329-42F9-B29B-7EDD60411385}"/>
              </a:ext>
            </a:extLst>
          </p:cNvPr>
          <p:cNvSpPr/>
          <p:nvPr/>
        </p:nvSpPr>
        <p:spPr>
          <a:xfrm>
            <a:off x="3905250" y="2324100"/>
            <a:ext cx="2381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выходных токенов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1682A9-B142-4886-B389-75DF827290DC}"/>
              </a:ext>
            </a:extLst>
          </p:cNvPr>
          <p:cNvSpPr/>
          <p:nvPr/>
        </p:nvSpPr>
        <p:spPr>
          <a:xfrm>
            <a:off x="6343650" y="1952625"/>
            <a:ext cx="685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850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674057-166C-4018-8DFD-20203A020BE8}"/>
              </a:ext>
            </a:extLst>
          </p:cNvPr>
          <p:cNvSpPr/>
          <p:nvPr/>
        </p:nvSpPr>
        <p:spPr>
          <a:xfrm>
            <a:off x="7162800" y="1657350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$0,045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FA8032-F296-425D-B67C-562899D805E9}"/>
              </a:ext>
            </a:extLst>
          </p:cNvPr>
          <p:cNvSpPr/>
          <p:nvPr/>
        </p:nvSpPr>
        <p:spPr>
          <a:xfrm>
            <a:off x="7162800" y="2324100"/>
            <a:ext cx="3238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один вызов Sonnet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576912-9E91-449A-8BBF-85EC39A12FB7}"/>
              </a:ext>
            </a:extLst>
          </p:cNvPr>
          <p:cNvSpPr/>
          <p:nvPr/>
        </p:nvSpPr>
        <p:spPr>
          <a:xfrm>
            <a:off x="1333500" y="3333750"/>
            <a:ext cx="952500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A6DD06-E306-4687-BB53-C909B82F1F65}"/>
              </a:ext>
            </a:extLst>
          </p:cNvPr>
          <p:cNvSpPr/>
          <p:nvPr/>
        </p:nvSpPr>
        <p:spPr>
          <a:xfrm>
            <a:off x="1562100" y="3790950"/>
            <a:ext cx="90487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5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25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1 000 документов  ×  $0,045  =  $45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7652D6-FD75-445F-80EF-1B36611EE470}"/>
              </a:ext>
            </a:extLst>
          </p:cNvPr>
          <p:cNvSpPr/>
          <p:nvPr/>
        </p:nvSpPr>
        <p:spPr>
          <a:xfrm>
            <a:off x="2571750" y="4819650"/>
            <a:ext cx="7048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Только модельная ступень. Не полная себестоимость.</a:t>
            </a:r>
          </a:p>
        </p:txBody>
      </p:sp>
    </p:spTree>
    <p:extLst>
      <p:ext uri="{BB962C8B-B14F-4D97-AF65-F5344CB8AC3E}">
        <p14:creationId xmlns:p14="http://schemas.microsoft.com/office/powerpoint/2010/main" val="1780924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0534A53-11FF-4A69-9E96-C5C4DA3B501E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ПРИНЦИП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6BD890-88C8-4F25-BA67-EDDC641706F5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Маршрутизировать нужно неопределённость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D864FC-7451-468E-8F96-1302B8CF8CD3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30EA35-4E8C-4E22-A30A-7360E23F2ACD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784EC7-B95E-4A66-B334-56CE632827FD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7EFF129-152E-4EF3-ADD4-4044E96F888B}"/>
              </a:ext>
            </a:extLst>
          </p:cNvPr>
          <p:cNvSpPr/>
          <p:nvPr/>
        </p:nvSpPr>
        <p:spPr>
          <a:xfrm>
            <a:off x="552450" y="1809750"/>
            <a:ext cx="2247900" cy="1619250"/>
          </a:xfrm>
          <a:prstGeom prst="roundRect">
            <a:avLst>
              <a:gd name="adj" fmla="val 7059"/>
            </a:avLst>
          </a:prstGeom>
          <a:solidFill>
            <a:srgbClr val="131A23"/>
          </a:solidFill>
          <a:ln w="9525">
            <a:solidFill>
              <a:srgbClr val="62D98B"/>
            </a:solidFill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49338F-11C2-4984-8CDB-47E8A36E0209}"/>
              </a:ext>
            </a:extLst>
          </p:cNvPr>
          <p:cNvSpPr/>
          <p:nvPr/>
        </p:nvSpPr>
        <p:spPr>
          <a:xfrm>
            <a:off x="685800" y="2000250"/>
            <a:ext cx="1981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ПЕРВЫЙ ПРОХОД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9BAA0E-BF7E-4BB5-8F94-2441EB66F1FC}"/>
              </a:ext>
            </a:extLst>
          </p:cNvPr>
          <p:cNvSpPr/>
          <p:nvPr/>
        </p:nvSpPr>
        <p:spPr>
          <a:xfrm>
            <a:off x="723900" y="2476500"/>
            <a:ext cx="19050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докажи, что можно</a:t>
            </a:r>
          </a:p>
          <a:p>
            <a:pPr algn="ctr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остановиться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B418FE71-5E62-49F9-963A-0D874511D4F1}"/>
              </a:ext>
            </a:extLst>
          </p:cNvPr>
          <p:cNvSpPr/>
          <p:nvPr/>
        </p:nvSpPr>
        <p:spPr>
          <a:xfrm>
            <a:off x="2857500" y="2543175"/>
            <a:ext cx="266700" cy="15240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326338F-705D-4EAB-87C7-9CC87939BFCA}"/>
              </a:ext>
            </a:extLst>
          </p:cNvPr>
          <p:cNvSpPr/>
          <p:nvPr/>
        </p:nvSpPr>
        <p:spPr>
          <a:xfrm>
            <a:off x="3238500" y="1809750"/>
            <a:ext cx="2247900" cy="1619250"/>
          </a:xfrm>
          <a:prstGeom prst="roundRect">
            <a:avLst>
              <a:gd name="adj" fmla="val 7059"/>
            </a:avLst>
          </a:prstGeom>
          <a:solidFill>
            <a:srgbClr val="131A23"/>
          </a:solidFill>
          <a:ln w="9525">
            <a:solidFill>
              <a:srgbClr val="F1B84B"/>
            </a:solidFill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2359B9-6735-4C33-B144-7FF741F73BE2}"/>
              </a:ext>
            </a:extLst>
          </p:cNvPr>
          <p:cNvSpPr/>
          <p:nvPr/>
        </p:nvSpPr>
        <p:spPr>
          <a:xfrm>
            <a:off x="3371850" y="2000250"/>
            <a:ext cx="1981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ТОЧЕЧНЫЙ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A67E05-2DDE-4608-905A-ABD02598E8CD}"/>
              </a:ext>
            </a:extLst>
          </p:cNvPr>
          <p:cNvSpPr/>
          <p:nvPr/>
        </p:nvSpPr>
        <p:spPr>
          <a:xfrm>
            <a:off x="3409950" y="2476500"/>
            <a:ext cx="19050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проверь спорную</a:t>
            </a:r>
          </a:p>
          <a:p>
            <a:pPr algn="ctr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роль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E4DF0976-288F-409A-A013-16EC0F70F184}"/>
              </a:ext>
            </a:extLst>
          </p:cNvPr>
          <p:cNvSpPr/>
          <p:nvPr/>
        </p:nvSpPr>
        <p:spPr>
          <a:xfrm>
            <a:off x="5543550" y="2543175"/>
            <a:ext cx="266700" cy="15240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CB900D8-3DEE-4CD4-ADE8-7ACAD72E3CD8}"/>
              </a:ext>
            </a:extLst>
          </p:cNvPr>
          <p:cNvSpPr/>
          <p:nvPr/>
        </p:nvSpPr>
        <p:spPr>
          <a:xfrm>
            <a:off x="5924550" y="1809750"/>
            <a:ext cx="2247900" cy="1619250"/>
          </a:xfrm>
          <a:prstGeom prst="roundRect">
            <a:avLst>
              <a:gd name="adj" fmla="val 7059"/>
            </a:avLst>
          </a:prstGeom>
          <a:solidFill>
            <a:srgbClr val="131A23"/>
          </a:solidFill>
          <a:ln w="9525">
            <a:solidFill>
              <a:srgbClr val="FF5D68"/>
            </a:solidFill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F370DB-87D2-4FE2-A65C-0955CE02D89E}"/>
              </a:ext>
            </a:extLst>
          </p:cNvPr>
          <p:cNvSpPr/>
          <p:nvPr/>
        </p:nvSpPr>
        <p:spPr>
          <a:xfrm>
            <a:off x="6057900" y="2000250"/>
            <a:ext cx="1981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ПОЛНЫЙ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C7747B-A3A4-4577-A4A9-1457D79B503E}"/>
              </a:ext>
            </a:extLst>
          </p:cNvPr>
          <p:cNvSpPr/>
          <p:nvPr/>
        </p:nvSpPr>
        <p:spPr>
          <a:xfrm>
            <a:off x="6096000" y="2476500"/>
            <a:ext cx="19050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разбери весь</a:t>
            </a:r>
          </a:p>
          <a:p>
            <a:pPr algn="ctr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документ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FE92EEB4-5CDB-463B-903D-106B868F0EF5}"/>
              </a:ext>
            </a:extLst>
          </p:cNvPr>
          <p:cNvSpPr/>
          <p:nvPr/>
        </p:nvSpPr>
        <p:spPr>
          <a:xfrm>
            <a:off x="8229600" y="2543175"/>
            <a:ext cx="266700" cy="15240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EFD2FBD-E7FD-4682-934F-870490A57D6F}"/>
              </a:ext>
            </a:extLst>
          </p:cNvPr>
          <p:cNvSpPr/>
          <p:nvPr/>
        </p:nvSpPr>
        <p:spPr>
          <a:xfrm>
            <a:off x="8610600" y="1809750"/>
            <a:ext cx="2247900" cy="1619250"/>
          </a:xfrm>
          <a:prstGeom prst="roundRect">
            <a:avLst>
              <a:gd name="adj" fmla="val 7059"/>
            </a:avLst>
          </a:prstGeom>
          <a:solidFill>
            <a:srgbClr val="131A23"/>
          </a:solidFill>
          <a:ln w="9525">
            <a:solidFill>
              <a:srgbClr val="B894FF"/>
            </a:solidFill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859556-7CD0-4556-B258-2E4825DB409D}"/>
              </a:ext>
            </a:extLst>
          </p:cNvPr>
          <p:cNvSpPr/>
          <p:nvPr/>
        </p:nvSpPr>
        <p:spPr>
          <a:xfrm>
            <a:off x="8743950" y="2000250"/>
            <a:ext cx="1981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1">
                <a:solidFill>
                  <a:srgbClr val="B894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894FF"/>
                </a:solidFill>
                <a:latin typeface="Arial"/>
                <a:ea typeface="Arial"/>
                <a:cs typeface="Arial"/>
              </a:rPr>
              <a:t>СУДЬЯ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991790-0B47-4444-91CA-6F8BBE9898B4}"/>
              </a:ext>
            </a:extLst>
          </p:cNvPr>
          <p:cNvSpPr/>
          <p:nvPr/>
        </p:nvSpPr>
        <p:spPr>
          <a:xfrm>
            <a:off x="8782050" y="2476500"/>
            <a:ext cx="19050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проверь итог</a:t>
            </a:r>
          </a:p>
          <a:p>
            <a:pPr algn="ctr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отдельно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E0E38A-3B14-4762-84E8-AE1D1B586382}"/>
              </a:ext>
            </a:extLst>
          </p:cNvPr>
          <p:cNvSpPr/>
          <p:nvPr/>
        </p:nvSpPr>
        <p:spPr>
          <a:xfrm>
            <a:off x="1619250" y="4171950"/>
            <a:ext cx="8953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Стоимость = первый проход + доли ветвей + повторы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8FE845-2137-4BE3-A0A5-9D402A71C0F8}"/>
              </a:ext>
            </a:extLst>
          </p:cNvPr>
          <p:cNvSpPr/>
          <p:nvPr/>
        </p:nvSpPr>
        <p:spPr>
          <a:xfrm>
            <a:off x="1714500" y="4857750"/>
            <a:ext cx="8763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C7FF"/>
                </a:solidFill>
                <a:latin typeface="Arial"/>
                <a:ea typeface="Arial"/>
                <a:cs typeface="Arial"/>
              </a:rPr>
              <a:t>Сильный единичный сигнал не должен теряться в среднем</a:t>
            </a:r>
          </a:p>
        </p:txBody>
      </p:sp>
    </p:spTree>
    <p:extLst>
      <p:ext uri="{BB962C8B-B14F-4D97-AF65-F5344CB8AC3E}">
        <p14:creationId xmlns:p14="http://schemas.microsoft.com/office/powerpoint/2010/main" val="901883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5295BFA7-9A7F-4E5E-BC7C-7072E2DB0AB2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АРХИТЕКТУРА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F777A4-00F8-45D9-BD12-013D934B64BA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Конвейер: от файла до действия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A9CFDB-BA6D-47B3-901A-8CE1F8BC17DF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0A0CD9-24ED-4D4E-B320-21E82BD00099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725B5A-C5C1-41F1-9ACE-7C2DCC73C867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3086624-B8DB-47F4-A41D-EB3CF038FB93}"/>
              </a:ext>
            </a:extLst>
          </p:cNvPr>
          <p:cNvSpPr/>
          <p:nvPr/>
        </p:nvSpPr>
        <p:spPr>
          <a:xfrm>
            <a:off x="457200" y="1952625"/>
            <a:ext cx="1600200" cy="1200150"/>
          </a:xfrm>
          <a:prstGeom prst="roundRect">
            <a:avLst>
              <a:gd name="adj" fmla="val 7937"/>
            </a:avLst>
          </a:prstGeom>
          <a:solidFill>
            <a:srgbClr val="131A23"/>
          </a:solidFill>
          <a:ln w="9525">
            <a:solidFill>
              <a:srgbClr val="52C7FF"/>
            </a:solidFill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841BBB-039D-4D77-9771-D602F07D21AE}"/>
              </a:ext>
            </a:extLst>
          </p:cNvPr>
          <p:cNvSpPr/>
          <p:nvPr/>
        </p:nvSpPr>
        <p:spPr>
          <a:xfrm>
            <a:off x="571500" y="2095500"/>
            <a:ext cx="13716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ФАЙЛ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EFFEB2-EB04-467E-8EA1-C245EB09E6B0}"/>
              </a:ext>
            </a:extLst>
          </p:cNvPr>
          <p:cNvSpPr/>
          <p:nvPr/>
        </p:nvSpPr>
        <p:spPr>
          <a:xfrm>
            <a:off x="571500" y="2476500"/>
            <a:ext cx="13716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права · MIME</a:t>
            </a:r>
          </a:p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дедуп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DB00E326-5EC8-4DC2-8AB3-4699AF15BE3F}"/>
              </a:ext>
            </a:extLst>
          </p:cNvPr>
          <p:cNvSpPr/>
          <p:nvPr/>
        </p:nvSpPr>
        <p:spPr>
          <a:xfrm>
            <a:off x="2105025" y="2457450"/>
            <a:ext cx="209550" cy="1333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23CAF6A-CB6F-4298-A8DC-A5BC621AFAC7}"/>
              </a:ext>
            </a:extLst>
          </p:cNvPr>
          <p:cNvSpPr/>
          <p:nvPr/>
        </p:nvSpPr>
        <p:spPr>
          <a:xfrm>
            <a:off x="2371725" y="1952625"/>
            <a:ext cx="1600200" cy="1200150"/>
          </a:xfrm>
          <a:prstGeom prst="roundRect">
            <a:avLst>
              <a:gd name="adj" fmla="val 7937"/>
            </a:avLst>
          </a:prstGeom>
          <a:solidFill>
            <a:srgbClr val="131A23"/>
          </a:solidFill>
          <a:ln w="9525">
            <a:solidFill>
              <a:srgbClr val="52C7FF"/>
            </a:solidFill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BC1A6B-1EB6-4176-9DB3-621416D16F49}"/>
              </a:ext>
            </a:extLst>
          </p:cNvPr>
          <p:cNvSpPr/>
          <p:nvPr/>
        </p:nvSpPr>
        <p:spPr>
          <a:xfrm>
            <a:off x="2486025" y="2095500"/>
            <a:ext cx="13716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СЕКЦИИ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0DE891-C7C5-4693-B47A-B41A1E44C7EF}"/>
              </a:ext>
            </a:extLst>
          </p:cNvPr>
          <p:cNvSpPr/>
          <p:nvPr/>
        </p:nvSpPr>
        <p:spPr>
          <a:xfrm>
            <a:off x="2486025" y="2476500"/>
            <a:ext cx="13716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мульти-</a:t>
            </a:r>
          </a:p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плексор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CDDB1F81-4388-4C49-B701-EF76CE0CB59C}"/>
              </a:ext>
            </a:extLst>
          </p:cNvPr>
          <p:cNvSpPr/>
          <p:nvPr/>
        </p:nvSpPr>
        <p:spPr>
          <a:xfrm>
            <a:off x="4019550" y="2457450"/>
            <a:ext cx="209550" cy="1333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B476134-31E3-4358-B169-47B1267589FE}"/>
              </a:ext>
            </a:extLst>
          </p:cNvPr>
          <p:cNvSpPr/>
          <p:nvPr/>
        </p:nvSpPr>
        <p:spPr>
          <a:xfrm>
            <a:off x="4286250" y="1952625"/>
            <a:ext cx="1600200" cy="1200150"/>
          </a:xfrm>
          <a:prstGeom prst="roundRect">
            <a:avLst>
              <a:gd name="adj" fmla="val 7937"/>
            </a:avLst>
          </a:prstGeom>
          <a:solidFill>
            <a:srgbClr val="131A23"/>
          </a:solidFill>
          <a:ln w="9525">
            <a:solidFill>
              <a:srgbClr val="F1B84B"/>
            </a:solidFill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64D8D4-D9A8-409A-B38F-F60492418233}"/>
              </a:ext>
            </a:extLst>
          </p:cNvPr>
          <p:cNvSpPr/>
          <p:nvPr/>
        </p:nvSpPr>
        <p:spPr>
          <a:xfrm>
            <a:off x="4400550" y="2095500"/>
            <a:ext cx="13716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МАРШРУТ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475C86-2DEF-41BD-95F3-ACDECC26E2AA}"/>
              </a:ext>
            </a:extLst>
          </p:cNvPr>
          <p:cNvSpPr/>
          <p:nvPr/>
        </p:nvSpPr>
        <p:spPr>
          <a:xfrm>
            <a:off x="4400550" y="2476500"/>
            <a:ext cx="13716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быстро · Haiku</a:t>
            </a:r>
          </a:p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Sonnet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BAC61D72-D12F-44D8-A403-02ABD4AF1699}"/>
              </a:ext>
            </a:extLst>
          </p:cNvPr>
          <p:cNvSpPr/>
          <p:nvPr/>
        </p:nvSpPr>
        <p:spPr>
          <a:xfrm>
            <a:off x="5934075" y="2457450"/>
            <a:ext cx="209550" cy="1333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A3125AB-67BD-4CFA-9919-B182BC34ED44}"/>
              </a:ext>
            </a:extLst>
          </p:cNvPr>
          <p:cNvSpPr/>
          <p:nvPr/>
        </p:nvSpPr>
        <p:spPr>
          <a:xfrm>
            <a:off x="6200775" y="1952625"/>
            <a:ext cx="1600200" cy="1200150"/>
          </a:xfrm>
          <a:prstGeom prst="roundRect">
            <a:avLst>
              <a:gd name="adj" fmla="val 7937"/>
            </a:avLst>
          </a:prstGeom>
          <a:solidFill>
            <a:srgbClr val="131A23"/>
          </a:solidFill>
          <a:ln w="9525">
            <a:solidFill>
              <a:srgbClr val="FF5D68"/>
            </a:solidFill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E8A7AB-F90D-4FBA-B73D-F5C3103FEEF5}"/>
              </a:ext>
            </a:extLst>
          </p:cNvPr>
          <p:cNvSpPr/>
          <p:nvPr/>
        </p:nvSpPr>
        <p:spPr>
          <a:xfrm>
            <a:off x="6315075" y="2095500"/>
            <a:ext cx="13716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ПРОВЕРКА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7A95D9-A588-4FE4-AC41-C1B5F5695990}"/>
              </a:ext>
            </a:extLst>
          </p:cNvPr>
          <p:cNvSpPr/>
          <p:nvPr/>
        </p:nvSpPr>
        <p:spPr>
          <a:xfrm>
            <a:off x="6315075" y="2476500"/>
            <a:ext cx="13716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поиск и</a:t>
            </a:r>
          </a:p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Bayes</a:t>
            </a:r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F27861BD-A0E7-46A5-9D2A-D112CE04B946}"/>
              </a:ext>
            </a:extLst>
          </p:cNvPr>
          <p:cNvSpPr/>
          <p:nvPr/>
        </p:nvSpPr>
        <p:spPr>
          <a:xfrm>
            <a:off x="7848600" y="2457450"/>
            <a:ext cx="209550" cy="1333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66E61EBC-A4A5-4C35-AC47-ED6A72D50CA9}"/>
              </a:ext>
            </a:extLst>
          </p:cNvPr>
          <p:cNvSpPr/>
          <p:nvPr/>
        </p:nvSpPr>
        <p:spPr>
          <a:xfrm>
            <a:off x="8115300" y="1952625"/>
            <a:ext cx="1600200" cy="1200150"/>
          </a:xfrm>
          <a:prstGeom prst="roundRect">
            <a:avLst>
              <a:gd name="adj" fmla="val 7937"/>
            </a:avLst>
          </a:prstGeom>
          <a:solidFill>
            <a:srgbClr val="102018"/>
          </a:solidFill>
          <a:ln w="9525">
            <a:solidFill>
              <a:srgbClr val="62D98B"/>
            </a:solidFill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9C67BAF-8DA4-4162-88D1-5066837353D2}"/>
              </a:ext>
            </a:extLst>
          </p:cNvPr>
          <p:cNvSpPr/>
          <p:nvPr/>
        </p:nvSpPr>
        <p:spPr>
          <a:xfrm>
            <a:off x="8229600" y="2095500"/>
            <a:ext cx="13716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PYTHON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EB6C88-46A0-4DF3-A96D-52AED90AC95F}"/>
              </a:ext>
            </a:extLst>
          </p:cNvPr>
          <p:cNvSpPr/>
          <p:nvPr/>
        </p:nvSpPr>
        <p:spPr>
          <a:xfrm>
            <a:off x="8229600" y="2476500"/>
            <a:ext cx="13716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баллы · 15</a:t>
            </a:r>
          </a:p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правил</a:t>
            </a:r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83F743E9-06C1-4222-A650-8A3E8E2DC590}"/>
              </a:ext>
            </a:extLst>
          </p:cNvPr>
          <p:cNvSpPr/>
          <p:nvPr/>
        </p:nvSpPr>
        <p:spPr>
          <a:xfrm>
            <a:off x="9763125" y="2457450"/>
            <a:ext cx="209550" cy="1333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5BE31256-5FD8-4964-8B7F-BA9F7CE4954F}"/>
              </a:ext>
            </a:extLst>
          </p:cNvPr>
          <p:cNvSpPr/>
          <p:nvPr/>
        </p:nvSpPr>
        <p:spPr>
          <a:xfrm>
            <a:off x="10029825" y="1952625"/>
            <a:ext cx="1600200" cy="1200150"/>
          </a:xfrm>
          <a:prstGeom prst="roundRect">
            <a:avLst>
              <a:gd name="adj" fmla="val 7937"/>
            </a:avLst>
          </a:prstGeom>
          <a:solidFill>
            <a:srgbClr val="131A23"/>
          </a:solidFill>
          <a:ln w="9525">
            <a:solidFill>
              <a:srgbClr val="F7F8FA"/>
            </a:solidFill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432F8AE-2360-4210-B1D3-BCEE6EE78E0A}"/>
              </a:ext>
            </a:extLst>
          </p:cNvPr>
          <p:cNvSpPr/>
          <p:nvPr/>
        </p:nvSpPr>
        <p:spPr>
          <a:xfrm>
            <a:off x="10144125" y="2095500"/>
            <a:ext cx="13716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ОТЧЁТ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FEB438B-63DB-497F-9758-2A9535C8ECB7}"/>
              </a:ext>
            </a:extLst>
          </p:cNvPr>
          <p:cNvSpPr/>
          <p:nvPr/>
        </p:nvSpPr>
        <p:spPr>
          <a:xfrm>
            <a:off x="10144125" y="2476500"/>
            <a:ext cx="13716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вопросы</a:t>
            </a:r>
          </a:p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человеку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A10E0E3-6013-4633-86A3-A7B7870158BF}"/>
              </a:ext>
            </a:extLst>
          </p:cNvPr>
          <p:cNvSpPr/>
          <p:nvPr/>
        </p:nvSpPr>
        <p:spPr>
          <a:xfrm>
            <a:off x="1695450" y="3943350"/>
            <a:ext cx="8801100" cy="781050"/>
          </a:xfrm>
          <a:prstGeom prst="roundRect">
            <a:avLst>
              <a:gd name="adj" fmla="val 12195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1C20C058-6A87-4C88-8300-6935E9B3022B}"/>
              </a:ext>
            </a:extLst>
          </p:cNvPr>
          <p:cNvSpPr/>
          <p:nvPr/>
        </p:nvSpPr>
        <p:spPr>
          <a:xfrm>
            <a:off x="1695450" y="3943350"/>
            <a:ext cx="47625" cy="781050"/>
          </a:xfrm>
          <a:prstGeom prst="roundRect">
            <a:avLst>
              <a:gd name="adj" fmla="val 50000"/>
            </a:avLst>
          </a:prstGeom>
          <a:solidFill>
            <a:srgbClr val="FF5D68"/>
          </a:solidFill>
          <a:ln w="0">
            <a:noFill/>
          </a:ln>
        </p:spPr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B269A53-8AF3-486F-98C2-A2E415044739}"/>
              </a:ext>
            </a:extLst>
          </p:cNvPr>
          <p:cNvSpPr/>
          <p:nvPr/>
        </p:nvSpPr>
        <p:spPr>
          <a:xfrm>
            <a:off x="1885950" y="4038600"/>
            <a:ext cx="8477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50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оплаченный Deep Verify выполняется независимо от быстрого выхода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1445DDC-D63D-4E3E-BDFE-9C79C01BC19C}"/>
              </a:ext>
            </a:extLst>
          </p:cNvPr>
          <p:cNvSpPr/>
          <p:nvPr/>
        </p:nvSpPr>
        <p:spPr>
          <a:xfrm>
            <a:off x="2095500" y="5029200"/>
            <a:ext cx="8001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Маршрут экономит модельный анализ, но не отменяет купленную проверку</a:t>
            </a:r>
          </a:p>
        </p:txBody>
      </p:sp>
    </p:spTree>
    <p:extLst>
      <p:ext uri="{BB962C8B-B14F-4D97-AF65-F5344CB8AC3E}">
        <p14:creationId xmlns:p14="http://schemas.microsoft.com/office/powerpoint/2010/main" val="63269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BC9EBE3-EB5A-44FF-A66E-320380A9F544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ДО LLM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0BEAF1-FADD-4F8F-904C-3EC45B9DA195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Самая дешёвая модель — та, которую не вызвали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01F8D5-97CC-4A48-9356-A04C79F2B17E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685CB9-5C6D-41E8-89F9-1B0A6DB9DF13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70AAED-0961-4FE8-8AAD-2278F432CEC4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45CCA7-4BD6-464E-BECC-6A5BC7FB0BCB}"/>
              </a:ext>
            </a:extLst>
          </p:cNvPr>
          <p:cNvSpPr/>
          <p:nvPr/>
        </p:nvSpPr>
        <p:spPr>
          <a:xfrm>
            <a:off x="457200" y="180975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100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50 МБ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9B865D-E9D0-4DB3-A012-00D6E0082BA5}"/>
              </a:ext>
            </a:extLst>
          </p:cNvPr>
          <p:cNvSpPr/>
          <p:nvPr/>
        </p:nvSpPr>
        <p:spPr>
          <a:xfrm>
            <a:off x="457200" y="2400300"/>
            <a:ext cx="1619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размер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5BA1B903-F25F-4A2D-9D32-CF933297B86D}"/>
              </a:ext>
            </a:extLst>
          </p:cNvPr>
          <p:cNvSpPr/>
          <p:nvPr/>
        </p:nvSpPr>
        <p:spPr>
          <a:xfrm>
            <a:off x="2095500" y="2028825"/>
            <a:ext cx="228600" cy="1333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1D26F2-726E-4216-9622-3B2B3BC80FE5}"/>
              </a:ext>
            </a:extLst>
          </p:cNvPr>
          <p:cNvSpPr/>
          <p:nvPr/>
        </p:nvSpPr>
        <p:spPr>
          <a:xfrm>
            <a:off x="2362200" y="180975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100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MIME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4DAB3B-7366-42CD-9946-B97ED25E0D19}"/>
              </a:ext>
            </a:extLst>
          </p:cNvPr>
          <p:cNvSpPr/>
          <p:nvPr/>
        </p:nvSpPr>
        <p:spPr>
          <a:xfrm>
            <a:off x="2362200" y="2400300"/>
            <a:ext cx="1619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по содержимому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B40F7C55-B313-4A0F-896C-17F31561F0AF}"/>
              </a:ext>
            </a:extLst>
          </p:cNvPr>
          <p:cNvSpPr/>
          <p:nvPr/>
        </p:nvSpPr>
        <p:spPr>
          <a:xfrm>
            <a:off x="4000500" y="2028825"/>
            <a:ext cx="228600" cy="1333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84CB19-4EA2-4051-B2FB-86725C42D399}"/>
              </a:ext>
            </a:extLst>
          </p:cNvPr>
          <p:cNvSpPr/>
          <p:nvPr/>
        </p:nvSpPr>
        <p:spPr>
          <a:xfrm>
            <a:off x="4267200" y="180975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100" b="1">
                <a:solidFill>
                  <a:srgbClr val="F1B84B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F1B84B"/>
                </a:solidFill>
                <a:latin typeface="Menlo"/>
                <a:ea typeface="Menlo"/>
                <a:cs typeface="Menlo"/>
              </a:rPr>
              <a:t>200 МБ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F79635-F4A9-4333-AC3D-C21EB4DFDF49}"/>
              </a:ext>
            </a:extLst>
          </p:cNvPr>
          <p:cNvSpPr/>
          <p:nvPr/>
        </p:nvSpPr>
        <p:spPr>
          <a:xfrm>
            <a:off x="4267200" y="2400300"/>
            <a:ext cx="1619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распаковка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DB11FDDA-EB2E-433C-AE50-4F6C11AD4792}"/>
              </a:ext>
            </a:extLst>
          </p:cNvPr>
          <p:cNvSpPr/>
          <p:nvPr/>
        </p:nvSpPr>
        <p:spPr>
          <a:xfrm>
            <a:off x="5905500" y="2028825"/>
            <a:ext cx="228600" cy="1333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A4FF6D-F22C-4C12-8332-E4945C16E94E}"/>
              </a:ext>
            </a:extLst>
          </p:cNvPr>
          <p:cNvSpPr/>
          <p:nvPr/>
        </p:nvSpPr>
        <p:spPr>
          <a:xfrm>
            <a:off x="6172200" y="180975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100" b="1">
                <a:solidFill>
                  <a:srgbClr val="B894FF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894FF"/>
                </a:solidFill>
                <a:latin typeface="Menlo"/>
                <a:ea typeface="Menlo"/>
                <a:cs typeface="Menlo"/>
              </a:rPr>
              <a:t>2 000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46618D-1D3E-4824-9DCA-BCDB8D85726B}"/>
              </a:ext>
            </a:extLst>
          </p:cNvPr>
          <p:cNvSpPr/>
          <p:nvPr/>
        </p:nvSpPr>
        <p:spPr>
          <a:xfrm>
            <a:off x="6172200" y="2400300"/>
            <a:ext cx="1619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файлов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FD13B319-4B60-4518-AE30-6084A060C487}"/>
              </a:ext>
            </a:extLst>
          </p:cNvPr>
          <p:cNvSpPr/>
          <p:nvPr/>
        </p:nvSpPr>
        <p:spPr>
          <a:xfrm>
            <a:off x="7810500" y="2028825"/>
            <a:ext cx="228600" cy="1333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312D1D-F2A6-4F3E-B426-D5D3A5F05A42}"/>
              </a:ext>
            </a:extLst>
          </p:cNvPr>
          <p:cNvSpPr/>
          <p:nvPr/>
        </p:nvSpPr>
        <p:spPr>
          <a:xfrm>
            <a:off x="8077200" y="180975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100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SHA-256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6228F4-5862-4F25-A797-64DB45C56F8D}"/>
              </a:ext>
            </a:extLst>
          </p:cNvPr>
          <p:cNvSpPr/>
          <p:nvPr/>
        </p:nvSpPr>
        <p:spPr>
          <a:xfrm>
            <a:off x="8077200" y="2400300"/>
            <a:ext cx="1619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дедуп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7BB78EFD-7C6B-4FDD-8BA6-BB278E289598}"/>
              </a:ext>
            </a:extLst>
          </p:cNvPr>
          <p:cNvSpPr/>
          <p:nvPr/>
        </p:nvSpPr>
        <p:spPr>
          <a:xfrm>
            <a:off x="9715500" y="2028825"/>
            <a:ext cx="228600" cy="1333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A9F294-5C7A-4681-AF40-118E8AE61662}"/>
              </a:ext>
            </a:extLst>
          </p:cNvPr>
          <p:cNvSpPr/>
          <p:nvPr/>
        </p:nvSpPr>
        <p:spPr>
          <a:xfrm>
            <a:off x="9982200" y="180975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100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9B5776-7754-47F5-A29C-20F470A4C9A4}"/>
              </a:ext>
            </a:extLst>
          </p:cNvPr>
          <p:cNvSpPr/>
          <p:nvPr/>
        </p:nvSpPr>
        <p:spPr>
          <a:xfrm>
            <a:off x="9982200" y="2400300"/>
            <a:ext cx="1619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новых LLM-вызовов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00D808-FEAB-4329-B553-66F1D90FCB88}"/>
              </a:ext>
            </a:extLst>
          </p:cNvPr>
          <p:cNvSpPr/>
          <p:nvPr/>
        </p:nvSpPr>
        <p:spPr>
          <a:xfrm>
            <a:off x="1047750" y="3390900"/>
            <a:ext cx="1009650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CBE3C0E-185B-485B-B818-E211562A41CA}"/>
              </a:ext>
            </a:extLst>
          </p:cNvPr>
          <p:cNvSpPr/>
          <p:nvPr/>
        </p:nvSpPr>
        <p:spPr>
          <a:xfrm>
            <a:off x="1238250" y="3905250"/>
            <a:ext cx="9715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7006" lnSpcReduction="10000"/>
          </a:bodyPr>
          <a:lstStyle/>
          <a:p>
            <a:pPr algn="ctr">
              <a:buNone/>
              <a:defRPr sz="20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Повторный файл возвращает готовый отчёт</a:t>
            </a:r>
          </a:p>
          <a:p>
            <a:pPr algn="ctr">
              <a:buNone/>
              <a:defRPr sz="20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без очереди, списания и токенов</a:t>
            </a:r>
          </a:p>
        </p:txBody>
      </p:sp>
    </p:spTree>
    <p:extLst>
      <p:ext uri="{BB962C8B-B14F-4D97-AF65-F5344CB8AC3E}">
        <p14:creationId xmlns:p14="http://schemas.microsoft.com/office/powerpoint/2010/main" val="2120262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96AA09B-414E-4744-88B9-96D34E5A5697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БИЛЛИНГ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E15653-6AC6-4978-9BB3-B6B92310E62C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Цена режима обязана совпадать с выполнением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F8325F-DE91-4D7C-A5DA-89750ABC5C9E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4E5E9E-011D-49A2-BFEC-CB2ECB94CE18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CD8D7E-B65A-4388-9DDB-063E328D8FD9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0FC4D0-24FB-4724-ADEE-8D1F7CF6207D}"/>
              </a:ext>
            </a:extLst>
          </p:cNvPr>
          <p:cNvSpPr/>
          <p:nvPr/>
        </p:nvSpPr>
        <p:spPr>
          <a:xfrm>
            <a:off x="762000" y="1619250"/>
            <a:ext cx="2857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БЫСТРАЯ ПРОВЕРКА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030DC5-A604-4E6D-98BD-567F23D44359}"/>
              </a:ext>
            </a:extLst>
          </p:cNvPr>
          <p:cNvSpPr/>
          <p:nvPr/>
        </p:nvSpPr>
        <p:spPr>
          <a:xfrm>
            <a:off x="4095750" y="1619250"/>
            <a:ext cx="2381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75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1875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2 единицы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A7B6BF-3CBD-42D1-A7E1-1C3F90049A01}"/>
              </a:ext>
            </a:extLst>
          </p:cNvPr>
          <p:cNvSpPr/>
          <p:nvPr/>
        </p:nvSpPr>
        <p:spPr>
          <a:xfrm>
            <a:off x="6953250" y="1619250"/>
            <a:ext cx="2095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0,2 кредита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49B34B-923D-4FD1-97A2-7025E45822F0}"/>
              </a:ext>
            </a:extLst>
          </p:cNvPr>
          <p:cNvSpPr/>
          <p:nvPr/>
        </p:nvSpPr>
        <p:spPr>
          <a:xfrm>
            <a:off x="9620250" y="1619250"/>
            <a:ext cx="14287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ЗАКРЫТ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14AE9F-BCAD-4CFC-B927-FF76A10B4C4B}"/>
              </a:ext>
            </a:extLst>
          </p:cNvPr>
          <p:cNvSpPr/>
          <p:nvPr/>
        </p:nvSpPr>
        <p:spPr>
          <a:xfrm>
            <a:off x="685800" y="2266950"/>
            <a:ext cx="10382250" cy="9525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0011E8-4C1A-4B48-BD39-DBD4D6E9BE06}"/>
              </a:ext>
            </a:extLst>
          </p:cNvPr>
          <p:cNvSpPr/>
          <p:nvPr/>
        </p:nvSpPr>
        <p:spPr>
          <a:xfrm>
            <a:off x="762000" y="2533650"/>
            <a:ext cx="2857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ГЛУБОКАЯ ПРОВЕРКА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B6652A-A36C-4136-BE6A-F5C0F96D5151}"/>
              </a:ext>
            </a:extLst>
          </p:cNvPr>
          <p:cNvSpPr/>
          <p:nvPr/>
        </p:nvSpPr>
        <p:spPr>
          <a:xfrm>
            <a:off x="4095750" y="2533650"/>
            <a:ext cx="2381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75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1875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10 единиц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F6FABD-EA4C-43FD-B795-61E79F196C37}"/>
              </a:ext>
            </a:extLst>
          </p:cNvPr>
          <p:cNvSpPr/>
          <p:nvPr/>
        </p:nvSpPr>
        <p:spPr>
          <a:xfrm>
            <a:off x="6953250" y="2533650"/>
            <a:ext cx="2095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1 кредит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94FA30-B75E-479A-B54E-2ACDC92943F1}"/>
              </a:ext>
            </a:extLst>
          </p:cNvPr>
          <p:cNvSpPr/>
          <p:nvPr/>
        </p:nvSpPr>
        <p:spPr>
          <a:xfrm>
            <a:off x="9620250" y="2533650"/>
            <a:ext cx="14287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ОТКРЫТ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7E163E-1BD2-4533-8526-9764A02F1876}"/>
              </a:ext>
            </a:extLst>
          </p:cNvPr>
          <p:cNvSpPr/>
          <p:nvPr/>
        </p:nvSpPr>
        <p:spPr>
          <a:xfrm>
            <a:off x="685800" y="3181350"/>
            <a:ext cx="10382250" cy="9525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2799C9-7831-4BC8-9B0B-D05593640C22}"/>
              </a:ext>
            </a:extLst>
          </p:cNvPr>
          <p:cNvSpPr/>
          <p:nvPr/>
        </p:nvSpPr>
        <p:spPr>
          <a:xfrm>
            <a:off x="762000" y="3448050"/>
            <a:ext cx="2857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1">
                <a:solidFill>
                  <a:srgbClr val="B894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B894FF"/>
                </a:solidFill>
                <a:latin typeface="Arial"/>
                <a:ea typeface="Arial"/>
                <a:cs typeface="Arial"/>
              </a:rPr>
              <a:t>ПРОВЕРКА СУДЬЁЙ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BAD71B-8C8F-44EE-B43E-F4AE68B180FB}"/>
              </a:ext>
            </a:extLst>
          </p:cNvPr>
          <p:cNvSpPr/>
          <p:nvPr/>
        </p:nvSpPr>
        <p:spPr>
          <a:xfrm>
            <a:off x="4095750" y="3448050"/>
            <a:ext cx="2381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75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1875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20 единиц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2300D6-08C8-4404-81D7-80894539A015}"/>
              </a:ext>
            </a:extLst>
          </p:cNvPr>
          <p:cNvSpPr/>
          <p:nvPr/>
        </p:nvSpPr>
        <p:spPr>
          <a:xfrm>
            <a:off x="6953250" y="3448050"/>
            <a:ext cx="2095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2 кредита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528360-CE78-4C77-8EEA-27D188F2EEE8}"/>
              </a:ext>
            </a:extLst>
          </p:cNvPr>
          <p:cNvSpPr/>
          <p:nvPr/>
        </p:nvSpPr>
        <p:spPr>
          <a:xfrm>
            <a:off x="9620250" y="3448050"/>
            <a:ext cx="14287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ЗАКРЫТ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4DF8B7-1EDA-43C7-ACB6-936C18801C48}"/>
              </a:ext>
            </a:extLst>
          </p:cNvPr>
          <p:cNvSpPr/>
          <p:nvPr/>
        </p:nvSpPr>
        <p:spPr>
          <a:xfrm>
            <a:off x="685800" y="4095750"/>
            <a:ext cx="10382250" cy="9525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FA85BA-47E5-4D10-8682-D53D6A47FD74}"/>
              </a:ext>
            </a:extLst>
          </p:cNvPr>
          <p:cNvSpPr/>
          <p:nvPr/>
        </p:nvSpPr>
        <p:spPr>
          <a:xfrm>
            <a:off x="1381125" y="4762500"/>
            <a:ext cx="9429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Недоставимый режим отклоняется до списания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6C8869-8890-412F-939D-69604A091CF6}"/>
              </a:ext>
            </a:extLst>
          </p:cNvPr>
          <p:cNvSpPr/>
          <p:nvPr/>
        </p:nvSpPr>
        <p:spPr>
          <a:xfrm>
            <a:off x="2362200" y="5391150"/>
            <a:ext cx="74676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Прайс — исполняемый контракт, а не таблица на сайте</a:t>
            </a:r>
          </a:p>
        </p:txBody>
      </p:sp>
    </p:spTree>
    <p:extLst>
      <p:ext uri="{BB962C8B-B14F-4D97-AF65-F5344CB8AC3E}">
        <p14:creationId xmlns:p14="http://schemas.microsoft.com/office/powerpoint/2010/main" val="2040402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8DDFC45-E892-442E-B182-B914879C1B6B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ПЕРВЫЙ ПРОХОД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7B6167-243F-4FB3-9EA0-00984974E428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Резюме разбивается на секции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D86DCF-544B-4F4C-B6C9-C4E748EF6E99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FACED7-F6EC-411E-9041-6FA116FB29B2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62F230-D23F-4711-9090-1F07B2FD1009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AD421E-66CA-4203-A3D9-59BDF4207BD3}"/>
              </a:ext>
            </a:extLst>
          </p:cNvPr>
          <p:cNvSpPr/>
          <p:nvPr/>
        </p:nvSpPr>
        <p:spPr>
          <a:xfrm>
            <a:off x="609600" y="2095500"/>
            <a:ext cx="17145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360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360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CV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3ABEAF75-7641-46A9-9DA1-3C3E871CD8E8}"/>
              </a:ext>
            </a:extLst>
          </p:cNvPr>
          <p:cNvSpPr/>
          <p:nvPr/>
        </p:nvSpPr>
        <p:spPr>
          <a:xfrm>
            <a:off x="2476500" y="2343150"/>
            <a:ext cx="495300" cy="190500"/>
          </a:xfrm>
          <a:prstGeom prst="rightArrow">
            <a:avLst/>
          </a:prstGeom>
          <a:solidFill>
            <a:srgbClr val="52C7FF"/>
          </a:solidFill>
          <a:ln w="0">
            <a:noFill/>
          </a:ln>
        </p:spPr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F3D2314-24C0-49B2-985C-F6ED3B66F140}"/>
              </a:ext>
            </a:extLst>
          </p:cNvPr>
          <p:cNvSpPr/>
          <p:nvPr/>
        </p:nvSpPr>
        <p:spPr>
          <a:xfrm>
            <a:off x="3352800" y="1581150"/>
            <a:ext cx="1543050" cy="723900"/>
          </a:xfrm>
          <a:prstGeom prst="roundRect">
            <a:avLst>
              <a:gd name="adj" fmla="val 10526"/>
            </a:avLst>
          </a:prstGeom>
          <a:solidFill>
            <a:srgbClr val="131A23"/>
          </a:solidFill>
          <a:ln w="9525">
            <a:solidFill>
              <a:srgbClr val="2B3644"/>
            </a:solidFill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5B1AFA-6CBB-4389-89EB-BA1AD65A5DD0}"/>
              </a:ext>
            </a:extLst>
          </p:cNvPr>
          <p:cNvSpPr/>
          <p:nvPr/>
        </p:nvSpPr>
        <p:spPr>
          <a:xfrm>
            <a:off x="3448050" y="1733550"/>
            <a:ext cx="1352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кратко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B862773-97CF-4CC4-83EA-770CF6777191}"/>
              </a:ext>
            </a:extLst>
          </p:cNvPr>
          <p:cNvSpPr/>
          <p:nvPr/>
        </p:nvSpPr>
        <p:spPr>
          <a:xfrm>
            <a:off x="5181600" y="1581150"/>
            <a:ext cx="1543050" cy="723900"/>
          </a:xfrm>
          <a:prstGeom prst="roundRect">
            <a:avLst>
              <a:gd name="adj" fmla="val 10526"/>
            </a:avLst>
          </a:prstGeom>
          <a:solidFill>
            <a:srgbClr val="131A23"/>
          </a:solidFill>
          <a:ln w="9525">
            <a:solidFill>
              <a:srgbClr val="2B3644"/>
            </a:solidFill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A394B7-A62B-4E4A-9555-5EC84EF3294C}"/>
              </a:ext>
            </a:extLst>
          </p:cNvPr>
          <p:cNvSpPr/>
          <p:nvPr/>
        </p:nvSpPr>
        <p:spPr>
          <a:xfrm>
            <a:off x="5276850" y="1733550"/>
            <a:ext cx="1352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роли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27120F7-697D-40FB-AF73-DBC8C6FC23D3}"/>
              </a:ext>
            </a:extLst>
          </p:cNvPr>
          <p:cNvSpPr/>
          <p:nvPr/>
        </p:nvSpPr>
        <p:spPr>
          <a:xfrm>
            <a:off x="7010400" y="1581150"/>
            <a:ext cx="1543050" cy="723900"/>
          </a:xfrm>
          <a:prstGeom prst="roundRect">
            <a:avLst>
              <a:gd name="adj" fmla="val 10526"/>
            </a:avLst>
          </a:prstGeom>
          <a:solidFill>
            <a:srgbClr val="131A23"/>
          </a:solidFill>
          <a:ln w="9525">
            <a:solidFill>
              <a:srgbClr val="2B3644"/>
            </a:solidFill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E10502-BE19-487C-8CA8-C4DB745323B6}"/>
              </a:ext>
            </a:extLst>
          </p:cNvPr>
          <p:cNvSpPr/>
          <p:nvPr/>
        </p:nvSpPr>
        <p:spPr>
          <a:xfrm>
            <a:off x="7105650" y="1733550"/>
            <a:ext cx="1352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навыки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1329635-7302-488B-8320-3B4DBC76383A}"/>
              </a:ext>
            </a:extLst>
          </p:cNvPr>
          <p:cNvSpPr/>
          <p:nvPr/>
        </p:nvSpPr>
        <p:spPr>
          <a:xfrm>
            <a:off x="3352800" y="2647950"/>
            <a:ext cx="1543050" cy="723900"/>
          </a:xfrm>
          <a:prstGeom prst="roundRect">
            <a:avLst>
              <a:gd name="adj" fmla="val 10526"/>
            </a:avLst>
          </a:prstGeom>
          <a:solidFill>
            <a:srgbClr val="131A23"/>
          </a:solidFill>
          <a:ln w="9525">
            <a:solidFill>
              <a:srgbClr val="2B3644"/>
            </a:solidFill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65737-685A-4BC9-A791-8880DED2D4F2}"/>
              </a:ext>
            </a:extLst>
          </p:cNvPr>
          <p:cNvSpPr/>
          <p:nvPr/>
        </p:nvSpPr>
        <p:spPr>
          <a:xfrm>
            <a:off x="3448050" y="2800350"/>
            <a:ext cx="1352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образование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D5B5D5C-B6A7-492E-8CD5-A7AA1E103096}"/>
              </a:ext>
            </a:extLst>
          </p:cNvPr>
          <p:cNvSpPr/>
          <p:nvPr/>
        </p:nvSpPr>
        <p:spPr>
          <a:xfrm>
            <a:off x="5181600" y="2647950"/>
            <a:ext cx="1543050" cy="723900"/>
          </a:xfrm>
          <a:prstGeom prst="roundRect">
            <a:avLst>
              <a:gd name="adj" fmla="val 10526"/>
            </a:avLst>
          </a:prstGeom>
          <a:solidFill>
            <a:srgbClr val="131A23"/>
          </a:solidFill>
          <a:ln w="9525">
            <a:solidFill>
              <a:srgbClr val="2B3644"/>
            </a:solidFill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0EBCB4-C343-4776-8B20-62E350F7953E}"/>
              </a:ext>
            </a:extLst>
          </p:cNvPr>
          <p:cNvSpPr/>
          <p:nvPr/>
        </p:nvSpPr>
        <p:spPr>
          <a:xfrm>
            <a:off x="5276850" y="2800350"/>
            <a:ext cx="1352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метаданные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98DD50F-F513-44BA-B004-0E7A6FA98937}"/>
              </a:ext>
            </a:extLst>
          </p:cNvPr>
          <p:cNvSpPr/>
          <p:nvPr/>
        </p:nvSpPr>
        <p:spPr>
          <a:xfrm>
            <a:off x="7010400" y="2647950"/>
            <a:ext cx="1543050" cy="723900"/>
          </a:xfrm>
          <a:prstGeom prst="roundRect">
            <a:avLst>
              <a:gd name="adj" fmla="val 10526"/>
            </a:avLst>
          </a:prstGeom>
          <a:solidFill>
            <a:srgbClr val="131A23"/>
          </a:solidFill>
          <a:ln w="9525">
            <a:solidFill>
              <a:srgbClr val="2B3644"/>
            </a:solidFill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DF0B22-671E-4566-A24E-9657A65CB06C}"/>
              </a:ext>
            </a:extLst>
          </p:cNvPr>
          <p:cNvSpPr/>
          <p:nvPr/>
        </p:nvSpPr>
        <p:spPr>
          <a:xfrm>
            <a:off x="7105650" y="2800350"/>
            <a:ext cx="1352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связи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8CFE6CAB-A7F7-4C71-9B42-CF8A66C36007}"/>
              </a:ext>
            </a:extLst>
          </p:cNvPr>
          <p:cNvSpPr/>
          <p:nvPr/>
        </p:nvSpPr>
        <p:spPr>
          <a:xfrm>
            <a:off x="8858250" y="2343150"/>
            <a:ext cx="495300" cy="190500"/>
          </a:xfrm>
          <a:prstGeom prst="rightArrow">
            <a:avLst/>
          </a:prstGeom>
          <a:solidFill>
            <a:srgbClr val="52C7FF"/>
          </a:solidFill>
          <a:ln w="0">
            <a:noFill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F49E02-6013-45A1-A862-746B3E4893BD}"/>
              </a:ext>
            </a:extLst>
          </p:cNvPr>
          <p:cNvSpPr/>
          <p:nvPr/>
        </p:nvSpPr>
        <p:spPr>
          <a:xfrm>
            <a:off x="9620250" y="1962150"/>
            <a:ext cx="1809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57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12</a:t>
            </a:r>
          </a:p>
          <a:p>
            <a:pPr algn="ctr">
              <a:buNone/>
              <a:defRPr sz="157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признаков</a:t>
            </a:r>
          </a:p>
          <a:p>
            <a:pPr algn="ctr">
              <a:buNone/>
              <a:defRPr sz="157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графа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BED71F-DF2C-405F-849D-38E32D50E572}"/>
              </a:ext>
            </a:extLst>
          </p:cNvPr>
          <p:cNvSpPr/>
          <p:nvPr/>
        </p:nvSpPr>
        <p:spPr>
          <a:xfrm>
            <a:off x="3238500" y="4114800"/>
            <a:ext cx="5334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52C7FF"/>
                </a:solidFill>
                <a:latin typeface="Menlo"/>
                <a:ea typeface="Menlo"/>
                <a:cs typeface="Menlo"/>
              </a:defRPr>
            </a:pPr>
            <a:r>
              <a:rPr sz="1350" b="1">
                <a:solidFill>
                  <a:srgbClr val="52C7FF"/>
                </a:solidFill>
                <a:latin typeface="Menlo"/>
                <a:ea typeface="Menlo"/>
                <a:cs typeface="Menlo"/>
              </a:rPr>
              <a:t>параллелизм ≤ 3 секций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C71ABD7-1C5D-447C-993F-0A163A20A105}"/>
              </a:ext>
            </a:extLst>
          </p:cNvPr>
          <p:cNvSpPr/>
          <p:nvPr/>
        </p:nvSpPr>
        <p:spPr>
          <a:xfrm>
            <a:off x="3238500" y="4629150"/>
            <a:ext cx="5334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9AA7B7"/>
                </a:solidFill>
                <a:latin typeface="Menlo"/>
                <a:ea typeface="Menlo"/>
                <a:cs typeface="Menlo"/>
              </a:rPr>
              <a:t>первый seed 42 · повтор 43</a:t>
            </a:r>
          </a:p>
        </p:txBody>
      </p:sp>
    </p:spTree>
    <p:extLst>
      <p:ext uri="{BB962C8B-B14F-4D97-AF65-F5344CB8AC3E}">
        <p14:creationId xmlns:p14="http://schemas.microsoft.com/office/powerpoint/2010/main" val="1306075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E36E756-D569-4658-AF68-7FD69EC2AD9E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АГРЕГАЦИЯ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A5B220-33EC-4D86-8289-FABC25292C8A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MAX сохраняет факт, смесь подавляет стиль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93AC56-2553-4CB6-A302-E801A0FD2C4F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41EEEF-E476-44C2-98DB-9352DC84439F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345C01-3051-4024-BC2F-AA3C4449FF74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435E17-0105-4AFE-AC92-14B08A3E4702}"/>
              </a:ext>
            </a:extLst>
          </p:cNvPr>
          <p:cNvSpPr/>
          <p:nvPr/>
        </p:nvSpPr>
        <p:spPr>
          <a:xfrm>
            <a:off x="685800" y="1619250"/>
            <a:ext cx="4191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ФАКТИЧЕСКИЙ СИГНАЛ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4FFF48-5696-4F42-8AF7-B63358210846}"/>
              </a:ext>
            </a:extLst>
          </p:cNvPr>
          <p:cNvSpPr/>
          <p:nvPr/>
        </p:nvSpPr>
        <p:spPr>
          <a:xfrm>
            <a:off x="685800" y="2047875"/>
            <a:ext cx="4286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25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MAX(секции)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C7ACFC-876A-4854-9EB1-9C8A31D746DA}"/>
              </a:ext>
            </a:extLst>
          </p:cNvPr>
          <p:cNvSpPr/>
          <p:nvPr/>
        </p:nvSpPr>
        <p:spPr>
          <a:xfrm>
            <a:off x="685800" y="2695575"/>
            <a:ext cx="4381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Один анахронизм</a:t>
            </a:r>
          </a:p>
          <a:p>
            <a:pPr algn="l">
              <a:buNone/>
              <a:defRPr sz="150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не растворяется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C2940F-202F-4D49-B4B2-86672DC55067}"/>
              </a:ext>
            </a:extLst>
          </p:cNvPr>
          <p:cNvSpPr/>
          <p:nvPr/>
        </p:nvSpPr>
        <p:spPr>
          <a:xfrm>
            <a:off x="5810250" y="1543050"/>
            <a:ext cx="19050" cy="31432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49C6C0-DA10-4B31-A06A-7DC96B51C78B}"/>
              </a:ext>
            </a:extLst>
          </p:cNvPr>
          <p:cNvSpPr/>
          <p:nvPr/>
        </p:nvSpPr>
        <p:spPr>
          <a:xfrm>
            <a:off x="6381750" y="1619250"/>
            <a:ext cx="4476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ШУМНЫЙ СТИЛЬ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C2C4C8-8038-4477-A92F-02F53C920236}"/>
              </a:ext>
            </a:extLst>
          </p:cNvPr>
          <p:cNvSpPr/>
          <p:nvPr/>
        </p:nvSpPr>
        <p:spPr>
          <a:xfrm>
            <a:off x="6381750" y="2047875"/>
            <a:ext cx="4762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40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240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0,6 MAX + 0,4 AVG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BA7412-EC5A-494C-A90E-EC6DFE7F834E}"/>
              </a:ext>
            </a:extLst>
          </p:cNvPr>
          <p:cNvSpPr/>
          <p:nvPr/>
        </p:nvSpPr>
        <p:spPr>
          <a:xfrm>
            <a:off x="6381750" y="2695575"/>
            <a:ext cx="4381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Один странный абзац</a:t>
            </a:r>
          </a:p>
          <a:p>
            <a:pPr algn="l">
              <a:buNone/>
              <a:defRPr sz="150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не захватывает весь CV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8737BC5-C954-47E0-99E0-ADB2081E8CC2}"/>
              </a:ext>
            </a:extLst>
          </p:cNvPr>
          <p:cNvSpPr/>
          <p:nvPr/>
        </p:nvSpPr>
        <p:spPr>
          <a:xfrm>
            <a:off x="1809750" y="4171950"/>
            <a:ext cx="8572500" cy="723900"/>
          </a:xfrm>
          <a:prstGeom prst="roundRect">
            <a:avLst>
              <a:gd name="adj" fmla="val 13158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64FBCDB-EA32-4B07-B790-7A1188B0D1AD}"/>
              </a:ext>
            </a:extLst>
          </p:cNvPr>
          <p:cNvSpPr/>
          <p:nvPr/>
        </p:nvSpPr>
        <p:spPr>
          <a:xfrm>
            <a:off x="1809750" y="4171950"/>
            <a:ext cx="47625" cy="723900"/>
          </a:xfrm>
          <a:prstGeom prst="roundRect">
            <a:avLst>
              <a:gd name="adj" fmla="val 50000"/>
            </a:avLst>
          </a:prstGeom>
          <a:solidFill>
            <a:srgbClr val="F1B84B"/>
          </a:solidFill>
          <a:ln w="0"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F01E09-BBB3-4880-9FB8-80961D8B5644}"/>
              </a:ext>
            </a:extLst>
          </p:cNvPr>
          <p:cNvSpPr/>
          <p:nvPr/>
        </p:nvSpPr>
        <p:spPr>
          <a:xfrm>
            <a:off x="2000250" y="4267200"/>
            <a:ext cx="82486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725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725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общий балл + отдельный пик измерения</a:t>
            </a:r>
          </a:p>
        </p:txBody>
      </p:sp>
    </p:spTree>
    <p:extLst>
      <p:ext uri="{BB962C8B-B14F-4D97-AF65-F5344CB8AC3E}">
        <p14:creationId xmlns:p14="http://schemas.microsoft.com/office/powerpoint/2010/main" val="66721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4F18C81-55DC-494E-9420-512461DB6D58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МАРШРУТИЗАЦИЯ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983F32-59BC-4354-AD81-81F3F04914DE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Дешёвый выход требует трёх доказательств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B6A076-0E4A-4CB4-B378-C8111F992575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68C50C-A045-4340-B4F7-FE1FD7A881C7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800FE7-2C12-47AD-8B15-B7379A764CE0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11647D-1E83-4D6F-95CC-9F3F4F27F4AB}"/>
              </a:ext>
            </a:extLst>
          </p:cNvPr>
          <p:cNvSpPr/>
          <p:nvPr/>
        </p:nvSpPr>
        <p:spPr>
          <a:xfrm>
            <a:off x="857250" y="1657350"/>
            <a:ext cx="2571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≤ 30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2D13E9-EAD6-4832-A657-BE7CEB012128}"/>
              </a:ext>
            </a:extLst>
          </p:cNvPr>
          <p:cNvSpPr/>
          <p:nvPr/>
        </p:nvSpPr>
        <p:spPr>
          <a:xfrm>
            <a:off x="857250" y="2324100"/>
            <a:ext cx="2571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общий быстрый балл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C97118-40CB-4B59-8899-4C236B4308AE}"/>
              </a:ext>
            </a:extLst>
          </p:cNvPr>
          <p:cNvSpPr/>
          <p:nvPr/>
        </p:nvSpPr>
        <p:spPr>
          <a:xfrm>
            <a:off x="4810125" y="1657350"/>
            <a:ext cx="2571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52C7FF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52C7FF"/>
                </a:solidFill>
                <a:latin typeface="Menlo"/>
                <a:ea typeface="Menlo"/>
                <a:cs typeface="Menlo"/>
              </a:rPr>
              <a:t>&lt; 60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BA6DB8-76B4-4FD4-B81D-2E6048C85824}"/>
              </a:ext>
            </a:extLst>
          </p:cNvPr>
          <p:cNvSpPr/>
          <p:nvPr/>
        </p:nvSpPr>
        <p:spPr>
          <a:xfrm>
            <a:off x="4810125" y="2324100"/>
            <a:ext cx="2571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максимум измерения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EF634F-75B2-4159-A9BB-CDAA8EA84CB6}"/>
              </a:ext>
            </a:extLst>
          </p:cNvPr>
          <p:cNvSpPr/>
          <p:nvPr/>
        </p:nvSpPr>
        <p:spPr>
          <a:xfrm>
            <a:off x="8763000" y="1657350"/>
            <a:ext cx="2571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F1B84B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F1B84B"/>
                </a:solidFill>
                <a:latin typeface="Menlo"/>
                <a:ea typeface="Menlo"/>
                <a:cs typeface="Menlo"/>
              </a:rPr>
              <a:t>≥ 0,5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0DCF7A-4F70-41A6-BB29-90E8FBAD1C57}"/>
              </a:ext>
            </a:extLst>
          </p:cNvPr>
          <p:cNvSpPr/>
          <p:nvPr/>
        </p:nvSpPr>
        <p:spPr>
          <a:xfrm>
            <a:off x="8763000" y="2324100"/>
            <a:ext cx="2571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уверенность фактов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B1DFB-08F3-44EE-B976-1A05574E4EF2}"/>
              </a:ext>
            </a:extLst>
          </p:cNvPr>
          <p:cNvSpPr/>
          <p:nvPr/>
        </p:nvSpPr>
        <p:spPr>
          <a:xfrm>
            <a:off x="4381500" y="3105150"/>
            <a:ext cx="3429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ОДНОВРЕМЕННО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AC03363-31F3-44FE-B133-90EE4BF939AD}"/>
              </a:ext>
            </a:extLst>
          </p:cNvPr>
          <p:cNvSpPr/>
          <p:nvPr/>
        </p:nvSpPr>
        <p:spPr>
          <a:xfrm>
            <a:off x="2476500" y="3695700"/>
            <a:ext cx="7239000" cy="781050"/>
          </a:xfrm>
          <a:prstGeom prst="roundRect">
            <a:avLst>
              <a:gd name="adj" fmla="val 14634"/>
            </a:avLst>
          </a:prstGeom>
          <a:solidFill>
            <a:srgbClr val="102018"/>
          </a:solidFill>
          <a:ln w="9525">
            <a:solidFill>
              <a:srgbClr val="62D98B"/>
            </a:solidFill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B259CD-6C80-4F8D-A8BF-1DFA44FC4B4B}"/>
              </a:ext>
            </a:extLst>
          </p:cNvPr>
          <p:cNvSpPr/>
          <p:nvPr/>
        </p:nvSpPr>
        <p:spPr>
          <a:xfrm>
            <a:off x="2667000" y="3781425"/>
            <a:ext cx="6858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7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ЗАВЕРШИТЬ МОДЕЛЬНУЮ ЧАСТЬ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DD0E05-3D39-480C-B390-481A8A99F96B}"/>
              </a:ext>
            </a:extLst>
          </p:cNvPr>
          <p:cNvSpPr/>
          <p:nvPr/>
        </p:nvSpPr>
        <p:spPr>
          <a:xfrm>
            <a:off x="2000250" y="4895850"/>
            <a:ext cx="8191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Бремя доказательства лежит на дешёвом выходе</a:t>
            </a:r>
          </a:p>
        </p:txBody>
      </p:sp>
    </p:spTree>
    <p:extLst>
      <p:ext uri="{BB962C8B-B14F-4D97-AF65-F5344CB8AC3E}">
        <p14:creationId xmlns:p14="http://schemas.microsoft.com/office/powerpoint/2010/main" val="289880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07049E4-4FBB-440E-8CEB-618C066F546D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ГРАНИЦА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D8222B-5CA6-44DC-B1CB-AD8DF6F0C936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14 и 15 ведут в разные ветки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F1FF08-D694-4E87-AFC3-3E42E6D7E124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5C15A3-C57A-4D3E-A3A6-89EDA8D87514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E4349E-0C05-47FF-A138-44E67A58BA57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B86014-7592-4B5F-AF5C-B1C992D61383}"/>
              </a:ext>
            </a:extLst>
          </p:cNvPr>
          <p:cNvSpPr/>
          <p:nvPr/>
        </p:nvSpPr>
        <p:spPr>
          <a:xfrm>
            <a:off x="762000" y="1676400"/>
            <a:ext cx="3048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6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46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80CF42-4D8A-4CF3-A74F-1FCE225AAC13}"/>
              </a:ext>
            </a:extLst>
          </p:cNvPr>
          <p:cNvSpPr/>
          <p:nvPr/>
        </p:nvSpPr>
        <p:spPr>
          <a:xfrm>
            <a:off x="762000" y="2514600"/>
            <a:ext cx="304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пик 65 · увер. 0,8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55CC1E-09CD-4C88-BE9D-01E615CD2B98}"/>
              </a:ext>
            </a:extLst>
          </p:cNvPr>
          <p:cNvSpPr/>
          <p:nvPr/>
        </p:nvSpPr>
        <p:spPr>
          <a:xfrm>
            <a:off x="1333500" y="3028950"/>
            <a:ext cx="190500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95EFC6-CCDF-4EEC-8702-CCBAAE0654AC}"/>
              </a:ext>
            </a:extLst>
          </p:cNvPr>
          <p:cNvSpPr/>
          <p:nvPr/>
        </p:nvSpPr>
        <p:spPr>
          <a:xfrm>
            <a:off x="762000" y="3333750"/>
            <a:ext cx="304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575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1575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БЫСТРЫЙ ИТОГ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555C71-D7F2-4816-A20B-C33026B1A6D3}"/>
              </a:ext>
            </a:extLst>
          </p:cNvPr>
          <p:cNvSpPr/>
          <p:nvPr/>
        </p:nvSpPr>
        <p:spPr>
          <a:xfrm>
            <a:off x="4572000" y="1676400"/>
            <a:ext cx="3048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6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46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15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8155C0-759A-4D17-9604-38E133547DC5}"/>
              </a:ext>
            </a:extLst>
          </p:cNvPr>
          <p:cNvSpPr/>
          <p:nvPr/>
        </p:nvSpPr>
        <p:spPr>
          <a:xfrm>
            <a:off x="4572000" y="2514600"/>
            <a:ext cx="304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пик 65 · увер. 0,8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E333EB-4CBA-46DB-A136-FD60EE51E264}"/>
              </a:ext>
            </a:extLst>
          </p:cNvPr>
          <p:cNvSpPr/>
          <p:nvPr/>
        </p:nvSpPr>
        <p:spPr>
          <a:xfrm>
            <a:off x="5143500" y="3028950"/>
            <a:ext cx="190500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F13D5D-0AA0-4905-B0AB-B039F5F952C1}"/>
              </a:ext>
            </a:extLst>
          </p:cNvPr>
          <p:cNvSpPr/>
          <p:nvPr/>
        </p:nvSpPr>
        <p:spPr>
          <a:xfrm>
            <a:off x="4572000" y="3333750"/>
            <a:ext cx="304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575" b="1">
                <a:solidFill>
                  <a:srgbClr val="F1B84B"/>
                </a:solidFill>
                <a:latin typeface="Menlo"/>
                <a:ea typeface="Menlo"/>
                <a:cs typeface="Menlo"/>
              </a:defRPr>
            </a:pPr>
            <a:r>
              <a:rPr sz="1575" b="1">
                <a:solidFill>
                  <a:srgbClr val="F1B84B"/>
                </a:solidFill>
                <a:latin typeface="Menlo"/>
                <a:ea typeface="Menlo"/>
                <a:cs typeface="Menlo"/>
              </a:rPr>
              <a:t>ТОЧЕЧНЫЙ АНАЛИЗ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E79384-1FC0-4F4B-BC20-93B8F5316974}"/>
              </a:ext>
            </a:extLst>
          </p:cNvPr>
          <p:cNvSpPr/>
          <p:nvPr/>
        </p:nvSpPr>
        <p:spPr>
          <a:xfrm>
            <a:off x="8382000" y="1676400"/>
            <a:ext cx="3048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6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46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D9EE57-5701-4E03-B880-AF57C3CDF92E}"/>
              </a:ext>
            </a:extLst>
          </p:cNvPr>
          <p:cNvSpPr/>
          <p:nvPr/>
        </p:nvSpPr>
        <p:spPr>
          <a:xfrm>
            <a:off x="8382000" y="2514600"/>
            <a:ext cx="304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пик 65 · увер. 0,4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0D3865-656A-4764-8A78-F1282A91462F}"/>
              </a:ext>
            </a:extLst>
          </p:cNvPr>
          <p:cNvSpPr/>
          <p:nvPr/>
        </p:nvSpPr>
        <p:spPr>
          <a:xfrm>
            <a:off x="8953500" y="3028950"/>
            <a:ext cx="190500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30177D-7DA6-45EF-ADD6-AF5E5B2D3A17}"/>
              </a:ext>
            </a:extLst>
          </p:cNvPr>
          <p:cNvSpPr/>
          <p:nvPr/>
        </p:nvSpPr>
        <p:spPr>
          <a:xfrm>
            <a:off x="8382000" y="3333750"/>
            <a:ext cx="304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575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1575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ТОЧЕЧНЫЙ АНАЛИЗ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A4E6D50-E2E9-44C5-BEB7-069A83C4EE92}"/>
              </a:ext>
            </a:extLst>
          </p:cNvPr>
          <p:cNvSpPr/>
          <p:nvPr/>
        </p:nvSpPr>
        <p:spPr>
          <a:xfrm>
            <a:off x="2714625" y="4457700"/>
            <a:ext cx="6762750" cy="685800"/>
          </a:xfrm>
          <a:prstGeom prst="roundRect">
            <a:avLst>
              <a:gd name="adj" fmla="val 13889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50D3D39-E800-4D61-9306-7BE3A1AEE594}"/>
              </a:ext>
            </a:extLst>
          </p:cNvPr>
          <p:cNvSpPr/>
          <p:nvPr/>
        </p:nvSpPr>
        <p:spPr>
          <a:xfrm>
            <a:off x="2714625" y="4457700"/>
            <a:ext cx="47625" cy="685800"/>
          </a:xfrm>
          <a:prstGeom prst="roundRect">
            <a:avLst>
              <a:gd name="adj" fmla="val 50000"/>
            </a:avLst>
          </a:prstGeom>
          <a:solidFill>
            <a:srgbClr val="FF5D68"/>
          </a:solidFill>
          <a:ln w="0">
            <a:noFill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1BF732-E921-4A19-A7DF-296321CA5C45}"/>
              </a:ext>
            </a:extLst>
          </p:cNvPr>
          <p:cNvSpPr/>
          <p:nvPr/>
        </p:nvSpPr>
        <p:spPr>
          <a:xfrm>
            <a:off x="2905125" y="4552950"/>
            <a:ext cx="64389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35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fast_score &lt; 15  ·  только один peak  ·  confidence ≥ 0,5</a:t>
            </a:r>
          </a:p>
        </p:txBody>
      </p:sp>
    </p:spTree>
    <p:extLst>
      <p:ext uri="{BB962C8B-B14F-4D97-AF65-F5344CB8AC3E}">
        <p14:creationId xmlns:p14="http://schemas.microsoft.com/office/powerpoint/2010/main" val="1497953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5BFF84-FB0D-4D61-88BF-43B71ABA91B0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ТОЧЕЧНАЯ ВЕТКА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BE7BBE-30F2-4541-839B-1EA55BEC25AB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Точечный запрос получает роль целиком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8002BD-6CF6-419D-AC5E-E7640D69A8DD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4A2A88-6B74-4778-B885-F4D6AEF10F0D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8F40E7-593E-4DA7-97FF-1E102A925D5B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7F10AED-C32C-43F1-B430-B5E8BD02A779}"/>
              </a:ext>
            </a:extLst>
          </p:cNvPr>
          <p:cNvSpPr/>
          <p:nvPr/>
        </p:nvSpPr>
        <p:spPr>
          <a:xfrm>
            <a:off x="609600" y="1695450"/>
            <a:ext cx="4095750" cy="2571750"/>
          </a:xfrm>
          <a:prstGeom prst="roundRect">
            <a:avLst>
              <a:gd name="adj" fmla="val 3704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687B47A-0ACF-4382-AE92-68883FE393B5}"/>
              </a:ext>
            </a:extLst>
          </p:cNvPr>
          <p:cNvSpPr/>
          <p:nvPr/>
        </p:nvSpPr>
        <p:spPr>
          <a:xfrm>
            <a:off x="609600" y="1695450"/>
            <a:ext cx="47625" cy="2571750"/>
          </a:xfrm>
          <a:prstGeom prst="roundRect">
            <a:avLst>
              <a:gd name="adj" fmla="val 50000"/>
            </a:avLst>
          </a:prstGeom>
          <a:solidFill>
            <a:srgbClr val="F1B84B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785F43-1768-42FD-8B7E-94E60A96683E}"/>
              </a:ext>
            </a:extLst>
          </p:cNvPr>
          <p:cNvSpPr/>
          <p:nvPr/>
        </p:nvSpPr>
        <p:spPr>
          <a:xfrm>
            <a:off x="800100" y="1790700"/>
            <a:ext cx="3771900" cy="2381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0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80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сигнал секции</a:t>
            </a:r>
          </a:p>
          <a:p>
            <a:endParaRPr sz="1800" b="0">
              <a:solidFill>
                <a:srgbClr val="DDE7F1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80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80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+</a:t>
            </a:r>
          </a:p>
          <a:p>
            <a:endParaRPr sz="1800" b="0">
              <a:solidFill>
                <a:srgbClr val="DDE7F1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80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80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все секции опыта</a:t>
            </a:r>
          </a:p>
          <a:p>
            <a:pPr algn="l">
              <a:buNone/>
              <a:defRPr sz="180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80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в компаниях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9EE0DA64-1C2E-440F-AD65-8AA688B98980}"/>
              </a:ext>
            </a:extLst>
          </p:cNvPr>
          <p:cNvSpPr/>
          <p:nvPr/>
        </p:nvSpPr>
        <p:spPr>
          <a:xfrm>
            <a:off x="5105400" y="2809875"/>
            <a:ext cx="571500" cy="209550"/>
          </a:xfrm>
          <a:prstGeom prst="rightArrow">
            <a:avLst/>
          </a:prstGeom>
          <a:solidFill>
            <a:srgbClr val="F1B84B"/>
          </a:solidFill>
          <a:ln w="0">
            <a:noFill/>
          </a:ln>
        </p:spPr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0BB57FF-8A92-496B-A352-9360AFF0BE5E}"/>
              </a:ext>
            </a:extLst>
          </p:cNvPr>
          <p:cNvSpPr/>
          <p:nvPr/>
        </p:nvSpPr>
        <p:spPr>
          <a:xfrm>
            <a:off x="6057900" y="1657350"/>
            <a:ext cx="5048250" cy="2647950"/>
          </a:xfrm>
          <a:prstGeom prst="roundRect">
            <a:avLst>
              <a:gd name="adj" fmla="val 4317"/>
            </a:avLst>
          </a:prstGeom>
          <a:solidFill>
            <a:srgbClr val="192331"/>
          </a:solidFill>
          <a:ln w="9525">
            <a:solidFill>
              <a:srgbClr val="52C7FF"/>
            </a:solidFill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2F6B4F-18E9-4FD7-9D43-2A626C441950}"/>
              </a:ext>
            </a:extLst>
          </p:cNvPr>
          <p:cNvSpPr/>
          <p:nvPr/>
        </p:nvSpPr>
        <p:spPr>
          <a:xfrm>
            <a:off x="6362700" y="1924050"/>
            <a:ext cx="4095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КОНТЕКСТ РОЛИ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324B04-3A68-4196-8507-7D239B3B9E5F}"/>
              </a:ext>
            </a:extLst>
          </p:cNvPr>
          <p:cNvSpPr/>
          <p:nvPr/>
        </p:nvSpPr>
        <p:spPr>
          <a:xfrm>
            <a:off x="6362700" y="2362200"/>
            <a:ext cx="4362450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1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Повтор не стирает</a:t>
            </a:r>
          </a:p>
          <a:p>
            <a:pPr algn="l">
              <a:buNone/>
              <a:defRPr sz="21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сильный технический</a:t>
            </a:r>
          </a:p>
          <a:p>
            <a:pPr algn="l">
              <a:buNone/>
              <a:defRPr sz="21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эпизод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859660-EA79-4B30-8933-3199904138CF}"/>
              </a:ext>
            </a:extLst>
          </p:cNvPr>
          <p:cNvSpPr/>
          <p:nvPr/>
        </p:nvSpPr>
        <p:spPr>
          <a:xfrm>
            <a:off x="6362700" y="3657600"/>
            <a:ext cx="4286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200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меньше полного CV · больше одной строки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FF2880-42E8-4644-96B8-B078391CF576}"/>
              </a:ext>
            </a:extLst>
          </p:cNvPr>
          <p:cNvSpPr/>
          <p:nvPr/>
        </p:nvSpPr>
        <p:spPr>
          <a:xfrm>
            <a:off x="2266950" y="4953000"/>
            <a:ext cx="76581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5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Сжатие контекста — часть алгоритма</a:t>
            </a:r>
          </a:p>
        </p:txBody>
      </p:sp>
    </p:spTree>
    <p:extLst>
      <p:ext uri="{BB962C8B-B14F-4D97-AF65-F5344CB8AC3E}">
        <p14:creationId xmlns:p14="http://schemas.microsoft.com/office/powerpoint/2010/main" val="967933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0BEA80A-BDE6-4FC4-81F5-9CE4E09C29D0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ДОРОГИЕ СТУПЕНИ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9E60F6-9E8A-476B-84CE-21AFDDC9CE3F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Полный проход и судья — два разных расхода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4C4BD2-F833-4E54-ADDD-A267F3DA9CF6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9B451D-2C37-40CC-B3F9-BB4BB2496AC5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058EB8-1EA6-4E62-B83D-8EDA4BBDBE23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F155D0-F015-4F98-8A82-2925ADBA0BCE}"/>
              </a:ext>
            </a:extLst>
          </p:cNvPr>
          <p:cNvSpPr/>
          <p:nvPr/>
        </p:nvSpPr>
        <p:spPr>
          <a:xfrm>
            <a:off x="704850" y="1695450"/>
            <a:ext cx="4095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ПОЛНЫЙ ПРОХОД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4BC372-E91E-47D2-931C-C21DC23A30B9}"/>
              </a:ext>
            </a:extLst>
          </p:cNvPr>
          <p:cNvSpPr/>
          <p:nvPr/>
        </p:nvSpPr>
        <p:spPr>
          <a:xfrm>
            <a:off x="704850" y="2114550"/>
            <a:ext cx="4095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36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Sonnet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5AE836-1186-4BE4-A27F-0F5C964E4FC9}"/>
              </a:ext>
            </a:extLst>
          </p:cNvPr>
          <p:cNvSpPr/>
          <p:nvPr/>
        </p:nvSpPr>
        <p:spPr>
          <a:xfrm>
            <a:off x="704850" y="2876550"/>
            <a:ext cx="40957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бюджет рассуждения</a:t>
            </a:r>
          </a:p>
          <a:p>
            <a:pPr algn="l">
              <a:buNone/>
              <a:defRPr sz="150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2 000 токенов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FEACA43C-748A-434F-A11F-1651A2310215}"/>
              </a:ext>
            </a:extLst>
          </p:cNvPr>
          <p:cNvSpPr/>
          <p:nvPr/>
        </p:nvSpPr>
        <p:spPr>
          <a:xfrm>
            <a:off x="4953000" y="2667000"/>
            <a:ext cx="666750" cy="2095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3D043B-C99F-4FC1-ABAF-CC3B39299228}"/>
              </a:ext>
            </a:extLst>
          </p:cNvPr>
          <p:cNvSpPr/>
          <p:nvPr/>
        </p:nvSpPr>
        <p:spPr>
          <a:xfrm>
            <a:off x="6096000" y="1695450"/>
            <a:ext cx="4762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B894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894FF"/>
                </a:solidFill>
                <a:latin typeface="Arial"/>
                <a:ea typeface="Arial"/>
                <a:cs typeface="Arial"/>
              </a:rPr>
              <a:t>ОТДЕЛЬНАЯ СТАДИЯ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F9BAFE-7922-4A6B-9F62-7BD518877172}"/>
              </a:ext>
            </a:extLst>
          </p:cNvPr>
          <p:cNvSpPr/>
          <p:nvPr/>
        </p:nvSpPr>
        <p:spPr>
          <a:xfrm>
            <a:off x="6096000" y="2114550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30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30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Модель-судья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33B5AF-9F69-4E6B-8F0D-67D90DF78765}"/>
              </a:ext>
            </a:extLst>
          </p:cNvPr>
          <p:cNvSpPr/>
          <p:nvPr/>
        </p:nvSpPr>
        <p:spPr>
          <a:xfrm>
            <a:off x="6096000" y="2876550"/>
            <a:ext cx="4762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только при исходном</a:t>
            </a:r>
          </a:p>
          <a:p>
            <a:pPr algn="l">
              <a:buNone/>
              <a:defRPr sz="150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балле &gt; 20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FA31C8D-56B5-4EC1-BDDB-ADBD039CB5FA}"/>
              </a:ext>
            </a:extLst>
          </p:cNvPr>
          <p:cNvSpPr/>
          <p:nvPr/>
        </p:nvSpPr>
        <p:spPr>
          <a:xfrm>
            <a:off x="2476500" y="4419600"/>
            <a:ext cx="7239000" cy="685800"/>
          </a:xfrm>
          <a:prstGeom prst="roundRect">
            <a:avLst>
              <a:gd name="adj" fmla="val 13889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19D5423-F1DC-4EB7-89B9-CAF1FCDAD61B}"/>
              </a:ext>
            </a:extLst>
          </p:cNvPr>
          <p:cNvSpPr/>
          <p:nvPr/>
        </p:nvSpPr>
        <p:spPr>
          <a:xfrm>
            <a:off x="2476500" y="4419600"/>
            <a:ext cx="47625" cy="685800"/>
          </a:xfrm>
          <a:prstGeom prst="roundRect">
            <a:avLst>
              <a:gd name="adj" fmla="val 50000"/>
            </a:avLst>
          </a:prstGeom>
          <a:solidFill>
            <a:srgbClr val="B894FF"/>
          </a:solidFill>
          <a:ln w="0"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A4718E-7099-406C-8BC7-7BA7761C6A3B}"/>
              </a:ext>
            </a:extLst>
          </p:cNvPr>
          <p:cNvSpPr/>
          <p:nvPr/>
        </p:nvSpPr>
        <p:spPr>
          <a:xfrm>
            <a:off x="2667000" y="4514850"/>
            <a:ext cx="69151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425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«код умеет вызвать» ≠ «режим можно честно продавать»</a:t>
            </a:r>
          </a:p>
        </p:txBody>
      </p:sp>
    </p:spTree>
    <p:extLst>
      <p:ext uri="{BB962C8B-B14F-4D97-AF65-F5344CB8AC3E}">
        <p14:creationId xmlns:p14="http://schemas.microsoft.com/office/powerpoint/2010/main" val="982970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9327D0B-B057-4FBA-A486-2D43963DF970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ЭКОНОМИКА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7E289E-D1CA-4535-ABC0-3C73D3A11E9B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Условие окупаемости каскада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9AEDDE-25FC-4332-815B-30C6EF164143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2CC489-3212-4E8B-AA3E-C1E239DBE919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55C8A1-8334-43D6-B266-1EA54990E1A7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A836371-9E93-4B46-8ACF-117D4A61DD6F}"/>
              </a:ext>
            </a:extLst>
          </p:cNvPr>
          <p:cNvSpPr/>
          <p:nvPr/>
        </p:nvSpPr>
        <p:spPr>
          <a:xfrm>
            <a:off x="857250" y="1638300"/>
            <a:ext cx="10477500" cy="1123950"/>
          </a:xfrm>
          <a:prstGeom prst="roundRect">
            <a:avLst>
              <a:gd name="adj" fmla="val 8475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3CFC211-9CE0-4CED-A72E-710AE2445B2D}"/>
              </a:ext>
            </a:extLst>
          </p:cNvPr>
          <p:cNvSpPr/>
          <p:nvPr/>
        </p:nvSpPr>
        <p:spPr>
          <a:xfrm>
            <a:off x="857250" y="1638300"/>
            <a:ext cx="47625" cy="1123950"/>
          </a:xfrm>
          <a:prstGeom prst="roundRect">
            <a:avLst>
              <a:gd name="adj" fmla="val 50000"/>
            </a:avLst>
          </a:prstGeom>
          <a:solidFill>
            <a:srgbClr val="62D98B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556490-B592-4938-B22A-36A9C6CDF48C}"/>
              </a:ext>
            </a:extLst>
          </p:cNvPr>
          <p:cNvSpPr/>
          <p:nvPr/>
        </p:nvSpPr>
        <p:spPr>
          <a:xfrm>
            <a:off x="1047750" y="1733550"/>
            <a:ext cx="101536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025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2025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Cfast + phaiku × Chaiku + psonnet × Csonnet  &lt;  Csonnet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A2EA2B-6D69-47B8-B9D6-16E430B2AA6B}"/>
              </a:ext>
            </a:extLst>
          </p:cNvPr>
          <p:cNvSpPr/>
          <p:nvPr/>
        </p:nvSpPr>
        <p:spPr>
          <a:xfrm>
            <a:off x="685800" y="3238500"/>
            <a:ext cx="23622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1800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Cfast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E602B7-B668-4854-A3F9-88542B0245F5}"/>
              </a:ext>
            </a:extLst>
          </p:cNvPr>
          <p:cNvSpPr/>
          <p:nvPr/>
        </p:nvSpPr>
        <p:spPr>
          <a:xfrm>
            <a:off x="685800" y="3695700"/>
            <a:ext cx="23622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цена первого прохода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6A38FE-01CE-4CBF-A2EB-13BD1E797539}"/>
              </a:ext>
            </a:extLst>
          </p:cNvPr>
          <p:cNvSpPr/>
          <p:nvPr/>
        </p:nvSpPr>
        <p:spPr>
          <a:xfrm>
            <a:off x="3524250" y="3238500"/>
            <a:ext cx="23622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52C7FF"/>
                </a:solidFill>
                <a:latin typeface="Menlo"/>
                <a:ea typeface="Menlo"/>
                <a:cs typeface="Menlo"/>
              </a:defRPr>
            </a:pPr>
            <a:r>
              <a:rPr sz="1800" b="1">
                <a:solidFill>
                  <a:srgbClr val="52C7FF"/>
                </a:solidFill>
                <a:latin typeface="Menlo"/>
                <a:ea typeface="Menlo"/>
                <a:cs typeface="Menlo"/>
              </a:rPr>
              <a:t>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9D3E1F-124F-4754-BEB3-EB312BDE3E1B}"/>
              </a:ext>
            </a:extLst>
          </p:cNvPr>
          <p:cNvSpPr/>
          <p:nvPr/>
        </p:nvSpPr>
        <p:spPr>
          <a:xfrm>
            <a:off x="3524250" y="3695700"/>
            <a:ext cx="23622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доля маршрута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3A66E7-FF9C-4173-9595-812AB3FAB660}"/>
              </a:ext>
            </a:extLst>
          </p:cNvPr>
          <p:cNvSpPr/>
          <p:nvPr/>
        </p:nvSpPr>
        <p:spPr>
          <a:xfrm>
            <a:off x="6362700" y="3238500"/>
            <a:ext cx="23622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F1B84B"/>
                </a:solidFill>
                <a:latin typeface="Menlo"/>
                <a:ea typeface="Menlo"/>
                <a:cs typeface="Menlo"/>
              </a:defRPr>
            </a:pPr>
            <a:r>
              <a:rPr sz="1800" b="1">
                <a:solidFill>
                  <a:srgbClr val="F1B84B"/>
                </a:solidFill>
                <a:latin typeface="Menlo"/>
                <a:ea typeface="Menlo"/>
                <a:cs typeface="Menlo"/>
              </a:rPr>
              <a:t>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B22C0F-3E84-4C4E-9EDB-E39EE61153C1}"/>
              </a:ext>
            </a:extLst>
          </p:cNvPr>
          <p:cNvSpPr/>
          <p:nvPr/>
        </p:nvSpPr>
        <p:spPr>
          <a:xfrm>
            <a:off x="6362700" y="3695700"/>
            <a:ext cx="23622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токены × ставка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F89A1E-AC85-44F0-95FA-E7AF1F8093B9}"/>
              </a:ext>
            </a:extLst>
          </p:cNvPr>
          <p:cNvSpPr/>
          <p:nvPr/>
        </p:nvSpPr>
        <p:spPr>
          <a:xfrm>
            <a:off x="9201150" y="3238500"/>
            <a:ext cx="23622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1800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attempts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09F3BA-56DB-4A9B-BDDD-69564776E519}"/>
              </a:ext>
            </a:extLst>
          </p:cNvPr>
          <p:cNvSpPr/>
          <p:nvPr/>
        </p:nvSpPr>
        <p:spPr>
          <a:xfrm>
            <a:off x="9201150" y="3695700"/>
            <a:ext cx="23622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повторы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B0B9B2-9821-4AF0-AD10-F0C1F6CDBEE3}"/>
              </a:ext>
            </a:extLst>
          </p:cNvPr>
          <p:cNvSpPr/>
          <p:nvPr/>
        </p:nvSpPr>
        <p:spPr>
          <a:xfrm>
            <a:off x="2095500" y="4819650"/>
            <a:ext cx="80010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6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Каскад создаёт измеримое условие экономии</a:t>
            </a:r>
          </a:p>
        </p:txBody>
      </p:sp>
    </p:spTree>
    <p:extLst>
      <p:ext uri="{BB962C8B-B14F-4D97-AF65-F5344CB8AC3E}">
        <p14:creationId xmlns:p14="http://schemas.microsoft.com/office/powerpoint/2010/main" val="297163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C8940F6-C863-4DA0-8BA6-F5CA5709AF0E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СЦЕНАРИЙ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A3DF6C-F04E-47DF-8010-BB23C789E665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50 / 30 / 20 → предел первого прохода $0,0315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537D0E-C5D1-48EB-B696-34CCEBA0BA5A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6683C9-DCCD-447D-9D38-147ACF534830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D1233F-FAD8-4910-8659-1C04A433E984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312CE6-67E9-45EB-950D-E83F002FFE66}"/>
              </a:ext>
            </a:extLst>
          </p:cNvPr>
          <p:cNvSpPr/>
          <p:nvPr/>
        </p:nvSpPr>
        <p:spPr>
          <a:xfrm>
            <a:off x="628650" y="1562100"/>
            <a:ext cx="1809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12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БЫСТРЫЙ ВЫХОД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B26DD9F-0599-4411-998C-55EC108CFAB6}"/>
              </a:ext>
            </a:extLst>
          </p:cNvPr>
          <p:cNvSpPr/>
          <p:nvPr/>
        </p:nvSpPr>
        <p:spPr>
          <a:xfrm>
            <a:off x="2571750" y="1657350"/>
            <a:ext cx="4762500" cy="285750"/>
          </a:xfrm>
          <a:prstGeom prst="roundRect">
            <a:avLst>
              <a:gd name="adj" fmla="val 20000"/>
            </a:avLst>
          </a:prstGeom>
          <a:solidFill>
            <a:srgbClr val="62D98B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B19668-950D-4910-B4B8-7639C7A93412}"/>
              </a:ext>
            </a:extLst>
          </p:cNvPr>
          <p:cNvSpPr/>
          <p:nvPr/>
        </p:nvSpPr>
        <p:spPr>
          <a:xfrm>
            <a:off x="7620000" y="1562100"/>
            <a:ext cx="2667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6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16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50%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7F26D3-1419-4B7E-B9A5-DF3F10199165}"/>
              </a:ext>
            </a:extLst>
          </p:cNvPr>
          <p:cNvSpPr/>
          <p:nvPr/>
        </p:nvSpPr>
        <p:spPr>
          <a:xfrm>
            <a:off x="628650" y="2381250"/>
            <a:ext cx="1809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125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HAIKU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0469686-A0C9-4DB2-8317-F93079AA05D6}"/>
              </a:ext>
            </a:extLst>
          </p:cNvPr>
          <p:cNvSpPr/>
          <p:nvPr/>
        </p:nvSpPr>
        <p:spPr>
          <a:xfrm>
            <a:off x="2571750" y="2476500"/>
            <a:ext cx="2857500" cy="285750"/>
          </a:xfrm>
          <a:prstGeom prst="roundRect">
            <a:avLst>
              <a:gd name="adj" fmla="val 20000"/>
            </a:avLst>
          </a:prstGeom>
          <a:solidFill>
            <a:srgbClr val="F1B84B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202543-2B3E-47DA-B513-049EB163D6B9}"/>
              </a:ext>
            </a:extLst>
          </p:cNvPr>
          <p:cNvSpPr/>
          <p:nvPr/>
        </p:nvSpPr>
        <p:spPr>
          <a:xfrm>
            <a:off x="7620000" y="2381250"/>
            <a:ext cx="2667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6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16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30% · $4,50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4767ED-038E-424A-92A5-96B5AD4AEBB4}"/>
              </a:ext>
            </a:extLst>
          </p:cNvPr>
          <p:cNvSpPr/>
          <p:nvPr/>
        </p:nvSpPr>
        <p:spPr>
          <a:xfrm>
            <a:off x="628650" y="3200400"/>
            <a:ext cx="1809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12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SONNET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2D4EC12-B56C-4A31-8A76-1DC92B39DEFA}"/>
              </a:ext>
            </a:extLst>
          </p:cNvPr>
          <p:cNvSpPr/>
          <p:nvPr/>
        </p:nvSpPr>
        <p:spPr>
          <a:xfrm>
            <a:off x="2571750" y="3295650"/>
            <a:ext cx="1905000" cy="285750"/>
          </a:xfrm>
          <a:prstGeom prst="roundRect">
            <a:avLst>
              <a:gd name="adj" fmla="val 20000"/>
            </a:avLst>
          </a:prstGeom>
          <a:solidFill>
            <a:srgbClr val="FF5D68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4C003F-0741-4189-B02E-D92FCD109B32}"/>
              </a:ext>
            </a:extLst>
          </p:cNvPr>
          <p:cNvSpPr/>
          <p:nvPr/>
        </p:nvSpPr>
        <p:spPr>
          <a:xfrm>
            <a:off x="7620000" y="3200400"/>
            <a:ext cx="2667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6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16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20% · $9,00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D6D0D3-B8AD-4FD4-A732-2FCC7D577DAD}"/>
              </a:ext>
            </a:extLst>
          </p:cNvPr>
          <p:cNvSpPr/>
          <p:nvPr/>
        </p:nvSpPr>
        <p:spPr>
          <a:xfrm>
            <a:off x="1047750" y="4171950"/>
            <a:ext cx="1009650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3F0B47-7FE9-4F91-A21F-2F3168797180}"/>
              </a:ext>
            </a:extLst>
          </p:cNvPr>
          <p:cNvSpPr/>
          <p:nvPr/>
        </p:nvSpPr>
        <p:spPr>
          <a:xfrm>
            <a:off x="1257300" y="4495800"/>
            <a:ext cx="9620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025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2025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$45 − $13,50 = $31,50 на 1 000 первых проходов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9684EC-96E9-40B1-9644-A6826E7DAC6F}"/>
              </a:ext>
            </a:extLst>
          </p:cNvPr>
          <p:cNvSpPr/>
          <p:nvPr/>
        </p:nvSpPr>
        <p:spPr>
          <a:xfrm>
            <a:off x="2857500" y="5162550"/>
            <a:ext cx="6477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75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1875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$31,50 / 1 000 = $0,0315</a:t>
            </a:r>
          </a:p>
        </p:txBody>
      </p:sp>
    </p:spTree>
    <p:extLst>
      <p:ext uri="{BB962C8B-B14F-4D97-AF65-F5344CB8AC3E}">
        <p14:creationId xmlns:p14="http://schemas.microsoft.com/office/powerpoint/2010/main" val="387111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57954BA-C5F5-4BDB-BE28-2CFE1CBA8645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ГРАНИЦА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834981-E84A-464B-A5DD-895FFB1102CD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Смета по вызовам — ещё не счёт на отчёт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A8B1AB-C76F-4F98-8444-D3E78F8EC09D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C61398-5C9E-4467-9D17-CD438D339CC3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56F493-AC7B-4FE6-94D6-2AD7D44D0CB2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0B96DF-99D0-434C-87D9-FF0DE5DCD928}"/>
              </a:ext>
            </a:extLst>
          </p:cNvPr>
          <p:cNvSpPr/>
          <p:nvPr/>
        </p:nvSpPr>
        <p:spPr>
          <a:xfrm>
            <a:off x="762000" y="1619250"/>
            <a:ext cx="4191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СЧИТАЕТСЯ СЕЙЧАС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82C61F-5DF1-4A52-956C-16CF24DD1506}"/>
              </a:ext>
            </a:extLst>
          </p:cNvPr>
          <p:cNvSpPr/>
          <p:nvPr/>
        </p:nvSpPr>
        <p:spPr>
          <a:xfrm>
            <a:off x="876300" y="2095500"/>
            <a:ext cx="400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✓  модель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C3660B-70F9-4F25-B939-276A115E51DC}"/>
              </a:ext>
            </a:extLst>
          </p:cNvPr>
          <p:cNvSpPr/>
          <p:nvPr/>
        </p:nvSpPr>
        <p:spPr>
          <a:xfrm>
            <a:off x="876300" y="2647950"/>
            <a:ext cx="400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✓  входные токены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0AF62D-5EC2-4AE1-86D0-243C3E5E7B0D}"/>
              </a:ext>
            </a:extLst>
          </p:cNvPr>
          <p:cNvSpPr/>
          <p:nvPr/>
        </p:nvSpPr>
        <p:spPr>
          <a:xfrm>
            <a:off x="876300" y="3200400"/>
            <a:ext cx="400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✓  выходные токены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D5F188-F079-4D64-90FE-0BF0642DE85A}"/>
              </a:ext>
            </a:extLst>
          </p:cNvPr>
          <p:cNvSpPr/>
          <p:nvPr/>
        </p:nvSpPr>
        <p:spPr>
          <a:xfrm>
            <a:off x="876300" y="3752850"/>
            <a:ext cx="400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✓  ставка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F898C7-3A19-404E-A6E5-4D116A664295}"/>
              </a:ext>
            </a:extLst>
          </p:cNvPr>
          <p:cNvSpPr/>
          <p:nvPr/>
        </p:nvSpPr>
        <p:spPr>
          <a:xfrm>
            <a:off x="5810250" y="1581150"/>
            <a:ext cx="19050" cy="31432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4F2F12-3A52-4711-9A58-9B80AD89BF5E}"/>
              </a:ext>
            </a:extLst>
          </p:cNvPr>
          <p:cNvSpPr/>
          <p:nvPr/>
        </p:nvSpPr>
        <p:spPr>
          <a:xfrm>
            <a:off x="6381750" y="161925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НЕТ ЕДИНОГО РЕЕСТРА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1947A4-4AA1-4F30-A265-B8B69B5FB76F}"/>
              </a:ext>
            </a:extLst>
          </p:cNvPr>
          <p:cNvSpPr/>
          <p:nvPr/>
        </p:nvSpPr>
        <p:spPr>
          <a:xfrm>
            <a:off x="6496050" y="2047875"/>
            <a:ext cx="4381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3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—  поиск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D2A32E-C2F5-4ED6-BDDA-FDE9EAF46E49}"/>
              </a:ext>
            </a:extLst>
          </p:cNvPr>
          <p:cNvSpPr/>
          <p:nvPr/>
        </p:nvSpPr>
        <p:spPr>
          <a:xfrm>
            <a:off x="6496050" y="2543175"/>
            <a:ext cx="4381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3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—  PDF и хранение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61D376-1066-4802-BBEE-15DFCC3D1BBD}"/>
              </a:ext>
            </a:extLst>
          </p:cNvPr>
          <p:cNvSpPr/>
          <p:nvPr/>
        </p:nvSpPr>
        <p:spPr>
          <a:xfrm>
            <a:off x="6496050" y="3038475"/>
            <a:ext cx="4381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3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—  Redis и Postgres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06F7EC-903C-46ED-B054-712138DE419B}"/>
              </a:ext>
            </a:extLst>
          </p:cNvPr>
          <p:cNvSpPr/>
          <p:nvPr/>
        </p:nvSpPr>
        <p:spPr>
          <a:xfrm>
            <a:off x="6496050" y="3533775"/>
            <a:ext cx="4381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3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—  подписка Ollama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843B4A-C5E6-4E04-8D2F-BCBD250B2487}"/>
              </a:ext>
            </a:extLst>
          </p:cNvPr>
          <p:cNvSpPr/>
          <p:nvPr/>
        </p:nvSpPr>
        <p:spPr>
          <a:xfrm>
            <a:off x="6496050" y="4029075"/>
            <a:ext cx="4381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3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—  все попытки одной строкой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3A2E50-8E68-4ADC-BCC0-9FAC73D7D435}"/>
              </a:ext>
            </a:extLst>
          </p:cNvPr>
          <p:cNvSpPr/>
          <p:nvPr/>
        </p:nvSpPr>
        <p:spPr>
          <a:xfrm>
            <a:off x="2095500" y="5048250"/>
            <a:ext cx="8001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575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Точка окупаемости — расчётный сценарий</a:t>
            </a:r>
          </a:p>
        </p:txBody>
      </p:sp>
    </p:spTree>
    <p:extLst>
      <p:ext uri="{BB962C8B-B14F-4D97-AF65-F5344CB8AC3E}">
        <p14:creationId xmlns:p14="http://schemas.microsoft.com/office/powerpoint/2010/main" val="1107309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DCC90AA0-4412-4C7E-8CC6-FDD44D24FADD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429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D3C055-B1DC-4115-9903-EC63200B3E3A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Сначала меняется ключ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E358FF-A66D-422E-846F-B837CF5DA828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42963A-35C2-4DC2-9C64-8678AC6EB82C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EB13A5-F20A-4E40-9FEC-E874AACC70D7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8583CC-1011-4A0F-A672-29F2FE823B25}"/>
              </a:ext>
            </a:extLst>
          </p:cNvPr>
          <p:cNvSpPr/>
          <p:nvPr/>
        </p:nvSpPr>
        <p:spPr>
          <a:xfrm>
            <a:off x="666750" y="1657350"/>
            <a:ext cx="2381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КЛЮЧ A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B4BF07E-47B6-4594-A118-FED5FFABAFFD}"/>
              </a:ext>
            </a:extLst>
          </p:cNvPr>
          <p:cNvSpPr/>
          <p:nvPr/>
        </p:nvSpPr>
        <p:spPr>
          <a:xfrm>
            <a:off x="781050" y="2114550"/>
            <a:ext cx="2152650" cy="87630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FF5D68"/>
            </a:solidFill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2F1EC2-8650-4FE3-BCA5-A0631D2C5E04}"/>
              </a:ext>
            </a:extLst>
          </p:cNvPr>
          <p:cNvSpPr/>
          <p:nvPr/>
        </p:nvSpPr>
        <p:spPr>
          <a:xfrm>
            <a:off x="781050" y="2209800"/>
            <a:ext cx="21526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550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2550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429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8406F1F1-C172-4368-BA96-960726F1E2FE}"/>
              </a:ext>
            </a:extLst>
          </p:cNvPr>
          <p:cNvSpPr/>
          <p:nvPr/>
        </p:nvSpPr>
        <p:spPr>
          <a:xfrm>
            <a:off x="3238500" y="2457450"/>
            <a:ext cx="590550" cy="190500"/>
          </a:xfrm>
          <a:prstGeom prst="rightArrow">
            <a:avLst/>
          </a:prstGeom>
          <a:solidFill>
            <a:srgbClr val="FF5D68"/>
          </a:solidFill>
          <a:ln w="0">
            <a:noFill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738FE3-9B64-4E20-AF28-2956EF1D1FE8}"/>
              </a:ext>
            </a:extLst>
          </p:cNvPr>
          <p:cNvSpPr/>
          <p:nvPr/>
        </p:nvSpPr>
        <p:spPr>
          <a:xfrm>
            <a:off x="4095750" y="1657350"/>
            <a:ext cx="2381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КЛЮЧ B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03449F4-37EF-4552-AA10-C5A350BAC7A6}"/>
              </a:ext>
            </a:extLst>
          </p:cNvPr>
          <p:cNvSpPr/>
          <p:nvPr/>
        </p:nvSpPr>
        <p:spPr>
          <a:xfrm>
            <a:off x="4210050" y="2114550"/>
            <a:ext cx="2152650" cy="87630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52C7FF"/>
            </a:solidFill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EBEF11-E387-4872-8FAD-791A4D35FFD9}"/>
              </a:ext>
            </a:extLst>
          </p:cNvPr>
          <p:cNvSpPr/>
          <p:nvPr/>
        </p:nvSpPr>
        <p:spPr>
          <a:xfrm>
            <a:off x="4210050" y="2209800"/>
            <a:ext cx="21526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950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сразу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B8732650-16FD-481C-9276-41E8F0DB3F01}"/>
              </a:ext>
            </a:extLst>
          </p:cNvPr>
          <p:cNvSpPr/>
          <p:nvPr/>
        </p:nvSpPr>
        <p:spPr>
          <a:xfrm>
            <a:off x="6667500" y="2457450"/>
            <a:ext cx="590550" cy="190500"/>
          </a:xfrm>
          <a:prstGeom prst="rightArrow">
            <a:avLst/>
          </a:prstGeom>
          <a:solidFill>
            <a:srgbClr val="52C7FF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71F7B-461E-4EB5-B2CE-1467679C9AAF}"/>
              </a:ext>
            </a:extLst>
          </p:cNvPr>
          <p:cNvSpPr/>
          <p:nvPr/>
        </p:nvSpPr>
        <p:spPr>
          <a:xfrm>
            <a:off x="7524750" y="1657350"/>
            <a:ext cx="3429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НЕ ЖДЁМ BACKOFF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8D805F6-DE46-4CC6-BCBC-D7B2DAA4D031}"/>
              </a:ext>
            </a:extLst>
          </p:cNvPr>
          <p:cNvSpPr/>
          <p:nvPr/>
        </p:nvSpPr>
        <p:spPr>
          <a:xfrm>
            <a:off x="7639050" y="2114550"/>
            <a:ext cx="3200400" cy="876300"/>
          </a:xfrm>
          <a:prstGeom prst="roundRect">
            <a:avLst>
              <a:gd name="adj" fmla="val 50000"/>
            </a:avLst>
          </a:prstGeom>
          <a:solidFill>
            <a:srgbClr val="102018"/>
          </a:solidFill>
          <a:ln w="9525">
            <a:solidFill>
              <a:srgbClr val="62D98B"/>
            </a:solidFill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C6B312-5496-473F-8B97-E32229DB712F}"/>
              </a:ext>
            </a:extLst>
          </p:cNvPr>
          <p:cNvSpPr/>
          <p:nvPr/>
        </p:nvSpPr>
        <p:spPr>
          <a:xfrm>
            <a:off x="7639050" y="2209800"/>
            <a:ext cx="32004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57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следующая попытка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870977E-19CD-48A1-A432-AE0D054176A0}"/>
              </a:ext>
            </a:extLst>
          </p:cNvPr>
          <p:cNvSpPr/>
          <p:nvPr/>
        </p:nvSpPr>
        <p:spPr>
          <a:xfrm>
            <a:off x="1524000" y="3905250"/>
            <a:ext cx="3429000" cy="43815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FF5D68"/>
            </a:solidFill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77BE3E-2202-43F1-8819-F5CE69581874}"/>
              </a:ext>
            </a:extLst>
          </p:cNvPr>
          <p:cNvSpPr/>
          <p:nvPr/>
        </p:nvSpPr>
        <p:spPr>
          <a:xfrm>
            <a:off x="1619250" y="3952875"/>
            <a:ext cx="3238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429 → пауза 30 с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0D61173-3F2C-4CCA-811E-94E921A55585}"/>
              </a:ext>
            </a:extLst>
          </p:cNvPr>
          <p:cNvSpPr/>
          <p:nvPr/>
        </p:nvSpPr>
        <p:spPr>
          <a:xfrm>
            <a:off x="7239000" y="3905250"/>
            <a:ext cx="3429000" cy="43815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F1B84B"/>
            </a:solidFill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910923-DA0F-4634-BA5E-37FC284A1334}"/>
              </a:ext>
            </a:extLst>
          </p:cNvPr>
          <p:cNvSpPr/>
          <p:nvPr/>
        </p:nvSpPr>
        <p:spPr>
          <a:xfrm>
            <a:off x="7334250" y="3952875"/>
            <a:ext cx="3238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403 подписки → 600 с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4E47F1-B53C-404A-A88C-653C21591A5E}"/>
              </a:ext>
            </a:extLst>
          </p:cNvPr>
          <p:cNvSpPr/>
          <p:nvPr/>
        </p:nvSpPr>
        <p:spPr>
          <a:xfrm>
            <a:off x="2428875" y="4876800"/>
            <a:ext cx="7334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Один ключ не должен толкать весь поток в дорогой резерв</a:t>
            </a:r>
          </a:p>
        </p:txBody>
      </p:sp>
    </p:spTree>
    <p:extLst>
      <p:ext uri="{BB962C8B-B14F-4D97-AF65-F5344CB8AC3E}">
        <p14:creationId xmlns:p14="http://schemas.microsoft.com/office/powerpoint/2010/main" val="95350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AEA75AA-3F16-417C-9EDC-BFF5B6DA9C2A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ПУЛ КЛЮЧЕЙ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EE26FC-58D6-4820-A2C0-F5B89136526D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Когда все ключи на паузе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D44A15-E4D7-43E7-825C-63363F1F41BC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FBD6F1-D0E5-41C9-A348-E0C9CB9004F8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22AA11-FB1C-45CB-A295-A0E1780D2BE5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3F66638-A80B-47B2-B1CC-D35186675BBD}"/>
              </a:ext>
            </a:extLst>
          </p:cNvPr>
          <p:cNvSpPr/>
          <p:nvPr/>
        </p:nvSpPr>
        <p:spPr>
          <a:xfrm>
            <a:off x="609600" y="1619250"/>
            <a:ext cx="5143500" cy="3048000"/>
          </a:xfrm>
          <a:prstGeom prst="roundRect">
            <a:avLst>
              <a:gd name="adj" fmla="val 3125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E6BB72E-A80F-4A46-B83F-132AE87398FD}"/>
              </a:ext>
            </a:extLst>
          </p:cNvPr>
          <p:cNvSpPr/>
          <p:nvPr/>
        </p:nvSpPr>
        <p:spPr>
          <a:xfrm>
            <a:off x="609600" y="1619250"/>
            <a:ext cx="47625" cy="3048000"/>
          </a:xfrm>
          <a:prstGeom prst="roundRect">
            <a:avLst>
              <a:gd name="adj" fmla="val 50000"/>
            </a:avLst>
          </a:prstGeom>
          <a:solidFill>
            <a:srgbClr val="52C7FF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C11388-E672-417B-A004-A8F8F000B044}"/>
              </a:ext>
            </a:extLst>
          </p:cNvPr>
          <p:cNvSpPr/>
          <p:nvPr/>
        </p:nvSpPr>
        <p:spPr>
          <a:xfrm>
            <a:off x="800100" y="1714500"/>
            <a:ext cx="4819650" cy="2857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50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for key in round_robin:</a:t>
            </a:r>
          </a:p>
          <a:p>
            <a:pPr algn="l">
              <a:buNone/>
              <a:defRPr sz="150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50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  if cooldown[key] &lt;= now:</a:t>
            </a:r>
          </a:p>
          <a:p>
            <a:pPr algn="l">
              <a:buNone/>
              <a:defRPr sz="150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50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    return key</a:t>
            </a:r>
          </a:p>
          <a:p>
            <a:endParaRPr sz="1500" b="0">
              <a:solidFill>
                <a:srgbClr val="DDE7F1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50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50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return min(keys,</a:t>
            </a:r>
          </a:p>
          <a:p>
            <a:pPr algn="l">
              <a:buNone/>
              <a:defRPr sz="150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50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  key=lambda k: cooldown[k])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7E6BAC-295E-4B42-925B-D6DAFE7ED82B}"/>
              </a:ext>
            </a:extLst>
          </p:cNvPr>
          <p:cNvSpPr/>
          <p:nvPr/>
        </p:nvSpPr>
        <p:spPr>
          <a:xfrm>
            <a:off x="6381750" y="1762125"/>
            <a:ext cx="4381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ВЫБОР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2B32DE-6173-472A-871C-82EF5EBF30C8}"/>
              </a:ext>
            </a:extLst>
          </p:cNvPr>
          <p:cNvSpPr/>
          <p:nvPr/>
        </p:nvSpPr>
        <p:spPr>
          <a:xfrm>
            <a:off x="6381750" y="2152650"/>
            <a:ext cx="45720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1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ключ с ближайшим</a:t>
            </a:r>
          </a:p>
          <a:p>
            <a:pPr algn="l">
              <a:buNone/>
              <a:defRPr sz="21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окончанием паузы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7D20E0-29F2-48A7-8A8B-33D12665FBA8}"/>
              </a:ext>
            </a:extLst>
          </p:cNvPr>
          <p:cNvSpPr/>
          <p:nvPr/>
        </p:nvSpPr>
        <p:spPr>
          <a:xfrm>
            <a:off x="6381750" y="3181350"/>
            <a:ext cx="447675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8DC3F5-7077-4B6A-B9F7-42D08E6AFE01}"/>
              </a:ext>
            </a:extLst>
          </p:cNvPr>
          <p:cNvSpPr/>
          <p:nvPr/>
        </p:nvSpPr>
        <p:spPr>
          <a:xfrm>
            <a:off x="6381750" y="3476625"/>
            <a:ext cx="4381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FALLBACK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0DF712-1DED-4DC2-B14A-99399CE80B09}"/>
              </a:ext>
            </a:extLst>
          </p:cNvPr>
          <p:cNvSpPr/>
          <p:nvPr/>
        </p:nvSpPr>
        <p:spPr>
          <a:xfrm>
            <a:off x="6381750" y="3867150"/>
            <a:ext cx="45720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0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только после общего</a:t>
            </a:r>
          </a:p>
          <a:p>
            <a:pPr algn="l">
              <a:buNone/>
              <a:defRPr sz="20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бюджета попыток</a:t>
            </a:r>
          </a:p>
        </p:txBody>
      </p:sp>
    </p:spTree>
    <p:extLst>
      <p:ext uri="{BB962C8B-B14F-4D97-AF65-F5344CB8AC3E}">
        <p14:creationId xmlns:p14="http://schemas.microsoft.com/office/powerpoint/2010/main" val="1632185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9B8B0E6-671A-4523-9B70-9663C830CF03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ПОЛИТИКА ОШИБОК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61E210-21A4-45FB-A840-E396B0473161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Разная ошибка → разное действие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AD3C03-B79E-4CF1-BE47-F548731A278A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6FBB0F-2CAD-4C39-B0B3-D5011E5DC938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D9BA78-CAF7-4098-98CF-D2D2E8B6A93B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E512B7-D6DB-45DA-8790-1B1D8141AFAB}"/>
              </a:ext>
            </a:extLst>
          </p:cNvPr>
          <p:cNvSpPr/>
          <p:nvPr/>
        </p:nvSpPr>
        <p:spPr>
          <a:xfrm>
            <a:off x="666750" y="1543050"/>
            <a:ext cx="2381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650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429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98C324-2032-4573-8B18-E7E25391029C}"/>
              </a:ext>
            </a:extLst>
          </p:cNvPr>
          <p:cNvSpPr/>
          <p:nvPr/>
        </p:nvSpPr>
        <p:spPr>
          <a:xfrm>
            <a:off x="3333750" y="1543050"/>
            <a:ext cx="2952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ключ 30 с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AF0AB2-A109-45C8-90FD-80FDC25B4E10}"/>
              </a:ext>
            </a:extLst>
          </p:cNvPr>
          <p:cNvSpPr/>
          <p:nvPr/>
        </p:nvSpPr>
        <p:spPr>
          <a:xfrm>
            <a:off x="6477000" y="1809750"/>
            <a:ext cx="114300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D9626F-5938-4F38-A20F-CD015D29E833}"/>
              </a:ext>
            </a:extLst>
          </p:cNvPr>
          <p:cNvSpPr/>
          <p:nvPr/>
        </p:nvSpPr>
        <p:spPr>
          <a:xfrm>
            <a:off x="8001000" y="1543050"/>
            <a:ext cx="2857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сменить ключ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80E383-507F-489B-9197-94CCD1658037}"/>
              </a:ext>
            </a:extLst>
          </p:cNvPr>
          <p:cNvSpPr/>
          <p:nvPr/>
        </p:nvSpPr>
        <p:spPr>
          <a:xfrm>
            <a:off x="609600" y="2286000"/>
            <a:ext cx="10382250" cy="9525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7F705C-1EA6-4EB1-8BC0-4B0CD531D7C0}"/>
              </a:ext>
            </a:extLst>
          </p:cNvPr>
          <p:cNvSpPr/>
          <p:nvPr/>
        </p:nvSpPr>
        <p:spPr>
          <a:xfrm>
            <a:off x="666750" y="2514600"/>
            <a:ext cx="2381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650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403 подписки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7B0602-6514-4DED-A73F-7BE305FA3D30}"/>
              </a:ext>
            </a:extLst>
          </p:cNvPr>
          <p:cNvSpPr/>
          <p:nvPr/>
        </p:nvSpPr>
        <p:spPr>
          <a:xfrm>
            <a:off x="3333750" y="2514600"/>
            <a:ext cx="2952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ключ 600 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B96395-BC93-4102-8FA0-2A92EC0140C0}"/>
              </a:ext>
            </a:extLst>
          </p:cNvPr>
          <p:cNvSpPr/>
          <p:nvPr/>
        </p:nvSpPr>
        <p:spPr>
          <a:xfrm>
            <a:off x="6477000" y="2781300"/>
            <a:ext cx="114300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E60300-D5EA-412C-B0EC-8F2452EF9036}"/>
              </a:ext>
            </a:extLst>
          </p:cNvPr>
          <p:cNvSpPr/>
          <p:nvPr/>
        </p:nvSpPr>
        <p:spPr>
          <a:xfrm>
            <a:off x="8001000" y="2514600"/>
            <a:ext cx="2857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сменить ключ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A6AAA5-1080-47EB-A1F6-27C1CF0CF2AF}"/>
              </a:ext>
            </a:extLst>
          </p:cNvPr>
          <p:cNvSpPr/>
          <p:nvPr/>
        </p:nvSpPr>
        <p:spPr>
          <a:xfrm>
            <a:off x="609600" y="3257550"/>
            <a:ext cx="10382250" cy="9525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1C65DD-2464-485E-8F8B-EFA1DDC603D7}"/>
              </a:ext>
            </a:extLst>
          </p:cNvPr>
          <p:cNvSpPr/>
          <p:nvPr/>
        </p:nvSpPr>
        <p:spPr>
          <a:xfrm>
            <a:off x="666750" y="3486150"/>
            <a:ext cx="2381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650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5xx / тайм-аут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E9C5B8-612E-4EFC-B7B7-D698A141E23C}"/>
              </a:ext>
            </a:extLst>
          </p:cNvPr>
          <p:cNvSpPr/>
          <p:nvPr/>
        </p:nvSpPr>
        <p:spPr>
          <a:xfrm>
            <a:off x="3333750" y="3486150"/>
            <a:ext cx="2952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2ⁿ + случ. добавка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F65494-8FB0-42CA-8344-AA90BA4E08AF}"/>
              </a:ext>
            </a:extLst>
          </p:cNvPr>
          <p:cNvSpPr/>
          <p:nvPr/>
        </p:nvSpPr>
        <p:spPr>
          <a:xfrm>
            <a:off x="6477000" y="3752850"/>
            <a:ext cx="114300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533910-7E6E-4276-84BA-3FD5E336F638}"/>
              </a:ext>
            </a:extLst>
          </p:cNvPr>
          <p:cNvSpPr/>
          <p:nvPr/>
        </p:nvSpPr>
        <p:spPr>
          <a:xfrm>
            <a:off x="8001000" y="3486150"/>
            <a:ext cx="2857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повторить ≤ 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6CD050-2060-48E7-9CDA-CF373C4045EA}"/>
              </a:ext>
            </a:extLst>
          </p:cNvPr>
          <p:cNvSpPr/>
          <p:nvPr/>
        </p:nvSpPr>
        <p:spPr>
          <a:xfrm>
            <a:off x="609600" y="4229100"/>
            <a:ext cx="10382250" cy="9525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CA7390-436A-4D12-BEAE-6C3CCF58B3E3}"/>
              </a:ext>
            </a:extLst>
          </p:cNvPr>
          <p:cNvSpPr/>
          <p:nvPr/>
        </p:nvSpPr>
        <p:spPr>
          <a:xfrm>
            <a:off x="666750" y="4457700"/>
            <a:ext cx="2381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650" b="1">
                <a:solidFill>
                  <a:srgbClr val="B894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B894FF"/>
                </a:solidFill>
                <a:latin typeface="Arial"/>
                <a:ea typeface="Arial"/>
                <a:cs typeface="Arial"/>
              </a:rPr>
              <a:t>прочее HTTP / ответ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4B4C79-15DB-4859-B50B-96A19D150110}"/>
              </a:ext>
            </a:extLst>
          </p:cNvPr>
          <p:cNvSpPr/>
          <p:nvPr/>
        </p:nvSpPr>
        <p:spPr>
          <a:xfrm>
            <a:off x="3333750" y="4457700"/>
            <a:ext cx="2952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цикл завершён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CA0C0DC-DA36-4FBB-AB8D-BCA7A9AD0F04}"/>
              </a:ext>
            </a:extLst>
          </p:cNvPr>
          <p:cNvSpPr/>
          <p:nvPr/>
        </p:nvSpPr>
        <p:spPr>
          <a:xfrm>
            <a:off x="6477000" y="4724400"/>
            <a:ext cx="114300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778BEF-492D-4384-83BF-EA0EC8C096A0}"/>
              </a:ext>
            </a:extLst>
          </p:cNvPr>
          <p:cNvSpPr/>
          <p:nvPr/>
        </p:nvSpPr>
        <p:spPr>
          <a:xfrm>
            <a:off x="8001000" y="4457700"/>
            <a:ext cx="2857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1">
                <a:solidFill>
                  <a:srgbClr val="B894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B894FF"/>
                </a:solidFill>
                <a:latin typeface="Arial"/>
                <a:ea typeface="Arial"/>
                <a:cs typeface="Arial"/>
              </a:rPr>
              <a:t>в резерв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FB5AC4-2E32-4889-B1BE-242AF64D212B}"/>
              </a:ext>
            </a:extLst>
          </p:cNvPr>
          <p:cNvSpPr/>
          <p:nvPr/>
        </p:nvSpPr>
        <p:spPr>
          <a:xfrm>
            <a:off x="609600" y="5200650"/>
            <a:ext cx="10382250" cy="9525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</p:spTree>
    <p:extLst>
      <p:ext uri="{BB962C8B-B14F-4D97-AF65-F5344CB8AC3E}">
        <p14:creationId xmlns:p14="http://schemas.microsoft.com/office/powerpoint/2010/main" val="777431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D28C317-387F-478C-93D2-128C8ED54AB2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БЮДЖЕТ ОЖИДАНИЯ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C2351D-CF2E-43BE-A310-6B4DFD75F3B9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6 × 90 + 62 = 602 секунды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69A985-D8AC-48C2-8411-84DF77CA0BD9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0A68AC-CBA8-49B6-8962-DA4DA9E52B4F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BD9F6C-FCEE-4731-ABAB-60CF984924FD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78F030-BC76-475F-A7A5-AF001AB1117E}"/>
              </a:ext>
            </a:extLst>
          </p:cNvPr>
          <p:cNvSpPr/>
          <p:nvPr/>
        </p:nvSpPr>
        <p:spPr>
          <a:xfrm>
            <a:off x="685800" y="1638300"/>
            <a:ext cx="2667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540 с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07D111-6A88-4713-BC2D-32E12B050EF5}"/>
              </a:ext>
            </a:extLst>
          </p:cNvPr>
          <p:cNvSpPr/>
          <p:nvPr/>
        </p:nvSpPr>
        <p:spPr>
          <a:xfrm>
            <a:off x="685800" y="2305050"/>
            <a:ext cx="2667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шесть тайм-аутов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DB7BAC-47F3-4436-A348-818D1BC86F51}"/>
              </a:ext>
            </a:extLst>
          </p:cNvPr>
          <p:cNvSpPr/>
          <p:nvPr/>
        </p:nvSpPr>
        <p:spPr>
          <a:xfrm>
            <a:off x="3524250" y="1943100"/>
            <a:ext cx="666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700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+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943ED4-EDB0-4F93-BC6C-8D706A74933C}"/>
              </a:ext>
            </a:extLst>
          </p:cNvPr>
          <p:cNvSpPr/>
          <p:nvPr/>
        </p:nvSpPr>
        <p:spPr>
          <a:xfrm>
            <a:off x="4333875" y="1638300"/>
            <a:ext cx="3333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F1B84B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F1B84B"/>
                </a:solidFill>
                <a:latin typeface="Menlo"/>
                <a:ea typeface="Menlo"/>
                <a:cs typeface="Menlo"/>
              </a:rPr>
              <a:t>62 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FAAE06-EBF9-44D9-946A-7ADAB1BA2992}"/>
              </a:ext>
            </a:extLst>
          </p:cNvPr>
          <p:cNvSpPr/>
          <p:nvPr/>
        </p:nvSpPr>
        <p:spPr>
          <a:xfrm>
            <a:off x="4333875" y="2305050"/>
            <a:ext cx="3333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2 + 4 + 8 + 16 + 32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88CD3B-29C1-4BD7-A44B-E5D71DC3EE0F}"/>
              </a:ext>
            </a:extLst>
          </p:cNvPr>
          <p:cNvSpPr/>
          <p:nvPr/>
        </p:nvSpPr>
        <p:spPr>
          <a:xfrm>
            <a:off x="7810500" y="1943100"/>
            <a:ext cx="666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700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7BA420-5B89-4096-B361-4B0B59F51A7F}"/>
              </a:ext>
            </a:extLst>
          </p:cNvPr>
          <p:cNvSpPr/>
          <p:nvPr/>
        </p:nvSpPr>
        <p:spPr>
          <a:xfrm>
            <a:off x="8572500" y="1638300"/>
            <a:ext cx="2857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602 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472B66-40B2-4550-9FDF-E684C088FD02}"/>
              </a:ext>
            </a:extLst>
          </p:cNvPr>
          <p:cNvSpPr/>
          <p:nvPr/>
        </p:nvSpPr>
        <p:spPr>
          <a:xfrm>
            <a:off x="8572500" y="2305050"/>
            <a:ext cx="2857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до резерва без jitter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D536E7B-8BC5-48CA-B6F9-93DB2772EA13}"/>
              </a:ext>
            </a:extLst>
          </p:cNvPr>
          <p:cNvSpPr/>
          <p:nvPr/>
        </p:nvSpPr>
        <p:spPr>
          <a:xfrm>
            <a:off x="2095500" y="3467100"/>
            <a:ext cx="8001000" cy="723900"/>
          </a:xfrm>
          <a:prstGeom prst="roundRect">
            <a:avLst>
              <a:gd name="adj" fmla="val 13158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2CB59B2-08EA-44BD-8D57-54FDCBEE892D}"/>
              </a:ext>
            </a:extLst>
          </p:cNvPr>
          <p:cNvSpPr/>
          <p:nvPr/>
        </p:nvSpPr>
        <p:spPr>
          <a:xfrm>
            <a:off x="2095500" y="3467100"/>
            <a:ext cx="47625" cy="723900"/>
          </a:xfrm>
          <a:prstGeom prst="roundRect">
            <a:avLst>
              <a:gd name="adj" fmla="val 50000"/>
            </a:avLst>
          </a:prstGeom>
          <a:solidFill>
            <a:srgbClr val="FF5D68"/>
          </a:solidFill>
          <a:ln w="0">
            <a:noFill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2C481E9-E43C-48D7-8821-ABA6F1B3E49B}"/>
              </a:ext>
            </a:extLst>
          </p:cNvPr>
          <p:cNvSpPr/>
          <p:nvPr/>
        </p:nvSpPr>
        <p:spPr>
          <a:xfrm>
            <a:off x="2286000" y="3562350"/>
            <a:ext cx="76771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75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875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максимум с jitter: 604,5 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10210C-CDB5-494C-BCC5-1087771CF7EF}"/>
              </a:ext>
            </a:extLst>
          </p:cNvPr>
          <p:cNvSpPr/>
          <p:nvPr/>
        </p:nvSpPr>
        <p:spPr>
          <a:xfrm>
            <a:off x="1857375" y="4552950"/>
            <a:ext cx="84772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Почти 10 минут ожидания — выбранный порог,</a:t>
            </a:r>
          </a:p>
          <a:p>
            <a:pPr algn="ctr">
              <a:buNone/>
              <a:defRPr sz="18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а не бесплатная надёжность</a:t>
            </a:r>
          </a:p>
        </p:txBody>
      </p:sp>
    </p:spTree>
    <p:extLst>
      <p:ext uri="{BB962C8B-B14F-4D97-AF65-F5344CB8AC3E}">
        <p14:creationId xmlns:p14="http://schemas.microsoft.com/office/powerpoint/2010/main" val="1425943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F106D83-B790-45F7-9B05-A8DF21669D04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РЕГИОНЫ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FC759F-58F5-4AC1-AC6D-3842283CEFC3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Резерв обязан соблюдать размещение данных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5B45D-9091-43BE-A23D-DAD94191D9CE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BDD658-E212-49ED-890C-53C079BE31B1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00EC0E-C301-4D1A-AE52-642D27A360C5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2112A-6BE2-4820-9589-B85C63453A6F}"/>
              </a:ext>
            </a:extLst>
          </p:cNvPr>
          <p:cNvSpPr/>
          <p:nvPr/>
        </p:nvSpPr>
        <p:spPr>
          <a:xfrm>
            <a:off x="666750" y="1619250"/>
            <a:ext cx="4381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МИРОВОЙ КОНТУР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4BFB3C-6589-4715-9B3A-113778409F78}"/>
              </a:ext>
            </a:extLst>
          </p:cNvPr>
          <p:cNvSpPr/>
          <p:nvPr/>
        </p:nvSpPr>
        <p:spPr>
          <a:xfrm>
            <a:off x="666750" y="2038350"/>
            <a:ext cx="2095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2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Ollama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0A5C92D1-4727-46CA-BC05-BAB138172286}"/>
              </a:ext>
            </a:extLst>
          </p:cNvPr>
          <p:cNvSpPr/>
          <p:nvPr/>
        </p:nvSpPr>
        <p:spPr>
          <a:xfrm>
            <a:off x="2895600" y="2209800"/>
            <a:ext cx="514350" cy="190500"/>
          </a:xfrm>
          <a:prstGeom prst="rightArrow">
            <a:avLst/>
          </a:prstGeom>
          <a:solidFill>
            <a:srgbClr val="52C7FF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125FB9-B7B4-45C8-818D-AD58375F8CF5}"/>
              </a:ext>
            </a:extLst>
          </p:cNvPr>
          <p:cNvSpPr/>
          <p:nvPr/>
        </p:nvSpPr>
        <p:spPr>
          <a:xfrm>
            <a:off x="3714750" y="1943100"/>
            <a:ext cx="20955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7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Bedrock</a:t>
            </a:r>
          </a:p>
          <a:p>
            <a:pPr algn="l">
              <a:buNone/>
              <a:defRPr sz="187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Haiku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6880C2-67AC-4C64-A0DB-766E855E2211}"/>
              </a:ext>
            </a:extLst>
          </p:cNvPr>
          <p:cNvSpPr/>
          <p:nvPr/>
        </p:nvSpPr>
        <p:spPr>
          <a:xfrm>
            <a:off x="609600" y="3105150"/>
            <a:ext cx="542925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BB9485-FD5F-4F94-BBB8-4771F162F807}"/>
              </a:ext>
            </a:extLst>
          </p:cNvPr>
          <p:cNvSpPr/>
          <p:nvPr/>
        </p:nvSpPr>
        <p:spPr>
          <a:xfrm>
            <a:off x="666750" y="3390900"/>
            <a:ext cx="4953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после исчерпания попыток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07C564-D8B8-4E12-8EA7-48F615B1E49F}"/>
              </a:ext>
            </a:extLst>
          </p:cNvPr>
          <p:cNvSpPr/>
          <p:nvPr/>
        </p:nvSpPr>
        <p:spPr>
          <a:xfrm>
            <a:off x="6191250" y="1543050"/>
            <a:ext cx="19050" cy="358140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B6A6C7-A390-450F-BE76-59D4E11B7A47}"/>
              </a:ext>
            </a:extLst>
          </p:cNvPr>
          <p:cNvSpPr/>
          <p:nvPr/>
        </p:nvSpPr>
        <p:spPr>
          <a:xfrm>
            <a:off x="6667500" y="1619250"/>
            <a:ext cx="4381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РОССИЙСКИЙ КОНТУР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2E7AB9-078C-4952-BD33-4AC015B196B4}"/>
              </a:ext>
            </a:extLst>
          </p:cNvPr>
          <p:cNvSpPr/>
          <p:nvPr/>
        </p:nvSpPr>
        <p:spPr>
          <a:xfrm>
            <a:off x="6667500" y="2038350"/>
            <a:ext cx="2095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2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Yandex</a:t>
            </a: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4DDBF187-6144-42C4-ADD9-C5F25DBF7C81}"/>
              </a:ext>
            </a:extLst>
          </p:cNvPr>
          <p:cNvSpPr/>
          <p:nvPr/>
        </p:nvSpPr>
        <p:spPr>
          <a:xfrm>
            <a:off x="8896350" y="2209800"/>
            <a:ext cx="514350" cy="190500"/>
          </a:xfrm>
          <a:prstGeom prst="rightArrow">
            <a:avLst/>
          </a:prstGeom>
          <a:solidFill>
            <a:srgbClr val="FF5D68"/>
          </a:solidFill>
          <a:ln w="0">
            <a:noFill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DBEAD8-A67E-40EA-8759-C125E64372F2}"/>
              </a:ext>
            </a:extLst>
          </p:cNvPr>
          <p:cNvSpPr/>
          <p:nvPr/>
        </p:nvSpPr>
        <p:spPr>
          <a:xfrm>
            <a:off x="9715500" y="1943100"/>
            <a:ext cx="17145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72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локальный</a:t>
            </a:r>
          </a:p>
          <a:p>
            <a:pPr algn="l">
              <a:buNone/>
              <a:defRPr sz="172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резерв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94D34B-3AF3-402C-ABFC-3DC9340B7995}"/>
              </a:ext>
            </a:extLst>
          </p:cNvPr>
          <p:cNvSpPr/>
          <p:nvPr/>
        </p:nvSpPr>
        <p:spPr>
          <a:xfrm>
            <a:off x="6610350" y="3105150"/>
            <a:ext cx="495300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12C435-F11D-4F16-8ED3-4F6A59C1BFD4}"/>
              </a:ext>
            </a:extLst>
          </p:cNvPr>
          <p:cNvSpPr/>
          <p:nvPr/>
        </p:nvSpPr>
        <p:spPr>
          <a:xfrm>
            <a:off x="6715125" y="3390900"/>
            <a:ext cx="47625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500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переход в Bedrock</a:t>
            </a:r>
          </a:p>
          <a:p>
            <a:pPr algn="ctr">
              <a:buNone/>
              <a:defRPr sz="1500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блокируется до сети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96D396-0553-40BA-87DD-05CC03FF9651}"/>
              </a:ext>
            </a:extLst>
          </p:cNvPr>
          <p:cNvSpPr/>
          <p:nvPr/>
        </p:nvSpPr>
        <p:spPr>
          <a:xfrm>
            <a:off x="2381250" y="5219700"/>
            <a:ext cx="7429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Доступность не отменяет контракт данных</a:t>
            </a:r>
          </a:p>
        </p:txBody>
      </p:sp>
    </p:spTree>
    <p:extLst>
      <p:ext uri="{BB962C8B-B14F-4D97-AF65-F5344CB8AC3E}">
        <p14:creationId xmlns:p14="http://schemas.microsoft.com/office/powerpoint/2010/main" val="215340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8F12D264-7925-4971-9732-9D1824C091C2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ШЛЮЗ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F42311-7378-4DE5-8E0A-9F42C5311AFB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Префикс модели выбирает провайдера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1140BF-72E2-4EC9-8CDF-997122027542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AAF49C-B6D0-4AF5-AB21-7AC9596CC7B4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71C3CE-C954-474D-9D45-F3ABB203A5EE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3898777-50F9-4E7C-8645-51A6632E81F6}"/>
              </a:ext>
            </a:extLst>
          </p:cNvPr>
          <p:cNvSpPr/>
          <p:nvPr/>
        </p:nvSpPr>
        <p:spPr>
          <a:xfrm>
            <a:off x="704850" y="1524000"/>
            <a:ext cx="2857500" cy="571500"/>
          </a:xfrm>
          <a:prstGeom prst="roundRect">
            <a:avLst>
              <a:gd name="adj" fmla="val 16667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71D9A1A-2167-4B31-AB06-5B53548B0112}"/>
              </a:ext>
            </a:extLst>
          </p:cNvPr>
          <p:cNvSpPr/>
          <p:nvPr/>
        </p:nvSpPr>
        <p:spPr>
          <a:xfrm>
            <a:off x="704850" y="1524000"/>
            <a:ext cx="47625" cy="571500"/>
          </a:xfrm>
          <a:prstGeom prst="roundRect">
            <a:avLst>
              <a:gd name="adj" fmla="val 50000"/>
            </a:avLst>
          </a:prstGeom>
          <a:solidFill>
            <a:srgbClr val="52C7FF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43CFED-1B3C-4384-9B6B-85281382B0ED}"/>
              </a:ext>
            </a:extLst>
          </p:cNvPr>
          <p:cNvSpPr/>
          <p:nvPr/>
        </p:nvSpPr>
        <p:spPr>
          <a:xfrm>
            <a:off x="895350" y="1619250"/>
            <a:ext cx="25336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425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bedrock/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D9AF1B1D-83C3-40CF-890D-A7E59E8CD020}"/>
              </a:ext>
            </a:extLst>
          </p:cNvPr>
          <p:cNvSpPr/>
          <p:nvPr/>
        </p:nvSpPr>
        <p:spPr>
          <a:xfrm>
            <a:off x="3905250" y="1714500"/>
            <a:ext cx="476250" cy="171450"/>
          </a:xfrm>
          <a:prstGeom prst="rightArrow">
            <a:avLst/>
          </a:prstGeom>
          <a:solidFill>
            <a:srgbClr val="52C7FF"/>
          </a:solidFill>
          <a:ln w="0">
            <a:noFill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A92BDD-C25B-426D-9B44-79BA8B3543CA}"/>
              </a:ext>
            </a:extLst>
          </p:cNvPr>
          <p:cNvSpPr/>
          <p:nvPr/>
        </p:nvSpPr>
        <p:spPr>
          <a:xfrm>
            <a:off x="4762500" y="1524000"/>
            <a:ext cx="5810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AWS Bedrock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7BAAA27-194C-4E51-B25D-24A7585D1E87}"/>
              </a:ext>
            </a:extLst>
          </p:cNvPr>
          <p:cNvSpPr/>
          <p:nvPr/>
        </p:nvSpPr>
        <p:spPr>
          <a:xfrm>
            <a:off x="704850" y="2362200"/>
            <a:ext cx="2857500" cy="571500"/>
          </a:xfrm>
          <a:prstGeom prst="roundRect">
            <a:avLst>
              <a:gd name="adj" fmla="val 16667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470A509-9B6F-4C83-A50B-394207AEE4B8}"/>
              </a:ext>
            </a:extLst>
          </p:cNvPr>
          <p:cNvSpPr/>
          <p:nvPr/>
        </p:nvSpPr>
        <p:spPr>
          <a:xfrm>
            <a:off x="704850" y="2362200"/>
            <a:ext cx="47625" cy="571500"/>
          </a:xfrm>
          <a:prstGeom prst="roundRect">
            <a:avLst>
              <a:gd name="adj" fmla="val 50000"/>
            </a:avLst>
          </a:prstGeom>
          <a:solidFill>
            <a:srgbClr val="62D98B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3AFD14-17E5-4ABB-B60A-3FFD10E1A00F}"/>
              </a:ext>
            </a:extLst>
          </p:cNvPr>
          <p:cNvSpPr/>
          <p:nvPr/>
        </p:nvSpPr>
        <p:spPr>
          <a:xfrm>
            <a:off x="895350" y="2457450"/>
            <a:ext cx="25336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425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ollama/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974B347A-78DE-4006-8E64-754916D18506}"/>
              </a:ext>
            </a:extLst>
          </p:cNvPr>
          <p:cNvSpPr/>
          <p:nvPr/>
        </p:nvSpPr>
        <p:spPr>
          <a:xfrm>
            <a:off x="3905250" y="2552700"/>
            <a:ext cx="476250" cy="171450"/>
          </a:xfrm>
          <a:prstGeom prst="rightArrow">
            <a:avLst/>
          </a:prstGeom>
          <a:solidFill>
            <a:srgbClr val="62D98B"/>
          </a:solidFill>
          <a:ln w="0"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F9A97A-0FA2-4CF3-80A9-DB935591A5FD}"/>
              </a:ext>
            </a:extLst>
          </p:cNvPr>
          <p:cNvSpPr/>
          <p:nvPr/>
        </p:nvSpPr>
        <p:spPr>
          <a:xfrm>
            <a:off x="4762500" y="2362200"/>
            <a:ext cx="5810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Ollama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3870D78-CF70-427F-B1F4-C79B9CA8121B}"/>
              </a:ext>
            </a:extLst>
          </p:cNvPr>
          <p:cNvSpPr/>
          <p:nvPr/>
        </p:nvSpPr>
        <p:spPr>
          <a:xfrm>
            <a:off x="704850" y="3200400"/>
            <a:ext cx="2857500" cy="571500"/>
          </a:xfrm>
          <a:prstGeom prst="roundRect">
            <a:avLst>
              <a:gd name="adj" fmla="val 16667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46A0DCA-9D71-463F-8F6A-2B116471B2CE}"/>
              </a:ext>
            </a:extLst>
          </p:cNvPr>
          <p:cNvSpPr/>
          <p:nvPr/>
        </p:nvSpPr>
        <p:spPr>
          <a:xfrm>
            <a:off x="704850" y="3200400"/>
            <a:ext cx="47625" cy="571500"/>
          </a:xfrm>
          <a:prstGeom prst="roundRect">
            <a:avLst>
              <a:gd name="adj" fmla="val 50000"/>
            </a:avLst>
          </a:prstGeom>
          <a:solidFill>
            <a:srgbClr val="FF5D68"/>
          </a:solidFill>
          <a:ln w="0">
            <a:noFill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66F3F48-DEBA-4C27-AF57-08EAC58EBC2E}"/>
              </a:ext>
            </a:extLst>
          </p:cNvPr>
          <p:cNvSpPr/>
          <p:nvPr/>
        </p:nvSpPr>
        <p:spPr>
          <a:xfrm>
            <a:off x="895350" y="3295650"/>
            <a:ext cx="25336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425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yandex/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35F7F3ED-04E1-463A-A1FE-2575F33220AC}"/>
              </a:ext>
            </a:extLst>
          </p:cNvPr>
          <p:cNvSpPr/>
          <p:nvPr/>
        </p:nvSpPr>
        <p:spPr>
          <a:xfrm>
            <a:off x="3905250" y="3390900"/>
            <a:ext cx="476250" cy="171450"/>
          </a:xfrm>
          <a:prstGeom prst="rightArrow">
            <a:avLst/>
          </a:prstGeom>
          <a:solidFill>
            <a:srgbClr val="FF5D68"/>
          </a:solidFill>
          <a:ln w="0">
            <a:noFill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2DFF6F-81CC-448C-9B03-3B3E50BCA645}"/>
              </a:ext>
            </a:extLst>
          </p:cNvPr>
          <p:cNvSpPr/>
          <p:nvPr/>
        </p:nvSpPr>
        <p:spPr>
          <a:xfrm>
            <a:off x="4762500" y="3200400"/>
            <a:ext cx="5810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Yandex AI Studio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B4974CB-DE70-4037-B8EC-184C1D65B9CB}"/>
              </a:ext>
            </a:extLst>
          </p:cNvPr>
          <p:cNvSpPr/>
          <p:nvPr/>
        </p:nvSpPr>
        <p:spPr>
          <a:xfrm>
            <a:off x="704850" y="4038600"/>
            <a:ext cx="2857500" cy="571500"/>
          </a:xfrm>
          <a:prstGeom prst="roundRect">
            <a:avLst>
              <a:gd name="adj" fmla="val 16667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CE359879-563E-4376-8DEF-A2B482B035F2}"/>
              </a:ext>
            </a:extLst>
          </p:cNvPr>
          <p:cNvSpPr/>
          <p:nvPr/>
        </p:nvSpPr>
        <p:spPr>
          <a:xfrm>
            <a:off x="704850" y="4038600"/>
            <a:ext cx="47625" cy="571500"/>
          </a:xfrm>
          <a:prstGeom prst="roundRect">
            <a:avLst>
              <a:gd name="adj" fmla="val 50000"/>
            </a:avLst>
          </a:prstGeom>
          <a:solidFill>
            <a:srgbClr val="B894FF"/>
          </a:solidFill>
          <a:ln w="0">
            <a:noFill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FCB6DAE-80B7-42F5-803A-841D34E5F479}"/>
              </a:ext>
            </a:extLst>
          </p:cNvPr>
          <p:cNvSpPr/>
          <p:nvPr/>
        </p:nvSpPr>
        <p:spPr>
          <a:xfrm>
            <a:off x="895350" y="4133850"/>
            <a:ext cx="25336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425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425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anthropic/</a:t>
            </a:r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AC5CDBD3-13CD-4407-BAD5-6DC2937FC73D}"/>
              </a:ext>
            </a:extLst>
          </p:cNvPr>
          <p:cNvSpPr/>
          <p:nvPr/>
        </p:nvSpPr>
        <p:spPr>
          <a:xfrm>
            <a:off x="3905250" y="4229100"/>
            <a:ext cx="476250" cy="171450"/>
          </a:xfrm>
          <a:prstGeom prst="rightArrow">
            <a:avLst/>
          </a:prstGeom>
          <a:solidFill>
            <a:srgbClr val="B894FF"/>
          </a:solidFill>
          <a:ln w="0">
            <a:noFill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FC04F97-BF3A-43F5-8E30-BDA33EF46FF8}"/>
              </a:ext>
            </a:extLst>
          </p:cNvPr>
          <p:cNvSpPr/>
          <p:nvPr/>
        </p:nvSpPr>
        <p:spPr>
          <a:xfrm>
            <a:off x="4762500" y="4038600"/>
            <a:ext cx="5810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Anthropic API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85357FC-E93F-4944-AC65-A38118CA6EDF}"/>
              </a:ext>
            </a:extLst>
          </p:cNvPr>
          <p:cNvSpPr/>
          <p:nvPr/>
        </p:nvSpPr>
        <p:spPr>
          <a:xfrm>
            <a:off x="4810125" y="5048250"/>
            <a:ext cx="5810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20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единый результат: текст · токены · stop reason · model</a:t>
            </a:r>
          </a:p>
        </p:txBody>
      </p:sp>
    </p:spTree>
    <p:extLst>
      <p:ext uri="{BB962C8B-B14F-4D97-AF65-F5344CB8AC3E}">
        <p14:creationId xmlns:p14="http://schemas.microsoft.com/office/powerpoint/2010/main" val="246732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A2CD264-B930-4245-A429-1B1B5F9DD2CB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РОССИЙСКИЙ КОНТУР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28124B-1B4E-44E8-AD50-20B20F5346B8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Четыре стадии вместо одной длинной инструкции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6A95B2-948C-4599-921D-B214652ABF3C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6EFAD0-2B0B-4FD1-9ABD-7020DFB40E9D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2CCFEA-3683-4E5B-8219-4A9F950940E4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5A9C285-CBAC-4F10-88A6-03471A13BB26}"/>
              </a:ext>
            </a:extLst>
          </p:cNvPr>
          <p:cNvSpPr/>
          <p:nvPr/>
        </p:nvSpPr>
        <p:spPr>
          <a:xfrm>
            <a:off x="514350" y="2324100"/>
            <a:ext cx="1809750" cy="1104900"/>
          </a:xfrm>
          <a:prstGeom prst="roundRect">
            <a:avLst>
              <a:gd name="adj" fmla="val 8621"/>
            </a:avLst>
          </a:prstGeom>
          <a:solidFill>
            <a:srgbClr val="131A23"/>
          </a:solidFill>
          <a:ln w="9525">
            <a:solidFill>
              <a:srgbClr val="52C7FF"/>
            </a:solidFill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97FA07-9671-4BA6-A8B0-313832C9AAC5}"/>
              </a:ext>
            </a:extLst>
          </p:cNvPr>
          <p:cNvSpPr/>
          <p:nvPr/>
        </p:nvSpPr>
        <p:spPr>
          <a:xfrm>
            <a:off x="628650" y="2457450"/>
            <a:ext cx="15811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52C7FF"/>
                </a:solidFill>
                <a:latin typeface="Menlo"/>
                <a:ea typeface="Menlo"/>
                <a:cs typeface="Menlo"/>
              </a:defRPr>
            </a:pPr>
            <a:r>
              <a:rPr sz="1125" b="1">
                <a:solidFill>
                  <a:srgbClr val="52C7FF"/>
                </a:solidFill>
                <a:latin typeface="Menlo"/>
                <a:ea typeface="Menlo"/>
                <a:cs typeface="Menlo"/>
              </a:rPr>
              <a:t>EXTRACT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327263-8AA6-4BE2-9DFC-97111C2C2CB4}"/>
              </a:ext>
            </a:extLst>
          </p:cNvPr>
          <p:cNvSpPr/>
          <p:nvPr/>
        </p:nvSpPr>
        <p:spPr>
          <a:xfrm>
            <a:off x="628650" y="2857500"/>
            <a:ext cx="1581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факты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3BF0801B-BEA0-4469-A5B4-02D9AB08CCA6}"/>
              </a:ext>
            </a:extLst>
          </p:cNvPr>
          <p:cNvSpPr/>
          <p:nvPr/>
        </p:nvSpPr>
        <p:spPr>
          <a:xfrm>
            <a:off x="2457450" y="2781300"/>
            <a:ext cx="400050" cy="1714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92C850-3972-45C2-8C1A-B1E4769E078B}"/>
              </a:ext>
            </a:extLst>
          </p:cNvPr>
          <p:cNvSpPr/>
          <p:nvPr/>
        </p:nvSpPr>
        <p:spPr>
          <a:xfrm>
            <a:off x="2857500" y="1924050"/>
            <a:ext cx="19050" cy="18859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0F5E0A93-7995-425F-9C0D-B546E9A71848}"/>
              </a:ext>
            </a:extLst>
          </p:cNvPr>
          <p:cNvSpPr/>
          <p:nvPr/>
        </p:nvSpPr>
        <p:spPr>
          <a:xfrm>
            <a:off x="2876550" y="1885950"/>
            <a:ext cx="419100" cy="1714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5E59EDF1-5B43-436F-AEB1-D988FC20356D}"/>
              </a:ext>
            </a:extLst>
          </p:cNvPr>
          <p:cNvSpPr/>
          <p:nvPr/>
        </p:nvSpPr>
        <p:spPr>
          <a:xfrm>
            <a:off x="2876550" y="3657600"/>
            <a:ext cx="419100" cy="1714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3055C75-BF91-4D0B-8B95-5C688243621C}"/>
              </a:ext>
            </a:extLst>
          </p:cNvPr>
          <p:cNvSpPr/>
          <p:nvPr/>
        </p:nvSpPr>
        <p:spPr>
          <a:xfrm>
            <a:off x="3371850" y="1390650"/>
            <a:ext cx="2000250" cy="1104900"/>
          </a:xfrm>
          <a:prstGeom prst="roundRect">
            <a:avLst>
              <a:gd name="adj" fmla="val 8621"/>
            </a:avLst>
          </a:prstGeom>
          <a:solidFill>
            <a:srgbClr val="131A23"/>
          </a:solidFill>
          <a:ln w="9525">
            <a:solidFill>
              <a:srgbClr val="F1B84B"/>
            </a:solidFill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B6D8AB-9966-4BAB-A4DE-474DA437CF02}"/>
              </a:ext>
            </a:extLst>
          </p:cNvPr>
          <p:cNvSpPr/>
          <p:nvPr/>
        </p:nvSpPr>
        <p:spPr>
          <a:xfrm>
            <a:off x="3486150" y="1524000"/>
            <a:ext cx="17716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1B84B"/>
                </a:solidFill>
                <a:latin typeface="Menlo"/>
                <a:ea typeface="Menlo"/>
                <a:cs typeface="Menlo"/>
              </a:defRPr>
            </a:pPr>
            <a:r>
              <a:rPr sz="1125" b="1">
                <a:solidFill>
                  <a:srgbClr val="F1B84B"/>
                </a:solidFill>
                <a:latin typeface="Menlo"/>
                <a:ea typeface="Menlo"/>
                <a:cs typeface="Menlo"/>
              </a:rPr>
              <a:t>DETECT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A07845-74D2-4D94-9847-E3DB636887AA}"/>
              </a:ext>
            </a:extLst>
          </p:cNvPr>
          <p:cNvSpPr/>
          <p:nvPr/>
        </p:nvSpPr>
        <p:spPr>
          <a:xfrm>
            <a:off x="3486150" y="1924050"/>
            <a:ext cx="17716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сигналы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CE11621-00B1-4EC2-9510-9AB48243B43A}"/>
              </a:ext>
            </a:extLst>
          </p:cNvPr>
          <p:cNvSpPr/>
          <p:nvPr/>
        </p:nvSpPr>
        <p:spPr>
          <a:xfrm>
            <a:off x="3371850" y="3181350"/>
            <a:ext cx="2000250" cy="1104900"/>
          </a:xfrm>
          <a:prstGeom prst="roundRect">
            <a:avLst>
              <a:gd name="adj" fmla="val 8621"/>
            </a:avLst>
          </a:prstGeom>
          <a:solidFill>
            <a:srgbClr val="131A23"/>
          </a:solidFill>
          <a:ln w="9525">
            <a:solidFill>
              <a:srgbClr val="F1B84B"/>
            </a:solidFill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00D356-F88A-42B9-8B45-D2F5CA5C2BF8}"/>
              </a:ext>
            </a:extLst>
          </p:cNvPr>
          <p:cNvSpPr/>
          <p:nvPr/>
        </p:nvSpPr>
        <p:spPr>
          <a:xfrm>
            <a:off x="3486150" y="3314700"/>
            <a:ext cx="17716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1B84B"/>
                </a:solidFill>
                <a:latin typeface="Menlo"/>
                <a:ea typeface="Menlo"/>
                <a:cs typeface="Menlo"/>
              </a:defRPr>
            </a:pPr>
            <a:r>
              <a:rPr sz="1125" b="1">
                <a:solidFill>
                  <a:srgbClr val="F1B84B"/>
                </a:solidFill>
                <a:latin typeface="Menlo"/>
                <a:ea typeface="Menlo"/>
                <a:cs typeface="Menlo"/>
              </a:rPr>
              <a:t>CROSS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7EF6D2-65E6-4106-8AAB-AD1442F3AF77}"/>
              </a:ext>
            </a:extLst>
          </p:cNvPr>
          <p:cNvSpPr/>
          <p:nvPr/>
        </p:nvSpPr>
        <p:spPr>
          <a:xfrm>
            <a:off x="3486150" y="3714750"/>
            <a:ext cx="17716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согласованность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8703AE-366E-4F38-9ECE-EC581B732F20}"/>
              </a:ext>
            </a:extLst>
          </p:cNvPr>
          <p:cNvSpPr/>
          <p:nvPr/>
        </p:nvSpPr>
        <p:spPr>
          <a:xfrm>
            <a:off x="5505450" y="1943100"/>
            <a:ext cx="19050" cy="18097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EF887F6E-8FAD-4EA0-AF62-D2918A946EBE}"/>
              </a:ext>
            </a:extLst>
          </p:cNvPr>
          <p:cNvSpPr/>
          <p:nvPr/>
        </p:nvSpPr>
        <p:spPr>
          <a:xfrm>
            <a:off x="5524500" y="2781300"/>
            <a:ext cx="476250" cy="1714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5B01CD3F-C71B-4587-B60E-39DB5069090E}"/>
              </a:ext>
            </a:extLst>
          </p:cNvPr>
          <p:cNvSpPr/>
          <p:nvPr/>
        </p:nvSpPr>
        <p:spPr>
          <a:xfrm>
            <a:off x="6096000" y="2324100"/>
            <a:ext cx="1809750" cy="1104900"/>
          </a:xfrm>
          <a:prstGeom prst="roundRect">
            <a:avLst>
              <a:gd name="adj" fmla="val 8621"/>
            </a:avLst>
          </a:prstGeom>
          <a:solidFill>
            <a:srgbClr val="102018"/>
          </a:solidFill>
          <a:ln w="9525">
            <a:solidFill>
              <a:srgbClr val="62D98B"/>
            </a:solidFill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DA72D6E-4363-4230-A481-425C8BB48609}"/>
              </a:ext>
            </a:extLst>
          </p:cNvPr>
          <p:cNvSpPr/>
          <p:nvPr/>
        </p:nvSpPr>
        <p:spPr>
          <a:xfrm>
            <a:off x="6210300" y="2457450"/>
            <a:ext cx="15811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1125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PYTHON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DEE1F6-6CDC-420B-BF62-67D621459C39}"/>
              </a:ext>
            </a:extLst>
          </p:cNvPr>
          <p:cNvSpPr/>
          <p:nvPr/>
        </p:nvSpPr>
        <p:spPr>
          <a:xfrm>
            <a:off x="6210300" y="2857500"/>
            <a:ext cx="1581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балл</a:t>
            </a:r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8053EF83-3375-4B97-94E4-CB816F0D4261}"/>
              </a:ext>
            </a:extLst>
          </p:cNvPr>
          <p:cNvSpPr/>
          <p:nvPr/>
        </p:nvSpPr>
        <p:spPr>
          <a:xfrm>
            <a:off x="8020050" y="2781300"/>
            <a:ext cx="476250" cy="1714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3545468F-A857-4CBA-A6E5-00DCE574185A}"/>
              </a:ext>
            </a:extLst>
          </p:cNvPr>
          <p:cNvSpPr/>
          <p:nvPr/>
        </p:nvSpPr>
        <p:spPr>
          <a:xfrm>
            <a:off x="8610600" y="2324100"/>
            <a:ext cx="2571750" cy="1104900"/>
          </a:xfrm>
          <a:prstGeom prst="roundRect">
            <a:avLst>
              <a:gd name="adj" fmla="val 8621"/>
            </a:avLst>
          </a:prstGeom>
          <a:solidFill>
            <a:srgbClr val="131A23"/>
          </a:solidFill>
          <a:ln w="9525">
            <a:solidFill>
              <a:srgbClr val="FF5D68"/>
            </a:solidFill>
          </a:ln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45D428C-5E4A-422B-9A11-795F138B0526}"/>
              </a:ext>
            </a:extLst>
          </p:cNvPr>
          <p:cNvSpPr/>
          <p:nvPr/>
        </p:nvSpPr>
        <p:spPr>
          <a:xfrm>
            <a:off x="8724900" y="2457450"/>
            <a:ext cx="23431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1125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SYNTHESIZE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7E68B45-F79D-4270-AB5B-2DDC0845DCE0}"/>
              </a:ext>
            </a:extLst>
          </p:cNvPr>
          <p:cNvSpPr/>
          <p:nvPr/>
        </p:nvSpPr>
        <p:spPr>
          <a:xfrm>
            <a:off x="8724900" y="2857500"/>
            <a:ext cx="2343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объяснение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621E90E-9CAA-4E97-B0C0-8A6702EEDB6C}"/>
              </a:ext>
            </a:extLst>
          </p:cNvPr>
          <p:cNvSpPr/>
          <p:nvPr/>
        </p:nvSpPr>
        <p:spPr>
          <a:xfrm>
            <a:off x="2000250" y="4667250"/>
            <a:ext cx="819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72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Синтез объясняет вычисленный балл, но не переписывает его</a:t>
            </a:r>
          </a:p>
        </p:txBody>
      </p:sp>
    </p:spTree>
    <p:extLst>
      <p:ext uri="{BB962C8B-B14F-4D97-AF65-F5344CB8AC3E}">
        <p14:creationId xmlns:p14="http://schemas.microsoft.com/office/powerpoint/2010/main" val="1538035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7A0BB58-0B76-4980-9EAC-98066CB4623A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ВОССТАНОВЛЕНИЕ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740169-BB01-4015-AB34-E0DE6DDCA149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Три уровня ремонта ответа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3078E4-F5B3-4AF3-A73A-DDF045E4FF05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F6BAB8-C03A-4E37-BAF4-AA52452468DE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76C36D-8DFE-46F6-BEBC-7D762A8F3F24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952DEB-CB6B-442A-A730-2344EDD01241}"/>
              </a:ext>
            </a:extLst>
          </p:cNvPr>
          <p:cNvSpPr/>
          <p:nvPr/>
        </p:nvSpPr>
        <p:spPr>
          <a:xfrm>
            <a:off x="704850" y="1638300"/>
            <a:ext cx="476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050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661780-95D6-4CC0-B72E-553AA29DFA0D}"/>
              </a:ext>
            </a:extLst>
          </p:cNvPr>
          <p:cNvSpPr/>
          <p:nvPr/>
        </p:nvSpPr>
        <p:spPr>
          <a:xfrm>
            <a:off x="1219200" y="1638300"/>
            <a:ext cx="44386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Повтор схемы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18D2B2-45FD-4F87-9FCA-7A454CEDD000}"/>
              </a:ext>
            </a:extLst>
          </p:cNvPr>
          <p:cNvSpPr/>
          <p:nvPr/>
        </p:nvSpPr>
        <p:spPr>
          <a:xfrm>
            <a:off x="1219200" y="2000250"/>
            <a:ext cx="44386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20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один emphatic suffix со списком ключей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E5AEA1-99BF-4FBD-A4BF-8131A7A5E51C}"/>
              </a:ext>
            </a:extLst>
          </p:cNvPr>
          <p:cNvSpPr/>
          <p:nvPr/>
        </p:nvSpPr>
        <p:spPr>
          <a:xfrm>
            <a:off x="704850" y="2762250"/>
            <a:ext cx="476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050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C7343A-5294-423E-B1FD-4846C53E1166}"/>
              </a:ext>
            </a:extLst>
          </p:cNvPr>
          <p:cNvSpPr/>
          <p:nvPr/>
        </p:nvSpPr>
        <p:spPr>
          <a:xfrm>
            <a:off x="1219200" y="2762250"/>
            <a:ext cx="44386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Локальная замена модели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192D07-4073-4BAC-8AB6-EB5CEA8CF9DB}"/>
              </a:ext>
            </a:extLst>
          </p:cNvPr>
          <p:cNvSpPr/>
          <p:nvPr/>
        </p:nvSpPr>
        <p:spPr>
          <a:xfrm>
            <a:off x="1219200" y="3124200"/>
            <a:ext cx="44386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20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content_filter меняет модель стадии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C69EBC-FDB7-49EB-9C3A-AEED3CFE6645}"/>
              </a:ext>
            </a:extLst>
          </p:cNvPr>
          <p:cNvSpPr/>
          <p:nvPr/>
        </p:nvSpPr>
        <p:spPr>
          <a:xfrm>
            <a:off x="704850" y="3886200"/>
            <a:ext cx="476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050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222573-3663-4376-9C35-9EAEF45A4338}"/>
              </a:ext>
            </a:extLst>
          </p:cNvPr>
          <p:cNvSpPr/>
          <p:nvPr/>
        </p:nvSpPr>
        <p:spPr>
          <a:xfrm>
            <a:off x="1219200" y="3886200"/>
            <a:ext cx="44386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Монолит для одного отчёта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357121-3783-484F-AA34-284E8BF7E1BA}"/>
              </a:ext>
            </a:extLst>
          </p:cNvPr>
          <p:cNvSpPr/>
          <p:nvPr/>
        </p:nvSpPr>
        <p:spPr>
          <a:xfrm>
            <a:off x="1219200" y="4248150"/>
            <a:ext cx="44386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20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режим всего контура не переключается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D78665A-95E0-425E-A315-5BED635A9146}"/>
              </a:ext>
            </a:extLst>
          </p:cNvPr>
          <p:cNvSpPr/>
          <p:nvPr/>
        </p:nvSpPr>
        <p:spPr>
          <a:xfrm>
            <a:off x="6477000" y="1714500"/>
            <a:ext cx="4343400" cy="2743200"/>
          </a:xfrm>
          <a:prstGeom prst="roundRect">
            <a:avLst>
              <a:gd name="adj" fmla="val 4167"/>
            </a:avLst>
          </a:prstGeom>
          <a:solidFill>
            <a:srgbClr val="192331"/>
          </a:solidFill>
          <a:ln w="9525">
            <a:solidFill>
              <a:srgbClr val="62D98B"/>
            </a:solidFill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F5BA70-6E77-4DFD-A2BC-57AA4CEE3A14}"/>
              </a:ext>
            </a:extLst>
          </p:cNvPr>
          <p:cNvSpPr/>
          <p:nvPr/>
        </p:nvSpPr>
        <p:spPr>
          <a:xfrm>
            <a:off x="6781800" y="2000250"/>
            <a:ext cx="37338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ИНВАРИАНТ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9FDD8A-6622-41F6-99C4-05F8D887A255}"/>
              </a:ext>
            </a:extLst>
          </p:cNvPr>
          <p:cNvSpPr/>
          <p:nvPr/>
        </p:nvSpPr>
        <p:spPr>
          <a:xfrm>
            <a:off x="6781800" y="2400300"/>
            <a:ext cx="373380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3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неполный JSON</a:t>
            </a:r>
          </a:p>
          <a:p>
            <a:pPr algn="ctr">
              <a:buNone/>
              <a:defRPr sz="23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не становится</a:t>
            </a:r>
          </a:p>
          <a:p>
            <a:pPr algn="ctr">
              <a:buNone/>
              <a:defRPr sz="23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низким риском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E2B8DE-4B4D-4290-AF3D-BDFDDCCAB02A}"/>
              </a:ext>
            </a:extLst>
          </p:cNvPr>
          <p:cNvSpPr/>
          <p:nvPr/>
        </p:nvSpPr>
        <p:spPr>
          <a:xfrm>
            <a:off x="2076450" y="5276850"/>
            <a:ext cx="80391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Повтор формата · замена модели · резерв документа</a:t>
            </a:r>
          </a:p>
        </p:txBody>
      </p:sp>
    </p:spTree>
    <p:extLst>
      <p:ext uri="{BB962C8B-B14F-4D97-AF65-F5344CB8AC3E}">
        <p14:creationId xmlns:p14="http://schemas.microsoft.com/office/powerpoint/2010/main" val="3177440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B946939-8A39-4CA6-BE50-0EDCCAFC254D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КЕЙС 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AD7957-D578-46AC-B1F6-84AA4AC25A39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Анахронизм проверяет код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E01FDD-F7D8-40A1-80C9-42A95FFCB07D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59CF0A-E6B7-4DF7-9AD6-5675E4DBB7AE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DF2E19-98F1-46DF-B42F-B533C259B12A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A5B50D-5852-455E-A0DA-7E373021FA3F}"/>
              </a:ext>
            </a:extLst>
          </p:cNvPr>
          <p:cNvSpPr/>
          <p:nvPr/>
        </p:nvSpPr>
        <p:spPr>
          <a:xfrm>
            <a:off x="704850" y="1695450"/>
            <a:ext cx="4667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050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ЗАЯВЛЕНО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1F6A2F-E3DA-4A0B-94C9-8485ED202408}"/>
              </a:ext>
            </a:extLst>
          </p:cNvPr>
          <p:cNvSpPr/>
          <p:nvPr/>
        </p:nvSpPr>
        <p:spPr>
          <a:xfrm>
            <a:off x="704850" y="2095500"/>
            <a:ext cx="48577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5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начало опыта</a:t>
            </a:r>
          </a:p>
          <a:p>
            <a:pPr algn="l">
              <a:buNone/>
              <a:defRPr sz="25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до релиза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F3DFC368-1867-4717-A596-762A904803B2}"/>
              </a:ext>
            </a:extLst>
          </p:cNvPr>
          <p:cNvSpPr/>
          <p:nvPr/>
        </p:nvSpPr>
        <p:spPr>
          <a:xfrm>
            <a:off x="5429250" y="2495550"/>
            <a:ext cx="590550" cy="209550"/>
          </a:xfrm>
          <a:prstGeom prst="rightArrow">
            <a:avLst/>
          </a:prstGeom>
          <a:solidFill>
            <a:srgbClr val="FF5D68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6F72F6-E61D-4A2A-89F4-5C29766019D2}"/>
              </a:ext>
            </a:extLst>
          </p:cNvPr>
          <p:cNvSpPr/>
          <p:nvPr/>
        </p:nvSpPr>
        <p:spPr>
          <a:xfrm>
            <a:off x="6419850" y="1695450"/>
            <a:ext cx="4667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050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ПРОВЕРКА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8BDA44-72C9-4140-BBED-F6FE84984060}"/>
              </a:ext>
            </a:extLst>
          </p:cNvPr>
          <p:cNvSpPr/>
          <p:nvPr/>
        </p:nvSpPr>
        <p:spPr>
          <a:xfrm>
            <a:off x="6419850" y="2095500"/>
            <a:ext cx="4762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1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интервал + дата</a:t>
            </a:r>
          </a:p>
          <a:p>
            <a:pPr algn="l">
              <a:buNone/>
              <a:defRPr sz="21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публичного релиза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DDF1A82-737E-40E3-B237-0769245123D4}"/>
              </a:ext>
            </a:extLst>
          </p:cNvPr>
          <p:cNvSpPr/>
          <p:nvPr/>
        </p:nvSpPr>
        <p:spPr>
          <a:xfrm>
            <a:off x="2095500" y="3886200"/>
            <a:ext cx="8001000" cy="723900"/>
          </a:xfrm>
          <a:prstGeom prst="roundRect">
            <a:avLst>
              <a:gd name="adj" fmla="val 13158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1C307B7-5845-48B3-8291-EEEFB96EBD80}"/>
              </a:ext>
            </a:extLst>
          </p:cNvPr>
          <p:cNvSpPr/>
          <p:nvPr/>
        </p:nvSpPr>
        <p:spPr>
          <a:xfrm>
            <a:off x="2095500" y="3886200"/>
            <a:ext cx="47625" cy="723900"/>
          </a:xfrm>
          <a:prstGeom prst="roundRect">
            <a:avLst>
              <a:gd name="adj" fmla="val 50000"/>
            </a:avLst>
          </a:prstGeom>
          <a:solidFill>
            <a:srgbClr val="FF5D68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250B38-11D3-421D-99E2-7F094360285A}"/>
              </a:ext>
            </a:extLst>
          </p:cNvPr>
          <p:cNvSpPr/>
          <p:nvPr/>
        </p:nvSpPr>
        <p:spPr>
          <a:xfrm>
            <a:off x="2286000" y="3981450"/>
            <a:ext cx="76771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725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725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роль.start  &lt;  technology.release  →  anachronism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925BF5-E6CA-4C64-9199-80666032A516}"/>
              </a:ext>
            </a:extLst>
          </p:cNvPr>
          <p:cNvSpPr/>
          <p:nvPr/>
        </p:nvSpPr>
        <p:spPr>
          <a:xfrm>
            <a:off x="1714500" y="4876800"/>
            <a:ext cx="8763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42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Дорогая модель не нужна для доказуемого инварианта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2FBA51-8B8B-4C8C-A152-C86A8DCD1A35}"/>
              </a:ext>
            </a:extLst>
          </p:cNvPr>
          <p:cNvSpPr/>
          <p:nvPr/>
        </p:nvSpPr>
        <p:spPr>
          <a:xfrm>
            <a:off x="1714500" y="5467350"/>
            <a:ext cx="8763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0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Адаптированный пересказ реального отклика.</a:t>
            </a:r>
          </a:p>
        </p:txBody>
      </p:sp>
    </p:spTree>
    <p:extLst>
      <p:ext uri="{BB962C8B-B14F-4D97-AF65-F5344CB8AC3E}">
        <p14:creationId xmlns:p14="http://schemas.microsoft.com/office/powerpoint/2010/main" val="2317006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12790B-108A-402D-B5EE-64C1F3D91368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КЕЙС B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1D3EF7-5B7F-4521-814D-3D6005B7C2AD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Повтор не стирает сильный контекст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A1EDF9-F671-4652-A120-164BD674510F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521A4C-33CA-4F82-9BFC-5EFC3F47830A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E970B4-BB26-4EF2-8569-FCA5ABBC7274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C496799-96FD-401B-B572-0DF5236306D9}"/>
              </a:ext>
            </a:extLst>
          </p:cNvPr>
          <p:cNvSpPr/>
          <p:nvPr/>
        </p:nvSpPr>
        <p:spPr>
          <a:xfrm>
            <a:off x="666750" y="1657350"/>
            <a:ext cx="4095750" cy="2438400"/>
          </a:xfrm>
          <a:prstGeom prst="roundRect">
            <a:avLst>
              <a:gd name="adj" fmla="val 4688"/>
            </a:avLst>
          </a:prstGeom>
          <a:solidFill>
            <a:srgbClr val="131A23"/>
          </a:solidFill>
          <a:ln w="9525">
            <a:solidFill>
              <a:srgbClr val="FF5D68"/>
            </a:solidFill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1C7345-BABB-4D5C-A713-8953DE1F4CDB}"/>
              </a:ext>
            </a:extLst>
          </p:cNvPr>
          <p:cNvSpPr/>
          <p:nvPr/>
        </p:nvSpPr>
        <p:spPr>
          <a:xfrm>
            <a:off x="952500" y="1924050"/>
            <a:ext cx="3429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СИГНАЛ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0545CD-AC17-4328-A5C2-E9E75B59DD65}"/>
              </a:ext>
            </a:extLst>
          </p:cNvPr>
          <p:cNvSpPr/>
          <p:nvPr/>
        </p:nvSpPr>
        <p:spPr>
          <a:xfrm>
            <a:off x="952500" y="2381250"/>
            <a:ext cx="34290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0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дословный повтор</a:t>
            </a:r>
          </a:p>
          <a:p>
            <a:pPr algn="ctr">
              <a:buNone/>
              <a:defRPr sz="20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в одной роли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C787B212-40E2-4D31-9FD6-999141F36891}"/>
              </a:ext>
            </a:extLst>
          </p:cNvPr>
          <p:cNvSpPr/>
          <p:nvPr/>
        </p:nvSpPr>
        <p:spPr>
          <a:xfrm>
            <a:off x="5105400" y="2724150"/>
            <a:ext cx="609600" cy="209550"/>
          </a:xfrm>
          <a:prstGeom prst="rightArrow">
            <a:avLst/>
          </a:prstGeom>
          <a:solidFill>
            <a:srgbClr val="F1B84B"/>
          </a:solidFill>
          <a:ln w="0">
            <a:noFill/>
          </a:ln>
        </p:spPr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602DB45-65E9-4A50-999E-B381BC2A8FDE}"/>
              </a:ext>
            </a:extLst>
          </p:cNvPr>
          <p:cNvSpPr/>
          <p:nvPr/>
        </p:nvSpPr>
        <p:spPr>
          <a:xfrm>
            <a:off x="6057900" y="1657350"/>
            <a:ext cx="5048250" cy="2438400"/>
          </a:xfrm>
          <a:prstGeom prst="roundRect">
            <a:avLst>
              <a:gd name="adj" fmla="val 4688"/>
            </a:avLst>
          </a:prstGeom>
          <a:solidFill>
            <a:srgbClr val="192331"/>
          </a:solidFill>
          <a:ln w="9525">
            <a:solidFill>
              <a:srgbClr val="62D98B"/>
            </a:solidFill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12A265-B9A3-4A6B-A95D-C68BFF3EB926}"/>
              </a:ext>
            </a:extLst>
          </p:cNvPr>
          <p:cNvSpPr/>
          <p:nvPr/>
        </p:nvSpPr>
        <p:spPr>
          <a:xfrm>
            <a:off x="6362700" y="1924050"/>
            <a:ext cx="4381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СОХРАНЁННЫЙ КОНТЕКСТ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B2AAC7-C4A2-4330-ACF7-FA1AAB1BBE26}"/>
              </a:ext>
            </a:extLst>
          </p:cNvPr>
          <p:cNvSpPr/>
          <p:nvPr/>
        </p:nvSpPr>
        <p:spPr>
          <a:xfrm>
            <a:off x="6362700" y="2343150"/>
            <a:ext cx="43815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контейнерный эпизод</a:t>
            </a:r>
          </a:p>
          <a:p>
            <a:pPr algn="ctr">
              <a:buNone/>
              <a:defRPr sz="18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становится вопросами</a:t>
            </a:r>
          </a:p>
          <a:p>
            <a:pPr algn="ctr">
              <a:buNone/>
              <a:defRPr sz="18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о глубине решения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058C10-6268-4A4F-A3FE-4F8ADA7F69F4}"/>
              </a:ext>
            </a:extLst>
          </p:cNvPr>
          <p:cNvSpPr/>
          <p:nvPr/>
        </p:nvSpPr>
        <p:spPr>
          <a:xfrm>
            <a:off x="1714500" y="4686300"/>
            <a:ext cx="8763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725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Сигнал текста → точечная проверка компетенции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3D23EB-6560-47F9-9FFB-183491D4E546}"/>
              </a:ext>
            </a:extLst>
          </p:cNvPr>
          <p:cNvSpPr/>
          <p:nvPr/>
        </p:nvSpPr>
        <p:spPr>
          <a:xfrm>
            <a:off x="1714500" y="5467350"/>
            <a:ext cx="8763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0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Адаптированный пересказ реального отклика.</a:t>
            </a:r>
          </a:p>
        </p:txBody>
      </p:sp>
    </p:spTree>
    <p:extLst>
      <p:ext uri="{BB962C8B-B14F-4D97-AF65-F5344CB8AC3E}">
        <p14:creationId xmlns:p14="http://schemas.microsoft.com/office/powerpoint/2010/main" val="293180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D21B42BC-C127-4B8F-9E52-D5C0AEC94193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КЕЙС 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E86698-92C0-4457-9E87-A63DECEA322A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Арифметика и опора — разные проверки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CB762D-7387-4796-A56B-10E0DE3100DE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B3A89D-0AB5-41B1-B6D4-A5EE64DD2682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982F8F-42D9-48EC-AA01-840544CC8C16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2D3651-8C0A-4D39-AE5D-F8C6F73827C5}"/>
              </a:ext>
            </a:extLst>
          </p:cNvPr>
          <p:cNvSpPr/>
          <p:nvPr/>
        </p:nvSpPr>
        <p:spPr>
          <a:xfrm>
            <a:off x="723900" y="1657350"/>
            <a:ext cx="2000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600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3B53F4-3446-4605-905F-0F0658C4E54C}"/>
              </a:ext>
            </a:extLst>
          </p:cNvPr>
          <p:cNvSpPr/>
          <p:nvPr/>
        </p:nvSpPr>
        <p:spPr>
          <a:xfrm>
            <a:off x="723900" y="2324100"/>
            <a:ext cx="2000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минут до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B3111CE6-1057-4E55-B0AE-C803DA1B29CC}"/>
              </a:ext>
            </a:extLst>
          </p:cNvPr>
          <p:cNvSpPr/>
          <p:nvPr/>
        </p:nvSpPr>
        <p:spPr>
          <a:xfrm>
            <a:off x="2857500" y="2057400"/>
            <a:ext cx="533400" cy="190500"/>
          </a:xfrm>
          <a:prstGeom prst="rightArrow">
            <a:avLst/>
          </a:prstGeom>
          <a:solidFill>
            <a:srgbClr val="52C7FF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9A2125-0F4D-4A9F-A678-034F96DDE10B}"/>
              </a:ext>
            </a:extLst>
          </p:cNvPr>
          <p:cNvSpPr/>
          <p:nvPr/>
        </p:nvSpPr>
        <p:spPr>
          <a:xfrm>
            <a:off x="3638550" y="1657350"/>
            <a:ext cx="2000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30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EACD3C-B92D-4D4E-9626-F5DD5C0338D7}"/>
              </a:ext>
            </a:extLst>
          </p:cNvPr>
          <p:cNvSpPr/>
          <p:nvPr/>
        </p:nvSpPr>
        <p:spPr>
          <a:xfrm>
            <a:off x="3638550" y="2324100"/>
            <a:ext cx="2000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минут после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AB73E8-DE9D-489C-990A-6BE74DED890C}"/>
              </a:ext>
            </a:extLst>
          </p:cNvPr>
          <p:cNvSpPr/>
          <p:nvPr/>
        </p:nvSpPr>
        <p:spPr>
          <a:xfrm>
            <a:off x="5867400" y="1885950"/>
            <a:ext cx="8191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700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D027E0-9D76-43C9-90AE-4F9731B439A3}"/>
              </a:ext>
            </a:extLst>
          </p:cNvPr>
          <p:cNvSpPr/>
          <p:nvPr/>
        </p:nvSpPr>
        <p:spPr>
          <a:xfrm>
            <a:off x="6858000" y="1657350"/>
            <a:ext cx="2381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−95%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607085-F127-4175-BBF2-86861DBA0F28}"/>
              </a:ext>
            </a:extLst>
          </p:cNvPr>
          <p:cNvSpPr/>
          <p:nvPr/>
        </p:nvSpPr>
        <p:spPr>
          <a:xfrm>
            <a:off x="6858000" y="2324100"/>
            <a:ext cx="2381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расчёт кода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3989E3-6BE3-405E-8393-BB65CC8A8305}"/>
              </a:ext>
            </a:extLst>
          </p:cNvPr>
          <p:cNvSpPr/>
          <p:nvPr/>
        </p:nvSpPr>
        <p:spPr>
          <a:xfrm>
            <a:off x="9525000" y="1657350"/>
            <a:ext cx="1905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−96%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B2A0CF-CEF1-44BE-B093-C66A0BA6DDCD}"/>
              </a:ext>
            </a:extLst>
          </p:cNvPr>
          <p:cNvSpPr/>
          <p:nvPr/>
        </p:nvSpPr>
        <p:spPr>
          <a:xfrm>
            <a:off x="9525000" y="2324100"/>
            <a:ext cx="1905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заявлено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AA692F-C934-43FC-87D4-E59CC7B29A3B}"/>
              </a:ext>
            </a:extLst>
          </p:cNvPr>
          <p:cNvSpPr/>
          <p:nvPr/>
        </p:nvSpPr>
        <p:spPr>
          <a:xfrm>
            <a:off x="952500" y="3238500"/>
            <a:ext cx="1028700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5C7DD3-BB71-434B-BCA0-AA096A5CD644}"/>
              </a:ext>
            </a:extLst>
          </p:cNvPr>
          <p:cNvSpPr/>
          <p:nvPr/>
        </p:nvSpPr>
        <p:spPr>
          <a:xfrm>
            <a:off x="1143000" y="3676650"/>
            <a:ext cx="4762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050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ПРОВЕРКА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C6AF63-8ACD-4C7D-8F12-472625800030}"/>
              </a:ext>
            </a:extLst>
          </p:cNvPr>
          <p:cNvSpPr/>
          <p:nvPr/>
        </p:nvSpPr>
        <p:spPr>
          <a:xfrm>
            <a:off x="1143000" y="4095750"/>
            <a:ext cx="4762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7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сходится ли арифметика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9CFE49-D42E-499B-B5C6-DC62F6C9EE0D}"/>
              </a:ext>
            </a:extLst>
          </p:cNvPr>
          <p:cNvSpPr/>
          <p:nvPr/>
        </p:nvSpPr>
        <p:spPr>
          <a:xfrm>
            <a:off x="6572250" y="3676650"/>
            <a:ext cx="4762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050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ПРОВЕРКА 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F4C740-B813-4DA4-9F37-F4D77E626554}"/>
              </a:ext>
            </a:extLst>
          </p:cNvPr>
          <p:cNvSpPr/>
          <p:nvPr/>
        </p:nvSpPr>
        <p:spPr>
          <a:xfrm>
            <a:off x="6572250" y="4095750"/>
            <a:ext cx="4762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72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есть ли факт в источнике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70D049-A970-481E-B3AD-74AB305D983D}"/>
              </a:ext>
            </a:extLst>
          </p:cNvPr>
          <p:cNvSpPr/>
          <p:nvPr/>
        </p:nvSpPr>
        <p:spPr>
          <a:xfrm>
            <a:off x="1752600" y="5467350"/>
            <a:ext cx="86868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05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Числа примера изменены; величина расхождения сохранена.</a:t>
            </a:r>
          </a:p>
        </p:txBody>
      </p:sp>
    </p:spTree>
    <p:extLst>
      <p:ext uri="{BB962C8B-B14F-4D97-AF65-F5344CB8AC3E}">
        <p14:creationId xmlns:p14="http://schemas.microsoft.com/office/powerpoint/2010/main" val="14173758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BC2AD68-3121-42DD-B7B7-6E51D18D0AE1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ОПОРА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D51FC5-4608-4684-AD79-9E2043A46D52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Извлечённый факт должен заслужить влияние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EF69CF-4E94-4F22-BBB6-DCF4793D96CC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D805D6-DDA3-4332-B29D-83A8792CC394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D3540D-C981-45F4-8ABB-0731E94D7585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60ABD29-9E6A-4EEA-AE3A-A6126EC60AE2}"/>
              </a:ext>
            </a:extLst>
          </p:cNvPr>
          <p:cNvSpPr/>
          <p:nvPr/>
        </p:nvSpPr>
        <p:spPr>
          <a:xfrm>
            <a:off x="571500" y="1809750"/>
            <a:ext cx="2190750" cy="1428750"/>
          </a:xfrm>
          <a:prstGeom prst="roundRect">
            <a:avLst>
              <a:gd name="adj" fmla="val 6667"/>
            </a:avLst>
          </a:prstGeom>
          <a:solidFill>
            <a:srgbClr val="131A23"/>
          </a:solidFill>
          <a:ln w="9525">
            <a:solidFill>
              <a:srgbClr val="62D98B"/>
            </a:solidFill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EAD0B7-98EB-45EE-B346-A9B923B91ED1}"/>
              </a:ext>
            </a:extLst>
          </p:cNvPr>
          <p:cNvSpPr/>
          <p:nvPr/>
        </p:nvSpPr>
        <p:spPr>
          <a:xfrm>
            <a:off x="685800" y="1981200"/>
            <a:ext cx="19621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1125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EXACT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6CE3FF-BC60-42E9-B1C1-481D481C2845}"/>
              </a:ext>
            </a:extLst>
          </p:cNvPr>
          <p:cNvSpPr/>
          <p:nvPr/>
        </p:nvSpPr>
        <p:spPr>
          <a:xfrm>
            <a:off x="723900" y="2381250"/>
            <a:ext cx="18859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нормализованное</a:t>
            </a:r>
          </a:p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совпадение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0E1FE7D5-ACB3-4A27-838A-2315E5D6CF57}"/>
              </a:ext>
            </a:extLst>
          </p:cNvPr>
          <p:cNvSpPr/>
          <p:nvPr/>
        </p:nvSpPr>
        <p:spPr>
          <a:xfrm>
            <a:off x="2838450" y="2428875"/>
            <a:ext cx="266700" cy="15240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BE1146-9DF6-4AB5-B2DE-3D373B621055}"/>
              </a:ext>
            </a:extLst>
          </p:cNvPr>
          <p:cNvSpPr/>
          <p:nvPr/>
        </p:nvSpPr>
        <p:spPr>
          <a:xfrm>
            <a:off x="3286125" y="1809750"/>
            <a:ext cx="2190750" cy="1428750"/>
          </a:xfrm>
          <a:prstGeom prst="roundRect">
            <a:avLst>
              <a:gd name="adj" fmla="val 6667"/>
            </a:avLst>
          </a:prstGeom>
          <a:solidFill>
            <a:srgbClr val="131A23"/>
          </a:solidFill>
          <a:ln w="9525">
            <a:solidFill>
              <a:srgbClr val="52C7FF"/>
            </a:solidFill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8516CA-24AD-4A40-9D15-EA5141E9B321}"/>
              </a:ext>
            </a:extLst>
          </p:cNvPr>
          <p:cNvSpPr/>
          <p:nvPr/>
        </p:nvSpPr>
        <p:spPr>
          <a:xfrm>
            <a:off x="3400425" y="1981200"/>
            <a:ext cx="19621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52C7FF"/>
                </a:solidFill>
                <a:latin typeface="Menlo"/>
                <a:ea typeface="Menlo"/>
                <a:cs typeface="Menlo"/>
              </a:defRPr>
            </a:pPr>
            <a:r>
              <a:rPr sz="1125" b="1">
                <a:solidFill>
                  <a:srgbClr val="52C7FF"/>
                </a:solidFill>
                <a:latin typeface="Menlo"/>
                <a:ea typeface="Menlo"/>
                <a:cs typeface="Menlo"/>
              </a:rPr>
              <a:t>TOKENS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C6D453-49E0-4F0D-95B2-B27F1A9AB45D}"/>
              </a:ext>
            </a:extLst>
          </p:cNvPr>
          <p:cNvSpPr/>
          <p:nvPr/>
        </p:nvSpPr>
        <p:spPr>
          <a:xfrm>
            <a:off x="3438525" y="2381250"/>
            <a:ext cx="18859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пересечение</a:t>
            </a:r>
          </a:p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слов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27691DD2-D347-4290-AD56-94CC19CDA9C5}"/>
              </a:ext>
            </a:extLst>
          </p:cNvPr>
          <p:cNvSpPr/>
          <p:nvPr/>
        </p:nvSpPr>
        <p:spPr>
          <a:xfrm>
            <a:off x="5553075" y="2428875"/>
            <a:ext cx="266700" cy="15240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641DAF0-D2C9-4478-A1AE-19763DAADAFB}"/>
              </a:ext>
            </a:extLst>
          </p:cNvPr>
          <p:cNvSpPr/>
          <p:nvPr/>
        </p:nvSpPr>
        <p:spPr>
          <a:xfrm>
            <a:off x="6000750" y="1809750"/>
            <a:ext cx="2190750" cy="1428750"/>
          </a:xfrm>
          <a:prstGeom prst="roundRect">
            <a:avLst>
              <a:gd name="adj" fmla="val 6667"/>
            </a:avLst>
          </a:prstGeom>
          <a:solidFill>
            <a:srgbClr val="131A23"/>
          </a:solidFill>
          <a:ln w="9525">
            <a:solidFill>
              <a:srgbClr val="F1B84B"/>
            </a:solidFill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8F3110-2735-41A8-A47A-DA803F84E98A}"/>
              </a:ext>
            </a:extLst>
          </p:cNvPr>
          <p:cNvSpPr/>
          <p:nvPr/>
        </p:nvSpPr>
        <p:spPr>
          <a:xfrm>
            <a:off x="6115050" y="1981200"/>
            <a:ext cx="19621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1B84B"/>
                </a:solidFill>
                <a:latin typeface="Menlo"/>
                <a:ea typeface="Menlo"/>
                <a:cs typeface="Menlo"/>
              </a:defRPr>
            </a:pPr>
            <a:r>
              <a:rPr sz="1125" b="1">
                <a:solidFill>
                  <a:srgbClr val="F1B84B"/>
                </a:solidFill>
                <a:latin typeface="Menlo"/>
                <a:ea typeface="Menlo"/>
                <a:cs typeface="Menlo"/>
              </a:rPr>
              <a:t>SEMANTIC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69518E-1A62-403A-A37D-5406F69D10FA}"/>
              </a:ext>
            </a:extLst>
          </p:cNvPr>
          <p:cNvSpPr/>
          <p:nvPr/>
        </p:nvSpPr>
        <p:spPr>
          <a:xfrm>
            <a:off x="6153150" y="2381250"/>
            <a:ext cx="18859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спасение</a:t>
            </a:r>
          </a:p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парафраза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67AD701C-FD72-4E88-82CB-29979ADBCD61}"/>
              </a:ext>
            </a:extLst>
          </p:cNvPr>
          <p:cNvSpPr/>
          <p:nvPr/>
        </p:nvSpPr>
        <p:spPr>
          <a:xfrm>
            <a:off x="8267700" y="2428875"/>
            <a:ext cx="266700" cy="15240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1558008-8EFC-45B1-B7D0-63282D76A931}"/>
              </a:ext>
            </a:extLst>
          </p:cNvPr>
          <p:cNvSpPr/>
          <p:nvPr/>
        </p:nvSpPr>
        <p:spPr>
          <a:xfrm>
            <a:off x="8715375" y="1809750"/>
            <a:ext cx="2190750" cy="1428750"/>
          </a:xfrm>
          <a:prstGeom prst="roundRect">
            <a:avLst>
              <a:gd name="adj" fmla="val 6667"/>
            </a:avLst>
          </a:prstGeom>
          <a:solidFill>
            <a:srgbClr val="131A23"/>
          </a:solidFill>
          <a:ln w="9525">
            <a:solidFill>
              <a:srgbClr val="FF5D68"/>
            </a:solidFill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7C269F-DA73-405A-AEEF-F747A66F6BE8}"/>
              </a:ext>
            </a:extLst>
          </p:cNvPr>
          <p:cNvSpPr/>
          <p:nvPr/>
        </p:nvSpPr>
        <p:spPr>
          <a:xfrm>
            <a:off x="8829675" y="1981200"/>
            <a:ext cx="19621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1125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RULES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B9D0AB-4F00-4BAB-8BCF-4BE23C182421}"/>
              </a:ext>
            </a:extLst>
          </p:cNvPr>
          <p:cNvSpPr/>
          <p:nvPr/>
        </p:nvSpPr>
        <p:spPr>
          <a:xfrm>
            <a:off x="8867775" y="2381250"/>
            <a:ext cx="18859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неподтверждённое</a:t>
            </a:r>
          </a:p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остаётся мягким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C89BA75-CDA5-4930-9BBB-63BD53682646}"/>
              </a:ext>
            </a:extLst>
          </p:cNvPr>
          <p:cNvSpPr/>
          <p:nvPr/>
        </p:nvSpPr>
        <p:spPr>
          <a:xfrm>
            <a:off x="2095500" y="3962400"/>
            <a:ext cx="8001000" cy="723900"/>
          </a:xfrm>
          <a:prstGeom prst="roundRect">
            <a:avLst>
              <a:gd name="adj" fmla="val 13158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5D335AE-7AA5-40F3-9CD4-BC79A7BAE17E}"/>
              </a:ext>
            </a:extLst>
          </p:cNvPr>
          <p:cNvSpPr/>
          <p:nvPr/>
        </p:nvSpPr>
        <p:spPr>
          <a:xfrm>
            <a:off x="2095500" y="3962400"/>
            <a:ext cx="47625" cy="723900"/>
          </a:xfrm>
          <a:prstGeom prst="roundRect">
            <a:avLst>
              <a:gd name="adj" fmla="val 50000"/>
            </a:avLst>
          </a:prstGeom>
          <a:solidFill>
            <a:srgbClr val="FF5D68"/>
          </a:solidFill>
          <a:ln w="0">
            <a:noFill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2C0050-077F-4068-87CB-EB6D3AA6EA54}"/>
              </a:ext>
            </a:extLst>
          </p:cNvPr>
          <p:cNvSpPr/>
          <p:nvPr/>
        </p:nvSpPr>
        <p:spPr>
          <a:xfrm>
            <a:off x="2286000" y="4057650"/>
            <a:ext cx="76771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725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725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LLM придумала факт  ≠  кандидат соврал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3FB7863-4C60-4589-A535-20D1C67195FF}"/>
              </a:ext>
            </a:extLst>
          </p:cNvPr>
          <p:cNvSpPr/>
          <p:nvPr/>
        </p:nvSpPr>
        <p:spPr>
          <a:xfrm>
            <a:off x="2476500" y="5029200"/>
            <a:ext cx="7239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Экономия допустима только вместе с тормозом</a:t>
            </a:r>
          </a:p>
        </p:txBody>
      </p:sp>
    </p:spTree>
    <p:extLst>
      <p:ext uri="{BB962C8B-B14F-4D97-AF65-F5344CB8AC3E}">
        <p14:creationId xmlns:p14="http://schemas.microsoft.com/office/powerpoint/2010/main" val="576050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C587797-CD22-49A8-95CE-038BCDB9568D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РАСЧЁТ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D8173A-2222-4A78-8598-289E4C2752A2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Python считает исходный балл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946216-7A63-47A8-9383-6685E0265400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0D08CE-CD0E-4AF8-97E0-D7D9A23B17D0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537312-77F4-45CC-89F5-DF610EBC12CF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A3453DE-8ADD-472A-9E91-E737B6370FA0}"/>
              </a:ext>
            </a:extLst>
          </p:cNvPr>
          <p:cNvSpPr/>
          <p:nvPr/>
        </p:nvSpPr>
        <p:spPr>
          <a:xfrm>
            <a:off x="666750" y="1562100"/>
            <a:ext cx="5524500" cy="1200150"/>
          </a:xfrm>
          <a:prstGeom prst="roundRect">
            <a:avLst>
              <a:gd name="adj" fmla="val 7937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87EAF7C-64E1-4EFD-9F6F-FA5B8194D2D0}"/>
              </a:ext>
            </a:extLst>
          </p:cNvPr>
          <p:cNvSpPr/>
          <p:nvPr/>
        </p:nvSpPr>
        <p:spPr>
          <a:xfrm>
            <a:off x="666750" y="1562100"/>
            <a:ext cx="47625" cy="1200150"/>
          </a:xfrm>
          <a:prstGeom prst="roundRect">
            <a:avLst>
              <a:gd name="adj" fmla="val 50000"/>
            </a:avLst>
          </a:prstGeom>
          <a:solidFill>
            <a:srgbClr val="62D98B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CF9FA1-9F38-418C-AB18-1DBBE6F6A9C4}"/>
              </a:ext>
            </a:extLst>
          </p:cNvPr>
          <p:cNvSpPr/>
          <p:nvPr/>
        </p:nvSpPr>
        <p:spPr>
          <a:xfrm>
            <a:off x="857250" y="1657350"/>
            <a:ext cx="520065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0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80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raw = Σ (dimension × weight)</a:t>
            </a:r>
          </a:p>
          <a:p>
            <a:pPr algn="l">
              <a:buNone/>
              <a:defRPr sz="180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80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      ─────────────────────</a:t>
            </a:r>
          </a:p>
          <a:p>
            <a:pPr algn="l">
              <a:buNone/>
              <a:defRPr sz="180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80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              Σ weights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46BA3F-1FB7-4707-A60B-A07F5F0B531C}"/>
              </a:ext>
            </a:extLst>
          </p:cNvPr>
          <p:cNvSpPr/>
          <p:nvPr/>
        </p:nvSpPr>
        <p:spPr>
          <a:xfrm>
            <a:off x="6762750" y="1504950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ХРОНОЛОГИЯ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0F4C864-BC22-4D94-88B0-92CACA1944C0}"/>
              </a:ext>
            </a:extLst>
          </p:cNvPr>
          <p:cNvSpPr/>
          <p:nvPr/>
        </p:nvSpPr>
        <p:spPr>
          <a:xfrm>
            <a:off x="8953500" y="1581150"/>
            <a:ext cx="1543050" cy="161925"/>
          </a:xfrm>
          <a:prstGeom prst="roundRect">
            <a:avLst>
              <a:gd name="adj" fmla="val 23529"/>
            </a:avLst>
          </a:prstGeom>
          <a:solidFill>
            <a:srgbClr val="FF5D68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BA286C-796E-43FB-82A5-55E79FF1F818}"/>
              </a:ext>
            </a:extLst>
          </p:cNvPr>
          <p:cNvSpPr/>
          <p:nvPr/>
        </p:nvSpPr>
        <p:spPr>
          <a:xfrm>
            <a:off x="10810875" y="1504950"/>
            <a:ext cx="4191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0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18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790B5B-A8B7-47E3-B5C6-579854BF7261}"/>
              </a:ext>
            </a:extLst>
          </p:cNvPr>
          <p:cNvSpPr/>
          <p:nvPr/>
        </p:nvSpPr>
        <p:spPr>
          <a:xfrm>
            <a:off x="6762750" y="2028825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МЕТРИКИ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36C86A4-96C5-4B13-B061-0B955B2B4AAB}"/>
              </a:ext>
            </a:extLst>
          </p:cNvPr>
          <p:cNvSpPr/>
          <p:nvPr/>
        </p:nvSpPr>
        <p:spPr>
          <a:xfrm>
            <a:off x="8953500" y="2105025"/>
            <a:ext cx="1543050" cy="161925"/>
          </a:xfrm>
          <a:prstGeom prst="roundRect">
            <a:avLst>
              <a:gd name="adj" fmla="val 23529"/>
            </a:avLst>
          </a:prstGeom>
          <a:solidFill>
            <a:srgbClr val="52C7FF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80952D-0F71-4D8D-B763-6D47D9E7F7DA}"/>
              </a:ext>
            </a:extLst>
          </p:cNvPr>
          <p:cNvSpPr/>
          <p:nvPr/>
        </p:nvSpPr>
        <p:spPr>
          <a:xfrm>
            <a:off x="10810875" y="2028825"/>
            <a:ext cx="4191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0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18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756D5E-0C10-48AD-99D2-52090BD5FF9E}"/>
              </a:ext>
            </a:extLst>
          </p:cNvPr>
          <p:cNvSpPr/>
          <p:nvPr/>
        </p:nvSpPr>
        <p:spPr>
          <a:xfrm>
            <a:off x="6762750" y="2552700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ЯЗЫК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F91400A-3A3A-4DC5-8E7D-1A5396A8CEAD}"/>
              </a:ext>
            </a:extLst>
          </p:cNvPr>
          <p:cNvSpPr/>
          <p:nvPr/>
        </p:nvSpPr>
        <p:spPr>
          <a:xfrm>
            <a:off x="8953500" y="2628900"/>
            <a:ext cx="1114425" cy="161925"/>
          </a:xfrm>
          <a:prstGeom prst="roundRect">
            <a:avLst>
              <a:gd name="adj" fmla="val 23529"/>
            </a:avLst>
          </a:prstGeom>
          <a:solidFill>
            <a:srgbClr val="F1B84B"/>
          </a:solidFill>
          <a:ln w="0"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ABEF2F-855D-4282-A8FB-4E8503240A38}"/>
              </a:ext>
            </a:extLst>
          </p:cNvPr>
          <p:cNvSpPr/>
          <p:nvPr/>
        </p:nvSpPr>
        <p:spPr>
          <a:xfrm>
            <a:off x="10810875" y="2552700"/>
            <a:ext cx="4191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0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AAA7DF-E20E-42F4-938A-CB9534E0B288}"/>
              </a:ext>
            </a:extLst>
          </p:cNvPr>
          <p:cNvSpPr/>
          <p:nvPr/>
        </p:nvSpPr>
        <p:spPr>
          <a:xfrm>
            <a:off x="6762750" y="3076575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АВТОРСТВО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9A47EF3-8732-4246-AD4D-B45169F25826}"/>
              </a:ext>
            </a:extLst>
          </p:cNvPr>
          <p:cNvSpPr/>
          <p:nvPr/>
        </p:nvSpPr>
        <p:spPr>
          <a:xfrm>
            <a:off x="8953500" y="3152775"/>
            <a:ext cx="1114425" cy="161925"/>
          </a:xfrm>
          <a:prstGeom prst="roundRect">
            <a:avLst>
              <a:gd name="adj" fmla="val 23529"/>
            </a:avLst>
          </a:prstGeom>
          <a:solidFill>
            <a:srgbClr val="B894FF"/>
          </a:solidFill>
          <a:ln w="0">
            <a:noFill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5F4D69-4299-4955-97B4-FD2CA0FB0AB0}"/>
              </a:ext>
            </a:extLst>
          </p:cNvPr>
          <p:cNvSpPr/>
          <p:nvPr/>
        </p:nvSpPr>
        <p:spPr>
          <a:xfrm>
            <a:off x="10810875" y="3076575"/>
            <a:ext cx="4191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0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54588B-5334-4129-A20E-82E47247FDD1}"/>
              </a:ext>
            </a:extLst>
          </p:cNvPr>
          <p:cNvSpPr/>
          <p:nvPr/>
        </p:nvSpPr>
        <p:spPr>
          <a:xfrm>
            <a:off x="6762750" y="3600450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КАРЬЕРА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7F1187B-5D53-4366-B305-268032C0F80F}"/>
              </a:ext>
            </a:extLst>
          </p:cNvPr>
          <p:cNvSpPr/>
          <p:nvPr/>
        </p:nvSpPr>
        <p:spPr>
          <a:xfrm>
            <a:off x="8953500" y="3676650"/>
            <a:ext cx="1543050" cy="161925"/>
          </a:xfrm>
          <a:prstGeom prst="roundRect">
            <a:avLst>
              <a:gd name="adj" fmla="val 23529"/>
            </a:avLst>
          </a:prstGeom>
          <a:solidFill>
            <a:srgbClr val="62D98B"/>
          </a:solidFill>
          <a:ln w="0">
            <a:noFill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24E2D2-8DEB-4906-B4D2-D44ECE23E730}"/>
              </a:ext>
            </a:extLst>
          </p:cNvPr>
          <p:cNvSpPr/>
          <p:nvPr/>
        </p:nvSpPr>
        <p:spPr>
          <a:xfrm>
            <a:off x="10810875" y="3600450"/>
            <a:ext cx="4191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0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18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D7F85B7-5532-4811-98E1-0A20732E9478}"/>
              </a:ext>
            </a:extLst>
          </p:cNvPr>
          <p:cNvSpPr/>
          <p:nvPr/>
        </p:nvSpPr>
        <p:spPr>
          <a:xfrm>
            <a:off x="6762750" y="4124325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МЕТАДАННЫЕ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3D8F936D-5990-447B-9E3F-7FCDDB527C06}"/>
              </a:ext>
            </a:extLst>
          </p:cNvPr>
          <p:cNvSpPr/>
          <p:nvPr/>
        </p:nvSpPr>
        <p:spPr>
          <a:xfrm>
            <a:off x="8953500" y="4200525"/>
            <a:ext cx="428625" cy="161925"/>
          </a:xfrm>
          <a:prstGeom prst="roundRect">
            <a:avLst>
              <a:gd name="adj" fmla="val 23529"/>
            </a:avLst>
          </a:prstGeom>
          <a:solidFill>
            <a:srgbClr val="77869A"/>
          </a:solidFill>
          <a:ln w="0">
            <a:noFill/>
          </a:ln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C67347-6F1B-4F76-B68A-8FE36CD49B60}"/>
              </a:ext>
            </a:extLst>
          </p:cNvPr>
          <p:cNvSpPr/>
          <p:nvPr/>
        </p:nvSpPr>
        <p:spPr>
          <a:xfrm>
            <a:off x="10810875" y="4124325"/>
            <a:ext cx="4191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0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FD13281-8319-4BE8-B0C1-0A034081F4E0}"/>
              </a:ext>
            </a:extLst>
          </p:cNvPr>
          <p:cNvSpPr/>
          <p:nvPr/>
        </p:nvSpPr>
        <p:spPr>
          <a:xfrm>
            <a:off x="6762750" y="4648200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AA7B7"/>
                </a:solidFill>
                <a:latin typeface="Arial"/>
                <a:ea typeface="Arial"/>
                <a:cs typeface="Arial"/>
              </a:rPr>
              <a:t>ГРАФ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1C2C9AE-DD2C-44D8-BB66-69F9EA2F8995}"/>
              </a:ext>
            </a:extLst>
          </p:cNvPr>
          <p:cNvSpPr/>
          <p:nvPr/>
        </p:nvSpPr>
        <p:spPr>
          <a:xfrm>
            <a:off x="8953500" y="4724400"/>
            <a:ext cx="1285875" cy="161925"/>
          </a:xfrm>
          <a:prstGeom prst="roundRect">
            <a:avLst>
              <a:gd name="adj" fmla="val 23529"/>
            </a:avLst>
          </a:prstGeom>
          <a:solidFill>
            <a:srgbClr val="6EE7B7"/>
          </a:solidFill>
          <a:ln w="0">
            <a:noFill/>
          </a:ln>
        </p:spPr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5B240C-802D-4B1F-BB90-5A8369A4CFA1}"/>
              </a:ext>
            </a:extLst>
          </p:cNvPr>
          <p:cNvSpPr/>
          <p:nvPr/>
        </p:nvSpPr>
        <p:spPr>
          <a:xfrm>
            <a:off x="10810875" y="4648200"/>
            <a:ext cx="4191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0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15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C06A671-7DD9-48F2-92BE-BC86FF336FCE}"/>
              </a:ext>
            </a:extLst>
          </p:cNvPr>
          <p:cNvSpPr/>
          <p:nvPr/>
        </p:nvSpPr>
        <p:spPr>
          <a:xfrm>
            <a:off x="819150" y="3409950"/>
            <a:ext cx="5143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350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12 признаков карьерной траектории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AC1970D-31A5-4935-8D69-777A6A324EAF}"/>
              </a:ext>
            </a:extLst>
          </p:cNvPr>
          <p:cNvSpPr/>
          <p:nvPr/>
        </p:nvSpPr>
        <p:spPr>
          <a:xfrm>
            <a:off x="904875" y="4381500"/>
            <a:ext cx="50482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Детерминирована функция</a:t>
            </a:r>
          </a:p>
          <a:p>
            <a:pPr algn="ctr">
              <a:buNone/>
              <a:defRPr sz="18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после извлечения</a:t>
            </a:r>
          </a:p>
        </p:txBody>
      </p:sp>
    </p:spTree>
    <p:extLst>
      <p:ext uri="{BB962C8B-B14F-4D97-AF65-F5344CB8AC3E}">
        <p14:creationId xmlns:p14="http://schemas.microsoft.com/office/powerpoint/2010/main" val="7088266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FD21A81-742C-470C-86BB-0E9498C75F70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ВНЕШНЯЯ ПРОВЕРКА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00A58E-9CE9-44AF-A457-F2B15FFF2671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Неопределённость больше не снижает риск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3BA9B5-E7E6-4692-87E6-20F35735C451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59F372-00C9-4BBC-A3DE-3070D9A7D449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7BE269-4037-492B-A7A5-21D618425DAD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F602982-ACFE-442F-8186-5E5C3EE4B4AA}"/>
              </a:ext>
            </a:extLst>
          </p:cNvPr>
          <p:cNvSpPr/>
          <p:nvPr/>
        </p:nvSpPr>
        <p:spPr>
          <a:xfrm>
            <a:off x="685800" y="1581150"/>
            <a:ext cx="6477000" cy="800100"/>
          </a:xfrm>
          <a:prstGeom prst="roundRect">
            <a:avLst>
              <a:gd name="adj" fmla="val 11905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85B63F4-1060-4ED5-928E-A823A12C259D}"/>
              </a:ext>
            </a:extLst>
          </p:cNvPr>
          <p:cNvSpPr/>
          <p:nvPr/>
        </p:nvSpPr>
        <p:spPr>
          <a:xfrm>
            <a:off x="685800" y="1581150"/>
            <a:ext cx="47625" cy="800100"/>
          </a:xfrm>
          <a:prstGeom prst="roundRect">
            <a:avLst>
              <a:gd name="adj" fmla="val 50000"/>
            </a:avLst>
          </a:prstGeom>
          <a:solidFill>
            <a:srgbClr val="52C7FF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61F06C-52D5-4A30-B7F1-904A2D94A970}"/>
              </a:ext>
            </a:extLst>
          </p:cNvPr>
          <p:cNvSpPr/>
          <p:nvPr/>
        </p:nvSpPr>
        <p:spPr>
          <a:xfrm>
            <a:off x="876300" y="1676400"/>
            <a:ext cx="61531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0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80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logit(new) = logit(raw) + Σ log(LR)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CFEF9C-9B35-45BE-8228-C9FCF532578E}"/>
              </a:ext>
            </a:extLst>
          </p:cNvPr>
          <p:cNvSpPr/>
          <p:nvPr/>
        </p:nvSpPr>
        <p:spPr>
          <a:xfrm>
            <a:off x="876300" y="272415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2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компания подтверждена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B3581F-9430-40D2-A3B9-D01CB7030519}"/>
              </a:ext>
            </a:extLst>
          </p:cNvPr>
          <p:cNvSpPr/>
          <p:nvPr/>
        </p:nvSpPr>
        <p:spPr>
          <a:xfrm>
            <a:off x="4953000" y="2724150"/>
            <a:ext cx="1047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350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1350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0,70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F7701A-3559-46C7-B335-F1FF2EBFB145}"/>
              </a:ext>
            </a:extLst>
          </p:cNvPr>
          <p:cNvSpPr/>
          <p:nvPr/>
        </p:nvSpPr>
        <p:spPr>
          <a:xfrm>
            <a:off x="876300" y="321945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2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компания не подтверждена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C305E2-B434-4A7C-9C87-E655299EFE0B}"/>
              </a:ext>
            </a:extLst>
          </p:cNvPr>
          <p:cNvSpPr/>
          <p:nvPr/>
        </p:nvSpPr>
        <p:spPr>
          <a:xfrm>
            <a:off x="4953000" y="3219450"/>
            <a:ext cx="1047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350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1350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8,00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D101E8-A49C-4404-BE45-D358E5405846}"/>
              </a:ext>
            </a:extLst>
          </p:cNvPr>
          <p:cNvSpPr/>
          <p:nvPr/>
        </p:nvSpPr>
        <p:spPr>
          <a:xfrm>
            <a:off x="876300" y="371475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2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занятость подтверждена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3A07FB-349C-4B10-9F66-7B47FCBB37CF}"/>
              </a:ext>
            </a:extLst>
          </p:cNvPr>
          <p:cNvSpPr/>
          <p:nvPr/>
        </p:nvSpPr>
        <p:spPr>
          <a:xfrm>
            <a:off x="4953000" y="3714750"/>
            <a:ext cx="1047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350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1350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0,40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4FBEE2-0B07-4964-8AC2-F7EB6AF6B41E}"/>
              </a:ext>
            </a:extLst>
          </p:cNvPr>
          <p:cNvSpPr/>
          <p:nvPr/>
        </p:nvSpPr>
        <p:spPr>
          <a:xfrm>
            <a:off x="876300" y="421005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2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занятость не подтверждена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01F6C1-E7C9-4BCB-A974-B4A9A4A6E788}"/>
              </a:ext>
            </a:extLst>
          </p:cNvPr>
          <p:cNvSpPr/>
          <p:nvPr/>
        </p:nvSpPr>
        <p:spPr>
          <a:xfrm>
            <a:off x="4953000" y="4210050"/>
            <a:ext cx="1047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350" b="1">
                <a:solidFill>
                  <a:srgbClr val="F1B84B"/>
                </a:solidFill>
                <a:latin typeface="Menlo"/>
                <a:ea typeface="Menlo"/>
                <a:cs typeface="Menlo"/>
              </a:defRPr>
            </a:pPr>
            <a:r>
              <a:rPr sz="1350" b="1">
                <a:solidFill>
                  <a:srgbClr val="F1B84B"/>
                </a:solidFill>
                <a:latin typeface="Menlo"/>
                <a:ea typeface="Menlo"/>
                <a:cs typeface="Menlo"/>
              </a:rPr>
              <a:t>1,50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D560278-0433-4EC0-B498-5FC1F7B278E6}"/>
              </a:ext>
            </a:extLst>
          </p:cNvPr>
          <p:cNvSpPr/>
          <p:nvPr/>
        </p:nvSpPr>
        <p:spPr>
          <a:xfrm>
            <a:off x="876300" y="470535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2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неполно / недоступно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8B2360-8DED-4819-AA35-F7BB899864DA}"/>
              </a:ext>
            </a:extLst>
          </p:cNvPr>
          <p:cNvSpPr/>
          <p:nvPr/>
        </p:nvSpPr>
        <p:spPr>
          <a:xfrm>
            <a:off x="4953000" y="4705350"/>
            <a:ext cx="1047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350" b="1">
                <a:solidFill>
                  <a:srgbClr val="F7F8FA"/>
                </a:solidFill>
                <a:latin typeface="Menlo"/>
                <a:ea typeface="Menlo"/>
                <a:cs typeface="Menlo"/>
              </a:defRPr>
            </a:pPr>
            <a:r>
              <a:rPr sz="1350" b="1">
                <a:solidFill>
                  <a:srgbClr val="F7F8FA"/>
                </a:solidFill>
                <a:latin typeface="Menlo"/>
                <a:ea typeface="Menlo"/>
                <a:cs typeface="Menlo"/>
              </a:rPr>
              <a:t>1,00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56B7DED-2D0C-4305-99F8-C296161184B1}"/>
              </a:ext>
            </a:extLst>
          </p:cNvPr>
          <p:cNvSpPr/>
          <p:nvPr/>
        </p:nvSpPr>
        <p:spPr>
          <a:xfrm>
            <a:off x="7715250" y="1676400"/>
            <a:ext cx="3143250" cy="2914650"/>
          </a:xfrm>
          <a:prstGeom prst="roundRect">
            <a:avLst>
              <a:gd name="adj" fmla="val 3922"/>
            </a:avLst>
          </a:prstGeom>
          <a:solidFill>
            <a:srgbClr val="192331"/>
          </a:solidFill>
          <a:ln w="9525">
            <a:solidFill>
              <a:srgbClr val="FF5D68"/>
            </a:solidFill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09D823-AFD0-451E-98F0-9FA554631010}"/>
              </a:ext>
            </a:extLst>
          </p:cNvPr>
          <p:cNvSpPr/>
          <p:nvPr/>
        </p:nvSpPr>
        <p:spPr>
          <a:xfrm>
            <a:off x="8020050" y="1924050"/>
            <a:ext cx="25336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ПРЕДЕЛЫ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9D2820-4A0C-4772-9821-A8359ADA67AD}"/>
              </a:ext>
            </a:extLst>
          </p:cNvPr>
          <p:cNvSpPr/>
          <p:nvPr/>
        </p:nvSpPr>
        <p:spPr>
          <a:xfrm>
            <a:off x="8172450" y="2324100"/>
            <a:ext cx="22479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+40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1635AD3-603D-4C83-854A-3CFC9FA979D2}"/>
              </a:ext>
            </a:extLst>
          </p:cNvPr>
          <p:cNvSpPr/>
          <p:nvPr/>
        </p:nvSpPr>
        <p:spPr>
          <a:xfrm>
            <a:off x="8172450" y="2990850"/>
            <a:ext cx="22479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максимальный рост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245E467-5243-46DE-9C2A-F414E04C9416}"/>
              </a:ext>
            </a:extLst>
          </p:cNvPr>
          <p:cNvSpPr/>
          <p:nvPr/>
        </p:nvSpPr>
        <p:spPr>
          <a:xfrm>
            <a:off x="8172450" y="3390900"/>
            <a:ext cx="22479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−5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F0C4CD5-B151-438B-BFFA-D8DFFFD37088}"/>
              </a:ext>
            </a:extLst>
          </p:cNvPr>
          <p:cNvSpPr/>
          <p:nvPr/>
        </p:nvSpPr>
        <p:spPr>
          <a:xfrm>
            <a:off x="8172450" y="4057650"/>
            <a:ext cx="22479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максимальное снижение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C01F145-DCB7-4806-A7CB-1EE55A37E65D}"/>
              </a:ext>
            </a:extLst>
          </p:cNvPr>
          <p:cNvSpPr/>
          <p:nvPr/>
        </p:nvSpPr>
        <p:spPr>
          <a:xfrm>
            <a:off x="7810500" y="4895850"/>
            <a:ext cx="2952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NDA: рост ≤ 15</a:t>
            </a:r>
          </a:p>
        </p:txBody>
      </p:sp>
    </p:spTree>
    <p:extLst>
      <p:ext uri="{BB962C8B-B14F-4D97-AF65-F5344CB8AC3E}">
        <p14:creationId xmlns:p14="http://schemas.microsoft.com/office/powerpoint/2010/main" val="1932352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9E45969-F958-45E3-AD1E-0D5645F649AC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РЕШЕНИЕ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1181E6-DECB-41A8-BF9D-46B88D385EA0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После балла работают 15 правил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EF5133-961F-49C6-9220-F53100F13AEA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1DD38E-1945-40D0-86C1-FC97E47923CE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7017AB-EDF6-4C82-BC89-6255056BB5B3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97E643-77CA-4B4C-A485-3D551FA50D07}"/>
              </a:ext>
            </a:extLst>
          </p:cNvPr>
          <p:cNvSpPr/>
          <p:nvPr/>
        </p:nvSpPr>
        <p:spPr>
          <a:xfrm>
            <a:off x="952500" y="1657350"/>
            <a:ext cx="2667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73C941-FA17-4ADE-8D38-4B14EFD9186D}"/>
              </a:ext>
            </a:extLst>
          </p:cNvPr>
          <p:cNvSpPr/>
          <p:nvPr/>
        </p:nvSpPr>
        <p:spPr>
          <a:xfrm>
            <a:off x="952500" y="2324100"/>
            <a:ext cx="2667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фатальное правило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39CB57-E2AB-4341-B969-E9AE161828AC}"/>
              </a:ext>
            </a:extLst>
          </p:cNvPr>
          <p:cNvSpPr/>
          <p:nvPr/>
        </p:nvSpPr>
        <p:spPr>
          <a:xfrm>
            <a:off x="4762500" y="1657350"/>
            <a:ext cx="2667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F1B84B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F1B84B"/>
                </a:solidFill>
                <a:latin typeface="Menlo"/>
                <a:ea typeface="Menlo"/>
                <a:cs typeface="Menlo"/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3C5EF7-AE02-40E9-B47A-EF81AC106BEE}"/>
              </a:ext>
            </a:extLst>
          </p:cNvPr>
          <p:cNvSpPr/>
          <p:nvPr/>
        </p:nvSpPr>
        <p:spPr>
          <a:xfrm>
            <a:off x="4762500" y="2324100"/>
            <a:ext cx="2667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жёстких правила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628F7C-076B-4807-86FA-20534C873627}"/>
              </a:ext>
            </a:extLst>
          </p:cNvPr>
          <p:cNvSpPr/>
          <p:nvPr/>
        </p:nvSpPr>
        <p:spPr>
          <a:xfrm>
            <a:off x="8572500" y="1657350"/>
            <a:ext cx="2667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050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4050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71F517-BDFE-4B6C-86D4-19CBB1C14873}"/>
              </a:ext>
            </a:extLst>
          </p:cNvPr>
          <p:cNvSpPr/>
          <p:nvPr/>
        </p:nvSpPr>
        <p:spPr>
          <a:xfrm>
            <a:off x="8572500" y="2324100"/>
            <a:ext cx="2667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мягких правил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654B13-6334-4427-A8DA-A27DCA1D624D}"/>
              </a:ext>
            </a:extLst>
          </p:cNvPr>
          <p:cNvSpPr/>
          <p:nvPr/>
        </p:nvSpPr>
        <p:spPr>
          <a:xfrm>
            <a:off x="1238250" y="3257550"/>
            <a:ext cx="9715500" cy="190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62C99F1-1C43-47F4-9AA1-8ABEC586B65B}"/>
              </a:ext>
            </a:extLst>
          </p:cNvPr>
          <p:cNvSpPr/>
          <p:nvPr/>
        </p:nvSpPr>
        <p:spPr>
          <a:xfrm>
            <a:off x="952500" y="3714750"/>
            <a:ext cx="4857750" cy="43815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52C7FF"/>
            </a:solidFill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78173D-1A8D-4935-B290-29A5618804C7}"/>
              </a:ext>
            </a:extLst>
          </p:cNvPr>
          <p:cNvSpPr/>
          <p:nvPr/>
        </p:nvSpPr>
        <p:spPr>
          <a:xfrm>
            <a:off x="1047750" y="3762375"/>
            <a:ext cx="4667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несколько независимых сигналов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3EF30C1-2056-444C-855D-C38742ACA98B}"/>
              </a:ext>
            </a:extLst>
          </p:cNvPr>
          <p:cNvSpPr/>
          <p:nvPr/>
        </p:nvSpPr>
        <p:spPr>
          <a:xfrm>
            <a:off x="6191250" y="3714750"/>
            <a:ext cx="4857750" cy="43815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FF5D68"/>
            </a:solidFill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346AE1-5534-466B-9093-3EA009B92E09}"/>
              </a:ext>
            </a:extLst>
          </p:cNvPr>
          <p:cNvSpPr/>
          <p:nvPr/>
        </p:nvSpPr>
        <p:spPr>
          <a:xfrm>
            <a:off x="6286500" y="3762375"/>
            <a:ext cx="4667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тормоз усиления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DC20D56-B119-46B7-A6B4-563208362C9A}"/>
              </a:ext>
            </a:extLst>
          </p:cNvPr>
          <p:cNvSpPr/>
          <p:nvPr/>
        </p:nvSpPr>
        <p:spPr>
          <a:xfrm>
            <a:off x="952500" y="4419600"/>
            <a:ext cx="4857750" cy="43815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62D98B"/>
            </a:solidFill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12C635-82DA-423B-AC1F-9EE0F6D59162}"/>
              </a:ext>
            </a:extLst>
          </p:cNvPr>
          <p:cNvSpPr/>
          <p:nvPr/>
        </p:nvSpPr>
        <p:spPr>
          <a:xfrm>
            <a:off x="1047750" y="4467225"/>
            <a:ext cx="4667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защита неродного английского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03CD72F0-0855-4DC3-A00B-F40081306E9A}"/>
              </a:ext>
            </a:extLst>
          </p:cNvPr>
          <p:cNvSpPr/>
          <p:nvPr/>
        </p:nvSpPr>
        <p:spPr>
          <a:xfrm>
            <a:off x="6191250" y="4419600"/>
            <a:ext cx="4857750" cy="43815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F1B84B"/>
            </a:solidFill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F42D4E-F581-40C7-8B0A-621C48462948}"/>
              </a:ext>
            </a:extLst>
          </p:cNvPr>
          <p:cNvSpPr/>
          <p:nvPr/>
        </p:nvSpPr>
        <p:spPr>
          <a:xfrm>
            <a:off x="6286500" y="4467225"/>
            <a:ext cx="4667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понижение при слабой уверенности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F3EEA8-FB17-4864-9779-61453F8E79D2}"/>
              </a:ext>
            </a:extLst>
          </p:cNvPr>
          <p:cNvSpPr/>
          <p:nvPr/>
        </p:nvSpPr>
        <p:spPr>
          <a:xfrm>
            <a:off x="3143250" y="5276850"/>
            <a:ext cx="5905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Решение по кандидату остаётся человеку</a:t>
            </a:r>
          </a:p>
        </p:txBody>
      </p:sp>
    </p:spTree>
    <p:extLst>
      <p:ext uri="{BB962C8B-B14F-4D97-AF65-F5344CB8AC3E}">
        <p14:creationId xmlns:p14="http://schemas.microsoft.com/office/powerpoint/2010/main" val="21417849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EBCFEE4-4D17-4B01-A869-2CEECE0F1137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ТРИ ИСХОДА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41A819-7E14-4A59-BB7F-FD232EEBCF2F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16 · 62 · 90 — три разных следующих шага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5A54A7-A4A8-47F3-A18F-C04F362B9BEF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9C59B3-A177-4043-8A34-262FD0C54921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15DF20-2803-43F0-806A-07CA984D84CA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22941E-50C5-4975-902E-E4414E1C200A}"/>
              </a:ext>
            </a:extLst>
          </p:cNvPr>
          <p:cNvSpPr/>
          <p:nvPr/>
        </p:nvSpPr>
        <p:spPr>
          <a:xfrm>
            <a:off x="666750" y="1676400"/>
            <a:ext cx="30480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500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4500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16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EDACFF-D1B7-4F52-8E30-D4CD0E151F25}"/>
              </a:ext>
            </a:extLst>
          </p:cNvPr>
          <p:cNvSpPr/>
          <p:nvPr/>
        </p:nvSpPr>
        <p:spPr>
          <a:xfrm>
            <a:off x="666750" y="2533650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ПРОДОЛЖИТЬ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A8C4B1-E1A6-4A22-896A-EA50B9EC1690}"/>
              </a:ext>
            </a:extLst>
          </p:cNvPr>
          <p:cNvSpPr/>
          <p:nvPr/>
        </p:nvSpPr>
        <p:spPr>
          <a:xfrm>
            <a:off x="666750" y="3048000"/>
            <a:ext cx="30480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один вопрос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B9938E-4086-459C-8F91-CBECE9BC6D5C}"/>
              </a:ext>
            </a:extLst>
          </p:cNvPr>
          <p:cNvSpPr/>
          <p:nvPr/>
        </p:nvSpPr>
        <p:spPr>
          <a:xfrm>
            <a:off x="4057650" y="1600200"/>
            <a:ext cx="9525" cy="247650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7BD49C-EDC4-46D8-A593-619AA26DE777}"/>
              </a:ext>
            </a:extLst>
          </p:cNvPr>
          <p:cNvSpPr/>
          <p:nvPr/>
        </p:nvSpPr>
        <p:spPr>
          <a:xfrm>
            <a:off x="4476750" y="1676400"/>
            <a:ext cx="30480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500" b="1">
                <a:solidFill>
                  <a:srgbClr val="F1B84B"/>
                </a:solidFill>
                <a:latin typeface="Menlo"/>
                <a:ea typeface="Menlo"/>
                <a:cs typeface="Menlo"/>
              </a:defRPr>
            </a:pPr>
            <a:r>
              <a:rPr sz="4500" b="1">
                <a:solidFill>
                  <a:srgbClr val="F1B84B"/>
                </a:solidFill>
                <a:latin typeface="Menlo"/>
                <a:ea typeface="Menlo"/>
                <a:cs typeface="Menlo"/>
              </a:rPr>
              <a:t>62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09825E-EFF0-45F9-939B-DA6CBB359561}"/>
              </a:ext>
            </a:extLst>
          </p:cNvPr>
          <p:cNvSpPr/>
          <p:nvPr/>
        </p:nvSpPr>
        <p:spPr>
          <a:xfrm>
            <a:off x="4476750" y="2533650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ПРОВЕРИТЬ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63AA5E-84EF-4F34-A327-F0D42582DBDF}"/>
              </a:ext>
            </a:extLst>
          </p:cNvPr>
          <p:cNvSpPr/>
          <p:nvPr/>
        </p:nvSpPr>
        <p:spPr>
          <a:xfrm>
            <a:off x="4476750" y="3048000"/>
            <a:ext cx="30480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углубить роль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3BFC9B-12F2-4B08-B8E5-5FD089F58F8A}"/>
              </a:ext>
            </a:extLst>
          </p:cNvPr>
          <p:cNvSpPr/>
          <p:nvPr/>
        </p:nvSpPr>
        <p:spPr>
          <a:xfrm>
            <a:off x="7867650" y="1600200"/>
            <a:ext cx="9525" cy="247650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8D2BB4-069E-4E0B-9BD9-69231838B469}"/>
              </a:ext>
            </a:extLst>
          </p:cNvPr>
          <p:cNvSpPr/>
          <p:nvPr/>
        </p:nvSpPr>
        <p:spPr>
          <a:xfrm>
            <a:off x="8286750" y="1676400"/>
            <a:ext cx="30480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500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4500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90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C0F7FE-E311-42C3-A0C6-D33D0870C597}"/>
              </a:ext>
            </a:extLst>
          </p:cNvPr>
          <p:cNvSpPr/>
          <p:nvPr/>
        </p:nvSpPr>
        <p:spPr>
          <a:xfrm>
            <a:off x="8286750" y="2533650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ВЫСОКИЙ ПРИОРИТЕТ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08DB7F-6715-48DA-A29D-8223A368E74D}"/>
              </a:ext>
            </a:extLst>
          </p:cNvPr>
          <p:cNvSpPr/>
          <p:nvPr/>
        </p:nvSpPr>
        <p:spPr>
          <a:xfrm>
            <a:off x="8286750" y="3048000"/>
            <a:ext cx="30480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несколько оснований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668FE28-4DC9-48E5-8FA1-C47500D41F5B}"/>
              </a:ext>
            </a:extLst>
          </p:cNvPr>
          <p:cNvSpPr/>
          <p:nvPr/>
        </p:nvSpPr>
        <p:spPr>
          <a:xfrm>
            <a:off x="2667000" y="4324350"/>
            <a:ext cx="6858000" cy="704850"/>
          </a:xfrm>
          <a:prstGeom prst="roundRect">
            <a:avLst>
              <a:gd name="adj" fmla="val 13514"/>
            </a:avLst>
          </a:prstGeom>
          <a:solidFill>
            <a:srgbClr val="0E141B"/>
          </a:solidFill>
          <a:ln w="9525">
            <a:solidFill>
              <a:srgbClr val="2C3948"/>
            </a:solidFill>
          </a:ln>
        </p:spPr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657ECE8-7B32-4366-9DD4-2E4347428038}"/>
              </a:ext>
            </a:extLst>
          </p:cNvPr>
          <p:cNvSpPr/>
          <p:nvPr/>
        </p:nvSpPr>
        <p:spPr>
          <a:xfrm>
            <a:off x="2667000" y="4324350"/>
            <a:ext cx="47625" cy="704850"/>
          </a:xfrm>
          <a:prstGeom prst="roundRect">
            <a:avLst>
              <a:gd name="adj" fmla="val 50000"/>
            </a:avLst>
          </a:prstGeom>
          <a:solidFill>
            <a:srgbClr val="FF5D68"/>
          </a:solidFill>
          <a:ln w="0">
            <a:noFill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AAE403-BEE6-459E-A13C-D5DA206BB092}"/>
              </a:ext>
            </a:extLst>
          </p:cNvPr>
          <p:cNvSpPr/>
          <p:nvPr/>
        </p:nvSpPr>
        <p:spPr>
          <a:xfrm>
            <a:off x="2857500" y="4419600"/>
            <a:ext cx="65341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650" b="0">
                <a:solidFill>
                  <a:srgbClr val="DDE7F1"/>
                </a:solidFill>
                <a:latin typeface="Menlo"/>
                <a:ea typeface="Menlo"/>
                <a:cs typeface="Menlo"/>
              </a:defRPr>
            </a:pPr>
            <a:r>
              <a:rPr sz="1650" b="0">
                <a:solidFill>
                  <a:srgbClr val="DDE7F1"/>
                </a:solidFill>
                <a:latin typeface="Menlo"/>
                <a:ea typeface="Menlo"/>
                <a:cs typeface="Menlo"/>
              </a:rPr>
              <a:t>68 raw  →  63 adjusted  →  90 final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DA6C37-8B6A-4B9C-ACAD-BF870B6A6185}"/>
              </a:ext>
            </a:extLst>
          </p:cNvPr>
          <p:cNvSpPr/>
          <p:nvPr/>
        </p:nvSpPr>
        <p:spPr>
          <a:xfrm>
            <a:off x="2114550" y="5276850"/>
            <a:ext cx="79629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125" b="0">
                <a:solidFill>
                  <a:srgbClr val="9AA7B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AA7B7"/>
                </a:solidFill>
                <a:latin typeface="Arial"/>
                <a:ea typeface="Arial"/>
                <a:cs typeface="Arial"/>
              </a:rPr>
              <a:t>Формулировки и детали изменены. Персональных данных нет.</a:t>
            </a:r>
          </a:p>
        </p:txBody>
      </p:sp>
    </p:spTree>
    <p:extLst>
      <p:ext uri="{BB962C8B-B14F-4D97-AF65-F5344CB8AC3E}">
        <p14:creationId xmlns:p14="http://schemas.microsoft.com/office/powerpoint/2010/main" val="4136363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CCCF39D-017E-423E-A040-88D8E4C1CFAF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ЖИЗНЕННЫЙ ЦИКЛ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EF1B8E-069B-47F1-B56B-BABC923D0756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Деньги и работа проходят одну машину состояний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530E49-21C4-4FAF-961B-EC0AA63098E8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4A4490-B7DC-4047-BE5C-69BB312222A3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12CCFF-0C21-47BD-9438-C685525D3AD4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78EA40-EF89-4610-8BC1-C01A9D4E2F2D}"/>
              </a:ext>
            </a:extLst>
          </p:cNvPr>
          <p:cNvSpPr/>
          <p:nvPr/>
        </p:nvSpPr>
        <p:spPr>
          <a:xfrm>
            <a:off x="476250" y="2171700"/>
            <a:ext cx="1809750" cy="68580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F1B84B"/>
            </a:solidFill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4B1E88-D2AD-4AE7-AA33-83186EA706DA}"/>
              </a:ext>
            </a:extLst>
          </p:cNvPr>
          <p:cNvSpPr/>
          <p:nvPr/>
        </p:nvSpPr>
        <p:spPr>
          <a:xfrm>
            <a:off x="571500" y="2305050"/>
            <a:ext cx="1619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F1B84B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F1B84B"/>
                </a:solidFill>
                <a:latin typeface="Menlo"/>
                <a:ea typeface="Menlo"/>
                <a:cs typeface="Menlo"/>
              </a:rPr>
              <a:t>RESERVED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4D33C4C1-DFE7-4477-8ECE-3D47FC9C3DC1}"/>
              </a:ext>
            </a:extLst>
          </p:cNvPr>
          <p:cNvSpPr/>
          <p:nvPr/>
        </p:nvSpPr>
        <p:spPr>
          <a:xfrm>
            <a:off x="2343150" y="2438400"/>
            <a:ext cx="266700" cy="15240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7754162-ECDE-487A-87FC-A4789DD7D855}"/>
              </a:ext>
            </a:extLst>
          </p:cNvPr>
          <p:cNvSpPr/>
          <p:nvPr/>
        </p:nvSpPr>
        <p:spPr>
          <a:xfrm>
            <a:off x="2667000" y="2171700"/>
            <a:ext cx="1809750" cy="68580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52C7FF"/>
            </a:solidFill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C9D74E-5681-4AC4-9C8F-8BAB7DE4F1C1}"/>
              </a:ext>
            </a:extLst>
          </p:cNvPr>
          <p:cNvSpPr/>
          <p:nvPr/>
        </p:nvSpPr>
        <p:spPr>
          <a:xfrm>
            <a:off x="2762250" y="2305050"/>
            <a:ext cx="1619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52C7FF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52C7FF"/>
                </a:solidFill>
                <a:latin typeface="Menlo"/>
                <a:ea typeface="Menlo"/>
                <a:cs typeface="Menlo"/>
              </a:rPr>
              <a:t>DISPATCHED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A00A1A26-956E-4094-A792-3F4C7256A2F4}"/>
              </a:ext>
            </a:extLst>
          </p:cNvPr>
          <p:cNvSpPr/>
          <p:nvPr/>
        </p:nvSpPr>
        <p:spPr>
          <a:xfrm>
            <a:off x="4533900" y="2438400"/>
            <a:ext cx="266700" cy="15240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AE18855-E27B-4CBB-BD1D-16C457B5563A}"/>
              </a:ext>
            </a:extLst>
          </p:cNvPr>
          <p:cNvSpPr/>
          <p:nvPr/>
        </p:nvSpPr>
        <p:spPr>
          <a:xfrm>
            <a:off x="4857750" y="2171700"/>
            <a:ext cx="1809750" cy="68580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B894FF"/>
            </a:solidFill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6EB178-5A01-4182-8D97-F8AAF0152C51}"/>
              </a:ext>
            </a:extLst>
          </p:cNvPr>
          <p:cNvSpPr/>
          <p:nvPr/>
        </p:nvSpPr>
        <p:spPr>
          <a:xfrm>
            <a:off x="4953000" y="2305050"/>
            <a:ext cx="1619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B894FF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B894FF"/>
                </a:solidFill>
                <a:latin typeface="Menlo"/>
                <a:ea typeface="Menlo"/>
                <a:cs typeface="Menlo"/>
              </a:rPr>
              <a:t>RUNNING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100E7364-43CE-4E38-8134-D5F00626D4A8}"/>
              </a:ext>
            </a:extLst>
          </p:cNvPr>
          <p:cNvSpPr/>
          <p:nvPr/>
        </p:nvSpPr>
        <p:spPr>
          <a:xfrm>
            <a:off x="6762750" y="2438400"/>
            <a:ext cx="361950" cy="15240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8FB82-797F-4AF8-896A-A7058A4FFE94}"/>
              </a:ext>
            </a:extLst>
          </p:cNvPr>
          <p:cNvSpPr/>
          <p:nvPr/>
        </p:nvSpPr>
        <p:spPr>
          <a:xfrm>
            <a:off x="7124700" y="1752600"/>
            <a:ext cx="19050" cy="20383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AB724C0D-770D-4039-800A-A31815FB6663}"/>
              </a:ext>
            </a:extLst>
          </p:cNvPr>
          <p:cNvSpPr/>
          <p:nvPr/>
        </p:nvSpPr>
        <p:spPr>
          <a:xfrm>
            <a:off x="7143750" y="1714500"/>
            <a:ext cx="666750" cy="1714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A7E2BB60-1BD6-4D29-A926-A53B26D76C6F}"/>
              </a:ext>
            </a:extLst>
          </p:cNvPr>
          <p:cNvSpPr/>
          <p:nvPr/>
        </p:nvSpPr>
        <p:spPr>
          <a:xfrm>
            <a:off x="7143750" y="3657600"/>
            <a:ext cx="666750" cy="171450"/>
          </a:xfrm>
          <a:prstGeom prst="rightArrow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D4B1CF1-0030-4D8A-A581-8C994C726209}"/>
              </a:ext>
            </a:extLst>
          </p:cNvPr>
          <p:cNvSpPr/>
          <p:nvPr/>
        </p:nvSpPr>
        <p:spPr>
          <a:xfrm>
            <a:off x="7943850" y="1428750"/>
            <a:ext cx="2381250" cy="68580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62D98B"/>
            </a:solidFill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B9B6C6-4FAD-4507-9382-5668F82F7A33}"/>
              </a:ext>
            </a:extLst>
          </p:cNvPr>
          <p:cNvSpPr/>
          <p:nvPr/>
        </p:nvSpPr>
        <p:spPr>
          <a:xfrm>
            <a:off x="8058150" y="1562100"/>
            <a:ext cx="21526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62D98B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62D98B"/>
                </a:solidFill>
                <a:latin typeface="Menlo"/>
                <a:ea typeface="Menlo"/>
                <a:cs typeface="Menlo"/>
              </a:rPr>
              <a:t>SETTLED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C31464E-39C5-467C-AD6D-25FB30447437}"/>
              </a:ext>
            </a:extLst>
          </p:cNvPr>
          <p:cNvSpPr/>
          <p:nvPr/>
        </p:nvSpPr>
        <p:spPr>
          <a:xfrm>
            <a:off x="7943850" y="3371850"/>
            <a:ext cx="2381250" cy="68580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FF5D68"/>
            </a:solidFill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D878869-2876-4EB0-970F-66CEAA724D13}"/>
              </a:ext>
            </a:extLst>
          </p:cNvPr>
          <p:cNvSpPr/>
          <p:nvPr/>
        </p:nvSpPr>
        <p:spPr>
          <a:xfrm>
            <a:off x="8058150" y="3505200"/>
            <a:ext cx="21526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FF5D68"/>
                </a:solidFill>
                <a:latin typeface="Menlo"/>
                <a:ea typeface="Menlo"/>
                <a:cs typeface="Menlo"/>
              </a:defRPr>
            </a:pPr>
            <a:r>
              <a:rPr sz="1050" b="1">
                <a:solidFill>
                  <a:srgbClr val="FF5D68"/>
                </a:solidFill>
                <a:latin typeface="Menlo"/>
                <a:ea typeface="Menlo"/>
                <a:cs typeface="Menlo"/>
              </a:rPr>
              <a:t>RELEASED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C68511-EA26-4AAC-AA15-FC550CAB484B}"/>
              </a:ext>
            </a:extLst>
          </p:cNvPr>
          <p:cNvSpPr/>
          <p:nvPr/>
        </p:nvSpPr>
        <p:spPr>
          <a:xfrm>
            <a:off x="666750" y="3333750"/>
            <a:ext cx="3905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ОДНА ТРАНЗАКЦИЯ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16163C-54F3-4C05-B5C1-F424F6B28029}"/>
              </a:ext>
            </a:extLst>
          </p:cNvPr>
          <p:cNvSpPr/>
          <p:nvPr/>
        </p:nvSpPr>
        <p:spPr>
          <a:xfrm>
            <a:off x="666750" y="3752850"/>
            <a:ext cx="4476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6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единицы + reservation</a:t>
            </a:r>
          </a:p>
          <a:p>
            <a:pPr algn="l">
              <a:buNone/>
              <a:defRPr sz="16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+ outbox + report_id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83BF328-7A53-4E82-AF76-DECFF46BD484}"/>
              </a:ext>
            </a:extLst>
          </p:cNvPr>
          <p:cNvSpPr/>
          <p:nvPr/>
        </p:nvSpPr>
        <p:spPr>
          <a:xfrm>
            <a:off x="5810250" y="3257550"/>
            <a:ext cx="19050" cy="190500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B9F5C2-4E55-409D-A4D9-34637EB76EE2}"/>
              </a:ext>
            </a:extLst>
          </p:cNvPr>
          <p:cNvSpPr/>
          <p:nvPr/>
        </p:nvSpPr>
        <p:spPr>
          <a:xfrm>
            <a:off x="6381750" y="4419600"/>
            <a:ext cx="4476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B894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894FF"/>
                </a:solidFill>
                <a:latin typeface="Arial"/>
                <a:ea typeface="Arial"/>
                <a:cs typeface="Arial"/>
              </a:rPr>
              <a:t>ПОВТОРНАЯ ДОСТАВКА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C3C4B1-4BF2-40E4-999B-D987EECA9B62}"/>
              </a:ext>
            </a:extLst>
          </p:cNvPr>
          <p:cNvSpPr/>
          <p:nvPr/>
        </p:nvSpPr>
        <p:spPr>
          <a:xfrm>
            <a:off x="6381750" y="4800600"/>
            <a:ext cx="44767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3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аренда + маркер ограждения</a:t>
            </a:r>
          </a:p>
          <a:p>
            <a:pPr algn="l">
              <a:buNone/>
              <a:defRPr sz="13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не дают двойного списания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442853E-445C-4A36-9B2A-702EFAEE0E63}"/>
              </a:ext>
            </a:extLst>
          </p:cNvPr>
          <p:cNvSpPr/>
          <p:nvPr/>
        </p:nvSpPr>
        <p:spPr>
          <a:xfrm>
            <a:off x="1762125" y="5429250"/>
            <a:ext cx="8572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Сверка освобождает потерянные резервы</a:t>
            </a:r>
          </a:p>
        </p:txBody>
      </p:sp>
    </p:spTree>
    <p:extLst>
      <p:ext uri="{BB962C8B-B14F-4D97-AF65-F5344CB8AC3E}">
        <p14:creationId xmlns:p14="http://schemas.microsoft.com/office/powerpoint/2010/main" val="16662804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3D4A8B1-7E3F-4585-A2F8-B907E33199EB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ПОВТОРЫ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966CBD-8624-4BCA-90F8-4C41090E55A7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Дедупликация и кэш отвечают на разные вопросы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D13BE3-FCB9-4A16-9212-AC6BABFA60EC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81E9FE-CC54-41E1-B952-F69730522716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8190BC-6E36-4AF6-9E0F-DD0C9EDB9CA1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6F6FA5-E406-4BD0-BC87-0919568BD1F8}"/>
              </a:ext>
            </a:extLst>
          </p:cNvPr>
          <p:cNvSpPr/>
          <p:nvPr/>
        </p:nvSpPr>
        <p:spPr>
          <a:xfrm>
            <a:off x="666750" y="1619250"/>
            <a:ext cx="4476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ДЕДУПЛИКАЦИЯ SHA-256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DD3266-C755-4421-A19E-5C274D320BF6}"/>
              </a:ext>
            </a:extLst>
          </p:cNvPr>
          <p:cNvSpPr/>
          <p:nvPr/>
        </p:nvSpPr>
        <p:spPr>
          <a:xfrm>
            <a:off x="666750" y="2076450"/>
            <a:ext cx="47625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5238"/>
          </a:bodyPr>
          <a:lstStyle/>
          <a:p>
            <a:pPr algn="l">
              <a:buNone/>
              <a:defRPr sz="21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Есть готовый отчёт</a:t>
            </a:r>
          </a:p>
          <a:p>
            <a:pPr algn="l">
              <a:buNone/>
              <a:defRPr sz="21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для этого файла?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0F7A912-F354-4F02-8DCE-8D443B7F2F60}"/>
              </a:ext>
            </a:extLst>
          </p:cNvPr>
          <p:cNvSpPr/>
          <p:nvPr/>
        </p:nvSpPr>
        <p:spPr>
          <a:xfrm>
            <a:off x="723900" y="3048000"/>
            <a:ext cx="4476750" cy="43815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62D98B"/>
            </a:solidFill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0498C4-39C5-468D-9205-45B59DB94159}"/>
              </a:ext>
            </a:extLst>
          </p:cNvPr>
          <p:cNvSpPr/>
          <p:nvPr/>
        </p:nvSpPr>
        <p:spPr>
          <a:xfrm>
            <a:off x="819150" y="3095625"/>
            <a:ext cx="4286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да → 0 токенов · 0 списания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25A892-5844-4C6F-80AD-86067CBF20CD}"/>
              </a:ext>
            </a:extLst>
          </p:cNvPr>
          <p:cNvSpPr/>
          <p:nvPr/>
        </p:nvSpPr>
        <p:spPr>
          <a:xfrm>
            <a:off x="5905500" y="1562100"/>
            <a:ext cx="19050" cy="3524250"/>
          </a:xfrm>
          <a:prstGeom prst="rect">
            <a:avLst/>
          </a:prstGeom>
          <a:solidFill>
            <a:srgbClr val="2B3644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007990-0108-4B05-832A-975EFC218DB6}"/>
              </a:ext>
            </a:extLst>
          </p:cNvPr>
          <p:cNvSpPr/>
          <p:nvPr/>
        </p:nvSpPr>
        <p:spPr>
          <a:xfrm>
            <a:off x="6477000" y="1619250"/>
            <a:ext cx="4476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КЭШ ВЫЗОВА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E3CFA5-1888-4DFB-B2B4-750101063B42}"/>
              </a:ext>
            </a:extLst>
          </p:cNvPr>
          <p:cNvSpPr/>
          <p:nvPr/>
        </p:nvSpPr>
        <p:spPr>
          <a:xfrm>
            <a:off x="6477000" y="2076450"/>
            <a:ext cx="47625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5238"/>
          </a:bodyPr>
          <a:lstStyle/>
          <a:p>
            <a:pPr algn="l">
              <a:buNone/>
              <a:defRPr sz="21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Видела ли модель</a:t>
            </a:r>
          </a:p>
          <a:p>
            <a:pPr algn="l">
              <a:buNone/>
              <a:defRPr sz="210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ту же инструкцию и вход?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F1770E1-595C-4FA2-B26B-5862391420A9}"/>
              </a:ext>
            </a:extLst>
          </p:cNvPr>
          <p:cNvSpPr/>
          <p:nvPr/>
        </p:nvSpPr>
        <p:spPr>
          <a:xfrm>
            <a:off x="6534150" y="3048000"/>
            <a:ext cx="4476750" cy="43815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52C7FF"/>
            </a:solidFill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16336F-8C7E-4561-BBAF-66DFADC76E50}"/>
              </a:ext>
            </a:extLst>
          </p:cNvPr>
          <p:cNvSpPr/>
          <p:nvPr/>
        </p:nvSpPr>
        <p:spPr>
          <a:xfrm>
            <a:off x="6629400" y="3095625"/>
            <a:ext cx="4286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срок 30 дней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05A91DD-09A8-46AF-A1D4-1509A3638771}"/>
              </a:ext>
            </a:extLst>
          </p:cNvPr>
          <p:cNvSpPr/>
          <p:nvPr/>
        </p:nvSpPr>
        <p:spPr>
          <a:xfrm>
            <a:off x="6534150" y="3638550"/>
            <a:ext cx="4476750" cy="43815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F1B84B"/>
            </a:solidFill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46BE1C-D676-4758-A516-7A2F1F5BA819}"/>
              </a:ext>
            </a:extLst>
          </p:cNvPr>
          <p:cNvSpPr/>
          <p:nvPr/>
        </p:nvSpPr>
        <p:spPr>
          <a:xfrm>
            <a:off x="6629400" y="3686175"/>
            <a:ext cx="4286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temperature &gt; 0 → не кэшировать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53BF1D7-30B2-43DA-AE98-13303E8007EB}"/>
              </a:ext>
            </a:extLst>
          </p:cNvPr>
          <p:cNvSpPr/>
          <p:nvPr/>
        </p:nvSpPr>
        <p:spPr>
          <a:xfrm>
            <a:off x="6534150" y="4229100"/>
            <a:ext cx="4476750" cy="438150"/>
          </a:xfrm>
          <a:prstGeom prst="roundRect">
            <a:avLst>
              <a:gd name="adj" fmla="val 50000"/>
            </a:avLst>
          </a:prstGeom>
          <a:solidFill>
            <a:srgbClr val="131A23"/>
          </a:solidFill>
          <a:ln w="9525">
            <a:solidFill>
              <a:srgbClr val="FF5D68"/>
            </a:solidFill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D23613-8513-434C-8203-F9A2BEF1E3C4}"/>
              </a:ext>
            </a:extLst>
          </p:cNvPr>
          <p:cNvSpPr/>
          <p:nvPr/>
        </p:nvSpPr>
        <p:spPr>
          <a:xfrm>
            <a:off x="6629400" y="4276725"/>
            <a:ext cx="4286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00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thinking → не кэшировать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BF0C12-12A0-4DEB-B618-A2344CB79A21}"/>
              </a:ext>
            </a:extLst>
          </p:cNvPr>
          <p:cNvSpPr/>
          <p:nvPr/>
        </p:nvSpPr>
        <p:spPr>
          <a:xfrm>
            <a:off x="2000250" y="5295900"/>
            <a:ext cx="8191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275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Ошибка кэша не ломает рабочий вызов</a:t>
            </a:r>
          </a:p>
        </p:txBody>
      </p:sp>
    </p:spTree>
    <p:extLst>
      <p:ext uri="{BB962C8B-B14F-4D97-AF65-F5344CB8AC3E}">
        <p14:creationId xmlns:p14="http://schemas.microsoft.com/office/powerpoint/2010/main" val="546142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BFAB3A-AD6A-4B1C-A3ED-0FD3ED3FD706}"/>
              </a:ext>
            </a:extLst>
          </p:cNvPr>
          <p:cNvSpPr/>
          <p:nvPr/>
        </p:nvSpPr>
        <p:spPr>
          <a:xfrm>
            <a:off x="609600" y="2667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9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ВЫВОД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759C93-A9EE-4D0D-9967-A973C74D5DFA}"/>
              </a:ext>
            </a:extLst>
          </p:cNvPr>
          <p:cNvSpPr/>
          <p:nvPr/>
        </p:nvSpPr>
        <p:spPr>
          <a:xfrm>
            <a:off x="609600" y="53340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Пять правил экономичного и отказоустойчивого конвейера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049C37-01C6-4150-9212-5491D25BB967}"/>
              </a:ext>
            </a:extLst>
          </p:cNvPr>
          <p:cNvSpPr/>
          <p:nvPr/>
        </p:nvSpPr>
        <p:spPr>
          <a:xfrm>
            <a:off x="609600" y="6438900"/>
            <a:ext cx="10972800" cy="9525"/>
          </a:xfrm>
          <a:prstGeom prst="rect">
            <a:avLst/>
          </a:prstGeom>
          <a:solidFill>
            <a:srgbClr val="222C38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E0EF38-C216-4B9C-A76D-724D81947B36}"/>
              </a:ext>
            </a:extLst>
          </p:cNvPr>
          <p:cNvSpPr/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DEV OOPS 2026  ·  GETPRUF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F1F318-B7FE-413C-94C5-D04549C3D38E}"/>
              </a:ext>
            </a:extLst>
          </p:cNvPr>
          <p:cNvSpPr/>
          <p:nvPr/>
        </p:nvSpPr>
        <p:spPr>
          <a:xfrm>
            <a:off x="10934700" y="6515100"/>
            <a:ext cx="647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825" b="1">
                <a:solidFill>
                  <a:srgbClr val="66738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667386"/>
                </a:solidFill>
                <a:latin typeface="Arial"/>
                <a:ea typeface="Arial"/>
                <a:cs typeface="Arial"/>
              </a:rPr>
              <a:t>36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2B5EC9-4069-4486-9588-A4C9A7394AA1}"/>
              </a:ext>
            </a:extLst>
          </p:cNvPr>
          <p:cNvSpPr/>
          <p:nvPr/>
        </p:nvSpPr>
        <p:spPr>
          <a:xfrm>
            <a:off x="666750" y="1428750"/>
            <a:ext cx="571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125" b="1">
                <a:solidFill>
                  <a:srgbClr val="62D98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2D98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8D2D0F-27E6-4735-B39F-D2C921FF8B0C}"/>
              </a:ext>
            </a:extLst>
          </p:cNvPr>
          <p:cNvSpPr/>
          <p:nvPr/>
        </p:nvSpPr>
        <p:spPr>
          <a:xfrm>
            <a:off x="1428750" y="1428750"/>
            <a:ext cx="8096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6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Фильтровать вход до LLM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39C5F6-1393-4151-9079-6F179107A04E}"/>
              </a:ext>
            </a:extLst>
          </p:cNvPr>
          <p:cNvSpPr/>
          <p:nvPr/>
        </p:nvSpPr>
        <p:spPr>
          <a:xfrm>
            <a:off x="9620250" y="1638300"/>
            <a:ext cx="1333500" cy="28575"/>
          </a:xfrm>
          <a:prstGeom prst="rect">
            <a:avLst/>
          </a:prstGeom>
          <a:solidFill>
            <a:srgbClr val="62D98B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26A326-9F40-42EE-9228-AA732208183E}"/>
              </a:ext>
            </a:extLst>
          </p:cNvPr>
          <p:cNvSpPr/>
          <p:nvPr/>
        </p:nvSpPr>
        <p:spPr>
          <a:xfrm>
            <a:off x="666750" y="2209800"/>
            <a:ext cx="571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125" b="1">
                <a:solidFill>
                  <a:srgbClr val="52C7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C7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12FD84-B55C-4B46-84C9-155FD5BC4686}"/>
              </a:ext>
            </a:extLst>
          </p:cNvPr>
          <p:cNvSpPr/>
          <p:nvPr/>
        </p:nvSpPr>
        <p:spPr>
          <a:xfrm>
            <a:off x="1428750" y="2209800"/>
            <a:ext cx="8096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6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Маршрутизировать неопределённость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84B7FC-923A-4E2E-9AFC-62A91AAEE71D}"/>
              </a:ext>
            </a:extLst>
          </p:cNvPr>
          <p:cNvSpPr/>
          <p:nvPr/>
        </p:nvSpPr>
        <p:spPr>
          <a:xfrm>
            <a:off x="9620250" y="2419350"/>
            <a:ext cx="1333500" cy="28575"/>
          </a:xfrm>
          <a:prstGeom prst="rect">
            <a:avLst/>
          </a:prstGeom>
          <a:solidFill>
            <a:srgbClr val="52C7FF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6667C9-3A4A-4C9C-8D0A-B8E745C1ED43}"/>
              </a:ext>
            </a:extLst>
          </p:cNvPr>
          <p:cNvSpPr/>
          <p:nvPr/>
        </p:nvSpPr>
        <p:spPr>
          <a:xfrm>
            <a:off x="666750" y="2990850"/>
            <a:ext cx="571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125" b="1">
                <a:solidFill>
                  <a:srgbClr val="F1B84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1B84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5AB807-46F9-47EE-963C-F332FC2632C9}"/>
              </a:ext>
            </a:extLst>
          </p:cNvPr>
          <p:cNvSpPr/>
          <p:nvPr/>
        </p:nvSpPr>
        <p:spPr>
          <a:xfrm>
            <a:off x="1428750" y="2990850"/>
            <a:ext cx="8096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6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Разделять пул · повтор · резерв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99EBBF-215E-4D78-A249-E836DB53E46A}"/>
              </a:ext>
            </a:extLst>
          </p:cNvPr>
          <p:cNvSpPr/>
          <p:nvPr/>
        </p:nvSpPr>
        <p:spPr>
          <a:xfrm>
            <a:off x="9620250" y="3200400"/>
            <a:ext cx="1333500" cy="28575"/>
          </a:xfrm>
          <a:prstGeom prst="rect">
            <a:avLst/>
          </a:prstGeom>
          <a:solidFill>
            <a:srgbClr val="F1B84B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ABACD4-C0D4-4106-8E1F-AFB58509078B}"/>
              </a:ext>
            </a:extLst>
          </p:cNvPr>
          <p:cNvSpPr/>
          <p:nvPr/>
        </p:nvSpPr>
        <p:spPr>
          <a:xfrm>
            <a:off x="666750" y="3771900"/>
            <a:ext cx="571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12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4B5BF2-F36C-468B-9C45-9AD1A6605321}"/>
              </a:ext>
            </a:extLst>
          </p:cNvPr>
          <p:cNvSpPr/>
          <p:nvPr/>
        </p:nvSpPr>
        <p:spPr>
          <a:xfrm>
            <a:off x="1428750" y="3771900"/>
            <a:ext cx="8096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6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Считать доли · токены · попытки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9CE0AA-067F-47CC-9ACF-0FDC6860CC4C}"/>
              </a:ext>
            </a:extLst>
          </p:cNvPr>
          <p:cNvSpPr/>
          <p:nvPr/>
        </p:nvSpPr>
        <p:spPr>
          <a:xfrm>
            <a:off x="9620250" y="3981450"/>
            <a:ext cx="1333500" cy="28575"/>
          </a:xfrm>
          <a:prstGeom prst="rect">
            <a:avLst/>
          </a:prstGeom>
          <a:solidFill>
            <a:srgbClr val="FF5D68"/>
          </a:solidFill>
          <a:ln w="0"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34ADDD-DA95-455F-BE43-579AED97B488}"/>
              </a:ext>
            </a:extLst>
          </p:cNvPr>
          <p:cNvSpPr/>
          <p:nvPr/>
        </p:nvSpPr>
        <p:spPr>
          <a:xfrm>
            <a:off x="666750" y="4552950"/>
            <a:ext cx="571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125" b="1">
                <a:solidFill>
                  <a:srgbClr val="B894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894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FECEAA-82C8-4E01-A90E-9D9345749D06}"/>
              </a:ext>
            </a:extLst>
          </p:cNvPr>
          <p:cNvSpPr/>
          <p:nvPr/>
        </p:nvSpPr>
        <p:spPr>
          <a:xfrm>
            <a:off x="1428750" y="4552950"/>
            <a:ext cx="8096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650" b="1">
                <a:solidFill>
                  <a:srgbClr val="F7F8F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7F8FA"/>
                </a:solidFill>
                <a:latin typeface="Arial"/>
                <a:ea typeface="Arial"/>
                <a:cs typeface="Arial"/>
              </a:rPr>
              <a:t>Связывать цену с жизненным циклом работы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82A268-D777-4178-8A8A-33C5B307E6E8}"/>
              </a:ext>
            </a:extLst>
          </p:cNvPr>
          <p:cNvSpPr/>
          <p:nvPr/>
        </p:nvSpPr>
        <p:spPr>
          <a:xfrm>
            <a:off x="9620250" y="4762500"/>
            <a:ext cx="1333500" cy="28575"/>
          </a:xfrm>
          <a:prstGeom prst="rect">
            <a:avLst/>
          </a:prstGeom>
          <a:solidFill>
            <a:srgbClr val="B894FF"/>
          </a:solidFill>
          <a:ln w="0">
            <a:noFill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FE8FED-7CC4-4D80-9720-AFB520EB6929}"/>
              </a:ext>
            </a:extLst>
          </p:cNvPr>
          <p:cNvSpPr/>
          <p:nvPr/>
        </p:nvSpPr>
        <p:spPr>
          <a:xfrm>
            <a:off x="8743950" y="5524500"/>
            <a:ext cx="23812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buNone/>
              <a:defRPr sz="1575" b="1">
                <a:solidFill>
                  <a:srgbClr val="FF5D68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5D68"/>
                </a:solidFill>
                <a:latin typeface="Arial"/>
                <a:ea typeface="Arial"/>
                <a:cs typeface="Arial"/>
              </a:rPr>
              <a:t>Вопросы</a:t>
            </a:r>
          </a:p>
        </p:txBody>
      </p:sp>
    </p:spTree>
    <p:extLst>
      <p:ext uri="{BB962C8B-B14F-4D97-AF65-F5344CB8AC3E}">
        <p14:creationId xmlns:p14="http://schemas.microsoft.com/office/powerpoint/2010/main" val="1488825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1711</Words>
  <Application>Microsoft Macintosh PowerPoint</Application>
  <DocSecurity>0</DocSecurity>
  <PresentationFormat>Widescreen</PresentationFormat>
  <Paragraphs>578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Menlo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поймать фабрикованное резюме и не разориться на нейросетях</dc:title>
  <dc:creator>Yuriy Medvedev</dc:creator>
  <cp:lastModifiedBy>Yuriy Medvedev</cp:lastModifiedBy>
  <cp:revision>3</cp:revision>
  <dcterms:created xsi:type="dcterms:W3CDTF">2026-09-16T12:50:13Z</dcterms:created>
  <dcterms:modified xsi:type="dcterms:W3CDTF">2026-10-06T09:24:09Z</dcterms:modified>
</cp:coreProperties>
</file>