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1.jpg" ContentType="image/jpg"/>
  <Override PartName="/ppt/media/image12.jpg" ContentType="image/jpg"/>
  <Override PartName="/ppt/media/image13.jpg" ContentType="image/jpg"/>
  <Override PartName="/ppt/media/image16.jpg" ContentType="image/jpg"/>
  <Override PartName="/ppt/media/image17.jpg" ContentType="image/jpg"/>
  <Override PartName="/ppt/media/image23.jpg" ContentType="image/jpg"/>
  <Override PartName="/ppt/media/image24.jpg" ContentType="image/jpg"/>
  <Override PartName="/ppt/media/image26.jpg" ContentType="image/jpg"/>
  <Override PartName="/ppt/media/image27.jpg" ContentType="image/jpg"/>
  <Override PartName="/ppt/notesSlides/notesSlide1.xml" ContentType="application/vnd.openxmlformats-officedocument.presentationml.notesSlide+xml"/>
  <Override PartName="/ppt/media/image32.jpg" ContentType="image/jpg"/>
  <Override PartName="/ppt/media/image33.jpg" ContentType="image/jpg"/>
  <Override PartName="/ppt/media/image34.jpg" ContentType="image/jpg"/>
  <Override PartName="/ppt/media/image35.jpg" ContentType="image/jpg"/>
  <Override PartName="/ppt/notesSlides/notesSlide2.xml" ContentType="application/vnd.openxmlformats-officedocument.presentationml.notesSlide+xml"/>
  <Override PartName="/ppt/media/image36.jpg" ContentType="image/jpg"/>
  <Override PartName="/ppt/notesSlides/notesSlide3.xml" ContentType="application/vnd.openxmlformats-officedocument.presentationml.notesSlide+xml"/>
  <Override PartName="/ppt/media/image38.jpg" ContentType="image/jpg"/>
  <Override PartName="/ppt/notesSlides/notesSlide4.xml" ContentType="application/vnd.openxmlformats-officedocument.presentationml.notesSlide+xml"/>
  <Override PartName="/ppt/media/image39.jpg" ContentType="image/jpg"/>
  <Override PartName="/ppt/media/image40.jpg" ContentType="image/jpg"/>
  <Override PartName="/ppt/media/image41.jpg" ContentType="image/jpg"/>
  <Override PartName="/ppt/notesSlides/notesSlide5.xml" ContentType="application/vnd.openxmlformats-officedocument.presentationml.notesSlide+xml"/>
  <Override PartName="/ppt/media/image43.jpg" ContentType="image/jpg"/>
  <Override PartName="/ppt/notesSlides/notesSlide6.xml" ContentType="application/vnd.openxmlformats-officedocument.presentationml.notesSlide+xml"/>
  <Override PartName="/ppt/media/image44.jpg" ContentType="image/jpg"/>
  <Override PartName="/ppt/notesSlides/notesSlide7.xml" ContentType="application/vnd.openxmlformats-officedocument.presentationml.notesSlide+xml"/>
  <Override PartName="/ppt/media/image45.jpg" ContentType="image/jp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48.jpg" ContentType="image/jpg"/>
  <Override PartName="/ppt/notesSlides/notesSlide10.xml" ContentType="application/vnd.openxmlformats-officedocument.presentationml.notesSlide+xml"/>
  <Override PartName="/ppt/media/image49.jpg" ContentType="image/jpg"/>
  <Override PartName="/ppt/notesSlides/notesSlide11.xml" ContentType="application/vnd.openxmlformats-officedocument.presentationml.notesSlide+xml"/>
  <Override PartName="/ppt/media/image50.jpg" ContentType="image/jpg"/>
  <Override PartName="/ppt/notesSlides/notesSlide12.xml" ContentType="application/vnd.openxmlformats-officedocument.presentationml.notesSlide+xml"/>
  <Override PartName="/ppt/media/image51.jpg" ContentType="image/jp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55.jpg" ContentType="image/jpg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57.jpg" ContentType="image/jpg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media/image60.jpg" ContentType="image/jpg"/>
  <Override PartName="/ppt/notesSlides/notesSlide20.xml" ContentType="application/vnd.openxmlformats-officedocument.presentationml.notesSlide+xml"/>
  <Override PartName="/ppt/media/image61.jpg" ContentType="image/jpg"/>
  <Override PartName="/ppt/media/image62.jpg" ContentType="image/jpg"/>
  <Override PartName="/ppt/notesSlides/notesSlide21.xml" ContentType="application/vnd.openxmlformats-officedocument.presentationml.notesSlide+xml"/>
  <Override PartName="/ppt/media/image64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4"/>
  </p:notesMasterIdLst>
  <p:sldIdLst>
    <p:sldId id="256" r:id="rId2"/>
    <p:sldId id="257" r:id="rId3"/>
    <p:sldId id="258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337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5" r:id="rId23"/>
    <p:sldId id="286" r:id="rId24"/>
    <p:sldId id="287" r:id="rId25"/>
    <p:sldId id="288" r:id="rId26"/>
    <p:sldId id="289" r:id="rId27"/>
    <p:sldId id="290" r:id="rId28"/>
    <p:sldId id="336" r:id="rId29"/>
    <p:sldId id="291" r:id="rId30"/>
    <p:sldId id="333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283" r:id="rId41"/>
    <p:sldId id="284" r:id="rId42"/>
    <p:sldId id="301" r:id="rId43"/>
    <p:sldId id="302" r:id="rId44"/>
    <p:sldId id="303" r:id="rId45"/>
    <p:sldId id="304" r:id="rId46"/>
    <p:sldId id="305" r:id="rId47"/>
    <p:sldId id="306" r:id="rId48"/>
    <p:sldId id="334" r:id="rId49"/>
    <p:sldId id="307" r:id="rId50"/>
    <p:sldId id="308" r:id="rId51"/>
    <p:sldId id="309" r:id="rId52"/>
    <p:sldId id="310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20" r:id="rId61"/>
    <p:sldId id="321" r:id="rId62"/>
    <p:sldId id="323" r:id="rId63"/>
    <p:sldId id="324" r:id="rId64"/>
    <p:sldId id="325" r:id="rId65"/>
    <p:sldId id="326" r:id="rId66"/>
    <p:sldId id="327" r:id="rId67"/>
    <p:sldId id="328" r:id="rId68"/>
    <p:sldId id="329" r:id="rId69"/>
    <p:sldId id="335" r:id="rId70"/>
    <p:sldId id="330" r:id="rId71"/>
    <p:sldId id="331" r:id="rId72"/>
    <p:sldId id="332" r:id="rId73"/>
  </p:sldIdLst>
  <p:sldSz cx="18288000" cy="10287000"/>
  <p:notesSz cx="6858000" cy="9144000"/>
  <p:embeddedFontLst>
    <p:embeddedFont>
      <p:font typeface="Bebas Neue Bold" panose="020B0604020202020204" charset="-52"/>
      <p:regular r:id="rId75"/>
    </p:embeddedFont>
    <p:embeddedFont>
      <p:font typeface="Calibri" panose="020F0502020204030204" pitchFamily="34" charset="0"/>
      <p:regular r:id="rId76"/>
      <p:bold r:id="rId77"/>
      <p:italic r:id="rId78"/>
      <p:boldItalic r:id="rId79"/>
    </p:embeddedFont>
    <p:embeddedFont>
      <p:font typeface="Microsoft Sans Serif" panose="020B0604020202020204" pitchFamily="34" charset="0"/>
      <p:regular r:id="rId80"/>
    </p:embeddedFont>
    <p:embeddedFont>
      <p:font typeface="Open Sans" panose="020B0604020202020204" charset="0"/>
      <p:regular r:id="rId81"/>
    </p:embeddedFont>
    <p:embeddedFont>
      <p:font typeface="Open Sans Bold" panose="020B0604020202020204" charset="0"/>
      <p:regular r:id="rId8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1" autoAdjust="0"/>
    <p:restoredTop sz="94622" autoAdjust="0"/>
  </p:normalViewPr>
  <p:slideViewPr>
    <p:cSldViewPr>
      <p:cViewPr varScale="1">
        <p:scale>
          <a:sx n="62" d="100"/>
          <a:sy n="62" d="100"/>
        </p:scale>
        <p:origin x="27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5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6.fntdata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1.fntdata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4.fntdata"/><Relationship Id="rId81" Type="http://schemas.openxmlformats.org/officeDocument/2006/relationships/font" Target="fonts/font7.fntdata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2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FEC800-46EF-4BA1-99B6-AE425C2A09A4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00EC28-0DCA-44F5-8D7B-04782F3FF8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402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0EC28-0DCA-44F5-8D7B-04782F3FF877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703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0EC28-0DCA-44F5-8D7B-04782F3FF877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336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0EC28-0DCA-44F5-8D7B-04782F3FF877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3628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0EC28-0DCA-44F5-8D7B-04782F3FF877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111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0EC28-0DCA-44F5-8D7B-04782F3FF877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147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0EC28-0DCA-44F5-8D7B-04782F3FF877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3510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0EC28-0DCA-44F5-8D7B-04782F3FF877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80680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0EC28-0DCA-44F5-8D7B-04782F3FF877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9869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0EC28-0DCA-44F5-8D7B-04782F3FF877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4539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0EC28-0DCA-44F5-8D7B-04782F3FF877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7872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0EC28-0DCA-44F5-8D7B-04782F3FF877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587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0EC28-0DCA-44F5-8D7B-04782F3FF877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3309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0EC28-0DCA-44F5-8D7B-04782F3FF877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0769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0EC28-0DCA-44F5-8D7B-04782F3FF877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96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0EC28-0DCA-44F5-8D7B-04782F3FF877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681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0EC28-0DCA-44F5-8D7B-04782F3FF877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309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0EC28-0DCA-44F5-8D7B-04782F3FF877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223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0EC28-0DCA-44F5-8D7B-04782F3FF877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716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0EC28-0DCA-44F5-8D7B-04782F3FF877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110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0EC28-0DCA-44F5-8D7B-04782F3FF877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434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0EC28-0DCA-44F5-8D7B-04782F3FF877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372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3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3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g"/><Relationship Id="rId4" Type="http://schemas.openxmlformats.org/officeDocument/2006/relationships/image" Target="../media/image3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3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3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3.sv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3.sv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emf"/><Relationship Id="rId4" Type="http://schemas.openxmlformats.org/officeDocument/2006/relationships/image" Target="../media/image3.sv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emf"/><Relationship Id="rId4" Type="http://schemas.openxmlformats.org/officeDocument/2006/relationships/image" Target="../media/image3.sv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3.sv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emf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7297400" y="8660782"/>
            <a:ext cx="990600" cy="597518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202610" y="1202110"/>
            <a:ext cx="7882781" cy="7882781"/>
          </a:xfrm>
          <a:custGeom>
            <a:avLst/>
            <a:gdLst/>
            <a:ahLst/>
            <a:cxnLst/>
            <a:rect l="l" t="t" r="r" b="b"/>
            <a:pathLst>
              <a:path w="7882781" h="7882781">
                <a:moveTo>
                  <a:pt x="0" y="0"/>
                </a:moveTo>
                <a:lnTo>
                  <a:pt x="7882780" y="0"/>
                </a:lnTo>
                <a:lnTo>
                  <a:pt x="7882780" y="7882780"/>
                </a:lnTo>
                <a:lnTo>
                  <a:pt x="0" y="78827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7450372" y="8851031"/>
            <a:ext cx="670714" cy="203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01/70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061408" y="2694886"/>
            <a:ext cx="14165185" cy="3953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379"/>
              </a:lnSpc>
              <a:spcBef>
                <a:spcPct val="0"/>
              </a:spcBef>
            </a:pPr>
            <a:r>
              <a:rPr lang="ru-RU" sz="25271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ИИ в </a:t>
            </a:r>
            <a:r>
              <a:rPr lang="en-US" sz="25271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SDLC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173348" y="6813876"/>
            <a:ext cx="9941303" cy="1092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4"/>
              </a:lnSpc>
              <a:spcBef>
                <a:spcPct val="0"/>
              </a:spcBef>
            </a:pPr>
            <a:r>
              <a:rPr lang="ru-RU" sz="2096" spc="600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от идей до </a:t>
            </a:r>
            <a:r>
              <a:rPr lang="ru-RU" sz="2096" spc="6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продакшена</a:t>
            </a:r>
            <a:r>
              <a:rPr lang="ru-RU" sz="2096" spc="600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 на </a:t>
            </a:r>
            <a:r>
              <a:rPr lang="ru-RU" sz="2096" spc="6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open-source</a:t>
            </a:r>
            <a:r>
              <a:rPr lang="ru-RU" sz="2096" spc="600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 и локальной инфраструктуре</a:t>
            </a:r>
          </a:p>
          <a:p>
            <a:pPr algn="ctr">
              <a:lnSpc>
                <a:spcPts val="2934"/>
              </a:lnSpc>
              <a:spcBef>
                <a:spcPct val="0"/>
              </a:spcBef>
            </a:pPr>
            <a:endParaRPr lang="en-US" sz="2096" spc="6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91A1B743-2102-4A40-B4BC-67A8B053AEDC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10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95034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ru-RU" sz="6499" b="1" dirty="0">
                <a:solidFill>
                  <a:srgbClr val="FFFFFF"/>
                </a:solidFill>
                <a:latin typeface="Bebas Neue Bold"/>
              </a:rPr>
              <a:t>Инструменты - Планирование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155141" y="3578482"/>
            <a:ext cx="9960659" cy="4326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sz="24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Escalidraw</a:t>
            </a:r>
            <a:endParaRPr lang="en-US" sz="24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indent="-4572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sz="24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OpenWebUI</a:t>
            </a:r>
            <a:endParaRPr lang="en-US" sz="24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indent="-4572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sz="24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Ollama</a:t>
            </a:r>
            <a:r>
              <a:rPr lang="en-US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/</a:t>
            </a:r>
            <a:r>
              <a:rPr lang="en-US" sz="24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vllm</a:t>
            </a:r>
            <a:r>
              <a:rPr lang="en-US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+ Gemma 3</a:t>
            </a:r>
          </a:p>
          <a:p>
            <a:pPr marL="457200" indent="-4572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sz="24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PlantUML</a:t>
            </a:r>
            <a:r>
              <a:rPr lang="en-US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/Mermaid</a:t>
            </a:r>
          </a:p>
          <a:p>
            <a:pPr marL="457200" indent="-4572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Obsidian</a:t>
            </a:r>
          </a:p>
          <a:p>
            <a:pPr marL="457200" indent="-4572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sz="24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MsProject</a:t>
            </a:r>
            <a:endParaRPr lang="en-US" sz="24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04133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12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75984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ru-RU" sz="6499" b="1" dirty="0">
                <a:solidFill>
                  <a:srgbClr val="FFFFFF"/>
                </a:solidFill>
                <a:latin typeface="Bebas Neue Bold"/>
                <a:sym typeface="Bebas Neue Bold"/>
              </a:rPr>
              <a:t>Бот для заведения идей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AFF19A-74F9-44CD-BECD-59F678F742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9020" y="190500"/>
            <a:ext cx="44577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462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11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442540" y="1348147"/>
            <a:ext cx="9503459" cy="1821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ru-RU" sz="6499" b="1" dirty="0">
                <a:solidFill>
                  <a:srgbClr val="FFFFFF"/>
                </a:solidFill>
                <a:latin typeface="Bebas Neue Bold"/>
              </a:rPr>
              <a:t>Анонимайзеры</a:t>
            </a:r>
            <a:r>
              <a:rPr lang="en-US" sz="6499" b="1" dirty="0">
                <a:solidFill>
                  <a:srgbClr val="FFFFFF"/>
                </a:solidFill>
                <a:latin typeface="Bebas Neue Bold"/>
              </a:rPr>
              <a:t> </a:t>
            </a:r>
            <a:r>
              <a:rPr lang="en-US" sz="6499" b="1" dirty="0" err="1">
                <a:solidFill>
                  <a:srgbClr val="FFFFFF"/>
                </a:solidFill>
                <a:latin typeface="Bebas Neue Bold"/>
              </a:rPr>
              <a:t>presidio_analyzer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25" name="object 8">
            <a:extLst>
              <a:ext uri="{FF2B5EF4-FFF2-40B4-BE49-F238E27FC236}">
                <a16:creationId xmlns:a16="http://schemas.microsoft.com/office/drawing/2014/main" id="{0881B6C1-38BB-48C6-B2D9-A5E98BADD0B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70249" y="3521727"/>
            <a:ext cx="7557702" cy="6013966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8" name="object 7">
            <a:extLst>
              <a:ext uri="{FF2B5EF4-FFF2-40B4-BE49-F238E27FC236}">
                <a16:creationId xmlns:a16="http://schemas.microsoft.com/office/drawing/2014/main" id="{29AC2D55-DCFA-4A66-94A4-2A71D0A93991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917308" y="647725"/>
            <a:ext cx="6896100" cy="888796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67279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12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95034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ru-RU" sz="6499" b="1" dirty="0">
                <a:solidFill>
                  <a:srgbClr val="FFFFFF"/>
                </a:solidFill>
                <a:latin typeface="Bebas Neue Bold"/>
              </a:rPr>
              <a:t>Локальные чаты в </a:t>
            </a:r>
            <a:r>
              <a:rPr lang="en-US" sz="6499" b="1" dirty="0" err="1">
                <a:solidFill>
                  <a:srgbClr val="FFFFFF"/>
                </a:solidFill>
                <a:latin typeface="Bebas Neue Bold"/>
              </a:rPr>
              <a:t>WebUi</a:t>
            </a:r>
            <a:r>
              <a:rPr lang="en-US" sz="6499" b="1" dirty="0">
                <a:solidFill>
                  <a:srgbClr val="FFFFFF"/>
                </a:solidFill>
                <a:latin typeface="Bebas Neue Bold"/>
              </a:rPr>
              <a:t> + MCP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7" name="object 7">
            <a:extLst>
              <a:ext uri="{FF2B5EF4-FFF2-40B4-BE49-F238E27FC236}">
                <a16:creationId xmlns:a16="http://schemas.microsoft.com/office/drawing/2014/main" id="{B90410E0-26A3-4704-98B8-B1B03D93FFB5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752659" y="3462401"/>
            <a:ext cx="12782680" cy="608711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24590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13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20505" y="1296345"/>
            <a:ext cx="95034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ru-RU" sz="6499" b="1" dirty="0">
                <a:solidFill>
                  <a:srgbClr val="FFFFFF"/>
                </a:solidFill>
                <a:latin typeface="Bebas Neue Bold"/>
              </a:rPr>
              <a:t>Работа с </a:t>
            </a:r>
            <a:r>
              <a:rPr lang="ru-RU" sz="6499" b="1" dirty="0" err="1">
                <a:solidFill>
                  <a:srgbClr val="FFFFFF"/>
                </a:solidFill>
                <a:latin typeface="Bebas Neue Bold"/>
              </a:rPr>
              <a:t>тикетами</a:t>
            </a:r>
            <a:r>
              <a:rPr lang="ru-RU" sz="6499" b="1" dirty="0">
                <a:solidFill>
                  <a:srgbClr val="FFFFFF"/>
                </a:solidFill>
                <a:latin typeface="Bebas Neue Bold"/>
              </a:rPr>
              <a:t> из </a:t>
            </a:r>
            <a:r>
              <a:rPr lang="en-US" sz="6499" b="1" dirty="0">
                <a:solidFill>
                  <a:srgbClr val="FFFFFF"/>
                </a:solidFill>
                <a:latin typeface="Bebas Neue Bold"/>
              </a:rPr>
              <a:t>IDE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740DAC-6F1D-4EA0-B852-F45B538331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0" y="2435059"/>
            <a:ext cx="12993906" cy="742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203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14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95034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ru-RU" sz="6499" b="1" dirty="0">
                <a:solidFill>
                  <a:srgbClr val="FFFFFF"/>
                </a:solidFill>
                <a:latin typeface="Bebas Neue Bold"/>
              </a:rPr>
              <a:t>Работа с </a:t>
            </a:r>
            <a:r>
              <a:rPr lang="ru-RU" sz="6499" b="1" dirty="0" err="1">
                <a:solidFill>
                  <a:srgbClr val="FFFFFF"/>
                </a:solidFill>
                <a:latin typeface="Bebas Neue Bold"/>
              </a:rPr>
              <a:t>тикетами</a:t>
            </a:r>
            <a:r>
              <a:rPr lang="ru-RU" sz="6499" b="1" dirty="0">
                <a:solidFill>
                  <a:srgbClr val="FFFFFF"/>
                </a:solidFill>
                <a:latin typeface="Bebas Neue Bold"/>
              </a:rPr>
              <a:t> из </a:t>
            </a:r>
            <a:r>
              <a:rPr lang="en-US" sz="6499" b="1" dirty="0">
                <a:solidFill>
                  <a:srgbClr val="FFFFFF"/>
                </a:solidFill>
                <a:latin typeface="Bebas Neue Bold"/>
              </a:rPr>
              <a:t>IDE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7" name="object 7">
            <a:extLst>
              <a:ext uri="{FF2B5EF4-FFF2-40B4-BE49-F238E27FC236}">
                <a16:creationId xmlns:a16="http://schemas.microsoft.com/office/drawing/2014/main" id="{4183393C-A5FB-4A1E-BF1B-52CDD3959A5C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380232" y="3601980"/>
            <a:ext cx="11527535" cy="58293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72443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15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95034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ru-RU" sz="6499" b="1" dirty="0">
                <a:solidFill>
                  <a:srgbClr val="FFFFFF"/>
                </a:solidFill>
                <a:latin typeface="Bebas Neue Bold"/>
              </a:rPr>
              <a:t>Работа с </a:t>
            </a:r>
            <a:r>
              <a:rPr lang="ru-RU" sz="6499" b="1" dirty="0" err="1">
                <a:solidFill>
                  <a:srgbClr val="FFFFFF"/>
                </a:solidFill>
                <a:latin typeface="Bebas Neue Bold"/>
              </a:rPr>
              <a:t>тикетами</a:t>
            </a:r>
            <a:r>
              <a:rPr lang="ru-RU" sz="6499" b="1" dirty="0">
                <a:solidFill>
                  <a:srgbClr val="FFFFFF"/>
                </a:solidFill>
                <a:latin typeface="Bebas Neue Bold"/>
              </a:rPr>
              <a:t> из </a:t>
            </a:r>
            <a:r>
              <a:rPr lang="en-US" sz="6499" b="1" dirty="0">
                <a:solidFill>
                  <a:srgbClr val="FFFFFF"/>
                </a:solidFill>
                <a:latin typeface="Bebas Neue Bold"/>
              </a:rPr>
              <a:t>IDE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7" name="object 7">
            <a:extLst>
              <a:ext uri="{FF2B5EF4-FFF2-40B4-BE49-F238E27FC236}">
                <a16:creationId xmlns:a16="http://schemas.microsoft.com/office/drawing/2014/main" id="{214B4C6A-4B73-41D9-BAC1-88C6E08A960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438401" y="3879347"/>
            <a:ext cx="13411198" cy="538874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16770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16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95034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ru-RU" sz="6499" b="1" dirty="0" err="1">
                <a:solidFill>
                  <a:srgbClr val="FFFFFF"/>
                </a:solidFill>
                <a:latin typeface="Bebas Neue Bold"/>
              </a:rPr>
              <a:t>Брейнштормы</a:t>
            </a:r>
            <a:r>
              <a:rPr lang="ru-RU" sz="6499" b="1" dirty="0">
                <a:solidFill>
                  <a:srgbClr val="FFFFFF"/>
                </a:solidFill>
                <a:latin typeface="Bebas Neue Bold"/>
              </a:rPr>
              <a:t> в </a:t>
            </a:r>
            <a:r>
              <a:rPr lang="en-US" sz="6499" b="1" dirty="0" err="1">
                <a:solidFill>
                  <a:srgbClr val="FFFFFF"/>
                </a:solidFill>
                <a:latin typeface="Bebas Neue Bold"/>
              </a:rPr>
              <a:t>excalidraw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7" name="object 7">
            <a:extLst>
              <a:ext uri="{FF2B5EF4-FFF2-40B4-BE49-F238E27FC236}">
                <a16:creationId xmlns:a16="http://schemas.microsoft.com/office/drawing/2014/main" id="{134EA23E-11E0-45A2-8ABC-F5E5E5618C8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48000" y="3601980"/>
            <a:ext cx="12861035" cy="560936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318BAF-5FC5-457A-BF83-FA01C9D907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3474" y="1680944"/>
            <a:ext cx="7243195" cy="169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14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17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122466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ru-RU" sz="6499" b="1" dirty="0" err="1">
                <a:solidFill>
                  <a:srgbClr val="FFFFFF"/>
                </a:solidFill>
                <a:latin typeface="Bebas Neue Bold"/>
              </a:rPr>
              <a:t>Брейнштормы</a:t>
            </a:r>
            <a:r>
              <a:rPr lang="ru-RU" sz="6499" b="1" dirty="0">
                <a:solidFill>
                  <a:srgbClr val="FFFFFF"/>
                </a:solidFill>
                <a:latin typeface="Bebas Neue Bold"/>
              </a:rPr>
              <a:t> в </a:t>
            </a:r>
            <a:r>
              <a:rPr lang="en-US" sz="6499" b="1" dirty="0" err="1">
                <a:solidFill>
                  <a:srgbClr val="FFFFFF"/>
                </a:solidFill>
                <a:latin typeface="Bebas Neue Bold"/>
              </a:rPr>
              <a:t>escalidraw</a:t>
            </a:r>
            <a:r>
              <a:rPr lang="en-US" sz="6499" b="1" dirty="0">
                <a:solidFill>
                  <a:srgbClr val="FFFFFF"/>
                </a:solidFill>
                <a:latin typeface="Bebas Neue Bold"/>
              </a:rPr>
              <a:t> (pipeline]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155141" y="3578482"/>
            <a:ext cx="9960659" cy="54809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Установка: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docker run -p 3000:3000 </a:t>
            </a:r>
            <a:r>
              <a:rPr lang="en-US" sz="2400" dirty="0" err="1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excalidraw</a:t>
            </a:r>
            <a:r>
              <a:rPr lang="en-US" sz="2400" dirty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/</a:t>
            </a:r>
            <a:r>
              <a:rPr lang="en-US" sz="2400" dirty="0" err="1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excalidraw</a:t>
            </a:r>
            <a:endParaRPr lang="en-US" sz="2400" dirty="0">
              <a:solidFill>
                <a:schemeClr val="bg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solidFill>
                <a:schemeClr val="bg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Проблемы: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Подключение к </a:t>
            </a:r>
            <a:r>
              <a:rPr lang="en-US" sz="2400" dirty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LLM</a:t>
            </a:r>
          </a:p>
          <a:p>
            <a:pPr>
              <a:lnSpc>
                <a:spcPct val="150000"/>
              </a:lnSpc>
            </a:pPr>
            <a:endParaRPr lang="en-US" sz="2400" dirty="0">
              <a:solidFill>
                <a:schemeClr val="bg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Решение 1 –</a:t>
            </a:r>
            <a:r>
              <a:rPr lang="en-US" sz="2400" dirty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MCP </a:t>
            </a:r>
            <a:r>
              <a:rPr lang="ru-RU" sz="2400" dirty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сервер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Решение 2 -реализовать </a:t>
            </a:r>
            <a:r>
              <a:rPr lang="en-US" sz="2400" dirty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endpoint /v1/ai/text-to-diagram/generate 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задать VITE_APP_AI_BACKEND=http://localhost:8080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Решение 3 –сгенерировать </a:t>
            </a:r>
            <a:r>
              <a:rPr lang="en-US" sz="2400" dirty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json</a:t>
            </a:r>
            <a:endParaRPr lang="en-US" sz="2400" dirty="0">
              <a:solidFill>
                <a:schemeClr val="bg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Open Sans"/>
            </a:endParaRP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43709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18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997068" y="1205391"/>
            <a:ext cx="103416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ru-RU" sz="6499" b="1" dirty="0" err="1">
                <a:solidFill>
                  <a:srgbClr val="FFFFFF"/>
                </a:solidFill>
                <a:latin typeface="Bebas Neue Bold"/>
              </a:rPr>
              <a:t>Брейнштормы</a:t>
            </a:r>
            <a:r>
              <a:rPr lang="ru-RU" sz="6499" b="1" dirty="0">
                <a:solidFill>
                  <a:srgbClr val="FFFFFF"/>
                </a:solidFill>
                <a:latin typeface="Bebas Neue Bold"/>
              </a:rPr>
              <a:t> в </a:t>
            </a:r>
            <a:r>
              <a:rPr lang="en-US" sz="6499" b="1" dirty="0" err="1">
                <a:solidFill>
                  <a:srgbClr val="FFFFFF"/>
                </a:solidFill>
                <a:latin typeface="Bebas Neue Bold"/>
              </a:rPr>
              <a:t>escalidraw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155141" y="3578482"/>
            <a:ext cx="5998259" cy="3264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err="1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Промпт</a:t>
            </a:r>
            <a:r>
              <a:rPr lang="ru-RU" sz="2400" dirty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:</a:t>
            </a:r>
          </a:p>
          <a:p>
            <a:pPr>
              <a:lnSpc>
                <a:spcPct val="150000"/>
              </a:lnSpc>
            </a:pPr>
            <a:endParaRPr lang="ru-RU" sz="2400" dirty="0">
              <a:solidFill>
                <a:schemeClr val="bg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Open Sans"/>
              </a:rPr>
              <a:t>C</a:t>
            </a:r>
            <a:r>
              <a:rPr lang="ru-RU" sz="2400" dirty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Open Sans"/>
              </a:rPr>
              <a:t>генерируй схему планирования инфраструктуры под проект с RAG с точки зрения </a:t>
            </a:r>
            <a:r>
              <a:rPr lang="ru-RU" sz="2400" dirty="0" err="1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Open Sans"/>
              </a:rPr>
              <a:t>Devops</a:t>
            </a:r>
            <a:r>
              <a:rPr lang="ru-RU" sz="2400" dirty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Open Sans"/>
              </a:rPr>
              <a:t>. Формат </a:t>
            </a:r>
            <a:r>
              <a:rPr lang="ru-RU" sz="2400" dirty="0" err="1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Open Sans"/>
              </a:rPr>
              <a:t>json</a:t>
            </a:r>
            <a:r>
              <a:rPr lang="ru-RU" sz="2400" dirty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Open Sans"/>
              </a:rPr>
              <a:t> для </a:t>
            </a:r>
            <a:r>
              <a:rPr lang="en-US" sz="2400" dirty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Open Sans"/>
              </a:rPr>
              <a:t>E</a:t>
            </a:r>
            <a:r>
              <a:rPr lang="ru-RU" sz="2400" dirty="0" err="1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Open Sans"/>
              </a:rPr>
              <a:t>xcalidraw</a:t>
            </a:r>
            <a:endParaRPr lang="en-US" sz="2400" dirty="0">
              <a:solidFill>
                <a:schemeClr val="bg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Open Sans"/>
            </a:endParaRP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167691-1C34-4B62-A01D-3B5FF321A1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6291" y="2369034"/>
            <a:ext cx="7782578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51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7857396" y="8851031"/>
            <a:ext cx="263689" cy="197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02</a:t>
            </a:r>
          </a:p>
        </p:txBody>
      </p:sp>
      <p:sp>
        <p:nvSpPr>
          <p:cNvPr id="19" name="Freeform 19"/>
          <p:cNvSpPr/>
          <p:nvPr/>
        </p:nvSpPr>
        <p:spPr>
          <a:xfrm>
            <a:off x="882609" y="565312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4"/>
                </a:lnTo>
                <a:lnTo>
                  <a:pt x="0" y="24689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7968411" y="1201755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1401117" y="4222107"/>
            <a:ext cx="4679951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endParaRPr lang="en-US" sz="12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2" name="object 3">
            <a:extLst>
              <a:ext uri="{FF2B5EF4-FFF2-40B4-BE49-F238E27FC236}">
                <a16:creationId xmlns:a16="http://schemas.microsoft.com/office/drawing/2014/main" id="{DB6AD3A4-9795-40F6-899E-5FCEF3E90A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1" t="3840" r="14640" b="32246"/>
          <a:stretch/>
        </p:blipFill>
        <p:spPr>
          <a:xfrm flipH="1">
            <a:off x="3995954" y="1935127"/>
            <a:ext cx="5538390" cy="8307585"/>
          </a:xfrm>
          <a:prstGeom prst="parallelogram">
            <a:avLst/>
          </a:prstGeom>
          <a:effectLst/>
        </p:spPr>
      </p:pic>
      <p:pic>
        <p:nvPicPr>
          <p:cNvPr id="34" name="object 3">
            <a:extLst>
              <a:ext uri="{FF2B5EF4-FFF2-40B4-BE49-F238E27FC236}">
                <a16:creationId xmlns:a16="http://schemas.microsoft.com/office/drawing/2014/main" id="{4F0AF551-2E2C-4742-916B-31E69A7C72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1" t="-3006" r="14811" b="-5191"/>
          <a:stretch/>
        </p:blipFill>
        <p:spPr>
          <a:xfrm flipH="1">
            <a:off x="8822121" y="-249265"/>
            <a:ext cx="5536800" cy="8527161"/>
          </a:xfrm>
          <a:prstGeom prst="parallelogram">
            <a:avLst/>
          </a:prstGeom>
          <a:effectLst/>
        </p:spPr>
      </p:pic>
      <p:sp>
        <p:nvSpPr>
          <p:cNvPr id="35" name="Freeform 7">
            <a:extLst>
              <a:ext uri="{FF2B5EF4-FFF2-40B4-BE49-F238E27FC236}">
                <a16:creationId xmlns:a16="http://schemas.microsoft.com/office/drawing/2014/main" id="{83D3C839-AF4C-4DEC-9F90-791123911C7B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E80FCA7E-CDE7-4B18-ADDB-60E02B6B0EB5}"/>
              </a:ext>
            </a:extLst>
          </p:cNvPr>
          <p:cNvSpPr/>
          <p:nvPr/>
        </p:nvSpPr>
        <p:spPr>
          <a:xfrm>
            <a:off x="5214921" y="7776378"/>
            <a:ext cx="9144000" cy="1074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88265" algn="r">
              <a:lnSpc>
                <a:spcPct val="100000"/>
              </a:lnSpc>
              <a:spcBef>
                <a:spcPts val="1395"/>
              </a:spcBef>
            </a:pPr>
            <a:r>
              <a:rPr lang="ru-RU" sz="4000" spc="60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Авенир</a:t>
            </a:r>
            <a:endParaRPr lang="ru-RU" sz="4000" spc="6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algn="r">
              <a:lnSpc>
                <a:spcPct val="100000"/>
              </a:lnSpc>
              <a:spcBef>
                <a:spcPts val="670"/>
              </a:spcBef>
            </a:pPr>
            <a:r>
              <a:rPr lang="ru-RU" spc="600" dirty="0">
                <a:solidFill>
                  <a:srgbClr val="FFFFFF"/>
                </a:solidFill>
                <a:latin typeface="Microsoft Sans Serif"/>
                <a:cs typeface="Microsoft Sans Serif"/>
              </a:rPr>
              <a:t>директор по </a:t>
            </a:r>
            <a:r>
              <a:rPr lang="ru-RU" spc="60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инновациям</a:t>
            </a:r>
            <a:endParaRPr lang="ru-RU" spc="6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CAD55A10-8870-4AA5-A6AF-206FB795DA9A}"/>
              </a:ext>
            </a:extLst>
          </p:cNvPr>
          <p:cNvSpPr/>
          <p:nvPr/>
        </p:nvSpPr>
        <p:spPr>
          <a:xfrm>
            <a:off x="3995954" y="805023"/>
            <a:ext cx="3068962" cy="1074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2705">
              <a:lnSpc>
                <a:spcPct val="100000"/>
              </a:lnSpc>
              <a:spcBef>
                <a:spcPts val="1395"/>
              </a:spcBef>
            </a:pPr>
            <a:r>
              <a:rPr lang="ru-RU" sz="4000" spc="60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Илья</a:t>
            </a:r>
            <a:endParaRPr lang="ru-RU" sz="4000" spc="6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>
              <a:lnSpc>
                <a:spcPct val="100000"/>
              </a:lnSpc>
              <a:spcBef>
                <a:spcPts val="670"/>
              </a:spcBef>
            </a:pPr>
            <a:r>
              <a:rPr lang="ru-RU" spc="600" dirty="0" err="1">
                <a:solidFill>
                  <a:srgbClr val="FFFFFF"/>
                </a:solidFill>
                <a:latin typeface="Microsoft Sans Serif"/>
                <a:cs typeface="Microsoft Sans Serif"/>
              </a:rPr>
              <a:t>девопс</a:t>
            </a:r>
            <a:r>
              <a:rPr lang="ru-RU" spc="6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lang="ru-RU" spc="60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инженер</a:t>
            </a:r>
            <a:endParaRPr lang="ru-RU" spc="6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19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F9D878-B7A4-41D4-8BD6-668C92B69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5141" y="2750916"/>
            <a:ext cx="14478000" cy="6854427"/>
          </a:xfrm>
          <a:prstGeom prst="rect">
            <a:avLst/>
          </a:prstGeom>
        </p:spPr>
      </p:pic>
      <p:sp>
        <p:nvSpPr>
          <p:cNvPr id="26" name="TextBox 21">
            <a:extLst>
              <a:ext uri="{FF2B5EF4-FFF2-40B4-BE49-F238E27FC236}">
                <a16:creationId xmlns:a16="http://schemas.microsoft.com/office/drawing/2014/main" id="{51508387-E65E-46A5-9C88-1B4F931DF233}"/>
              </a:ext>
            </a:extLst>
          </p:cNvPr>
          <p:cNvSpPr txBox="1"/>
          <p:nvPr/>
        </p:nvSpPr>
        <p:spPr>
          <a:xfrm>
            <a:off x="2155141" y="1283129"/>
            <a:ext cx="95034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en-US" sz="6499" b="1" dirty="0">
                <a:solidFill>
                  <a:srgbClr val="FFFFFF"/>
                </a:solidFill>
                <a:latin typeface="Bebas Neue Bold"/>
              </a:rPr>
              <a:t>Pipeline -&gt; </a:t>
            </a:r>
            <a:r>
              <a:rPr lang="ru-RU" sz="6499" b="1" dirty="0">
                <a:solidFill>
                  <a:srgbClr val="FFFFFF"/>
                </a:solidFill>
                <a:latin typeface="Bebas Neue Bold"/>
              </a:rPr>
              <a:t>Схема в </a:t>
            </a:r>
            <a:r>
              <a:rPr lang="en-US" sz="6499" b="1" dirty="0" err="1">
                <a:solidFill>
                  <a:srgbClr val="FFFFFF"/>
                </a:solidFill>
                <a:latin typeface="Bebas Neue Bold"/>
              </a:rPr>
              <a:t>Excalidraw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</p:spTree>
    <p:extLst>
      <p:ext uri="{BB962C8B-B14F-4D97-AF65-F5344CB8AC3E}">
        <p14:creationId xmlns:p14="http://schemas.microsoft.com/office/powerpoint/2010/main" val="1532548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20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54402F-D97A-4377-9524-54D081DD21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4938" y="2466027"/>
            <a:ext cx="11555438" cy="6792273"/>
          </a:xfrm>
          <a:prstGeom prst="rect">
            <a:avLst/>
          </a:prstGeom>
        </p:spPr>
      </p:pic>
      <p:sp>
        <p:nvSpPr>
          <p:cNvPr id="25" name="TextBox 21">
            <a:extLst>
              <a:ext uri="{FF2B5EF4-FFF2-40B4-BE49-F238E27FC236}">
                <a16:creationId xmlns:a16="http://schemas.microsoft.com/office/drawing/2014/main" id="{061CF601-7AE2-468E-BD5C-328FC487ABE4}"/>
              </a:ext>
            </a:extLst>
          </p:cNvPr>
          <p:cNvSpPr txBox="1"/>
          <p:nvPr/>
        </p:nvSpPr>
        <p:spPr>
          <a:xfrm>
            <a:off x="2155141" y="1283129"/>
            <a:ext cx="95034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ru-RU" sz="6499" b="1" dirty="0">
                <a:solidFill>
                  <a:srgbClr val="FFFFFF"/>
                </a:solidFill>
                <a:latin typeface="Bebas Neue Bold"/>
              </a:rPr>
              <a:t>Схема в </a:t>
            </a:r>
            <a:r>
              <a:rPr lang="en-US" sz="6499" b="1" dirty="0" err="1">
                <a:solidFill>
                  <a:srgbClr val="FFFFFF"/>
                </a:solidFill>
                <a:latin typeface="Bebas Neue Bold"/>
              </a:rPr>
              <a:t>Excalidraw</a:t>
            </a:r>
            <a:r>
              <a:rPr lang="en-US" sz="6499" b="1" dirty="0">
                <a:solidFill>
                  <a:srgbClr val="FFFFFF"/>
                </a:solidFill>
                <a:latin typeface="Bebas Neue Bold"/>
              </a:rPr>
              <a:t> -&gt; </a:t>
            </a:r>
            <a:r>
              <a:rPr lang="en-US" sz="6499" b="1" dirty="0" err="1">
                <a:solidFill>
                  <a:srgbClr val="FFFFFF"/>
                </a:solidFill>
                <a:latin typeface="Bebas Neue Bold"/>
              </a:rPr>
              <a:t>Pipline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</p:spTree>
    <p:extLst>
      <p:ext uri="{BB962C8B-B14F-4D97-AF65-F5344CB8AC3E}">
        <p14:creationId xmlns:p14="http://schemas.microsoft.com/office/powerpoint/2010/main" val="27630203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23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46266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ru-RU" sz="6499" b="1" dirty="0">
                <a:solidFill>
                  <a:srgbClr val="FFFFFF"/>
                </a:solidFill>
                <a:latin typeface="Bebas Neue Bold"/>
              </a:rPr>
              <a:t>Шаги в </a:t>
            </a:r>
            <a:r>
              <a:rPr lang="en-US" sz="6499" b="1" dirty="0">
                <a:solidFill>
                  <a:srgbClr val="FFFFFF"/>
                </a:solidFill>
                <a:latin typeface="Bebas Neue Bold"/>
              </a:rPr>
              <a:t>SDLC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155141" y="3578482"/>
            <a:ext cx="9960659" cy="4326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200000"/>
              </a:lnSpc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Планирование</a:t>
            </a:r>
          </a:p>
          <a:p>
            <a:pPr marL="342900" indent="-342900" algn="l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Анализ</a:t>
            </a:r>
          </a:p>
          <a:p>
            <a:pPr algn="l">
              <a:lnSpc>
                <a:spcPct val="200000"/>
              </a:lnSpc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Дизайн</a:t>
            </a:r>
          </a:p>
          <a:p>
            <a:pPr algn="l">
              <a:lnSpc>
                <a:spcPct val="200000"/>
              </a:lnSpc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Разработка</a:t>
            </a:r>
          </a:p>
          <a:p>
            <a:pPr algn="l">
              <a:lnSpc>
                <a:spcPct val="200000"/>
              </a:lnSpc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Тестирование</a:t>
            </a:r>
          </a:p>
          <a:p>
            <a:pPr algn="l">
              <a:lnSpc>
                <a:spcPct val="200000"/>
              </a:lnSpc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Эксплуатация</a:t>
            </a:r>
            <a:endParaRPr lang="en-US" sz="24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439573E-2033-4507-9050-E43016D488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319" y="2628900"/>
            <a:ext cx="5456881" cy="497064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916349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24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78270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ru-RU" sz="6499" b="1" dirty="0">
                <a:solidFill>
                  <a:srgbClr val="FFFFFF"/>
                </a:solidFill>
                <a:latin typeface="Bebas Neue Bold"/>
              </a:rPr>
              <a:t>Задачи - анализ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155141" y="3578482"/>
            <a:ext cx="9960659" cy="4326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Сбор и уточнение требований</a:t>
            </a:r>
          </a:p>
          <a:p>
            <a:pPr marL="457200" indent="-4572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Проверка соответствия</a:t>
            </a:r>
          </a:p>
          <a:p>
            <a:pPr marL="457200" indent="-4572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Разбиение </a:t>
            </a:r>
            <a:r>
              <a:rPr lang="en-US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user stories</a:t>
            </a:r>
          </a:p>
          <a:p>
            <a:pPr marL="457200" indent="-4572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Обсуждение технической осуществимости</a:t>
            </a:r>
          </a:p>
          <a:p>
            <a:pPr marL="457200" indent="-4572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Управление </a:t>
            </a:r>
            <a:r>
              <a:rPr lang="ru-RU" sz="24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бэклогом</a:t>
            </a:r>
            <a:endParaRPr lang="ru-RU" sz="24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indent="-4572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Обработка обратной связи</a:t>
            </a:r>
            <a:endParaRPr lang="en-US" sz="24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472899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25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95034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ru-RU" sz="6499" b="1" dirty="0">
                <a:solidFill>
                  <a:srgbClr val="FFFFFF"/>
                </a:solidFill>
                <a:latin typeface="Bebas Neue Bold"/>
              </a:rPr>
              <a:t>Инструменты - анализ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155141" y="3578482"/>
            <a:ext cx="9960659" cy="4326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sz="24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FastAPI</a:t>
            </a:r>
            <a:r>
              <a:rPr lang="en-US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+ Whisper/</a:t>
            </a:r>
            <a:r>
              <a:rPr lang="en-US" sz="24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Vosk</a:t>
            </a:r>
            <a:r>
              <a:rPr lang="en-US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для </a:t>
            </a:r>
            <a:r>
              <a:rPr lang="ru-RU" sz="24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транскибации</a:t>
            </a:r>
            <a:endParaRPr lang="ru-RU" sz="24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indent="-4572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sz="24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LangChain</a:t>
            </a:r>
            <a:r>
              <a:rPr lang="en-US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/ </a:t>
            </a:r>
            <a:r>
              <a:rPr lang="en-US" sz="24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LlamaIndex</a:t>
            </a:r>
            <a:endParaRPr lang="en-US" sz="24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indent="-4572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sz="24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Perlplexity</a:t>
            </a:r>
            <a:r>
              <a:rPr lang="en-US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ассистент для </a:t>
            </a:r>
            <a:r>
              <a:rPr lang="en-US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user story (</a:t>
            </a:r>
            <a:r>
              <a:rPr lang="en-US" sz="24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OpenWebUI</a:t>
            </a:r>
            <a:r>
              <a:rPr lang="en-US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</a:p>
          <a:p>
            <a:pPr marL="457200" indent="-4572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Mermaid/</a:t>
            </a:r>
            <a:r>
              <a:rPr lang="en-US" sz="24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plantuml</a:t>
            </a:r>
            <a:r>
              <a:rPr lang="en-US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/</a:t>
            </a:r>
            <a:r>
              <a:rPr lang="en-US" sz="24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svg</a:t>
            </a:r>
            <a:endParaRPr lang="en-US" sz="24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indent="-4572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sz="24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Marp</a:t>
            </a:r>
            <a:endParaRPr lang="en-US" sz="24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indent="-4572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sz="24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Darify</a:t>
            </a:r>
            <a:endParaRPr lang="en-US" sz="24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16567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26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95034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en-US" sz="6499" b="1" dirty="0" err="1">
                <a:solidFill>
                  <a:srgbClr val="FFFFFF"/>
                </a:solidFill>
                <a:latin typeface="Bebas Neue Bold"/>
              </a:rPr>
              <a:t>Marp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7" name="object 7">
            <a:extLst>
              <a:ext uri="{FF2B5EF4-FFF2-40B4-BE49-F238E27FC236}">
                <a16:creationId xmlns:a16="http://schemas.microsoft.com/office/drawing/2014/main" id="{4CED9087-E18A-48A3-8ABA-CD98486D9CB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62448" y="1380747"/>
            <a:ext cx="12425352" cy="7525506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187631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27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95034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en-US" sz="6499" b="1" dirty="0" err="1">
                <a:solidFill>
                  <a:srgbClr val="FFFFFF"/>
                </a:solidFill>
                <a:latin typeface="Bebas Neue Bold"/>
              </a:rPr>
              <a:t>Perlplexity</a:t>
            </a:r>
            <a:r>
              <a:rPr lang="en-US" sz="6499" b="1" dirty="0">
                <a:solidFill>
                  <a:srgbClr val="FFFFFF"/>
                </a:solidFill>
                <a:latin typeface="Bebas Neue Bold"/>
              </a:rPr>
              <a:t> </a:t>
            </a:r>
            <a:r>
              <a:rPr lang="ru-RU" sz="6499" b="1" dirty="0">
                <a:solidFill>
                  <a:srgbClr val="FFFFFF"/>
                </a:solidFill>
                <a:latin typeface="Bebas Neue Bold"/>
              </a:rPr>
              <a:t>ассистент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25" name="object 7">
            <a:extLst>
              <a:ext uri="{FF2B5EF4-FFF2-40B4-BE49-F238E27FC236}">
                <a16:creationId xmlns:a16="http://schemas.microsoft.com/office/drawing/2014/main" id="{18B5199E-AEFB-445A-88E0-468A2302F23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76400" y="4287011"/>
            <a:ext cx="5241036" cy="171450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6" name="object 11">
            <a:extLst>
              <a:ext uri="{FF2B5EF4-FFF2-40B4-BE49-F238E27FC236}">
                <a16:creationId xmlns:a16="http://schemas.microsoft.com/office/drawing/2014/main" id="{363C41AC-AA8C-4076-9BB4-E0E61A24DC6C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715243" y="1920239"/>
            <a:ext cx="6234684" cy="7583424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28" name="object 8">
            <a:extLst>
              <a:ext uri="{FF2B5EF4-FFF2-40B4-BE49-F238E27FC236}">
                <a16:creationId xmlns:a16="http://schemas.microsoft.com/office/drawing/2014/main" id="{3E7AAA95-18E0-4CCF-8CEA-5F62DF491AAE}"/>
              </a:ext>
            </a:extLst>
          </p:cNvPr>
          <p:cNvGrpSpPr/>
          <p:nvPr/>
        </p:nvGrpSpPr>
        <p:grpSpPr>
          <a:xfrm>
            <a:off x="7933943" y="4274820"/>
            <a:ext cx="2421890" cy="1740535"/>
            <a:chOff x="7933943" y="4274820"/>
            <a:chExt cx="2421890" cy="1740535"/>
          </a:xfrm>
        </p:grpSpPr>
        <p:sp>
          <p:nvSpPr>
            <p:cNvPr id="29" name="object 9">
              <a:extLst>
                <a:ext uri="{FF2B5EF4-FFF2-40B4-BE49-F238E27FC236}">
                  <a16:creationId xmlns:a16="http://schemas.microsoft.com/office/drawing/2014/main" id="{3ED810EC-282A-4EAB-9B98-6E2A83F639FD}"/>
                </a:ext>
              </a:extLst>
            </p:cNvPr>
            <p:cNvSpPr/>
            <p:nvPr/>
          </p:nvSpPr>
          <p:spPr>
            <a:xfrm>
              <a:off x="7946897" y="4287774"/>
              <a:ext cx="2395855" cy="1714500"/>
            </a:xfrm>
            <a:custGeom>
              <a:avLst/>
              <a:gdLst/>
              <a:ahLst/>
              <a:cxnLst/>
              <a:rect l="l" t="t" r="r" b="b"/>
              <a:pathLst>
                <a:path w="2395854" h="1714500">
                  <a:moveTo>
                    <a:pt x="1538477" y="0"/>
                  </a:moveTo>
                  <a:lnTo>
                    <a:pt x="1538477" y="428625"/>
                  </a:lnTo>
                  <a:lnTo>
                    <a:pt x="0" y="428625"/>
                  </a:lnTo>
                  <a:lnTo>
                    <a:pt x="0" y="1285875"/>
                  </a:lnTo>
                  <a:lnTo>
                    <a:pt x="1538477" y="1285875"/>
                  </a:lnTo>
                  <a:lnTo>
                    <a:pt x="1538477" y="1714500"/>
                  </a:lnTo>
                  <a:lnTo>
                    <a:pt x="2395728" y="857250"/>
                  </a:lnTo>
                  <a:lnTo>
                    <a:pt x="1538477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0">
              <a:extLst>
                <a:ext uri="{FF2B5EF4-FFF2-40B4-BE49-F238E27FC236}">
                  <a16:creationId xmlns:a16="http://schemas.microsoft.com/office/drawing/2014/main" id="{637178F9-F8FF-4016-91B6-200A2EBE3281}"/>
                </a:ext>
              </a:extLst>
            </p:cNvPr>
            <p:cNvSpPr/>
            <p:nvPr/>
          </p:nvSpPr>
          <p:spPr>
            <a:xfrm>
              <a:off x="7946897" y="4287774"/>
              <a:ext cx="2395855" cy="1714500"/>
            </a:xfrm>
            <a:custGeom>
              <a:avLst/>
              <a:gdLst/>
              <a:ahLst/>
              <a:cxnLst/>
              <a:rect l="l" t="t" r="r" b="b"/>
              <a:pathLst>
                <a:path w="2395854" h="1714500">
                  <a:moveTo>
                    <a:pt x="0" y="428625"/>
                  </a:moveTo>
                  <a:lnTo>
                    <a:pt x="1538477" y="428625"/>
                  </a:lnTo>
                  <a:lnTo>
                    <a:pt x="1538477" y="0"/>
                  </a:lnTo>
                  <a:lnTo>
                    <a:pt x="2395728" y="857250"/>
                  </a:lnTo>
                  <a:lnTo>
                    <a:pt x="1538477" y="1714500"/>
                  </a:lnTo>
                  <a:lnTo>
                    <a:pt x="1538477" y="1285875"/>
                  </a:lnTo>
                  <a:lnTo>
                    <a:pt x="0" y="1285875"/>
                  </a:lnTo>
                  <a:lnTo>
                    <a:pt x="0" y="428625"/>
                  </a:lnTo>
                  <a:close/>
                </a:path>
              </a:pathLst>
            </a:custGeom>
            <a:ln w="25908">
              <a:solidFill>
                <a:srgbClr val="395E8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462729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28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95034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en-US" sz="6499" b="1" dirty="0" err="1">
                <a:solidFill>
                  <a:srgbClr val="FFFFFF"/>
                </a:solidFill>
                <a:latin typeface="Bebas Neue Bold"/>
              </a:rPr>
              <a:t>Perlplexity</a:t>
            </a:r>
            <a:r>
              <a:rPr lang="en-US" sz="6499" b="1" dirty="0">
                <a:solidFill>
                  <a:srgbClr val="FFFFFF"/>
                </a:solidFill>
                <a:latin typeface="Bebas Neue Bold"/>
              </a:rPr>
              <a:t> </a:t>
            </a:r>
            <a:r>
              <a:rPr lang="ru-RU" sz="6499" b="1" dirty="0">
                <a:solidFill>
                  <a:srgbClr val="FFFFFF"/>
                </a:solidFill>
                <a:latin typeface="Bebas Neue Bold"/>
              </a:rPr>
              <a:t>ассистент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32" name="object 8">
            <a:extLst>
              <a:ext uri="{FF2B5EF4-FFF2-40B4-BE49-F238E27FC236}">
                <a16:creationId xmlns:a16="http://schemas.microsoft.com/office/drawing/2014/main" id="{282FC822-6A33-49B3-9A55-F26574E8E4DC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31016" y="3588881"/>
            <a:ext cx="4907538" cy="623927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4" name="object 6">
            <a:extLst>
              <a:ext uri="{FF2B5EF4-FFF2-40B4-BE49-F238E27FC236}">
                <a16:creationId xmlns:a16="http://schemas.microsoft.com/office/drawing/2014/main" id="{F1934757-FE1E-47F5-A40F-8B576BCB42A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689161" y="2380367"/>
            <a:ext cx="6954011" cy="744778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564134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45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057400" y="1155746"/>
            <a:ext cx="14249400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ru-RU" sz="6499" b="1" dirty="0">
                <a:solidFill>
                  <a:srgbClr val="FFFFFF"/>
                </a:solidFill>
                <a:latin typeface="Bebas Neue Bold"/>
                <a:sym typeface="Bebas Neue Bold"/>
              </a:rPr>
              <a:t>Бот для заведения задачи в </a:t>
            </a:r>
            <a:r>
              <a:rPr lang="en-US" sz="6499" b="1" dirty="0" err="1">
                <a:solidFill>
                  <a:srgbClr val="FFFFFF"/>
                </a:solidFill>
                <a:latin typeface="Bebas Neue Bold"/>
                <a:sym typeface="Bebas Neue Bold"/>
              </a:rPr>
              <a:t>youtrack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1E47B52-BE5F-4511-8C36-B202BE2F68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50" y="2754263"/>
            <a:ext cx="7734970" cy="621083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9A5EC74-59D2-49FB-8509-0CA87F261E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726" y="2657293"/>
            <a:ext cx="7936894" cy="630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391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29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27432" y="1410551"/>
            <a:ext cx="95034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en-US" sz="6499" b="1" dirty="0">
                <a:solidFill>
                  <a:srgbClr val="FFFFFF"/>
                </a:solidFill>
                <a:latin typeface="Bebas Neue Bold"/>
              </a:rPr>
              <a:t>RAG </a:t>
            </a:r>
            <a:r>
              <a:rPr lang="en-US" sz="6499" b="1" dirty="0" err="1">
                <a:solidFill>
                  <a:srgbClr val="FFFFFF"/>
                </a:solidFill>
                <a:latin typeface="Bebas Neue Bold"/>
              </a:rPr>
              <a:t>gitlab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B76774-3561-45F5-BAA2-903376ED0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407" y="2558990"/>
            <a:ext cx="14249193" cy="730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329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197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03</a:t>
            </a: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46266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ru-RU" sz="6499" b="1" dirty="0">
                <a:solidFill>
                  <a:srgbClr val="FFFFFF"/>
                </a:solidFill>
                <a:latin typeface="Bebas Neue Bold"/>
              </a:rPr>
              <a:t>О чём доклад?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155141" y="3578482"/>
            <a:ext cx="9960659" cy="3588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1450" indent="-171450" algn="l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В чем проблема? И есть ли она?</a:t>
            </a:r>
          </a:p>
          <a:p>
            <a:pPr marL="171450" indent="-171450" algn="l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Зачем нам ИИ</a:t>
            </a:r>
            <a:r>
              <a:rPr lang="en-US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</a:p>
          <a:p>
            <a:pPr marL="171450" indent="-171450" algn="l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Какие есть </a:t>
            </a:r>
            <a:r>
              <a:rPr lang="ru-RU" sz="24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тулы</a:t>
            </a:r>
            <a:r>
              <a:rPr lang="en-US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</a:p>
          <a:p>
            <a:pPr marL="171450" indent="-171450" algn="l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Зачем нужны агенты</a:t>
            </a:r>
            <a:r>
              <a:rPr lang="en-US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</a:p>
          <a:p>
            <a:pPr marL="171450" indent="-171450" algn="l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Как сделать свой ИИ</a:t>
            </a:r>
            <a:r>
              <a:rPr lang="en-US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29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95034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en-US" sz="6499" b="1" dirty="0">
                <a:solidFill>
                  <a:srgbClr val="FFFFFF"/>
                </a:solidFill>
                <a:latin typeface="Bebas Neue Bold"/>
              </a:rPr>
              <a:t>RAG </a:t>
            </a:r>
            <a:r>
              <a:rPr lang="en-US" sz="6499" b="1" dirty="0" err="1">
                <a:solidFill>
                  <a:srgbClr val="FFFFFF"/>
                </a:solidFill>
                <a:latin typeface="Bebas Neue Bold"/>
              </a:rPr>
              <a:t>gitlab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25" name="object 7">
            <a:extLst>
              <a:ext uri="{FF2B5EF4-FFF2-40B4-BE49-F238E27FC236}">
                <a16:creationId xmlns:a16="http://schemas.microsoft.com/office/drawing/2014/main" id="{9AA0D0E3-F1B0-4A7F-97FE-3FFD9A38175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36918" y="1631513"/>
            <a:ext cx="11722382" cy="724237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951108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30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95034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en-US" sz="6499" b="1" dirty="0" err="1">
                <a:solidFill>
                  <a:srgbClr val="FFFFFF"/>
                </a:solidFill>
                <a:latin typeface="Bebas Neue Bold"/>
              </a:rPr>
              <a:t>bloop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object 7">
            <a:extLst>
              <a:ext uri="{FF2B5EF4-FFF2-40B4-BE49-F238E27FC236}">
                <a16:creationId xmlns:a16="http://schemas.microsoft.com/office/drawing/2014/main" id="{975963CC-FC24-4F60-A93F-336FDBC79F21}"/>
              </a:ext>
            </a:extLst>
          </p:cNvPr>
          <p:cNvGrpSpPr/>
          <p:nvPr/>
        </p:nvGrpSpPr>
        <p:grpSpPr>
          <a:xfrm>
            <a:off x="2155141" y="2466816"/>
            <a:ext cx="14377760" cy="7422628"/>
            <a:chOff x="1130808" y="950975"/>
            <a:chExt cx="16427450" cy="8461375"/>
          </a:xfrm>
        </p:grpSpPr>
        <p:pic>
          <p:nvPicPr>
            <p:cNvPr id="26" name="object 8">
              <a:extLst>
                <a:ext uri="{FF2B5EF4-FFF2-40B4-BE49-F238E27FC236}">
                  <a16:creationId xmlns:a16="http://schemas.microsoft.com/office/drawing/2014/main" id="{90654CD1-8102-451D-BBC2-F171B636F4B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793979" y="950975"/>
              <a:ext cx="4764024" cy="2267711"/>
            </a:xfrm>
            <a:prstGeom prst="rect">
              <a:avLst/>
            </a:prstGeom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pic>
        <p:pic>
          <p:nvPicPr>
            <p:cNvPr id="28" name="object 9">
              <a:extLst>
                <a:ext uri="{FF2B5EF4-FFF2-40B4-BE49-F238E27FC236}">
                  <a16:creationId xmlns:a16="http://schemas.microsoft.com/office/drawing/2014/main" id="{9124F764-569D-4820-AF44-A3BD2CCB4E0A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30808" y="2200655"/>
              <a:ext cx="12013692" cy="7211568"/>
            </a:xfrm>
            <a:prstGeom prst="rect">
              <a:avLst/>
            </a:prstGeom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4242596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31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95034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en-US" sz="6499" b="1" dirty="0" err="1">
                <a:solidFill>
                  <a:srgbClr val="FFFFFF"/>
                </a:solidFill>
                <a:latin typeface="Bebas Neue Bold"/>
              </a:rPr>
              <a:t>Llamaindex</a:t>
            </a:r>
            <a:r>
              <a:rPr lang="en-US" sz="6499" b="1" dirty="0">
                <a:solidFill>
                  <a:srgbClr val="FFFFFF"/>
                </a:solidFill>
                <a:latin typeface="Bebas Neue Bold"/>
              </a:rPr>
              <a:t> chat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25" name="object 7">
            <a:extLst>
              <a:ext uri="{FF2B5EF4-FFF2-40B4-BE49-F238E27FC236}">
                <a16:creationId xmlns:a16="http://schemas.microsoft.com/office/drawing/2014/main" id="{A2826661-A789-4F91-B584-392DA53F33D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37022" y="3656730"/>
            <a:ext cx="13013956" cy="6105736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734738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32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95034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ru-RU" sz="6499" b="1" dirty="0" err="1">
                <a:solidFill>
                  <a:srgbClr val="FFFFFF"/>
                </a:solidFill>
                <a:latin typeface="Bebas Neue Bold"/>
              </a:rPr>
              <a:t>Транскибация</a:t>
            </a:r>
            <a:r>
              <a:rPr lang="ru-RU" sz="6499" b="1" dirty="0">
                <a:solidFill>
                  <a:srgbClr val="FFFFFF"/>
                </a:solidFill>
                <a:latin typeface="Bebas Neue Bold"/>
              </a:rPr>
              <a:t> встреч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7" name="object 7">
            <a:extLst>
              <a:ext uri="{FF2B5EF4-FFF2-40B4-BE49-F238E27FC236}">
                <a16:creationId xmlns:a16="http://schemas.microsoft.com/office/drawing/2014/main" id="{5089ECD7-8075-4858-A967-1E622968C75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82952" y="3638787"/>
            <a:ext cx="13722096" cy="6111914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96689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33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2569259" cy="1821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ru-RU" sz="6499" b="1" dirty="0">
                <a:solidFill>
                  <a:srgbClr val="FFFFFF"/>
                </a:solidFill>
                <a:latin typeface="Bebas Neue Bold"/>
              </a:rPr>
              <a:t>База знаний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5" name="object 7">
            <a:extLst>
              <a:ext uri="{FF2B5EF4-FFF2-40B4-BE49-F238E27FC236}">
                <a16:creationId xmlns:a16="http://schemas.microsoft.com/office/drawing/2014/main" id="{CEA755AB-049A-48C8-90BC-7FC5FCC562CF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922643" y="1237998"/>
            <a:ext cx="11810160" cy="7811004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312865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34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46266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ru-RU" sz="6499" b="1" dirty="0">
                <a:solidFill>
                  <a:srgbClr val="FFFFFF"/>
                </a:solidFill>
                <a:latin typeface="Bebas Neue Bold"/>
              </a:rPr>
              <a:t>Шаги в </a:t>
            </a:r>
            <a:r>
              <a:rPr lang="en-US" sz="6499" b="1" dirty="0">
                <a:solidFill>
                  <a:srgbClr val="FFFFFF"/>
                </a:solidFill>
                <a:latin typeface="Bebas Neue Bold"/>
              </a:rPr>
              <a:t>SDLC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155141" y="3578482"/>
            <a:ext cx="9960659" cy="4326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200000"/>
              </a:lnSpc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Планирование</a:t>
            </a:r>
          </a:p>
          <a:p>
            <a:pPr algn="l">
              <a:lnSpc>
                <a:spcPct val="200000"/>
              </a:lnSpc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Анализ</a:t>
            </a:r>
          </a:p>
          <a:p>
            <a:pPr marL="342900" indent="-342900" algn="l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Дизайн</a:t>
            </a:r>
          </a:p>
          <a:p>
            <a:pPr algn="l">
              <a:lnSpc>
                <a:spcPct val="200000"/>
              </a:lnSpc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Разработка</a:t>
            </a:r>
          </a:p>
          <a:p>
            <a:pPr algn="l">
              <a:lnSpc>
                <a:spcPct val="200000"/>
              </a:lnSpc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Тестирование</a:t>
            </a:r>
          </a:p>
          <a:p>
            <a:pPr algn="l">
              <a:lnSpc>
                <a:spcPct val="200000"/>
              </a:lnSpc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Эксплуатация</a:t>
            </a:r>
            <a:endParaRPr lang="en-US" sz="24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439573E-2033-4507-9050-E43016D488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319" y="2494144"/>
            <a:ext cx="5456881" cy="524015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72043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35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78270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ru-RU" sz="6499" b="1" dirty="0">
                <a:solidFill>
                  <a:srgbClr val="FFFFFF"/>
                </a:solidFill>
                <a:latin typeface="Bebas Neue Bold"/>
              </a:rPr>
              <a:t>Задачи - дизайн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155141" y="3578482"/>
            <a:ext cx="9960659" cy="3588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Создание архитектурных решений</a:t>
            </a:r>
          </a:p>
          <a:p>
            <a:pPr marL="457200" indent="-4572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Проектирование пользовательского интерфейса (</a:t>
            </a:r>
            <a:r>
              <a:rPr lang="en-US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UI</a:t>
            </a: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lang="en-US" sz="24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indent="-4572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Разработка технических диаграмм</a:t>
            </a:r>
          </a:p>
          <a:p>
            <a:pPr marL="457200" indent="-4572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Документирование дизайна</a:t>
            </a:r>
          </a:p>
          <a:p>
            <a:pPr marL="457200" indent="-4572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Оценка технических ограничений</a:t>
            </a:r>
            <a:endParaRPr lang="en-US" sz="24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741276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36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95034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ru-RU" sz="6499" b="1" dirty="0">
                <a:solidFill>
                  <a:srgbClr val="FFFFFF"/>
                </a:solidFill>
                <a:latin typeface="Bebas Neue Bold"/>
              </a:rPr>
              <a:t>Инструменты - Дизайн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155141" y="3578482"/>
            <a:ext cx="9960659" cy="2110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Uxpilot.ai -&gt; </a:t>
            </a:r>
            <a:r>
              <a:rPr lang="en-US" sz="24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penpot</a:t>
            </a:r>
            <a:r>
              <a:rPr lang="en-US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/</a:t>
            </a:r>
            <a:r>
              <a:rPr lang="en-US" sz="24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figma</a:t>
            </a:r>
            <a:endParaRPr lang="en-US" sz="24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indent="-4572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sz="24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Plantuml</a:t>
            </a:r>
            <a:r>
              <a:rPr lang="en-US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(c4)</a:t>
            </a:r>
          </a:p>
          <a:p>
            <a:pPr marL="457200" indent="-4572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Diagram</a:t>
            </a: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815519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37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25692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en-US" sz="6499" b="1" dirty="0" err="1">
                <a:solidFill>
                  <a:srgbClr val="FFFFFF"/>
                </a:solidFill>
                <a:latin typeface="Bebas Neue Bold"/>
              </a:rPr>
              <a:t>Ux</a:t>
            </a:r>
            <a:r>
              <a:rPr lang="en-US" sz="6499" b="1" dirty="0">
                <a:solidFill>
                  <a:srgbClr val="FFFFFF"/>
                </a:solidFill>
                <a:latin typeface="Bebas Neue Bold"/>
              </a:rPr>
              <a:t> pilot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9" name="object 6">
            <a:extLst>
              <a:ext uri="{FF2B5EF4-FFF2-40B4-BE49-F238E27FC236}">
                <a16:creationId xmlns:a16="http://schemas.microsoft.com/office/drawing/2014/main" id="{F3ACD3BD-C92E-4648-8BE6-8A4EF29DEC97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597604" y="776536"/>
            <a:ext cx="8737092" cy="8737092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303919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38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25692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en-US" sz="6499" b="1" dirty="0" err="1">
                <a:solidFill>
                  <a:srgbClr val="FFFFFF"/>
                </a:solidFill>
                <a:latin typeface="Bebas Neue Bold"/>
              </a:rPr>
              <a:t>Ux</a:t>
            </a:r>
            <a:r>
              <a:rPr lang="en-US" sz="6499" b="1" dirty="0">
                <a:solidFill>
                  <a:srgbClr val="FFFFFF"/>
                </a:solidFill>
                <a:latin typeface="Bebas Neue Bold"/>
              </a:rPr>
              <a:t> pilot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7" name="object 7">
            <a:extLst>
              <a:ext uri="{FF2B5EF4-FFF2-40B4-BE49-F238E27FC236}">
                <a16:creationId xmlns:a16="http://schemas.microsoft.com/office/drawing/2014/main" id="{72EB0CA6-291C-4047-BB4B-F5B1DFCE6D0F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551177" y="3508816"/>
            <a:ext cx="13185646" cy="629892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38542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</a:t>
            </a: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63792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ru-RU" sz="6499" b="1" dirty="0">
                <a:solidFill>
                  <a:srgbClr val="FFFFFF"/>
                </a:solidFill>
                <a:latin typeface="Bebas Neue Bold"/>
              </a:rPr>
              <a:t>В чем суть проблемы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155141" y="4323959"/>
            <a:ext cx="13999259" cy="2241639"/>
          </a:xfrm>
          <a:prstGeom prst="rect">
            <a:avLst/>
          </a:prstGeom>
        </p:spPr>
        <p:txBody>
          <a:bodyPr wrap="square" lIns="0" tIns="0" rIns="0" bIns="0" numCol="3" rtlCol="0" anchor="t">
            <a:spAutoFit/>
          </a:bodyPr>
          <a:lstStyle/>
          <a:p>
            <a:pPr algn="ctr">
              <a:spcBef>
                <a:spcPct val="0"/>
              </a:spcBef>
            </a:pPr>
            <a:endParaRPr lang="ru-RU" sz="2400" dirty="0">
              <a:solidFill>
                <a:srgbClr val="FF00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Open Sans"/>
            </a:endParaRPr>
          </a:p>
          <a:p>
            <a:pPr marL="12700" algn="ctr">
              <a:spcBef>
                <a:spcPts val="105"/>
              </a:spcBef>
            </a:pPr>
            <a:r>
              <a:rPr lang="ru-RU" sz="2400" dirty="0" err="1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Time</a:t>
            </a:r>
            <a:r>
              <a:rPr lang="ru-RU" sz="2400" spc="-5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to</a:t>
            </a:r>
            <a:r>
              <a:rPr lang="ru-RU" sz="2400" spc="-5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ru-RU" sz="2400" spc="-10" dirty="0" err="1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market</a:t>
            </a:r>
            <a:r>
              <a:rPr lang="ru-RU" sz="2400" spc="-1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</a:p>
          <a:p>
            <a:pPr marL="12700" algn="ctr">
              <a:spcBef>
                <a:spcPts val="105"/>
              </a:spcBef>
            </a:pPr>
            <a:r>
              <a:rPr lang="ru-RU" sz="240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Качество</a:t>
            </a:r>
            <a:r>
              <a:rPr lang="ru-RU" sz="2400" spc="-55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ru-RU" sz="2400" spc="-1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продукта</a:t>
            </a:r>
            <a:r>
              <a:rPr lang="ru-RU" sz="2400" spc="-1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</a:p>
          <a:p>
            <a:pPr marL="12700" algn="ctr"/>
            <a:endParaRPr lang="ru-RU" sz="2400" dirty="0">
              <a:solidFill>
                <a:srgbClr val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12700" algn="ctr"/>
            <a:endParaRPr lang="ru-RU" sz="2400" dirty="0">
              <a:solidFill>
                <a:srgbClr val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12700" algn="ctr"/>
            <a:endParaRPr lang="ru-RU" sz="2400" dirty="0">
              <a:solidFill>
                <a:srgbClr val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12700" algn="ctr"/>
            <a:endParaRPr lang="ru-RU" sz="2400" dirty="0">
              <a:solidFill>
                <a:srgbClr val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12700" algn="ctr"/>
            <a:r>
              <a:rPr lang="ru-RU" sz="240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Проверка</a:t>
            </a:r>
            <a:r>
              <a:rPr lang="ru-RU" sz="2400" spc="-135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ru-RU" sz="2400" spc="-1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гипотез</a:t>
            </a:r>
            <a:endParaRPr lang="ru-RU" sz="2400" spc="-1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12700" algn="ctr"/>
            <a:r>
              <a:rPr lang="ru-RU" sz="240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Измерение</a:t>
            </a:r>
            <a:r>
              <a:rPr lang="ru-RU" sz="2400" spc="-65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ru-RU" sz="2400" spc="-1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эффективности </a:t>
            </a:r>
          </a:p>
          <a:p>
            <a:pPr marL="12700" algn="ctr"/>
            <a:r>
              <a:rPr lang="ru-RU" sz="240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Хаос</a:t>
            </a:r>
            <a:r>
              <a:rPr lang="ru-RU" sz="2400" spc="-5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ru-RU" sz="240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в</a:t>
            </a:r>
            <a:r>
              <a:rPr lang="ru-RU" sz="2400" spc="-35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ru-RU" sz="2400" spc="-1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решениях</a:t>
            </a:r>
            <a:endParaRPr lang="ru-RU" sz="24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12700"/>
            <a:endParaRPr lang="ru-RU" sz="2400" spc="-20" dirty="0">
              <a:solidFill>
                <a:srgbClr val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12700"/>
            <a:endParaRPr lang="ru-RU" sz="2400" spc="-20" dirty="0">
              <a:solidFill>
                <a:srgbClr val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12700"/>
            <a:endParaRPr lang="ru-RU" sz="2400" spc="-20" dirty="0">
              <a:solidFill>
                <a:srgbClr val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12700" algn="ctr"/>
            <a:r>
              <a:rPr lang="ru-RU" sz="240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Мотивация</a:t>
            </a:r>
            <a:r>
              <a:rPr lang="ru-RU" sz="2400" spc="-6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ru-RU" sz="2400" spc="-1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сотрудников</a:t>
            </a:r>
            <a:endParaRPr lang="ru-RU" sz="2400" spc="-20" dirty="0">
              <a:solidFill>
                <a:srgbClr val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12700" algn="ctr"/>
            <a:r>
              <a:rPr lang="ru-RU" sz="2400" spc="-20" dirty="0" err="1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Хайп</a:t>
            </a:r>
            <a:endParaRPr lang="ru-RU" sz="24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BF43960-FFFB-4744-9075-EAD100D23774}"/>
              </a:ext>
            </a:extLst>
          </p:cNvPr>
          <p:cNvSpPr/>
          <p:nvPr/>
        </p:nvSpPr>
        <p:spPr>
          <a:xfrm>
            <a:off x="8081048" y="3658645"/>
            <a:ext cx="21259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/>
            <a:r>
              <a:rPr lang="ru-RU" sz="3200" dirty="0">
                <a:solidFill>
                  <a:srgbClr val="FF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Open Sans"/>
              </a:rPr>
              <a:t>Директор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92D9201-2DC7-48EE-ABFB-E3FF6DA78F54}"/>
              </a:ext>
            </a:extLst>
          </p:cNvPr>
          <p:cNvSpPr/>
          <p:nvPr/>
        </p:nvSpPr>
        <p:spPr>
          <a:xfrm>
            <a:off x="8369303" y="6461471"/>
            <a:ext cx="16433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/>
            <a:r>
              <a:rPr lang="ru-RU" sz="3200" dirty="0" err="1">
                <a:solidFill>
                  <a:srgbClr val="FF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Open Sans"/>
              </a:rPr>
              <a:t>Девопс</a:t>
            </a:r>
            <a:endParaRPr lang="ru-RU" sz="3200" dirty="0">
              <a:solidFill>
                <a:srgbClr val="FF00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Open Sans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7D3E742-0E73-4983-8FD4-B57ED8CE1288}"/>
              </a:ext>
            </a:extLst>
          </p:cNvPr>
          <p:cNvSpPr/>
          <p:nvPr/>
        </p:nvSpPr>
        <p:spPr>
          <a:xfrm>
            <a:off x="2155141" y="7261145"/>
            <a:ext cx="13999259" cy="1569660"/>
          </a:xfrm>
          <a:prstGeom prst="rect">
            <a:avLst/>
          </a:prstGeom>
        </p:spPr>
        <p:txBody>
          <a:bodyPr wrap="square" numCol="3">
            <a:spAutoFit/>
          </a:bodyPr>
          <a:lstStyle/>
          <a:p>
            <a:pPr marL="12700" algn="ctr"/>
            <a:r>
              <a:rPr lang="ru-RU" sz="2400" spc="-2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Скорость погружения в проект</a:t>
            </a:r>
          </a:p>
          <a:p>
            <a:pPr marL="12700" algn="ctr"/>
            <a:endParaRPr lang="ru-RU" sz="2400" spc="-20" dirty="0">
              <a:solidFill>
                <a:srgbClr val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12700" algn="ctr"/>
            <a:endParaRPr lang="ru-RU" sz="2400" spc="-20" dirty="0">
              <a:solidFill>
                <a:srgbClr val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12700" algn="ctr"/>
            <a:endParaRPr lang="ru-RU" sz="2400" spc="-20" dirty="0">
              <a:solidFill>
                <a:srgbClr val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12700" algn="ctr"/>
            <a:r>
              <a:rPr lang="ru-RU" sz="2400" spc="-2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Написание </a:t>
            </a:r>
            <a:r>
              <a:rPr lang="ru-RU" sz="2400" spc="-20" dirty="0" err="1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автотестов</a:t>
            </a:r>
            <a:endParaRPr lang="ru-RU" sz="2400" spc="-20" dirty="0">
              <a:solidFill>
                <a:srgbClr val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12700" algn="ctr"/>
            <a:r>
              <a:rPr lang="ru-RU" sz="2400" spc="-2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Анализ логов и метрик</a:t>
            </a:r>
          </a:p>
          <a:p>
            <a:pPr marL="12700" algn="ctr"/>
            <a:r>
              <a:rPr lang="ru-RU" sz="2400" spc="-2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Рутина</a:t>
            </a:r>
          </a:p>
          <a:p>
            <a:pPr marL="12700" algn="ctr"/>
            <a:endParaRPr lang="ru-RU" sz="2400" spc="-20" dirty="0">
              <a:solidFill>
                <a:srgbClr val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12700" algn="ctr"/>
            <a:r>
              <a:rPr lang="ru-RU" sz="2400" spc="-2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Приватность данных</a:t>
            </a:r>
          </a:p>
          <a:p>
            <a:pPr marL="12700" algn="ctr"/>
            <a:r>
              <a:rPr lang="ru-RU" sz="2400" spc="-2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09970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21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1268336"/>
            <a:ext cx="95034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ru-RU" sz="6499" b="1" dirty="0" err="1">
                <a:solidFill>
                  <a:srgbClr val="FFFFFF"/>
                </a:solidFill>
                <a:latin typeface="Bebas Neue Bold"/>
              </a:rPr>
              <a:t>Мокапы</a:t>
            </a:r>
            <a:r>
              <a:rPr lang="ru-RU" sz="6499" b="1" dirty="0">
                <a:solidFill>
                  <a:srgbClr val="FFFFFF"/>
                </a:solidFill>
                <a:latin typeface="Bebas Neue Bold"/>
              </a:rPr>
              <a:t> </a:t>
            </a:r>
            <a:r>
              <a:rPr lang="en-US" sz="6499" b="1" dirty="0" err="1">
                <a:solidFill>
                  <a:srgbClr val="FFFFFF"/>
                </a:solidFill>
                <a:latin typeface="Bebas Neue Bold"/>
              </a:rPr>
              <a:t>escalidraw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25" name="object 7">
            <a:extLst>
              <a:ext uri="{FF2B5EF4-FFF2-40B4-BE49-F238E27FC236}">
                <a16:creationId xmlns:a16="http://schemas.microsoft.com/office/drawing/2014/main" id="{3BEA5C59-8838-400A-83AB-FD4442A16DA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65592" y="2629259"/>
            <a:ext cx="12731607" cy="702425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372657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22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057400" y="1251528"/>
            <a:ext cx="95034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ru-RU" sz="6499" b="1" dirty="0" err="1">
                <a:solidFill>
                  <a:srgbClr val="FFFFFF"/>
                </a:solidFill>
                <a:latin typeface="Bebas Neue Bold"/>
              </a:rPr>
              <a:t>Мокапы</a:t>
            </a:r>
            <a:r>
              <a:rPr lang="ru-RU" sz="6499" b="1" dirty="0">
                <a:solidFill>
                  <a:srgbClr val="FFFFFF"/>
                </a:solidFill>
                <a:latin typeface="Bebas Neue Bold"/>
              </a:rPr>
              <a:t> </a:t>
            </a:r>
            <a:r>
              <a:rPr lang="en-US" sz="6499" b="1" dirty="0" err="1">
                <a:solidFill>
                  <a:srgbClr val="FFFFFF"/>
                </a:solidFill>
                <a:latin typeface="Bebas Neue Bold"/>
              </a:rPr>
              <a:t>escalidraw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25" name="object 7">
            <a:extLst>
              <a:ext uri="{FF2B5EF4-FFF2-40B4-BE49-F238E27FC236}">
                <a16:creationId xmlns:a16="http://schemas.microsoft.com/office/drawing/2014/main" id="{92093433-DDDE-4DFD-B9D2-CECA1726332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86000" y="2552700"/>
            <a:ext cx="13792200" cy="73152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29944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39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119418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ru-RU" sz="6499" b="1" dirty="0">
                <a:solidFill>
                  <a:srgbClr val="FFFFFF"/>
                </a:solidFill>
                <a:latin typeface="Bebas Neue Bold"/>
              </a:rPr>
              <a:t>Формирование видения - </a:t>
            </a:r>
            <a:r>
              <a:rPr lang="en-US" sz="6499" b="1" dirty="0">
                <a:solidFill>
                  <a:srgbClr val="FFFFFF"/>
                </a:solidFill>
                <a:latin typeface="Bebas Neue Bold"/>
              </a:rPr>
              <a:t>diagram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5" name="object 7">
            <a:extLst>
              <a:ext uri="{FF2B5EF4-FFF2-40B4-BE49-F238E27FC236}">
                <a16:creationId xmlns:a16="http://schemas.microsoft.com/office/drawing/2014/main" id="{B04104AF-FC4C-47BA-84FC-9CC717AA63D6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155141" y="3678279"/>
            <a:ext cx="6285386" cy="606047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6" name="object 8">
            <a:extLst>
              <a:ext uri="{FF2B5EF4-FFF2-40B4-BE49-F238E27FC236}">
                <a16:creationId xmlns:a16="http://schemas.microsoft.com/office/drawing/2014/main" id="{F883083C-3A7C-4020-9D89-F502ADBDF9FE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850293" y="3838761"/>
            <a:ext cx="5306478" cy="5555644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815810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40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5464859" cy="1821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ru-RU" sz="6499" b="1" dirty="0">
                <a:solidFill>
                  <a:srgbClr val="FFFFFF"/>
                </a:solidFill>
                <a:latin typeface="Bebas Neue Bold"/>
              </a:rPr>
              <a:t>Формирование видения - </a:t>
            </a:r>
            <a:r>
              <a:rPr lang="en-US" sz="6499" b="1" dirty="0">
                <a:solidFill>
                  <a:srgbClr val="FFFFFF"/>
                </a:solidFill>
                <a:latin typeface="Bebas Neue Bold"/>
              </a:rPr>
              <a:t>diagram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8" name="object 7">
            <a:extLst>
              <a:ext uri="{FF2B5EF4-FFF2-40B4-BE49-F238E27FC236}">
                <a16:creationId xmlns:a16="http://schemas.microsoft.com/office/drawing/2014/main" id="{B2F101E5-47FC-4E60-B887-DAA86CEA1FFE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620000" y="1036276"/>
            <a:ext cx="9297542" cy="8269222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285621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41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7" name="object 7">
            <a:extLst>
              <a:ext uri="{FF2B5EF4-FFF2-40B4-BE49-F238E27FC236}">
                <a16:creationId xmlns:a16="http://schemas.microsoft.com/office/drawing/2014/main" id="{C28508CE-119F-4C3B-B1EB-1E74CB2ACFD4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76400" y="1260398"/>
            <a:ext cx="15517367" cy="7988757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956393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42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46266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ru-RU" sz="6499" b="1" dirty="0">
                <a:solidFill>
                  <a:srgbClr val="FFFFFF"/>
                </a:solidFill>
                <a:latin typeface="Bebas Neue Bold"/>
              </a:rPr>
              <a:t>Шаги в </a:t>
            </a:r>
            <a:r>
              <a:rPr lang="en-US" sz="6499" b="1" dirty="0">
                <a:solidFill>
                  <a:srgbClr val="FFFFFF"/>
                </a:solidFill>
                <a:latin typeface="Bebas Neue Bold"/>
              </a:rPr>
              <a:t>SDLC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155141" y="3578482"/>
            <a:ext cx="9960659" cy="4326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200000"/>
              </a:lnSpc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Планирование</a:t>
            </a:r>
          </a:p>
          <a:p>
            <a:pPr algn="l">
              <a:lnSpc>
                <a:spcPct val="200000"/>
              </a:lnSpc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Анализ</a:t>
            </a:r>
          </a:p>
          <a:p>
            <a:pPr algn="l">
              <a:lnSpc>
                <a:spcPct val="200000"/>
              </a:lnSpc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Дизайн</a:t>
            </a:r>
          </a:p>
          <a:p>
            <a:pPr marL="342900" indent="-342900" algn="l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Разработка</a:t>
            </a:r>
          </a:p>
          <a:p>
            <a:pPr algn="l">
              <a:lnSpc>
                <a:spcPct val="200000"/>
              </a:lnSpc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Тестирование</a:t>
            </a:r>
          </a:p>
          <a:p>
            <a:pPr algn="l">
              <a:lnSpc>
                <a:spcPct val="200000"/>
              </a:lnSpc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Эксплуатация</a:t>
            </a:r>
            <a:endParaRPr lang="en-US" sz="24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439573E-2033-4507-9050-E43016D488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319" y="2562189"/>
            <a:ext cx="5456881" cy="510406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316472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43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78270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ru-RU" sz="6499" b="1" dirty="0">
                <a:solidFill>
                  <a:srgbClr val="FFFFFF"/>
                </a:solidFill>
                <a:latin typeface="Bebas Neue Bold"/>
              </a:rPr>
              <a:t>Задачи - разработка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155141" y="3578482"/>
            <a:ext cx="9960659" cy="3588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Написание кода</a:t>
            </a:r>
          </a:p>
          <a:p>
            <a:pPr marL="457200" indent="-4572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ru-RU" sz="24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Ревью</a:t>
            </a: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кода</a:t>
            </a:r>
          </a:p>
          <a:p>
            <a:pPr marL="457200" indent="-4572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ru-RU" sz="24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Мерж</a:t>
            </a: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кода</a:t>
            </a:r>
          </a:p>
          <a:p>
            <a:pPr marL="457200" indent="-4572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Отладка и устранение ошибка</a:t>
            </a:r>
          </a:p>
          <a:p>
            <a:pPr marL="457200" indent="-4572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Соблюдение стандартов разработки</a:t>
            </a:r>
            <a:endParaRPr lang="en-US" sz="24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5549197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44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95034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ru-RU" sz="6499" b="1" dirty="0">
                <a:solidFill>
                  <a:srgbClr val="FFFFFF"/>
                </a:solidFill>
                <a:latin typeface="Bebas Neue Bold"/>
              </a:rPr>
              <a:t>Инструменты - Разработка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155141" y="3578482"/>
            <a:ext cx="9960659" cy="2110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sz="24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VSCode</a:t>
            </a:r>
            <a:r>
              <a:rPr lang="en-US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+ </a:t>
            </a:r>
            <a:r>
              <a:rPr lang="en-US" sz="24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Codeium</a:t>
            </a:r>
            <a:r>
              <a:rPr lang="en-US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/</a:t>
            </a:r>
            <a:r>
              <a:rPr lang="en-US" sz="24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Github</a:t>
            </a:r>
            <a:r>
              <a:rPr lang="en-US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Copilot</a:t>
            </a:r>
          </a:p>
          <a:p>
            <a:pPr marL="457200" indent="-4572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Cursor IDE/</a:t>
            </a:r>
            <a:r>
              <a:rPr lang="en-US" sz="24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WindSurf</a:t>
            </a:r>
            <a:r>
              <a:rPr lang="en-US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en-US" sz="24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RooCode</a:t>
            </a:r>
            <a:r>
              <a:rPr lang="en-US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/ Cline)</a:t>
            </a:r>
          </a:p>
          <a:p>
            <a:pPr marL="457200" indent="-4572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n8n</a:t>
            </a: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461299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45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057400" y="1155746"/>
            <a:ext cx="14249400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en-US" sz="6499" b="1" dirty="0">
                <a:solidFill>
                  <a:srgbClr val="FFFFFF"/>
                </a:solidFill>
                <a:latin typeface="Bebas Neue Bold"/>
                <a:sym typeface="Bebas Neue Bold"/>
              </a:rPr>
              <a:t>Cursor/WARP/WIDSURF/ROOCODE/cline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369B9D4-4DD6-44FB-B39A-1746A7F2B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4985" y="2258653"/>
            <a:ext cx="14249400" cy="761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6758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45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90462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en-US" sz="6499" b="1" dirty="0" err="1">
                <a:solidFill>
                  <a:srgbClr val="FFFFFF"/>
                </a:solidFill>
                <a:latin typeface="Bebas Neue Bold"/>
              </a:rPr>
              <a:t>Mvp</a:t>
            </a:r>
            <a:r>
              <a:rPr lang="en-US" sz="6499" b="1" dirty="0">
                <a:solidFill>
                  <a:srgbClr val="FFFFFF"/>
                </a:solidFill>
                <a:latin typeface="Bebas Neue Bold"/>
              </a:rPr>
              <a:t> </a:t>
            </a:r>
            <a:r>
              <a:rPr lang="en-US" sz="6499" b="1" dirty="0" err="1">
                <a:solidFill>
                  <a:srgbClr val="FFFFFF"/>
                </a:solidFill>
                <a:latin typeface="Bebas Neue Bold"/>
              </a:rPr>
              <a:t>Smol</a:t>
            </a:r>
            <a:r>
              <a:rPr lang="en-US" sz="6499" b="1" dirty="0">
                <a:solidFill>
                  <a:srgbClr val="FFFFFF"/>
                </a:solidFill>
                <a:latin typeface="Bebas Neue Bold"/>
              </a:rPr>
              <a:t> Developer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5" name="object 7">
            <a:extLst>
              <a:ext uri="{FF2B5EF4-FFF2-40B4-BE49-F238E27FC236}">
                <a16:creationId xmlns:a16="http://schemas.microsoft.com/office/drawing/2014/main" id="{582AF1CC-BA29-435B-B2BE-9D29E0D616CF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443985" y="3404122"/>
            <a:ext cx="9400030" cy="6320534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8028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</a:t>
            </a: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63792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ru-RU" sz="6499" b="1" dirty="0">
                <a:solidFill>
                  <a:srgbClr val="FFFFFF"/>
                </a:solidFill>
                <a:latin typeface="Bebas Neue Bold"/>
              </a:rPr>
              <a:t>Целевые метрики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155141" y="4323959"/>
            <a:ext cx="13999259" cy="2241639"/>
          </a:xfrm>
          <a:prstGeom prst="rect">
            <a:avLst/>
          </a:prstGeom>
        </p:spPr>
        <p:txBody>
          <a:bodyPr wrap="square" lIns="0" tIns="0" rIns="0" bIns="0" numCol="3" rtlCol="0" anchor="t">
            <a:spAutoFit/>
          </a:bodyPr>
          <a:lstStyle/>
          <a:p>
            <a:pPr algn="ctr">
              <a:spcBef>
                <a:spcPct val="0"/>
              </a:spcBef>
            </a:pPr>
            <a:endParaRPr lang="ru-RU" sz="2400" dirty="0">
              <a:solidFill>
                <a:srgbClr val="FF00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Open Sans"/>
            </a:endParaRPr>
          </a:p>
          <a:p>
            <a:pPr marL="12700" algn="ctr">
              <a:spcBef>
                <a:spcPts val="105"/>
              </a:spcBef>
            </a:pPr>
            <a:r>
              <a:rPr lang="en-US" sz="2400" spc="-1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PMBOK</a:t>
            </a:r>
            <a:endParaRPr lang="ru-RU" sz="2400" spc="-1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12700" algn="ctr">
              <a:spcBef>
                <a:spcPts val="105"/>
              </a:spcBef>
            </a:pPr>
            <a:r>
              <a:rPr lang="ru-RU" sz="2400" i="1" spc="-1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базовый ориентир для процессов</a:t>
            </a:r>
            <a:r>
              <a:rPr lang="ru-RU" sz="2400" i="1" spc="-1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</a:p>
          <a:p>
            <a:pPr marL="12700" algn="ctr"/>
            <a:endParaRPr lang="ru-RU" sz="2400" dirty="0">
              <a:solidFill>
                <a:srgbClr val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12700" algn="ctr"/>
            <a:endParaRPr lang="ru-RU" sz="2400" dirty="0">
              <a:solidFill>
                <a:srgbClr val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12700" algn="ctr"/>
            <a:endParaRPr lang="ru-RU" sz="2400" dirty="0">
              <a:solidFill>
                <a:srgbClr val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12700" algn="ctr"/>
            <a:r>
              <a:rPr lang="en-US" sz="2400" spc="-1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Scrum</a:t>
            </a:r>
          </a:p>
          <a:p>
            <a:pPr marL="12700" algn="ctr"/>
            <a:r>
              <a:rPr lang="ru-RU" sz="2400" i="1" spc="-1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гибкость и скорость реакции</a:t>
            </a:r>
            <a:endParaRPr lang="ru-RU" sz="2400" i="1" spc="-1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12700" algn="ctr"/>
            <a:endParaRPr lang="ru-RU" sz="24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12700"/>
            <a:endParaRPr lang="ru-RU" sz="2400" spc="-20" dirty="0">
              <a:solidFill>
                <a:srgbClr val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12700"/>
            <a:endParaRPr lang="ru-RU" sz="2400" spc="-20" dirty="0">
              <a:solidFill>
                <a:srgbClr val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12700"/>
            <a:endParaRPr lang="en-US" sz="2400" spc="-20" dirty="0">
              <a:solidFill>
                <a:srgbClr val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12700" algn="ctr"/>
            <a:r>
              <a:rPr lang="en-US" sz="2400" spc="-2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KPI</a:t>
            </a:r>
            <a:endParaRPr lang="ru-RU" sz="2400" spc="-20" dirty="0">
              <a:solidFill>
                <a:srgbClr val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12700" algn="ctr"/>
            <a:r>
              <a:rPr lang="ru-RU" sz="2400" i="1" spc="-2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четкие ориентиры для результата</a:t>
            </a: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BF43960-FFFB-4744-9075-EAD100D23774}"/>
              </a:ext>
            </a:extLst>
          </p:cNvPr>
          <p:cNvSpPr/>
          <p:nvPr/>
        </p:nvSpPr>
        <p:spPr>
          <a:xfrm>
            <a:off x="8081048" y="3658645"/>
            <a:ext cx="21259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/>
            <a:r>
              <a:rPr lang="ru-RU" sz="3200" dirty="0">
                <a:solidFill>
                  <a:srgbClr val="FF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Open Sans"/>
              </a:rPr>
              <a:t>Директор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92D9201-2DC7-48EE-ABFB-E3FF6DA78F54}"/>
              </a:ext>
            </a:extLst>
          </p:cNvPr>
          <p:cNvSpPr/>
          <p:nvPr/>
        </p:nvSpPr>
        <p:spPr>
          <a:xfrm>
            <a:off x="8369303" y="6461471"/>
            <a:ext cx="16433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/>
            <a:r>
              <a:rPr lang="ru-RU" sz="3200" dirty="0" err="1">
                <a:solidFill>
                  <a:srgbClr val="FF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Open Sans"/>
              </a:rPr>
              <a:t>Девопс</a:t>
            </a:r>
            <a:endParaRPr lang="ru-RU" sz="3200" dirty="0">
              <a:solidFill>
                <a:srgbClr val="FF00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Open Sans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7D3E742-0E73-4983-8FD4-B57ED8CE1288}"/>
              </a:ext>
            </a:extLst>
          </p:cNvPr>
          <p:cNvSpPr/>
          <p:nvPr/>
        </p:nvSpPr>
        <p:spPr>
          <a:xfrm>
            <a:off x="2155141" y="7261145"/>
            <a:ext cx="13999259" cy="2308324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12700" algn="ctr"/>
            <a:r>
              <a:rPr lang="en-US" sz="2400" spc="-2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DORA</a:t>
            </a:r>
          </a:p>
          <a:p>
            <a:pPr marL="12700" algn="ctr"/>
            <a:r>
              <a:rPr lang="ru-RU" sz="2400" i="1" spc="-2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измерение скорости и качества релизов</a:t>
            </a:r>
          </a:p>
          <a:p>
            <a:pPr marL="12700" algn="ctr"/>
            <a:endParaRPr lang="ru-RU" sz="2400" spc="-20" dirty="0">
              <a:solidFill>
                <a:srgbClr val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12700" algn="ctr"/>
            <a:endParaRPr lang="ru-RU" sz="2400" spc="-20" dirty="0">
              <a:solidFill>
                <a:srgbClr val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12700" algn="ctr"/>
            <a:endParaRPr lang="ru-RU" sz="2400" spc="-20" dirty="0">
              <a:solidFill>
                <a:srgbClr val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12700" algn="ctr"/>
            <a:endParaRPr lang="ru-RU" sz="2400" spc="-20" dirty="0">
              <a:solidFill>
                <a:srgbClr val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12700" algn="ctr"/>
            <a:r>
              <a:rPr lang="en-US" sz="2400" spc="-2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Prometheus/Grafana</a:t>
            </a:r>
            <a:endParaRPr lang="ru-RU" sz="2400" spc="-20" dirty="0">
              <a:solidFill>
                <a:srgbClr val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12700" algn="ctr"/>
            <a:r>
              <a:rPr lang="ru-RU" sz="2400" spc="-2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ru-RU" sz="2400" i="1" spc="-2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прозрачный мониторинг для контроля ситуации</a:t>
            </a:r>
          </a:p>
        </p:txBody>
      </p:sp>
    </p:spTree>
    <p:extLst>
      <p:ext uri="{BB962C8B-B14F-4D97-AF65-F5344CB8AC3E}">
        <p14:creationId xmlns:p14="http://schemas.microsoft.com/office/powerpoint/2010/main" val="20084282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46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90462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en-US" sz="6499" b="1" dirty="0">
                <a:solidFill>
                  <a:srgbClr val="FFFFFF"/>
                </a:solidFill>
                <a:latin typeface="Bebas Neue Bold"/>
              </a:rPr>
              <a:t>N8n </a:t>
            </a:r>
            <a:r>
              <a:rPr lang="ru-RU" sz="6499" b="1" dirty="0">
                <a:solidFill>
                  <a:srgbClr val="FFFFFF"/>
                </a:solidFill>
                <a:latin typeface="Bebas Neue Bold"/>
              </a:rPr>
              <a:t>автоматизация </a:t>
            </a:r>
            <a:r>
              <a:rPr lang="en-US" sz="6499" b="1" dirty="0">
                <a:solidFill>
                  <a:srgbClr val="FFFFFF"/>
                </a:solidFill>
                <a:latin typeface="Bebas Neue Bold"/>
              </a:rPr>
              <a:t>MR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6" name="object 7">
            <a:extLst>
              <a:ext uri="{FF2B5EF4-FFF2-40B4-BE49-F238E27FC236}">
                <a16:creationId xmlns:a16="http://schemas.microsoft.com/office/drawing/2014/main" id="{AB7D4A09-F89A-4CC7-8AF0-7818429AB1BB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81328" y="3564375"/>
            <a:ext cx="15325344" cy="546912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685833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47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90462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en-US" sz="6499" b="1" dirty="0">
                <a:solidFill>
                  <a:srgbClr val="FFFFFF"/>
                </a:solidFill>
                <a:latin typeface="Bebas Neue Bold"/>
              </a:rPr>
              <a:t>N8n code review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7" name="object 7">
            <a:extLst>
              <a:ext uri="{FF2B5EF4-FFF2-40B4-BE49-F238E27FC236}">
                <a16:creationId xmlns:a16="http://schemas.microsoft.com/office/drawing/2014/main" id="{26CF3ABF-7F25-4474-8D22-48B0B4BA67DB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033495" y="3378696"/>
            <a:ext cx="14211870" cy="620356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723915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48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90462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en-US" sz="6499" b="1" dirty="0">
                <a:solidFill>
                  <a:srgbClr val="FFFFFF"/>
                </a:solidFill>
                <a:latin typeface="Bebas Neue Bold"/>
              </a:rPr>
              <a:t>N8n code review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5" name="object 7">
            <a:extLst>
              <a:ext uri="{FF2B5EF4-FFF2-40B4-BE49-F238E27FC236}">
                <a16:creationId xmlns:a16="http://schemas.microsoft.com/office/drawing/2014/main" id="{35D102A0-8E72-4FA2-8E83-8A25238DCC33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05940" y="3767112"/>
            <a:ext cx="14676119" cy="554888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54974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50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8319983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en-US" sz="6499" b="1" dirty="0" err="1">
                <a:solidFill>
                  <a:srgbClr val="FFFFFF"/>
                </a:solidFill>
                <a:latin typeface="Bebas Neue Bold"/>
                <a:sym typeface="Bebas Neue Bold"/>
              </a:rPr>
              <a:t>Crewai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5" name="object 9">
            <a:extLst>
              <a:ext uri="{FF2B5EF4-FFF2-40B4-BE49-F238E27FC236}">
                <a16:creationId xmlns:a16="http://schemas.microsoft.com/office/drawing/2014/main" id="{94659C4C-6FB0-47F5-9B36-DCA205F9187C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76806" y="3698321"/>
            <a:ext cx="14534388" cy="558088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383198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51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8319983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en-US" sz="6499" b="1" dirty="0" err="1">
                <a:solidFill>
                  <a:srgbClr val="FFFFFF"/>
                </a:solidFill>
                <a:latin typeface="Bebas Neue Bold"/>
                <a:sym typeface="Bebas Neue Bold"/>
              </a:rPr>
              <a:t>Crewai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7" name="object 9">
            <a:extLst>
              <a:ext uri="{FF2B5EF4-FFF2-40B4-BE49-F238E27FC236}">
                <a16:creationId xmlns:a16="http://schemas.microsoft.com/office/drawing/2014/main" id="{0B8162B6-04E5-4D47-B5C4-D1FE51AEEFDC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456336" y="1463802"/>
            <a:ext cx="8037576" cy="735939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200548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52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46266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ru-RU" sz="6499" b="1" dirty="0">
                <a:solidFill>
                  <a:srgbClr val="FFFFFF"/>
                </a:solidFill>
                <a:latin typeface="Bebas Neue Bold"/>
              </a:rPr>
              <a:t>Шаги в </a:t>
            </a:r>
            <a:r>
              <a:rPr lang="en-US" sz="6499" b="1" dirty="0">
                <a:solidFill>
                  <a:srgbClr val="FFFFFF"/>
                </a:solidFill>
                <a:latin typeface="Bebas Neue Bold"/>
              </a:rPr>
              <a:t>SDLC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155141" y="3578482"/>
            <a:ext cx="9960659" cy="4326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200000"/>
              </a:lnSpc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Планирование</a:t>
            </a:r>
          </a:p>
          <a:p>
            <a:pPr algn="l">
              <a:lnSpc>
                <a:spcPct val="200000"/>
              </a:lnSpc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Анализ</a:t>
            </a:r>
          </a:p>
          <a:p>
            <a:pPr algn="l">
              <a:lnSpc>
                <a:spcPct val="200000"/>
              </a:lnSpc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Дизайн</a:t>
            </a:r>
          </a:p>
          <a:p>
            <a:pPr algn="l">
              <a:lnSpc>
                <a:spcPct val="200000"/>
              </a:lnSpc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Разработка</a:t>
            </a:r>
          </a:p>
          <a:p>
            <a:pPr marL="342900" indent="-342900" algn="l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Тестирование</a:t>
            </a:r>
          </a:p>
          <a:p>
            <a:pPr algn="l">
              <a:lnSpc>
                <a:spcPct val="200000"/>
              </a:lnSpc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Эксплуатация</a:t>
            </a:r>
            <a:endParaRPr lang="en-US" sz="24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439573E-2033-4507-9050-E43016D488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915" y="2562189"/>
            <a:ext cx="5107689" cy="510406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761087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53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78270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ru-RU" sz="6499" b="1" dirty="0">
                <a:solidFill>
                  <a:srgbClr val="FFFFFF"/>
                </a:solidFill>
                <a:latin typeface="Bebas Neue Bold"/>
              </a:rPr>
              <a:t>Задачи - тестирование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155141" y="3578482"/>
            <a:ext cx="9960659" cy="3588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Написание тестов</a:t>
            </a:r>
          </a:p>
          <a:p>
            <a:pPr marL="457200" indent="-4572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Выполнение тестов</a:t>
            </a:r>
          </a:p>
          <a:p>
            <a:pPr marL="457200" indent="-4572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Анализ результатов тестов</a:t>
            </a:r>
          </a:p>
          <a:p>
            <a:pPr marL="457200" indent="-4572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Регрессионное тестирование</a:t>
            </a:r>
          </a:p>
          <a:p>
            <a:pPr marL="457200" indent="-4572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Создание тестовых данных</a:t>
            </a:r>
            <a:endParaRPr lang="en-US" sz="24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278291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54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95034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ru-RU" sz="6499" b="1" dirty="0">
                <a:solidFill>
                  <a:srgbClr val="FFFFFF"/>
                </a:solidFill>
                <a:latin typeface="Bebas Neue Bold"/>
              </a:rPr>
              <a:t>Инструменты - тестирование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155141" y="3578482"/>
            <a:ext cx="9960659" cy="2110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Ассистенты</a:t>
            </a:r>
          </a:p>
          <a:p>
            <a:pPr marL="457200" indent="-4572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Агенты ИИ</a:t>
            </a:r>
          </a:p>
          <a:p>
            <a:pPr marL="457200" indent="-4572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MCP Postman</a:t>
            </a: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745749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55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8319983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ru-RU" sz="6499" b="1" dirty="0">
                <a:solidFill>
                  <a:srgbClr val="FFFFFF"/>
                </a:solidFill>
                <a:latin typeface="Bebas Neue Bold"/>
                <a:sym typeface="Bebas Neue Bold"/>
              </a:rPr>
              <a:t>Эволюция использования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6" name="object 3">
            <a:extLst>
              <a:ext uri="{FF2B5EF4-FFF2-40B4-BE49-F238E27FC236}">
                <a16:creationId xmlns:a16="http://schemas.microsoft.com/office/drawing/2014/main" id="{12FD370D-44CD-42D8-8E5D-FA9E6CD16E29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155141" y="3319282"/>
            <a:ext cx="13977718" cy="6455794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666461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56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5464859" cy="1821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ru-RU" sz="6499" b="1" dirty="0">
                <a:solidFill>
                  <a:srgbClr val="FFFFFF"/>
                </a:solidFill>
                <a:latin typeface="Bebas Neue Bold"/>
                <a:sym typeface="Bebas Neue Bold"/>
              </a:rPr>
              <a:t>Приемная тестировщика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7" name="object 7">
            <a:extLst>
              <a:ext uri="{FF2B5EF4-FFF2-40B4-BE49-F238E27FC236}">
                <a16:creationId xmlns:a16="http://schemas.microsoft.com/office/drawing/2014/main" id="{E2984E8E-9A4C-4CDE-81AC-3371FADDEBE3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731743" y="827505"/>
            <a:ext cx="7299292" cy="863199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231351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</a:t>
            </a: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46266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ru-RU" sz="6499" b="1" dirty="0">
                <a:solidFill>
                  <a:srgbClr val="FFFFFF"/>
                </a:solidFill>
                <a:latin typeface="Bebas Neue Bold"/>
                <a:sym typeface="Bebas Neue Bold"/>
              </a:rPr>
              <a:t>Зачем нам ИИ?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85BC3E-1BC1-4768-8CA7-3505FE1CA0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8657" y="3855702"/>
            <a:ext cx="3820886" cy="3820886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AC2255F-8206-4ADA-8F47-8385E39D55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4929" y="3855702"/>
            <a:ext cx="5306785" cy="3820886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555431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58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27216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en-US" sz="6499" b="1" dirty="0" err="1">
                <a:solidFill>
                  <a:srgbClr val="FFFFFF"/>
                </a:solidFill>
                <a:latin typeface="Bebas Neue Bold"/>
                <a:sym typeface="Bebas Neue Bold"/>
              </a:rPr>
              <a:t>Explyt</a:t>
            </a:r>
            <a:r>
              <a:rPr lang="en-US" sz="6499" b="1" dirty="0">
                <a:solidFill>
                  <a:srgbClr val="FFFFFF"/>
                </a:solidFill>
                <a:latin typeface="Bebas Neue Bold"/>
                <a:sym typeface="Bebas Neue Bold"/>
              </a:rPr>
              <a:t> ai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7" name="object 7">
            <a:extLst>
              <a:ext uri="{FF2B5EF4-FFF2-40B4-BE49-F238E27FC236}">
                <a16:creationId xmlns:a16="http://schemas.microsoft.com/office/drawing/2014/main" id="{87B194E5-7806-41B8-8BE0-00863DE949C9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49100" y="1421315"/>
            <a:ext cx="11648488" cy="7444369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2904270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59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27216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en-US" sz="6499" b="1" dirty="0" err="1">
                <a:solidFill>
                  <a:srgbClr val="FFFFFF"/>
                </a:solidFill>
                <a:latin typeface="Bebas Neue Bold"/>
                <a:sym typeface="Bebas Neue Bold"/>
              </a:rPr>
              <a:t>Explyt</a:t>
            </a:r>
            <a:r>
              <a:rPr lang="en-US" sz="6499" b="1" dirty="0">
                <a:solidFill>
                  <a:srgbClr val="FFFFFF"/>
                </a:solidFill>
                <a:latin typeface="Bebas Neue Bold"/>
                <a:sym typeface="Bebas Neue Bold"/>
              </a:rPr>
              <a:t> ai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7" name="object 7">
            <a:extLst>
              <a:ext uri="{FF2B5EF4-FFF2-40B4-BE49-F238E27FC236}">
                <a16:creationId xmlns:a16="http://schemas.microsoft.com/office/drawing/2014/main" id="{87B194E5-7806-41B8-8BE0-00863DE949C9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377" y="1670338"/>
            <a:ext cx="11648488" cy="6946323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026521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61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46266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ru-RU" sz="6499" b="1" dirty="0">
                <a:solidFill>
                  <a:srgbClr val="FFFFFF"/>
                </a:solidFill>
                <a:latin typeface="Bebas Neue Bold"/>
              </a:rPr>
              <a:t>Шаги в </a:t>
            </a:r>
            <a:r>
              <a:rPr lang="en-US" sz="6499" b="1" dirty="0">
                <a:solidFill>
                  <a:srgbClr val="FFFFFF"/>
                </a:solidFill>
                <a:latin typeface="Bebas Neue Bold"/>
              </a:rPr>
              <a:t>SDLC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155141" y="3578482"/>
            <a:ext cx="9960659" cy="4326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200000"/>
              </a:lnSpc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Планирование</a:t>
            </a:r>
          </a:p>
          <a:p>
            <a:pPr algn="l">
              <a:lnSpc>
                <a:spcPct val="200000"/>
              </a:lnSpc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Анализ</a:t>
            </a:r>
          </a:p>
          <a:p>
            <a:pPr algn="l">
              <a:lnSpc>
                <a:spcPct val="200000"/>
              </a:lnSpc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Дизайн</a:t>
            </a:r>
          </a:p>
          <a:p>
            <a:pPr algn="l">
              <a:lnSpc>
                <a:spcPct val="200000"/>
              </a:lnSpc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Разработка</a:t>
            </a:r>
          </a:p>
          <a:p>
            <a:pPr algn="l">
              <a:lnSpc>
                <a:spcPct val="200000"/>
              </a:lnSpc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Тестирование</a:t>
            </a:r>
          </a:p>
          <a:p>
            <a:pPr marL="342900" indent="-342900" algn="l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Эксплуатация</a:t>
            </a:r>
            <a:endParaRPr lang="en-US" sz="24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439573E-2033-4507-9050-E43016D488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915" y="2815547"/>
            <a:ext cx="5107689" cy="459734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004965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62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78270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ru-RU" sz="6499" b="1" dirty="0">
                <a:solidFill>
                  <a:srgbClr val="FFFFFF"/>
                </a:solidFill>
                <a:latin typeface="Bebas Neue Bold"/>
              </a:rPr>
              <a:t>Задачи - эксплуатация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155141" y="3578482"/>
            <a:ext cx="9960659" cy="3588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Мониторинг системы</a:t>
            </a:r>
          </a:p>
          <a:p>
            <a:pPr marL="457200" indent="-4572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Обработка инцидентов</a:t>
            </a:r>
          </a:p>
          <a:p>
            <a:pPr marL="457200" indent="-4572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Анализ логов</a:t>
            </a:r>
          </a:p>
          <a:p>
            <a:pPr marL="457200" indent="-4572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Обработка запросов пользователей</a:t>
            </a:r>
          </a:p>
          <a:p>
            <a:pPr marL="457200" indent="-4572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Оптимизация инфраструктуры</a:t>
            </a:r>
            <a:endParaRPr lang="en-US" sz="24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801149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63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95034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ru-RU" sz="6499" b="1" dirty="0">
                <a:solidFill>
                  <a:srgbClr val="FFFFFF"/>
                </a:solidFill>
                <a:latin typeface="Bebas Neue Bold"/>
              </a:rPr>
              <a:t>Инструменты - эксплуатация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155141" y="3578482"/>
            <a:ext cx="9960659" cy="2110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Prometheus + </a:t>
            </a: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лог-анализ через </a:t>
            </a:r>
            <a:r>
              <a:rPr lang="en-US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LLM</a:t>
            </a:r>
          </a:p>
          <a:p>
            <a:pPr marL="457200" indent="-4572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Grafana + </a:t>
            </a: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чат-боты</a:t>
            </a:r>
          </a:p>
          <a:p>
            <a:pPr marL="457200" indent="-4572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Обработка инцидентов через агента</a:t>
            </a:r>
            <a:endParaRPr lang="en-US" sz="24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205815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64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2721659" cy="1821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en-US" sz="6499" b="1" dirty="0">
                <a:solidFill>
                  <a:srgbClr val="FFFFFF"/>
                </a:solidFill>
                <a:latin typeface="Bebas Neue Bold"/>
                <a:sym typeface="Bebas Neue Bold"/>
              </a:rPr>
              <a:t>Apache </a:t>
            </a:r>
            <a:r>
              <a:rPr lang="en-US" sz="6499" b="1" dirty="0" err="1">
                <a:solidFill>
                  <a:srgbClr val="FFFFFF"/>
                </a:solidFill>
                <a:latin typeface="Bebas Neue Bold"/>
                <a:sym typeface="Bebas Neue Bold"/>
              </a:rPr>
              <a:t>devlake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5" name="object 7">
            <a:extLst>
              <a:ext uri="{FF2B5EF4-FFF2-40B4-BE49-F238E27FC236}">
                <a16:creationId xmlns:a16="http://schemas.microsoft.com/office/drawing/2014/main" id="{65FF282D-B98F-49D9-920E-DEDC6271E51C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11632" y="1217676"/>
            <a:ext cx="12332208" cy="804062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888428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65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2721659" cy="1821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ru-RU" sz="6499" b="1" dirty="0">
                <a:solidFill>
                  <a:srgbClr val="FFFFFF"/>
                </a:solidFill>
                <a:latin typeface="Bebas Neue Bold"/>
                <a:sym typeface="Bebas Neue Bold"/>
              </a:rPr>
              <a:t>Анализ логов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7" name="object 7">
            <a:extLst>
              <a:ext uri="{FF2B5EF4-FFF2-40B4-BE49-F238E27FC236}">
                <a16:creationId xmlns:a16="http://schemas.microsoft.com/office/drawing/2014/main" id="{079F526E-F980-4E7F-B05F-2C0AEE12E29F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112932" y="1405839"/>
            <a:ext cx="8534400" cy="7476744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6" name="object 8">
            <a:extLst>
              <a:ext uri="{FF2B5EF4-FFF2-40B4-BE49-F238E27FC236}">
                <a16:creationId xmlns:a16="http://schemas.microsoft.com/office/drawing/2014/main" id="{E70A10EA-0192-48DF-AA74-578BE0E00166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155141" y="4667846"/>
            <a:ext cx="4744212" cy="302056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937880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66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27216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ru-RU" sz="6499" b="1" dirty="0" err="1">
                <a:solidFill>
                  <a:srgbClr val="FFFFFF"/>
                </a:solidFill>
                <a:latin typeface="Bebas Neue Bold"/>
                <a:sym typeface="Bebas Neue Bold"/>
              </a:rPr>
              <a:t>Алертинг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6" name="object 8">
            <a:extLst>
              <a:ext uri="{FF2B5EF4-FFF2-40B4-BE49-F238E27FC236}">
                <a16:creationId xmlns:a16="http://schemas.microsoft.com/office/drawing/2014/main" id="{E70A10EA-0192-48DF-AA74-578BE0E00166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42" y="4670131"/>
            <a:ext cx="3872892" cy="396264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8" name="object 7">
            <a:extLst>
              <a:ext uri="{FF2B5EF4-FFF2-40B4-BE49-F238E27FC236}">
                <a16:creationId xmlns:a16="http://schemas.microsoft.com/office/drawing/2014/main" id="{59E629D3-00AB-42D2-A96A-F3A4E480443B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139334" y="1008888"/>
            <a:ext cx="7818120" cy="826922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325155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67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46266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ru-RU" sz="6499" b="1" dirty="0">
                <a:solidFill>
                  <a:srgbClr val="FFFFFF"/>
                </a:solidFill>
                <a:latin typeface="Bebas Neue Bold"/>
              </a:rPr>
              <a:t>Шаги в </a:t>
            </a:r>
            <a:r>
              <a:rPr lang="en-US" sz="6499" b="1" dirty="0">
                <a:solidFill>
                  <a:srgbClr val="FFFFFF"/>
                </a:solidFill>
                <a:latin typeface="Bebas Neue Bold"/>
              </a:rPr>
              <a:t>SDLC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155141" y="3578482"/>
            <a:ext cx="9960659" cy="4326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200000"/>
              </a:lnSpc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Планирование</a:t>
            </a:r>
          </a:p>
          <a:p>
            <a:pPr algn="l">
              <a:lnSpc>
                <a:spcPct val="200000"/>
              </a:lnSpc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Анализ</a:t>
            </a:r>
          </a:p>
          <a:p>
            <a:pPr algn="l">
              <a:lnSpc>
                <a:spcPct val="200000"/>
              </a:lnSpc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Дизайн</a:t>
            </a:r>
          </a:p>
          <a:p>
            <a:pPr algn="l">
              <a:lnSpc>
                <a:spcPct val="200000"/>
              </a:lnSpc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Разработка</a:t>
            </a:r>
          </a:p>
          <a:p>
            <a:pPr algn="l">
              <a:lnSpc>
                <a:spcPct val="200000"/>
              </a:lnSpc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Тестирование</a:t>
            </a:r>
          </a:p>
          <a:p>
            <a:pPr algn="l">
              <a:lnSpc>
                <a:spcPct val="200000"/>
              </a:lnSpc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Эксплуатация</a:t>
            </a:r>
            <a:endParaRPr lang="en-US" sz="24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856DCC-AFEB-4FA5-A47D-4754892049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3085" y="2476500"/>
            <a:ext cx="5413115" cy="5380893"/>
          </a:xfrm>
          <a:prstGeom prst="ellipse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54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670045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69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78270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ru-RU" sz="6499" b="1" dirty="0">
                <a:solidFill>
                  <a:srgbClr val="FFFFFF"/>
                </a:solidFill>
                <a:latin typeface="Bebas Neue Bold"/>
                <a:sym typeface="Bebas Neue Bold"/>
              </a:rPr>
              <a:t>Что стоит изучить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155141" y="3578482"/>
            <a:ext cx="9960659" cy="3588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LlamaIndex</a:t>
            </a:r>
            <a:endParaRPr lang="en-US" sz="24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indent="-342900" algn="l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LangChain</a:t>
            </a:r>
            <a:endParaRPr lang="en-US" sz="24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indent="-342900" algn="l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LangGraph</a:t>
            </a:r>
            <a:endParaRPr lang="en-US" sz="24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indent="-342900" algn="l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LangFuse</a:t>
            </a:r>
            <a:endParaRPr lang="en-US" sz="24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indent="-342900" algn="l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LangSmth</a:t>
            </a:r>
            <a:endParaRPr lang="ru-RU" sz="24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859795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</a:t>
            </a: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7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46266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ru-RU" sz="6499" b="1" dirty="0">
                <a:solidFill>
                  <a:srgbClr val="FFFFFF"/>
                </a:solidFill>
                <a:latin typeface="Bebas Neue Bold"/>
              </a:rPr>
              <a:t>Шаги в </a:t>
            </a:r>
            <a:r>
              <a:rPr lang="en-US" sz="6499" b="1" dirty="0">
                <a:solidFill>
                  <a:srgbClr val="FFFFFF"/>
                </a:solidFill>
                <a:latin typeface="Bebas Neue Bold"/>
              </a:rPr>
              <a:t>SDLC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155141" y="3578482"/>
            <a:ext cx="9960659" cy="4326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200000"/>
              </a:lnSpc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Планирование</a:t>
            </a:r>
          </a:p>
          <a:p>
            <a:pPr algn="l">
              <a:lnSpc>
                <a:spcPct val="200000"/>
              </a:lnSpc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Анализ</a:t>
            </a:r>
          </a:p>
          <a:p>
            <a:pPr algn="l">
              <a:lnSpc>
                <a:spcPct val="200000"/>
              </a:lnSpc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Дизайн</a:t>
            </a:r>
          </a:p>
          <a:p>
            <a:pPr algn="l">
              <a:lnSpc>
                <a:spcPct val="200000"/>
              </a:lnSpc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Разработка</a:t>
            </a:r>
          </a:p>
          <a:p>
            <a:pPr algn="l">
              <a:lnSpc>
                <a:spcPct val="200000"/>
              </a:lnSpc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Тестирование</a:t>
            </a:r>
          </a:p>
          <a:p>
            <a:pPr algn="l">
              <a:lnSpc>
                <a:spcPct val="200000"/>
              </a:lnSpc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Эксплуатация</a:t>
            </a:r>
            <a:endParaRPr lang="en-US" sz="24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856DCC-AFEB-4FA5-A47D-4754892049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3085" y="2476500"/>
            <a:ext cx="5413115" cy="5380893"/>
          </a:xfrm>
          <a:prstGeom prst="ellipse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54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5574099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68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63792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ru-RU" sz="6499" b="1" dirty="0">
                <a:solidFill>
                  <a:srgbClr val="FFFFFF"/>
                </a:solidFill>
                <a:latin typeface="Bebas Neue Bold"/>
              </a:rPr>
              <a:t>В чем суть проблемы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155141" y="4323959"/>
            <a:ext cx="13999259" cy="2241639"/>
          </a:xfrm>
          <a:prstGeom prst="rect">
            <a:avLst/>
          </a:prstGeom>
        </p:spPr>
        <p:txBody>
          <a:bodyPr wrap="square" lIns="0" tIns="0" rIns="0" bIns="0" numCol="3" rtlCol="0" anchor="t">
            <a:spAutoFit/>
          </a:bodyPr>
          <a:lstStyle/>
          <a:p>
            <a:pPr marL="342900" indent="-342900" algn="ctr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ru-RU" sz="2400" dirty="0">
              <a:solidFill>
                <a:srgbClr val="FF00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Open Sans"/>
            </a:endParaRPr>
          </a:p>
          <a:p>
            <a:pPr marL="355600" indent="-342900" algn="ctr">
              <a:spcBef>
                <a:spcPts val="105"/>
              </a:spcBef>
              <a:buFont typeface="Wingdings" panose="05000000000000000000" pitchFamily="2" charset="2"/>
              <a:buChar char="ü"/>
            </a:pPr>
            <a:r>
              <a:rPr lang="ru-RU" sz="2400" dirty="0" err="1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Time</a:t>
            </a:r>
            <a:r>
              <a:rPr lang="ru-RU" sz="2400" spc="-5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to</a:t>
            </a:r>
            <a:r>
              <a:rPr lang="ru-RU" sz="2400" spc="-5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ru-RU" sz="2400" spc="-10" dirty="0" err="1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market</a:t>
            </a:r>
            <a:r>
              <a:rPr lang="ru-RU" sz="2400" spc="-1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</a:p>
          <a:p>
            <a:pPr marL="355600" indent="-342900" algn="ctr">
              <a:spcBef>
                <a:spcPts val="105"/>
              </a:spcBef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Качество</a:t>
            </a:r>
            <a:r>
              <a:rPr lang="ru-RU" sz="2400" spc="-55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ru-RU" sz="2400" spc="-1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продукта</a:t>
            </a:r>
            <a:r>
              <a:rPr lang="ru-RU" sz="2400" spc="-1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</a:p>
          <a:p>
            <a:pPr marL="355600" indent="-342900" algn="ctr">
              <a:buFont typeface="Wingdings" panose="05000000000000000000" pitchFamily="2" charset="2"/>
              <a:buChar char="ü"/>
            </a:pPr>
            <a:endParaRPr lang="ru-RU" sz="2400" dirty="0">
              <a:solidFill>
                <a:srgbClr val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55600" indent="-342900" algn="ctr">
              <a:buFont typeface="Wingdings" panose="05000000000000000000" pitchFamily="2" charset="2"/>
              <a:buChar char="ü"/>
            </a:pPr>
            <a:endParaRPr lang="ru-RU" sz="2400" dirty="0">
              <a:solidFill>
                <a:srgbClr val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55600" indent="-342900" algn="ctr">
              <a:buFont typeface="Wingdings" panose="05000000000000000000" pitchFamily="2" charset="2"/>
              <a:buChar char="ü"/>
            </a:pPr>
            <a:endParaRPr lang="ru-RU" sz="2400" dirty="0">
              <a:solidFill>
                <a:srgbClr val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55600" indent="-342900" algn="ctr">
              <a:buFont typeface="Wingdings" panose="05000000000000000000" pitchFamily="2" charset="2"/>
              <a:buChar char="ü"/>
            </a:pPr>
            <a:endParaRPr lang="ru-RU" sz="2400" dirty="0">
              <a:solidFill>
                <a:srgbClr val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55600" indent="-342900" algn="ctr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Проверка</a:t>
            </a:r>
            <a:r>
              <a:rPr lang="ru-RU" sz="2400" spc="-135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ru-RU" sz="2400" spc="-1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гипотез</a:t>
            </a:r>
            <a:endParaRPr lang="ru-RU" sz="2400" spc="-1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55600" indent="-342900" algn="ctr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Измерение</a:t>
            </a:r>
            <a:r>
              <a:rPr lang="ru-RU" sz="2400" spc="-65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ru-RU" sz="2400" spc="-1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эффективности </a:t>
            </a:r>
          </a:p>
          <a:p>
            <a:pPr marL="355600" indent="-342900" algn="ctr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Хаос</a:t>
            </a:r>
            <a:r>
              <a:rPr lang="ru-RU" sz="2400" spc="-5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ru-RU" sz="240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в</a:t>
            </a:r>
            <a:r>
              <a:rPr lang="ru-RU" sz="2400" spc="-35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ru-RU" sz="2400" spc="-1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решениях</a:t>
            </a:r>
            <a:endParaRPr lang="ru-RU" sz="24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55600" indent="-342900">
              <a:buFont typeface="Wingdings" panose="05000000000000000000" pitchFamily="2" charset="2"/>
              <a:buChar char="ü"/>
            </a:pPr>
            <a:endParaRPr lang="ru-RU" sz="2400" spc="-20" dirty="0">
              <a:solidFill>
                <a:srgbClr val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55600" indent="-342900">
              <a:buFont typeface="Wingdings" panose="05000000000000000000" pitchFamily="2" charset="2"/>
              <a:buChar char="ü"/>
            </a:pPr>
            <a:endParaRPr lang="ru-RU" sz="2400" spc="-20" dirty="0">
              <a:solidFill>
                <a:srgbClr val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55600" indent="-342900">
              <a:buFont typeface="Wingdings" panose="05000000000000000000" pitchFamily="2" charset="2"/>
              <a:buChar char="ü"/>
            </a:pPr>
            <a:endParaRPr lang="ru-RU" sz="2400" spc="-20" dirty="0">
              <a:solidFill>
                <a:srgbClr val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55600" indent="-342900" algn="ctr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Мотивация</a:t>
            </a:r>
            <a:r>
              <a:rPr lang="ru-RU" sz="2400" spc="-6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ru-RU" sz="2400" spc="-1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сотрудников</a:t>
            </a:r>
            <a:endParaRPr lang="ru-RU" sz="2400" spc="-20" dirty="0">
              <a:solidFill>
                <a:srgbClr val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55600" indent="-342900" algn="ctr">
              <a:buFont typeface="Wingdings" panose="05000000000000000000" pitchFamily="2" charset="2"/>
              <a:buChar char="ü"/>
            </a:pPr>
            <a:r>
              <a:rPr lang="ru-RU" sz="2400" spc="-20" dirty="0" err="1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Хайп</a:t>
            </a:r>
            <a:endParaRPr lang="ru-RU" sz="24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BF43960-FFFB-4744-9075-EAD100D23774}"/>
              </a:ext>
            </a:extLst>
          </p:cNvPr>
          <p:cNvSpPr/>
          <p:nvPr/>
        </p:nvSpPr>
        <p:spPr>
          <a:xfrm>
            <a:off x="8081048" y="3658645"/>
            <a:ext cx="21259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/>
            <a:r>
              <a:rPr lang="ru-RU" sz="3200" dirty="0">
                <a:solidFill>
                  <a:srgbClr val="FF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Open Sans"/>
              </a:rPr>
              <a:t>Директор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92D9201-2DC7-48EE-ABFB-E3FF6DA78F54}"/>
              </a:ext>
            </a:extLst>
          </p:cNvPr>
          <p:cNvSpPr/>
          <p:nvPr/>
        </p:nvSpPr>
        <p:spPr>
          <a:xfrm>
            <a:off x="8369303" y="6461471"/>
            <a:ext cx="16433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/>
            <a:r>
              <a:rPr lang="ru-RU" sz="3200" dirty="0" err="1">
                <a:solidFill>
                  <a:srgbClr val="FF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Open Sans"/>
              </a:rPr>
              <a:t>Девопс</a:t>
            </a:r>
            <a:endParaRPr lang="ru-RU" sz="3200" dirty="0">
              <a:solidFill>
                <a:srgbClr val="FF00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Open Sans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7D3E742-0E73-4983-8FD4-B57ED8CE1288}"/>
              </a:ext>
            </a:extLst>
          </p:cNvPr>
          <p:cNvSpPr/>
          <p:nvPr/>
        </p:nvSpPr>
        <p:spPr>
          <a:xfrm>
            <a:off x="2155141" y="7261145"/>
            <a:ext cx="13999259" cy="1938992"/>
          </a:xfrm>
          <a:prstGeom prst="rect">
            <a:avLst/>
          </a:prstGeom>
        </p:spPr>
        <p:txBody>
          <a:bodyPr wrap="square" numCol="3">
            <a:spAutoFit/>
          </a:bodyPr>
          <a:lstStyle/>
          <a:p>
            <a:pPr marL="355600" indent="-342900" algn="ctr">
              <a:buFont typeface="Wingdings" panose="05000000000000000000" pitchFamily="2" charset="2"/>
              <a:buChar char="ü"/>
            </a:pPr>
            <a:endParaRPr lang="ru-RU" sz="2400" spc="-20" dirty="0">
              <a:solidFill>
                <a:srgbClr val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55600" indent="-342900" algn="ctr">
              <a:buFont typeface="Wingdings" panose="05000000000000000000" pitchFamily="2" charset="2"/>
              <a:buChar char="ü"/>
            </a:pPr>
            <a:r>
              <a:rPr lang="ru-RU" sz="2400" spc="-2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Скорость погружения в проект</a:t>
            </a:r>
          </a:p>
          <a:p>
            <a:pPr marL="355600" indent="-342900" algn="ctr">
              <a:buFont typeface="Wingdings" panose="05000000000000000000" pitchFamily="2" charset="2"/>
              <a:buChar char="ü"/>
            </a:pPr>
            <a:endParaRPr lang="ru-RU" sz="2400" spc="-20" dirty="0">
              <a:solidFill>
                <a:srgbClr val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55600" indent="-342900" algn="ctr">
              <a:buFont typeface="Wingdings" panose="05000000000000000000" pitchFamily="2" charset="2"/>
              <a:buChar char="ü"/>
            </a:pPr>
            <a:endParaRPr lang="ru-RU" sz="2400" spc="-20" dirty="0">
              <a:solidFill>
                <a:srgbClr val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55600" indent="-342900" algn="ctr">
              <a:buFont typeface="Wingdings" panose="05000000000000000000" pitchFamily="2" charset="2"/>
              <a:buChar char="ü"/>
            </a:pPr>
            <a:endParaRPr lang="ru-RU" sz="2400" spc="-20" dirty="0">
              <a:solidFill>
                <a:srgbClr val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55600" indent="-342900" algn="ctr">
              <a:buFont typeface="Wingdings" panose="05000000000000000000" pitchFamily="2" charset="2"/>
              <a:buChar char="ü"/>
            </a:pPr>
            <a:r>
              <a:rPr lang="ru-RU" sz="2400" spc="-2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Написание </a:t>
            </a:r>
            <a:r>
              <a:rPr lang="ru-RU" sz="2400" spc="-20" dirty="0" err="1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автотестов</a:t>
            </a:r>
            <a:endParaRPr lang="ru-RU" sz="2400" spc="-20" dirty="0">
              <a:solidFill>
                <a:srgbClr val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55600" indent="-342900" algn="ctr">
              <a:buFont typeface="Wingdings" panose="05000000000000000000" pitchFamily="2" charset="2"/>
              <a:buChar char="ü"/>
            </a:pPr>
            <a:r>
              <a:rPr lang="ru-RU" sz="2400" spc="-2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Анализ логов и метрик</a:t>
            </a:r>
          </a:p>
          <a:p>
            <a:pPr marL="355600" indent="-342900" algn="ctr">
              <a:buFont typeface="Wingdings" panose="05000000000000000000" pitchFamily="2" charset="2"/>
              <a:buChar char="ü"/>
            </a:pPr>
            <a:endParaRPr lang="ru-RU" sz="2400" spc="-20" dirty="0">
              <a:solidFill>
                <a:srgbClr val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55600" indent="-342900" algn="ctr">
              <a:buFont typeface="Wingdings" panose="05000000000000000000" pitchFamily="2" charset="2"/>
              <a:buChar char="ü"/>
            </a:pPr>
            <a:endParaRPr lang="ru-RU" sz="2400" spc="-20" dirty="0">
              <a:solidFill>
                <a:srgbClr val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55600" indent="-342900" algn="ctr">
              <a:buFont typeface="Wingdings" panose="05000000000000000000" pitchFamily="2" charset="2"/>
              <a:buChar char="ü"/>
            </a:pPr>
            <a:endParaRPr lang="ru-RU" sz="2400" spc="-20" dirty="0">
              <a:solidFill>
                <a:srgbClr val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55600" indent="-342900" algn="ctr">
              <a:buFont typeface="Wingdings" panose="05000000000000000000" pitchFamily="2" charset="2"/>
              <a:buChar char="ü"/>
            </a:pPr>
            <a:r>
              <a:rPr lang="ru-RU" sz="2400" spc="-2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Рутина</a:t>
            </a:r>
          </a:p>
          <a:p>
            <a:pPr marL="355600" indent="-342900" algn="ctr">
              <a:buFont typeface="Wingdings" panose="05000000000000000000" pitchFamily="2" charset="2"/>
              <a:buChar char="ü"/>
            </a:pPr>
            <a:r>
              <a:rPr lang="ru-RU" sz="2400" spc="-2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Приватность данных</a:t>
            </a:r>
          </a:p>
          <a:p>
            <a:pPr marL="12700" algn="ctr"/>
            <a:r>
              <a:rPr lang="ru-RU" sz="2400" spc="-2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461674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69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78270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ru-RU" sz="6499" b="1" dirty="0">
                <a:solidFill>
                  <a:srgbClr val="FFFFFF"/>
                </a:solidFill>
                <a:latin typeface="Bebas Neue Bold"/>
              </a:rPr>
              <a:t>Новые проблемы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155141" y="3578482"/>
            <a:ext cx="9960659" cy="4326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200000"/>
              </a:lnSpc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Галлюцинации</a:t>
            </a:r>
          </a:p>
          <a:p>
            <a:pPr algn="l">
              <a:lnSpc>
                <a:spcPct val="200000"/>
              </a:lnSpc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Контекст</a:t>
            </a:r>
          </a:p>
          <a:p>
            <a:pPr algn="l">
              <a:lnSpc>
                <a:spcPct val="200000"/>
              </a:lnSpc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Безопасность 152-ФЗ (защита персональных данных)</a:t>
            </a:r>
          </a:p>
          <a:p>
            <a:pPr algn="l">
              <a:lnSpc>
                <a:spcPct val="200000"/>
              </a:lnSpc>
              <a:spcBef>
                <a:spcPct val="0"/>
              </a:spcBef>
            </a:pPr>
            <a:r>
              <a:rPr lang="ru-RU" sz="24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Сайзинг</a:t>
            </a:r>
            <a:endParaRPr lang="ru-RU" sz="24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ct val="200000"/>
              </a:lnSpc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Некомпетентность</a:t>
            </a:r>
          </a:p>
          <a:p>
            <a:pPr algn="l">
              <a:lnSpc>
                <a:spcPct val="200000"/>
              </a:lnSpc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Экстрактивное суммирование</a:t>
            </a: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6C9D71-9206-4ED0-9669-6216D3A3F0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3313" y="1399953"/>
            <a:ext cx="5872390" cy="737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9503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70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882609" y="565312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4"/>
                </a:lnTo>
                <a:lnTo>
                  <a:pt x="0" y="24689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7968411" y="1201755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1401117" y="4222107"/>
            <a:ext cx="4679951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endParaRPr lang="en-US" sz="12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2" name="object 3">
            <a:extLst>
              <a:ext uri="{FF2B5EF4-FFF2-40B4-BE49-F238E27FC236}">
                <a16:creationId xmlns:a16="http://schemas.microsoft.com/office/drawing/2014/main" id="{DB6AD3A4-9795-40F6-899E-5FCEF3E90A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1" t="3840" r="14640" b="32246"/>
          <a:stretch/>
        </p:blipFill>
        <p:spPr>
          <a:xfrm flipH="1">
            <a:off x="3995954" y="1935127"/>
            <a:ext cx="5538390" cy="8307585"/>
          </a:xfrm>
          <a:prstGeom prst="parallelogram">
            <a:avLst/>
          </a:prstGeom>
        </p:spPr>
      </p:pic>
      <p:pic>
        <p:nvPicPr>
          <p:cNvPr id="34" name="object 3">
            <a:extLst>
              <a:ext uri="{FF2B5EF4-FFF2-40B4-BE49-F238E27FC236}">
                <a16:creationId xmlns:a16="http://schemas.microsoft.com/office/drawing/2014/main" id="{4F0AF551-2E2C-4742-916B-31E69A7C72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1" t="-3006" r="14811" b="-5191"/>
          <a:stretch/>
        </p:blipFill>
        <p:spPr>
          <a:xfrm flipH="1">
            <a:off x="8822121" y="-249265"/>
            <a:ext cx="5536800" cy="8527161"/>
          </a:xfrm>
          <a:prstGeom prst="parallelogram">
            <a:avLst/>
          </a:prstGeom>
        </p:spPr>
      </p:pic>
      <p:sp>
        <p:nvSpPr>
          <p:cNvPr id="35" name="Freeform 7">
            <a:extLst>
              <a:ext uri="{FF2B5EF4-FFF2-40B4-BE49-F238E27FC236}">
                <a16:creationId xmlns:a16="http://schemas.microsoft.com/office/drawing/2014/main" id="{83D3C839-AF4C-4DEC-9F90-791123911C7B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E80FCA7E-CDE7-4B18-ADDB-60E02B6B0EB5}"/>
              </a:ext>
            </a:extLst>
          </p:cNvPr>
          <p:cNvSpPr/>
          <p:nvPr/>
        </p:nvSpPr>
        <p:spPr>
          <a:xfrm>
            <a:off x="5214921" y="7776378"/>
            <a:ext cx="9144000" cy="1074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88265" algn="r">
              <a:lnSpc>
                <a:spcPct val="100000"/>
              </a:lnSpc>
              <a:spcBef>
                <a:spcPts val="1395"/>
              </a:spcBef>
            </a:pPr>
            <a:r>
              <a:rPr lang="ru-RU" sz="4000" spc="60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Авенир</a:t>
            </a:r>
            <a:endParaRPr lang="ru-RU" sz="4000" spc="6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algn="r">
              <a:lnSpc>
                <a:spcPct val="100000"/>
              </a:lnSpc>
              <a:spcBef>
                <a:spcPts val="670"/>
              </a:spcBef>
            </a:pPr>
            <a:r>
              <a:rPr lang="ru-RU" spc="600" dirty="0">
                <a:solidFill>
                  <a:srgbClr val="FFFFFF"/>
                </a:solidFill>
                <a:latin typeface="Microsoft Sans Serif"/>
                <a:cs typeface="Microsoft Sans Serif"/>
              </a:rPr>
              <a:t>директор по </a:t>
            </a:r>
            <a:r>
              <a:rPr lang="ru-RU" spc="60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инновациям</a:t>
            </a:r>
            <a:endParaRPr lang="ru-RU" spc="6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CAD55A10-8870-4AA5-A6AF-206FB795DA9A}"/>
              </a:ext>
            </a:extLst>
          </p:cNvPr>
          <p:cNvSpPr/>
          <p:nvPr/>
        </p:nvSpPr>
        <p:spPr>
          <a:xfrm>
            <a:off x="3995954" y="805023"/>
            <a:ext cx="3068962" cy="1074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2705">
              <a:lnSpc>
                <a:spcPct val="100000"/>
              </a:lnSpc>
              <a:spcBef>
                <a:spcPts val="1395"/>
              </a:spcBef>
            </a:pPr>
            <a:r>
              <a:rPr lang="ru-RU" sz="4000" spc="60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Илья</a:t>
            </a:r>
            <a:endParaRPr lang="ru-RU" sz="4000" spc="6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>
              <a:lnSpc>
                <a:spcPct val="100000"/>
              </a:lnSpc>
              <a:spcBef>
                <a:spcPts val="670"/>
              </a:spcBef>
            </a:pPr>
            <a:r>
              <a:rPr lang="ru-RU" spc="600" dirty="0" err="1">
                <a:solidFill>
                  <a:srgbClr val="FFFFFF"/>
                </a:solidFill>
                <a:latin typeface="Microsoft Sans Serif"/>
                <a:cs typeface="Microsoft Sans Serif"/>
              </a:rPr>
              <a:t>девопс</a:t>
            </a:r>
            <a:r>
              <a:rPr lang="ru-RU" spc="6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lang="ru-RU" spc="60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инженер</a:t>
            </a:r>
            <a:endParaRPr lang="ru-RU" spc="6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grpSp>
        <p:nvGrpSpPr>
          <p:cNvPr id="17" name="object 12">
            <a:extLst>
              <a:ext uri="{FF2B5EF4-FFF2-40B4-BE49-F238E27FC236}">
                <a16:creationId xmlns:a16="http://schemas.microsoft.com/office/drawing/2014/main" id="{35A8DBBC-69DC-4840-A2AD-A848F3951020}"/>
              </a:ext>
            </a:extLst>
          </p:cNvPr>
          <p:cNvGrpSpPr/>
          <p:nvPr/>
        </p:nvGrpSpPr>
        <p:grpSpPr>
          <a:xfrm flipH="1">
            <a:off x="3293741" y="2898298"/>
            <a:ext cx="3256762" cy="1762760"/>
            <a:chOff x="6127752" y="2462779"/>
            <a:chExt cx="3135630" cy="1762760"/>
          </a:xfrm>
        </p:grpSpPr>
        <p:sp>
          <p:nvSpPr>
            <p:cNvPr id="18" name="object 13">
              <a:extLst>
                <a:ext uri="{FF2B5EF4-FFF2-40B4-BE49-F238E27FC236}">
                  <a16:creationId xmlns:a16="http://schemas.microsoft.com/office/drawing/2014/main" id="{03D10651-FE2D-4065-B330-4A2C297C0944}"/>
                </a:ext>
              </a:extLst>
            </p:cNvPr>
            <p:cNvSpPr/>
            <p:nvPr/>
          </p:nvSpPr>
          <p:spPr>
            <a:xfrm>
              <a:off x="6140706" y="2475733"/>
              <a:ext cx="3109595" cy="1737360"/>
            </a:xfrm>
            <a:custGeom>
              <a:avLst/>
              <a:gdLst/>
              <a:ahLst/>
              <a:cxnLst/>
              <a:rect l="l" t="t" r="r" b="b"/>
              <a:pathLst>
                <a:path w="3109595" h="1737360">
                  <a:moveTo>
                    <a:pt x="1584488" y="28"/>
                  </a:moveTo>
                  <a:lnTo>
                    <a:pt x="1531062" y="0"/>
                  </a:lnTo>
                  <a:lnTo>
                    <a:pt x="1477760" y="881"/>
                  </a:lnTo>
                  <a:lnTo>
                    <a:pt x="1424629" y="2667"/>
                  </a:lnTo>
                  <a:lnTo>
                    <a:pt x="1371718" y="5349"/>
                  </a:lnTo>
                  <a:lnTo>
                    <a:pt x="1319074" y="8922"/>
                  </a:lnTo>
                  <a:lnTo>
                    <a:pt x="1266745" y="13378"/>
                  </a:lnTo>
                  <a:lnTo>
                    <a:pt x="1214779" y="18711"/>
                  </a:lnTo>
                  <a:lnTo>
                    <a:pt x="1163224" y="24915"/>
                  </a:lnTo>
                  <a:lnTo>
                    <a:pt x="1112127" y="31982"/>
                  </a:lnTo>
                  <a:lnTo>
                    <a:pt x="1061538" y="39907"/>
                  </a:lnTo>
                  <a:lnTo>
                    <a:pt x="1011502" y="48681"/>
                  </a:lnTo>
                  <a:lnTo>
                    <a:pt x="962069" y="58300"/>
                  </a:lnTo>
                  <a:lnTo>
                    <a:pt x="913285" y="68756"/>
                  </a:lnTo>
                  <a:lnTo>
                    <a:pt x="865200" y="80042"/>
                  </a:lnTo>
                  <a:lnTo>
                    <a:pt x="817861" y="92153"/>
                  </a:lnTo>
                  <a:lnTo>
                    <a:pt x="771315" y="105080"/>
                  </a:lnTo>
                  <a:lnTo>
                    <a:pt x="725611" y="118819"/>
                  </a:lnTo>
                  <a:lnTo>
                    <a:pt x="680796" y="133361"/>
                  </a:lnTo>
                  <a:lnTo>
                    <a:pt x="636918" y="148701"/>
                  </a:lnTo>
                  <a:lnTo>
                    <a:pt x="594026" y="164831"/>
                  </a:lnTo>
                  <a:lnTo>
                    <a:pt x="552166" y="181746"/>
                  </a:lnTo>
                  <a:lnTo>
                    <a:pt x="511387" y="199438"/>
                  </a:lnTo>
                  <a:lnTo>
                    <a:pt x="471737" y="217901"/>
                  </a:lnTo>
                  <a:lnTo>
                    <a:pt x="433264" y="237128"/>
                  </a:lnTo>
                  <a:lnTo>
                    <a:pt x="396014" y="257113"/>
                  </a:lnTo>
                  <a:lnTo>
                    <a:pt x="360037" y="277849"/>
                  </a:lnTo>
                  <a:lnTo>
                    <a:pt x="325381" y="299329"/>
                  </a:lnTo>
                  <a:lnTo>
                    <a:pt x="292092" y="321547"/>
                  </a:lnTo>
                  <a:lnTo>
                    <a:pt x="260218" y="344496"/>
                  </a:lnTo>
                  <a:lnTo>
                    <a:pt x="229809" y="368170"/>
                  </a:lnTo>
                  <a:lnTo>
                    <a:pt x="168203" y="422881"/>
                  </a:lnTo>
                  <a:lnTo>
                    <a:pt x="138477" y="453594"/>
                  </a:lnTo>
                  <a:lnTo>
                    <a:pt x="111711" y="484658"/>
                  </a:lnTo>
                  <a:lnTo>
                    <a:pt x="87879" y="516029"/>
                  </a:lnTo>
                  <a:lnTo>
                    <a:pt x="48924" y="579523"/>
                  </a:lnTo>
                  <a:lnTo>
                    <a:pt x="21420" y="643735"/>
                  </a:lnTo>
                  <a:lnTo>
                    <a:pt x="5176" y="708322"/>
                  </a:lnTo>
                  <a:lnTo>
                    <a:pt x="0" y="772944"/>
                  </a:lnTo>
                  <a:lnTo>
                    <a:pt x="1501" y="805160"/>
                  </a:lnTo>
                  <a:lnTo>
                    <a:pt x="12566" y="869191"/>
                  </a:lnTo>
                  <a:lnTo>
                    <a:pt x="34218" y="932400"/>
                  </a:lnTo>
                  <a:lnTo>
                    <a:pt x="66266" y="994447"/>
                  </a:lnTo>
                  <a:lnTo>
                    <a:pt x="108517" y="1054989"/>
                  </a:lnTo>
                  <a:lnTo>
                    <a:pt x="133409" y="1084589"/>
                  </a:lnTo>
                  <a:lnTo>
                    <a:pt x="160780" y="1113684"/>
                  </a:lnTo>
                  <a:lnTo>
                    <a:pt x="190606" y="1142232"/>
                  </a:lnTo>
                  <a:lnTo>
                    <a:pt x="222863" y="1170191"/>
                  </a:lnTo>
                  <a:lnTo>
                    <a:pt x="257527" y="1197516"/>
                  </a:lnTo>
                  <a:lnTo>
                    <a:pt x="294574" y="1224167"/>
                  </a:lnTo>
                  <a:lnTo>
                    <a:pt x="333980" y="1250099"/>
                  </a:lnTo>
                  <a:lnTo>
                    <a:pt x="375721" y="1275270"/>
                  </a:lnTo>
                  <a:lnTo>
                    <a:pt x="419772" y="1299638"/>
                  </a:lnTo>
                  <a:lnTo>
                    <a:pt x="466111" y="1323159"/>
                  </a:lnTo>
                  <a:lnTo>
                    <a:pt x="514713" y="1345792"/>
                  </a:lnTo>
                  <a:lnTo>
                    <a:pt x="565553" y="1367492"/>
                  </a:lnTo>
                  <a:lnTo>
                    <a:pt x="618609" y="1388218"/>
                  </a:lnTo>
                  <a:lnTo>
                    <a:pt x="673856" y="1407927"/>
                  </a:lnTo>
                  <a:lnTo>
                    <a:pt x="731269" y="1426575"/>
                  </a:lnTo>
                  <a:lnTo>
                    <a:pt x="790826" y="1444121"/>
                  </a:lnTo>
                  <a:lnTo>
                    <a:pt x="907031" y="1736856"/>
                  </a:lnTo>
                  <a:lnTo>
                    <a:pt x="1353563" y="1537339"/>
                  </a:lnTo>
                  <a:lnTo>
                    <a:pt x="1410645" y="1540503"/>
                  </a:lnTo>
                  <a:lnTo>
                    <a:pt x="1467607" y="1542614"/>
                  </a:lnTo>
                  <a:lnTo>
                    <a:pt x="1524398" y="1543684"/>
                  </a:lnTo>
                  <a:lnTo>
                    <a:pt x="1580971" y="1543726"/>
                  </a:lnTo>
                  <a:lnTo>
                    <a:pt x="1637277" y="1542750"/>
                  </a:lnTo>
                  <a:lnTo>
                    <a:pt x="1693268" y="1540769"/>
                  </a:lnTo>
                  <a:lnTo>
                    <a:pt x="1748895" y="1537795"/>
                  </a:lnTo>
                  <a:lnTo>
                    <a:pt x="1804110" y="1533840"/>
                  </a:lnTo>
                  <a:lnTo>
                    <a:pt x="1858863" y="1528917"/>
                  </a:lnTo>
                  <a:lnTo>
                    <a:pt x="1913108" y="1523036"/>
                  </a:lnTo>
                  <a:lnTo>
                    <a:pt x="1966794" y="1516210"/>
                  </a:lnTo>
                  <a:lnTo>
                    <a:pt x="2019874" y="1508452"/>
                  </a:lnTo>
                  <a:lnTo>
                    <a:pt x="2072299" y="1499772"/>
                  </a:lnTo>
                  <a:lnTo>
                    <a:pt x="2124021" y="1490183"/>
                  </a:lnTo>
                  <a:lnTo>
                    <a:pt x="2174991" y="1479698"/>
                  </a:lnTo>
                  <a:lnTo>
                    <a:pt x="2225160" y="1468327"/>
                  </a:lnTo>
                  <a:lnTo>
                    <a:pt x="2274480" y="1456084"/>
                  </a:lnTo>
                  <a:lnTo>
                    <a:pt x="2322903" y="1442979"/>
                  </a:lnTo>
                  <a:lnTo>
                    <a:pt x="2370379" y="1429026"/>
                  </a:lnTo>
                  <a:lnTo>
                    <a:pt x="2416861" y="1414236"/>
                  </a:lnTo>
                  <a:lnTo>
                    <a:pt x="2462300" y="1398620"/>
                  </a:lnTo>
                  <a:lnTo>
                    <a:pt x="2506648" y="1382192"/>
                  </a:lnTo>
                  <a:lnTo>
                    <a:pt x="2549855" y="1364963"/>
                  </a:lnTo>
                  <a:lnTo>
                    <a:pt x="2591874" y="1346945"/>
                  </a:lnTo>
                  <a:lnTo>
                    <a:pt x="2632656" y="1328150"/>
                  </a:lnTo>
                  <a:lnTo>
                    <a:pt x="2672152" y="1308590"/>
                  </a:lnTo>
                  <a:lnTo>
                    <a:pt x="2710313" y="1288277"/>
                  </a:lnTo>
                  <a:lnTo>
                    <a:pt x="2747093" y="1267223"/>
                  </a:lnTo>
                  <a:lnTo>
                    <a:pt x="2782441" y="1245440"/>
                  </a:lnTo>
                  <a:lnTo>
                    <a:pt x="2816309" y="1222940"/>
                  </a:lnTo>
                  <a:lnTo>
                    <a:pt x="2848649" y="1199736"/>
                  </a:lnTo>
                  <a:lnTo>
                    <a:pt x="2879413" y="1175838"/>
                  </a:lnTo>
                  <a:lnTo>
                    <a:pt x="2908551" y="1151259"/>
                  </a:lnTo>
                  <a:lnTo>
                    <a:pt x="2941259" y="1120939"/>
                  </a:lnTo>
                  <a:lnTo>
                    <a:pt x="2970985" y="1090226"/>
                  </a:lnTo>
                  <a:lnTo>
                    <a:pt x="2997751" y="1059162"/>
                  </a:lnTo>
                  <a:lnTo>
                    <a:pt x="3021583" y="1027791"/>
                  </a:lnTo>
                  <a:lnTo>
                    <a:pt x="3060538" y="964297"/>
                  </a:lnTo>
                  <a:lnTo>
                    <a:pt x="3088042" y="900085"/>
                  </a:lnTo>
                  <a:lnTo>
                    <a:pt x="3104286" y="835498"/>
                  </a:lnTo>
                  <a:lnTo>
                    <a:pt x="3109462" y="770877"/>
                  </a:lnTo>
                  <a:lnTo>
                    <a:pt x="3107961" y="738661"/>
                  </a:lnTo>
                  <a:lnTo>
                    <a:pt x="3096896" y="674630"/>
                  </a:lnTo>
                  <a:lnTo>
                    <a:pt x="3075244" y="611420"/>
                  </a:lnTo>
                  <a:lnTo>
                    <a:pt x="3043196" y="549373"/>
                  </a:lnTo>
                  <a:lnTo>
                    <a:pt x="3000945" y="488831"/>
                  </a:lnTo>
                  <a:lnTo>
                    <a:pt x="2976053" y="459232"/>
                  </a:lnTo>
                  <a:lnTo>
                    <a:pt x="2948682" y="430136"/>
                  </a:lnTo>
                  <a:lnTo>
                    <a:pt x="2918856" y="401588"/>
                  </a:lnTo>
                  <a:lnTo>
                    <a:pt x="2886599" y="373630"/>
                  </a:lnTo>
                  <a:lnTo>
                    <a:pt x="2851935" y="346304"/>
                  </a:lnTo>
                  <a:lnTo>
                    <a:pt x="2814888" y="319654"/>
                  </a:lnTo>
                  <a:lnTo>
                    <a:pt x="2775482" y="293722"/>
                  </a:lnTo>
                  <a:lnTo>
                    <a:pt x="2733741" y="268550"/>
                  </a:lnTo>
                  <a:lnTo>
                    <a:pt x="2689690" y="244183"/>
                  </a:lnTo>
                  <a:lnTo>
                    <a:pt x="2643351" y="220661"/>
                  </a:lnTo>
                  <a:lnTo>
                    <a:pt x="2594749" y="198029"/>
                  </a:lnTo>
                  <a:lnTo>
                    <a:pt x="2543909" y="176328"/>
                  </a:lnTo>
                  <a:lnTo>
                    <a:pt x="2490853" y="155602"/>
                  </a:lnTo>
                  <a:lnTo>
                    <a:pt x="2435606" y="135894"/>
                  </a:lnTo>
                  <a:lnTo>
                    <a:pt x="2378193" y="117245"/>
                  </a:lnTo>
                  <a:lnTo>
                    <a:pt x="2318636" y="99699"/>
                  </a:lnTo>
                  <a:lnTo>
                    <a:pt x="2268504" y="86233"/>
                  </a:lnTo>
                  <a:lnTo>
                    <a:pt x="2217825" y="73770"/>
                  </a:lnTo>
                  <a:lnTo>
                    <a:pt x="2166648" y="62303"/>
                  </a:lnTo>
                  <a:lnTo>
                    <a:pt x="2115020" y="51825"/>
                  </a:lnTo>
                  <a:lnTo>
                    <a:pt x="2062990" y="42331"/>
                  </a:lnTo>
                  <a:lnTo>
                    <a:pt x="2010604" y="33813"/>
                  </a:lnTo>
                  <a:lnTo>
                    <a:pt x="1957912" y="26265"/>
                  </a:lnTo>
                  <a:lnTo>
                    <a:pt x="1904960" y="19681"/>
                  </a:lnTo>
                  <a:lnTo>
                    <a:pt x="1851797" y="14052"/>
                  </a:lnTo>
                  <a:lnTo>
                    <a:pt x="1798471" y="9374"/>
                  </a:lnTo>
                  <a:lnTo>
                    <a:pt x="1745029" y="5639"/>
                  </a:lnTo>
                  <a:lnTo>
                    <a:pt x="1691519" y="2841"/>
                  </a:lnTo>
                  <a:lnTo>
                    <a:pt x="1637989" y="973"/>
                  </a:lnTo>
                  <a:lnTo>
                    <a:pt x="1584488" y="28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4">
              <a:extLst>
                <a:ext uri="{FF2B5EF4-FFF2-40B4-BE49-F238E27FC236}">
                  <a16:creationId xmlns:a16="http://schemas.microsoft.com/office/drawing/2014/main" id="{D4679FBA-40DA-4275-85F9-82594CFA19E2}"/>
                </a:ext>
              </a:extLst>
            </p:cNvPr>
            <p:cNvSpPr/>
            <p:nvPr/>
          </p:nvSpPr>
          <p:spPr>
            <a:xfrm>
              <a:off x="6140706" y="2475733"/>
              <a:ext cx="3109595" cy="1737360"/>
            </a:xfrm>
            <a:custGeom>
              <a:avLst/>
              <a:gdLst/>
              <a:ahLst/>
              <a:cxnLst/>
              <a:rect l="l" t="t" r="r" b="b"/>
              <a:pathLst>
                <a:path w="3109595" h="1737360">
                  <a:moveTo>
                    <a:pt x="907031" y="1736856"/>
                  </a:moveTo>
                  <a:lnTo>
                    <a:pt x="790826" y="1444121"/>
                  </a:lnTo>
                  <a:lnTo>
                    <a:pt x="731269" y="1426575"/>
                  </a:lnTo>
                  <a:lnTo>
                    <a:pt x="673856" y="1407927"/>
                  </a:lnTo>
                  <a:lnTo>
                    <a:pt x="618609" y="1388218"/>
                  </a:lnTo>
                  <a:lnTo>
                    <a:pt x="565553" y="1367492"/>
                  </a:lnTo>
                  <a:lnTo>
                    <a:pt x="514713" y="1345792"/>
                  </a:lnTo>
                  <a:lnTo>
                    <a:pt x="466111" y="1323159"/>
                  </a:lnTo>
                  <a:lnTo>
                    <a:pt x="419772" y="1299638"/>
                  </a:lnTo>
                  <a:lnTo>
                    <a:pt x="375721" y="1275270"/>
                  </a:lnTo>
                  <a:lnTo>
                    <a:pt x="333980" y="1250099"/>
                  </a:lnTo>
                  <a:lnTo>
                    <a:pt x="294574" y="1224167"/>
                  </a:lnTo>
                  <a:lnTo>
                    <a:pt x="257527" y="1197516"/>
                  </a:lnTo>
                  <a:lnTo>
                    <a:pt x="222863" y="1170191"/>
                  </a:lnTo>
                  <a:lnTo>
                    <a:pt x="190606" y="1142232"/>
                  </a:lnTo>
                  <a:lnTo>
                    <a:pt x="160780" y="1113684"/>
                  </a:lnTo>
                  <a:lnTo>
                    <a:pt x="133409" y="1084589"/>
                  </a:lnTo>
                  <a:lnTo>
                    <a:pt x="108517" y="1054989"/>
                  </a:lnTo>
                  <a:lnTo>
                    <a:pt x="66266" y="994447"/>
                  </a:lnTo>
                  <a:lnTo>
                    <a:pt x="34218" y="932400"/>
                  </a:lnTo>
                  <a:lnTo>
                    <a:pt x="12566" y="869191"/>
                  </a:lnTo>
                  <a:lnTo>
                    <a:pt x="1501" y="805160"/>
                  </a:lnTo>
                  <a:lnTo>
                    <a:pt x="0" y="772944"/>
                  </a:lnTo>
                  <a:lnTo>
                    <a:pt x="1216" y="740650"/>
                  </a:lnTo>
                  <a:lnTo>
                    <a:pt x="11903" y="676003"/>
                  </a:lnTo>
                  <a:lnTo>
                    <a:pt x="33753" y="611561"/>
                  </a:lnTo>
                  <a:lnTo>
                    <a:pt x="66958" y="547665"/>
                  </a:lnTo>
                  <a:lnTo>
                    <a:pt x="111711" y="484658"/>
                  </a:lnTo>
                  <a:lnTo>
                    <a:pt x="138477" y="453594"/>
                  </a:lnTo>
                  <a:lnTo>
                    <a:pt x="168203" y="422881"/>
                  </a:lnTo>
                  <a:lnTo>
                    <a:pt x="200911" y="392561"/>
                  </a:lnTo>
                  <a:lnTo>
                    <a:pt x="260218" y="344496"/>
                  </a:lnTo>
                  <a:lnTo>
                    <a:pt x="292092" y="321547"/>
                  </a:lnTo>
                  <a:lnTo>
                    <a:pt x="325381" y="299329"/>
                  </a:lnTo>
                  <a:lnTo>
                    <a:pt x="360037" y="277849"/>
                  </a:lnTo>
                  <a:lnTo>
                    <a:pt x="396014" y="257113"/>
                  </a:lnTo>
                  <a:lnTo>
                    <a:pt x="433264" y="237128"/>
                  </a:lnTo>
                  <a:lnTo>
                    <a:pt x="471737" y="217901"/>
                  </a:lnTo>
                  <a:lnTo>
                    <a:pt x="511387" y="199438"/>
                  </a:lnTo>
                  <a:lnTo>
                    <a:pt x="552166" y="181746"/>
                  </a:lnTo>
                  <a:lnTo>
                    <a:pt x="594026" y="164831"/>
                  </a:lnTo>
                  <a:lnTo>
                    <a:pt x="636918" y="148701"/>
                  </a:lnTo>
                  <a:lnTo>
                    <a:pt x="680796" y="133361"/>
                  </a:lnTo>
                  <a:lnTo>
                    <a:pt x="725611" y="118819"/>
                  </a:lnTo>
                  <a:lnTo>
                    <a:pt x="771315" y="105080"/>
                  </a:lnTo>
                  <a:lnTo>
                    <a:pt x="817861" y="92153"/>
                  </a:lnTo>
                  <a:lnTo>
                    <a:pt x="865200" y="80042"/>
                  </a:lnTo>
                  <a:lnTo>
                    <a:pt x="913285" y="68756"/>
                  </a:lnTo>
                  <a:lnTo>
                    <a:pt x="962069" y="58300"/>
                  </a:lnTo>
                  <a:lnTo>
                    <a:pt x="1011502" y="48681"/>
                  </a:lnTo>
                  <a:lnTo>
                    <a:pt x="1061538" y="39907"/>
                  </a:lnTo>
                  <a:lnTo>
                    <a:pt x="1112127" y="31982"/>
                  </a:lnTo>
                  <a:lnTo>
                    <a:pt x="1163224" y="24915"/>
                  </a:lnTo>
                  <a:lnTo>
                    <a:pt x="1214779" y="18711"/>
                  </a:lnTo>
                  <a:lnTo>
                    <a:pt x="1266745" y="13378"/>
                  </a:lnTo>
                  <a:lnTo>
                    <a:pt x="1319074" y="8922"/>
                  </a:lnTo>
                  <a:lnTo>
                    <a:pt x="1371718" y="5349"/>
                  </a:lnTo>
                  <a:lnTo>
                    <a:pt x="1424629" y="2667"/>
                  </a:lnTo>
                  <a:lnTo>
                    <a:pt x="1477760" y="881"/>
                  </a:lnTo>
                  <a:lnTo>
                    <a:pt x="1531062" y="0"/>
                  </a:lnTo>
                  <a:lnTo>
                    <a:pt x="1584488" y="28"/>
                  </a:lnTo>
                  <a:lnTo>
                    <a:pt x="1637989" y="973"/>
                  </a:lnTo>
                  <a:lnTo>
                    <a:pt x="1691519" y="2841"/>
                  </a:lnTo>
                  <a:lnTo>
                    <a:pt x="1745029" y="5639"/>
                  </a:lnTo>
                  <a:lnTo>
                    <a:pt x="1798471" y="9374"/>
                  </a:lnTo>
                  <a:lnTo>
                    <a:pt x="1851797" y="14052"/>
                  </a:lnTo>
                  <a:lnTo>
                    <a:pt x="1904960" y="19681"/>
                  </a:lnTo>
                  <a:lnTo>
                    <a:pt x="1957912" y="26265"/>
                  </a:lnTo>
                  <a:lnTo>
                    <a:pt x="2010604" y="33813"/>
                  </a:lnTo>
                  <a:lnTo>
                    <a:pt x="2062990" y="42331"/>
                  </a:lnTo>
                  <a:lnTo>
                    <a:pt x="2115020" y="51825"/>
                  </a:lnTo>
                  <a:lnTo>
                    <a:pt x="2166648" y="62303"/>
                  </a:lnTo>
                  <a:lnTo>
                    <a:pt x="2217825" y="73770"/>
                  </a:lnTo>
                  <a:lnTo>
                    <a:pt x="2268504" y="86233"/>
                  </a:lnTo>
                  <a:lnTo>
                    <a:pt x="2318636" y="99699"/>
                  </a:lnTo>
                  <a:lnTo>
                    <a:pt x="2378193" y="117245"/>
                  </a:lnTo>
                  <a:lnTo>
                    <a:pt x="2435606" y="135894"/>
                  </a:lnTo>
                  <a:lnTo>
                    <a:pt x="2490853" y="155602"/>
                  </a:lnTo>
                  <a:lnTo>
                    <a:pt x="2543909" y="176328"/>
                  </a:lnTo>
                  <a:lnTo>
                    <a:pt x="2594749" y="198029"/>
                  </a:lnTo>
                  <a:lnTo>
                    <a:pt x="2643351" y="220661"/>
                  </a:lnTo>
                  <a:lnTo>
                    <a:pt x="2689690" y="244183"/>
                  </a:lnTo>
                  <a:lnTo>
                    <a:pt x="2733741" y="268550"/>
                  </a:lnTo>
                  <a:lnTo>
                    <a:pt x="2775482" y="293722"/>
                  </a:lnTo>
                  <a:lnTo>
                    <a:pt x="2814888" y="319654"/>
                  </a:lnTo>
                  <a:lnTo>
                    <a:pt x="2851935" y="346304"/>
                  </a:lnTo>
                  <a:lnTo>
                    <a:pt x="2886599" y="373630"/>
                  </a:lnTo>
                  <a:lnTo>
                    <a:pt x="2918856" y="401588"/>
                  </a:lnTo>
                  <a:lnTo>
                    <a:pt x="2948682" y="430136"/>
                  </a:lnTo>
                  <a:lnTo>
                    <a:pt x="2976053" y="459232"/>
                  </a:lnTo>
                  <a:lnTo>
                    <a:pt x="3000945" y="488831"/>
                  </a:lnTo>
                  <a:lnTo>
                    <a:pt x="3043196" y="549373"/>
                  </a:lnTo>
                  <a:lnTo>
                    <a:pt x="3075244" y="611420"/>
                  </a:lnTo>
                  <a:lnTo>
                    <a:pt x="3096896" y="674630"/>
                  </a:lnTo>
                  <a:lnTo>
                    <a:pt x="3107961" y="738661"/>
                  </a:lnTo>
                  <a:lnTo>
                    <a:pt x="3109462" y="770877"/>
                  </a:lnTo>
                  <a:lnTo>
                    <a:pt x="3108246" y="803170"/>
                  </a:lnTo>
                  <a:lnTo>
                    <a:pt x="3097559" y="867817"/>
                  </a:lnTo>
                  <a:lnTo>
                    <a:pt x="3075709" y="932260"/>
                  </a:lnTo>
                  <a:lnTo>
                    <a:pt x="3042504" y="996155"/>
                  </a:lnTo>
                  <a:lnTo>
                    <a:pt x="2997751" y="1059162"/>
                  </a:lnTo>
                  <a:lnTo>
                    <a:pt x="2970985" y="1090226"/>
                  </a:lnTo>
                  <a:lnTo>
                    <a:pt x="2941259" y="1120939"/>
                  </a:lnTo>
                  <a:lnTo>
                    <a:pt x="2908551" y="1151259"/>
                  </a:lnTo>
                  <a:lnTo>
                    <a:pt x="2879413" y="1175838"/>
                  </a:lnTo>
                  <a:lnTo>
                    <a:pt x="2848649" y="1199736"/>
                  </a:lnTo>
                  <a:lnTo>
                    <a:pt x="2816309" y="1222940"/>
                  </a:lnTo>
                  <a:lnTo>
                    <a:pt x="2782441" y="1245440"/>
                  </a:lnTo>
                  <a:lnTo>
                    <a:pt x="2747093" y="1267223"/>
                  </a:lnTo>
                  <a:lnTo>
                    <a:pt x="2710313" y="1288277"/>
                  </a:lnTo>
                  <a:lnTo>
                    <a:pt x="2672152" y="1308590"/>
                  </a:lnTo>
                  <a:lnTo>
                    <a:pt x="2632656" y="1328150"/>
                  </a:lnTo>
                  <a:lnTo>
                    <a:pt x="2591874" y="1346945"/>
                  </a:lnTo>
                  <a:lnTo>
                    <a:pt x="2549855" y="1364963"/>
                  </a:lnTo>
                  <a:lnTo>
                    <a:pt x="2506648" y="1382192"/>
                  </a:lnTo>
                  <a:lnTo>
                    <a:pt x="2462300" y="1398620"/>
                  </a:lnTo>
                  <a:lnTo>
                    <a:pt x="2416861" y="1414236"/>
                  </a:lnTo>
                  <a:lnTo>
                    <a:pt x="2370379" y="1429026"/>
                  </a:lnTo>
                  <a:lnTo>
                    <a:pt x="2322903" y="1442979"/>
                  </a:lnTo>
                  <a:lnTo>
                    <a:pt x="2274480" y="1456084"/>
                  </a:lnTo>
                  <a:lnTo>
                    <a:pt x="2225160" y="1468327"/>
                  </a:lnTo>
                  <a:lnTo>
                    <a:pt x="2174991" y="1479698"/>
                  </a:lnTo>
                  <a:lnTo>
                    <a:pt x="2124021" y="1490183"/>
                  </a:lnTo>
                  <a:lnTo>
                    <a:pt x="2072299" y="1499772"/>
                  </a:lnTo>
                  <a:lnTo>
                    <a:pt x="2019874" y="1508452"/>
                  </a:lnTo>
                  <a:lnTo>
                    <a:pt x="1966794" y="1516210"/>
                  </a:lnTo>
                  <a:lnTo>
                    <a:pt x="1913108" y="1523036"/>
                  </a:lnTo>
                  <a:lnTo>
                    <a:pt x="1858863" y="1528917"/>
                  </a:lnTo>
                  <a:lnTo>
                    <a:pt x="1804110" y="1533840"/>
                  </a:lnTo>
                  <a:lnTo>
                    <a:pt x="1748895" y="1537795"/>
                  </a:lnTo>
                  <a:lnTo>
                    <a:pt x="1693268" y="1540769"/>
                  </a:lnTo>
                  <a:lnTo>
                    <a:pt x="1637277" y="1542750"/>
                  </a:lnTo>
                  <a:lnTo>
                    <a:pt x="1580971" y="1543726"/>
                  </a:lnTo>
                  <a:lnTo>
                    <a:pt x="1524398" y="1543684"/>
                  </a:lnTo>
                  <a:lnTo>
                    <a:pt x="1467607" y="1542614"/>
                  </a:lnTo>
                  <a:lnTo>
                    <a:pt x="1410645" y="1540503"/>
                  </a:lnTo>
                  <a:lnTo>
                    <a:pt x="1353563" y="1537339"/>
                  </a:lnTo>
                  <a:lnTo>
                    <a:pt x="907031" y="1736856"/>
                  </a:lnTo>
                  <a:close/>
                </a:path>
              </a:pathLst>
            </a:custGeom>
            <a:ln w="25908">
              <a:solidFill>
                <a:srgbClr val="395E8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78AEC44-59A0-428F-B868-E5145FB90E64}"/>
              </a:ext>
            </a:extLst>
          </p:cNvPr>
          <p:cNvSpPr/>
          <p:nvPr/>
        </p:nvSpPr>
        <p:spPr>
          <a:xfrm>
            <a:off x="4055292" y="3506820"/>
            <a:ext cx="1814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Внедряй</a:t>
            </a:r>
            <a:r>
              <a:rPr lang="ru-RU" spc="-5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ru-RU" spc="-20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ИИ!!1</a:t>
            </a:r>
            <a:endParaRPr lang="ru-RU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grpSp>
        <p:nvGrpSpPr>
          <p:cNvPr id="26" name="object 6">
            <a:extLst>
              <a:ext uri="{FF2B5EF4-FFF2-40B4-BE49-F238E27FC236}">
                <a16:creationId xmlns:a16="http://schemas.microsoft.com/office/drawing/2014/main" id="{02BED6D6-13F2-471A-B825-F7FA5D9F7868}"/>
              </a:ext>
            </a:extLst>
          </p:cNvPr>
          <p:cNvGrpSpPr/>
          <p:nvPr/>
        </p:nvGrpSpPr>
        <p:grpSpPr>
          <a:xfrm flipH="1">
            <a:off x="11668342" y="3891639"/>
            <a:ext cx="3582030" cy="1761489"/>
            <a:chOff x="9614541" y="4470590"/>
            <a:chExt cx="3491229" cy="1761489"/>
          </a:xfrm>
        </p:grpSpPr>
        <p:sp>
          <p:nvSpPr>
            <p:cNvPr id="27" name="object 7">
              <a:extLst>
                <a:ext uri="{FF2B5EF4-FFF2-40B4-BE49-F238E27FC236}">
                  <a16:creationId xmlns:a16="http://schemas.microsoft.com/office/drawing/2014/main" id="{BD619011-0B94-4826-83A5-EF9A681EADB4}"/>
                </a:ext>
              </a:extLst>
            </p:cNvPr>
            <p:cNvSpPr/>
            <p:nvPr/>
          </p:nvSpPr>
          <p:spPr>
            <a:xfrm>
              <a:off x="9627558" y="4483608"/>
              <a:ext cx="3465195" cy="1735455"/>
            </a:xfrm>
            <a:custGeom>
              <a:avLst/>
              <a:gdLst/>
              <a:ahLst/>
              <a:cxnLst/>
              <a:rect l="l" t="t" r="r" b="b"/>
              <a:pathLst>
                <a:path w="3465194" h="1735454">
                  <a:moveTo>
                    <a:pt x="2453951" y="0"/>
                  </a:moveTo>
                  <a:lnTo>
                    <a:pt x="1956492" y="199262"/>
                  </a:lnTo>
                  <a:lnTo>
                    <a:pt x="1898187" y="196321"/>
                  </a:lnTo>
                  <a:lnTo>
                    <a:pt x="1839991" y="194265"/>
                  </a:lnTo>
                  <a:lnTo>
                    <a:pt x="1781946" y="193085"/>
                  </a:lnTo>
                  <a:lnTo>
                    <a:pt x="1724094" y="192772"/>
                  </a:lnTo>
                  <a:lnTo>
                    <a:pt x="1666476" y="193315"/>
                  </a:lnTo>
                  <a:lnTo>
                    <a:pt x="1609134" y="194707"/>
                  </a:lnTo>
                  <a:lnTo>
                    <a:pt x="1552109" y="196938"/>
                  </a:lnTo>
                  <a:lnTo>
                    <a:pt x="1495444" y="199998"/>
                  </a:lnTo>
                  <a:lnTo>
                    <a:pt x="1439179" y="203878"/>
                  </a:lnTo>
                  <a:lnTo>
                    <a:pt x="1383358" y="208570"/>
                  </a:lnTo>
                  <a:lnTo>
                    <a:pt x="1328020" y="214063"/>
                  </a:lnTo>
                  <a:lnTo>
                    <a:pt x="1273209" y="220349"/>
                  </a:lnTo>
                  <a:lnTo>
                    <a:pt x="1218965" y="227419"/>
                  </a:lnTo>
                  <a:lnTo>
                    <a:pt x="1165330" y="235262"/>
                  </a:lnTo>
                  <a:lnTo>
                    <a:pt x="1112346" y="243871"/>
                  </a:lnTo>
                  <a:lnTo>
                    <a:pt x="1060055" y="253235"/>
                  </a:lnTo>
                  <a:lnTo>
                    <a:pt x="1008498" y="263345"/>
                  </a:lnTo>
                  <a:lnTo>
                    <a:pt x="957716" y="274192"/>
                  </a:lnTo>
                  <a:lnTo>
                    <a:pt x="907753" y="285768"/>
                  </a:lnTo>
                  <a:lnTo>
                    <a:pt x="858649" y="298062"/>
                  </a:lnTo>
                  <a:lnTo>
                    <a:pt x="810445" y="311066"/>
                  </a:lnTo>
                  <a:lnTo>
                    <a:pt x="763184" y="324769"/>
                  </a:lnTo>
                  <a:lnTo>
                    <a:pt x="716907" y="339164"/>
                  </a:lnTo>
                  <a:lnTo>
                    <a:pt x="671657" y="354240"/>
                  </a:lnTo>
                  <a:lnTo>
                    <a:pt x="627473" y="369989"/>
                  </a:lnTo>
                  <a:lnTo>
                    <a:pt x="584399" y="386401"/>
                  </a:lnTo>
                  <a:lnTo>
                    <a:pt x="542476" y="403467"/>
                  </a:lnTo>
                  <a:lnTo>
                    <a:pt x="501745" y="421177"/>
                  </a:lnTo>
                  <a:lnTo>
                    <a:pt x="462249" y="439523"/>
                  </a:lnTo>
                  <a:lnTo>
                    <a:pt x="424028" y="458495"/>
                  </a:lnTo>
                  <a:lnTo>
                    <a:pt x="387125" y="478085"/>
                  </a:lnTo>
                  <a:lnTo>
                    <a:pt x="351581" y="498281"/>
                  </a:lnTo>
                  <a:lnTo>
                    <a:pt x="317438" y="519077"/>
                  </a:lnTo>
                  <a:lnTo>
                    <a:pt x="284738" y="540462"/>
                  </a:lnTo>
                  <a:lnTo>
                    <a:pt x="253522" y="562426"/>
                  </a:lnTo>
                  <a:lnTo>
                    <a:pt x="190009" y="612965"/>
                  </a:lnTo>
                  <a:lnTo>
                    <a:pt x="159031" y="641306"/>
                  </a:lnTo>
                  <a:lnTo>
                    <a:pt x="130877" y="669953"/>
                  </a:lnTo>
                  <a:lnTo>
                    <a:pt x="105526" y="698871"/>
                  </a:lnTo>
                  <a:lnTo>
                    <a:pt x="63147" y="757384"/>
                  </a:lnTo>
                  <a:lnTo>
                    <a:pt x="31726" y="816577"/>
                  </a:lnTo>
                  <a:lnTo>
                    <a:pt x="11092" y="876178"/>
                  </a:lnTo>
                  <a:lnTo>
                    <a:pt x="1078" y="935919"/>
                  </a:lnTo>
                  <a:lnTo>
                    <a:pt x="0" y="965756"/>
                  </a:lnTo>
                  <a:lnTo>
                    <a:pt x="1513" y="995527"/>
                  </a:lnTo>
                  <a:lnTo>
                    <a:pt x="12229" y="1054733"/>
                  </a:lnTo>
                  <a:lnTo>
                    <a:pt x="33057" y="1113268"/>
                  </a:lnTo>
                  <a:lnTo>
                    <a:pt x="63827" y="1170860"/>
                  </a:lnTo>
                  <a:lnTo>
                    <a:pt x="104371" y="1227240"/>
                  </a:lnTo>
                  <a:lnTo>
                    <a:pt x="154520" y="1282137"/>
                  </a:lnTo>
                  <a:lnTo>
                    <a:pt x="183143" y="1308945"/>
                  </a:lnTo>
                  <a:lnTo>
                    <a:pt x="214104" y="1335281"/>
                  </a:lnTo>
                  <a:lnTo>
                    <a:pt x="247381" y="1361111"/>
                  </a:lnTo>
                  <a:lnTo>
                    <a:pt x="282954" y="1386401"/>
                  </a:lnTo>
                  <a:lnTo>
                    <a:pt x="320801" y="1411118"/>
                  </a:lnTo>
                  <a:lnTo>
                    <a:pt x="360902" y="1435228"/>
                  </a:lnTo>
                  <a:lnTo>
                    <a:pt x="403234" y="1458698"/>
                  </a:lnTo>
                  <a:lnTo>
                    <a:pt x="447778" y="1481492"/>
                  </a:lnTo>
                  <a:lnTo>
                    <a:pt x="494511" y="1503578"/>
                  </a:lnTo>
                  <a:lnTo>
                    <a:pt x="543413" y="1524922"/>
                  </a:lnTo>
                  <a:lnTo>
                    <a:pt x="594463" y="1545490"/>
                  </a:lnTo>
                  <a:lnTo>
                    <a:pt x="647638" y="1565247"/>
                  </a:lnTo>
                  <a:lnTo>
                    <a:pt x="702919" y="1584162"/>
                  </a:lnTo>
                  <a:lnTo>
                    <a:pt x="760285" y="1602199"/>
                  </a:lnTo>
                  <a:lnTo>
                    <a:pt x="819713" y="1619325"/>
                  </a:lnTo>
                  <a:lnTo>
                    <a:pt x="881183" y="1635505"/>
                  </a:lnTo>
                  <a:lnTo>
                    <a:pt x="931432" y="1647656"/>
                  </a:lnTo>
                  <a:lnTo>
                    <a:pt x="982177" y="1658994"/>
                  </a:lnTo>
                  <a:lnTo>
                    <a:pt x="1033381" y="1669526"/>
                  </a:lnTo>
                  <a:lnTo>
                    <a:pt x="1085004" y="1679255"/>
                  </a:lnTo>
                  <a:lnTo>
                    <a:pt x="1137008" y="1688188"/>
                  </a:lnTo>
                  <a:lnTo>
                    <a:pt x="1189353" y="1696327"/>
                  </a:lnTo>
                  <a:lnTo>
                    <a:pt x="1242000" y="1703679"/>
                  </a:lnTo>
                  <a:lnTo>
                    <a:pt x="1294912" y="1710248"/>
                  </a:lnTo>
                  <a:lnTo>
                    <a:pt x="1348048" y="1716039"/>
                  </a:lnTo>
                  <a:lnTo>
                    <a:pt x="1401371" y="1721057"/>
                  </a:lnTo>
                  <a:lnTo>
                    <a:pt x="1454841" y="1725306"/>
                  </a:lnTo>
                  <a:lnTo>
                    <a:pt x="1508419" y="1728792"/>
                  </a:lnTo>
                  <a:lnTo>
                    <a:pt x="1562067" y="1731518"/>
                  </a:lnTo>
                  <a:lnTo>
                    <a:pt x="1615746" y="1733491"/>
                  </a:lnTo>
                  <a:lnTo>
                    <a:pt x="1669416" y="1734714"/>
                  </a:lnTo>
                  <a:lnTo>
                    <a:pt x="1723040" y="1735194"/>
                  </a:lnTo>
                  <a:lnTo>
                    <a:pt x="1776578" y="1734933"/>
                  </a:lnTo>
                  <a:lnTo>
                    <a:pt x="1829991" y="1733938"/>
                  </a:lnTo>
                  <a:lnTo>
                    <a:pt x="1883240" y="1732212"/>
                  </a:lnTo>
                  <a:lnTo>
                    <a:pt x="1936287" y="1729762"/>
                  </a:lnTo>
                  <a:lnTo>
                    <a:pt x="1989093" y="1726591"/>
                  </a:lnTo>
                  <a:lnTo>
                    <a:pt x="2041618" y="1722705"/>
                  </a:lnTo>
                  <a:lnTo>
                    <a:pt x="2093825" y="1718107"/>
                  </a:lnTo>
                  <a:lnTo>
                    <a:pt x="2145673" y="1712804"/>
                  </a:lnTo>
                  <a:lnTo>
                    <a:pt x="2197125" y="1706800"/>
                  </a:lnTo>
                  <a:lnTo>
                    <a:pt x="2248142" y="1700100"/>
                  </a:lnTo>
                  <a:lnTo>
                    <a:pt x="2298684" y="1692708"/>
                  </a:lnTo>
                  <a:lnTo>
                    <a:pt x="2348713" y="1684629"/>
                  </a:lnTo>
                  <a:lnTo>
                    <a:pt x="2398189" y="1675868"/>
                  </a:lnTo>
                  <a:lnTo>
                    <a:pt x="2447075" y="1666431"/>
                  </a:lnTo>
                  <a:lnTo>
                    <a:pt x="2495331" y="1656321"/>
                  </a:lnTo>
                  <a:lnTo>
                    <a:pt x="2542918" y="1645543"/>
                  </a:lnTo>
                  <a:lnTo>
                    <a:pt x="2589797" y="1634103"/>
                  </a:lnTo>
                  <a:lnTo>
                    <a:pt x="2635930" y="1622005"/>
                  </a:lnTo>
                  <a:lnTo>
                    <a:pt x="2681278" y="1609254"/>
                  </a:lnTo>
                  <a:lnTo>
                    <a:pt x="2725802" y="1595855"/>
                  </a:lnTo>
                  <a:lnTo>
                    <a:pt x="2769463" y="1581813"/>
                  </a:lnTo>
                  <a:lnTo>
                    <a:pt x="2812222" y="1567131"/>
                  </a:lnTo>
                  <a:lnTo>
                    <a:pt x="2854040" y="1551816"/>
                  </a:lnTo>
                  <a:lnTo>
                    <a:pt x="2894879" y="1535872"/>
                  </a:lnTo>
                  <a:lnTo>
                    <a:pt x="2934699" y="1519304"/>
                  </a:lnTo>
                  <a:lnTo>
                    <a:pt x="2973462" y="1502117"/>
                  </a:lnTo>
                  <a:lnTo>
                    <a:pt x="3011129" y="1484315"/>
                  </a:lnTo>
                  <a:lnTo>
                    <a:pt x="3047661" y="1465903"/>
                  </a:lnTo>
                  <a:lnTo>
                    <a:pt x="3083019" y="1446886"/>
                  </a:lnTo>
                  <a:lnTo>
                    <a:pt x="3117165" y="1427270"/>
                  </a:lnTo>
                  <a:lnTo>
                    <a:pt x="3150059" y="1407058"/>
                  </a:lnTo>
                  <a:lnTo>
                    <a:pt x="3211937" y="1364867"/>
                  </a:lnTo>
                  <a:lnTo>
                    <a:pt x="3274666" y="1314894"/>
                  </a:lnTo>
                  <a:lnTo>
                    <a:pt x="3305643" y="1286553"/>
                  </a:lnTo>
                  <a:lnTo>
                    <a:pt x="3333797" y="1257906"/>
                  </a:lnTo>
                  <a:lnTo>
                    <a:pt x="3359148" y="1228988"/>
                  </a:lnTo>
                  <a:lnTo>
                    <a:pt x="3401527" y="1170475"/>
                  </a:lnTo>
                  <a:lnTo>
                    <a:pt x="3432948" y="1111282"/>
                  </a:lnTo>
                  <a:lnTo>
                    <a:pt x="3453582" y="1051681"/>
                  </a:lnTo>
                  <a:lnTo>
                    <a:pt x="3463597" y="991940"/>
                  </a:lnTo>
                  <a:lnTo>
                    <a:pt x="3464675" y="962103"/>
                  </a:lnTo>
                  <a:lnTo>
                    <a:pt x="3463161" y="932332"/>
                  </a:lnTo>
                  <a:lnTo>
                    <a:pt x="3452445" y="873126"/>
                  </a:lnTo>
                  <a:lnTo>
                    <a:pt x="3431618" y="814591"/>
                  </a:lnTo>
                  <a:lnTo>
                    <a:pt x="3400847" y="756999"/>
                  </a:lnTo>
                  <a:lnTo>
                    <a:pt x="3360303" y="700619"/>
                  </a:lnTo>
                  <a:lnTo>
                    <a:pt x="3310155" y="645722"/>
                  </a:lnTo>
                  <a:lnTo>
                    <a:pt x="3281531" y="618914"/>
                  </a:lnTo>
                  <a:lnTo>
                    <a:pt x="3250571" y="592578"/>
                  </a:lnTo>
                  <a:lnTo>
                    <a:pt x="3217293" y="566748"/>
                  </a:lnTo>
                  <a:lnTo>
                    <a:pt x="3181720" y="541458"/>
                  </a:lnTo>
                  <a:lnTo>
                    <a:pt x="3143873" y="516741"/>
                  </a:lnTo>
                  <a:lnTo>
                    <a:pt x="3103772" y="492631"/>
                  </a:lnTo>
                  <a:lnTo>
                    <a:pt x="3061440" y="469161"/>
                  </a:lnTo>
                  <a:lnTo>
                    <a:pt x="3016896" y="446367"/>
                  </a:lnTo>
                  <a:lnTo>
                    <a:pt x="2970163" y="424281"/>
                  </a:lnTo>
                  <a:lnTo>
                    <a:pt x="2921261" y="402937"/>
                  </a:lnTo>
                  <a:lnTo>
                    <a:pt x="2870212" y="382369"/>
                  </a:lnTo>
                  <a:lnTo>
                    <a:pt x="2817036" y="362612"/>
                  </a:lnTo>
                  <a:lnTo>
                    <a:pt x="2761755" y="343697"/>
                  </a:lnTo>
                  <a:lnTo>
                    <a:pt x="2704389" y="325660"/>
                  </a:lnTo>
                  <a:lnTo>
                    <a:pt x="2644961" y="308534"/>
                  </a:lnTo>
                  <a:lnTo>
                    <a:pt x="2583491" y="292353"/>
                  </a:lnTo>
                  <a:lnTo>
                    <a:pt x="2453951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8">
              <a:extLst>
                <a:ext uri="{FF2B5EF4-FFF2-40B4-BE49-F238E27FC236}">
                  <a16:creationId xmlns:a16="http://schemas.microsoft.com/office/drawing/2014/main" id="{A8317185-372E-47E7-BF48-B2E45D2AA520}"/>
                </a:ext>
              </a:extLst>
            </p:cNvPr>
            <p:cNvSpPr/>
            <p:nvPr/>
          </p:nvSpPr>
          <p:spPr>
            <a:xfrm>
              <a:off x="9627558" y="4483608"/>
              <a:ext cx="3465195" cy="1735455"/>
            </a:xfrm>
            <a:custGeom>
              <a:avLst/>
              <a:gdLst/>
              <a:ahLst/>
              <a:cxnLst/>
              <a:rect l="l" t="t" r="r" b="b"/>
              <a:pathLst>
                <a:path w="3465194" h="1735454">
                  <a:moveTo>
                    <a:pt x="2453951" y="0"/>
                  </a:moveTo>
                  <a:lnTo>
                    <a:pt x="2583491" y="292353"/>
                  </a:lnTo>
                  <a:lnTo>
                    <a:pt x="2644961" y="308534"/>
                  </a:lnTo>
                  <a:lnTo>
                    <a:pt x="2704389" y="325660"/>
                  </a:lnTo>
                  <a:lnTo>
                    <a:pt x="2761755" y="343697"/>
                  </a:lnTo>
                  <a:lnTo>
                    <a:pt x="2817036" y="362612"/>
                  </a:lnTo>
                  <a:lnTo>
                    <a:pt x="2870212" y="382369"/>
                  </a:lnTo>
                  <a:lnTo>
                    <a:pt x="2921261" y="402937"/>
                  </a:lnTo>
                  <a:lnTo>
                    <a:pt x="2970163" y="424281"/>
                  </a:lnTo>
                  <a:lnTo>
                    <a:pt x="3016896" y="446367"/>
                  </a:lnTo>
                  <a:lnTo>
                    <a:pt x="3061440" y="469161"/>
                  </a:lnTo>
                  <a:lnTo>
                    <a:pt x="3103772" y="492631"/>
                  </a:lnTo>
                  <a:lnTo>
                    <a:pt x="3143873" y="516741"/>
                  </a:lnTo>
                  <a:lnTo>
                    <a:pt x="3181720" y="541458"/>
                  </a:lnTo>
                  <a:lnTo>
                    <a:pt x="3217293" y="566748"/>
                  </a:lnTo>
                  <a:lnTo>
                    <a:pt x="3250571" y="592578"/>
                  </a:lnTo>
                  <a:lnTo>
                    <a:pt x="3281531" y="618914"/>
                  </a:lnTo>
                  <a:lnTo>
                    <a:pt x="3310155" y="645722"/>
                  </a:lnTo>
                  <a:lnTo>
                    <a:pt x="3360303" y="700619"/>
                  </a:lnTo>
                  <a:lnTo>
                    <a:pt x="3400847" y="756999"/>
                  </a:lnTo>
                  <a:lnTo>
                    <a:pt x="3431618" y="814591"/>
                  </a:lnTo>
                  <a:lnTo>
                    <a:pt x="3452445" y="873126"/>
                  </a:lnTo>
                  <a:lnTo>
                    <a:pt x="3463161" y="932332"/>
                  </a:lnTo>
                  <a:lnTo>
                    <a:pt x="3464675" y="962103"/>
                  </a:lnTo>
                  <a:lnTo>
                    <a:pt x="3463597" y="991940"/>
                  </a:lnTo>
                  <a:lnTo>
                    <a:pt x="3453582" y="1051681"/>
                  </a:lnTo>
                  <a:lnTo>
                    <a:pt x="3432948" y="1111282"/>
                  </a:lnTo>
                  <a:lnTo>
                    <a:pt x="3401527" y="1170475"/>
                  </a:lnTo>
                  <a:lnTo>
                    <a:pt x="3359148" y="1228988"/>
                  </a:lnTo>
                  <a:lnTo>
                    <a:pt x="3333797" y="1257906"/>
                  </a:lnTo>
                  <a:lnTo>
                    <a:pt x="3305643" y="1286553"/>
                  </a:lnTo>
                  <a:lnTo>
                    <a:pt x="3274666" y="1314894"/>
                  </a:lnTo>
                  <a:lnTo>
                    <a:pt x="3240843" y="1342897"/>
                  </a:lnTo>
                  <a:lnTo>
                    <a:pt x="3181663" y="1386255"/>
                  </a:lnTo>
                  <a:lnTo>
                    <a:pt x="3117165" y="1427270"/>
                  </a:lnTo>
                  <a:lnTo>
                    <a:pt x="3083019" y="1446886"/>
                  </a:lnTo>
                  <a:lnTo>
                    <a:pt x="3047661" y="1465903"/>
                  </a:lnTo>
                  <a:lnTo>
                    <a:pt x="3011129" y="1484315"/>
                  </a:lnTo>
                  <a:lnTo>
                    <a:pt x="2973462" y="1502117"/>
                  </a:lnTo>
                  <a:lnTo>
                    <a:pt x="2934699" y="1519304"/>
                  </a:lnTo>
                  <a:lnTo>
                    <a:pt x="2894879" y="1535872"/>
                  </a:lnTo>
                  <a:lnTo>
                    <a:pt x="2854040" y="1551816"/>
                  </a:lnTo>
                  <a:lnTo>
                    <a:pt x="2812222" y="1567131"/>
                  </a:lnTo>
                  <a:lnTo>
                    <a:pt x="2769463" y="1581813"/>
                  </a:lnTo>
                  <a:lnTo>
                    <a:pt x="2725802" y="1595855"/>
                  </a:lnTo>
                  <a:lnTo>
                    <a:pt x="2681278" y="1609254"/>
                  </a:lnTo>
                  <a:lnTo>
                    <a:pt x="2635930" y="1622005"/>
                  </a:lnTo>
                  <a:lnTo>
                    <a:pt x="2589797" y="1634103"/>
                  </a:lnTo>
                  <a:lnTo>
                    <a:pt x="2542918" y="1645543"/>
                  </a:lnTo>
                  <a:lnTo>
                    <a:pt x="2495331" y="1656321"/>
                  </a:lnTo>
                  <a:lnTo>
                    <a:pt x="2447075" y="1666431"/>
                  </a:lnTo>
                  <a:lnTo>
                    <a:pt x="2398189" y="1675868"/>
                  </a:lnTo>
                  <a:lnTo>
                    <a:pt x="2348713" y="1684629"/>
                  </a:lnTo>
                  <a:lnTo>
                    <a:pt x="2298684" y="1692708"/>
                  </a:lnTo>
                  <a:lnTo>
                    <a:pt x="2248142" y="1700100"/>
                  </a:lnTo>
                  <a:lnTo>
                    <a:pt x="2197125" y="1706800"/>
                  </a:lnTo>
                  <a:lnTo>
                    <a:pt x="2145673" y="1712804"/>
                  </a:lnTo>
                  <a:lnTo>
                    <a:pt x="2093825" y="1718107"/>
                  </a:lnTo>
                  <a:lnTo>
                    <a:pt x="2041618" y="1722705"/>
                  </a:lnTo>
                  <a:lnTo>
                    <a:pt x="1989093" y="1726591"/>
                  </a:lnTo>
                  <a:lnTo>
                    <a:pt x="1936287" y="1729762"/>
                  </a:lnTo>
                  <a:lnTo>
                    <a:pt x="1883240" y="1732212"/>
                  </a:lnTo>
                  <a:lnTo>
                    <a:pt x="1829991" y="1733938"/>
                  </a:lnTo>
                  <a:lnTo>
                    <a:pt x="1776578" y="1734933"/>
                  </a:lnTo>
                  <a:lnTo>
                    <a:pt x="1723040" y="1735194"/>
                  </a:lnTo>
                  <a:lnTo>
                    <a:pt x="1669416" y="1734714"/>
                  </a:lnTo>
                  <a:lnTo>
                    <a:pt x="1615746" y="1733491"/>
                  </a:lnTo>
                  <a:lnTo>
                    <a:pt x="1562067" y="1731518"/>
                  </a:lnTo>
                  <a:lnTo>
                    <a:pt x="1508419" y="1728792"/>
                  </a:lnTo>
                  <a:lnTo>
                    <a:pt x="1454841" y="1725306"/>
                  </a:lnTo>
                  <a:lnTo>
                    <a:pt x="1401371" y="1721057"/>
                  </a:lnTo>
                  <a:lnTo>
                    <a:pt x="1348048" y="1716039"/>
                  </a:lnTo>
                  <a:lnTo>
                    <a:pt x="1294912" y="1710248"/>
                  </a:lnTo>
                  <a:lnTo>
                    <a:pt x="1242000" y="1703679"/>
                  </a:lnTo>
                  <a:lnTo>
                    <a:pt x="1189353" y="1696327"/>
                  </a:lnTo>
                  <a:lnTo>
                    <a:pt x="1137008" y="1688188"/>
                  </a:lnTo>
                  <a:lnTo>
                    <a:pt x="1085004" y="1679255"/>
                  </a:lnTo>
                  <a:lnTo>
                    <a:pt x="1033381" y="1669526"/>
                  </a:lnTo>
                  <a:lnTo>
                    <a:pt x="982177" y="1658994"/>
                  </a:lnTo>
                  <a:lnTo>
                    <a:pt x="931432" y="1647656"/>
                  </a:lnTo>
                  <a:lnTo>
                    <a:pt x="881183" y="1635505"/>
                  </a:lnTo>
                  <a:lnTo>
                    <a:pt x="819713" y="1619325"/>
                  </a:lnTo>
                  <a:lnTo>
                    <a:pt x="760285" y="1602199"/>
                  </a:lnTo>
                  <a:lnTo>
                    <a:pt x="702919" y="1584162"/>
                  </a:lnTo>
                  <a:lnTo>
                    <a:pt x="647638" y="1565247"/>
                  </a:lnTo>
                  <a:lnTo>
                    <a:pt x="594463" y="1545490"/>
                  </a:lnTo>
                  <a:lnTo>
                    <a:pt x="543413" y="1524922"/>
                  </a:lnTo>
                  <a:lnTo>
                    <a:pt x="494511" y="1503578"/>
                  </a:lnTo>
                  <a:lnTo>
                    <a:pt x="447778" y="1481492"/>
                  </a:lnTo>
                  <a:lnTo>
                    <a:pt x="403234" y="1458698"/>
                  </a:lnTo>
                  <a:lnTo>
                    <a:pt x="360902" y="1435228"/>
                  </a:lnTo>
                  <a:lnTo>
                    <a:pt x="320801" y="1411118"/>
                  </a:lnTo>
                  <a:lnTo>
                    <a:pt x="282954" y="1386401"/>
                  </a:lnTo>
                  <a:lnTo>
                    <a:pt x="247381" y="1361111"/>
                  </a:lnTo>
                  <a:lnTo>
                    <a:pt x="214104" y="1335281"/>
                  </a:lnTo>
                  <a:lnTo>
                    <a:pt x="183143" y="1308945"/>
                  </a:lnTo>
                  <a:lnTo>
                    <a:pt x="154520" y="1282137"/>
                  </a:lnTo>
                  <a:lnTo>
                    <a:pt x="104371" y="1227240"/>
                  </a:lnTo>
                  <a:lnTo>
                    <a:pt x="63827" y="1170860"/>
                  </a:lnTo>
                  <a:lnTo>
                    <a:pt x="33057" y="1113268"/>
                  </a:lnTo>
                  <a:lnTo>
                    <a:pt x="12229" y="1054733"/>
                  </a:lnTo>
                  <a:lnTo>
                    <a:pt x="1513" y="995527"/>
                  </a:lnTo>
                  <a:lnTo>
                    <a:pt x="0" y="965756"/>
                  </a:lnTo>
                  <a:lnTo>
                    <a:pt x="1078" y="935919"/>
                  </a:lnTo>
                  <a:lnTo>
                    <a:pt x="11092" y="876178"/>
                  </a:lnTo>
                  <a:lnTo>
                    <a:pt x="31726" y="816577"/>
                  </a:lnTo>
                  <a:lnTo>
                    <a:pt x="63147" y="757384"/>
                  </a:lnTo>
                  <a:lnTo>
                    <a:pt x="105526" y="698871"/>
                  </a:lnTo>
                  <a:lnTo>
                    <a:pt x="130877" y="669953"/>
                  </a:lnTo>
                  <a:lnTo>
                    <a:pt x="159031" y="641306"/>
                  </a:lnTo>
                  <a:lnTo>
                    <a:pt x="190009" y="612965"/>
                  </a:lnTo>
                  <a:lnTo>
                    <a:pt x="223831" y="584962"/>
                  </a:lnTo>
                  <a:lnTo>
                    <a:pt x="284738" y="540462"/>
                  </a:lnTo>
                  <a:lnTo>
                    <a:pt x="317438" y="519077"/>
                  </a:lnTo>
                  <a:lnTo>
                    <a:pt x="351581" y="498281"/>
                  </a:lnTo>
                  <a:lnTo>
                    <a:pt x="387125" y="478085"/>
                  </a:lnTo>
                  <a:lnTo>
                    <a:pt x="424028" y="458495"/>
                  </a:lnTo>
                  <a:lnTo>
                    <a:pt x="462249" y="439523"/>
                  </a:lnTo>
                  <a:lnTo>
                    <a:pt x="501745" y="421177"/>
                  </a:lnTo>
                  <a:lnTo>
                    <a:pt x="542476" y="403467"/>
                  </a:lnTo>
                  <a:lnTo>
                    <a:pt x="584399" y="386401"/>
                  </a:lnTo>
                  <a:lnTo>
                    <a:pt x="627473" y="369989"/>
                  </a:lnTo>
                  <a:lnTo>
                    <a:pt x="671657" y="354240"/>
                  </a:lnTo>
                  <a:lnTo>
                    <a:pt x="716907" y="339164"/>
                  </a:lnTo>
                  <a:lnTo>
                    <a:pt x="763184" y="324769"/>
                  </a:lnTo>
                  <a:lnTo>
                    <a:pt x="810445" y="311066"/>
                  </a:lnTo>
                  <a:lnTo>
                    <a:pt x="858649" y="298062"/>
                  </a:lnTo>
                  <a:lnTo>
                    <a:pt x="907753" y="285768"/>
                  </a:lnTo>
                  <a:lnTo>
                    <a:pt x="957716" y="274192"/>
                  </a:lnTo>
                  <a:lnTo>
                    <a:pt x="1008498" y="263345"/>
                  </a:lnTo>
                  <a:lnTo>
                    <a:pt x="1060055" y="253235"/>
                  </a:lnTo>
                  <a:lnTo>
                    <a:pt x="1112346" y="243871"/>
                  </a:lnTo>
                  <a:lnTo>
                    <a:pt x="1165330" y="235262"/>
                  </a:lnTo>
                  <a:lnTo>
                    <a:pt x="1218965" y="227419"/>
                  </a:lnTo>
                  <a:lnTo>
                    <a:pt x="1273209" y="220349"/>
                  </a:lnTo>
                  <a:lnTo>
                    <a:pt x="1328020" y="214063"/>
                  </a:lnTo>
                  <a:lnTo>
                    <a:pt x="1383358" y="208570"/>
                  </a:lnTo>
                  <a:lnTo>
                    <a:pt x="1439179" y="203878"/>
                  </a:lnTo>
                  <a:lnTo>
                    <a:pt x="1495444" y="199998"/>
                  </a:lnTo>
                  <a:lnTo>
                    <a:pt x="1552109" y="196938"/>
                  </a:lnTo>
                  <a:lnTo>
                    <a:pt x="1609134" y="194707"/>
                  </a:lnTo>
                  <a:lnTo>
                    <a:pt x="1666476" y="193315"/>
                  </a:lnTo>
                  <a:lnTo>
                    <a:pt x="1724094" y="192772"/>
                  </a:lnTo>
                  <a:lnTo>
                    <a:pt x="1781946" y="193085"/>
                  </a:lnTo>
                  <a:lnTo>
                    <a:pt x="1839991" y="194265"/>
                  </a:lnTo>
                  <a:lnTo>
                    <a:pt x="1898187" y="196321"/>
                  </a:lnTo>
                  <a:lnTo>
                    <a:pt x="1956492" y="199262"/>
                  </a:lnTo>
                  <a:lnTo>
                    <a:pt x="2453951" y="0"/>
                  </a:lnTo>
                  <a:close/>
                </a:path>
              </a:pathLst>
            </a:custGeom>
            <a:ln w="25908">
              <a:solidFill>
                <a:srgbClr val="395E8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DF433094-BB02-4852-A429-C9597DAEB9EB}"/>
              </a:ext>
            </a:extLst>
          </p:cNvPr>
          <p:cNvSpPr/>
          <p:nvPr/>
        </p:nvSpPr>
        <p:spPr>
          <a:xfrm>
            <a:off x="12551896" y="4671086"/>
            <a:ext cx="20876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Крути </a:t>
            </a:r>
            <a:r>
              <a:rPr lang="en-US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SDLC</a:t>
            </a:r>
            <a:r>
              <a:rPr lang="ru-RU" dirty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!</a:t>
            </a:r>
            <a:endParaRPr lang="ru-RU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611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</a:t>
            </a: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8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46266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ru-RU" sz="6499" b="1" dirty="0">
                <a:solidFill>
                  <a:srgbClr val="FFFFFF"/>
                </a:solidFill>
                <a:latin typeface="Bebas Neue Bold"/>
              </a:rPr>
              <a:t>Шаги в </a:t>
            </a:r>
            <a:r>
              <a:rPr lang="en-US" sz="6499" b="1" dirty="0">
                <a:solidFill>
                  <a:srgbClr val="FFFFFF"/>
                </a:solidFill>
                <a:latin typeface="Bebas Neue Bold"/>
              </a:rPr>
              <a:t>SDLC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155141" y="3578482"/>
            <a:ext cx="9960659" cy="4326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Планирование</a:t>
            </a:r>
          </a:p>
          <a:p>
            <a:pPr algn="l">
              <a:lnSpc>
                <a:spcPct val="200000"/>
              </a:lnSpc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Анализ</a:t>
            </a:r>
          </a:p>
          <a:p>
            <a:pPr algn="l">
              <a:lnSpc>
                <a:spcPct val="200000"/>
              </a:lnSpc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Дизайн</a:t>
            </a:r>
          </a:p>
          <a:p>
            <a:pPr algn="l">
              <a:lnSpc>
                <a:spcPct val="200000"/>
              </a:lnSpc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Разработка</a:t>
            </a:r>
          </a:p>
          <a:p>
            <a:pPr algn="l">
              <a:lnSpc>
                <a:spcPct val="200000"/>
              </a:lnSpc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Тестирование</a:t>
            </a:r>
          </a:p>
          <a:p>
            <a:pPr algn="l">
              <a:lnSpc>
                <a:spcPct val="200000"/>
              </a:lnSpc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Эксплуатация</a:t>
            </a:r>
            <a:endParaRPr lang="en-US" sz="24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439573E-2033-4507-9050-E43016D488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9319" y="2396696"/>
            <a:ext cx="5456881" cy="5435053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09598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58" y="-3350441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90482" y="8660782"/>
            <a:ext cx="597518" cy="5975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7450371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7864" y="6708518"/>
            <a:ext cx="7156964" cy="7156964"/>
          </a:xfrm>
          <a:custGeom>
            <a:avLst/>
            <a:gdLst/>
            <a:ahLst/>
            <a:cxnLst/>
            <a:rect l="l" t="t" r="r" b="b"/>
            <a:pathLst>
              <a:path w="7156964" h="7156964">
                <a:moveTo>
                  <a:pt x="0" y="0"/>
                </a:moveTo>
                <a:lnTo>
                  <a:pt x="7156963" y="0"/>
                </a:lnTo>
                <a:lnTo>
                  <a:pt x="7156963" y="7156964"/>
                </a:lnTo>
                <a:lnTo>
                  <a:pt x="0" y="71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857396" y="8851031"/>
            <a:ext cx="263689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</a:t>
            </a:r>
            <a:r>
              <a:rPr lang="ru-RU" sz="1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9</a:t>
            </a:r>
            <a:endParaRPr lang="en-US" sz="1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90376" y="4943668"/>
            <a:ext cx="2468924" cy="2468924"/>
          </a:xfrm>
          <a:custGeom>
            <a:avLst/>
            <a:gdLst/>
            <a:ahLst/>
            <a:cxnLst/>
            <a:rect l="l" t="t" r="r" b="b"/>
            <a:pathLst>
              <a:path w="2468924" h="2468924">
                <a:moveTo>
                  <a:pt x="0" y="0"/>
                </a:moveTo>
                <a:lnTo>
                  <a:pt x="2468924" y="0"/>
                </a:lnTo>
                <a:lnTo>
                  <a:pt x="2468924" y="2468923"/>
                </a:lnTo>
                <a:lnTo>
                  <a:pt x="0" y="2468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9191" y="2062788"/>
            <a:ext cx="1565933" cy="1565933"/>
          </a:xfrm>
          <a:custGeom>
            <a:avLst/>
            <a:gdLst/>
            <a:ahLst/>
            <a:cxnLst/>
            <a:rect l="l" t="t" r="r" b="b"/>
            <a:pathLst>
              <a:path w="1565933" h="1565933">
                <a:moveTo>
                  <a:pt x="0" y="0"/>
                </a:moveTo>
                <a:lnTo>
                  <a:pt x="1565933" y="0"/>
                </a:lnTo>
                <a:lnTo>
                  <a:pt x="1565933" y="1565934"/>
                </a:lnTo>
                <a:lnTo>
                  <a:pt x="0" y="1565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55141" y="2377131"/>
            <a:ext cx="782705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4"/>
              </a:lnSpc>
            </a:pPr>
            <a:r>
              <a:rPr lang="ru-RU" sz="6499" b="1" dirty="0">
                <a:solidFill>
                  <a:srgbClr val="FFFFFF"/>
                </a:solidFill>
                <a:latin typeface="Bebas Neue Bold"/>
              </a:rPr>
              <a:t>Задачи - Планирование</a:t>
            </a:r>
            <a:endParaRPr lang="en-US" sz="6499" b="1" dirty="0">
              <a:solidFill>
                <a:srgbClr val="FFFFFF"/>
              </a:solidFill>
              <a:latin typeface="Bebas Neue Bold"/>
              <a:sym typeface="Bebas Neue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155141" y="2206851"/>
            <a:ext cx="597518" cy="103605"/>
            <a:chOff x="0" y="0"/>
            <a:chExt cx="812800" cy="140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0934"/>
            </a:xfrm>
            <a:custGeom>
              <a:avLst/>
              <a:gdLst/>
              <a:ahLst/>
              <a:cxnLst/>
              <a:rect l="l" t="t" r="r" b="b"/>
              <a:pathLst>
                <a:path w="812800" h="140934">
                  <a:moveTo>
                    <a:pt x="0" y="0"/>
                  </a:moveTo>
                  <a:lnTo>
                    <a:pt x="812800" y="0"/>
                  </a:lnTo>
                  <a:lnTo>
                    <a:pt x="812800" y="140934"/>
                  </a:lnTo>
                  <a:lnTo>
                    <a:pt x="0" y="140934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5E000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155141" y="3578482"/>
            <a:ext cx="9960659" cy="3588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Формирование видения продукта</a:t>
            </a:r>
          </a:p>
          <a:p>
            <a:pPr marL="457200" indent="-4572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Создание и </a:t>
            </a:r>
            <a:r>
              <a:rPr lang="ru-RU" sz="24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приоритизация</a:t>
            </a: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бэклога</a:t>
            </a: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продукта</a:t>
            </a:r>
          </a:p>
          <a:p>
            <a:pPr marL="457200" indent="-4572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Уточнение высокоуровневых требований</a:t>
            </a:r>
          </a:p>
          <a:p>
            <a:pPr marL="457200" indent="-4572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Обеспечение согласованности команды</a:t>
            </a:r>
          </a:p>
          <a:p>
            <a:pPr marL="457200" indent="-4572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ru-RU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Документирование идей и решений</a:t>
            </a:r>
            <a:endParaRPr lang="en-US" sz="24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8C0A12EA-A9AD-4190-83D9-051982F2C0E5}"/>
              </a:ext>
            </a:extLst>
          </p:cNvPr>
          <p:cNvSpPr/>
          <p:nvPr/>
        </p:nvSpPr>
        <p:spPr>
          <a:xfrm rot="16200000" flipH="1" flipV="1">
            <a:off x="430603" y="454502"/>
            <a:ext cx="407026" cy="407026"/>
          </a:xfrm>
          <a:custGeom>
            <a:avLst/>
            <a:gdLst/>
            <a:ahLst/>
            <a:cxnLst/>
            <a:rect l="l" t="t" r="r" b="b"/>
            <a:pathLst>
              <a:path w="407026" h="407026">
                <a:moveTo>
                  <a:pt x="407025" y="407026"/>
                </a:moveTo>
                <a:lnTo>
                  <a:pt x="0" y="407026"/>
                </a:lnTo>
                <a:lnTo>
                  <a:pt x="0" y="0"/>
                </a:lnTo>
                <a:lnTo>
                  <a:pt x="407025" y="0"/>
                </a:lnTo>
                <a:lnTo>
                  <a:pt x="407025" y="40702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034316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770</Words>
  <Application>Microsoft Office PowerPoint</Application>
  <PresentationFormat>Произвольный</PresentationFormat>
  <Paragraphs>386</Paragraphs>
  <Slides>72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80" baseType="lpstr">
      <vt:lpstr>Calibri</vt:lpstr>
      <vt:lpstr>Arial</vt:lpstr>
      <vt:lpstr>Open Sans Bold</vt:lpstr>
      <vt:lpstr>Open Sans</vt:lpstr>
      <vt:lpstr>Bebas Neue Bold</vt:lpstr>
      <vt:lpstr>Wingdings</vt:lpstr>
      <vt:lpstr>Microsoft Sans Serif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 Black Modern Technology Presentation</dc:title>
  <dc:creator>Voronov Avenir</dc:creator>
  <cp:lastModifiedBy>Atarshchikov Ilya</cp:lastModifiedBy>
  <cp:revision>33</cp:revision>
  <dcterms:created xsi:type="dcterms:W3CDTF">2006-08-16T00:00:00Z</dcterms:created>
  <dcterms:modified xsi:type="dcterms:W3CDTF">2025-09-17T07:44:57Z</dcterms:modified>
  <dc:identifier>DAGwmYpAAr4</dc:identifier>
</cp:coreProperties>
</file>