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sldIdLst>
    <p:sldId id="256" r:id="rId2"/>
    <p:sldId id="257" r:id="rId3"/>
    <p:sldId id="258" r:id="rId4"/>
    <p:sldId id="317" r:id="rId5"/>
    <p:sldId id="259" r:id="rId6"/>
    <p:sldId id="301" r:id="rId7"/>
    <p:sldId id="260" r:id="rId8"/>
    <p:sldId id="261" r:id="rId9"/>
    <p:sldId id="262" r:id="rId10"/>
    <p:sldId id="263" r:id="rId11"/>
    <p:sldId id="302" r:id="rId12"/>
    <p:sldId id="264" r:id="rId13"/>
    <p:sldId id="265" r:id="rId14"/>
    <p:sldId id="266" r:id="rId15"/>
    <p:sldId id="267" r:id="rId16"/>
    <p:sldId id="268" r:id="rId17"/>
    <p:sldId id="280" r:id="rId18"/>
    <p:sldId id="304" r:id="rId19"/>
    <p:sldId id="272" r:id="rId20"/>
    <p:sldId id="273" r:id="rId21"/>
    <p:sldId id="303" r:id="rId22"/>
    <p:sldId id="300" r:id="rId23"/>
    <p:sldId id="306" r:id="rId24"/>
    <p:sldId id="269" r:id="rId25"/>
    <p:sldId id="270" r:id="rId26"/>
    <p:sldId id="271" r:id="rId27"/>
    <p:sldId id="310" r:id="rId28"/>
    <p:sldId id="274" r:id="rId29"/>
    <p:sldId id="275" r:id="rId30"/>
    <p:sldId id="276" r:id="rId31"/>
    <p:sldId id="311" r:id="rId32"/>
    <p:sldId id="309" r:id="rId33"/>
    <p:sldId id="277" r:id="rId34"/>
    <p:sldId id="278" r:id="rId35"/>
    <p:sldId id="312" r:id="rId36"/>
    <p:sldId id="279" r:id="rId37"/>
    <p:sldId id="319" r:id="rId38"/>
    <p:sldId id="307" r:id="rId39"/>
    <p:sldId id="282" r:id="rId40"/>
    <p:sldId id="281" r:id="rId41"/>
    <p:sldId id="313" r:id="rId42"/>
    <p:sldId id="283" r:id="rId43"/>
    <p:sldId id="284" r:id="rId44"/>
    <p:sldId id="285" r:id="rId45"/>
    <p:sldId id="286" r:id="rId46"/>
    <p:sldId id="314" r:id="rId47"/>
    <p:sldId id="287" r:id="rId48"/>
    <p:sldId id="288" r:id="rId49"/>
    <p:sldId id="308" r:id="rId50"/>
    <p:sldId id="289" r:id="rId51"/>
    <p:sldId id="290" r:id="rId52"/>
    <p:sldId id="291" r:id="rId53"/>
    <p:sldId id="292" r:id="rId54"/>
    <p:sldId id="293" r:id="rId55"/>
    <p:sldId id="294" r:id="rId56"/>
    <p:sldId id="315" r:id="rId57"/>
    <p:sldId id="295" r:id="rId58"/>
    <p:sldId id="296" r:id="rId59"/>
    <p:sldId id="318" r:id="rId60"/>
    <p:sldId id="316" r:id="rId61"/>
    <p:sldId id="320" r:id="rId62"/>
    <p:sldId id="297" r:id="rId63"/>
    <p:sldId id="298" r:id="rId64"/>
    <p:sldId id="299" r:id="rId65"/>
  </p:sldIdLst>
  <p:sldSz cx="24384000" cy="13716000"/>
  <p:notesSz cx="24384000" cy="13716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1pPr>
    <a:lvl2pPr marL="0" marR="0" indent="4572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2pPr>
    <a:lvl3pPr marL="0" marR="0" indent="9144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3pPr>
    <a:lvl4pPr marL="0" marR="0" indent="13716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4pPr>
    <a:lvl5pPr marL="0" marR="0" indent="18288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5pPr>
    <a:lvl6pPr marL="0" marR="0" indent="22860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6pPr>
    <a:lvl7pPr marL="0" marR="0" indent="27432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7pPr>
    <a:lvl8pPr marL="0" marR="0" indent="32004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8pPr>
    <a:lvl9pPr marL="0" marR="0" indent="36576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/>
    <p:restoredTop sz="94766"/>
  </p:normalViewPr>
  <p:slideViewPr>
    <p:cSldViewPr snapToGrid="0">
      <p:cViewPr varScale="1">
        <p:scale>
          <a:sx n="60" d="100"/>
          <a:sy n="60" d="100"/>
        </p:scale>
        <p:origin x="248" y="176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3T21:54:58" idx="1">
    <p:pos x="5654" y="2939"/>
    <p:text>Зависит от сервиса, какой главный сценарий. Для ленты короткого – важно быстро переключать в следующее.</p:text>
    <p:extLst>
      <p:ext uri="{C676402C-5697-4E1C-873F-D02D1690AC5C}">
        <p15:threadingInfo xmlns:p15="http://schemas.microsoft.com/office/powerpoint/2012/main" timeZoneBias="-180"/>
      </p:ext>
      <p:ext uri="{19B8F6BF-5375-455C-9EA6-DF929625EA0E}">
        <p15:presenceInfo xmlns="" xmlns:m="http://schemas.openxmlformats.org/officeDocument/2006/math" xmlns:w="http://schemas.openxmlformats.org/wordprocessingml/2006/main" xmlns:p15="http://schemas.microsoft.com/office/powerpoint/2012/main" userId="teamlab_data:0;1;1;1;21;Microsoft Office User;2;1;0;3;20;2023-09-13T18:54:58Z;4;38;{00C5005C-00D6-4134-9038-0019002E0085};" providerId="AD"/>
      </p:ext>
    </p:extLst>
  </p:cm>
  <p:cm authorId="1" dt="2023-09-13T22:07:52" idx="2">
    <p:pos x="5654" y="6020"/>
    <p:text>Тут ссылка на доклад Рамиля</p:text>
    <p:extLst>
      <p:ext uri="{C676402C-5697-4E1C-873F-D02D1690AC5C}">
        <p15:threadingInfo xmlns:p15="http://schemas.microsoft.com/office/powerpoint/2012/main" timeZoneBias="-180">
          <p15:parentCm authorId="1" idx="1"/>
        </p15:threadingInfo>
      </p:ext>
      <p:ext uri="{19B8F6BF-5375-455C-9EA6-DF929625EA0E}">
        <p15:presenceInfo xmlns="" xmlns:m="http://schemas.openxmlformats.org/officeDocument/2006/math" xmlns:w="http://schemas.openxmlformats.org/wordprocessingml/2006/main" xmlns:p15="http://schemas.microsoft.com/office/powerpoint/2012/main" userId="teamlab_data:0;1;1;1;21;Microsoft Office User;2;1;0;3;20;2023-09-13T19:07:52Z;4;38;{009800E5-00E5-45BB-9010-00F600500080};" providerId="AD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3T22:00:24" idx="3">
    <p:pos x="10641" y="3532"/>
    <p:text>Тут можно ссылку. + фолбек в записанное видео</p:text>
    <p:extLst>
      <p:ext uri="{C676402C-5697-4E1C-873F-D02D1690AC5C}">
        <p15:threadingInfo xmlns:p15="http://schemas.microsoft.com/office/powerpoint/2012/main" timeZoneBias="-180"/>
      </p:ext>
      <p:ext uri="{19B8F6BF-5375-455C-9EA6-DF929625EA0E}">
        <p15:presenceInfo xmlns="" xmlns:m="http://schemas.openxmlformats.org/officeDocument/2006/math" xmlns:w="http://schemas.openxmlformats.org/wordprocessingml/2006/main" xmlns:p15="http://schemas.microsoft.com/office/powerpoint/2012/main" userId="teamlab_data:0;1;1;1;21;Microsoft Office User;2;1;0;3;20;2023-09-13T19:00:24Z;4;38;{00620092-00C3-4828-B830-00BA004E00A8};" providerId="AD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2022"/>
          <p:cNvSpPr txBox="1"/>
          <p:nvPr/>
        </p:nvSpPr>
        <p:spPr bwMode="auto">
          <a:xfrm>
            <a:off x="1225346" y="11680232"/>
            <a:ext cx="1225754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t>2022</a:t>
            </a:r>
          </a:p>
        </p:txBody>
      </p:sp>
      <p:pic>
        <p:nvPicPr>
          <p:cNvPr id="1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94350" y="10585450"/>
            <a:ext cx="4470400" cy="15830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25346" y="2127250"/>
            <a:ext cx="11755548" cy="525793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l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Название темы</a:t>
            </a:r>
            <a:br>
              <a:rPr lang="ru-RU"/>
            </a:br>
            <a:r>
              <a:rPr lang="ru-RU"/>
              <a:t>     презентации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вестка дня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инфографикой</a:t>
            </a:r>
            <a:endParaRPr/>
          </a:p>
        </p:txBody>
      </p:sp>
      <p:sp>
        <p:nvSpPr>
          <p:cNvPr id="3" name="Рисунок 6"/>
          <p:cNvSpPr>
            <a:spLocks noGrp="1"/>
          </p:cNvSpPr>
          <p:nvPr>
            <p:ph type="pic" sz="quarter" idx="33"/>
          </p:nvPr>
        </p:nvSpPr>
        <p:spPr bwMode="auto">
          <a:xfrm>
            <a:off x="1206500" y="4062726"/>
            <a:ext cx="10639136" cy="58294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34"/>
          </p:nvPr>
        </p:nvSpPr>
        <p:spPr bwMode="auto">
          <a:xfrm>
            <a:off x="12345554" y="4062726"/>
            <a:ext cx="10639136" cy="58294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одзаголовок повестки дня"/>
          <p:cNvSpPr txBox="1">
            <a:spLocks noGrp="1"/>
          </p:cNvSpPr>
          <p:nvPr>
            <p:ph type="body" sz="quarter" idx="35" hasCustomPrompt="1"/>
          </p:nvPr>
        </p:nvSpPr>
        <p:spPr bwMode="auto">
          <a:xfrm>
            <a:off x="1206500" y="1045247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8" name="Подзаголовок повестки дня"/>
          <p:cNvSpPr txBox="1">
            <a:spLocks noGrp="1"/>
          </p:cNvSpPr>
          <p:nvPr>
            <p:ph type="body" sz="quarter" idx="36" hasCustomPrompt="1"/>
          </p:nvPr>
        </p:nvSpPr>
        <p:spPr bwMode="auto">
          <a:xfrm>
            <a:off x="12345554" y="1045247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37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пункты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181032" y="-1"/>
            <a:ext cx="12202968" cy="13657207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4588837" y="2364881"/>
            <a:ext cx="7710055" cy="9501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инфографикой</a:t>
            </a:r>
            <a:endParaRPr/>
          </a:p>
        </p:txBody>
      </p:sp>
      <p:sp>
        <p:nvSpPr>
          <p:cNvPr id="4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6500" y="3993596"/>
            <a:ext cx="9703955" cy="625184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42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Наше дело не так однозначно, </a:t>
            </a:r>
            <a:br>
              <a:rPr lang="ru-RU"/>
            </a:br>
            <a:r>
              <a:rPr lang="ru-RU"/>
              <a:t>как может показаться: сплочённость команды профессионалов в значи-тельной степени обусловливает важность кластеризации усилий. </a:t>
            </a:r>
            <a:br>
              <a:rPr lang="ru-RU"/>
            </a:br>
            <a:r>
              <a:rPr lang="ru-RU"/>
              <a:t>И нет сомнений, что сторонники тоталитаризма в науке лишь добавляют фракционных разногласий. 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3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5" name="Logo (1).png" descr="Logo (1).p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Важный фа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Logo (1).png" descr="Logo (1)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117445" y="5769276"/>
            <a:ext cx="6149109" cy="2177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2022"/>
          <p:cNvSpPr txBox="1"/>
          <p:nvPr/>
        </p:nvSpPr>
        <p:spPr bwMode="auto">
          <a:xfrm>
            <a:off x="1225346" y="11680232"/>
            <a:ext cx="1225754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t>2022</a:t>
            </a:r>
          </a:p>
        </p:txBody>
      </p:sp>
      <p:pic>
        <p:nvPicPr>
          <p:cNvPr id="1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94350" y="10585450"/>
            <a:ext cx="4470400" cy="15830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25346" y="2127250"/>
            <a:ext cx="11755548" cy="525793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l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Название темы</a:t>
            </a:r>
            <a:br>
              <a:rPr lang="ru-RU"/>
            </a:br>
            <a:r>
              <a:rPr lang="ru-RU"/>
              <a:t>     презентации</a:t>
            </a:r>
            <a:br>
              <a:rPr lang="ru-RU"/>
            </a:br>
            <a:r>
              <a:rPr lang="ru-RU"/>
              <a:t>в три строчки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2022"/>
          <p:cNvSpPr txBox="1"/>
          <p:nvPr/>
        </p:nvSpPr>
        <p:spPr bwMode="auto">
          <a:xfrm>
            <a:off x="1225346" y="11680232"/>
            <a:ext cx="5338000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  <a:endParaRPr/>
          </a:p>
        </p:txBody>
      </p:sp>
      <p:pic>
        <p:nvPicPr>
          <p:cNvPr id="1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94350" y="10585450"/>
            <a:ext cx="4470400" cy="158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sp>
        <p:nvSpPr>
          <p:cNvPr id="3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25345" y="2127250"/>
            <a:ext cx="9930335" cy="525793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l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Название </a:t>
            </a:r>
            <a:br>
              <a:rPr lang="ru-RU"/>
            </a:br>
            <a:r>
              <a:rPr lang="ru-RU"/>
              <a:t>       раздела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устой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301183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Текстовый слайд </a:t>
            </a:r>
            <a:endParaRPr/>
          </a:p>
        </p:txBody>
      </p:sp>
      <p:sp>
        <p:nvSpPr>
          <p:cNvPr id="5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6500" y="3993596"/>
            <a:ext cx="9740900" cy="883837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73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Тут что-то можно написать небольшое и бодрое. </a:t>
            </a:r>
            <a:endParaRPr/>
          </a:p>
        </p:txBody>
      </p:sp>
      <p:sp>
        <p:nvSpPr>
          <p:cNvPr id="6" name="Подзаголовок повестки дня"/>
          <p:cNvSpPr txBox="1">
            <a:spLocks noGrp="1"/>
          </p:cNvSpPr>
          <p:nvPr>
            <p:ph type="body" sz="quarter" idx="23" hasCustomPrompt="1"/>
          </p:nvPr>
        </p:nvSpPr>
        <p:spPr bwMode="auto">
          <a:xfrm>
            <a:off x="13544552" y="4064000"/>
            <a:ext cx="9740900" cy="7304438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Тут что-то можно написать — поясняющий текст. Конкретное и точное. С развитием мысли и уточнением тематики будущего высказывания. Тут что-то можно написать поясняющий текст. </a:t>
            </a:r>
            <a:br>
              <a:rPr lang="ru-RU"/>
            </a:br>
            <a:r>
              <a:rPr lang="ru-RU"/>
              <a:t>Конкретное и точное. С развитием мысли и уточне-нием тематики будущего высказывания. </a:t>
            </a:r>
            <a:br>
              <a:rPr lang="ru-RU"/>
            </a:b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2" name="Logo (1).png" descr="Logo (1).p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 фото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инфографикой</a:t>
            </a:r>
            <a:endParaRPr/>
          </a:p>
        </p:txBody>
      </p:sp>
      <p:sp>
        <p:nvSpPr>
          <p:cNvPr id="9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6500" y="3993596"/>
            <a:ext cx="19687797" cy="3286435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73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Мультимедийный сервис с более 100 000 единиц контента в каталоге, включая спортивные трансляции и концерты.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1206500" y="8014440"/>
            <a:ext cx="19687797" cy="0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Подзаголовок повестки дня"/>
          <p:cNvSpPr txBox="1">
            <a:spLocks noGrp="1"/>
          </p:cNvSpPr>
          <p:nvPr>
            <p:ph type="body" sz="quarter" idx="23" hasCustomPrompt="1"/>
          </p:nvPr>
        </p:nvSpPr>
        <p:spPr bwMode="auto">
          <a:xfrm>
            <a:off x="1206500" y="10613092"/>
            <a:ext cx="3553759" cy="20955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доля рынка</a:t>
            </a:r>
            <a:endParaRPr/>
          </a:p>
        </p:txBody>
      </p:sp>
      <p:sp>
        <p:nvSpPr>
          <p:cNvPr id="14" name="Подзаголовок повестки дня"/>
          <p:cNvSpPr txBox="1">
            <a:spLocks noGrp="1"/>
          </p:cNvSpPr>
          <p:nvPr>
            <p:ph type="body" sz="quarter" idx="24" hasCustomPrompt="1"/>
          </p:nvPr>
        </p:nvSpPr>
        <p:spPr bwMode="auto">
          <a:xfrm>
            <a:off x="5955039" y="10613092"/>
            <a:ext cx="3553759" cy="20955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 текст текст текст</a:t>
            </a:r>
            <a:endParaRPr/>
          </a:p>
        </p:txBody>
      </p:sp>
      <p:sp>
        <p:nvSpPr>
          <p:cNvPr id="15" name="Подзаголовок повестки дня"/>
          <p:cNvSpPr txBox="1">
            <a:spLocks noGrp="1"/>
          </p:cNvSpPr>
          <p:nvPr>
            <p:ph type="body" sz="quarter" idx="25" hasCustomPrompt="1"/>
          </p:nvPr>
        </p:nvSpPr>
        <p:spPr bwMode="auto">
          <a:xfrm>
            <a:off x="11008376" y="10613092"/>
            <a:ext cx="3553759" cy="20955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 текст текст текст</a:t>
            </a:r>
            <a:endParaRPr/>
          </a:p>
        </p:txBody>
      </p:sp>
      <p:sp>
        <p:nvSpPr>
          <p:cNvPr id="16" name="Подзаголовок повестки дня"/>
          <p:cNvSpPr txBox="1">
            <a:spLocks noGrp="1"/>
          </p:cNvSpPr>
          <p:nvPr>
            <p:ph type="body" sz="quarter" idx="26" hasCustomPrompt="1"/>
          </p:nvPr>
        </p:nvSpPr>
        <p:spPr bwMode="auto">
          <a:xfrm>
            <a:off x="16718200" y="10613092"/>
            <a:ext cx="3553759" cy="20955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 текст текст текст</a:t>
            </a:r>
            <a:endParaRPr/>
          </a:p>
        </p:txBody>
      </p:sp>
      <p:sp>
        <p:nvSpPr>
          <p:cNvPr id="17" name="Подзаголовок повестки дня"/>
          <p:cNvSpPr txBox="1">
            <a:spLocks noGrp="1"/>
          </p:cNvSpPr>
          <p:nvPr>
            <p:ph type="body" sz="quarter" idx="27" hasCustomPrompt="1"/>
          </p:nvPr>
        </p:nvSpPr>
        <p:spPr bwMode="auto">
          <a:xfrm>
            <a:off x="1206500" y="8851348"/>
            <a:ext cx="3553759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rgbClr val="8264F6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16%</a:t>
            </a:r>
            <a:endParaRPr/>
          </a:p>
        </p:txBody>
      </p:sp>
      <p:sp>
        <p:nvSpPr>
          <p:cNvPr id="18" name="Подзаголовок повестки дня"/>
          <p:cNvSpPr txBox="1">
            <a:spLocks noGrp="1"/>
          </p:cNvSpPr>
          <p:nvPr>
            <p:ph type="body" sz="quarter" idx="28" hasCustomPrompt="1"/>
          </p:nvPr>
        </p:nvSpPr>
        <p:spPr bwMode="auto">
          <a:xfrm>
            <a:off x="5949660" y="8851348"/>
            <a:ext cx="3553759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rgbClr val="8264F6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2,6</a:t>
            </a:r>
            <a:endParaRPr/>
          </a:p>
        </p:txBody>
      </p:sp>
      <p:sp>
        <p:nvSpPr>
          <p:cNvPr id="20" name="Подзаголовок повестки дня"/>
          <p:cNvSpPr txBox="1">
            <a:spLocks noGrp="1"/>
          </p:cNvSpPr>
          <p:nvPr>
            <p:ph type="body" sz="quarter" idx="29" hasCustomPrompt="1"/>
          </p:nvPr>
        </p:nvSpPr>
        <p:spPr bwMode="auto">
          <a:xfrm>
            <a:off x="11008376" y="8851348"/>
            <a:ext cx="3553759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rgbClr val="8264F6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29%</a:t>
            </a:r>
            <a:endParaRPr/>
          </a:p>
        </p:txBody>
      </p:sp>
      <p:sp>
        <p:nvSpPr>
          <p:cNvPr id="21" name="Подзаголовок повестки дня"/>
          <p:cNvSpPr txBox="1">
            <a:spLocks noGrp="1"/>
          </p:cNvSpPr>
          <p:nvPr>
            <p:ph type="body" sz="quarter" idx="30" hasCustomPrompt="1"/>
          </p:nvPr>
        </p:nvSpPr>
        <p:spPr bwMode="auto">
          <a:xfrm>
            <a:off x="16718200" y="8851348"/>
            <a:ext cx="3553759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rgbClr val="8264F6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5,9</a:t>
            </a:r>
            <a:endParaRPr/>
          </a:p>
        </p:txBody>
      </p:sp>
      <p:sp>
        <p:nvSpPr>
          <p:cNvPr id="25" name="Подзаголовок повестки дня"/>
          <p:cNvSpPr txBox="1">
            <a:spLocks noGrp="1"/>
          </p:cNvSpPr>
          <p:nvPr>
            <p:ph type="body" sz="quarter" idx="31" hasCustomPrompt="1"/>
          </p:nvPr>
        </p:nvSpPr>
        <p:spPr bwMode="auto">
          <a:xfrm>
            <a:off x="8270630" y="9560083"/>
            <a:ext cx="2209801" cy="82653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800" b="0" i="0">
                <a:solidFill>
                  <a:srgbClr val="8264F6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млн</a:t>
            </a:r>
            <a:endParaRPr/>
          </a:p>
        </p:txBody>
      </p:sp>
      <p:sp>
        <p:nvSpPr>
          <p:cNvPr id="26" name="Подзаголовок повестки дня"/>
          <p:cNvSpPr txBox="1">
            <a:spLocks noGrp="1"/>
          </p:cNvSpPr>
          <p:nvPr>
            <p:ph type="body" sz="quarter" idx="32" hasCustomPrompt="1"/>
          </p:nvPr>
        </p:nvSpPr>
        <p:spPr bwMode="auto">
          <a:xfrm>
            <a:off x="19102753" y="9560083"/>
            <a:ext cx="2209801" cy="82653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800" b="0" i="0">
                <a:solidFill>
                  <a:srgbClr val="8264F6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млн</a:t>
            </a:r>
            <a:endParaRPr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33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2" name="Logo (1).png" descr="Logo (1)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 фото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инфографикой</a:t>
            </a:r>
            <a:endParaRPr/>
          </a:p>
        </p:txBody>
      </p:sp>
      <p:sp>
        <p:nvSpPr>
          <p:cNvPr id="17" name="Подзаголовок повестки дня"/>
          <p:cNvSpPr txBox="1">
            <a:spLocks noGrp="1"/>
          </p:cNvSpPr>
          <p:nvPr>
            <p:ph type="body" sz="quarter" idx="27" hasCustomPrompt="1"/>
          </p:nvPr>
        </p:nvSpPr>
        <p:spPr bwMode="auto">
          <a:xfrm>
            <a:off x="2270028" y="9342461"/>
            <a:ext cx="3553760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chemeClr val="tx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en-US"/>
              <a:t>&gt; 40</a:t>
            </a:r>
            <a:endParaRPr/>
          </a:p>
        </p:txBody>
      </p:sp>
      <p:sp>
        <p:nvSpPr>
          <p:cNvPr id="25" name="Подзаголовок повестки дня"/>
          <p:cNvSpPr txBox="1">
            <a:spLocks noGrp="1"/>
          </p:cNvSpPr>
          <p:nvPr>
            <p:ph type="body" sz="quarter" idx="31" hasCustomPrompt="1"/>
          </p:nvPr>
        </p:nvSpPr>
        <p:spPr bwMode="auto">
          <a:xfrm>
            <a:off x="5945439" y="9997309"/>
            <a:ext cx="2209801" cy="82653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млн</a:t>
            </a:r>
            <a:endParaRPr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33"/>
          </p:nvPr>
        </p:nvSpPr>
        <p:spPr bwMode="auto">
          <a:xfrm>
            <a:off x="1206500" y="4852436"/>
            <a:ext cx="6946900" cy="399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34"/>
          </p:nvPr>
        </p:nvSpPr>
        <p:spPr bwMode="auto">
          <a:xfrm>
            <a:off x="8545146" y="4852436"/>
            <a:ext cx="6946900" cy="399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Рисунок 6"/>
          <p:cNvSpPr>
            <a:spLocks noGrp="1"/>
          </p:cNvSpPr>
          <p:nvPr>
            <p:ph type="pic" sz="quarter" idx="35"/>
          </p:nvPr>
        </p:nvSpPr>
        <p:spPr bwMode="auto">
          <a:xfrm>
            <a:off x="15883792" y="4852436"/>
            <a:ext cx="6946900" cy="399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" name="Подзаголовок повестки дня"/>
          <p:cNvSpPr txBox="1">
            <a:spLocks noGrp="1"/>
          </p:cNvSpPr>
          <p:nvPr>
            <p:ph type="body" sz="quarter" idx="36" hasCustomPrompt="1"/>
          </p:nvPr>
        </p:nvSpPr>
        <p:spPr bwMode="auto">
          <a:xfrm>
            <a:off x="3366966" y="11042690"/>
            <a:ext cx="2625969" cy="5526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просмотров</a:t>
            </a:r>
            <a:endParaRPr/>
          </a:p>
        </p:txBody>
      </p:sp>
      <p:sp>
        <p:nvSpPr>
          <p:cNvPr id="23" name="Подзаголовок повестки дня"/>
          <p:cNvSpPr txBox="1">
            <a:spLocks noGrp="1"/>
          </p:cNvSpPr>
          <p:nvPr>
            <p:ph type="body" sz="quarter" idx="37" hasCustomPrompt="1"/>
          </p:nvPr>
        </p:nvSpPr>
        <p:spPr bwMode="auto">
          <a:xfrm>
            <a:off x="10044552" y="9342461"/>
            <a:ext cx="4294895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chemeClr val="tx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4" name="Подзаголовок повестки дня"/>
          <p:cNvSpPr txBox="1">
            <a:spLocks noGrp="1"/>
          </p:cNvSpPr>
          <p:nvPr>
            <p:ph type="body" sz="quarter" idx="38" hasCustomPrompt="1"/>
          </p:nvPr>
        </p:nvSpPr>
        <p:spPr bwMode="auto">
          <a:xfrm>
            <a:off x="10879014" y="11042690"/>
            <a:ext cx="2625969" cy="5526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просмотров</a:t>
            </a:r>
            <a:endParaRPr/>
          </a:p>
        </p:txBody>
      </p:sp>
      <p:sp>
        <p:nvSpPr>
          <p:cNvPr id="27" name="Подзаголовок повестки дня"/>
          <p:cNvSpPr txBox="1">
            <a:spLocks noGrp="1"/>
          </p:cNvSpPr>
          <p:nvPr>
            <p:ph type="body" sz="quarter" idx="39" hasCustomPrompt="1"/>
          </p:nvPr>
        </p:nvSpPr>
        <p:spPr bwMode="auto">
          <a:xfrm>
            <a:off x="17214276" y="9342461"/>
            <a:ext cx="4294895" cy="17617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12100" b="0" i="0">
                <a:solidFill>
                  <a:schemeClr val="tx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8" name="Подзаголовок повестки дня"/>
          <p:cNvSpPr txBox="1">
            <a:spLocks noGrp="1"/>
          </p:cNvSpPr>
          <p:nvPr>
            <p:ph type="body" sz="quarter" idx="40" hasCustomPrompt="1"/>
          </p:nvPr>
        </p:nvSpPr>
        <p:spPr bwMode="auto">
          <a:xfrm>
            <a:off x="18044258" y="11042690"/>
            <a:ext cx="2625969" cy="5526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просмотров</a:t>
            </a:r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41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2" name="Logo (1).png" descr="Logo (1)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головок и пункт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1367654" y="0"/>
            <a:ext cx="13016345" cy="1371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129482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2">
                    <a:lumMod val="10000"/>
                  </a:schemeClr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большим текстом и изображением</a:t>
            </a:r>
            <a:endParaRPr/>
          </a:p>
        </p:txBody>
      </p:sp>
      <p:sp>
        <p:nvSpPr>
          <p:cNvPr id="10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6500" y="3993596"/>
            <a:ext cx="9740900" cy="4755549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4200" b="0" i="0">
                <a:solidFill>
                  <a:schemeClr val="bg2">
                    <a:lumMod val="10000"/>
                  </a:schemeClr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Любим и умеем работать </a:t>
            </a:r>
            <a:br>
              <a:rPr lang="ru-RU"/>
            </a:br>
            <a:r>
              <a:rPr lang="ru-RU"/>
              <a:t>с большими спецпроектами.</a:t>
            </a:r>
            <a:br>
              <a:rPr lang="ru-RU"/>
            </a:br>
            <a:r>
              <a:rPr lang="ru-RU"/>
              <a:t>Воплощаем специальные проекты любой сложности на собственной студии. Оригинальный контент создаётся на </a:t>
            </a:r>
            <a:r>
              <a:rPr lang="en"/>
              <a:t>Okko Studios </a:t>
            </a:r>
            <a:endParaRPr/>
          </a:p>
        </p:txBody>
      </p:sp>
      <p:sp>
        <p:nvSpPr>
          <p:cNvPr id="11" name="Подзаголовок повестки дня"/>
          <p:cNvSpPr txBox="1">
            <a:spLocks noGrp="1"/>
          </p:cNvSpPr>
          <p:nvPr>
            <p:ph type="body" sz="quarter" idx="23" hasCustomPrompt="1"/>
          </p:nvPr>
        </p:nvSpPr>
        <p:spPr bwMode="auto">
          <a:xfrm>
            <a:off x="1206500" y="9168269"/>
            <a:ext cx="9740900" cy="4298349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3200" b="0" i="0">
                <a:solidFill>
                  <a:schemeClr val="bg2">
                    <a:lumMod val="10000"/>
                  </a:schemeClr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Фильм «Взаперти» снят на </a:t>
            </a:r>
            <a:r>
              <a:rPr lang="en"/>
              <a:t>Samsung </a:t>
            </a:r>
            <a:r>
              <a:rPr lang="ru-RU"/>
              <a:t>эксклюзивно для О</a:t>
            </a:r>
            <a:r>
              <a:rPr lang="en"/>
              <a:t>kko.</a:t>
            </a:r>
            <a:br>
              <a:rPr lang="en"/>
            </a:br>
            <a:br>
              <a:rPr lang="en"/>
            </a:br>
            <a:r>
              <a:rPr lang="ru-RU"/>
              <a:t>Оригинальный контент </a:t>
            </a:r>
            <a:r>
              <a:rPr lang="en"/>
              <a:t>Okko (</a:t>
            </a:r>
            <a:r>
              <a:rPr lang="ru-RU"/>
              <a:t>фильмы </a:t>
            </a:r>
            <a:br>
              <a:rPr lang="ru-RU"/>
            </a:br>
            <a:r>
              <a:rPr lang="ru-RU"/>
              <a:t>и спорт) только для одного партнёра.</a:t>
            </a:r>
            <a:endParaRPr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031200" y="12003423"/>
            <a:ext cx="2318164" cy="818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пункты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1367654" y="0"/>
            <a:ext cx="13016345" cy="1371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инфографикой</a:t>
            </a:r>
            <a:endParaRPr/>
          </a:p>
        </p:txBody>
      </p:sp>
      <p:sp>
        <p:nvSpPr>
          <p:cNvPr id="4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6500" y="3993596"/>
            <a:ext cx="9703955" cy="625184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42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Имеется спорная точка зрения, гласящая примерно следующее. </a:t>
            </a:r>
            <a:br>
              <a:rPr lang="ru-RU"/>
            </a:br>
            <a:br>
              <a:rPr lang="ru-RU"/>
            </a:br>
            <a:r>
              <a:rPr lang="ru-RU"/>
              <a:t>Представители современных социальных резервов, превозмогая сложившуюся непростую экономическую ситуацию, заблокированы в рамках своих собственных рациональных ограничений. 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23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5" name="Logo (1).png" descr="Logo (1)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 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1204562"/>
            <a:ext cx="6946900" cy="19050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2">
                    <a:lumMod val="10000"/>
                  </a:schemeClr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Слайд с инфографикой</a:t>
            </a:r>
            <a:endParaRPr/>
          </a:p>
        </p:txBody>
      </p:sp>
      <p:sp>
        <p:nvSpPr>
          <p:cNvPr id="3" name="Подзаголовок повестки дня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6500" y="3993596"/>
            <a:ext cx="19687797" cy="3286435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7300" b="0" i="0">
                <a:solidFill>
                  <a:schemeClr val="tx1"/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Какой-то хороший и позитивный небольшой текст про то, что </a:t>
            </a:r>
            <a:r>
              <a:rPr lang="en"/>
              <a:t>Okko </a:t>
            </a:r>
            <a:br>
              <a:rPr lang="en"/>
            </a:br>
            <a:r>
              <a:rPr lang="ru-RU"/>
              <a:t>супер классный онлайн-кинотеатр</a:t>
            </a:r>
            <a:endParaRPr/>
          </a:p>
        </p:txBody>
      </p:sp>
      <p:sp>
        <p:nvSpPr>
          <p:cNvPr id="8" name="Подзаголовок повестки дня"/>
          <p:cNvSpPr txBox="1">
            <a:spLocks noGrp="1"/>
          </p:cNvSpPr>
          <p:nvPr>
            <p:ph type="body" sz="quarter" idx="23" hasCustomPrompt="1"/>
          </p:nvPr>
        </p:nvSpPr>
        <p:spPr bwMode="auto">
          <a:xfrm>
            <a:off x="1206500" y="7908636"/>
            <a:ext cx="13403118" cy="5246255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0" i="0">
                <a:solidFill>
                  <a:schemeClr val="bg2">
                    <a:lumMod val="10000"/>
                  </a:schemeClr>
                </a:solidFill>
                <a:latin typeface="Suisse Int'l"/>
              </a:defRPr>
            </a:lvl1pPr>
          </a:lstStyle>
          <a:p>
            <a:pPr>
              <a:defRPr/>
            </a:pPr>
            <a:r>
              <a:rPr lang="ru-RU"/>
              <a:t>Тут что-то можно написать поясняющий текст. Конкретное и точное. С развитием мысли и уточнением тематики будущего высказывания. Тут что-то можно написать поясняющий текст.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031200" y="12003423"/>
            <a:ext cx="2318164" cy="8181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18010909" y="1261918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b="0" i="0">
                <a:solidFill>
                  <a:schemeClr val="bg1"/>
                </a:solidFill>
                <a:latin typeface="Suisse Int'l"/>
              </a:defRPr>
            </a:lvl1pPr>
          </a:lstStyle>
          <a:p>
            <a:pPr>
              <a:defRPr/>
            </a:pPr>
            <a:fld id="{CBB8049D-4E05-984A-AADC-797B493E949D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marR="0" indent="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chemeClr val="bg1"/>
          </a:solidFill>
          <a:latin typeface="+mn-lt"/>
          <a:ea typeface="+mn-ea"/>
          <a:cs typeface="+mn-cs"/>
        </a:defRPr>
      </a:lvl1pPr>
      <a:lvl2pPr marL="0" marR="0" indent="4572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9144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13716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18288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22860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27432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32004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36576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6096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1pPr>
      <a:lvl2pPr marL="12192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2pPr>
      <a:lvl3pPr marL="18288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3pPr>
      <a:lvl4pPr marL="24384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4pPr>
      <a:lvl5pPr marL="30480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5pPr>
      <a:lvl6pPr marL="36576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42672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48768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54864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isk.yandex.ru/i/wydHhDQVfzXWY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gif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isk.yandex.ru/i/2bHFYkrS08HFjA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gif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gif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gif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isk.yandex.ru/i/11RO49UjY7eNg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isk.yandex.ru/i/QXqHjBrrQ4nbmw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isk.yandex.ru/i/G9DmXZzS77RCug" TargetMode="External"/><Relationship Id="rId4" Type="http://schemas.openxmlformats.org/officeDocument/2006/relationships/hyperlink" Target="https://disk.yandex.ru/i/VJPr5-qFl0W0b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19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</a:t>
            </a:fld>
            <a:endParaRPr lang="ru-RU"/>
          </a:p>
        </p:txBody>
      </p:sp>
      <p:pic>
        <p:nvPicPr>
          <p:cNvPr id="6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Сделайте хорошо — будет хорошо"/>
          <p:cNvSpPr txBox="1"/>
          <p:nvPr/>
        </p:nvSpPr>
        <p:spPr bwMode="auto">
          <a:xfrm>
            <a:off x="1225343" y="3691930"/>
            <a:ext cx="21531231" cy="449107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 defTabSz="457200">
              <a:defRPr sz="120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rPr lang="ru-RU" sz="9600" b="0" i="1" u="none" strike="noStrike" cap="none" spc="0" dirty="0">
                <a:ln>
                  <a:noFill/>
                </a:ln>
                <a:solidFill>
                  <a:srgbClr val="FFFFFF"/>
                </a:solidFill>
                <a:latin typeface="Helvetica Neue"/>
                <a:ea typeface="Helvetica Neue"/>
                <a:cs typeface="Helvetica Neue"/>
              </a:rPr>
              <a:t>Ускорение первого кадра в сценарии просмотрового окна (техническое и визуальное) со стороны продукта</a:t>
            </a:r>
            <a:endParaRPr lang="ru-RU" sz="9600" dirty="0">
              <a:latin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10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3038678" y="208622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Определяем, что хотим ускорить</a:t>
            </a:r>
            <a:endParaRPr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5345" y="1799544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более 100 000 фильмов,…"/>
          <p:cNvSpPr txBox="1"/>
          <p:nvPr/>
        </p:nvSpPr>
        <p:spPr bwMode="auto">
          <a:xfrm>
            <a:off x="1225345" y="3833845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Сценарий интереснее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4" name="более 100 000 фильмов,…"/>
          <p:cNvSpPr txBox="1"/>
          <p:nvPr/>
        </p:nvSpPr>
        <p:spPr bwMode="auto">
          <a:xfrm>
            <a:off x="1809545" y="5581464"/>
            <a:ext cx="7938064" cy="256480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Время от перехода по ссылке до отрисовки  профилей</a:t>
            </a:r>
            <a:endParaRPr dirty="0"/>
          </a:p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+ выбор профиля -</a:t>
            </a:r>
            <a:r>
              <a:rPr lang="en-US" dirty="0"/>
              <a:t>&gt;</a:t>
            </a:r>
            <a:r>
              <a:rPr lang="ru-RU" dirty="0"/>
              <a:t> отрисовка ленты</a:t>
            </a:r>
            <a:endParaRPr dirty="0"/>
          </a:p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+ выбор контента</a:t>
            </a:r>
            <a:r>
              <a:rPr lang="en-US" dirty="0"/>
              <a:t> -&gt;</a:t>
            </a:r>
            <a:r>
              <a:rPr lang="ru-RU" dirty="0"/>
              <a:t> отрисовка экрана видео</a:t>
            </a:r>
            <a:endParaRPr dirty="0"/>
          </a:p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+ клик в кнопку </a:t>
            </a:r>
            <a:r>
              <a:rPr lang="en-US" dirty="0"/>
              <a:t>play -&gt; </a:t>
            </a:r>
            <a:r>
              <a:rPr lang="ru-RU" dirty="0"/>
              <a:t>1й кадр *</a:t>
            </a:r>
            <a:endParaRPr dirty="0"/>
          </a:p>
        </p:txBody>
      </p:sp>
      <p:sp>
        <p:nvSpPr>
          <p:cNvPr id="17" name="более 100 000 фильмов,…"/>
          <p:cNvSpPr txBox="1"/>
          <p:nvPr/>
        </p:nvSpPr>
        <p:spPr bwMode="auto">
          <a:xfrm>
            <a:off x="3835706" y="11607726"/>
            <a:ext cx="7682889" cy="71814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2000"/>
              <a:t>* учитываем только блокирующие части. Когда пользователь ничего не делает – много времени на оптимизации</a:t>
            </a:r>
            <a:endParaRPr sz="20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EBBAA4-894F-B355-F890-50DA27614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77523" y="2967945"/>
            <a:ext cx="13063673" cy="75251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11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Замеряем</a:t>
            </a:r>
          </a:p>
        </p:txBody>
      </p:sp>
    </p:spTree>
    <p:extLst>
      <p:ext uri="{BB962C8B-B14F-4D97-AF65-F5344CB8AC3E}">
        <p14:creationId xmlns:p14="http://schemas.microsoft.com/office/powerpoint/2010/main" val="3139862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12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Замеряем</a:t>
            </a:r>
            <a:endParaRPr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более 100 000 фильмов,…"/>
          <p:cNvSpPr txBox="1"/>
          <p:nvPr/>
        </p:nvSpPr>
        <p:spPr bwMode="auto">
          <a:xfrm>
            <a:off x="1068383" y="4217802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Мерим метрики и дельты:</a:t>
            </a:r>
            <a:endParaRPr/>
          </a:p>
        </p:txBody>
      </p:sp>
      <p:sp>
        <p:nvSpPr>
          <p:cNvPr id="5" name="более 100 000 фильмов,…"/>
          <p:cNvSpPr txBox="1"/>
          <p:nvPr/>
        </p:nvSpPr>
        <p:spPr bwMode="auto">
          <a:xfrm>
            <a:off x="2673538" y="5148650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Метрика – время от навигации</a:t>
            </a:r>
            <a:endParaRPr/>
          </a:p>
        </p:txBody>
      </p:sp>
      <p:sp>
        <p:nvSpPr>
          <p:cNvPr id="8" name="более 100 000 фильмов,…"/>
          <p:cNvSpPr txBox="1"/>
          <p:nvPr/>
        </p:nvSpPr>
        <p:spPr bwMode="auto">
          <a:xfrm>
            <a:off x="2673538" y="6216021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Дельта – время от начала события (или другого события)</a:t>
            </a:r>
            <a:endParaRPr/>
          </a:p>
        </p:txBody>
      </p:sp>
      <p:pic>
        <p:nvPicPr>
          <p:cNvPr id="10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5171926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6236127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более 100 000 фильмов,…"/>
          <p:cNvSpPr txBox="1"/>
          <p:nvPr/>
        </p:nvSpPr>
        <p:spPr bwMode="auto">
          <a:xfrm>
            <a:off x="1068382" y="8029537"/>
            <a:ext cx="7682889" cy="157991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Выкидываем прерывание сессии (не активная вкладка, сворачивание приложения)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ED1C8F-5019-335F-760A-952948D8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499" y="4086857"/>
            <a:ext cx="12055902" cy="53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500" y="1627044"/>
            <a:ext cx="19687797" cy="963482"/>
          </a:xfrm>
        </p:spPr>
        <p:txBody>
          <a:bodyPr/>
          <a:lstStyle/>
          <a:p>
            <a:pPr>
              <a:defRPr/>
            </a:pPr>
            <a:r>
              <a:rPr lang="ru-RU"/>
              <a:t>Метрики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>
                <a:solidFill>
                  <a:schemeClr val="tx1"/>
                </a:solidFill>
              </a:rPr>
              <a:t>13</a:t>
            </a:fld>
            <a:endParaRPr lang="ru-RU"/>
          </a:p>
        </p:txBody>
      </p:sp>
      <p:pic>
        <p:nvPicPr>
          <p:cNvPr id="1535837337" name="Рисунок 153583733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3874" y="3467098"/>
            <a:ext cx="20416875" cy="79628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14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Замеряем</a:t>
            </a:r>
            <a:endParaRPr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более 100 000 фильмов,…"/>
          <p:cNvSpPr txBox="1"/>
          <p:nvPr/>
        </p:nvSpPr>
        <p:spPr bwMode="auto">
          <a:xfrm>
            <a:off x="1068383" y="4217802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Что считаем</a:t>
            </a:r>
            <a:endParaRPr/>
          </a:p>
        </p:txBody>
      </p:sp>
      <p:sp>
        <p:nvSpPr>
          <p:cNvPr id="5" name="более 100 000 фильмов,…"/>
          <p:cNvSpPr txBox="1"/>
          <p:nvPr/>
        </p:nvSpPr>
        <p:spPr bwMode="auto">
          <a:xfrm>
            <a:off x="2673538" y="5148650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Дельта от клика в карточку до 1го кадра</a:t>
            </a:r>
            <a:endParaRPr/>
          </a:p>
        </p:txBody>
      </p:sp>
      <p:sp>
        <p:nvSpPr>
          <p:cNvPr id="8" name="более 100 000 фильмов,…"/>
          <p:cNvSpPr txBox="1"/>
          <p:nvPr/>
        </p:nvSpPr>
        <p:spPr bwMode="auto">
          <a:xfrm>
            <a:off x="2673537" y="6236127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Метрика от навигации до 1го кадра</a:t>
            </a:r>
            <a:endParaRPr/>
          </a:p>
        </p:txBody>
      </p:sp>
      <p:pic>
        <p:nvPicPr>
          <p:cNvPr id="10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5171926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6236127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более 100 000 фильмов,…"/>
          <p:cNvSpPr txBox="1"/>
          <p:nvPr/>
        </p:nvSpPr>
        <p:spPr bwMode="auto">
          <a:xfrm>
            <a:off x="1068382" y="10376908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Обрабатываем</a:t>
            </a:r>
            <a:endParaRPr lang="en-US"/>
          </a:p>
        </p:txBody>
      </p:sp>
      <p:sp>
        <p:nvSpPr>
          <p:cNvPr id="7" name="более 100 000 фильмов,…"/>
          <p:cNvSpPr txBox="1"/>
          <p:nvPr/>
        </p:nvSpPr>
        <p:spPr bwMode="auto">
          <a:xfrm>
            <a:off x="2673537" y="7098688"/>
            <a:ext cx="7709168" cy="107731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Дельта от </a:t>
            </a:r>
            <a:r>
              <a:rPr lang="en-US"/>
              <a:t>player.start() </a:t>
            </a:r>
            <a:r>
              <a:rPr lang="ru-RU"/>
              <a:t>до </a:t>
            </a:r>
            <a:r>
              <a:rPr lang="en-US"/>
              <a:t>player.onContentImpression()</a:t>
            </a:r>
            <a:endParaRPr lang="ru-RU"/>
          </a:p>
        </p:txBody>
      </p:sp>
      <p:pic>
        <p:nvPicPr>
          <p:cNvPr id="13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7306668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более 100 000 фильмов,…"/>
          <p:cNvSpPr txBox="1"/>
          <p:nvPr/>
        </p:nvSpPr>
        <p:spPr bwMode="auto">
          <a:xfrm>
            <a:off x="2673537" y="8751820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Другие сценарии, на которые влияем – отрисовка меты, связанное</a:t>
            </a:r>
            <a:endParaRPr dirty="0"/>
          </a:p>
        </p:txBody>
      </p:sp>
      <p:pic>
        <p:nvPicPr>
          <p:cNvPr id="16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8780270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более 100 000 фильмов,…"/>
          <p:cNvSpPr txBox="1"/>
          <p:nvPr/>
        </p:nvSpPr>
        <p:spPr bwMode="auto">
          <a:xfrm>
            <a:off x="2540009" y="11284481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Переключение на другой сорс до старта,</a:t>
            </a:r>
            <a:endParaRPr/>
          </a:p>
        </p:txBody>
      </p:sp>
      <p:pic>
        <p:nvPicPr>
          <p:cNvPr id="18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46072" y="11307757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более 100 000 фильмов,…"/>
          <p:cNvSpPr txBox="1"/>
          <p:nvPr/>
        </p:nvSpPr>
        <p:spPr bwMode="auto">
          <a:xfrm>
            <a:off x="2540009" y="12192054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Блокирование автоплея браузером</a:t>
            </a:r>
            <a:endParaRPr/>
          </a:p>
        </p:txBody>
      </p:sp>
      <p:pic>
        <p:nvPicPr>
          <p:cNvPr id="20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46072" y="12215330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1517EDD-22C6-3048-6BBB-CEB45543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741" y="529472"/>
            <a:ext cx="8110336" cy="1114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500" y="1627044"/>
            <a:ext cx="19687797" cy="963482"/>
          </a:xfrm>
        </p:spPr>
        <p:txBody>
          <a:bodyPr/>
          <a:lstStyle/>
          <a:p>
            <a:pPr>
              <a:defRPr/>
            </a:pPr>
            <a:r>
              <a:rPr lang="ru-RU"/>
              <a:t>Код замера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>
                <a:solidFill>
                  <a:schemeClr val="tx1"/>
                </a:solidFill>
              </a:rPr>
              <a:t>15</a:t>
            </a:fld>
            <a:endParaRPr lang="ru-RU"/>
          </a:p>
        </p:txBody>
      </p:sp>
      <p:pic>
        <p:nvPicPr>
          <p:cNvPr id="1746217265" name="Рисунок 174621726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267402" y="2914648"/>
            <a:ext cx="10528010" cy="8972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B6537D-D607-BE1B-93E3-F37273B43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5" y="2914648"/>
            <a:ext cx="11669944" cy="99376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50270041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499" y="0"/>
            <a:ext cx="122554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91150245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2E97DA1F-9960-10D4-E9B6-16FFDDEFDBBC}" type="slidenum">
              <a:rPr lang="ru-RU"/>
              <a:t>16</a:t>
            </a:fld>
            <a:endParaRPr lang="ru-RU"/>
          </a:p>
        </p:txBody>
      </p:sp>
      <p:pic>
        <p:nvPicPr>
          <p:cNvPr id="1490881350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8"/>
            <a:ext cx="2318163" cy="820879"/>
          </a:xfrm>
          <a:prstGeom prst="rect">
            <a:avLst/>
          </a:prstGeom>
          <a:ln w="12700">
            <a:miter lim="400000"/>
          </a:ln>
        </p:spPr>
      </p:pic>
      <p:sp>
        <p:nvSpPr>
          <p:cNvPr id="443007936" name="более 100 000 фильмов,…"/>
          <p:cNvSpPr txBox="1"/>
          <p:nvPr/>
        </p:nvSpPr>
        <p:spPr bwMode="auto">
          <a:xfrm>
            <a:off x="2845410" y="2267762"/>
            <a:ext cx="7699448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Как замеряем в лабораторных условиях</a:t>
            </a:r>
            <a:endParaRPr/>
          </a:p>
        </p:txBody>
      </p:sp>
      <p:pic>
        <p:nvPicPr>
          <p:cNvPr id="200268822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2" y="1992168"/>
            <a:ext cx="11684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811899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0907" y="4002343"/>
            <a:ext cx="548483" cy="54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315388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8341" y="5494469"/>
            <a:ext cx="548483" cy="54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348556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0907" y="9092062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441236498" name="более 100 000 фильмов,…"/>
          <p:cNvSpPr txBox="1"/>
          <p:nvPr/>
        </p:nvSpPr>
        <p:spPr bwMode="auto">
          <a:xfrm>
            <a:off x="2684843" y="3979067"/>
            <a:ext cx="7683968" cy="58963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en-US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Запускаем puppeteer</a:t>
            </a:r>
            <a:endParaRPr/>
          </a:p>
        </p:txBody>
      </p:sp>
      <p:sp>
        <p:nvSpPr>
          <p:cNvPr id="1431313609" name="более 100 000 фильмов,…"/>
          <p:cNvSpPr txBox="1"/>
          <p:nvPr/>
        </p:nvSpPr>
        <p:spPr bwMode="auto">
          <a:xfrm>
            <a:off x="2684842" y="5260453"/>
            <a:ext cx="7692248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Включаем 2x cpu throttling, 10 Mbit/s и 20ms latency для сетевых запросов</a:t>
            </a:r>
            <a:endParaRPr lang="ru-RU"/>
          </a:p>
        </p:txBody>
      </p:sp>
      <p:pic>
        <p:nvPicPr>
          <p:cNvPr id="890689700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0907" y="7192945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556274142" name="более 100 000 фильмов,…"/>
          <p:cNvSpPr txBox="1"/>
          <p:nvPr/>
        </p:nvSpPr>
        <p:spPr bwMode="auto">
          <a:xfrm>
            <a:off x="2697408" y="8989909"/>
            <a:ext cx="7684688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Считаем </a:t>
            </a:r>
            <a:r>
              <a:rPr lang="ru-RU" sz="3200" dirty="0"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среднее, </a:t>
            </a: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медиану, 90-ю </a:t>
            </a:r>
            <a:r>
              <a:rPr lang="ru-RU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процентиль</a:t>
            </a: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и стандартное отклонение</a:t>
            </a:r>
            <a:endParaRPr dirty="0"/>
          </a:p>
        </p:txBody>
      </p:sp>
      <p:sp>
        <p:nvSpPr>
          <p:cNvPr id="1658406232" name="более 100 000 фильмов,…"/>
          <p:cNvSpPr txBox="1"/>
          <p:nvPr/>
        </p:nvSpPr>
        <p:spPr bwMode="auto">
          <a:xfrm>
            <a:off x="2684842" y="6958929"/>
            <a:ext cx="7683968" cy="1087475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Делаем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замер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50-ти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открытий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страницы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с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выключенным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браузерным</a:t>
            </a:r>
            <a:r>
              <a:rPr lang="en-U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 </a:t>
            </a:r>
            <a:r>
              <a:rPr lang="en-US" sz="3200" b="0" i="0" u="none" strike="noStrike" cap="none" spc="0" dirty="0" err="1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кэшем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F1A5B7-6D35-75B4-17C2-794D36403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8254" y="2716297"/>
            <a:ext cx="11305309" cy="84852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7535235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8" y="1627042"/>
            <a:ext cx="19687797" cy="963479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Лабораторные метрики первого старта</a:t>
            </a:r>
            <a:endParaRPr lang="ru-RU"/>
          </a:p>
        </p:txBody>
      </p:sp>
      <p:sp>
        <p:nvSpPr>
          <p:cNvPr id="1424736902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0E6DBBDB-9381-9546-24AD-B64F8C05834E}" type="slidenum">
              <a:rPr lang="ru-RU">
                <a:solidFill>
                  <a:schemeClr val="tx1"/>
                </a:solidFill>
              </a:rPr>
              <a:t>17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66286-895C-80DF-3036-FA8E9703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8" y="2955645"/>
            <a:ext cx="14109102" cy="102280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18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Готовимся, </a:t>
            </a:r>
            <a:r>
              <a:rPr lang="ru-RU" sz="4800" dirty="0" err="1"/>
              <a:t>пререквизиты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5659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19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Готовимся, пререквизиты</a:t>
            </a:r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5171926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6236127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9111143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более 100 000 фильмов,…"/>
          <p:cNvSpPr txBox="1"/>
          <p:nvPr/>
        </p:nvSpPr>
        <p:spPr bwMode="auto">
          <a:xfrm>
            <a:off x="2673538" y="5148650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Убираем </a:t>
            </a:r>
            <a:r>
              <a:rPr lang="en-US" dirty="0" err="1"/>
              <a:t>iframe</a:t>
            </a:r>
            <a:r>
              <a:rPr lang="ru-RU" dirty="0"/>
              <a:t> (мало ли)</a:t>
            </a:r>
          </a:p>
        </p:txBody>
      </p:sp>
      <p:sp>
        <p:nvSpPr>
          <p:cNvPr id="20" name="более 100 000 фильмов,…"/>
          <p:cNvSpPr txBox="1"/>
          <p:nvPr/>
        </p:nvSpPr>
        <p:spPr bwMode="auto">
          <a:xfrm>
            <a:off x="2673538" y="6162807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Выносим взаимодействие с плеером в библиотеку</a:t>
            </a:r>
            <a:endParaRPr/>
          </a:p>
        </p:txBody>
      </p:sp>
      <p:pic>
        <p:nvPicPr>
          <p:cNvPr id="21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60832" y="7808019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более 100 000 фильмов,…"/>
          <p:cNvSpPr txBox="1"/>
          <p:nvPr/>
        </p:nvSpPr>
        <p:spPr bwMode="auto">
          <a:xfrm>
            <a:off x="2673537" y="8914237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en-US"/>
              <a:t>setSource</a:t>
            </a:r>
            <a:r>
              <a:rPr lang="ru-RU"/>
              <a:t>, не пересоздаем плеер каждый раз</a:t>
            </a:r>
            <a:endParaRPr/>
          </a:p>
        </p:txBody>
      </p:sp>
      <p:sp>
        <p:nvSpPr>
          <p:cNvPr id="24" name="более 100 000 фильмов,…"/>
          <p:cNvSpPr txBox="1"/>
          <p:nvPr/>
        </p:nvSpPr>
        <p:spPr bwMode="auto">
          <a:xfrm>
            <a:off x="2673538" y="778474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Отдельный стейт плеера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980F4E-8F70-87C1-1ED6-0DD2A52BD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755" y="1992168"/>
            <a:ext cx="9506307" cy="95063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0" name="Манюня"/>
          <p:cNvSpPr txBox="1"/>
          <p:nvPr/>
        </p:nvSpPr>
        <p:spPr bwMode="auto">
          <a:xfrm>
            <a:off x="4983752" y="9029381"/>
            <a:ext cx="5201580" cy="5950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rPr lang="ru-RU"/>
              <a:t>Николай Животворев</a:t>
            </a:r>
            <a:endParaRPr/>
          </a:p>
        </p:txBody>
      </p:sp>
      <p:sp>
        <p:nvSpPr>
          <p:cNvPr id="255" name="Предпоследняя инстанция"/>
          <p:cNvSpPr txBox="1"/>
          <p:nvPr/>
        </p:nvSpPr>
        <p:spPr bwMode="auto">
          <a:xfrm>
            <a:off x="15858585" y="9030235"/>
            <a:ext cx="4608988" cy="5950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rPr lang="ru-RU"/>
              <a:t>Павел Соколов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alphaModFix amt="0"/>
          </a:blip>
          <a:stretch/>
        </p:blipFill>
        <p:spPr bwMode="auto">
          <a:xfrm>
            <a:off x="2784927" y="2761456"/>
            <a:ext cx="6410877" cy="379730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alphaModFix amt="0"/>
          </a:blip>
          <a:stretch/>
        </p:blipFill>
        <p:spPr bwMode="auto">
          <a:xfrm>
            <a:off x="13670303" y="2761883"/>
            <a:ext cx="6492918" cy="379730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Манюня"/>
          <p:cNvSpPr txBox="1"/>
          <p:nvPr/>
        </p:nvSpPr>
        <p:spPr bwMode="auto">
          <a:xfrm>
            <a:off x="4983752" y="9664382"/>
            <a:ext cx="5201580" cy="841256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rPr lang="ru-RU" sz="2400"/>
              <a:t>Руководитель департамента клиентской разработки</a:t>
            </a:r>
            <a:endParaRPr sz="2400"/>
          </a:p>
        </p:txBody>
      </p:sp>
      <p:sp>
        <p:nvSpPr>
          <p:cNvPr id="8" name="Манюня"/>
          <p:cNvSpPr txBox="1"/>
          <p:nvPr/>
        </p:nvSpPr>
        <p:spPr bwMode="auto">
          <a:xfrm>
            <a:off x="15858585" y="9747585"/>
            <a:ext cx="4304636" cy="841256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lvl1pPr>
          </a:lstStyle>
          <a:p>
            <a:pPr>
              <a:defRPr/>
            </a:pPr>
            <a:r>
              <a:rPr lang="ru-RU" sz="2400"/>
              <a:t>Архитектор клиентских приложений</a:t>
            </a:r>
            <a:endParaRPr sz="24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04692" y="2761456"/>
            <a:ext cx="5244893" cy="37973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031358" y="2764614"/>
            <a:ext cx="3770807" cy="37755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715595" y="8794658"/>
            <a:ext cx="1905000" cy="1905000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784927" y="8794658"/>
            <a:ext cx="1905000" cy="1905000"/>
          </a:xfrm>
          <a:prstGeom prst="ellipse">
            <a:avLst/>
          </a:prstGeom>
          <a:effectLst>
            <a:softEdge rad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500" y="1627044"/>
            <a:ext cx="19687797" cy="963482"/>
          </a:xfrm>
        </p:spPr>
        <p:txBody>
          <a:bodyPr/>
          <a:lstStyle/>
          <a:p>
            <a:pPr>
              <a:defRPr/>
            </a:pPr>
            <a:r>
              <a:rPr lang="ru-RU"/>
              <a:t>Статика плеера с версионированием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>
                <a:solidFill>
                  <a:schemeClr val="tx1"/>
                </a:solidFill>
              </a:rPr>
              <a:t>20</a:t>
            </a:fld>
            <a:endParaRPr lang="ru-RU"/>
          </a:p>
        </p:txBody>
      </p:sp>
      <p:pic>
        <p:nvPicPr>
          <p:cNvPr id="2013583464" name="Рисунок 201358346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6349" y="3219449"/>
            <a:ext cx="1935479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21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Ускоряем</a:t>
            </a:r>
          </a:p>
        </p:txBody>
      </p:sp>
    </p:spTree>
    <p:extLst>
      <p:ext uri="{BB962C8B-B14F-4D97-AF65-F5344CB8AC3E}">
        <p14:creationId xmlns:p14="http://schemas.microsoft.com/office/powerpoint/2010/main" val="1496535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09553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22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более 100 000 фильмов,…"/>
          <p:cNvSpPr txBox="1"/>
          <p:nvPr/>
        </p:nvSpPr>
        <p:spPr bwMode="auto">
          <a:xfrm>
            <a:off x="2969610" y="2852780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Притворяемся быстрее )</a:t>
            </a:r>
            <a:endParaRPr dirty="0"/>
          </a:p>
        </p:txBody>
      </p:sp>
      <p:pic>
        <p:nvPicPr>
          <p:cNvPr id="6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52405" y="6302514"/>
            <a:ext cx="498622" cy="4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более 100 000 фильмов,…"/>
          <p:cNvSpPr txBox="1"/>
          <p:nvPr/>
        </p:nvSpPr>
        <p:spPr bwMode="auto">
          <a:xfrm>
            <a:off x="3005915" y="7867585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 сценарий от навигации</a:t>
            </a:r>
            <a:endParaRPr dirty="0"/>
          </a:p>
        </p:txBody>
      </p:sp>
      <p:pic>
        <p:nvPicPr>
          <p:cNvPr id="10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3779" y="7963998"/>
            <a:ext cx="498622" cy="4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более 100 000 фильмов,…"/>
          <p:cNvSpPr txBox="1"/>
          <p:nvPr/>
        </p:nvSpPr>
        <p:spPr bwMode="auto">
          <a:xfrm>
            <a:off x="2969609" y="6254307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 сценарий от клика</a:t>
            </a:r>
            <a:endParaRPr dirty="0"/>
          </a:p>
        </p:txBody>
      </p:sp>
      <p:pic>
        <p:nvPicPr>
          <p:cNvPr id="13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52405" y="2949193"/>
            <a:ext cx="498622" cy="4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более 100 000 фильмов,…">
            <a:extLst>
              <a:ext uri="{FF2B5EF4-FFF2-40B4-BE49-F238E27FC236}">
                <a16:creationId xmlns:a16="http://schemas.microsoft.com/office/drawing/2014/main" id="{F001CF1D-B11D-354C-324C-2F01609CC6FD}"/>
              </a:ext>
            </a:extLst>
          </p:cNvPr>
          <p:cNvSpPr txBox="1"/>
          <p:nvPr/>
        </p:nvSpPr>
        <p:spPr bwMode="auto">
          <a:xfrm>
            <a:off x="2969610" y="9573759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Чиним последствия</a:t>
            </a:r>
            <a:endParaRPr dirty="0"/>
          </a:p>
        </p:txBody>
      </p:sp>
      <p:pic>
        <p:nvPicPr>
          <p:cNvPr id="15" name="плюс.png" descr="плюс.png">
            <a:extLst>
              <a:ext uri="{FF2B5EF4-FFF2-40B4-BE49-F238E27FC236}">
                <a16:creationId xmlns:a16="http://schemas.microsoft.com/office/drawing/2014/main" id="{98C53341-E482-0624-0988-68EEAC3C8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7474" y="9670172"/>
            <a:ext cx="498622" cy="49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плюс.png" descr="плюс.png">
            <a:extLst>
              <a:ext uri="{FF2B5EF4-FFF2-40B4-BE49-F238E27FC236}">
                <a16:creationId xmlns:a16="http://schemas.microsoft.com/office/drawing/2014/main" id="{EE9887A3-D5EB-8010-E006-74A446747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3779" y="4451690"/>
            <a:ext cx="498622" cy="4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более 100 000 фильмов,…">
            <a:extLst>
              <a:ext uri="{FF2B5EF4-FFF2-40B4-BE49-F238E27FC236}">
                <a16:creationId xmlns:a16="http://schemas.microsoft.com/office/drawing/2014/main" id="{9E7F0060-297F-6D57-A707-7F22F031C477}"/>
              </a:ext>
            </a:extLst>
          </p:cNvPr>
          <p:cNvSpPr txBox="1"/>
          <p:nvPr/>
        </p:nvSpPr>
        <p:spPr bwMode="auto">
          <a:xfrm>
            <a:off x="2969610" y="4369614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Общий подход к ускорению</a:t>
            </a:r>
            <a:endParaRPr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D3475AA-A3C0-F681-750F-A5FD1DBCE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3012893"/>
            <a:ext cx="12293811" cy="80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5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23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Притворяемся быстрее</a:t>
            </a:r>
          </a:p>
        </p:txBody>
      </p:sp>
    </p:spTree>
    <p:extLst>
      <p:ext uri="{BB962C8B-B14F-4D97-AF65-F5344CB8AC3E}">
        <p14:creationId xmlns:p14="http://schemas.microsoft.com/office/powerpoint/2010/main" val="2331319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24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Притворяемся быстрее )</a:t>
            </a:r>
            <a:endParaRPr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более 100 000 фильмов,…"/>
          <p:cNvSpPr txBox="1"/>
          <p:nvPr/>
        </p:nvSpPr>
        <p:spPr bwMode="auto">
          <a:xfrm>
            <a:off x="2486891" y="5032403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Восприятие скорости очень важно, дешевле</a:t>
            </a:r>
            <a:endParaRPr dirty="0"/>
          </a:p>
        </p:txBody>
      </p:sp>
      <p:sp>
        <p:nvSpPr>
          <p:cNvPr id="7" name="более 100 000 фильмов,…"/>
          <p:cNvSpPr txBox="1"/>
          <p:nvPr/>
        </p:nvSpPr>
        <p:spPr bwMode="auto">
          <a:xfrm>
            <a:off x="2486891" y="6732953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Вероятность ухода больше, если ничего не происходит</a:t>
            </a:r>
            <a:endParaRPr dirty="0"/>
          </a:p>
        </p:txBody>
      </p:sp>
      <p:sp>
        <p:nvSpPr>
          <p:cNvPr id="8" name="более 100 000 фильмов,…"/>
          <p:cNvSpPr txBox="1"/>
          <p:nvPr/>
        </p:nvSpPr>
        <p:spPr bwMode="auto">
          <a:xfrm>
            <a:off x="2486891" y="8394437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Оптимизированная, но визуально медленная страница  - плохо</a:t>
            </a:r>
            <a:endParaRPr dirty="0"/>
          </a:p>
        </p:txBody>
      </p:sp>
      <p:pic>
        <p:nvPicPr>
          <p:cNvPr id="5" name="плюс.png" descr="плюс.png">
            <a:extLst>
              <a:ext uri="{FF2B5EF4-FFF2-40B4-BE49-F238E27FC236}">
                <a16:creationId xmlns:a16="http://schemas.microsoft.com/office/drawing/2014/main" id="{2819DE13-D64A-112B-DA1A-CDF7BBF4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52405" y="7027381"/>
            <a:ext cx="498622" cy="49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плюс.png" descr="плюс.png">
            <a:extLst>
              <a:ext uri="{FF2B5EF4-FFF2-40B4-BE49-F238E27FC236}">
                <a16:creationId xmlns:a16="http://schemas.microsoft.com/office/drawing/2014/main" id="{2AAAFCA2-7FC8-C06B-8F02-36B9EBE0C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63779" y="8688865"/>
            <a:ext cx="498622" cy="49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плюс.png" descr="плюс.png">
            <a:extLst>
              <a:ext uri="{FF2B5EF4-FFF2-40B4-BE49-F238E27FC236}">
                <a16:creationId xmlns:a16="http://schemas.microsoft.com/office/drawing/2014/main" id="{9B801434-1351-1FEF-3611-BEFF88A79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52405" y="5326831"/>
            <a:ext cx="498622" cy="49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904804-23B6-6BEC-0D69-F11AA2E54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668" y="1261918"/>
            <a:ext cx="8538123" cy="1056262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25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Притворяемся быстрее )</a:t>
            </a:r>
            <a:endParaRPr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1068383" y="4217802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Общее</a:t>
            </a:r>
            <a:endParaRPr/>
          </a:p>
        </p:txBody>
      </p:sp>
      <p:sp>
        <p:nvSpPr>
          <p:cNvPr id="8" name="более 100 000 фильмов,…"/>
          <p:cNvSpPr txBox="1"/>
          <p:nvPr/>
        </p:nvSpPr>
        <p:spPr bwMode="auto">
          <a:xfrm>
            <a:off x="2673538" y="5148650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Скелетоны</a:t>
            </a:r>
            <a:endParaRPr/>
          </a:p>
        </p:txBody>
      </p:sp>
      <p:sp>
        <p:nvSpPr>
          <p:cNvPr id="10" name="более 100 000 фильмов,…"/>
          <p:cNvSpPr txBox="1"/>
          <p:nvPr/>
        </p:nvSpPr>
        <p:spPr bwMode="auto">
          <a:xfrm>
            <a:off x="2673538" y="6216021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Рисуем частично из доступных данных</a:t>
            </a:r>
            <a:endParaRPr/>
          </a:p>
        </p:txBody>
      </p:sp>
      <p:pic>
        <p:nvPicPr>
          <p:cNvPr id="11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5171926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6236127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более 100 000 фильмов,…"/>
          <p:cNvSpPr txBox="1"/>
          <p:nvPr/>
        </p:nvSpPr>
        <p:spPr bwMode="auto">
          <a:xfrm>
            <a:off x="2486891" y="8927084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Максимально откладываем спиннер  - </a:t>
            </a:r>
            <a:r>
              <a:rPr lang="en-US"/>
              <a:t>debounce(1sec)</a:t>
            </a:r>
            <a:endParaRPr lang="ru-RU"/>
          </a:p>
        </p:txBody>
      </p:sp>
      <p:pic>
        <p:nvPicPr>
          <p:cNvPr id="1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9111143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более 100 000 фильмов,…"/>
          <p:cNvSpPr txBox="1"/>
          <p:nvPr/>
        </p:nvSpPr>
        <p:spPr bwMode="auto">
          <a:xfrm>
            <a:off x="2505660" y="10538194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Рисуем 1й кадр, вместо черного экрана, тамбнейла</a:t>
            </a:r>
          </a:p>
        </p:txBody>
      </p:sp>
      <p:pic>
        <p:nvPicPr>
          <p:cNvPr id="17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9601" y="10584744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более 100 000 фильмов,…"/>
          <p:cNvSpPr txBox="1"/>
          <p:nvPr/>
        </p:nvSpPr>
        <p:spPr bwMode="auto">
          <a:xfrm>
            <a:off x="1379601" y="7607634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Видео</a:t>
            </a:r>
            <a:endParaRPr/>
          </a:p>
        </p:txBody>
      </p:sp>
      <p:sp>
        <p:nvSpPr>
          <p:cNvPr id="19" name="более 100 000 фильмов,…"/>
          <p:cNvSpPr txBox="1"/>
          <p:nvPr/>
        </p:nvSpPr>
        <p:spPr bwMode="auto">
          <a:xfrm>
            <a:off x="2486891" y="11957240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Рисуем не активный скин</a:t>
            </a:r>
            <a:endParaRPr/>
          </a:p>
        </p:txBody>
      </p:sp>
      <p:pic>
        <p:nvPicPr>
          <p:cNvPr id="20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60832" y="12003791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748896C-F435-D515-2D92-E57242D78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132" y="3478225"/>
            <a:ext cx="12206867" cy="66459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26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5667752"/>
            <a:ext cx="9655553" cy="1564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Демо визуальное ускорение</a:t>
            </a: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Helvetica Neue"/>
                <a:ea typeface="Helvetica Neue"/>
                <a:cs typeface="Helvetica Neue"/>
                <a:hlinkClick r:id="rId4" tooltip="https://disk.yandex.ru/i/wydHhDQVfzXWYg"/>
              </a:rPr>
              <a:t>https://disk.yandex.ru/i/wydHhDQVfzXWYg</a:t>
            </a: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27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Общий подход к ускорению</a:t>
            </a:r>
          </a:p>
        </p:txBody>
      </p:sp>
    </p:spTree>
    <p:extLst>
      <p:ext uri="{BB962C8B-B14F-4D97-AF65-F5344CB8AC3E}">
        <p14:creationId xmlns:p14="http://schemas.microsoft.com/office/powerpoint/2010/main" val="1902026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28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Общий подход к ускорению</a:t>
            </a:r>
            <a:endParaRPr dirty="0"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0907" y="5477427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71514207" name="TextBox 17"/>
          <p:cNvSpPr txBox="1"/>
          <p:nvPr/>
        </p:nvSpPr>
        <p:spPr bwMode="auto">
          <a:xfrm>
            <a:off x="2235345" y="5520836"/>
            <a:ext cx="989315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>
                <a:solidFill>
                  <a:schemeClr val="bg1"/>
                </a:solidFill>
              </a:rPr>
              <a:t>Самое большее время занимает сеть. </a:t>
            </a:r>
            <a:endParaRPr dirty="0"/>
          </a:p>
        </p:txBody>
      </p:sp>
      <p:pic>
        <p:nvPicPr>
          <p:cNvPr id="32659069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1627" y="7064067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538011264" name="TextBox 17"/>
          <p:cNvSpPr txBox="1"/>
          <p:nvPr/>
        </p:nvSpPr>
        <p:spPr bwMode="auto">
          <a:xfrm>
            <a:off x="2236783" y="7103412"/>
            <a:ext cx="9908635" cy="457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>
                <a:solidFill>
                  <a:schemeClr val="bg1"/>
                </a:solidFill>
              </a:rPr>
              <a:t>Важен критический путь конкретного сценария</a:t>
            </a:r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070953-F909-6AE8-A855-2798702A7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854" y="1261918"/>
            <a:ext cx="8070362" cy="105237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1560435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/>
              <a:t>Делим, параллелим запросы</a:t>
            </a:r>
          </a:p>
        </p:txBody>
      </p:sp>
      <p:sp>
        <p:nvSpPr>
          <p:cNvPr id="92606965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B5E77695-F943-BCF0-E7E8-FB88DDC85D0D}" type="slidenum">
              <a:rPr lang="ru-RU">
                <a:solidFill>
                  <a:schemeClr val="tx1"/>
                </a:solidFill>
              </a:rPr>
              <a:t>29</a:t>
            </a:fld>
            <a:endParaRPr lang="ru-RU"/>
          </a:p>
        </p:txBody>
      </p:sp>
      <p:pic>
        <p:nvPicPr>
          <p:cNvPr id="825701450" name="Рисунок 82570144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62474" y="2857500"/>
            <a:ext cx="15137174" cy="94932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56521477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499" y="0"/>
            <a:ext cx="122554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538447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2157387C-8752-942B-8860-560229814063}" type="slidenum">
              <a:rPr lang="ru-RU"/>
              <a:t>3</a:t>
            </a:fld>
            <a:endParaRPr lang="ru-RU"/>
          </a:p>
        </p:txBody>
      </p:sp>
      <p:pic>
        <p:nvPicPr>
          <p:cNvPr id="222908686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8"/>
            <a:ext cx="2318163" cy="820879"/>
          </a:xfrm>
          <a:prstGeom prst="rect">
            <a:avLst/>
          </a:prstGeom>
          <a:ln w="12700">
            <a:miter lim="400000"/>
          </a:ln>
        </p:spPr>
      </p:pic>
      <p:sp>
        <p:nvSpPr>
          <p:cNvPr id="544501812" name="более 100 000 фильмов,…"/>
          <p:cNvSpPr txBox="1"/>
          <p:nvPr/>
        </p:nvSpPr>
        <p:spPr bwMode="auto">
          <a:xfrm>
            <a:off x="3038677" y="2086225"/>
            <a:ext cx="7685768" cy="58963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Проблема</a:t>
            </a:r>
            <a:endParaRPr/>
          </a:p>
        </p:txBody>
      </p:sp>
      <p:pic>
        <p:nvPicPr>
          <p:cNvPr id="1253135621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5344" y="1799543"/>
            <a:ext cx="11684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0719641" name="более 100 000 фильмов,…"/>
          <p:cNvSpPr txBox="1"/>
          <p:nvPr/>
        </p:nvSpPr>
        <p:spPr bwMode="auto">
          <a:xfrm>
            <a:off x="1836460" y="6191152"/>
            <a:ext cx="8887985" cy="1333696"/>
          </a:xfrm>
          <a:prstGeom prst="rect">
            <a:avLst/>
          </a:prstGeom>
          <a:ln w="12700">
            <a:miter lim="400000"/>
          </a:ln>
        </p:spPr>
        <p:txBody>
          <a:bodyPr wrap="square"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000" dirty="0"/>
              <a:t>Сколько занимает на плохой сети время от навигации на страницу до 1го кадра?</a:t>
            </a:r>
            <a:endParaRPr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FEF1BD-C947-A25E-3074-ABB33675C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991" y="2500082"/>
            <a:ext cx="8715836" cy="87158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1843363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22122323" cy="963480"/>
          </a:xfrm>
        </p:spPr>
        <p:txBody>
          <a:bodyPr/>
          <a:lstStyle/>
          <a:p>
            <a:pPr>
              <a:defRPr/>
            </a:pPr>
            <a:r>
              <a:rPr lang="ru-RU"/>
              <a:t>Откладываем не критичное, уносим на сервер</a:t>
            </a:r>
          </a:p>
        </p:txBody>
      </p:sp>
      <p:sp>
        <p:nvSpPr>
          <p:cNvPr id="1232974562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AA051417-B180-5846-AEF0-6A710ACD52C4}" type="slidenum">
              <a:rPr lang="ru-RU">
                <a:solidFill>
                  <a:schemeClr val="tx1"/>
                </a:solidFill>
              </a:rPr>
              <a:t>30</a:t>
            </a:fld>
            <a:endParaRPr lang="ru-RU"/>
          </a:p>
        </p:txBody>
      </p:sp>
      <p:pic>
        <p:nvPicPr>
          <p:cNvPr id="1285343319" name="Рисунок 12853433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76799" y="2590522"/>
            <a:ext cx="14308499" cy="1038156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31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Как ускорять сеть</a:t>
            </a:r>
            <a:endParaRPr dirty="0"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0907" y="5477427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71514207" name="TextBox 17"/>
          <p:cNvSpPr txBox="1"/>
          <p:nvPr/>
        </p:nvSpPr>
        <p:spPr bwMode="auto">
          <a:xfrm>
            <a:off x="2235345" y="5520836"/>
            <a:ext cx="989315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>
                <a:solidFill>
                  <a:schemeClr val="bg1"/>
                </a:solidFill>
              </a:rPr>
              <a:t>Делим запросы на критичные и нет</a:t>
            </a:r>
            <a:endParaRPr dirty="0"/>
          </a:p>
        </p:txBody>
      </p:sp>
      <p:pic>
        <p:nvPicPr>
          <p:cNvPr id="32659069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91627" y="7064067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538011264" name="TextBox 17"/>
          <p:cNvSpPr txBox="1"/>
          <p:nvPr/>
        </p:nvSpPr>
        <p:spPr bwMode="auto">
          <a:xfrm>
            <a:off x="2236783" y="7103412"/>
            <a:ext cx="9908635" cy="457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 err="1">
                <a:solidFill>
                  <a:schemeClr val="bg1"/>
                </a:solidFill>
              </a:rPr>
              <a:t>Параллелим</a:t>
            </a:r>
            <a:endParaRPr dirty="0"/>
          </a:p>
        </p:txBody>
      </p:sp>
      <p:pic>
        <p:nvPicPr>
          <p:cNvPr id="3" name="плюс.png" descr="плюс.png">
            <a:extLst>
              <a:ext uri="{FF2B5EF4-FFF2-40B4-BE49-F238E27FC236}">
                <a16:creationId xmlns:a16="http://schemas.microsoft.com/office/drawing/2014/main" id="{E5B75CBC-3F70-41F3-5B6E-1484264AD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4709" y="8578770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7CBDA5FD-43C1-155A-8287-770B6ED7A48C}"/>
              </a:ext>
            </a:extLst>
          </p:cNvPr>
          <p:cNvSpPr txBox="1"/>
          <p:nvPr/>
        </p:nvSpPr>
        <p:spPr bwMode="auto">
          <a:xfrm>
            <a:off x="2219865" y="8618115"/>
            <a:ext cx="9908635" cy="457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>
                <a:solidFill>
                  <a:schemeClr val="bg1"/>
                </a:solidFill>
              </a:rPr>
              <a:t>Откладываем не критичное</a:t>
            </a:r>
            <a:endParaRPr dirty="0"/>
          </a:p>
        </p:txBody>
      </p:sp>
      <p:pic>
        <p:nvPicPr>
          <p:cNvPr id="8" name="плюс.png" descr="плюс.png">
            <a:extLst>
              <a:ext uri="{FF2B5EF4-FFF2-40B4-BE49-F238E27FC236}">
                <a16:creationId xmlns:a16="http://schemas.microsoft.com/office/drawing/2014/main" id="{B8EDA805-54FC-7226-0835-4E987EF12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4709" y="10101199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52D0A927-3E2A-AAF9-478C-9494B2F9EF7A}"/>
              </a:ext>
            </a:extLst>
          </p:cNvPr>
          <p:cNvSpPr txBox="1"/>
          <p:nvPr/>
        </p:nvSpPr>
        <p:spPr bwMode="auto">
          <a:xfrm>
            <a:off x="2219865" y="10140544"/>
            <a:ext cx="9908635" cy="457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>
                <a:solidFill>
                  <a:schemeClr val="bg1"/>
                </a:solidFill>
              </a:rPr>
              <a:t>Уносим на сервер</a:t>
            </a:r>
            <a:endParaRPr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010B8A-40A4-A927-C126-9EFBEE501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376" y="3472135"/>
            <a:ext cx="12192000" cy="6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05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32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Ускоряем сценарий от клика</a:t>
            </a:r>
          </a:p>
        </p:txBody>
      </p:sp>
    </p:spTree>
    <p:extLst>
      <p:ext uri="{BB962C8B-B14F-4D97-AF65-F5344CB8AC3E}">
        <p14:creationId xmlns:p14="http://schemas.microsoft.com/office/powerpoint/2010/main" val="2435384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33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 сценарий от клика</a:t>
            </a:r>
            <a:endParaRPr dirty="0"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87726" y="5299763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плюс.png" descr="плюс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87726" y="6363964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более 100 000 фильмов,…"/>
          <p:cNvSpPr txBox="1"/>
          <p:nvPr/>
        </p:nvSpPr>
        <p:spPr bwMode="auto">
          <a:xfrm>
            <a:off x="2681663" y="5276487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en-US" dirty="0"/>
              <a:t>Source </a:t>
            </a:r>
            <a:r>
              <a:rPr lang="ru-RU" dirty="0"/>
              <a:t>видео и конфиги в данных «карточки»</a:t>
            </a:r>
            <a:endParaRPr dirty="0"/>
          </a:p>
        </p:txBody>
      </p:sp>
      <p:sp>
        <p:nvSpPr>
          <p:cNvPr id="10" name="более 100 000 фильмов,…"/>
          <p:cNvSpPr txBox="1"/>
          <p:nvPr/>
        </p:nvSpPr>
        <p:spPr bwMode="auto">
          <a:xfrm>
            <a:off x="2681661" y="6557873"/>
            <a:ext cx="7682889" cy="157991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На сервере – микросервис, в который можно ходить 1 запросом за списком сорсов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2681661" y="9557547"/>
            <a:ext cx="616144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buFont typeface="Arial"/>
              <a:buChar char="•"/>
              <a:defRPr/>
            </a:pPr>
            <a:r>
              <a:rPr lang="ru-RU">
                <a:solidFill>
                  <a:srgbClr val="E6EDF3"/>
                </a:solidFill>
                <a:latin typeface="-apple-system"/>
              </a:rPr>
              <a:t>Добавить таймаут, если долго грузится</a:t>
            </a: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A5AA6-DCF8-4299-2433-5497F56E662C}"/>
              </a:ext>
            </a:extLst>
          </p:cNvPr>
          <p:cNvSpPr txBox="1"/>
          <p:nvPr/>
        </p:nvSpPr>
        <p:spPr bwMode="auto">
          <a:xfrm>
            <a:off x="1236880" y="3671206"/>
            <a:ext cx="9893515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200" dirty="0">
                <a:solidFill>
                  <a:srgbClr val="FFFFFF"/>
                </a:solidFill>
                <a:latin typeface="Suisse Int'l"/>
              </a:rPr>
              <a:t>Есть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Suisse Int'l"/>
              </a:rPr>
              <a:t>общая</a:t>
            </a:r>
            <a:r>
              <a:rPr lang="ru-RU" sz="3200" dirty="0">
                <a:solidFill>
                  <a:schemeClr val="bg1"/>
                </a:solidFill>
              </a:rPr>
              <a:t> часть</a:t>
            </a:r>
          </a:p>
        </p:txBody>
      </p:sp>
      <p:pic>
        <p:nvPicPr>
          <p:cNvPr id="20" name="плюс.png" descr="плюс.png">
            <a:extLst>
              <a:ext uri="{FF2B5EF4-FFF2-40B4-BE49-F238E27FC236}">
                <a16:creationId xmlns:a16="http://schemas.microsoft.com/office/drawing/2014/main" id="{04D0171F-2604-3D08-EEF7-F178667BE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5159" y="8384471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более 100 000 фильмов,…">
            <a:extLst>
              <a:ext uri="{FF2B5EF4-FFF2-40B4-BE49-F238E27FC236}">
                <a16:creationId xmlns:a16="http://schemas.microsoft.com/office/drawing/2014/main" id="{17AB0EA4-7106-0768-B82F-34B3E32FB55D}"/>
              </a:ext>
            </a:extLst>
          </p:cNvPr>
          <p:cNvSpPr txBox="1"/>
          <p:nvPr/>
        </p:nvSpPr>
        <p:spPr bwMode="auto">
          <a:xfrm>
            <a:off x="2681661" y="8331701"/>
            <a:ext cx="7682889" cy="10874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Грузим </a:t>
            </a:r>
            <a:r>
              <a:rPr lang="ru-RU" dirty="0" err="1"/>
              <a:t>отложенно</a:t>
            </a:r>
            <a:r>
              <a:rPr lang="ru-RU" dirty="0"/>
              <a:t> связанную информацию</a:t>
            </a:r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B44B0E-7ADE-A363-9D03-1C16896E7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462" y="2080633"/>
            <a:ext cx="9553659" cy="955365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5090592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/>
              <a:t>Добавление конфига плеера в рекомендации</a:t>
            </a:r>
          </a:p>
        </p:txBody>
      </p:sp>
      <p:sp>
        <p:nvSpPr>
          <p:cNvPr id="1646991150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05A676F2-5B93-E4FD-825C-F5C5FE822E3A}" type="slidenum">
              <a:rPr lang="ru-RU">
                <a:solidFill>
                  <a:schemeClr val="tx1"/>
                </a:solidFill>
              </a:rPr>
              <a:t>34</a:t>
            </a:fld>
            <a:endParaRPr lang="ru-RU"/>
          </a:p>
        </p:txBody>
      </p:sp>
      <p:pic>
        <p:nvPicPr>
          <p:cNvPr id="1047018280" name="Рисунок 104701827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16399" y="4017417"/>
            <a:ext cx="16694508" cy="90562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35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 err="1"/>
              <a:t>Предзагружаем</a:t>
            </a:r>
            <a:r>
              <a:rPr lang="ru-RU" dirty="0"/>
              <a:t> все</a:t>
            </a:r>
            <a:endParaRPr dirty="0"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8A5AA6-DCF8-4299-2433-5497F56E662C}"/>
              </a:ext>
            </a:extLst>
          </p:cNvPr>
          <p:cNvSpPr txBox="1"/>
          <p:nvPr/>
        </p:nvSpPr>
        <p:spPr bwMode="auto">
          <a:xfrm>
            <a:off x="1173890" y="3918962"/>
            <a:ext cx="9893515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200" dirty="0">
                <a:solidFill>
                  <a:srgbClr val="FFFFFF"/>
                </a:solidFill>
                <a:latin typeface="Suisse Int'l"/>
              </a:rPr>
              <a:t>Между действиями пользователя много времени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плюс.png" descr="плюс.png">
            <a:extLst>
              <a:ext uri="{FF2B5EF4-FFF2-40B4-BE49-F238E27FC236}">
                <a16:creationId xmlns:a16="http://schemas.microsoft.com/office/drawing/2014/main" id="{50589E8F-E616-5447-9093-880DD6EE5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5161" y="5662054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более 100 000 фильмов,…">
            <a:extLst>
              <a:ext uri="{FF2B5EF4-FFF2-40B4-BE49-F238E27FC236}">
                <a16:creationId xmlns:a16="http://schemas.microsoft.com/office/drawing/2014/main" id="{A74F206D-4E68-97F4-C040-CA19B9DCF44A}"/>
              </a:ext>
            </a:extLst>
          </p:cNvPr>
          <p:cNvSpPr txBox="1"/>
          <p:nvPr/>
        </p:nvSpPr>
        <p:spPr bwMode="auto">
          <a:xfrm>
            <a:off x="2681663" y="5559901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 err="1"/>
              <a:t>Предзагрузка</a:t>
            </a:r>
            <a:r>
              <a:rPr lang="ru-RU" dirty="0"/>
              <a:t> статики плеера</a:t>
            </a:r>
            <a:endParaRPr dirty="0"/>
          </a:p>
        </p:txBody>
      </p:sp>
      <p:pic>
        <p:nvPicPr>
          <p:cNvPr id="15" name="плюс.png" descr="плюс.png">
            <a:extLst>
              <a:ext uri="{FF2B5EF4-FFF2-40B4-BE49-F238E27FC236}">
                <a16:creationId xmlns:a16="http://schemas.microsoft.com/office/drawing/2014/main" id="{0A293B7F-09A5-E8B5-318A-C92C87652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66281" y="7123729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более 100 000 фильмов,…">
            <a:extLst>
              <a:ext uri="{FF2B5EF4-FFF2-40B4-BE49-F238E27FC236}">
                <a16:creationId xmlns:a16="http://schemas.microsoft.com/office/drawing/2014/main" id="{5628CC05-B185-0DB8-733A-816DEEEB094A}"/>
              </a:ext>
            </a:extLst>
          </p:cNvPr>
          <p:cNvSpPr txBox="1"/>
          <p:nvPr/>
        </p:nvSpPr>
        <p:spPr bwMode="auto">
          <a:xfrm>
            <a:off x="2672783" y="702157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 err="1"/>
              <a:t>Предзагрузка</a:t>
            </a:r>
            <a:r>
              <a:rPr lang="ru-RU" dirty="0"/>
              <a:t> видео*</a:t>
            </a:r>
            <a:endParaRPr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21D083E-3A09-9ACC-9AAA-DC4E9091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336" y="3163698"/>
            <a:ext cx="12270664" cy="690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60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36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5667212"/>
            <a:ext cx="9654473" cy="1564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Демо ускорение от клика*</a:t>
            </a: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Helvetica Neue"/>
                <a:ea typeface="Helvetica Neue"/>
                <a:cs typeface="Helvetica Neue"/>
                <a:hlinkClick r:id="rId4" tooltip="https://disk.yandex.ru/i/2bHFYkrS08HFjA"/>
              </a:rPr>
              <a:t>https://disk.yandex.ru/i/2bHFYkrS08HFjA</a:t>
            </a: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724DE-8FF3-A453-4003-5743A7924510}"/>
              </a:ext>
            </a:extLst>
          </p:cNvPr>
          <p:cNvSpPr txBox="1"/>
          <p:nvPr/>
        </p:nvSpPr>
        <p:spPr bwMode="auto">
          <a:xfrm>
            <a:off x="13193724" y="10759440"/>
            <a:ext cx="9634369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marL="0" marR="0" indent="0" algn="ctr" defTabSz="24383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dirty="0">
                <a:solidFill>
                  <a:schemeClr val="bg1"/>
                </a:solidFill>
              </a:rPr>
              <a:t>*в демо показываем общие шаги на примере открытия страницы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7535235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8" y="1627042"/>
            <a:ext cx="19687797" cy="963479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Лабораторные метрики первого старта</a:t>
            </a:r>
            <a:endParaRPr lang="ru-RU"/>
          </a:p>
        </p:txBody>
      </p:sp>
      <p:sp>
        <p:nvSpPr>
          <p:cNvPr id="1424736902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0E6DBBDB-9381-9546-24AD-B64F8C05834E}" type="slidenum">
              <a:rPr lang="ru-RU">
                <a:solidFill>
                  <a:schemeClr val="tx1"/>
                </a:solidFill>
              </a:rPr>
              <a:t>37</a:t>
            </a:fld>
            <a:endParaRPr lang="ru-RU"/>
          </a:p>
        </p:txBody>
      </p:sp>
      <p:pic>
        <p:nvPicPr>
          <p:cNvPr id="466158311" name="Рисунок 4661583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30698" y="5073244"/>
            <a:ext cx="19152721" cy="7804554"/>
          </a:xfrm>
          <a:prstGeom prst="rect">
            <a:avLst/>
          </a:prstGeom>
        </p:spPr>
      </p:pic>
      <p:sp>
        <p:nvSpPr>
          <p:cNvPr id="1940551039" name="TextBox 1940551038"/>
          <p:cNvSpPr txBox="1"/>
          <p:nvPr/>
        </p:nvSpPr>
        <p:spPr bwMode="auto">
          <a:xfrm>
            <a:off x="1430698" y="3143250"/>
            <a:ext cx="16052700" cy="13536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14999"/>
              </a:lnSpc>
              <a:defRPr/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Контроль — из оптимизаций только удаление iframe</a:t>
            </a:r>
            <a:r>
              <a:rPr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cs typeface="Suisse Int'l"/>
              </a:rPr>
              <a:t> прослойки</a:t>
            </a:r>
          </a:p>
          <a:p>
            <a:pPr algn="l" defTabSz="457200">
              <a:lnSpc>
                <a:spcPct val="114999"/>
              </a:lnSpc>
              <a:defRPr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Тест — оптимизация сетевых запросов</a:t>
            </a:r>
            <a:endParaRPr sz="360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09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38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Ускоряем сценарий от навигации</a:t>
            </a:r>
          </a:p>
        </p:txBody>
      </p:sp>
    </p:spTree>
    <p:extLst>
      <p:ext uri="{BB962C8B-B14F-4D97-AF65-F5344CB8AC3E}">
        <p14:creationId xmlns:p14="http://schemas.microsoft.com/office/powerpoint/2010/main" val="620004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0021898" name="Номер слайда 4"/>
          <p:cNvSpPr>
            <a:spLocks noGrp="1"/>
          </p:cNvSpPr>
          <p:nvPr>
            <p:ph type="sldNum" sz="quarter" idx="24"/>
          </p:nvPr>
        </p:nvSpPr>
        <p:spPr bwMode="auto"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fld id="{06B23358-5881-7FB7-C2FA-E3503F546045}" type="slidenum">
              <a:rPr lang="ru-RU">
                <a:solidFill>
                  <a:schemeClr val="tx1"/>
                </a:solidFill>
              </a:rPr>
              <a:t>39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5AE7CA-6434-13FD-46A0-9A0AB0B2A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1" y="858679"/>
            <a:ext cx="18429174" cy="112302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56521477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499" y="0"/>
            <a:ext cx="122554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538447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2157387C-8752-942B-8860-560229814063}" type="slidenum">
              <a:rPr lang="ru-RU"/>
              <a:t>4</a:t>
            </a:fld>
            <a:endParaRPr lang="ru-RU"/>
          </a:p>
        </p:txBody>
      </p:sp>
      <p:pic>
        <p:nvPicPr>
          <p:cNvPr id="222908686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8"/>
            <a:ext cx="2318163" cy="820879"/>
          </a:xfrm>
          <a:prstGeom prst="rect">
            <a:avLst/>
          </a:prstGeom>
          <a:ln w="12700">
            <a:miter lim="400000"/>
          </a:ln>
        </p:spPr>
      </p:pic>
      <p:sp>
        <p:nvSpPr>
          <p:cNvPr id="544501812" name="более 100 000 фильмов,…"/>
          <p:cNvSpPr txBox="1"/>
          <p:nvPr/>
        </p:nvSpPr>
        <p:spPr bwMode="auto">
          <a:xfrm>
            <a:off x="3038677" y="2086225"/>
            <a:ext cx="7685768" cy="58963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Про что расскажем</a:t>
            </a:r>
            <a:endParaRPr dirty="0"/>
          </a:p>
        </p:txBody>
      </p:sp>
      <p:pic>
        <p:nvPicPr>
          <p:cNvPr id="1253135621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5344" y="1799543"/>
            <a:ext cx="11684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0719641" name="более 100 000 фильмов,…"/>
          <p:cNvSpPr txBox="1"/>
          <p:nvPr/>
        </p:nvSpPr>
        <p:spPr bwMode="auto">
          <a:xfrm>
            <a:off x="2667281" y="4584063"/>
            <a:ext cx="7684328" cy="58963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Рецепты ускорения 1го кадра в 3-4 раза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DBE23-BEB0-5E0C-AF99-8A7886D89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034" y="3254086"/>
            <a:ext cx="11483747" cy="5784406"/>
          </a:xfrm>
          <a:prstGeom prst="rect">
            <a:avLst/>
          </a:prstGeom>
        </p:spPr>
      </p:pic>
      <p:sp>
        <p:nvSpPr>
          <p:cNvPr id="4" name="более 100 000 фильмов,…">
            <a:extLst>
              <a:ext uri="{FF2B5EF4-FFF2-40B4-BE49-F238E27FC236}">
                <a16:creationId xmlns:a16="http://schemas.microsoft.com/office/drawing/2014/main" id="{19A8E969-4875-04CB-E965-4E20EC34DCC3}"/>
              </a:ext>
            </a:extLst>
          </p:cNvPr>
          <p:cNvSpPr txBox="1"/>
          <p:nvPr/>
        </p:nvSpPr>
        <p:spPr bwMode="auto">
          <a:xfrm>
            <a:off x="2667281" y="6101592"/>
            <a:ext cx="7684328" cy="58963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3 года попыток</a:t>
            </a:r>
            <a:endParaRPr dirty="0"/>
          </a:p>
        </p:txBody>
      </p:sp>
      <p:sp>
        <p:nvSpPr>
          <p:cNvPr id="5" name="более 100 000 фильмов,…">
            <a:extLst>
              <a:ext uri="{FF2B5EF4-FFF2-40B4-BE49-F238E27FC236}">
                <a16:creationId xmlns:a16="http://schemas.microsoft.com/office/drawing/2014/main" id="{3A077065-5F48-87CC-73D1-D5AD2CBC7646}"/>
              </a:ext>
            </a:extLst>
          </p:cNvPr>
          <p:cNvSpPr txBox="1"/>
          <p:nvPr/>
        </p:nvSpPr>
        <p:spPr bwMode="auto">
          <a:xfrm>
            <a:off x="2667281" y="7540524"/>
            <a:ext cx="7684328" cy="1087475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Подтверждено экспериментами на реальных пользователях</a:t>
            </a:r>
            <a:endParaRPr dirty="0"/>
          </a:p>
        </p:txBody>
      </p:sp>
      <p:pic>
        <p:nvPicPr>
          <p:cNvPr id="6" name="плюс.png" descr="плюс.png">
            <a:extLst>
              <a:ext uri="{FF2B5EF4-FFF2-40B4-BE49-F238E27FC236}">
                <a16:creationId xmlns:a16="http://schemas.microsoft.com/office/drawing/2014/main" id="{72F6632B-410F-0027-4D23-B7BC8672C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23930" y="6142747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плюс.png" descr="плюс.png">
            <a:extLst>
              <a:ext uri="{FF2B5EF4-FFF2-40B4-BE49-F238E27FC236}">
                <a16:creationId xmlns:a16="http://schemas.microsoft.com/office/drawing/2014/main" id="{172B97FD-1EE8-1743-201F-BB01E85E1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23930" y="7840498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плюс.png" descr="плюс.png">
            <a:extLst>
              <a:ext uri="{FF2B5EF4-FFF2-40B4-BE49-F238E27FC236}">
                <a16:creationId xmlns:a16="http://schemas.microsoft.com/office/drawing/2014/main" id="{1AFEBF3A-43EE-9966-165B-58590E3B3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23930" y="4625218"/>
            <a:ext cx="548484" cy="548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5624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40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 сценарий от навигации</a:t>
            </a:r>
            <a:endParaRPr dirty="0"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 bwMode="auto">
          <a:xfrm>
            <a:off x="1391495" y="6534834"/>
            <a:ext cx="913680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Вставка </a:t>
            </a:r>
            <a:r>
              <a:rPr lang="ru-RU" sz="3600" b="0" i="0" dirty="0" err="1">
                <a:solidFill>
                  <a:srgbClr val="E6EDF3"/>
                </a:solidFill>
                <a:latin typeface="-apple-system"/>
              </a:rPr>
              <a:t>плеерных</a:t>
            </a: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 ресурсов в </a:t>
            </a:r>
            <a:r>
              <a:rPr sz="3600" b="0" i="0" dirty="0">
                <a:solidFill>
                  <a:srgbClr val="E6EDF3"/>
                </a:solidFill>
                <a:latin typeface="-apple-system"/>
              </a:rPr>
              <a:t>html </a:t>
            </a: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страницы</a:t>
            </a:r>
            <a:endParaRPr lang="ru-RU" sz="3600" dirty="0">
              <a:solidFill>
                <a:srgbClr val="E6EDF3"/>
              </a:solidFill>
              <a:latin typeface="-apple-syste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B816C-1C1B-4843-A3ED-DB8FE809202D}"/>
              </a:ext>
            </a:extLst>
          </p:cNvPr>
          <p:cNvSpPr txBox="1"/>
          <p:nvPr/>
        </p:nvSpPr>
        <p:spPr bwMode="auto">
          <a:xfrm>
            <a:off x="1336431" y="4445348"/>
            <a:ext cx="9605417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600" dirty="0">
                <a:solidFill>
                  <a:srgbClr val="E6EDF3"/>
                </a:solidFill>
                <a:latin typeface="-apple-system"/>
              </a:rPr>
              <a:t>Получаем ссылки</a:t>
            </a: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 </a:t>
            </a:r>
            <a:r>
              <a:rPr lang="ru-RU" sz="3600" dirty="0">
                <a:solidFill>
                  <a:srgbClr val="E6EDF3"/>
                </a:solidFill>
                <a:latin typeface="-apple-system"/>
              </a:rPr>
              <a:t>на </a:t>
            </a:r>
            <a:r>
              <a:rPr lang="ru-RU" sz="3600" dirty="0" err="1">
                <a:solidFill>
                  <a:srgbClr val="E6EDF3"/>
                </a:solidFill>
                <a:latin typeface="-apple-system"/>
              </a:rPr>
              <a:t>п</a:t>
            </a:r>
            <a:r>
              <a:rPr lang="ru-RU" sz="3600" b="0" i="0" dirty="0" err="1">
                <a:solidFill>
                  <a:srgbClr val="E6EDF3"/>
                </a:solidFill>
                <a:latin typeface="-apple-system"/>
              </a:rPr>
              <a:t>леерные</a:t>
            </a: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 ресурсы на сервере (</a:t>
            </a:r>
            <a:r>
              <a:rPr lang="ru-RU" sz="3600" b="0" i="0" dirty="0" err="1">
                <a:solidFill>
                  <a:srgbClr val="E6EDF3"/>
                </a:solidFill>
                <a:latin typeface="-apple-system"/>
              </a:rPr>
              <a:t>версионирование</a:t>
            </a: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B52A7-6277-14D3-19D3-77AA4C2F8356}"/>
              </a:ext>
            </a:extLst>
          </p:cNvPr>
          <p:cNvSpPr txBox="1"/>
          <p:nvPr/>
        </p:nvSpPr>
        <p:spPr bwMode="auto">
          <a:xfrm>
            <a:off x="1391495" y="8090843"/>
            <a:ext cx="830517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24383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600" b="0" i="0" dirty="0">
                <a:solidFill>
                  <a:srgbClr val="E6EDF3"/>
                </a:solidFill>
                <a:latin typeface="-apple-system"/>
              </a:rPr>
              <a:t>Скин грузится отдельным </a:t>
            </a:r>
            <a:r>
              <a:rPr lang="ru-RU" sz="3600" b="0" i="0" dirty="0" err="1">
                <a:solidFill>
                  <a:srgbClr val="E6EDF3"/>
                </a:solidFill>
                <a:latin typeface="-apple-system"/>
              </a:rPr>
              <a:t>бандлом</a:t>
            </a:r>
            <a:endParaRPr lang="ru-RU" sz="3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EFF8F1-6AF8-0154-1CCD-B11920F7E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981" y="3115395"/>
            <a:ext cx="12444338" cy="69999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0766936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Пример кода </a:t>
            </a:r>
            <a:endParaRPr lang="ru-RU"/>
          </a:p>
        </p:txBody>
      </p:sp>
      <p:sp>
        <p:nvSpPr>
          <p:cNvPr id="1410021898" name="Номер слайда 4"/>
          <p:cNvSpPr>
            <a:spLocks noGrp="1"/>
          </p:cNvSpPr>
          <p:nvPr>
            <p:ph type="sldNum" sz="quarter" idx="24"/>
          </p:nvPr>
        </p:nvSpPr>
        <p:spPr bwMode="auto"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fld id="{06B23358-5881-7FB7-C2FA-E3503F546045}" type="slidenum">
              <a:rPr lang="ru-RU">
                <a:solidFill>
                  <a:schemeClr val="tx1"/>
                </a:solidFill>
              </a:rPr>
              <a:t>41</a:t>
            </a:fld>
            <a:endParaRPr lang="ru-RU"/>
          </a:p>
        </p:txBody>
      </p:sp>
      <p:pic>
        <p:nvPicPr>
          <p:cNvPr id="904733219" name="Рисунок 9047332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57300" y="3400425"/>
            <a:ext cx="13944600" cy="89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42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 сценарий от навигации</a:t>
            </a:r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B7D14-0E2E-363E-8605-71CBE8773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775595"/>
            <a:ext cx="12192000" cy="6868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1372B-668C-D4C5-8D18-4330167404DA}"/>
              </a:ext>
            </a:extLst>
          </p:cNvPr>
          <p:cNvSpPr txBox="1"/>
          <p:nvPr/>
        </p:nvSpPr>
        <p:spPr bwMode="auto">
          <a:xfrm>
            <a:off x="1068383" y="6378964"/>
            <a:ext cx="1220372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200" dirty="0" err="1">
                <a:solidFill>
                  <a:srgbClr val="E6EDF3"/>
                </a:solidFill>
                <a:latin typeface="-apple-system"/>
              </a:rPr>
              <a:t>И</a:t>
            </a:r>
            <a:r>
              <a:rPr lang="ru-RU" sz="3200" b="0" i="0" dirty="0" err="1">
                <a:solidFill>
                  <a:srgbClr val="E6EDF3"/>
                </a:solidFill>
                <a:latin typeface="-apple-system"/>
              </a:rPr>
              <a:t>нлайним</a:t>
            </a:r>
            <a:r>
              <a:rPr lang="ru-RU" sz="3200" b="0" i="0" dirty="0">
                <a:solidFill>
                  <a:srgbClr val="E6EDF3"/>
                </a:solidFill>
                <a:latin typeface="-apple-system"/>
              </a:rPr>
              <a:t> конфиг плеера в </a:t>
            </a:r>
            <a:r>
              <a:rPr lang="en-US" sz="3200" b="0" i="0" dirty="0">
                <a:solidFill>
                  <a:srgbClr val="E6EDF3"/>
                </a:solidFill>
                <a:latin typeface="-apple-system"/>
              </a:rPr>
              <a:t>html</a:t>
            </a:r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AD3A9-051F-97DF-0AED-FAD4538C3B47}"/>
              </a:ext>
            </a:extLst>
          </p:cNvPr>
          <p:cNvSpPr txBox="1"/>
          <p:nvPr/>
        </p:nvSpPr>
        <p:spPr bwMode="auto">
          <a:xfrm>
            <a:off x="1068383" y="5022573"/>
            <a:ext cx="1220372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200" dirty="0">
                <a:solidFill>
                  <a:srgbClr val="E6EDF3"/>
                </a:solidFill>
                <a:latin typeface="-apple-system"/>
              </a:rPr>
              <a:t>Получаем конфиг на сервере</a:t>
            </a:r>
            <a:endParaRPr lang="ru-RU" sz="3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2311192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Пример кода </a:t>
            </a:r>
            <a:endParaRPr lang="ru-RU"/>
          </a:p>
        </p:txBody>
      </p:sp>
      <p:sp>
        <p:nvSpPr>
          <p:cNvPr id="261303422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DAB4C41A-A9CB-33CD-820A-35E7A1E49899}" type="slidenum">
              <a:rPr lang="ru-RU">
                <a:solidFill>
                  <a:schemeClr val="tx1"/>
                </a:solidFill>
              </a:rPr>
              <a:t>43</a:t>
            </a:fld>
            <a:endParaRPr lang="ru-RU"/>
          </a:p>
        </p:txBody>
      </p:sp>
      <p:pic>
        <p:nvPicPr>
          <p:cNvPr id="1927831626" name="Рисунок 192783162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06499" y="2800350"/>
            <a:ext cx="13292499" cy="1027998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44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более 100 000 фильмов,…"/>
          <p:cNvSpPr txBox="1"/>
          <p:nvPr/>
        </p:nvSpPr>
        <p:spPr bwMode="auto">
          <a:xfrm>
            <a:off x="2845411" y="226776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 сценарий от навигации</a:t>
            </a:r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383" y="1992168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 bwMode="auto">
          <a:xfrm>
            <a:off x="871348" y="8308880"/>
            <a:ext cx="908251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24383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dirty="0">
                <a:solidFill>
                  <a:schemeClr val="bg1"/>
                </a:solidFill>
              </a:rPr>
              <a:t>Основной </a:t>
            </a:r>
            <a:r>
              <a:rPr lang="ru-RU" sz="3200" dirty="0" err="1">
                <a:solidFill>
                  <a:schemeClr val="bg1"/>
                </a:solidFill>
              </a:rPr>
              <a:t>бандл</a:t>
            </a:r>
            <a:r>
              <a:rPr lang="ru-RU" sz="3200" dirty="0">
                <a:solidFill>
                  <a:schemeClr val="bg1"/>
                </a:solidFill>
              </a:rPr>
              <a:t> после 1го кадра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1129065" y="4115033"/>
            <a:ext cx="1219554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3200" dirty="0" err="1">
                <a:solidFill>
                  <a:srgbClr val="E6EDF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</a:t>
            </a:r>
            <a:r>
              <a:rPr lang="ru-RU" sz="3200" b="0" i="0" dirty="0" err="1">
                <a:solidFill>
                  <a:srgbClr val="E6EDF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нлайним</a:t>
            </a:r>
            <a:r>
              <a:rPr lang="ru-RU" sz="3200" b="0" i="0" dirty="0">
                <a:solidFill>
                  <a:srgbClr val="E6EDF3"/>
                </a:solidFill>
                <a:latin typeface="-apple-system"/>
              </a:rPr>
              <a:t> скрипты</a:t>
            </a:r>
            <a:endParaRPr sz="3200"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1596946" y="5155301"/>
            <a:ext cx="1219554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E6EDF3"/>
                </a:solidFill>
                <a:latin typeface="-apple-system"/>
              </a:rPr>
              <a:t>Метрика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1596946" y="5711148"/>
            <a:ext cx="989210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2800" dirty="0" err="1">
                <a:solidFill>
                  <a:srgbClr val="E6EDF3"/>
                </a:solidFill>
                <a:latin typeface="-apple-system"/>
              </a:rPr>
              <a:t>Л</a:t>
            </a:r>
            <a:r>
              <a:rPr lang="ru-RU" sz="2800" b="0" i="0" dirty="0" err="1">
                <a:solidFill>
                  <a:srgbClr val="E6EDF3"/>
                </a:solidFill>
                <a:latin typeface="-apple-system"/>
              </a:rPr>
              <a:t>огировние</a:t>
            </a:r>
            <a:r>
              <a:rPr lang="ru-RU" sz="2800" b="0" i="0" dirty="0">
                <a:solidFill>
                  <a:srgbClr val="E6EDF3"/>
                </a:solidFill>
                <a:latin typeface="-apple-system"/>
              </a:rPr>
              <a:t> ошибок</a:t>
            </a:r>
            <a:endParaRPr sz="2800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1592869" y="9312233"/>
            <a:ext cx="989210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E6EDF3"/>
                </a:solidFill>
                <a:latin typeface="-apple-system"/>
              </a:rPr>
              <a:t>Добавить таймаут, если долго грузится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C09635-FE59-B0A4-897A-EE1864C2F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700" y="2386395"/>
            <a:ext cx="9210581" cy="9210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C1EA30-ECD2-7CE0-8354-F2E5F1947BB1}"/>
              </a:ext>
            </a:extLst>
          </p:cNvPr>
          <p:cNvSpPr txBox="1"/>
          <p:nvPr/>
        </p:nvSpPr>
        <p:spPr bwMode="auto">
          <a:xfrm>
            <a:off x="1596946" y="6407227"/>
            <a:ext cx="989210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E6EDF3"/>
                </a:solidFill>
                <a:latin typeface="-apple-system"/>
              </a:rPr>
              <a:t>Логика плеера для </a:t>
            </a:r>
            <a:r>
              <a:rPr lang="ru-RU" sz="2800" dirty="0" err="1">
                <a:solidFill>
                  <a:srgbClr val="E6EDF3"/>
                </a:solidFill>
                <a:latin typeface="-apple-system"/>
              </a:rPr>
              <a:t>инита</a:t>
            </a:r>
            <a:endParaRPr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9FDD5D-85EB-08D3-836D-F4AA57E0F101}"/>
              </a:ext>
            </a:extLst>
          </p:cNvPr>
          <p:cNvSpPr txBox="1"/>
          <p:nvPr/>
        </p:nvSpPr>
        <p:spPr bwMode="auto">
          <a:xfrm>
            <a:off x="943476" y="10539519"/>
            <a:ext cx="8388786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endParaRPr sz="3200" b="0" i="0" dirty="0">
              <a:solidFill>
                <a:srgbClr val="E6EDF3"/>
              </a:solidFill>
              <a:latin typeface="-apple-system"/>
            </a:endParaRPr>
          </a:p>
          <a:p>
            <a:pPr algn="l">
              <a:defRPr/>
            </a:pPr>
            <a:r>
              <a:rPr lang="ru-RU" sz="3200" b="0" i="0" dirty="0">
                <a:solidFill>
                  <a:srgbClr val="E6EDF3"/>
                </a:solidFill>
                <a:latin typeface="-apple-system"/>
              </a:rPr>
              <a:t>Первый кадр вместо превью плеера</a:t>
            </a:r>
            <a:r>
              <a:rPr lang="en-US" sz="3200" b="0" i="0" dirty="0">
                <a:solidFill>
                  <a:srgbClr val="E6EDF3"/>
                </a:solidFill>
                <a:latin typeface="-apple-system"/>
              </a:rPr>
              <a:t> </a:t>
            </a:r>
            <a:r>
              <a:rPr lang="ru-RU" sz="3200" b="0" i="0" dirty="0">
                <a:solidFill>
                  <a:srgbClr val="E6EDF3"/>
                </a:solidFill>
                <a:latin typeface="-apple-system"/>
              </a:rPr>
              <a:t>на сервере.</a:t>
            </a:r>
            <a:endParaRPr sz="3200" dirty="0"/>
          </a:p>
          <a:p>
            <a:pPr algn="l">
              <a:buFont typeface="Arial"/>
              <a:buChar char="•"/>
              <a:defRPr/>
            </a:pPr>
            <a:endParaRPr lang="ru-RU" sz="3200" b="0" i="0" dirty="0">
              <a:solidFill>
                <a:srgbClr val="E6EDF3"/>
              </a:solidFill>
              <a:latin typeface="-apple-system"/>
            </a:endParaRPr>
          </a:p>
          <a:p>
            <a:pPr algn="l">
              <a:defRPr/>
            </a:pPr>
            <a:endParaRPr lang="ru-RU" sz="3200" b="0" i="0" dirty="0">
              <a:solidFill>
                <a:srgbClr val="E6EDF3"/>
              </a:solidFill>
              <a:latin typeface="-apple-syste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E5F7C-63CF-DF19-B030-2B14AF90458F}"/>
              </a:ext>
            </a:extLst>
          </p:cNvPr>
          <p:cNvSpPr txBox="1"/>
          <p:nvPr/>
        </p:nvSpPr>
        <p:spPr bwMode="auto">
          <a:xfrm>
            <a:off x="1592868" y="7135815"/>
            <a:ext cx="989210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E6EDF3"/>
                </a:solidFill>
                <a:latin typeface="-apple-system"/>
              </a:rPr>
              <a:t>Стейт плеера </a:t>
            </a:r>
            <a:endParaRPr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5821121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Пример кода </a:t>
            </a:r>
            <a:endParaRPr lang="ru-RU"/>
          </a:p>
        </p:txBody>
      </p:sp>
      <p:sp>
        <p:nvSpPr>
          <p:cNvPr id="1474267439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54F71558-9509-752D-25E1-70C2D4EC7879}" type="slidenum">
              <a:rPr lang="ru-RU">
                <a:solidFill>
                  <a:schemeClr val="tx1"/>
                </a:solidFill>
              </a:rPr>
              <a:t>45</a:t>
            </a:fld>
            <a:endParaRPr lang="ru-RU"/>
          </a:p>
        </p:txBody>
      </p:sp>
      <p:pic>
        <p:nvPicPr>
          <p:cNvPr id="820391740" name="Рисунок 82039173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1424" y="1781174"/>
            <a:ext cx="10534648" cy="1152524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0021898" name="Номер слайда 4"/>
          <p:cNvSpPr>
            <a:spLocks noGrp="1"/>
          </p:cNvSpPr>
          <p:nvPr>
            <p:ph type="sldNum" sz="quarter" idx="24"/>
          </p:nvPr>
        </p:nvSpPr>
        <p:spPr bwMode="auto"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fld id="{06B23358-5881-7FB7-C2FA-E3503F546045}" type="slidenum">
              <a:rPr lang="ru-RU">
                <a:solidFill>
                  <a:schemeClr val="tx1"/>
                </a:solidFill>
              </a:rPr>
              <a:t>46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E8208-6C52-E577-476A-F7C4F0333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45" y="691579"/>
            <a:ext cx="19244537" cy="116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5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47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5667212"/>
            <a:ext cx="9654473" cy="1564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Демо, ускорение от навигации</a:t>
            </a: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Helvetica Neue"/>
                <a:ea typeface="Helvetica Neue"/>
                <a:cs typeface="Helvetica Neue"/>
                <a:hlinkClick r:id="rId4" tooltip="https://disk.yandex.ru/i/11RO49UjY7eNgg"/>
              </a:rPr>
              <a:t>https://disk.yandex.ru/i/11RO49UjY7eNgg</a:t>
            </a:r>
            <a:endParaRPr lang="ru-RU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1512172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7" y="1627041"/>
            <a:ext cx="19687797" cy="963478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Лабораторные метрики первого старта</a:t>
            </a:r>
            <a:endParaRPr lang="ru-RU"/>
          </a:p>
        </p:txBody>
      </p:sp>
      <p:sp>
        <p:nvSpPr>
          <p:cNvPr id="1635846546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923AEF85-C504-2F58-B927-7B8D757EB4B7}" type="slidenum">
              <a:rPr lang="ru-RU">
                <a:solidFill>
                  <a:schemeClr val="tx1"/>
                </a:solidFill>
              </a:rPr>
              <a:t>48</a:t>
            </a:fld>
            <a:endParaRPr lang="ru-RU"/>
          </a:p>
        </p:txBody>
      </p:sp>
      <p:pic>
        <p:nvPicPr>
          <p:cNvPr id="834372073" name="Рисунок 83437207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06496" y="5208648"/>
            <a:ext cx="19350402" cy="7885107"/>
          </a:xfrm>
          <a:prstGeom prst="rect">
            <a:avLst/>
          </a:prstGeom>
        </p:spPr>
      </p:pic>
      <p:sp>
        <p:nvSpPr>
          <p:cNvPr id="196809989" name="TextBox 196809988"/>
          <p:cNvSpPr txBox="1"/>
          <p:nvPr/>
        </p:nvSpPr>
        <p:spPr bwMode="auto">
          <a:xfrm>
            <a:off x="1430697" y="3143250"/>
            <a:ext cx="18288721" cy="13536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14999"/>
              </a:lnSpc>
              <a:defRPr/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Контроль — оптимизация сетевых запросов</a:t>
            </a:r>
            <a:endParaRPr sz="3600" b="0" i="0" u="none" strike="noStrike" cap="none" spc="0">
              <a:ln>
                <a:noFill/>
              </a:ln>
              <a:solidFill>
                <a:schemeClr val="bg2">
                  <a:lumMod val="10000"/>
                </a:schemeClr>
              </a:solidFill>
              <a:latin typeface="Suisse Int'l"/>
              <a:cs typeface="Suisse Int'l"/>
            </a:endParaRPr>
          </a:p>
          <a:p>
            <a:pPr algn="l" defTabSz="457200">
              <a:lnSpc>
                <a:spcPct val="114999"/>
              </a:lnSpc>
              <a:defRPr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Тест — оптимизация сетевых запросов + инлайновая инициализация плеера</a:t>
            </a:r>
            <a:endParaRPr sz="360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49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Чиним последствия размена</a:t>
            </a:r>
          </a:p>
        </p:txBody>
      </p:sp>
    </p:spTree>
    <p:extLst>
      <p:ext uri="{BB962C8B-B14F-4D97-AF65-F5344CB8AC3E}">
        <p14:creationId xmlns:p14="http://schemas.microsoft.com/office/powerpoint/2010/main" val="323125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09553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5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2929758" y="4625218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Определяем, что хотим ускорить</a:t>
            </a:r>
            <a:endParaRPr dirty="0"/>
          </a:p>
        </p:txBody>
      </p:sp>
      <p:sp>
        <p:nvSpPr>
          <p:cNvPr id="9" name="более 100 000 фильмов,…"/>
          <p:cNvSpPr txBox="1"/>
          <p:nvPr/>
        </p:nvSpPr>
        <p:spPr bwMode="auto">
          <a:xfrm>
            <a:off x="2929759" y="609619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Замеряем</a:t>
            </a:r>
            <a:endParaRPr dirty="0"/>
          </a:p>
        </p:txBody>
      </p:sp>
      <p:sp>
        <p:nvSpPr>
          <p:cNvPr id="11" name="более 100 000 фильмов,…"/>
          <p:cNvSpPr txBox="1"/>
          <p:nvPr/>
        </p:nvSpPr>
        <p:spPr bwMode="auto">
          <a:xfrm>
            <a:off x="2929761" y="7804408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Готовимся, </a:t>
            </a:r>
            <a:r>
              <a:rPr lang="ru-RU" dirty="0" err="1"/>
              <a:t>пререквизиты</a:t>
            </a:r>
            <a:endParaRPr dirty="0"/>
          </a:p>
        </p:txBody>
      </p:sp>
      <p:pic>
        <p:nvPicPr>
          <p:cNvPr id="20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3930" y="6142747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3930" y="7840498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3930" y="4625218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3930" y="9502159"/>
            <a:ext cx="498622" cy="4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более 100 000 фильмов,…"/>
          <p:cNvSpPr txBox="1"/>
          <p:nvPr/>
        </p:nvSpPr>
        <p:spPr bwMode="auto">
          <a:xfrm>
            <a:off x="2929760" y="940574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Ускоряем</a:t>
            </a:r>
            <a:endParaRPr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1FF7FD-49EB-E8DC-ACD2-3DE24FAD6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992" y="3383998"/>
            <a:ext cx="11946249" cy="670582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50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3038678" y="3205509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Чиним последствия размена</a:t>
            </a:r>
            <a:endParaRPr dirty="0"/>
          </a:p>
        </p:txBody>
      </p:sp>
      <p:sp>
        <p:nvSpPr>
          <p:cNvPr id="9" name="более 100 000 фильмов,…"/>
          <p:cNvSpPr txBox="1"/>
          <p:nvPr/>
        </p:nvSpPr>
        <p:spPr bwMode="auto">
          <a:xfrm>
            <a:off x="1571607" y="4880467"/>
            <a:ext cx="7685766" cy="49819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2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Ускорили первый старт видео, но</a:t>
            </a:r>
            <a:endParaRPr sz="2600"/>
          </a:p>
        </p:txBody>
      </p:sp>
      <p:sp>
        <p:nvSpPr>
          <p:cNvPr id="11" name="более 100 000 фильмов,…"/>
          <p:cNvSpPr txBox="1"/>
          <p:nvPr/>
        </p:nvSpPr>
        <p:spPr bwMode="auto">
          <a:xfrm>
            <a:off x="3038675" y="6217045"/>
            <a:ext cx="7683607" cy="107731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Существенно замедлили отрисовку связанной информации</a:t>
            </a:r>
            <a:endParaRPr/>
          </a:p>
        </p:txBody>
      </p:sp>
      <p:pic>
        <p:nvPicPr>
          <p:cNvPr id="22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71608" y="6217046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5345" y="2918827"/>
            <a:ext cx="11684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725929" y="2480550"/>
            <a:ext cx="8569960" cy="8569960"/>
          </a:xfrm>
          <a:prstGeom prst="rect">
            <a:avLst/>
          </a:prstGeom>
        </p:spPr>
      </p:pic>
      <p:sp>
        <p:nvSpPr>
          <p:cNvPr id="1069538701" name="более 100 000 фильмов,…"/>
          <p:cNvSpPr txBox="1"/>
          <p:nvPr/>
        </p:nvSpPr>
        <p:spPr bwMode="auto">
          <a:xfrm>
            <a:off x="3066247" y="9814317"/>
            <a:ext cx="7770365" cy="1077318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Хотелось бы по мере готовности отдавать данные на клиент</a:t>
            </a:r>
            <a:endParaRPr/>
          </a:p>
        </p:txBody>
      </p:sp>
      <p:pic>
        <p:nvPicPr>
          <p:cNvPr id="58168105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5256" y="9814318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577893872" name="более 100 000 фильмов,…"/>
          <p:cNvSpPr txBox="1"/>
          <p:nvPr/>
        </p:nvSpPr>
        <p:spPr bwMode="auto">
          <a:xfrm>
            <a:off x="3066248" y="8445990"/>
            <a:ext cx="7749844" cy="894435"/>
          </a:xfrm>
          <a:prstGeom prst="rect">
            <a:avLst/>
          </a:prstGeom>
          <a:ln w="12700">
            <a:miter lim="400000"/>
          </a:ln>
        </p:spPr>
        <p:txBody>
          <a:bodyPr lIns="50798" tIns="50798" rIns="50798" bIns="50798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sz="2600"/>
              <a:t>Но этим замедлим начало инициализации плеера на время ответа api</a:t>
            </a:r>
          </a:p>
        </p:txBody>
      </p:sp>
      <p:pic>
        <p:nvPicPr>
          <p:cNvPr id="419890013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2876" y="7609500"/>
            <a:ext cx="548482" cy="548482"/>
          </a:xfrm>
          <a:prstGeom prst="rect">
            <a:avLst/>
          </a:prstGeom>
          <a:ln w="12700">
            <a:miter lim="400000"/>
          </a:ln>
        </p:spPr>
      </p:pic>
      <p:sp>
        <p:nvSpPr>
          <p:cNvPr id="1276247912" name="более 100 000 фильмов,…"/>
          <p:cNvSpPr txBox="1"/>
          <p:nvPr/>
        </p:nvSpPr>
        <p:spPr bwMode="auto">
          <a:xfrm>
            <a:off x="3066248" y="7650653"/>
            <a:ext cx="7703044" cy="589633"/>
          </a:xfrm>
          <a:prstGeom prst="rect">
            <a:avLst/>
          </a:prstGeom>
          <a:ln w="12700">
            <a:miter lim="400000"/>
          </a:ln>
        </p:spPr>
        <p:txBody>
          <a:bodyPr lIns="50797" tIns="50797" rIns="50797" bIns="50797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Можно вынести отрисовку на SSR</a:t>
            </a:r>
            <a:endParaRPr/>
          </a:p>
        </p:txBody>
      </p:sp>
      <p:sp>
        <p:nvSpPr>
          <p:cNvPr id="952551747" name="более 100 000 фильмов,…"/>
          <p:cNvSpPr txBox="1"/>
          <p:nvPr/>
        </p:nvSpPr>
        <p:spPr bwMode="auto">
          <a:xfrm>
            <a:off x="3066248" y="11106282"/>
            <a:ext cx="7763884" cy="894435"/>
          </a:xfrm>
          <a:prstGeom prst="rect">
            <a:avLst/>
          </a:prstGeom>
          <a:ln w="12700">
            <a:miter lim="400000"/>
          </a:ln>
        </p:spPr>
        <p:txBody>
          <a:bodyPr lIns="50797" tIns="50797" rIns="50797" bIns="50797">
            <a:spAutoFit/>
          </a:bodyPr>
          <a:lstStyle/>
          <a:p>
            <a:pPr algn="l">
              <a:defRPr/>
            </a:pPr>
            <a:r>
              <a:rPr lang="ru-RU" sz="2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Чтобы браузер не дожидался полного ответа, а уже что-то начинал делать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0602711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Streaming html</a:t>
            </a:r>
            <a:endParaRPr lang="ru-RU"/>
          </a:p>
        </p:txBody>
      </p:sp>
      <p:sp>
        <p:nvSpPr>
          <p:cNvPr id="781689841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3737BC83-6876-1E37-940E-DA6B6878310A}" type="slidenum">
              <a:rPr lang="ru-RU">
                <a:solidFill>
                  <a:schemeClr val="tx1"/>
                </a:solidFill>
              </a:rPr>
              <a:t>51</a:t>
            </a:fld>
            <a:endParaRPr lang="ru-RU"/>
          </a:p>
        </p:txBody>
      </p:sp>
      <p:pic>
        <p:nvPicPr>
          <p:cNvPr id="1774264962" name="Рисунок 177426496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35749" y="2683831"/>
            <a:ext cx="15383056" cy="109797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995592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146967" y="376886"/>
            <a:ext cx="19687797" cy="963479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Пример ответа по частям</a:t>
            </a:r>
            <a:endParaRPr lang="ru-RU"/>
          </a:p>
        </p:txBody>
      </p:sp>
      <p:sp>
        <p:nvSpPr>
          <p:cNvPr id="278732337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513F4675-04F3-BE80-F255-32F0FB47C277}" type="slidenum">
              <a:rPr lang="ru-RU">
                <a:solidFill>
                  <a:schemeClr val="tx1"/>
                </a:solidFill>
              </a:rPr>
              <a:t>52</a:t>
            </a:fld>
            <a:endParaRPr lang="ru-RU"/>
          </a:p>
        </p:txBody>
      </p:sp>
      <p:pic>
        <p:nvPicPr>
          <p:cNvPr id="1997015514" name="Рисунок 19970155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6953" y="1992167"/>
            <a:ext cx="19913203" cy="1042742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8405284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146967" y="376886"/>
            <a:ext cx="19687797" cy="963479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Пример ответа по частям</a:t>
            </a:r>
            <a:endParaRPr lang="ru-RU"/>
          </a:p>
        </p:txBody>
      </p:sp>
      <p:sp>
        <p:nvSpPr>
          <p:cNvPr id="992923936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0EBA535-59E2-845C-740A-D5585EB66FCB}" type="slidenum">
              <a:rPr lang="ru-RU">
                <a:solidFill>
                  <a:schemeClr val="tx1"/>
                </a:solidFill>
              </a:rPr>
              <a:t>53</a:t>
            </a:fld>
            <a:endParaRPr lang="ru-RU"/>
          </a:p>
        </p:txBody>
      </p:sp>
      <p:pic>
        <p:nvPicPr>
          <p:cNvPr id="611739886" name="Рисунок 61173988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8124" y="1514487"/>
            <a:ext cx="20304577" cy="1063236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54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3038678" y="3205509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Чиним последствия размена</a:t>
            </a:r>
            <a:endParaRPr dirty="0"/>
          </a:p>
        </p:txBody>
      </p:sp>
      <p:sp>
        <p:nvSpPr>
          <p:cNvPr id="11" name="более 100 000 фильмов,…"/>
          <p:cNvSpPr txBox="1"/>
          <p:nvPr/>
        </p:nvSpPr>
        <p:spPr bwMode="auto">
          <a:xfrm>
            <a:off x="3038678" y="5122046"/>
            <a:ext cx="7683248" cy="107731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Отдаем страницу по частям, от быстрых запросов к долгим</a:t>
            </a:r>
            <a:endParaRPr/>
          </a:p>
        </p:txBody>
      </p:sp>
      <p:pic>
        <p:nvPicPr>
          <p:cNvPr id="22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71609" y="5168597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5345" y="2918827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1451358" name="более 100 000 фильмов,…"/>
          <p:cNvSpPr txBox="1"/>
          <p:nvPr/>
        </p:nvSpPr>
        <p:spPr bwMode="auto">
          <a:xfrm>
            <a:off x="3068632" y="6567144"/>
            <a:ext cx="7683967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В первую очередь отдаём шапку + разметку до плеера</a:t>
            </a:r>
            <a:endParaRPr/>
          </a:p>
        </p:txBody>
      </p:sp>
      <p:sp>
        <p:nvSpPr>
          <p:cNvPr id="1806842446" name="более 100 000 фильмов,…"/>
          <p:cNvSpPr txBox="1"/>
          <p:nvPr/>
        </p:nvSpPr>
        <p:spPr bwMode="auto">
          <a:xfrm>
            <a:off x="3032327" y="8131945"/>
            <a:ext cx="7684327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Дальше запрашиваем конфиг плеера и отдаём код его инициализации</a:t>
            </a:r>
            <a:endParaRPr/>
          </a:p>
        </p:txBody>
      </p:sp>
      <p:pic>
        <p:nvPicPr>
          <p:cNvPr id="279384309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5259" y="6590420"/>
            <a:ext cx="548483" cy="54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753340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5259" y="8178496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1579767161" name="более 100 000 фильмов,…"/>
          <p:cNvSpPr txBox="1"/>
          <p:nvPr/>
        </p:nvSpPr>
        <p:spPr bwMode="auto">
          <a:xfrm>
            <a:off x="3025976" y="9586094"/>
            <a:ext cx="7686126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Дальше запрашиваем рекомендации и отдаём оставшийся html код</a:t>
            </a:r>
          </a:p>
        </p:txBody>
      </p:sp>
      <p:pic>
        <p:nvPicPr>
          <p:cNvPr id="281662628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58908" y="9632645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891511659" name="более 100 000 фильмов,…"/>
          <p:cNvSpPr txBox="1"/>
          <p:nvPr/>
        </p:nvSpPr>
        <p:spPr bwMode="auto">
          <a:xfrm>
            <a:off x="3025976" y="11020618"/>
            <a:ext cx="7717446" cy="1077319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Для роботов отдаём разом уже готовую страницу</a:t>
            </a:r>
            <a:endParaRPr/>
          </a:p>
        </p:txBody>
      </p:sp>
      <p:pic>
        <p:nvPicPr>
          <p:cNvPr id="696303384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58908" y="11067170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AC8944F3-40C4-31AA-1928-67EC6D84F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24383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3782319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9" y="1627043"/>
            <a:ext cx="19687797" cy="963480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Пример кода </a:t>
            </a:r>
            <a:endParaRPr lang="ru-RU"/>
          </a:p>
        </p:txBody>
      </p:sp>
      <p:sp>
        <p:nvSpPr>
          <p:cNvPr id="298081304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92F22409-ED0F-6B6E-11B2-B323C001BC99}" type="slidenum">
              <a:rPr lang="ru-RU">
                <a:solidFill>
                  <a:schemeClr val="tx1"/>
                </a:solidFill>
              </a:rPr>
              <a:t>55</a:t>
            </a:fld>
            <a:endParaRPr lang="ru-RU"/>
          </a:p>
        </p:txBody>
      </p:sp>
      <p:pic>
        <p:nvPicPr>
          <p:cNvPr id="372435348" name="Рисунок 37243534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62074" y="3200399"/>
            <a:ext cx="8062232" cy="10001250"/>
          </a:xfrm>
          <a:prstGeom prst="rect">
            <a:avLst/>
          </a:prstGeom>
        </p:spPr>
      </p:pic>
      <p:pic>
        <p:nvPicPr>
          <p:cNvPr id="8705134" name="Рисунок 870513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78999" y="1885950"/>
            <a:ext cx="11226599" cy="1131569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0021898" name="Номер слайда 4"/>
          <p:cNvSpPr>
            <a:spLocks noGrp="1"/>
          </p:cNvSpPr>
          <p:nvPr>
            <p:ph type="sldNum" sz="quarter" idx="24"/>
          </p:nvPr>
        </p:nvSpPr>
        <p:spPr bwMode="auto"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fld id="{06B23358-5881-7FB7-C2FA-E3503F546045}" type="slidenum">
              <a:rPr lang="ru-RU">
                <a:solidFill>
                  <a:schemeClr val="tx1"/>
                </a:solidFill>
              </a:rPr>
              <a:t>56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6BE43D-A011-E68F-493D-0391C7A7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392776"/>
            <a:ext cx="20284033" cy="115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27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57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5659752"/>
            <a:ext cx="96544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Демо, </a:t>
            </a:r>
            <a:r>
              <a:rPr lang="ru-RU" sz="3200" b="0" i="0" u="none" strike="noStrike" cap="none" spc="0" dirty="0" err="1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чанковый</a:t>
            </a:r>
            <a:r>
              <a:rPr lang="ru-RU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 ответ</a:t>
            </a:r>
            <a:endParaRPr lang="en-US" sz="32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Helvetica Neue"/>
                <a:ea typeface="Helvetica Neue"/>
                <a:cs typeface="Helvetica Neue"/>
                <a:hlinkClick r:id="rId4"/>
              </a:rPr>
              <a:t>https://disk.yandex.ru/i/QXqHjBrrQ4nbmw</a:t>
            </a:r>
            <a:endParaRPr lang="en-US" sz="32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9213980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7" y="1627041"/>
            <a:ext cx="19687797" cy="963478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Лабораторные метрики первого старта</a:t>
            </a:r>
            <a:endParaRPr lang="ru-RU"/>
          </a:p>
        </p:txBody>
      </p:sp>
      <p:sp>
        <p:nvSpPr>
          <p:cNvPr id="568626630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D1385B07-2698-96F5-F10E-94F95D4A07C4}" type="slidenum">
              <a:rPr lang="ru-RU">
                <a:solidFill>
                  <a:schemeClr val="tx1"/>
                </a:solidFill>
              </a:rPr>
              <a:t>58</a:t>
            </a:fld>
            <a:endParaRPr lang="ru-RU"/>
          </a:p>
        </p:txBody>
      </p:sp>
      <p:sp>
        <p:nvSpPr>
          <p:cNvPr id="1970842879" name="TextBox 1970842878"/>
          <p:cNvSpPr txBox="1"/>
          <p:nvPr/>
        </p:nvSpPr>
        <p:spPr bwMode="auto">
          <a:xfrm>
            <a:off x="1430697" y="3143250"/>
            <a:ext cx="13208849" cy="13536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14999"/>
              </a:lnSpc>
              <a:defRPr/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Контроль — все оптимизации, кроме чанкового ответа</a:t>
            </a:r>
            <a:endParaRPr sz="3600" b="0" i="0" u="none" strike="noStrike" cap="none" spc="0">
              <a:ln>
                <a:noFill/>
              </a:ln>
              <a:solidFill>
                <a:schemeClr val="bg2">
                  <a:lumMod val="10000"/>
                </a:schemeClr>
              </a:solidFill>
              <a:latin typeface="Suisse Int'l"/>
              <a:cs typeface="Suisse Int'l"/>
            </a:endParaRPr>
          </a:p>
          <a:p>
            <a:pPr algn="l" defTabSz="457200">
              <a:lnSpc>
                <a:spcPct val="114999"/>
              </a:lnSpc>
              <a:defRPr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Тест — все оптимизации</a:t>
            </a:r>
            <a:endParaRPr sz="360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22181734" name="Рисунок 3221817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41843" y="5016119"/>
            <a:ext cx="19617102" cy="79389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59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414074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6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604508"/>
            <a:ext cx="1025068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4800" dirty="0"/>
              <a:t>Определяем, что хотим ускорить</a:t>
            </a:r>
          </a:p>
        </p:txBody>
      </p:sp>
    </p:spTree>
    <p:extLst>
      <p:ext uri="{BB962C8B-B14F-4D97-AF65-F5344CB8AC3E}">
        <p14:creationId xmlns:p14="http://schemas.microsoft.com/office/powerpoint/2010/main" val="13289470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60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3038678" y="3205509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Итоги</a:t>
            </a:r>
            <a:endParaRPr dirty="0"/>
          </a:p>
        </p:txBody>
      </p:sp>
      <p:sp>
        <p:nvSpPr>
          <p:cNvPr id="11" name="более 100 000 фильмов,…"/>
          <p:cNvSpPr txBox="1"/>
          <p:nvPr/>
        </p:nvSpPr>
        <p:spPr bwMode="auto">
          <a:xfrm>
            <a:off x="3038678" y="5122046"/>
            <a:ext cx="7683248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Визуально 1й кадр случается моментально</a:t>
            </a:r>
            <a:endParaRPr dirty="0"/>
          </a:p>
        </p:txBody>
      </p:sp>
      <p:pic>
        <p:nvPicPr>
          <p:cNvPr id="22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71609" y="5168597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5345" y="2918827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1451358" name="более 100 000 фильмов,…"/>
          <p:cNvSpPr txBox="1"/>
          <p:nvPr/>
        </p:nvSpPr>
        <p:spPr bwMode="auto">
          <a:xfrm>
            <a:off x="3068632" y="6567144"/>
            <a:ext cx="7683967" cy="595033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Ускорили 1й кадр в 3-4 раза</a:t>
            </a:r>
            <a:endParaRPr dirty="0"/>
          </a:p>
        </p:txBody>
      </p:sp>
      <p:sp>
        <p:nvSpPr>
          <p:cNvPr id="1806842446" name="более 100 000 фильмов,…"/>
          <p:cNvSpPr txBox="1"/>
          <p:nvPr/>
        </p:nvSpPr>
        <p:spPr bwMode="auto">
          <a:xfrm>
            <a:off x="3032327" y="8131945"/>
            <a:ext cx="7684327" cy="1087475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Ускорили загрузку связанного (с учетом долгих рекомендаций)</a:t>
            </a:r>
            <a:endParaRPr dirty="0"/>
          </a:p>
        </p:txBody>
      </p:sp>
      <p:pic>
        <p:nvPicPr>
          <p:cNvPr id="279384309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5259" y="6590420"/>
            <a:ext cx="548483" cy="54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753340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5259" y="8178496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891511659" name="более 100 000 фильмов,…"/>
          <p:cNvSpPr txBox="1"/>
          <p:nvPr/>
        </p:nvSpPr>
        <p:spPr bwMode="auto">
          <a:xfrm>
            <a:off x="2989570" y="9766572"/>
            <a:ext cx="7717446" cy="595033"/>
          </a:xfrm>
          <a:prstGeom prst="rect">
            <a:avLst/>
          </a:prstGeom>
          <a:ln w="12700">
            <a:miter lim="400000"/>
          </a:ln>
        </p:spPr>
        <p:txBody>
          <a:bodyPr lIns="50799" tIns="50799" rIns="50799" bIns="50799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Suisse Int'l"/>
                <a:ea typeface="Suisse Int'l"/>
                <a:cs typeface="Suisse Int'l"/>
              </a:rPr>
              <a:t>Размены минимальные</a:t>
            </a:r>
            <a:endParaRPr dirty="0"/>
          </a:p>
        </p:txBody>
      </p:sp>
      <p:pic>
        <p:nvPicPr>
          <p:cNvPr id="696303384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2502" y="9813124"/>
            <a:ext cx="548483" cy="5484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AC8944F3-40C4-31AA-1928-67EC6D84F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24383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191B72-1F65-8C24-7166-FE40E460D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944" y="894401"/>
            <a:ext cx="9375929" cy="1070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8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61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6350001" y="5167310"/>
            <a:ext cx="11836400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Демо, </a:t>
            </a:r>
            <a:r>
              <a:rPr lang="ru-RU" sz="3200" dirty="0">
                <a:solidFill>
                  <a:schemeClr val="bg1"/>
                </a:solidFill>
              </a:rPr>
              <a:t>все улучшения</a:t>
            </a:r>
            <a:endParaRPr lang="en-US" sz="32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Helvetica Neue"/>
                <a:ea typeface="Helvetica Neue"/>
                <a:cs typeface="Helvetica Neue"/>
                <a:hlinkClick r:id="rId4"/>
              </a:rPr>
              <a:t>https://disk.yandex.ru/i/VJPr5-qFl0W0bA</a:t>
            </a:r>
            <a:endParaRPr lang="en-US" sz="32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0" i="0" u="none" strike="noStrike" cap="none" spc="0" dirty="0">
              <a:ln>
                <a:noFill/>
              </a:ln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Helvetica Neue"/>
                <a:ea typeface="Helvetica Neue"/>
                <a:cs typeface="Helvetica Neue"/>
                <a:hlinkClick r:id="rId5"/>
              </a:rPr>
              <a:t>https://disk.yandex.ru/i/G9DmXZzS77RCug</a:t>
            </a:r>
            <a:endParaRPr lang="en-US" sz="32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2440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9464586" name="Текст 2"/>
          <p:cNvSpPr>
            <a:spLocks noGrp="1"/>
          </p:cNvSpPr>
          <p:nvPr>
            <p:ph type="body" sz="quarter" idx="22"/>
          </p:nvPr>
        </p:nvSpPr>
        <p:spPr bwMode="auto">
          <a:xfrm>
            <a:off x="1206497" y="1627041"/>
            <a:ext cx="19687797" cy="963478"/>
          </a:xfrm>
        </p:spPr>
        <p:txBody>
          <a:bodyPr/>
          <a:lstStyle/>
          <a:p>
            <a:pPr>
              <a:defRPr/>
            </a:pPr>
            <a:r>
              <a:rPr lang="ru-RU" sz="7300" b="0" i="0" u="none" strike="noStrike" cap="none" spc="0">
                <a:ln>
                  <a:noFill/>
                </a:ln>
                <a:solidFill>
                  <a:schemeClr val="tx1"/>
                </a:solidFill>
                <a:latin typeface="Suisse Int'l"/>
                <a:ea typeface="Suisse Int'l"/>
                <a:cs typeface="Suisse Int'l"/>
              </a:rPr>
              <a:t>Лабораторные метрики первого старта</a:t>
            </a:r>
            <a:endParaRPr lang="ru-RU"/>
          </a:p>
        </p:txBody>
      </p:sp>
      <p:sp>
        <p:nvSpPr>
          <p:cNvPr id="504257641" name="Номер слайда 4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4643CE23-BA64-7C83-CC54-0323EEDED61F}" type="slidenum">
              <a:rPr lang="ru-RU">
                <a:solidFill>
                  <a:schemeClr val="tx1"/>
                </a:solidFill>
              </a:rPr>
              <a:t>62</a:t>
            </a:fld>
            <a:endParaRPr lang="ru-RU"/>
          </a:p>
        </p:txBody>
      </p:sp>
      <p:sp>
        <p:nvSpPr>
          <p:cNvPr id="369405665" name="TextBox 369405664"/>
          <p:cNvSpPr txBox="1"/>
          <p:nvPr/>
        </p:nvSpPr>
        <p:spPr bwMode="auto">
          <a:xfrm>
            <a:off x="1430699" y="3143250"/>
            <a:ext cx="11624459" cy="135367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14999"/>
              </a:lnSpc>
              <a:defRPr/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Контроль — без всех оптимизаций</a:t>
            </a:r>
            <a:endParaRPr sz="3600" b="0" i="0" u="none" strike="noStrike" cap="none" spc="0">
              <a:ln>
                <a:noFill/>
              </a:ln>
              <a:solidFill>
                <a:schemeClr val="bg2">
                  <a:lumMod val="10000"/>
                </a:schemeClr>
              </a:solidFill>
              <a:latin typeface="Suisse Int'l"/>
              <a:cs typeface="Suisse Int'l"/>
            </a:endParaRPr>
          </a:p>
          <a:p>
            <a:pPr algn="l" defTabSz="457200">
              <a:lnSpc>
                <a:spcPct val="114999"/>
              </a:lnSpc>
              <a:defRPr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3600" b="0" i="0" u="none" strike="noStrike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latin typeface="Suisse Int'l"/>
                <a:ea typeface="Suisse Int'l"/>
                <a:cs typeface="Suisse Int'l"/>
              </a:rPr>
              <a:t>Тест — со всем оптимизациями</a:t>
            </a:r>
            <a:endParaRPr sz="360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43515704" name="Рисунок 214351570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63645" y="4952331"/>
            <a:ext cx="19579002" cy="792357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" name="Краткое описание, что бы эта фраза значила. Что имеется все-таки ввиду?…"/>
          <p:cNvSpPr txBox="1"/>
          <p:nvPr/>
        </p:nvSpPr>
        <p:spPr bwMode="auto">
          <a:xfrm>
            <a:off x="14606750" y="10671392"/>
            <a:ext cx="6424449" cy="65659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algn="l" defTabSz="457200">
              <a:defRPr sz="36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es-419" dirty="0">
                <a:solidFill>
                  <a:schemeClr val="tx1"/>
                </a:solidFill>
              </a:rPr>
              <a:t>https://clck.ru/36JoMi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63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C9EDD2-3502-B027-4687-5B2C849B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0" y="2686880"/>
            <a:ext cx="7289800" cy="7289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7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3038678" y="208622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Определяем, что хотим ускорить</a:t>
            </a:r>
            <a:endParaRPr/>
          </a:p>
        </p:txBody>
      </p:sp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5345" y="1799544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более 100 000 фильмов,…"/>
          <p:cNvSpPr txBox="1"/>
          <p:nvPr/>
        </p:nvSpPr>
        <p:spPr bwMode="auto">
          <a:xfrm>
            <a:off x="1225344" y="5973723"/>
            <a:ext cx="7682889" cy="207236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Приоритизируем сценарии, чем можем жертвовать, чем нет. Например</a:t>
            </a:r>
            <a:r>
              <a:rPr lang="en-US"/>
              <a:t>:</a:t>
            </a:r>
            <a:br>
              <a:rPr lang="en-US"/>
            </a:br>
            <a:r>
              <a:rPr lang="ru-RU"/>
              <a:t>1й кадр </a:t>
            </a:r>
            <a:r>
              <a:rPr lang="en-US"/>
              <a:t>&gt; </a:t>
            </a:r>
            <a:r>
              <a:rPr lang="ru-RU"/>
              <a:t>качество</a:t>
            </a:r>
            <a:br>
              <a:rPr lang="en-US"/>
            </a:br>
            <a:r>
              <a:rPr lang="ru-RU"/>
              <a:t>1й кадр </a:t>
            </a:r>
            <a:r>
              <a:rPr lang="en-US"/>
              <a:t>&gt; </a:t>
            </a:r>
            <a:r>
              <a:rPr lang="ru-RU"/>
              <a:t>связанные видео и т.п.</a:t>
            </a:r>
            <a:endParaRPr/>
          </a:p>
        </p:txBody>
      </p:sp>
      <p:sp>
        <p:nvSpPr>
          <p:cNvPr id="7" name="более 100 000 фильмов,…"/>
          <p:cNvSpPr txBox="1"/>
          <p:nvPr/>
        </p:nvSpPr>
        <p:spPr bwMode="auto">
          <a:xfrm>
            <a:off x="4000555" y="12000719"/>
            <a:ext cx="7682889" cy="71814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sz="2000"/>
              <a:t>* Не всегда влияет на пользователя. Можно уменьшить размен (об этом в конце)</a:t>
            </a:r>
            <a:endParaRPr/>
          </a:p>
        </p:txBody>
      </p:sp>
      <p:sp>
        <p:nvSpPr>
          <p:cNvPr id="13" name="более 100 000 фильмов,…"/>
          <p:cNvSpPr txBox="1"/>
          <p:nvPr/>
        </p:nvSpPr>
        <p:spPr bwMode="auto">
          <a:xfrm>
            <a:off x="1225345" y="3537532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 dirty="0"/>
              <a:t>Что хотим ускорить – зависит от сервиса. </a:t>
            </a:r>
            <a:endParaRPr dirty="0"/>
          </a:p>
        </p:txBody>
      </p:sp>
      <p:sp>
        <p:nvSpPr>
          <p:cNvPr id="14" name="более 100 000 фильмов,…"/>
          <p:cNvSpPr txBox="1"/>
          <p:nvPr/>
        </p:nvSpPr>
        <p:spPr bwMode="auto">
          <a:xfrm>
            <a:off x="1225344" y="996653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Важно, потому что будет размен.*</a:t>
            </a:r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698D4B-9E28-C282-61FE-69EE1588D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448" y="978383"/>
            <a:ext cx="8803867" cy="107928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8</a:t>
            </a:fld>
            <a:endParaRPr lang="ru-RU"/>
          </a:p>
        </p:txBody>
      </p:sp>
      <p:pic>
        <p:nvPicPr>
          <p:cNvPr id="3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 bwMode="auto">
          <a:xfrm>
            <a:off x="7760223" y="6149856"/>
            <a:ext cx="96497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Демо, выбираем сценарии, начальный стейт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" name="image 4.jpg" descr="image 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28500" y="0"/>
            <a:ext cx="12255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/>
          <a:p>
            <a:pPr>
              <a:defRPr/>
            </a:pPr>
            <a:fld id="{CBB8049D-4E05-984A-AADC-797B493E949D}" type="slidenum">
              <a:rPr lang="ru-RU"/>
              <a:t>9</a:t>
            </a:fld>
            <a:endParaRPr lang="ru-RU"/>
          </a:p>
        </p:txBody>
      </p:sp>
      <p:pic>
        <p:nvPicPr>
          <p:cNvPr id="4" name="Logo (1).png" descr="Logo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31200" y="12000719"/>
            <a:ext cx="2318164" cy="820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более 100 000 фильмов,…"/>
          <p:cNvSpPr txBox="1"/>
          <p:nvPr/>
        </p:nvSpPr>
        <p:spPr bwMode="auto">
          <a:xfrm>
            <a:off x="3038678" y="208622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Определяем, что хотим ускорить</a:t>
            </a:r>
            <a:endParaRPr/>
          </a:p>
        </p:txBody>
      </p:sp>
      <p:sp>
        <p:nvSpPr>
          <p:cNvPr id="9" name="более 100 000 фильмов,…"/>
          <p:cNvSpPr txBox="1"/>
          <p:nvPr/>
        </p:nvSpPr>
        <p:spPr bwMode="auto">
          <a:xfrm>
            <a:off x="2673538" y="4450505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Время от клика до 1го кадра</a:t>
            </a:r>
            <a:endParaRPr/>
          </a:p>
        </p:txBody>
      </p:sp>
      <p:sp>
        <p:nvSpPr>
          <p:cNvPr id="11" name="более 100 000 фильмов,…"/>
          <p:cNvSpPr txBox="1"/>
          <p:nvPr/>
        </p:nvSpPr>
        <p:spPr bwMode="auto">
          <a:xfrm>
            <a:off x="2673538" y="5517876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Время от перехода по ссылке до 1го кадра</a:t>
            </a:r>
            <a:endParaRPr/>
          </a:p>
        </p:txBody>
      </p:sp>
      <p:pic>
        <p:nvPicPr>
          <p:cNvPr id="20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9601" y="4473781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9601" y="5537982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oup 514609790.png" descr="Group 514609790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5345" y="1799544"/>
            <a:ext cx="11684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более 100 000 фильмов,…"/>
          <p:cNvSpPr txBox="1"/>
          <p:nvPr/>
        </p:nvSpPr>
        <p:spPr bwMode="auto">
          <a:xfrm>
            <a:off x="1221774" y="6785784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Чем можем жертвовать</a:t>
            </a:r>
            <a:endParaRPr/>
          </a:p>
        </p:txBody>
      </p:sp>
      <p:sp>
        <p:nvSpPr>
          <p:cNvPr id="10" name="более 100 000 фильмов,…"/>
          <p:cNvSpPr txBox="1"/>
          <p:nvPr/>
        </p:nvSpPr>
        <p:spPr bwMode="auto">
          <a:xfrm>
            <a:off x="2669967" y="7821778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Мета, связанные видео</a:t>
            </a:r>
            <a:endParaRPr/>
          </a:p>
        </p:txBody>
      </p:sp>
      <p:pic>
        <p:nvPicPr>
          <p:cNvPr id="12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6031" y="7884098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более 100 000 фильмов,…"/>
          <p:cNvSpPr txBox="1"/>
          <p:nvPr/>
        </p:nvSpPr>
        <p:spPr bwMode="auto">
          <a:xfrm>
            <a:off x="1225344" y="3414511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Что ускоряем</a:t>
            </a:r>
            <a:endParaRPr/>
          </a:p>
        </p:txBody>
      </p:sp>
      <p:sp>
        <p:nvSpPr>
          <p:cNvPr id="14" name="более 100 000 фильмов,…"/>
          <p:cNvSpPr txBox="1"/>
          <p:nvPr/>
        </p:nvSpPr>
        <p:spPr bwMode="auto">
          <a:xfrm>
            <a:off x="1225344" y="11111948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Чем не можем жертвовать</a:t>
            </a:r>
            <a:endParaRPr/>
          </a:p>
        </p:txBody>
      </p:sp>
      <p:sp>
        <p:nvSpPr>
          <p:cNvPr id="15" name="более 100 000 фильмов,…"/>
          <p:cNvSpPr txBox="1"/>
          <p:nvPr/>
        </p:nvSpPr>
        <p:spPr bwMode="auto">
          <a:xfrm>
            <a:off x="2673537" y="12213161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Качество на старте</a:t>
            </a:r>
            <a:endParaRPr/>
          </a:p>
        </p:txBody>
      </p:sp>
      <p:pic>
        <p:nvPicPr>
          <p:cNvPr id="16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9601" y="12275481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более 100 000 фильмов,…"/>
          <p:cNvSpPr txBox="1"/>
          <p:nvPr/>
        </p:nvSpPr>
        <p:spPr bwMode="auto">
          <a:xfrm>
            <a:off x="2669966" y="895110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Время отрисовки ленты (минимально)</a:t>
            </a:r>
            <a:endParaRPr/>
          </a:p>
        </p:txBody>
      </p:sp>
      <p:pic>
        <p:nvPicPr>
          <p:cNvPr id="18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9600" y="8951103"/>
            <a:ext cx="548484" cy="54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более 100 000 фильмов,…"/>
          <p:cNvSpPr txBox="1"/>
          <p:nvPr/>
        </p:nvSpPr>
        <p:spPr bwMode="auto">
          <a:xfrm>
            <a:off x="2669967" y="10016843"/>
            <a:ext cx="7682889" cy="5950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defRPr sz="3200">
                <a:solidFill>
                  <a:srgbClr val="FFFFFF"/>
                </a:solidFill>
                <a:latin typeface="Suisse Int'l"/>
                <a:ea typeface="Suisse Int'l"/>
                <a:cs typeface="Suisse Int'l"/>
              </a:defRPr>
            </a:pPr>
            <a:r>
              <a:rPr lang="ru-RU"/>
              <a:t>Время до интерактивности скина</a:t>
            </a:r>
            <a:endParaRPr/>
          </a:p>
        </p:txBody>
      </p:sp>
      <p:pic>
        <p:nvPicPr>
          <p:cNvPr id="21" name="плюс.png" descr="плюс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9601" y="10016843"/>
            <a:ext cx="548484" cy="54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5746696-CCF5-D771-CA1C-CD6AFC8BD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9351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">
      <a:dk1>
        <a:srgbClr val="8264F6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000000"/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1042</Words>
  <Application>Microsoft Macintosh PowerPoint</Application>
  <DocSecurity>0</DocSecurity>
  <PresentationFormat>Произвольный</PresentationFormat>
  <Paragraphs>250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-apple-system</vt:lpstr>
      <vt:lpstr>Suisse Int'l</vt:lpstr>
      <vt:lpstr>Arial</vt:lpstr>
      <vt:lpstr>Helvetica Neue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Microsoft Office User</cp:lastModifiedBy>
  <cp:revision>98</cp:revision>
  <dcterms:modified xsi:type="dcterms:W3CDTF">2023-11-20T10:34:29Z</dcterms:modified>
  <cp:category/>
  <dc:identifier/>
  <cp:contentStatus/>
  <dc:language/>
  <cp:version/>
</cp:coreProperties>
</file>