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60" r:id="rId4"/>
    <p:sldId id="261" r:id="rId5"/>
    <p:sldId id="279" r:id="rId6"/>
    <p:sldId id="284" r:id="rId7"/>
    <p:sldId id="281" r:id="rId8"/>
    <p:sldId id="282" r:id="rId9"/>
    <p:sldId id="283" r:id="rId10"/>
    <p:sldId id="272" r:id="rId11"/>
    <p:sldId id="263" r:id="rId12"/>
    <p:sldId id="264" r:id="rId13"/>
    <p:sldId id="276" r:id="rId14"/>
    <p:sldId id="277" r:id="rId15"/>
    <p:sldId id="273" r:id="rId16"/>
    <p:sldId id="271" r:id="rId17"/>
    <p:sldId id="274" r:id="rId18"/>
    <p:sldId id="280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5201" userDrawn="1">
          <p15:clr>
            <a:srgbClr val="A4A3A4"/>
          </p15:clr>
        </p15:guide>
        <p15:guide id="5" orient="horz" pos="1253" userDrawn="1">
          <p15:clr>
            <a:srgbClr val="A4A3A4"/>
          </p15:clr>
        </p15:guide>
        <p15:guide id="6" orient="horz" pos="1911" userDrawn="1">
          <p15:clr>
            <a:srgbClr val="A4A3A4"/>
          </p15:clr>
        </p15:guide>
        <p15:guide id="7" orient="horz" pos="2478" userDrawn="1">
          <p15:clr>
            <a:srgbClr val="A4A3A4"/>
          </p15:clr>
        </p15:guide>
        <p15:guide id="8" orient="horz" pos="3793" userDrawn="1">
          <p15:clr>
            <a:srgbClr val="A4A3A4"/>
          </p15:clr>
        </p15:guide>
        <p15:guide id="9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CF4"/>
    <a:srgbClr val="DDE5ED"/>
    <a:srgbClr val="0079E7"/>
    <a:srgbClr val="75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0" autoAdjust="0"/>
    <p:restoredTop sz="93515" autoAdjust="0"/>
  </p:normalViewPr>
  <p:slideViewPr>
    <p:cSldViewPr snapToGrid="0" showGuides="1">
      <p:cViewPr>
        <p:scale>
          <a:sx n="100" d="100"/>
          <a:sy n="100" d="100"/>
        </p:scale>
        <p:origin x="300" y="228"/>
      </p:cViewPr>
      <p:guideLst>
        <p:guide orient="horz" pos="2160"/>
        <p:guide pos="3840"/>
        <p:guide pos="189"/>
        <p:guide pos="5201"/>
        <p:guide orient="horz" pos="1253"/>
        <p:guide orient="horz" pos="1911"/>
        <p:guide orient="horz" pos="2478"/>
        <p:guide orient="horz" pos="3793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E4-1D52-45F8-B750-57B58203DAB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CC478-E35D-4A08-ADBA-ECD41F6B9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767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91A24-D01A-4397-8823-2781F83BDA0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D9A19-E060-49F8-BEEC-70FDFED46B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1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504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522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1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07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7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33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0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80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D9A19-E060-49F8-BEEC-70FDFED46BB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1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mail@itfbgroup.ru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4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07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7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tfb contacts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365333-242F-EAD6-AD59-DFFA3B3D3A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23104">
              <a:spcBef>
                <a:spcPts val="39"/>
              </a:spcBef>
            </a:pPr>
            <a:fld id="{81D60167-4931-47E6-BA6A-407CBD079E47}" type="slidenum">
              <a:rPr lang="en-US" spc="6" smtClean="0"/>
              <a:pPr marL="23104">
                <a:spcBef>
                  <a:spcPts val="39"/>
                </a:spcBef>
              </a:pPr>
              <a:t>‹#›</a:t>
            </a:fld>
            <a:endParaRPr lang="en-US" spc="6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2E20166-CD4B-B07F-078C-A3597035C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" r="-30" b="1194"/>
          <a:stretch/>
        </p:blipFill>
        <p:spPr>
          <a:xfrm>
            <a:off x="-3851" y="-7636"/>
            <a:ext cx="12295846" cy="686563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078D242-8599-6482-22EC-7E9FA851C87A}"/>
              </a:ext>
            </a:extLst>
          </p:cNvPr>
          <p:cNvSpPr/>
          <p:nvPr userDrawn="1"/>
        </p:nvSpPr>
        <p:spPr>
          <a:xfrm>
            <a:off x="-3851" y="-57752"/>
            <a:ext cx="12295846" cy="696006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pic>
        <p:nvPicPr>
          <p:cNvPr id="30" name="object 3">
            <a:extLst>
              <a:ext uri="{FF2B5EF4-FFF2-40B4-BE49-F238E27FC236}">
                <a16:creationId xmlns:a16="http://schemas.microsoft.com/office/drawing/2014/main" id="{00EEB325-BFAF-0B22-2331-4888B0910006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400394"/>
            <a:ext cx="146585" cy="4730418"/>
          </a:xfrm>
          <a:prstGeom prst="rect">
            <a:avLst/>
          </a:prstGeom>
        </p:spPr>
      </p:pic>
      <p:sp>
        <p:nvSpPr>
          <p:cNvPr id="31" name="object 7">
            <a:extLst>
              <a:ext uri="{FF2B5EF4-FFF2-40B4-BE49-F238E27FC236}">
                <a16:creationId xmlns:a16="http://schemas.microsoft.com/office/drawing/2014/main" id="{55F03B3B-D52C-C2E3-A0BA-1D975C44617D}"/>
              </a:ext>
            </a:extLst>
          </p:cNvPr>
          <p:cNvSpPr/>
          <p:nvPr userDrawn="1"/>
        </p:nvSpPr>
        <p:spPr>
          <a:xfrm>
            <a:off x="-3851" y="1555661"/>
            <a:ext cx="8438512" cy="3860272"/>
          </a:xfrm>
          <a:custGeom>
            <a:avLst/>
            <a:gdLst/>
            <a:ahLst/>
            <a:cxnLst/>
            <a:rect l="l" t="t" r="r" b="b"/>
            <a:pathLst>
              <a:path w="13914755" h="6365875">
                <a:moveTo>
                  <a:pt x="13914455" y="6365638"/>
                </a:moveTo>
                <a:lnTo>
                  <a:pt x="0" y="6365638"/>
                </a:lnTo>
                <a:lnTo>
                  <a:pt x="0" y="0"/>
                </a:lnTo>
                <a:lnTo>
                  <a:pt x="13914455" y="0"/>
                </a:lnTo>
                <a:lnTo>
                  <a:pt x="13914455" y="6365638"/>
                </a:lnTo>
                <a:close/>
              </a:path>
            </a:pathLst>
          </a:custGeom>
          <a:solidFill>
            <a:srgbClr val="0378E3">
              <a:alpha val="57000"/>
            </a:srgbClr>
          </a:solidFill>
          <a:ln>
            <a:noFill/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grpSp>
        <p:nvGrpSpPr>
          <p:cNvPr id="32" name="Group 4">
            <a:extLst>
              <a:ext uri="{FF2B5EF4-FFF2-40B4-BE49-F238E27FC236}">
                <a16:creationId xmlns:a16="http://schemas.microsoft.com/office/drawing/2014/main" id="{FB2B16C3-18A7-DCA0-163E-34A89790B41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663109" y="2978315"/>
            <a:ext cx="993531" cy="986149"/>
            <a:chOff x="682" y="607"/>
            <a:chExt cx="951" cy="944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4854132-9BD5-1288-FEE9-9D4BB6DD17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32" y="1245"/>
              <a:ext cx="69" cy="37"/>
            </a:xfrm>
            <a:custGeom>
              <a:avLst/>
              <a:gdLst>
                <a:gd name="T0" fmla="*/ 9 w 11"/>
                <a:gd name="T1" fmla="*/ 0 h 6"/>
                <a:gd name="T2" fmla="*/ 6 w 11"/>
                <a:gd name="T3" fmla="*/ 0 h 6"/>
                <a:gd name="T4" fmla="*/ 0 w 11"/>
                <a:gd name="T5" fmla="*/ 0 h 6"/>
                <a:gd name="T6" fmla="*/ 0 w 11"/>
                <a:gd name="T7" fmla="*/ 6 h 6"/>
                <a:gd name="T8" fmla="*/ 6 w 11"/>
                <a:gd name="T9" fmla="*/ 6 h 6"/>
                <a:gd name="T10" fmla="*/ 10 w 11"/>
                <a:gd name="T11" fmla="*/ 5 h 6"/>
                <a:gd name="T12" fmla="*/ 11 w 11"/>
                <a:gd name="T13" fmla="*/ 3 h 6"/>
                <a:gd name="T14" fmla="*/ 10 w 11"/>
                <a:gd name="T15" fmla="*/ 1 h 6"/>
                <a:gd name="T16" fmla="*/ 9 w 11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6"/>
                    <a:pt x="9" y="5"/>
                    <a:pt x="10" y="5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1" y="2"/>
                    <a:pt x="10" y="2"/>
                    <a:pt x="10" y="1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92" dirty="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FFF949E9-94D7-5247-FB71-0E943E582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2" y="607"/>
              <a:ext cx="951" cy="944"/>
            </a:xfrm>
            <a:custGeom>
              <a:avLst/>
              <a:gdLst>
                <a:gd name="T0" fmla="*/ 40 w 152"/>
                <a:gd name="T1" fmla="*/ 0 h 151"/>
                <a:gd name="T2" fmla="*/ 0 w 152"/>
                <a:gd name="T3" fmla="*/ 151 h 151"/>
                <a:gd name="T4" fmla="*/ 112 w 152"/>
                <a:gd name="T5" fmla="*/ 151 h 151"/>
                <a:gd name="T6" fmla="*/ 152 w 152"/>
                <a:gd name="T7" fmla="*/ 0 h 151"/>
                <a:gd name="T8" fmla="*/ 40 w 152"/>
                <a:gd name="T9" fmla="*/ 0 h 151"/>
                <a:gd name="T10" fmla="*/ 42 w 152"/>
                <a:gd name="T11" fmla="*/ 63 h 151"/>
                <a:gd name="T12" fmla="*/ 50 w 152"/>
                <a:gd name="T13" fmla="*/ 63 h 151"/>
                <a:gd name="T14" fmla="*/ 50 w 152"/>
                <a:gd name="T15" fmla="*/ 69 h 151"/>
                <a:gd name="T16" fmla="*/ 42 w 152"/>
                <a:gd name="T17" fmla="*/ 69 h 151"/>
                <a:gd name="T18" fmla="*/ 42 w 152"/>
                <a:gd name="T19" fmla="*/ 63 h 151"/>
                <a:gd name="T20" fmla="*/ 66 w 152"/>
                <a:gd name="T21" fmla="*/ 90 h 151"/>
                <a:gd name="T22" fmla="*/ 50 w 152"/>
                <a:gd name="T23" fmla="*/ 90 h 151"/>
                <a:gd name="T24" fmla="*/ 50 w 152"/>
                <a:gd name="T25" fmla="*/ 95 h 151"/>
                <a:gd name="T26" fmla="*/ 64 w 152"/>
                <a:gd name="T27" fmla="*/ 95 h 151"/>
                <a:gd name="T28" fmla="*/ 64 w 152"/>
                <a:gd name="T29" fmla="*/ 102 h 151"/>
                <a:gd name="T30" fmla="*/ 50 w 152"/>
                <a:gd name="T31" fmla="*/ 102 h 151"/>
                <a:gd name="T32" fmla="*/ 50 w 152"/>
                <a:gd name="T33" fmla="*/ 115 h 151"/>
                <a:gd name="T34" fmla="*/ 42 w 152"/>
                <a:gd name="T35" fmla="*/ 115 h 151"/>
                <a:gd name="T36" fmla="*/ 42 w 152"/>
                <a:gd name="T37" fmla="*/ 82 h 151"/>
                <a:gd name="T38" fmla="*/ 66 w 152"/>
                <a:gd name="T39" fmla="*/ 82 h 151"/>
                <a:gd name="T40" fmla="*/ 66 w 152"/>
                <a:gd name="T41" fmla="*/ 90 h 151"/>
                <a:gd name="T42" fmla="*/ 70 w 152"/>
                <a:gd name="T43" fmla="*/ 69 h 151"/>
                <a:gd name="T44" fmla="*/ 62 w 152"/>
                <a:gd name="T45" fmla="*/ 69 h 151"/>
                <a:gd name="T46" fmla="*/ 62 w 152"/>
                <a:gd name="T47" fmla="*/ 36 h 151"/>
                <a:gd name="T48" fmla="*/ 70 w 152"/>
                <a:gd name="T49" fmla="*/ 36 h 151"/>
                <a:gd name="T50" fmla="*/ 70 w 152"/>
                <a:gd name="T51" fmla="*/ 69 h 151"/>
                <a:gd name="T52" fmla="*/ 104 w 152"/>
                <a:gd name="T53" fmla="*/ 111 h 151"/>
                <a:gd name="T54" fmla="*/ 94 w 152"/>
                <a:gd name="T55" fmla="*/ 115 h 151"/>
                <a:gd name="T56" fmla="*/ 80 w 152"/>
                <a:gd name="T57" fmla="*/ 115 h 151"/>
                <a:gd name="T58" fmla="*/ 80 w 152"/>
                <a:gd name="T59" fmla="*/ 82 h 151"/>
                <a:gd name="T60" fmla="*/ 95 w 152"/>
                <a:gd name="T61" fmla="*/ 82 h 151"/>
                <a:gd name="T62" fmla="*/ 103 w 152"/>
                <a:gd name="T63" fmla="*/ 86 h 151"/>
                <a:gd name="T64" fmla="*/ 103 w 152"/>
                <a:gd name="T65" fmla="*/ 86 h 151"/>
                <a:gd name="T66" fmla="*/ 105 w 152"/>
                <a:gd name="T67" fmla="*/ 92 h 151"/>
                <a:gd name="T68" fmla="*/ 103 w 152"/>
                <a:gd name="T69" fmla="*/ 97 h 151"/>
                <a:gd name="T70" fmla="*/ 103 w 152"/>
                <a:gd name="T71" fmla="*/ 97 h 151"/>
                <a:gd name="T72" fmla="*/ 104 w 152"/>
                <a:gd name="T73" fmla="*/ 98 h 151"/>
                <a:gd name="T74" fmla="*/ 104 w 152"/>
                <a:gd name="T75" fmla="*/ 98 h 151"/>
                <a:gd name="T76" fmla="*/ 106 w 152"/>
                <a:gd name="T77" fmla="*/ 105 h 151"/>
                <a:gd name="T78" fmla="*/ 104 w 152"/>
                <a:gd name="T79" fmla="*/ 111 h 151"/>
                <a:gd name="T80" fmla="*/ 111 w 152"/>
                <a:gd name="T81" fmla="*/ 44 h 151"/>
                <a:gd name="T82" fmla="*/ 101 w 152"/>
                <a:gd name="T83" fmla="*/ 44 h 151"/>
                <a:gd name="T84" fmla="*/ 101 w 152"/>
                <a:gd name="T85" fmla="*/ 69 h 151"/>
                <a:gd name="T86" fmla="*/ 93 w 152"/>
                <a:gd name="T87" fmla="*/ 69 h 151"/>
                <a:gd name="T88" fmla="*/ 93 w 152"/>
                <a:gd name="T89" fmla="*/ 44 h 151"/>
                <a:gd name="T90" fmla="*/ 83 w 152"/>
                <a:gd name="T91" fmla="*/ 44 h 151"/>
                <a:gd name="T92" fmla="*/ 83 w 152"/>
                <a:gd name="T93" fmla="*/ 36 h 151"/>
                <a:gd name="T94" fmla="*/ 111 w 152"/>
                <a:gd name="T95" fmla="*/ 36 h 151"/>
                <a:gd name="T96" fmla="*/ 111 w 152"/>
                <a:gd name="T97" fmla="*/ 4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" h="151">
                  <a:moveTo>
                    <a:pt x="4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52" y="0"/>
                    <a:pt x="152" y="0"/>
                    <a:pt x="152" y="0"/>
                  </a:cubicBezTo>
                  <a:lnTo>
                    <a:pt x="40" y="0"/>
                  </a:lnTo>
                  <a:close/>
                  <a:moveTo>
                    <a:pt x="42" y="63"/>
                  </a:moveTo>
                  <a:cubicBezTo>
                    <a:pt x="50" y="63"/>
                    <a:pt x="50" y="63"/>
                    <a:pt x="50" y="63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2" y="69"/>
                    <a:pt x="42" y="69"/>
                    <a:pt x="42" y="69"/>
                  </a:cubicBezTo>
                  <a:lnTo>
                    <a:pt x="42" y="63"/>
                  </a:lnTo>
                  <a:close/>
                  <a:moveTo>
                    <a:pt x="66" y="90"/>
                  </a:moveTo>
                  <a:cubicBezTo>
                    <a:pt x="50" y="90"/>
                    <a:pt x="50" y="90"/>
                    <a:pt x="50" y="9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102"/>
                    <a:pt x="64" y="102"/>
                    <a:pt x="64" y="102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66" y="82"/>
                    <a:pt x="66" y="82"/>
                    <a:pt x="66" y="82"/>
                  </a:cubicBezTo>
                  <a:lnTo>
                    <a:pt x="66" y="90"/>
                  </a:lnTo>
                  <a:close/>
                  <a:moveTo>
                    <a:pt x="70" y="69"/>
                  </a:moveTo>
                  <a:cubicBezTo>
                    <a:pt x="62" y="69"/>
                    <a:pt x="62" y="69"/>
                    <a:pt x="62" y="69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70" y="36"/>
                    <a:pt x="70" y="36"/>
                    <a:pt x="70" y="36"/>
                  </a:cubicBezTo>
                  <a:lnTo>
                    <a:pt x="70" y="69"/>
                  </a:lnTo>
                  <a:close/>
                  <a:moveTo>
                    <a:pt x="104" y="111"/>
                  </a:moveTo>
                  <a:cubicBezTo>
                    <a:pt x="102" y="114"/>
                    <a:pt x="99" y="115"/>
                    <a:pt x="94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98" y="82"/>
                    <a:pt x="102" y="84"/>
                    <a:pt x="103" y="86"/>
                  </a:cubicBezTo>
                  <a:cubicBezTo>
                    <a:pt x="103" y="86"/>
                    <a:pt x="103" y="86"/>
                    <a:pt x="103" y="86"/>
                  </a:cubicBezTo>
                  <a:cubicBezTo>
                    <a:pt x="105" y="88"/>
                    <a:pt x="105" y="90"/>
                    <a:pt x="105" y="92"/>
                  </a:cubicBezTo>
                  <a:cubicBezTo>
                    <a:pt x="105" y="94"/>
                    <a:pt x="104" y="96"/>
                    <a:pt x="103" y="97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3" y="98"/>
                    <a:pt x="104" y="98"/>
                    <a:pt x="104" y="98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6" y="100"/>
                    <a:pt x="106" y="102"/>
                    <a:pt x="106" y="105"/>
                  </a:cubicBezTo>
                  <a:cubicBezTo>
                    <a:pt x="106" y="107"/>
                    <a:pt x="106" y="109"/>
                    <a:pt x="104" y="111"/>
                  </a:cubicBezTo>
                  <a:close/>
                  <a:moveTo>
                    <a:pt x="111" y="44"/>
                  </a:moveTo>
                  <a:cubicBezTo>
                    <a:pt x="101" y="44"/>
                    <a:pt x="101" y="44"/>
                    <a:pt x="101" y="44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3" y="69"/>
                    <a:pt x="93" y="69"/>
                    <a:pt x="93" y="69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111" y="36"/>
                    <a:pt x="111" y="36"/>
                    <a:pt x="111" y="36"/>
                  </a:cubicBezTo>
                  <a:lnTo>
                    <a:pt x="11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92" dirty="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52968ECF-7789-A7FA-8B9E-158B62CF6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32" y="1170"/>
              <a:ext cx="57" cy="31"/>
            </a:xfrm>
            <a:custGeom>
              <a:avLst/>
              <a:gdLst>
                <a:gd name="T0" fmla="*/ 8 w 9"/>
                <a:gd name="T1" fmla="*/ 4 h 5"/>
                <a:gd name="T2" fmla="*/ 9 w 9"/>
                <a:gd name="T3" fmla="*/ 3 h 5"/>
                <a:gd name="T4" fmla="*/ 9 w 9"/>
                <a:gd name="T5" fmla="*/ 2 h 5"/>
                <a:gd name="T6" fmla="*/ 9 w 9"/>
                <a:gd name="T7" fmla="*/ 1 h 5"/>
                <a:gd name="T8" fmla="*/ 8 w 9"/>
                <a:gd name="T9" fmla="*/ 0 h 5"/>
                <a:gd name="T10" fmla="*/ 5 w 9"/>
                <a:gd name="T11" fmla="*/ 0 h 5"/>
                <a:gd name="T12" fmla="*/ 0 w 9"/>
                <a:gd name="T13" fmla="*/ 0 h 5"/>
                <a:gd name="T14" fmla="*/ 0 w 9"/>
                <a:gd name="T15" fmla="*/ 5 h 5"/>
                <a:gd name="T16" fmla="*/ 5 w 9"/>
                <a:gd name="T17" fmla="*/ 5 h 5"/>
                <a:gd name="T18" fmla="*/ 8 w 9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5">
                  <a:moveTo>
                    <a:pt x="8" y="4"/>
                  </a:moveTo>
                  <a:cubicBezTo>
                    <a:pt x="8" y="4"/>
                    <a:pt x="9" y="4"/>
                    <a:pt x="9" y="3"/>
                  </a:cubicBezTo>
                  <a:cubicBezTo>
                    <a:pt x="9" y="3"/>
                    <a:pt x="9" y="3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5"/>
                    <a:pt x="8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92" dirty="0"/>
            </a:p>
          </p:txBody>
        </p:sp>
      </p:grpSp>
      <p:sp>
        <p:nvSpPr>
          <p:cNvPr id="36" name="object 8">
            <a:extLst>
              <a:ext uri="{FF2B5EF4-FFF2-40B4-BE49-F238E27FC236}">
                <a16:creationId xmlns:a16="http://schemas.microsoft.com/office/drawing/2014/main" id="{1152315C-ED66-116B-8E3C-54BC83335B12}"/>
              </a:ext>
            </a:extLst>
          </p:cNvPr>
          <p:cNvSpPr txBox="1">
            <a:spLocks/>
          </p:cNvSpPr>
          <p:nvPr userDrawn="1"/>
        </p:nvSpPr>
        <p:spPr>
          <a:xfrm>
            <a:off x="1816329" y="1823127"/>
            <a:ext cx="6096770" cy="682047"/>
          </a:xfrm>
          <a:prstGeom prst="rect">
            <a:avLst/>
          </a:prstGeom>
        </p:spPr>
        <p:txBody>
          <a:bodyPr vert="horz" wrap="square" lIns="0" tIns="102427" rIns="0" bIns="0" rtlCol="0">
            <a:spAutoFit/>
          </a:bodyPr>
          <a:lstStyle>
            <a:lvl1pPr>
              <a:defRPr sz="6200" b="1" i="0">
                <a:solidFill>
                  <a:schemeClr val="bg1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7701">
              <a:spcBef>
                <a:spcPts val="807"/>
              </a:spcBef>
              <a:tabLst>
                <a:tab pos="3335039" algn="l"/>
              </a:tabLst>
            </a:pPr>
            <a:r>
              <a:rPr lang="en-US" sz="3760" kern="0" dirty="0">
                <a:latin typeface="Montserrat SemiBold" panose="000007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ITFB Group</a:t>
            </a:r>
            <a:endParaRPr lang="ru-RU" sz="3760" kern="0" dirty="0">
              <a:latin typeface="Montserrat SemiBold" panose="000007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446A3907-C0CC-7359-CBA9-A71FF90D6263}"/>
              </a:ext>
            </a:extLst>
          </p:cNvPr>
          <p:cNvSpPr txBox="1"/>
          <p:nvPr userDrawn="1"/>
        </p:nvSpPr>
        <p:spPr>
          <a:xfrm>
            <a:off x="3878762" y="2958178"/>
            <a:ext cx="3532830" cy="143162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ru-RU" sz="1668" spc="-3" dirty="0">
                <a:solidFill>
                  <a:srgbClr val="FFFFFF"/>
                </a:solidFill>
                <a:latin typeface="Montserrat-Medium"/>
                <a:cs typeface="Montserrat-Medium"/>
              </a:rPr>
              <a:t>+7 (495) 234 61 42</a:t>
            </a:r>
          </a:p>
          <a:p>
            <a:pPr marL="7701">
              <a:lnSpc>
                <a:spcPct val="100000"/>
              </a:lnSpc>
              <a:spcBef>
                <a:spcPts val="1601"/>
              </a:spcBef>
            </a:pPr>
            <a:r>
              <a:rPr lang="en-US" sz="1668" spc="-3" dirty="0">
                <a:solidFill>
                  <a:schemeClr val="bg1"/>
                </a:solidFill>
                <a:latin typeface="Montserrat-Medium"/>
                <a:cs typeface="Montserrat-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mail@itfbgroup.ru</a:t>
            </a:r>
            <a:endParaRPr lang="en-US" sz="1668" dirty="0">
              <a:solidFill>
                <a:schemeClr val="bg1"/>
              </a:solidFill>
              <a:latin typeface="Montserrat-Medium"/>
              <a:cs typeface="Montserrat-Medium"/>
            </a:endParaRPr>
          </a:p>
          <a:p>
            <a:pPr marL="7701" marR="3081">
              <a:lnSpc>
                <a:spcPct val="100000"/>
              </a:lnSpc>
              <a:spcBef>
                <a:spcPts val="1531"/>
              </a:spcBef>
            </a:pPr>
            <a:r>
              <a:rPr lang="ru-RU" sz="1668" spc="-3" dirty="0">
                <a:solidFill>
                  <a:srgbClr val="FFFFFF"/>
                </a:solidFill>
                <a:latin typeface="Montserrat-Medium"/>
                <a:cs typeface="Montserrat-Medium"/>
              </a:rPr>
              <a:t>Холодильный пер. 3</a:t>
            </a:r>
            <a:r>
              <a:rPr sz="1668" spc="-3" dirty="0">
                <a:solidFill>
                  <a:srgbClr val="FFFFFF"/>
                </a:solidFill>
                <a:latin typeface="Montserrat-Medium"/>
                <a:cs typeface="Montserrat-Medium"/>
              </a:rPr>
              <a:t>,</a:t>
            </a:r>
            <a:r>
              <a:rPr sz="1668" dirty="0">
                <a:solidFill>
                  <a:srgbClr val="FFFFFF"/>
                </a:solidFill>
                <a:latin typeface="Montserrat-Medium"/>
                <a:cs typeface="Montserrat-Medium"/>
              </a:rPr>
              <a:t> </a:t>
            </a:r>
            <a:r>
              <a:rPr sz="1668" spc="-3" dirty="0">
                <a:solidFill>
                  <a:srgbClr val="FFFFFF"/>
                </a:solidFill>
                <a:latin typeface="Montserrat-Medium"/>
                <a:cs typeface="Montserrat-Medium"/>
              </a:rPr>
              <a:t>г. Москва,</a:t>
            </a:r>
            <a:r>
              <a:rPr sz="1668" dirty="0">
                <a:solidFill>
                  <a:srgbClr val="FFFFFF"/>
                </a:solidFill>
                <a:latin typeface="Montserrat-Medium"/>
                <a:cs typeface="Montserrat-Medium"/>
              </a:rPr>
              <a:t> </a:t>
            </a:r>
            <a:r>
              <a:rPr sz="1668" spc="-3" dirty="0">
                <a:solidFill>
                  <a:srgbClr val="FFFFFF"/>
                </a:solidFill>
                <a:latin typeface="Montserrat-Medium"/>
                <a:cs typeface="Montserrat-Medium"/>
              </a:rPr>
              <a:t>Россия, 1</a:t>
            </a:r>
            <a:r>
              <a:rPr lang="ru-RU" sz="1668" spc="-3" dirty="0">
                <a:solidFill>
                  <a:srgbClr val="FFFFFF"/>
                </a:solidFill>
                <a:latin typeface="Montserrat-Medium"/>
                <a:cs typeface="Montserrat-Medium"/>
              </a:rPr>
              <a:t>15191</a:t>
            </a:r>
            <a:endParaRPr sz="1668" dirty="0">
              <a:latin typeface="Montserrat-Medium"/>
              <a:cs typeface="Montserrat-Medium"/>
            </a:endParaRPr>
          </a:p>
        </p:txBody>
      </p:sp>
      <p:sp>
        <p:nvSpPr>
          <p:cNvPr id="38" name="AutoShape 4" descr="QR-Code Generator">
            <a:extLst>
              <a:ext uri="{FF2B5EF4-FFF2-40B4-BE49-F238E27FC236}">
                <a16:creationId xmlns:a16="http://schemas.microsoft.com/office/drawing/2014/main" id="{1FB17B2A-4DC6-BF9C-2169-16BBB18E1D8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004467" y="3098050"/>
            <a:ext cx="184844" cy="1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ru-RU" sz="1092" dirty="0"/>
          </a:p>
        </p:txBody>
      </p:sp>
      <p:sp>
        <p:nvSpPr>
          <p:cNvPr id="39" name="AutoShape 6" descr="QR-Code Generator">
            <a:extLst>
              <a:ext uri="{FF2B5EF4-FFF2-40B4-BE49-F238E27FC236}">
                <a16:creationId xmlns:a16="http://schemas.microsoft.com/office/drawing/2014/main" id="{32A9A1CD-C3FC-9721-1424-A024ED9BC7A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096889" y="3190466"/>
            <a:ext cx="184844" cy="1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ru-RU" sz="1092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78FB1D-B83B-479D-D58C-091F7BA7E6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20" y="2872787"/>
            <a:ext cx="1504741" cy="150463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EAF4C9D-E070-4975-5CA7-663D83BD1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70504" y="3008484"/>
            <a:ext cx="1241365" cy="12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5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4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3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2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0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4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8302-CB38-412C-B856-3FE09FFBB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44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1.pn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7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CBBF7A-CA75-2D4F-5A44-88564C544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5" y="319518"/>
            <a:ext cx="802683" cy="8026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2428" y="1441719"/>
            <a:ext cx="90627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ПОРЯДОК В ДОКУМЕНТАХ — </a:t>
            </a:r>
            <a:br>
              <a:rPr lang="ru-RU" sz="440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4400" b="1" dirty="0">
                <a:solidFill>
                  <a:schemeClr val="bg1"/>
                </a:solidFill>
                <a:latin typeface="Montserrat" panose="00000500000000000000" pitchFamily="2" charset="-52"/>
              </a:rPr>
              <a:t>ОСНОВА УСПЕШНОГО ПРОЕКТА</a:t>
            </a:r>
            <a:endParaRPr lang="en-US" sz="4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000" y1="76343" x2="45000" y2="76343"/>
                        <a14:foregroundMark x1="44000" y1="84910" x2="44000" y2="8491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47" y="2639715"/>
            <a:ext cx="6473071" cy="42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5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араллелограмм 31"/>
          <p:cNvSpPr/>
          <p:nvPr/>
        </p:nvSpPr>
        <p:spPr>
          <a:xfrm>
            <a:off x="4833535" y="1305598"/>
            <a:ext cx="8738437" cy="5562600"/>
          </a:xfrm>
          <a:prstGeom prst="parallelogram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3" name="Параллелограмм 32"/>
          <p:cNvSpPr/>
          <p:nvPr/>
        </p:nvSpPr>
        <p:spPr>
          <a:xfrm>
            <a:off x="-1386016" y="1310927"/>
            <a:ext cx="9118498" cy="5562704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87929" y="492613"/>
            <a:ext cx="9473810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Структура на этапе инициации проекта</a:t>
            </a:r>
          </a:p>
        </p:txBody>
      </p:sp>
      <p:grpSp>
        <p:nvGrpSpPr>
          <p:cNvPr id="12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13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" name="Google Shape;200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Параллелограмм 14"/>
          <p:cNvSpPr/>
          <p:nvPr/>
        </p:nvSpPr>
        <p:spPr>
          <a:xfrm>
            <a:off x="1336943" y="2700618"/>
            <a:ext cx="4911048" cy="67079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15"/>
          <p:cNvSpPr/>
          <p:nvPr/>
        </p:nvSpPr>
        <p:spPr>
          <a:xfrm>
            <a:off x="1121979" y="3569075"/>
            <a:ext cx="4903983" cy="67079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араллелограмм 16"/>
          <p:cNvSpPr/>
          <p:nvPr/>
        </p:nvSpPr>
        <p:spPr>
          <a:xfrm>
            <a:off x="7378800" y="4703899"/>
            <a:ext cx="4120904" cy="670792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17"/>
          <p:cNvSpPr/>
          <p:nvPr/>
        </p:nvSpPr>
        <p:spPr>
          <a:xfrm>
            <a:off x="7143072" y="5503540"/>
            <a:ext cx="4165790" cy="670792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18"/>
          <p:cNvSpPr/>
          <p:nvPr/>
        </p:nvSpPr>
        <p:spPr>
          <a:xfrm>
            <a:off x="1562707" y="1841645"/>
            <a:ext cx="4877330" cy="67079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2157169" y="2866737"/>
            <a:ext cx="4099846" cy="33855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187CF4"/>
                </a:solidFill>
                <a:latin typeface="Montserrat Medium" panose="00000600000000000000" pitchFamily="2" charset="-52"/>
              </a:rPr>
              <a:t>Заинтересованные стороны</a:t>
            </a:r>
            <a:endParaRPr lang="en-US" sz="2000" dirty="0">
              <a:solidFill>
                <a:srgbClr val="187CF4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06E73AF7-C060-560E-C39E-805B2F436987}"/>
              </a:ext>
            </a:extLst>
          </p:cNvPr>
          <p:cNvSpPr txBox="1">
            <a:spLocks/>
          </p:cNvSpPr>
          <p:nvPr/>
        </p:nvSpPr>
        <p:spPr>
          <a:xfrm>
            <a:off x="1980069" y="3750583"/>
            <a:ext cx="49305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dirty="0">
                <a:solidFill>
                  <a:srgbClr val="187CF4"/>
                </a:solidFill>
                <a:latin typeface="Montserrat Medium" panose="00000600000000000000" pitchFamily="2" charset="-52"/>
              </a:rPr>
              <a:t>Команда проекта</a:t>
            </a:r>
            <a:endParaRPr lang="en-US" sz="2000" kern="0" dirty="0">
              <a:solidFill>
                <a:srgbClr val="187CF4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9E109-32C4-6553-909F-9F3A1B1A27D2}"/>
              </a:ext>
            </a:extLst>
          </p:cNvPr>
          <p:cNvSpPr txBox="1">
            <a:spLocks/>
          </p:cNvSpPr>
          <p:nvPr/>
        </p:nvSpPr>
        <p:spPr>
          <a:xfrm>
            <a:off x="8116249" y="5685048"/>
            <a:ext cx="49305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dirty="0">
                <a:solidFill>
                  <a:schemeClr val="bg1"/>
                </a:solidFill>
                <a:latin typeface="Montserrat Medium" panose="00000600000000000000" pitchFamily="2" charset="-52"/>
              </a:rPr>
              <a:t>План проекта</a:t>
            </a:r>
            <a:endParaRPr lang="en-US" sz="2000" kern="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DC53C796-34AF-E77F-E44C-E43075C028B2}"/>
              </a:ext>
            </a:extLst>
          </p:cNvPr>
          <p:cNvSpPr txBox="1">
            <a:spLocks/>
          </p:cNvSpPr>
          <p:nvPr/>
        </p:nvSpPr>
        <p:spPr>
          <a:xfrm>
            <a:off x="8340007" y="4885407"/>
            <a:ext cx="49305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dirty="0">
                <a:solidFill>
                  <a:schemeClr val="bg1"/>
                </a:solidFill>
                <a:latin typeface="Montserrat Medium" panose="00000600000000000000" pitchFamily="2" charset="-52"/>
              </a:rPr>
              <a:t>Риски</a:t>
            </a:r>
            <a:endParaRPr lang="en-US" sz="2000" kern="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368E52E9-147A-D1BE-BAF4-D3C8689D789E}"/>
              </a:ext>
            </a:extLst>
          </p:cNvPr>
          <p:cNvSpPr txBox="1">
            <a:spLocks/>
          </p:cNvSpPr>
          <p:nvPr/>
        </p:nvSpPr>
        <p:spPr>
          <a:xfrm>
            <a:off x="2466671" y="2023153"/>
            <a:ext cx="493057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dirty="0">
                <a:solidFill>
                  <a:srgbClr val="187CF4"/>
                </a:solidFill>
                <a:latin typeface="Montserrat Medium" panose="00000600000000000000" pitchFamily="2" charset="-52"/>
              </a:rPr>
              <a:t>Цели и задачи проекта</a:t>
            </a:r>
            <a:endParaRPr lang="en-US" sz="2000" kern="0" dirty="0">
              <a:solidFill>
                <a:srgbClr val="187CF4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00" y="4763249"/>
            <a:ext cx="510564" cy="5105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99" y="5607716"/>
            <a:ext cx="462439" cy="462439"/>
          </a:xfrm>
          <a:prstGeom prst="rect">
            <a:avLst/>
          </a:prstGeom>
        </p:spPr>
      </p:pic>
      <p:sp>
        <p:nvSpPr>
          <p:cNvPr id="28" name="Параллелограмм 27"/>
          <p:cNvSpPr/>
          <p:nvPr/>
        </p:nvSpPr>
        <p:spPr>
          <a:xfrm>
            <a:off x="778554" y="5065570"/>
            <a:ext cx="4903983" cy="105622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06E73AF7-C060-560E-C39E-805B2F436987}"/>
              </a:ext>
            </a:extLst>
          </p:cNvPr>
          <p:cNvSpPr txBox="1">
            <a:spLocks/>
          </p:cNvSpPr>
          <p:nvPr/>
        </p:nvSpPr>
        <p:spPr>
          <a:xfrm>
            <a:off x="1674825" y="5429719"/>
            <a:ext cx="374033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dirty="0">
                <a:solidFill>
                  <a:srgbClr val="187CF4"/>
                </a:solidFill>
                <a:latin typeface="Montserrat Medium" panose="00000600000000000000" pitchFamily="2" charset="-52"/>
              </a:rPr>
              <a:t>План коммуникаций!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71" y="1962098"/>
            <a:ext cx="478282" cy="4782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91" y="2793535"/>
            <a:ext cx="472334" cy="4723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1" y="3688517"/>
            <a:ext cx="450286" cy="450286"/>
          </a:xfrm>
          <a:prstGeom prst="rect">
            <a:avLst/>
          </a:prstGeom>
        </p:spPr>
      </p:pic>
      <p:sp>
        <p:nvSpPr>
          <p:cNvPr id="35" name="Параллелограмм 34"/>
          <p:cNvSpPr/>
          <p:nvPr/>
        </p:nvSpPr>
        <p:spPr>
          <a:xfrm>
            <a:off x="983770" y="1687146"/>
            <a:ext cx="5624196" cy="2719754"/>
          </a:xfrm>
          <a:prstGeom prst="parallelogram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араллелограмм 36"/>
          <p:cNvSpPr/>
          <p:nvPr/>
        </p:nvSpPr>
        <p:spPr>
          <a:xfrm>
            <a:off x="7014065" y="4587671"/>
            <a:ext cx="4673674" cy="1719386"/>
          </a:xfrm>
          <a:prstGeom prst="parallelogram">
            <a:avLst/>
          </a:prstGeom>
          <a:noFill/>
          <a:ln>
            <a:solidFill>
              <a:srgbClr val="187C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-2637679" y="3813718"/>
            <a:ext cx="1696198" cy="489284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91" y="5429719"/>
            <a:ext cx="492816" cy="492816"/>
          </a:xfrm>
          <a:prstGeom prst="rect">
            <a:avLst/>
          </a:prstGeom>
        </p:spPr>
      </p:pic>
      <p:sp>
        <p:nvSpPr>
          <p:cNvPr id="40" name="Равнобедренный треугольник 39"/>
          <p:cNvSpPr/>
          <p:nvPr/>
        </p:nvSpPr>
        <p:spPr>
          <a:xfrm rot="6164041">
            <a:off x="6567736" y="5265224"/>
            <a:ext cx="669154" cy="422648"/>
          </a:xfrm>
          <a:prstGeom prst="triangle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авнобедренный треугольник 40"/>
          <p:cNvSpPr/>
          <p:nvPr/>
        </p:nvSpPr>
        <p:spPr>
          <a:xfrm flipV="1">
            <a:off x="3161489" y="4406899"/>
            <a:ext cx="451155" cy="671927"/>
          </a:xfrm>
          <a:prstGeom prst="triangle">
            <a:avLst>
              <a:gd name="adj" fmla="val 68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1566288" y="6488668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10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74537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олилиния 62"/>
          <p:cNvSpPr/>
          <p:nvPr/>
        </p:nvSpPr>
        <p:spPr>
          <a:xfrm>
            <a:off x="-34629" y="1295296"/>
            <a:ext cx="6519016" cy="5562704"/>
          </a:xfrm>
          <a:custGeom>
            <a:avLst/>
            <a:gdLst>
              <a:gd name="connsiteX0" fmla="*/ 44180 w 6519016"/>
              <a:gd name="connsiteY0" fmla="*/ 0 h 5562704"/>
              <a:gd name="connsiteX1" fmla="*/ 6519016 w 6519016"/>
              <a:gd name="connsiteY1" fmla="*/ 0 h 5562704"/>
              <a:gd name="connsiteX2" fmla="*/ 5128340 w 6519016"/>
              <a:gd name="connsiteY2" fmla="*/ 5562704 h 5562704"/>
              <a:gd name="connsiteX3" fmla="*/ 0 w 6519016"/>
              <a:gd name="connsiteY3" fmla="*/ 5562704 h 5562704"/>
              <a:gd name="connsiteX4" fmla="*/ 0 w 6519016"/>
              <a:gd name="connsiteY4" fmla="*/ 176720 h 556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16" h="5562704">
                <a:moveTo>
                  <a:pt x="44180" y="0"/>
                </a:moveTo>
                <a:lnTo>
                  <a:pt x="6519016" y="0"/>
                </a:lnTo>
                <a:lnTo>
                  <a:pt x="5128340" y="5562704"/>
                </a:lnTo>
                <a:lnTo>
                  <a:pt x="0" y="5562704"/>
                </a:lnTo>
                <a:lnTo>
                  <a:pt x="0" y="176720"/>
                </a:lnTo>
                <a:close/>
              </a:path>
            </a:pathLst>
          </a:cu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55311" y="1598114"/>
            <a:ext cx="3703146" cy="34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Сбор требований</a:t>
            </a:r>
          </a:p>
        </p:txBody>
      </p:sp>
      <p:sp>
        <p:nvSpPr>
          <p:cNvPr id="62" name="Полилиния 61"/>
          <p:cNvSpPr/>
          <p:nvPr/>
        </p:nvSpPr>
        <p:spPr>
          <a:xfrm>
            <a:off x="5100146" y="1295400"/>
            <a:ext cx="7065219" cy="5562600"/>
          </a:xfrm>
          <a:custGeom>
            <a:avLst/>
            <a:gdLst>
              <a:gd name="connsiteX0" fmla="*/ 1390650 w 7065219"/>
              <a:gd name="connsiteY0" fmla="*/ 0 h 5562600"/>
              <a:gd name="connsiteX1" fmla="*/ 7065219 w 7065219"/>
              <a:gd name="connsiteY1" fmla="*/ 0 h 5562600"/>
              <a:gd name="connsiteX2" fmla="*/ 7065219 w 7065219"/>
              <a:gd name="connsiteY2" fmla="*/ 5562600 h 5562600"/>
              <a:gd name="connsiteX3" fmla="*/ 0 w 7065219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219" h="5562600">
                <a:moveTo>
                  <a:pt x="1390650" y="0"/>
                </a:moveTo>
                <a:lnTo>
                  <a:pt x="7065219" y="0"/>
                </a:lnTo>
                <a:lnTo>
                  <a:pt x="7065219" y="5562600"/>
                </a:lnTo>
                <a:lnTo>
                  <a:pt x="0" y="5562600"/>
                </a:lnTo>
                <a:close/>
              </a:path>
            </a:pathLst>
          </a:cu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7787" y="1598114"/>
            <a:ext cx="3703146" cy="34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187CF4"/>
                </a:solidFill>
                <a:latin typeface="Montserrat" panose="00000500000000000000" pitchFamily="2" charset="-52"/>
              </a:rPr>
              <a:t>Систематизация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2699E109-32C4-6553-909F-9F3A1B1A27D2}"/>
              </a:ext>
            </a:extLst>
          </p:cNvPr>
          <p:cNvSpPr txBox="1">
            <a:spLocks/>
          </p:cNvSpPr>
          <p:nvPr/>
        </p:nvSpPr>
        <p:spPr>
          <a:xfrm>
            <a:off x="11763642" y="2053829"/>
            <a:ext cx="6969672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2000" kern="0" dirty="0">
              <a:latin typeface="Montserrat Medium" panose="00000600000000000000" pitchFamily="2" charset="-52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6243671">
            <a:off x="3118694" y="3977008"/>
            <a:ext cx="5797243" cy="439007"/>
          </a:xfrm>
          <a:prstGeom prst="triangle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1086626" y="2053829"/>
            <a:ext cx="4976422" cy="615553"/>
            <a:chOff x="1119578" y="2053829"/>
            <a:chExt cx="4976422" cy="615553"/>
          </a:xfrm>
        </p:grpSpPr>
        <p:sp>
          <p:nvSpPr>
            <p:cNvPr id="2" name="Параллелограмм 1"/>
            <p:cNvSpPr/>
            <p:nvPr/>
          </p:nvSpPr>
          <p:spPr>
            <a:xfrm>
              <a:off x="1119578" y="2053829"/>
              <a:ext cx="4636436" cy="6155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1916113" y="2199200"/>
              <a:ext cx="4179887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dirty="0">
                  <a:solidFill>
                    <a:srgbClr val="0079E7"/>
                  </a:solidFill>
                </a:rPr>
                <a:t>Реестр требований</a:t>
              </a:r>
              <a:endParaRPr lang="en-US" dirty="0">
                <a:solidFill>
                  <a:srgbClr val="0079E7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93515" y="2851047"/>
            <a:ext cx="4976422" cy="615553"/>
            <a:chOff x="926467" y="2780576"/>
            <a:chExt cx="4976422" cy="615553"/>
          </a:xfrm>
        </p:grpSpPr>
        <p:sp>
          <p:nvSpPr>
            <p:cNvPr id="19" name="Параллелограмм 18"/>
            <p:cNvSpPr/>
            <p:nvPr/>
          </p:nvSpPr>
          <p:spPr>
            <a:xfrm>
              <a:off x="926467" y="2780576"/>
              <a:ext cx="4636436" cy="6155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1723002" y="2925947"/>
              <a:ext cx="4179887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dirty="0">
                  <a:solidFill>
                    <a:srgbClr val="0079E7"/>
                  </a:solidFill>
                </a:rPr>
                <a:t>Бизнес-данные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31747" y="3648265"/>
            <a:ext cx="4976422" cy="615553"/>
            <a:chOff x="764699" y="3490289"/>
            <a:chExt cx="4976422" cy="615553"/>
          </a:xfrm>
        </p:grpSpPr>
        <p:sp>
          <p:nvSpPr>
            <p:cNvPr id="21" name="Параллелограмм 20"/>
            <p:cNvSpPr/>
            <p:nvPr/>
          </p:nvSpPr>
          <p:spPr>
            <a:xfrm>
              <a:off x="764699" y="3490289"/>
              <a:ext cx="4636436" cy="6155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1561234" y="3635660"/>
              <a:ext cx="4179887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dirty="0">
                  <a:solidFill>
                    <a:srgbClr val="0079E7"/>
                  </a:solidFill>
                </a:rPr>
                <a:t>Исследование рынка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35696" y="4445483"/>
            <a:ext cx="4976422" cy="615553"/>
            <a:chOff x="568648" y="4203807"/>
            <a:chExt cx="4976422" cy="615553"/>
          </a:xfrm>
        </p:grpSpPr>
        <p:sp>
          <p:nvSpPr>
            <p:cNvPr id="23" name="Параллелограмм 22"/>
            <p:cNvSpPr/>
            <p:nvPr/>
          </p:nvSpPr>
          <p:spPr>
            <a:xfrm>
              <a:off x="568648" y="4203807"/>
              <a:ext cx="4636436" cy="6155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1365183" y="4349178"/>
              <a:ext cx="4179887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dirty="0">
                  <a:solidFill>
                    <a:srgbClr val="0079E7"/>
                  </a:solidFill>
                </a:rPr>
                <a:t>Идеи для будущих этапов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26156" y="5242700"/>
            <a:ext cx="4976422" cy="615553"/>
            <a:chOff x="321008" y="5242700"/>
            <a:chExt cx="4976422" cy="615553"/>
          </a:xfrm>
        </p:grpSpPr>
        <p:sp>
          <p:nvSpPr>
            <p:cNvPr id="25" name="Параллелограмм 24"/>
            <p:cNvSpPr/>
            <p:nvPr/>
          </p:nvSpPr>
          <p:spPr>
            <a:xfrm>
              <a:off x="321008" y="5242700"/>
              <a:ext cx="4636436" cy="6155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1117543" y="5388071"/>
              <a:ext cx="4179887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dirty="0">
                  <a:solidFill>
                    <a:srgbClr val="0079E7"/>
                  </a:solidFill>
                </a:rPr>
                <a:t>Среда использования</a:t>
              </a:r>
            </a:p>
          </p:txBody>
        </p:sp>
      </p:grpSp>
      <p:sp>
        <p:nvSpPr>
          <p:cNvPr id="27" name="Параллелограмм 26"/>
          <p:cNvSpPr/>
          <p:nvPr/>
        </p:nvSpPr>
        <p:spPr>
          <a:xfrm>
            <a:off x="6754758" y="2053829"/>
            <a:ext cx="5272410" cy="824205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7660875" y="2160202"/>
            <a:ext cx="4230255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Глоссарий и</a:t>
            </a:r>
            <a:endParaRPr lang="en-US" dirty="0"/>
          </a:p>
          <a:p>
            <a:r>
              <a:rPr lang="ru-RU" dirty="0"/>
              <a:t>Модель предметной области</a:t>
            </a:r>
          </a:p>
        </p:txBody>
      </p:sp>
      <p:sp>
        <p:nvSpPr>
          <p:cNvPr id="29" name="Параллелограмм 28"/>
          <p:cNvSpPr/>
          <p:nvPr/>
        </p:nvSpPr>
        <p:spPr>
          <a:xfrm>
            <a:off x="6571753" y="2989228"/>
            <a:ext cx="5211067" cy="615553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7420139" y="3134599"/>
            <a:ext cx="4179887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Карта процессов и процессы</a:t>
            </a:r>
          </a:p>
        </p:txBody>
      </p:sp>
      <p:sp>
        <p:nvSpPr>
          <p:cNvPr id="31" name="Параллелограмм 30"/>
          <p:cNvSpPr/>
          <p:nvPr/>
        </p:nvSpPr>
        <p:spPr>
          <a:xfrm>
            <a:off x="6376947" y="3698941"/>
            <a:ext cx="5223080" cy="615553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7277421" y="3844312"/>
            <a:ext cx="4179887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en-US" dirty="0"/>
              <a:t>User story</a:t>
            </a:r>
            <a:endParaRPr lang="ru-RU" dirty="0"/>
          </a:p>
        </p:txBody>
      </p:sp>
      <p:sp>
        <p:nvSpPr>
          <p:cNvPr id="33" name="Параллелограмм 32"/>
          <p:cNvSpPr/>
          <p:nvPr/>
        </p:nvSpPr>
        <p:spPr>
          <a:xfrm>
            <a:off x="6219732" y="4412459"/>
            <a:ext cx="5209618" cy="615553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7090895" y="4557830"/>
            <a:ext cx="4179887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Потоки данных </a:t>
            </a:r>
          </a:p>
        </p:txBody>
      </p:sp>
      <p:sp>
        <p:nvSpPr>
          <p:cNvPr id="35" name="Параллелограмм 34"/>
          <p:cNvSpPr/>
          <p:nvPr/>
        </p:nvSpPr>
        <p:spPr>
          <a:xfrm>
            <a:off x="5991554" y="5143377"/>
            <a:ext cx="5282403" cy="775773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6934485" y="5237051"/>
            <a:ext cx="4628470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Нефункциональные </a:t>
            </a:r>
            <a:br>
              <a:rPr lang="ru-RU" dirty="0"/>
            </a:br>
            <a:r>
              <a:rPr lang="ru-RU" dirty="0"/>
              <a:t>требования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7929" y="492613"/>
            <a:ext cx="9473810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Структура на этапе бизнес-анализа</a:t>
            </a:r>
          </a:p>
        </p:txBody>
      </p:sp>
      <p:grpSp>
        <p:nvGrpSpPr>
          <p:cNvPr id="40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1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2" name="Google Shape;20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0" y="2091335"/>
            <a:ext cx="503067" cy="5030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7" y="2908720"/>
            <a:ext cx="470934" cy="47093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65" y="3770851"/>
            <a:ext cx="420588" cy="42058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8" y="4518474"/>
            <a:ext cx="457893" cy="45789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5" y="5321275"/>
            <a:ext cx="417147" cy="41714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93" y="2253108"/>
            <a:ext cx="512890" cy="51289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14" y="3071656"/>
            <a:ext cx="511920" cy="51192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53" y="4455684"/>
            <a:ext cx="529102" cy="52910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39" y="3717185"/>
            <a:ext cx="535926" cy="53592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7" y="5240767"/>
            <a:ext cx="530491" cy="530491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11566288" y="6488668"/>
            <a:ext cx="312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11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4069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7929" y="492613"/>
            <a:ext cx="6312729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Правила при бизнес-анализе</a:t>
            </a:r>
          </a:p>
        </p:txBody>
      </p:sp>
      <p:grpSp>
        <p:nvGrpSpPr>
          <p:cNvPr id="5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6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" name="Google Shape;20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Группа 21"/>
          <p:cNvGrpSpPr/>
          <p:nvPr/>
        </p:nvGrpSpPr>
        <p:grpSpPr>
          <a:xfrm>
            <a:off x="6096000" y="-1"/>
            <a:ext cx="8128883" cy="6858000"/>
            <a:chOff x="5764696" y="-1"/>
            <a:chExt cx="8128883" cy="685800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26" t="5862" b="5862"/>
            <a:stretch/>
          </p:blipFill>
          <p:spPr>
            <a:xfrm>
              <a:off x="5764696" y="-1"/>
              <a:ext cx="8128883" cy="6858000"/>
            </a:xfrm>
            <a:prstGeom prst="parallelogram">
              <a:avLst/>
            </a:prstGeom>
          </p:spPr>
        </p:pic>
        <p:sp>
          <p:nvSpPr>
            <p:cNvPr id="21" name="Параллелограмм 20"/>
            <p:cNvSpPr/>
            <p:nvPr/>
          </p:nvSpPr>
          <p:spPr>
            <a:xfrm>
              <a:off x="5764696" y="-1"/>
              <a:ext cx="8128883" cy="6858000"/>
            </a:xfrm>
            <a:prstGeom prst="parallelogram">
              <a:avLst/>
            </a:prstGeom>
            <a:solidFill>
              <a:srgbClr val="187CF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115745" y="1295296"/>
            <a:ext cx="3528530" cy="744573"/>
            <a:chOff x="1115745" y="1295296"/>
            <a:chExt cx="3528530" cy="74457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1115745" y="1670537"/>
              <a:ext cx="35285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потребности, а не решения</a:t>
              </a:r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115745" y="1295296"/>
              <a:ext cx="23727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1- Собирайте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115745" y="2140235"/>
            <a:ext cx="3765774" cy="708582"/>
            <a:chOff x="1115745" y="1978021"/>
            <a:chExt cx="3765774" cy="708582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15745" y="2317271"/>
              <a:ext cx="37657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Лиц, принимающих решения</a:t>
              </a:r>
              <a:endParaRPr lang="ru-RU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115745" y="1978021"/>
              <a:ext cx="18165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2 - Ищите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115745" y="2949183"/>
            <a:ext cx="2299027" cy="712068"/>
            <a:chOff x="1115745" y="2752340"/>
            <a:chExt cx="2299027" cy="712068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115745" y="3095076"/>
              <a:ext cx="22990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на языке клиента</a:t>
              </a:r>
              <a:endParaRPr lang="ru-RU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115745" y="2752340"/>
              <a:ext cx="22621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3 - Говорите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115745" y="3761617"/>
            <a:ext cx="2832827" cy="729909"/>
            <a:chOff x="1115745" y="3415908"/>
            <a:chExt cx="2832827" cy="729909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115745" y="3776485"/>
              <a:ext cx="2643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итоги и обсуждения</a:t>
              </a:r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115745" y="3415908"/>
              <a:ext cx="28328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4 - Фиксируйте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1115745" y="4591892"/>
            <a:ext cx="2837636" cy="723030"/>
            <a:chOff x="1115745" y="4134856"/>
            <a:chExt cx="2837636" cy="723030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115745" y="4488554"/>
              <a:ext cx="28376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шире границ проекта</a:t>
              </a:r>
              <a:endParaRPr lang="ru-RU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115745" y="4134856"/>
              <a:ext cx="23310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5 - Смотрите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115745" y="5415290"/>
            <a:ext cx="3924472" cy="717144"/>
            <a:chOff x="1115745" y="5415290"/>
            <a:chExt cx="3924472" cy="7171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115745" y="5763102"/>
              <a:ext cx="2332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и ищите пробелы</a:t>
              </a:r>
              <a:endParaRPr lang="ru-RU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115745" y="5415290"/>
              <a:ext cx="39244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6 - Систематизируйте</a:t>
              </a:r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 flipH="1">
            <a:off x="5992634" y="0"/>
            <a:ext cx="1722616" cy="6857999"/>
          </a:xfrm>
          <a:prstGeom prst="line">
            <a:avLst/>
          </a:prstGeom>
          <a:ln w="28575">
            <a:solidFill>
              <a:srgbClr val="187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1718688" y="6488668"/>
            <a:ext cx="351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12</a:t>
            </a:r>
            <a:endParaRPr lang="ru-RU" sz="1400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72F2AAA-875A-D2D2-2485-6A8A2F0B2DC8}"/>
              </a:ext>
            </a:extLst>
          </p:cNvPr>
          <p:cNvGrpSpPr/>
          <p:nvPr/>
        </p:nvGrpSpPr>
        <p:grpSpPr>
          <a:xfrm>
            <a:off x="5973584" y="3410848"/>
            <a:ext cx="7126875" cy="3247128"/>
            <a:chOff x="-2381751" y="4545137"/>
            <a:chExt cx="18054888" cy="768923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023E38B-FED5-84DD-FB67-0F7E98DA0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72"/>
            <a:stretch/>
          </p:blipFill>
          <p:spPr>
            <a:xfrm>
              <a:off x="-2381751" y="4545137"/>
              <a:ext cx="18054888" cy="7689236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6B559653-FECC-F2CE-EEC0-9974754F6631}"/>
                </a:ext>
              </a:extLst>
            </p:cNvPr>
            <p:cNvSpPr/>
            <p:nvPr/>
          </p:nvSpPr>
          <p:spPr>
            <a:xfrm>
              <a:off x="5842247" y="11201066"/>
              <a:ext cx="1816769" cy="409073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ru-RU">
                <a:latin typeface="Montserrat" panose="00000500000000000000" pitchFamily="2" charset="-52"/>
              </a:endParaRPr>
            </a:p>
          </p:txBody>
        </p:sp>
      </p:grpSp>
      <p:pic>
        <p:nvPicPr>
          <p:cNvPr id="29" name="Ну позволь нам здесь собираться Лу">
            <a:hlinkClick r:id="" action="ppaction://media"/>
            <a:extLst>
              <a:ext uri="{FF2B5EF4-FFF2-40B4-BE49-F238E27FC236}">
                <a16:creationId xmlns:a16="http://schemas.microsoft.com/office/drawing/2014/main" id="{DB8615E0-2F5C-B441-5815-00E1B3C0A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8257" y="3600159"/>
            <a:ext cx="4660367" cy="26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араллелограмм 42"/>
          <p:cNvSpPr/>
          <p:nvPr/>
        </p:nvSpPr>
        <p:spPr>
          <a:xfrm>
            <a:off x="-1381125" y="1295296"/>
            <a:ext cx="7956388" cy="5562704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88263" y="1598114"/>
            <a:ext cx="3703146" cy="34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Проектирование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5063292" y="1295400"/>
            <a:ext cx="8528884" cy="5562600"/>
          </a:xfrm>
          <a:prstGeom prst="parallelogram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5263" y="1598114"/>
            <a:ext cx="4449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187CF4"/>
                </a:solidFill>
                <a:latin typeface="Montserrat" panose="00000500000000000000" pitchFamily="2" charset="-52"/>
              </a:rPr>
              <a:t>Постановки для разработки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2699E109-32C4-6553-909F-9F3A1B1A27D2}"/>
              </a:ext>
            </a:extLst>
          </p:cNvPr>
          <p:cNvSpPr txBox="1">
            <a:spLocks/>
          </p:cNvSpPr>
          <p:nvPr/>
        </p:nvSpPr>
        <p:spPr>
          <a:xfrm>
            <a:off x="11763642" y="2053829"/>
            <a:ext cx="6969672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2000" kern="0" dirty="0">
              <a:latin typeface="Montserrat Medium" panose="00000600000000000000" pitchFamily="2" charset="-52"/>
            </a:endParaRPr>
          </a:p>
        </p:txBody>
      </p:sp>
      <p:sp>
        <p:nvSpPr>
          <p:cNvPr id="2" name="Параллелограмм 1"/>
          <p:cNvSpPr/>
          <p:nvPr/>
        </p:nvSpPr>
        <p:spPr>
          <a:xfrm>
            <a:off x="1119578" y="2053829"/>
            <a:ext cx="4636436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1915418" y="2139339"/>
            <a:ext cx="417988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rgbClr val="0079E7"/>
                </a:solidFill>
              </a:rPr>
              <a:t>Функциональная </a:t>
            </a:r>
            <a:br>
              <a:rPr lang="ru-RU" dirty="0">
                <a:solidFill>
                  <a:srgbClr val="0079E7"/>
                </a:solidFill>
              </a:rPr>
            </a:br>
            <a:r>
              <a:rPr lang="ru-RU" dirty="0">
                <a:solidFill>
                  <a:srgbClr val="0079E7"/>
                </a:solidFill>
              </a:rPr>
              <a:t>архитектура </a:t>
            </a:r>
          </a:p>
        </p:txBody>
      </p:sp>
      <p:sp>
        <p:nvSpPr>
          <p:cNvPr id="19" name="Параллелограмм 18"/>
          <p:cNvSpPr/>
          <p:nvPr/>
        </p:nvSpPr>
        <p:spPr>
          <a:xfrm>
            <a:off x="926467" y="2851047"/>
            <a:ext cx="4636436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1722307" y="2936557"/>
            <a:ext cx="417988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pPr>
              <a:lnSpc>
                <a:spcPct val="80000"/>
              </a:lnSpc>
            </a:pPr>
            <a:r>
              <a:rPr lang="ru-RU" dirty="0">
                <a:solidFill>
                  <a:srgbClr val="0079E7"/>
                </a:solidFill>
              </a:rPr>
              <a:t>Интеграционная </a:t>
            </a:r>
            <a:br>
              <a:rPr lang="ru-RU" dirty="0">
                <a:solidFill>
                  <a:srgbClr val="0079E7"/>
                </a:solidFill>
              </a:rPr>
            </a:br>
            <a:r>
              <a:rPr lang="ru-RU" dirty="0">
                <a:solidFill>
                  <a:srgbClr val="0079E7"/>
                </a:solidFill>
              </a:rPr>
              <a:t>архитектура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764699" y="3648265"/>
            <a:ext cx="4976422" cy="615553"/>
            <a:chOff x="764699" y="3490289"/>
            <a:chExt cx="4976422" cy="615553"/>
          </a:xfrm>
        </p:grpSpPr>
        <p:sp>
          <p:nvSpPr>
            <p:cNvPr id="21" name="Параллелограмм 20"/>
            <p:cNvSpPr/>
            <p:nvPr/>
          </p:nvSpPr>
          <p:spPr>
            <a:xfrm>
              <a:off x="764699" y="3490289"/>
              <a:ext cx="4636436" cy="6155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1561234" y="3635660"/>
              <a:ext cx="4179887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dirty="0">
                  <a:solidFill>
                    <a:srgbClr val="0079E7"/>
                  </a:solidFill>
                </a:rPr>
                <a:t>Дизайн системы </a:t>
              </a:r>
              <a:r>
                <a:rPr lang="en-US" dirty="0">
                  <a:solidFill>
                    <a:srgbClr val="0079E7"/>
                  </a:solidFill>
                </a:rPr>
                <a:t>(UI)</a:t>
              </a:r>
              <a:endParaRPr lang="ru-RU" dirty="0">
                <a:solidFill>
                  <a:srgbClr val="0079E7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568648" y="4445483"/>
            <a:ext cx="4976422" cy="615553"/>
            <a:chOff x="568648" y="4203807"/>
            <a:chExt cx="4976422" cy="615553"/>
          </a:xfrm>
        </p:grpSpPr>
        <p:sp>
          <p:nvSpPr>
            <p:cNvPr id="23" name="Параллелограмм 22"/>
            <p:cNvSpPr/>
            <p:nvPr/>
          </p:nvSpPr>
          <p:spPr>
            <a:xfrm>
              <a:off x="568648" y="4203807"/>
              <a:ext cx="4636436" cy="6155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1365183" y="4349178"/>
              <a:ext cx="4179887" cy="3077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dirty="0">
                  <a:solidFill>
                    <a:srgbClr val="0079E7"/>
                  </a:solidFill>
                </a:rPr>
                <a:t>Модель данных </a:t>
              </a:r>
            </a:p>
          </p:txBody>
        </p:sp>
      </p:grpSp>
      <p:sp>
        <p:nvSpPr>
          <p:cNvPr id="25" name="Параллелограмм 24"/>
          <p:cNvSpPr/>
          <p:nvPr/>
        </p:nvSpPr>
        <p:spPr>
          <a:xfrm>
            <a:off x="359108" y="5242700"/>
            <a:ext cx="4636436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1155643" y="5388071"/>
            <a:ext cx="4179887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>
                <a:solidFill>
                  <a:srgbClr val="0079E7"/>
                </a:solidFill>
              </a:rPr>
              <a:t>Ролевая модель</a:t>
            </a:r>
          </a:p>
        </p:txBody>
      </p:sp>
      <p:sp>
        <p:nvSpPr>
          <p:cNvPr id="29" name="Параллелограмм 28"/>
          <p:cNvSpPr/>
          <p:nvPr/>
        </p:nvSpPr>
        <p:spPr>
          <a:xfrm>
            <a:off x="6697852" y="2868436"/>
            <a:ext cx="4657956" cy="1892338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7594113" y="3127659"/>
            <a:ext cx="4179887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Объекты системы</a:t>
            </a:r>
          </a:p>
        </p:txBody>
      </p:sp>
      <p:sp>
        <p:nvSpPr>
          <p:cNvPr id="35" name="Параллелограмм 34"/>
          <p:cNvSpPr/>
          <p:nvPr/>
        </p:nvSpPr>
        <p:spPr>
          <a:xfrm>
            <a:off x="5702957" y="5242700"/>
            <a:ext cx="5095080" cy="635630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6565900" y="5410560"/>
            <a:ext cx="4179887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Карточки сервисов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7929" y="492613"/>
            <a:ext cx="9473810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Структура на этапе системного анализа</a:t>
            </a:r>
          </a:p>
        </p:txBody>
      </p:sp>
      <p:grpSp>
        <p:nvGrpSpPr>
          <p:cNvPr id="40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1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2" name="Google Shape;20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Текст 3">
            <a:extLst>
              <a:ext uri="{FF2B5EF4-FFF2-40B4-BE49-F238E27FC236}">
                <a16:creationId xmlns:a16="http://schemas.microsoft.com/office/drawing/2014/main" id="{D9EE1E42-2511-A3AA-6616-1754A45607A5}"/>
              </a:ext>
            </a:extLst>
          </p:cNvPr>
          <p:cNvSpPr txBox="1">
            <a:spLocks/>
          </p:cNvSpPr>
          <p:nvPr/>
        </p:nvSpPr>
        <p:spPr>
          <a:xfrm>
            <a:off x="7322208" y="3569919"/>
            <a:ext cx="4451792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b="0" i="0">
                <a:solidFill>
                  <a:srgbClr val="0E0E0E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pPr marL="285750" indent="-285750">
              <a:buClr>
                <a:schemeClr val="bg1"/>
              </a:buClr>
              <a:buFont typeface="Symbol" panose="05050102010706020507" pitchFamily="18" charset="2"/>
              <a:buChar char=""/>
            </a:pPr>
            <a:r>
              <a:rPr lang="ru-RU" dirty="0">
                <a:solidFill>
                  <a:schemeClr val="bg1"/>
                </a:solidFill>
              </a:rPr>
              <a:t>Статусная модель объекта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Текст 3">
            <a:extLst>
              <a:ext uri="{FF2B5EF4-FFF2-40B4-BE49-F238E27FC236}">
                <a16:creationId xmlns:a16="http://schemas.microsoft.com/office/drawing/2014/main" id="{AD2ADD12-65D8-2B4D-035E-3610AB569A1A}"/>
              </a:ext>
            </a:extLst>
          </p:cNvPr>
          <p:cNvSpPr txBox="1">
            <a:spLocks/>
          </p:cNvSpPr>
          <p:nvPr/>
        </p:nvSpPr>
        <p:spPr>
          <a:xfrm>
            <a:off x="7279013" y="3877696"/>
            <a:ext cx="445179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b="0" i="0">
                <a:solidFill>
                  <a:srgbClr val="0E0E0E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pPr marL="285750" indent="-285750">
              <a:buClr>
                <a:schemeClr val="bg1"/>
              </a:buClr>
              <a:buFont typeface="Symbol" panose="05050102010706020507" pitchFamily="18" charset="2"/>
              <a:buChar char=""/>
            </a:pPr>
            <a:r>
              <a:rPr lang="ru-RU" dirty="0">
                <a:solidFill>
                  <a:schemeClr val="bg1"/>
                </a:solidFill>
              </a:rPr>
              <a:t>Пользовательские функции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Параллелограмм 60"/>
          <p:cNvSpPr/>
          <p:nvPr/>
        </p:nvSpPr>
        <p:spPr>
          <a:xfrm>
            <a:off x="6483966" y="2053829"/>
            <a:ext cx="5086754" cy="676450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7247720" y="2229771"/>
            <a:ext cx="4230255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Модуль системы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45" y="2915547"/>
            <a:ext cx="434680" cy="4346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4" y="3769948"/>
            <a:ext cx="484977" cy="4849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6" y="4532114"/>
            <a:ext cx="442287" cy="442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1" y="5305558"/>
            <a:ext cx="514011" cy="5140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12" y="2132929"/>
            <a:ext cx="489389" cy="4893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33" y="5331198"/>
            <a:ext cx="499452" cy="49945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29" y="3092675"/>
            <a:ext cx="358586" cy="35858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4" y="2073377"/>
            <a:ext cx="588963" cy="588963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11566288" y="6488668"/>
            <a:ext cx="349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13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6901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7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7929" y="492613"/>
            <a:ext cx="7749321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Примеры пользовательской функции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CBBF7A-CA75-2D4F-5A44-88564C544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5" y="319518"/>
            <a:ext cx="802683" cy="802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919" y="319518"/>
            <a:ext cx="872283" cy="8722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714425" y="9099520"/>
            <a:ext cx="29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9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566288" y="6488668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14</a:t>
            </a:r>
            <a:endParaRPr lang="ru-RU" sz="14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538028D-DDC4-1FF0-6E7C-E2012CDB1823}"/>
              </a:ext>
            </a:extLst>
          </p:cNvPr>
          <p:cNvGrpSpPr/>
          <p:nvPr/>
        </p:nvGrpSpPr>
        <p:grpSpPr>
          <a:xfrm>
            <a:off x="-191786" y="1276469"/>
            <a:ext cx="12193217" cy="5631829"/>
            <a:chOff x="-677729" y="1822147"/>
            <a:chExt cx="13167343" cy="608176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E8B208B-74DC-249B-29C9-F34FF305E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2080" y="2220041"/>
              <a:ext cx="8581591" cy="5353708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647739B8-2A96-8FFF-EFE7-ECA122CCE15D}"/>
                </a:ext>
              </a:extLst>
            </p:cNvPr>
            <p:cNvGrpSpPr/>
            <p:nvPr/>
          </p:nvGrpSpPr>
          <p:grpSpPr>
            <a:xfrm>
              <a:off x="-677729" y="1822147"/>
              <a:ext cx="13167343" cy="6081760"/>
              <a:chOff x="-677729" y="1822147"/>
              <a:chExt cx="13167343" cy="6081760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0B2659A7-9B00-180C-AC7A-5851FAE28B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72"/>
              <a:stretch/>
            </p:blipFill>
            <p:spPr>
              <a:xfrm>
                <a:off x="-677729" y="1822147"/>
                <a:ext cx="13167343" cy="6081760"/>
              </a:xfrm>
              <a:prstGeom prst="rect">
                <a:avLst/>
              </a:prstGeom>
            </p:spPr>
          </p:pic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5560B10-260F-FEDA-A9CF-76606FFE2187}"/>
                  </a:ext>
                </a:extLst>
              </p:cNvPr>
              <p:cNvSpPr/>
              <p:nvPr/>
            </p:nvSpPr>
            <p:spPr>
              <a:xfrm>
                <a:off x="5172981" y="7082794"/>
                <a:ext cx="1324961" cy="323554"/>
              </a:xfrm>
              <a:prstGeom prst="rect">
                <a:avLst/>
              </a:prstGeom>
              <a:solidFill>
                <a:srgbClr val="D1D2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ru-RU">
                  <a:latin typeface="Montserrat" panose="00000500000000000000" pitchFamily="2" charset="-5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34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7928" y="492613"/>
            <a:ext cx="6808385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Правила в системном анализе</a:t>
            </a:r>
          </a:p>
        </p:txBody>
      </p:sp>
      <p:grpSp>
        <p:nvGrpSpPr>
          <p:cNvPr id="5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6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" name="Google Shape;20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Группа 46"/>
          <p:cNvGrpSpPr/>
          <p:nvPr/>
        </p:nvGrpSpPr>
        <p:grpSpPr>
          <a:xfrm>
            <a:off x="1096044" y="1191933"/>
            <a:ext cx="2908168" cy="721128"/>
            <a:chOff x="1115745" y="1295296"/>
            <a:chExt cx="2908168" cy="72112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1115745" y="1647092"/>
              <a:ext cx="28216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между требованиями</a:t>
              </a:r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115745" y="1295296"/>
              <a:ext cx="29081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1 - Ищите связи 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096044" y="1986280"/>
            <a:ext cx="3166251" cy="708582"/>
            <a:chOff x="1115745" y="1978021"/>
            <a:chExt cx="3166251" cy="708582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115745" y="2317271"/>
              <a:ext cx="31662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приятного собеседника </a:t>
              </a:r>
              <a:endParaRPr lang="ru-RU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115745" y="1978021"/>
              <a:ext cx="26581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2 - Создавайте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096044" y="2744636"/>
            <a:ext cx="3910045" cy="712068"/>
            <a:chOff x="1115745" y="2752340"/>
            <a:chExt cx="3910045" cy="712068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115745" y="3095076"/>
              <a:ext cx="26292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без необходимости</a:t>
              </a:r>
              <a:endParaRPr lang="ru-RU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115745" y="2752340"/>
              <a:ext cx="39100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3 - НЕ ограничивайте 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096044" y="3506478"/>
            <a:ext cx="2879314" cy="729909"/>
            <a:chOff x="1115745" y="3415908"/>
            <a:chExt cx="2879314" cy="729909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115745" y="3776485"/>
              <a:ext cx="2879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обратимость функций</a:t>
              </a:r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115745" y="3415908"/>
              <a:ext cx="27606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4 - Проверяйте</a:t>
              </a: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1096044" y="428616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solidFill>
                <a:srgbClr val="187CF4"/>
              </a:solidFill>
              <a:latin typeface="Montserrat ExtraBold" panose="00000900000000000000" pitchFamily="2" charset="-52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1096044" y="4404319"/>
            <a:ext cx="2632452" cy="717144"/>
            <a:chOff x="1115745" y="5415290"/>
            <a:chExt cx="2632452" cy="71714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115745" y="5763102"/>
              <a:ext cx="22124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наедине с собой</a:t>
              </a:r>
              <a:endParaRPr lang="ru-RU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115745" y="5415290"/>
              <a:ext cx="26324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5 - Не пишите </a:t>
              </a:r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 flipH="1">
            <a:off x="6002503" y="0"/>
            <a:ext cx="1712747" cy="6866654"/>
          </a:xfrm>
          <a:prstGeom prst="line">
            <a:avLst/>
          </a:prstGeom>
          <a:ln w="28575">
            <a:solidFill>
              <a:srgbClr val="187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Группа 51"/>
          <p:cNvGrpSpPr/>
          <p:nvPr/>
        </p:nvGrpSpPr>
        <p:grpSpPr>
          <a:xfrm>
            <a:off x="1096044" y="5234633"/>
            <a:ext cx="3533340" cy="717144"/>
            <a:chOff x="1115745" y="5415290"/>
            <a:chExt cx="3533340" cy="717144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1115745" y="5763102"/>
              <a:ext cx="23791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после разработки</a:t>
              </a:r>
              <a:endParaRPr lang="ru-RU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115745" y="5415290"/>
              <a:ext cx="35333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rgbClr val="187CF4"/>
                  </a:solidFill>
                  <a:latin typeface="Montserrat ExtraBold" panose="00000900000000000000" pitchFamily="2" charset="-52"/>
                </a:rPr>
                <a:t>6 - Актуализируйте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2"/>
          <a:stretch/>
        </p:blipFill>
        <p:spPr>
          <a:xfrm>
            <a:off x="6096000" y="8654"/>
            <a:ext cx="8122911" cy="6858000"/>
          </a:xfrm>
          <a:prstGeom prst="parallelogram">
            <a:avLst/>
          </a:prstGeom>
        </p:spPr>
      </p:pic>
      <p:sp>
        <p:nvSpPr>
          <p:cNvPr id="15" name="Параллелограмм 14"/>
          <p:cNvSpPr/>
          <p:nvPr/>
        </p:nvSpPr>
        <p:spPr>
          <a:xfrm>
            <a:off x="6096000" y="-8655"/>
            <a:ext cx="8185485" cy="6858002"/>
          </a:xfrm>
          <a:prstGeom prst="parallelogram">
            <a:avLst/>
          </a:prstGeom>
          <a:solidFill>
            <a:srgbClr val="187CF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1566288" y="6488668"/>
            <a:ext cx="349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15</a:t>
            </a:r>
            <a:endParaRPr lang="ru-RU" sz="1400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2E33147-5F8D-2ECE-1E68-C171393B97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2"/>
          <a:stretch/>
        </p:blipFill>
        <p:spPr>
          <a:xfrm>
            <a:off x="6223717" y="3549317"/>
            <a:ext cx="7126875" cy="3247128"/>
          </a:xfrm>
          <a:prstGeom prst="rect">
            <a:avLst/>
          </a:prstGeom>
        </p:spPr>
      </p:pic>
      <p:pic>
        <p:nvPicPr>
          <p:cNvPr id="30" name="Игра в имитацию">
            <a:hlinkClick r:id="" action="ppaction://media"/>
            <a:extLst>
              <a:ext uri="{FF2B5EF4-FFF2-40B4-BE49-F238E27FC236}">
                <a16:creationId xmlns:a16="http://schemas.microsoft.com/office/drawing/2014/main" id="{92297A23-49DA-B7F5-BD79-8BFFEC73D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6666" y="3743831"/>
            <a:ext cx="4660544" cy="26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9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D03E86-5932-D937-04FE-C7245F97D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 flipH="1" flipV="1">
            <a:off x="1" y="0"/>
            <a:ext cx="3617283" cy="6991350"/>
            <a:chOff x="9686498" y="0"/>
            <a:chExt cx="2505503" cy="5181600"/>
          </a:xfrm>
          <a:solidFill>
            <a:schemeClr val="bg1"/>
          </a:solidFill>
        </p:grpSpPr>
        <p:sp>
          <p:nvSpPr>
            <p:cNvPr id="7" name="Полилиния 6"/>
            <p:cNvSpPr/>
            <p:nvPr/>
          </p:nvSpPr>
          <p:spPr>
            <a:xfrm>
              <a:off x="9879107" y="0"/>
              <a:ext cx="2312894" cy="5181600"/>
            </a:xfrm>
            <a:custGeom>
              <a:avLst/>
              <a:gdLst>
                <a:gd name="connsiteX0" fmla="*/ 1207247 w 2312894"/>
                <a:gd name="connsiteY0" fmla="*/ 29882 h 5181600"/>
                <a:gd name="connsiteX1" fmla="*/ 0 w 2312894"/>
                <a:gd name="connsiteY1" fmla="*/ 5181600 h 5181600"/>
                <a:gd name="connsiteX2" fmla="*/ 2312894 w 2312894"/>
                <a:gd name="connsiteY2" fmla="*/ 5181600 h 5181600"/>
                <a:gd name="connsiteX3" fmla="*/ 2312894 w 2312894"/>
                <a:gd name="connsiteY3" fmla="*/ 0 h 5181600"/>
                <a:gd name="connsiteX4" fmla="*/ 1207247 w 2312894"/>
                <a:gd name="connsiteY4" fmla="*/ 29882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2894" h="5181600">
                  <a:moveTo>
                    <a:pt x="1207247" y="29882"/>
                  </a:moveTo>
                  <a:lnTo>
                    <a:pt x="0" y="5181600"/>
                  </a:lnTo>
                  <a:lnTo>
                    <a:pt x="2312894" y="5181600"/>
                  </a:lnTo>
                  <a:lnTo>
                    <a:pt x="2312894" y="0"/>
                  </a:lnTo>
                  <a:lnTo>
                    <a:pt x="1207247" y="2988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9786852" y="0"/>
              <a:ext cx="1202575" cy="5181600"/>
            </a:xfrm>
            <a:prstGeom prst="lin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9686498" y="0"/>
              <a:ext cx="1202575" cy="518160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413815" y="2730624"/>
            <a:ext cx="29690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Montserrat ExtraBold" panose="00000900000000000000" pitchFamily="2" charset="0"/>
              </a:rPr>
              <a:t>Итоги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566288" y="6488668"/>
            <a:ext cx="357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16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12" name="Google Shape;198;p8">
            <a:extLst>
              <a:ext uri="{FF2B5EF4-FFF2-40B4-BE49-F238E27FC236}">
                <a16:creationId xmlns:a16="http://schemas.microsoft.com/office/drawing/2014/main" id="{53C95CFF-570F-F21E-38D5-738154F8266A}"/>
              </a:ext>
            </a:extLst>
          </p:cNvPr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15" name="Google Shape;199;p8">
              <a:extLst>
                <a:ext uri="{FF2B5EF4-FFF2-40B4-BE49-F238E27FC236}">
                  <a16:creationId xmlns:a16="http://schemas.microsoft.com/office/drawing/2014/main" id="{CD6B7A96-3FDA-80EE-BF87-8B304FFA37C5}"/>
                </a:ext>
              </a:extLst>
            </p:cNvPr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6" name="Google Shape;200;p8">
              <a:extLst>
                <a:ext uri="{FF2B5EF4-FFF2-40B4-BE49-F238E27FC236}">
                  <a16:creationId xmlns:a16="http://schemas.microsoft.com/office/drawing/2014/main" id="{8458BD5E-6292-36F0-DE11-781B46A9C0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625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/>
          <p:cNvGrpSpPr/>
          <p:nvPr/>
        </p:nvGrpSpPr>
        <p:grpSpPr>
          <a:xfrm>
            <a:off x="-85127" y="0"/>
            <a:ext cx="12247659" cy="6917635"/>
            <a:chOff x="-55659" y="0"/>
            <a:chExt cx="12247659" cy="6917635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43" y="1307326"/>
              <a:ext cx="4876190" cy="487619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307326"/>
              <a:ext cx="4876190" cy="4876190"/>
            </a:xfrm>
            <a:prstGeom prst="rect">
              <a:avLst/>
            </a:prstGeom>
          </p:spPr>
        </p:pic>
        <p:sp>
          <p:nvSpPr>
            <p:cNvPr id="65" name="Прямоугольник 64"/>
            <p:cNvSpPr/>
            <p:nvPr/>
          </p:nvSpPr>
          <p:spPr>
            <a:xfrm>
              <a:off x="-55659" y="0"/>
              <a:ext cx="12247659" cy="6917635"/>
            </a:xfrm>
            <a:prstGeom prst="rect">
              <a:avLst/>
            </a:prstGeom>
            <a:solidFill>
              <a:srgbClr val="0079E7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-27830" y="0"/>
            <a:ext cx="12247659" cy="6917635"/>
            <a:chOff x="-55659" y="0"/>
            <a:chExt cx="12247659" cy="691763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43" y="1307326"/>
              <a:ext cx="4876190" cy="4876190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307326"/>
              <a:ext cx="4876190" cy="4876190"/>
            </a:xfrm>
            <a:prstGeom prst="rect">
              <a:avLst/>
            </a:prstGeom>
          </p:spPr>
        </p:pic>
        <p:sp>
          <p:nvSpPr>
            <p:cNvPr id="64" name="Прямоугольник 63"/>
            <p:cNvSpPr/>
            <p:nvPr/>
          </p:nvSpPr>
          <p:spPr>
            <a:xfrm>
              <a:off x="-55659" y="0"/>
              <a:ext cx="12247659" cy="6917635"/>
            </a:xfrm>
            <a:prstGeom prst="rect">
              <a:avLst/>
            </a:prstGeom>
            <a:solidFill>
              <a:srgbClr val="0079E7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935419B9-5215-6F93-F31E-70103A62E091}"/>
              </a:ext>
            </a:extLst>
          </p:cNvPr>
          <p:cNvSpPr txBox="1">
            <a:spLocks/>
          </p:cNvSpPr>
          <p:nvPr/>
        </p:nvSpPr>
        <p:spPr>
          <a:xfrm>
            <a:off x="407322" y="4863201"/>
            <a:ext cx="3434190" cy="3693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kern="0" dirty="0">
                <a:solidFill>
                  <a:schemeClr val="bg1"/>
                </a:solidFill>
              </a:rPr>
              <a:t>Потоки данных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3" name="Параллелограмм 22"/>
          <p:cNvSpPr/>
          <p:nvPr/>
        </p:nvSpPr>
        <p:spPr>
          <a:xfrm>
            <a:off x="7305691" y="5592836"/>
            <a:ext cx="4542093" cy="409484"/>
          </a:xfrm>
          <a:prstGeom prst="parallelogram">
            <a:avLst/>
          </a:prstGeom>
          <a:solidFill>
            <a:schemeClr val="bg1"/>
          </a:solidFill>
          <a:ln w="9525">
            <a:solidFill>
              <a:srgbClr val="0079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Montserrat" panose="00000500000000000000" pitchFamily="2" charset="-52"/>
            </a:endParaRP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7635047" y="5659078"/>
            <a:ext cx="2898643" cy="27699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kern="0" dirty="0">
                <a:solidFill>
                  <a:srgbClr val="0079E7"/>
                </a:solidFill>
                <a:latin typeface="Montserrat" panose="00000500000000000000" pitchFamily="2" charset="-52"/>
              </a:rPr>
              <a:t>Дизайн системы (</a:t>
            </a:r>
            <a:r>
              <a:rPr lang="en-US" sz="1800" b="1" kern="0" dirty="0">
                <a:solidFill>
                  <a:srgbClr val="0079E7"/>
                </a:solidFill>
                <a:latin typeface="Montserrat" panose="00000500000000000000" pitchFamily="2" charset="-52"/>
              </a:rPr>
              <a:t>UI)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77CD1C80-5A0D-24C7-9B89-F9BB6CB3B162}"/>
              </a:ext>
            </a:extLst>
          </p:cNvPr>
          <p:cNvSpPr txBox="1">
            <a:spLocks/>
          </p:cNvSpPr>
          <p:nvPr/>
        </p:nvSpPr>
        <p:spPr>
          <a:xfrm>
            <a:off x="164262" y="1672860"/>
            <a:ext cx="3677250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kern="0" dirty="0">
                <a:solidFill>
                  <a:schemeClr val="bg1"/>
                </a:solidFill>
              </a:rPr>
              <a:t>Модель </a:t>
            </a:r>
            <a:br>
              <a:rPr lang="en-US" sz="2400" b="1" kern="0" dirty="0">
                <a:solidFill>
                  <a:schemeClr val="bg1"/>
                </a:solidFill>
              </a:rPr>
            </a:br>
            <a:r>
              <a:rPr lang="ru-RU" sz="2400" b="1" kern="0" dirty="0">
                <a:solidFill>
                  <a:schemeClr val="bg1"/>
                </a:solidFill>
              </a:rPr>
              <a:t>предметной области  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164262" y="3080007"/>
            <a:ext cx="3677250" cy="1031678"/>
            <a:chOff x="803777" y="3930571"/>
            <a:chExt cx="2811166" cy="1031678"/>
          </a:xfrm>
        </p:grpSpPr>
        <p:sp>
          <p:nvSpPr>
            <p:cNvPr id="8" name="Текст 3">
              <a:extLst>
                <a:ext uri="{FF2B5EF4-FFF2-40B4-BE49-F238E27FC236}">
                  <a16:creationId xmlns:a16="http://schemas.microsoft.com/office/drawing/2014/main" id="{CC24E846-5932-3F1B-63A1-BE0B282242BE}"/>
                </a:ext>
              </a:extLst>
            </p:cNvPr>
            <p:cNvSpPr txBox="1">
              <a:spLocks/>
            </p:cNvSpPr>
            <p:nvPr/>
          </p:nvSpPr>
          <p:spPr>
            <a:xfrm>
              <a:off x="803777" y="3930571"/>
              <a:ext cx="2811166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2400" b="1" kern="0" dirty="0">
                  <a:solidFill>
                    <a:schemeClr val="bg1"/>
                  </a:solidFill>
                </a:rPr>
                <a:t>Бизнес-процессы</a:t>
              </a:r>
              <a:endParaRPr lang="en-US" sz="2400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12" name="Текст 3">
              <a:extLst>
                <a:ext uri="{FF2B5EF4-FFF2-40B4-BE49-F238E27FC236}">
                  <a16:creationId xmlns:a16="http://schemas.microsoft.com/office/drawing/2014/main" id="{005FB008-397E-72ED-B277-AB17A1023A56}"/>
                </a:ext>
              </a:extLst>
            </p:cNvPr>
            <p:cNvSpPr txBox="1">
              <a:spLocks/>
            </p:cNvSpPr>
            <p:nvPr/>
          </p:nvSpPr>
          <p:spPr>
            <a:xfrm>
              <a:off x="803777" y="4592917"/>
              <a:ext cx="2811166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b="1" kern="0" dirty="0">
                  <a:solidFill>
                    <a:schemeClr val="bg1"/>
                  </a:solidFill>
                </a:rPr>
                <a:t>User story</a:t>
              </a:r>
            </a:p>
          </p:txBody>
        </p:sp>
      </p:grpSp>
      <p:sp>
        <p:nvSpPr>
          <p:cNvPr id="14" name="Текст 3">
            <a:extLst>
              <a:ext uri="{FF2B5EF4-FFF2-40B4-BE49-F238E27FC236}">
                <a16:creationId xmlns:a16="http://schemas.microsoft.com/office/drawing/2014/main" id="{1610468C-C652-F8E4-F86F-D81A98D12FE9}"/>
              </a:ext>
            </a:extLst>
          </p:cNvPr>
          <p:cNvSpPr txBox="1">
            <a:spLocks/>
          </p:cNvSpPr>
          <p:nvPr/>
        </p:nvSpPr>
        <p:spPr>
          <a:xfrm>
            <a:off x="407322" y="5473812"/>
            <a:ext cx="3434190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kern="0" dirty="0">
                <a:solidFill>
                  <a:schemeClr val="bg1"/>
                </a:solidFill>
              </a:rPr>
              <a:t>Нефункциональные</a:t>
            </a:r>
          </a:p>
          <a:p>
            <a:pPr algn="r"/>
            <a:r>
              <a:rPr lang="ru-RU" sz="2400" b="1" kern="0" dirty="0">
                <a:solidFill>
                  <a:schemeClr val="bg1"/>
                </a:solidFill>
              </a:rPr>
              <a:t>требования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7929" y="492613"/>
            <a:ext cx="10516192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Связанность документации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CBBF7A-CA75-2D4F-5A44-88564C544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5" y="319518"/>
            <a:ext cx="802683" cy="80268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301938" y="1637380"/>
            <a:ext cx="4542093" cy="758632"/>
            <a:chOff x="7301938" y="1637380"/>
            <a:chExt cx="4542093" cy="758632"/>
          </a:xfrm>
        </p:grpSpPr>
        <p:sp>
          <p:nvSpPr>
            <p:cNvPr id="24" name="Параллелограмм 23"/>
            <p:cNvSpPr/>
            <p:nvPr/>
          </p:nvSpPr>
          <p:spPr>
            <a:xfrm>
              <a:off x="7301938" y="1637380"/>
              <a:ext cx="4542093" cy="409484"/>
            </a:xfrm>
            <a:prstGeom prst="parallelogram">
              <a:avLst/>
            </a:prstGeom>
            <a:solidFill>
              <a:schemeClr val="bg1"/>
            </a:solidFill>
            <a:ln w="9525">
              <a:solidFill>
                <a:srgbClr val="0079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Montserrat" panose="00000500000000000000" pitchFamily="2" charset="-52"/>
              </a:endParaRPr>
            </a:p>
          </p:txBody>
        </p:sp>
        <p:sp>
          <p:nvSpPr>
            <p:cNvPr id="25" name="Текст 3">
              <a:extLst>
                <a:ext uri="{FF2B5EF4-FFF2-40B4-BE49-F238E27FC236}">
                  <a16:creationId xmlns:a16="http://schemas.microsoft.com/office/drawing/2014/main" id="{F52417D1-95B8-66A3-9C99-D9206F55017F}"/>
                </a:ext>
              </a:extLst>
            </p:cNvPr>
            <p:cNvSpPr txBox="1">
              <a:spLocks/>
            </p:cNvSpPr>
            <p:nvPr/>
          </p:nvSpPr>
          <p:spPr>
            <a:xfrm>
              <a:off x="7606625" y="1703622"/>
              <a:ext cx="2898644" cy="28290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kern="0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Модель данных </a:t>
              </a:r>
            </a:p>
          </p:txBody>
        </p:sp>
        <p:sp>
          <p:nvSpPr>
            <p:cNvPr id="26" name="Параллелограмм 25"/>
            <p:cNvSpPr/>
            <p:nvPr/>
          </p:nvSpPr>
          <p:spPr>
            <a:xfrm>
              <a:off x="7301938" y="1986528"/>
              <a:ext cx="4542093" cy="409484"/>
            </a:xfrm>
            <a:prstGeom prst="parallelogram">
              <a:avLst/>
            </a:prstGeom>
            <a:solidFill>
              <a:schemeClr val="bg1"/>
            </a:solidFill>
            <a:ln w="9525">
              <a:solidFill>
                <a:srgbClr val="0079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Montserrat" panose="00000500000000000000" pitchFamily="2" charset="-52"/>
              </a:endParaRPr>
            </a:p>
          </p:txBody>
        </p:sp>
        <p:sp>
          <p:nvSpPr>
            <p:cNvPr id="27" name="Текст 3">
              <a:extLst>
                <a:ext uri="{FF2B5EF4-FFF2-40B4-BE49-F238E27FC236}">
                  <a16:creationId xmlns:a16="http://schemas.microsoft.com/office/drawing/2014/main" id="{F52417D1-95B8-66A3-9C99-D9206F55017F}"/>
                </a:ext>
              </a:extLst>
            </p:cNvPr>
            <p:cNvSpPr txBox="1">
              <a:spLocks/>
            </p:cNvSpPr>
            <p:nvPr/>
          </p:nvSpPr>
          <p:spPr>
            <a:xfrm>
              <a:off x="7606625" y="2052771"/>
              <a:ext cx="4123934" cy="2769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kern="0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Функциональная архитектура 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301939" y="3042819"/>
            <a:ext cx="4542093" cy="1465571"/>
            <a:chOff x="7175501" y="3810226"/>
            <a:chExt cx="4542093" cy="1465571"/>
          </a:xfrm>
        </p:grpSpPr>
        <p:sp>
          <p:nvSpPr>
            <p:cNvPr id="28" name="Параллелограмм 27"/>
            <p:cNvSpPr/>
            <p:nvPr/>
          </p:nvSpPr>
          <p:spPr>
            <a:xfrm>
              <a:off x="7175501" y="3810226"/>
              <a:ext cx="4542093" cy="409484"/>
            </a:xfrm>
            <a:prstGeom prst="parallelogram">
              <a:avLst/>
            </a:prstGeom>
            <a:solidFill>
              <a:schemeClr val="bg1"/>
            </a:solidFill>
            <a:ln w="9525">
              <a:solidFill>
                <a:srgbClr val="0079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Montserrat" panose="00000500000000000000" pitchFamily="2" charset="-52"/>
              </a:endParaRPr>
            </a:p>
          </p:txBody>
        </p:sp>
        <p:sp>
          <p:nvSpPr>
            <p:cNvPr id="29" name="Текст 3">
              <a:extLst>
                <a:ext uri="{FF2B5EF4-FFF2-40B4-BE49-F238E27FC236}">
                  <a16:creationId xmlns:a16="http://schemas.microsoft.com/office/drawing/2014/main" id="{F52417D1-95B8-66A3-9C99-D9206F55017F}"/>
                </a:ext>
              </a:extLst>
            </p:cNvPr>
            <p:cNvSpPr txBox="1">
              <a:spLocks/>
            </p:cNvSpPr>
            <p:nvPr/>
          </p:nvSpPr>
          <p:spPr>
            <a:xfrm>
              <a:off x="7480188" y="3876468"/>
              <a:ext cx="3391722" cy="2769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kern="0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Статусная модель объекта</a:t>
              </a:r>
            </a:p>
          </p:txBody>
        </p:sp>
        <p:sp>
          <p:nvSpPr>
            <p:cNvPr id="30" name="Параллелограмм 29"/>
            <p:cNvSpPr/>
            <p:nvPr/>
          </p:nvSpPr>
          <p:spPr>
            <a:xfrm>
              <a:off x="7175501" y="4183191"/>
              <a:ext cx="4542093" cy="409484"/>
            </a:xfrm>
            <a:prstGeom prst="parallelogram">
              <a:avLst/>
            </a:prstGeom>
            <a:solidFill>
              <a:schemeClr val="bg1"/>
            </a:solidFill>
            <a:ln w="9525">
              <a:solidFill>
                <a:srgbClr val="0079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Montserrat" panose="00000500000000000000" pitchFamily="2" charset="-52"/>
              </a:endParaRPr>
            </a:p>
          </p:txBody>
        </p:sp>
        <p:sp>
          <p:nvSpPr>
            <p:cNvPr id="31" name="Текст 3">
              <a:extLst>
                <a:ext uri="{FF2B5EF4-FFF2-40B4-BE49-F238E27FC236}">
                  <a16:creationId xmlns:a16="http://schemas.microsoft.com/office/drawing/2014/main" id="{F52417D1-95B8-66A3-9C99-D9206F55017F}"/>
                </a:ext>
              </a:extLst>
            </p:cNvPr>
            <p:cNvSpPr txBox="1">
              <a:spLocks/>
            </p:cNvSpPr>
            <p:nvPr/>
          </p:nvSpPr>
          <p:spPr>
            <a:xfrm>
              <a:off x="7480188" y="4249433"/>
              <a:ext cx="4035820" cy="2769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kern="0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Пользовательские функции</a:t>
              </a:r>
            </a:p>
          </p:txBody>
        </p:sp>
        <p:sp>
          <p:nvSpPr>
            <p:cNvPr id="32" name="Параллелограмм 31"/>
            <p:cNvSpPr/>
            <p:nvPr/>
          </p:nvSpPr>
          <p:spPr>
            <a:xfrm>
              <a:off x="7175501" y="4561059"/>
              <a:ext cx="4542093" cy="409484"/>
            </a:xfrm>
            <a:prstGeom prst="parallelogram">
              <a:avLst/>
            </a:prstGeom>
            <a:solidFill>
              <a:schemeClr val="bg1"/>
            </a:solidFill>
            <a:ln w="9525">
              <a:solidFill>
                <a:srgbClr val="0079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atin typeface="Montserrat" panose="00000500000000000000" pitchFamily="2" charset="-52"/>
              </a:endParaRPr>
            </a:p>
          </p:txBody>
        </p:sp>
        <p:sp>
          <p:nvSpPr>
            <p:cNvPr id="33" name="Текст 3">
              <a:extLst>
                <a:ext uri="{FF2B5EF4-FFF2-40B4-BE49-F238E27FC236}">
                  <a16:creationId xmlns:a16="http://schemas.microsoft.com/office/drawing/2014/main" id="{F52417D1-95B8-66A3-9C99-D9206F55017F}"/>
                </a:ext>
              </a:extLst>
            </p:cNvPr>
            <p:cNvSpPr txBox="1">
              <a:spLocks/>
            </p:cNvSpPr>
            <p:nvPr/>
          </p:nvSpPr>
          <p:spPr>
            <a:xfrm>
              <a:off x="7480188" y="4627301"/>
              <a:ext cx="3675771" cy="2769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kern="0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Ролевая модель</a:t>
              </a:r>
            </a:p>
          </p:txBody>
        </p:sp>
        <p:sp>
          <p:nvSpPr>
            <p:cNvPr id="35" name="Текст 3">
              <a:extLst>
                <a:ext uri="{FF2B5EF4-FFF2-40B4-BE49-F238E27FC236}">
                  <a16:creationId xmlns:a16="http://schemas.microsoft.com/office/drawing/2014/main" id="{F52417D1-95B8-66A3-9C99-D9206F55017F}"/>
                </a:ext>
              </a:extLst>
            </p:cNvPr>
            <p:cNvSpPr txBox="1">
              <a:spLocks/>
            </p:cNvSpPr>
            <p:nvPr/>
          </p:nvSpPr>
          <p:spPr>
            <a:xfrm>
              <a:off x="7480188" y="4998798"/>
              <a:ext cx="3884067" cy="2769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>
                <a:defRPr sz="2200" b="0" i="0">
                  <a:solidFill>
                    <a:srgbClr val="0E0E0E"/>
                  </a:solidFill>
                  <a:latin typeface="Montserrat" panose="00000500000000000000" pitchFamily="2" charset="0"/>
                  <a:ea typeface="+mn-ea"/>
                  <a:cs typeface="Montserrat"/>
                </a:defRPr>
              </a:lvl1pPr>
              <a:lvl2pPr marL="457200">
                <a:defRPr sz="2200" b="0" i="0">
                  <a:latin typeface="+mn-lt"/>
                  <a:ea typeface="+mn-ea"/>
                  <a:cs typeface="+mn-cs"/>
                </a:defRPr>
              </a:lvl2pPr>
              <a:lvl3pPr marL="914400">
                <a:defRPr sz="2200" b="0" i="0">
                  <a:latin typeface="+mn-lt"/>
                  <a:ea typeface="+mn-ea"/>
                  <a:cs typeface="+mn-cs"/>
                </a:defRPr>
              </a:lvl3pPr>
              <a:lvl4pPr marL="1371600">
                <a:defRPr sz="2200" b="0" i="0">
                  <a:latin typeface="+mn-lt"/>
                  <a:ea typeface="+mn-ea"/>
                  <a:cs typeface="+mn-cs"/>
                </a:defRPr>
              </a:lvl4pPr>
              <a:lvl5pPr marL="1828800">
                <a:defRPr sz="2200" b="0" i="0"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 kern="0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Сервисы системы</a:t>
              </a:r>
            </a:p>
          </p:txBody>
        </p:sp>
      </p:grpSp>
      <p:sp>
        <p:nvSpPr>
          <p:cNvPr id="36" name="Параллелограмм 35"/>
          <p:cNvSpPr/>
          <p:nvPr/>
        </p:nvSpPr>
        <p:spPr>
          <a:xfrm>
            <a:off x="7301939" y="4863795"/>
            <a:ext cx="4542093" cy="409484"/>
          </a:xfrm>
          <a:prstGeom prst="parallelogram">
            <a:avLst/>
          </a:prstGeom>
          <a:solidFill>
            <a:schemeClr val="bg1"/>
          </a:solidFill>
          <a:ln w="9525">
            <a:solidFill>
              <a:srgbClr val="0079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atin typeface="Montserrat" panose="00000500000000000000" pitchFamily="2" charset="-52"/>
            </a:endParaRPr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7606625" y="4930037"/>
            <a:ext cx="3884067" cy="27699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kern="0" dirty="0">
                <a:solidFill>
                  <a:srgbClr val="0079E7"/>
                </a:solidFill>
                <a:latin typeface="Montserrat" panose="00000500000000000000" pitchFamily="2" charset="-52"/>
              </a:rPr>
              <a:t>Интеграционная архитектура</a:t>
            </a:r>
          </a:p>
        </p:txBody>
      </p:sp>
      <p:sp>
        <p:nvSpPr>
          <p:cNvPr id="49" name="Стрелка вправо 48"/>
          <p:cNvSpPr/>
          <p:nvPr/>
        </p:nvSpPr>
        <p:spPr>
          <a:xfrm>
            <a:off x="4002670" y="5750802"/>
            <a:ext cx="3150565" cy="174336"/>
          </a:xfrm>
          <a:prstGeom prst="rightArrow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право 49"/>
          <p:cNvSpPr/>
          <p:nvPr/>
        </p:nvSpPr>
        <p:spPr>
          <a:xfrm>
            <a:off x="4002670" y="1950915"/>
            <a:ext cx="3150566" cy="146099"/>
          </a:xfrm>
          <a:prstGeom prst="rightArrow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4002670" y="3210361"/>
            <a:ext cx="3150566" cy="193979"/>
          </a:xfrm>
          <a:prstGeom prst="rightArrow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>
            <a:off x="4002670" y="3873777"/>
            <a:ext cx="3150566" cy="202153"/>
          </a:xfrm>
          <a:prstGeom prst="rightArrow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>
            <a:off x="4002670" y="4983876"/>
            <a:ext cx="3150566" cy="187043"/>
          </a:xfrm>
          <a:prstGeom prst="rightArrow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1566288" y="6488668"/>
            <a:ext cx="354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556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36" grpId="0" animBg="1"/>
      <p:bldP spid="37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2585" y="520472"/>
            <a:ext cx="6808385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Эффекты </a:t>
            </a:r>
          </a:p>
        </p:txBody>
      </p:sp>
      <p:grpSp>
        <p:nvGrpSpPr>
          <p:cNvPr id="5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6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" name="Google Shape;20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Прямоугольник 44"/>
          <p:cNvSpPr/>
          <p:nvPr/>
        </p:nvSpPr>
        <p:spPr>
          <a:xfrm>
            <a:off x="1096044" y="428616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solidFill>
                <a:srgbClr val="187CF4"/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>
            <a:off x="6002503" y="0"/>
            <a:ext cx="1712747" cy="6866654"/>
          </a:xfrm>
          <a:prstGeom prst="line">
            <a:avLst/>
          </a:prstGeom>
          <a:ln w="28575">
            <a:solidFill>
              <a:srgbClr val="187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2"/>
          <a:stretch/>
        </p:blipFill>
        <p:spPr>
          <a:xfrm>
            <a:off x="6096000" y="8654"/>
            <a:ext cx="8122911" cy="6858000"/>
          </a:xfrm>
          <a:prstGeom prst="parallelogram">
            <a:avLst/>
          </a:prstGeom>
        </p:spPr>
      </p:pic>
      <p:sp>
        <p:nvSpPr>
          <p:cNvPr id="15" name="Параллелограмм 14"/>
          <p:cNvSpPr/>
          <p:nvPr/>
        </p:nvSpPr>
        <p:spPr>
          <a:xfrm>
            <a:off x="6096000" y="-8655"/>
            <a:ext cx="8185485" cy="6858002"/>
          </a:xfrm>
          <a:prstGeom prst="parallelogram">
            <a:avLst/>
          </a:prstGeom>
          <a:solidFill>
            <a:srgbClr val="187CF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298945" y="1517324"/>
            <a:ext cx="6633301" cy="972235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1394858" y="1695665"/>
            <a:ext cx="4544747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Сократили время на подготовку документов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293966" y="2841912"/>
            <a:ext cx="6325666" cy="972235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1394858" y="2864722"/>
            <a:ext cx="4698581" cy="92333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Снизили объем не выявленных требований на этапе приемки </a:t>
            </a:r>
            <a:br>
              <a:rPr lang="ru-RU" dirty="0"/>
            </a:br>
            <a:r>
              <a:rPr lang="ru-RU" dirty="0"/>
              <a:t>и внедрения</a:t>
            </a:r>
          </a:p>
        </p:txBody>
      </p:sp>
      <p:sp>
        <p:nvSpPr>
          <p:cNvPr id="21" name="Параллелограмм 20"/>
          <p:cNvSpPr/>
          <p:nvPr/>
        </p:nvSpPr>
        <p:spPr>
          <a:xfrm>
            <a:off x="289952" y="4166500"/>
            <a:ext cx="6017064" cy="972235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1394858" y="4326545"/>
            <a:ext cx="4230255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Улучшили взаимодействие </a:t>
            </a:r>
            <a:br>
              <a:rPr lang="ru-RU" dirty="0"/>
            </a:br>
            <a:r>
              <a:rPr lang="ru-RU" dirty="0"/>
              <a:t>в команде</a:t>
            </a:r>
          </a:p>
        </p:txBody>
      </p:sp>
      <p:sp>
        <p:nvSpPr>
          <p:cNvPr id="24" name="Параллелограмм 23"/>
          <p:cNvSpPr/>
          <p:nvPr/>
        </p:nvSpPr>
        <p:spPr>
          <a:xfrm>
            <a:off x="266624" y="5491087"/>
            <a:ext cx="5673305" cy="972235"/>
          </a:xfrm>
          <a:prstGeom prst="parallelogram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1394858" y="5669428"/>
            <a:ext cx="4230255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dirty="0"/>
              <a:t>Повысили качество </a:t>
            </a:r>
            <a:br>
              <a:rPr lang="ru-RU" dirty="0"/>
            </a:br>
            <a:r>
              <a:rPr lang="ru-RU" dirty="0"/>
              <a:t>систем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8" y="5661223"/>
            <a:ext cx="613943" cy="613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9" y="1679444"/>
            <a:ext cx="703359" cy="703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2" y="2997200"/>
            <a:ext cx="699477" cy="699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2" y="4305679"/>
            <a:ext cx="755404" cy="75540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1566288" y="6488668"/>
            <a:ext cx="362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18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3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14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929" y="492613"/>
            <a:ext cx="7749321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Когда нужна структура документов?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3519" y="1798588"/>
            <a:ext cx="62766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ru-RU" dirty="0">
                <a:latin typeface="Montserrat" panose="00000500000000000000" pitchFamily="2" charset="-52"/>
              </a:rPr>
              <a:t>На старте проекта,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когда и не знаешь, с чего начать</a:t>
            </a:r>
          </a:p>
          <a:p>
            <a:pPr>
              <a:spcAft>
                <a:spcPts val="3600"/>
              </a:spcAft>
            </a:pPr>
            <a:r>
              <a:rPr lang="ru-RU" dirty="0">
                <a:latin typeface="Montserrat" panose="00000500000000000000" pitchFamily="2" charset="-52"/>
              </a:rPr>
              <a:t>При завершении аналитики,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когда хочешь проверить, всё ли учел</a:t>
            </a:r>
          </a:p>
          <a:p>
            <a:pPr>
              <a:spcAft>
                <a:spcPts val="3600"/>
              </a:spcAft>
            </a:pPr>
            <a:r>
              <a:rPr lang="ru-RU" dirty="0">
                <a:latin typeface="Montserrat" panose="00000500000000000000" pitchFamily="2" charset="-52"/>
              </a:rPr>
              <a:t>В ходе разработки,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когда хочешь навести порядок</a:t>
            </a:r>
          </a:p>
          <a:p>
            <a:pPr>
              <a:spcAft>
                <a:spcPts val="3600"/>
              </a:spcAft>
            </a:pPr>
            <a:r>
              <a:rPr lang="ru-RU" dirty="0">
                <a:latin typeface="Montserrat" panose="00000500000000000000" pitchFamily="2" charset="-52"/>
              </a:rPr>
              <a:t>Когда кругом «пожары», </a:t>
            </a:r>
            <a:br>
              <a:rPr lang="en-US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а хочется заниматься аналитикой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8574718" y="-104775"/>
            <a:ext cx="3617282" cy="6991350"/>
            <a:chOff x="9686498" y="0"/>
            <a:chExt cx="2505502" cy="5181600"/>
          </a:xfrm>
        </p:grpSpPr>
        <p:sp>
          <p:nvSpPr>
            <p:cNvPr id="7" name="Полилиния 6"/>
            <p:cNvSpPr/>
            <p:nvPr/>
          </p:nvSpPr>
          <p:spPr>
            <a:xfrm>
              <a:off x="9879106" y="0"/>
              <a:ext cx="2312894" cy="5181600"/>
            </a:xfrm>
            <a:custGeom>
              <a:avLst/>
              <a:gdLst>
                <a:gd name="connsiteX0" fmla="*/ 1207247 w 2312894"/>
                <a:gd name="connsiteY0" fmla="*/ 29882 h 5181600"/>
                <a:gd name="connsiteX1" fmla="*/ 0 w 2312894"/>
                <a:gd name="connsiteY1" fmla="*/ 5181600 h 5181600"/>
                <a:gd name="connsiteX2" fmla="*/ 2312894 w 2312894"/>
                <a:gd name="connsiteY2" fmla="*/ 5181600 h 5181600"/>
                <a:gd name="connsiteX3" fmla="*/ 2312894 w 2312894"/>
                <a:gd name="connsiteY3" fmla="*/ 0 h 5181600"/>
                <a:gd name="connsiteX4" fmla="*/ 1207247 w 2312894"/>
                <a:gd name="connsiteY4" fmla="*/ 29882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2894" h="5181600">
                  <a:moveTo>
                    <a:pt x="1207247" y="29882"/>
                  </a:moveTo>
                  <a:lnTo>
                    <a:pt x="0" y="5181600"/>
                  </a:lnTo>
                  <a:lnTo>
                    <a:pt x="2312894" y="5181600"/>
                  </a:lnTo>
                  <a:lnTo>
                    <a:pt x="2312894" y="0"/>
                  </a:lnTo>
                  <a:lnTo>
                    <a:pt x="1207247" y="29882"/>
                  </a:lnTo>
                  <a:close/>
                </a:path>
              </a:pathLst>
            </a:custGeom>
            <a:solidFill>
              <a:srgbClr val="0079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9786852" y="0"/>
              <a:ext cx="1202575" cy="5181600"/>
            </a:xfrm>
            <a:prstGeom prst="line">
              <a:avLst/>
            </a:prstGeom>
            <a:ln w="57150">
              <a:solidFill>
                <a:srgbClr val="0079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9686498" y="0"/>
              <a:ext cx="1202575" cy="5181600"/>
            </a:xfrm>
            <a:prstGeom prst="line">
              <a:avLst/>
            </a:prstGeom>
            <a:ln w="9525">
              <a:solidFill>
                <a:srgbClr val="0079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17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8" name="Google Shape;20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Группа 31"/>
          <p:cNvGrpSpPr/>
          <p:nvPr/>
        </p:nvGrpSpPr>
        <p:grpSpPr>
          <a:xfrm>
            <a:off x="1196954" y="1779785"/>
            <a:ext cx="611761" cy="604721"/>
            <a:chOff x="1047538" y="1888073"/>
            <a:chExt cx="611761" cy="604721"/>
          </a:xfrm>
        </p:grpSpPr>
        <p:sp>
          <p:nvSpPr>
            <p:cNvPr id="28" name="Овал 27"/>
            <p:cNvSpPr/>
            <p:nvPr/>
          </p:nvSpPr>
          <p:spPr>
            <a:xfrm>
              <a:off x="1047538" y="1948331"/>
              <a:ext cx="544463" cy="544463"/>
            </a:xfrm>
            <a:prstGeom prst="ellipse">
              <a:avLst/>
            </a:prstGeom>
            <a:solidFill>
              <a:srgbClr val="75B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50" y="1888073"/>
              <a:ext cx="459149" cy="459149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1196954" y="2769817"/>
            <a:ext cx="612670" cy="600819"/>
            <a:chOff x="1047538" y="2878105"/>
            <a:chExt cx="612670" cy="600819"/>
          </a:xfrm>
        </p:grpSpPr>
        <p:sp>
          <p:nvSpPr>
            <p:cNvPr id="29" name="Овал 28"/>
            <p:cNvSpPr/>
            <p:nvPr/>
          </p:nvSpPr>
          <p:spPr>
            <a:xfrm>
              <a:off x="1047538" y="2934461"/>
              <a:ext cx="544463" cy="544463"/>
            </a:xfrm>
            <a:prstGeom prst="ellipse">
              <a:avLst/>
            </a:prstGeom>
            <a:solidFill>
              <a:srgbClr val="75B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50" y="2878105"/>
              <a:ext cx="460058" cy="460058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1196954" y="3790755"/>
            <a:ext cx="612671" cy="625763"/>
            <a:chOff x="1047538" y="3899043"/>
            <a:chExt cx="612671" cy="625763"/>
          </a:xfrm>
        </p:grpSpPr>
        <p:sp>
          <p:nvSpPr>
            <p:cNvPr id="30" name="Овал 29"/>
            <p:cNvSpPr/>
            <p:nvPr/>
          </p:nvSpPr>
          <p:spPr>
            <a:xfrm>
              <a:off x="1047538" y="3980343"/>
              <a:ext cx="544463" cy="544463"/>
            </a:xfrm>
            <a:prstGeom prst="ellipse">
              <a:avLst/>
            </a:prstGeom>
            <a:solidFill>
              <a:srgbClr val="75B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51" y="3899043"/>
              <a:ext cx="460058" cy="460058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196954" y="4805404"/>
            <a:ext cx="606217" cy="596292"/>
            <a:chOff x="1047538" y="4913692"/>
            <a:chExt cx="606217" cy="596292"/>
          </a:xfrm>
        </p:grpSpPr>
        <p:sp>
          <p:nvSpPr>
            <p:cNvPr id="31" name="Овал 30"/>
            <p:cNvSpPr/>
            <p:nvPr/>
          </p:nvSpPr>
          <p:spPr>
            <a:xfrm>
              <a:off x="1047538" y="4965521"/>
              <a:ext cx="544463" cy="544463"/>
            </a:xfrm>
            <a:prstGeom prst="ellipse">
              <a:avLst/>
            </a:prstGeom>
            <a:solidFill>
              <a:srgbClr val="75B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50" y="4913692"/>
              <a:ext cx="453605" cy="453605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11566288" y="6488668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203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 flipH="1" flipV="1">
            <a:off x="0" y="0"/>
            <a:ext cx="3617282" cy="6991350"/>
            <a:chOff x="9686498" y="0"/>
            <a:chExt cx="2505502" cy="5181600"/>
          </a:xfrm>
          <a:solidFill>
            <a:schemeClr val="bg1"/>
          </a:solidFill>
        </p:grpSpPr>
        <p:sp>
          <p:nvSpPr>
            <p:cNvPr id="7" name="Полилиния 6"/>
            <p:cNvSpPr/>
            <p:nvPr/>
          </p:nvSpPr>
          <p:spPr>
            <a:xfrm>
              <a:off x="9879106" y="0"/>
              <a:ext cx="2312894" cy="5181600"/>
            </a:xfrm>
            <a:custGeom>
              <a:avLst/>
              <a:gdLst>
                <a:gd name="connsiteX0" fmla="*/ 1207247 w 2312894"/>
                <a:gd name="connsiteY0" fmla="*/ 29882 h 5181600"/>
                <a:gd name="connsiteX1" fmla="*/ 0 w 2312894"/>
                <a:gd name="connsiteY1" fmla="*/ 5181600 h 5181600"/>
                <a:gd name="connsiteX2" fmla="*/ 2312894 w 2312894"/>
                <a:gd name="connsiteY2" fmla="*/ 5181600 h 5181600"/>
                <a:gd name="connsiteX3" fmla="*/ 2312894 w 2312894"/>
                <a:gd name="connsiteY3" fmla="*/ 0 h 5181600"/>
                <a:gd name="connsiteX4" fmla="*/ 1207247 w 2312894"/>
                <a:gd name="connsiteY4" fmla="*/ 29882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2894" h="5181600">
                  <a:moveTo>
                    <a:pt x="1207247" y="29882"/>
                  </a:moveTo>
                  <a:lnTo>
                    <a:pt x="0" y="5181600"/>
                  </a:lnTo>
                  <a:lnTo>
                    <a:pt x="2312894" y="5181600"/>
                  </a:lnTo>
                  <a:lnTo>
                    <a:pt x="2312894" y="0"/>
                  </a:lnTo>
                  <a:lnTo>
                    <a:pt x="1207247" y="2988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9786852" y="0"/>
              <a:ext cx="1202575" cy="5181600"/>
            </a:xfrm>
            <a:prstGeom prst="lin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9686498" y="0"/>
              <a:ext cx="1202575" cy="518160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617282" y="2367171"/>
            <a:ext cx="58144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Montserrat ExtraBold" panose="00000900000000000000" pitchFamily="2" charset="0"/>
              </a:rPr>
              <a:t>Переходим </a:t>
            </a:r>
            <a:br>
              <a:rPr lang="ru-RU" sz="6600" dirty="0">
                <a:solidFill>
                  <a:schemeClr val="bg1"/>
                </a:solidFill>
                <a:latin typeface="Montserrat ExtraBold" panose="00000900000000000000" pitchFamily="2" charset="0"/>
              </a:rPr>
            </a:br>
            <a:r>
              <a:rPr lang="ru-RU" sz="6600" dirty="0">
                <a:solidFill>
                  <a:schemeClr val="bg1"/>
                </a:solidFill>
                <a:latin typeface="Montserrat ExtraBold" panose="00000900000000000000" pitchFamily="2" charset="0"/>
              </a:rPr>
              <a:t>к делу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566288" y="6488668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12" name="Google Shape;198;p8">
            <a:extLst>
              <a:ext uri="{FF2B5EF4-FFF2-40B4-BE49-F238E27FC236}">
                <a16:creationId xmlns:a16="http://schemas.microsoft.com/office/drawing/2014/main" id="{13944294-4EBB-E57A-1E42-BF8BBD5E7C40}"/>
              </a:ext>
            </a:extLst>
          </p:cNvPr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14" name="Google Shape;199;p8">
              <a:extLst>
                <a:ext uri="{FF2B5EF4-FFF2-40B4-BE49-F238E27FC236}">
                  <a16:creationId xmlns:a16="http://schemas.microsoft.com/office/drawing/2014/main" id="{74287810-4AF7-5175-0347-51BFC192B674}"/>
                </a:ext>
              </a:extLst>
            </p:cNvPr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" name="Google Shape;200;p8">
              <a:extLst>
                <a:ext uri="{FF2B5EF4-FFF2-40B4-BE49-F238E27FC236}">
                  <a16:creationId xmlns:a16="http://schemas.microsoft.com/office/drawing/2014/main" id="{897824EF-AAC2-A870-7C81-A1DE4EBD51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01594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" name="Google Shape;200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70686" y="2099044"/>
            <a:ext cx="3679870" cy="487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dirty="0">
                <a:latin typeface="Montserrat" panose="00000500000000000000" pitchFamily="2" charset="-52"/>
              </a:rPr>
              <a:t>UX </a:t>
            </a:r>
            <a:r>
              <a:rPr lang="ru-RU" sz="1600" dirty="0">
                <a:latin typeface="Montserrat" panose="00000500000000000000" pitchFamily="2" charset="-52"/>
              </a:rPr>
              <a:t>в требованиях важен так же, </a:t>
            </a:r>
            <a:br>
              <a:rPr lang="ru-RU" sz="1600" dirty="0">
                <a:latin typeface="Montserrat" panose="00000500000000000000" pitchFamily="2" charset="-52"/>
              </a:rPr>
            </a:br>
            <a:r>
              <a:rPr lang="ru-RU" sz="1600" dirty="0">
                <a:latin typeface="Montserrat" panose="00000500000000000000" pitchFamily="2" charset="-52"/>
              </a:rPr>
              <a:t>как и в самой системе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36918" y="5508903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Требование фиксируем один раз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62975" y="2099044"/>
            <a:ext cx="3188693" cy="4876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Montserrat" panose="00000500000000000000" pitchFamily="2" charset="-52"/>
              </a:rPr>
              <a:t>Любое требование должно </a:t>
            </a:r>
            <a:br>
              <a:rPr lang="ru-RU" sz="1600" dirty="0">
                <a:latin typeface="Montserrat" panose="00000500000000000000" pitchFamily="2" charset="-52"/>
              </a:rPr>
            </a:br>
            <a:r>
              <a:rPr lang="ru-RU" sz="1600" dirty="0">
                <a:latin typeface="Montserrat" panose="00000500000000000000" pitchFamily="2" charset="-52"/>
              </a:rPr>
              <a:t>иметь приоритет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16162" y="1741352"/>
            <a:ext cx="1534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87CF4"/>
                </a:solidFill>
                <a:latin typeface="Montserrat ExtraBold" panose="00000900000000000000" pitchFamily="2" charset="-52"/>
              </a:rPr>
              <a:t>Удобство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62975" y="1741352"/>
            <a:ext cx="18165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87CF4"/>
                </a:solidFill>
                <a:latin typeface="Montserrat ExtraBold" panose="00000900000000000000" pitchFamily="2" charset="-52"/>
              </a:rPr>
              <a:t>Приоритет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41836" y="5784271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87CF4"/>
                </a:solidFill>
                <a:latin typeface="Montserrat ExtraBold" panose="00000900000000000000" pitchFamily="2" charset="-52"/>
              </a:rPr>
              <a:t>Уникальность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541" y="4241106"/>
            <a:ext cx="3679870" cy="487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dirty="0">
                <a:latin typeface="Montserrat" panose="00000500000000000000" pitchFamily="2" charset="-52"/>
              </a:rPr>
              <a:t>Документ пишется на одном </a:t>
            </a:r>
            <a:br>
              <a:rPr lang="ru-RU" sz="1600" dirty="0">
                <a:latin typeface="Montserrat" panose="00000500000000000000" pitchFamily="2" charset="-52"/>
              </a:rPr>
            </a:br>
            <a:r>
              <a:rPr lang="ru-RU" sz="1600" dirty="0">
                <a:latin typeface="Montserrat" panose="00000500000000000000" pitchFamily="2" charset="-52"/>
              </a:rPr>
              <a:t>уровне детализации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15745" y="3883414"/>
            <a:ext cx="2633666" cy="402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187CF4"/>
                </a:solidFill>
                <a:latin typeface="Montserrat ExtraBold" panose="00000900000000000000" pitchFamily="2" charset="-52"/>
              </a:rPr>
              <a:t>Детализация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562975" y="4243862"/>
            <a:ext cx="3318537" cy="4876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Montserrat" panose="00000500000000000000" pitchFamily="2" charset="-52"/>
              </a:rPr>
              <a:t>Графическое представление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Montserrat" panose="00000500000000000000" pitchFamily="2" charset="-52"/>
              </a:rPr>
              <a:t>требований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562975" y="3886170"/>
            <a:ext cx="2297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87CF4"/>
                </a:solidFill>
                <a:latin typeface="Montserrat ExtraBold" panose="00000900000000000000" pitchFamily="2" charset="-52"/>
              </a:rPr>
              <a:t>Визуализация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83" y="1871209"/>
            <a:ext cx="6615232" cy="35520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87929" y="492613"/>
            <a:ext cx="7749321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Базовые правила</a:t>
            </a:r>
            <a:r>
              <a:rPr lang="en-US" sz="2800" b="1" dirty="0">
                <a:latin typeface="Montserrat" panose="00000500000000000000" pitchFamily="2" charset="-52"/>
              </a:rPr>
              <a:t> </a:t>
            </a:r>
            <a:r>
              <a:rPr lang="ru-RU" sz="2800" b="1" dirty="0">
                <a:latin typeface="Montserrat" panose="00000500000000000000" pitchFamily="2" charset="-52"/>
              </a:rPr>
              <a:t>документации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690938" y="1847847"/>
            <a:ext cx="58473" cy="647700"/>
          </a:xfrm>
          <a:prstGeom prst="rect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690938" y="4000496"/>
            <a:ext cx="58473" cy="647700"/>
          </a:xfrm>
          <a:prstGeom prst="rect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562491" y="1847847"/>
            <a:ext cx="58473" cy="647700"/>
          </a:xfrm>
          <a:prstGeom prst="rect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562491" y="4000496"/>
            <a:ext cx="58473" cy="647700"/>
          </a:xfrm>
          <a:prstGeom prst="rect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336918" y="5602010"/>
            <a:ext cx="55748" cy="484465"/>
          </a:xfrm>
          <a:prstGeom prst="rect">
            <a:avLst/>
          </a:pr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566288" y="6488668"/>
            <a:ext cx="303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4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1475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лилиния 30"/>
          <p:cNvSpPr/>
          <p:nvPr/>
        </p:nvSpPr>
        <p:spPr>
          <a:xfrm>
            <a:off x="4523407" y="-38502"/>
            <a:ext cx="7668593" cy="6930835"/>
          </a:xfrm>
          <a:custGeom>
            <a:avLst/>
            <a:gdLst>
              <a:gd name="connsiteX0" fmla="*/ 8075563 w 8075563"/>
              <a:gd name="connsiteY0" fmla="*/ 0 h 7058527"/>
              <a:gd name="connsiteX1" fmla="*/ 8075563 w 8075563"/>
              <a:gd name="connsiteY1" fmla="*/ 7058527 h 7058527"/>
              <a:gd name="connsiteX2" fmla="*/ 0 w 8075563"/>
              <a:gd name="connsiteY2" fmla="*/ 7058527 h 7058527"/>
              <a:gd name="connsiteX3" fmla="*/ 1729709 w 8075563"/>
              <a:gd name="connsiteY3" fmla="*/ 160284 h 7058527"/>
              <a:gd name="connsiteX0" fmla="*/ 8075563 w 8075563"/>
              <a:gd name="connsiteY0" fmla="*/ 0 h 7058527"/>
              <a:gd name="connsiteX1" fmla="*/ 8075563 w 8075563"/>
              <a:gd name="connsiteY1" fmla="*/ 7058527 h 7058527"/>
              <a:gd name="connsiteX2" fmla="*/ 0 w 8075563"/>
              <a:gd name="connsiteY2" fmla="*/ 7058527 h 7058527"/>
              <a:gd name="connsiteX3" fmla="*/ 1770253 w 8075563"/>
              <a:gd name="connsiteY3" fmla="*/ 32138 h 7058527"/>
              <a:gd name="connsiteX4" fmla="*/ 8075563 w 8075563"/>
              <a:gd name="connsiteY4" fmla="*/ 0 h 7058527"/>
              <a:gd name="connsiteX0" fmla="*/ 8075563 w 8075563"/>
              <a:gd name="connsiteY0" fmla="*/ 0 h 7058527"/>
              <a:gd name="connsiteX1" fmla="*/ 8075563 w 8075563"/>
              <a:gd name="connsiteY1" fmla="*/ 7058527 h 7058527"/>
              <a:gd name="connsiteX2" fmla="*/ 0 w 8075563"/>
              <a:gd name="connsiteY2" fmla="*/ 7058527 h 7058527"/>
              <a:gd name="connsiteX3" fmla="*/ 1770253 w 8075563"/>
              <a:gd name="connsiteY3" fmla="*/ 32138 h 7058527"/>
              <a:gd name="connsiteX4" fmla="*/ 8075563 w 8075563"/>
              <a:gd name="connsiteY4" fmla="*/ 0 h 7058527"/>
              <a:gd name="connsiteX0" fmla="*/ 8075563 w 8075563"/>
              <a:gd name="connsiteY0" fmla="*/ 27007 h 7085534"/>
              <a:gd name="connsiteX1" fmla="*/ 8075563 w 8075563"/>
              <a:gd name="connsiteY1" fmla="*/ 7085534 h 7085534"/>
              <a:gd name="connsiteX2" fmla="*/ 0 w 8075563"/>
              <a:gd name="connsiteY2" fmla="*/ 7085534 h 7085534"/>
              <a:gd name="connsiteX3" fmla="*/ 1770253 w 8075563"/>
              <a:gd name="connsiteY3" fmla="*/ 0 h 7085534"/>
              <a:gd name="connsiteX4" fmla="*/ 8075563 w 8075563"/>
              <a:gd name="connsiteY4" fmla="*/ 27007 h 7085534"/>
              <a:gd name="connsiteX0" fmla="*/ 8075563 w 8075563"/>
              <a:gd name="connsiteY0" fmla="*/ 0 h 7097956"/>
              <a:gd name="connsiteX1" fmla="*/ 8075563 w 8075563"/>
              <a:gd name="connsiteY1" fmla="*/ 7097956 h 7097956"/>
              <a:gd name="connsiteX2" fmla="*/ 0 w 8075563"/>
              <a:gd name="connsiteY2" fmla="*/ 7097956 h 7097956"/>
              <a:gd name="connsiteX3" fmla="*/ 1770253 w 8075563"/>
              <a:gd name="connsiteY3" fmla="*/ 12422 h 7097956"/>
              <a:gd name="connsiteX4" fmla="*/ 8075563 w 8075563"/>
              <a:gd name="connsiteY4" fmla="*/ 0 h 709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5563" h="7097956">
                <a:moveTo>
                  <a:pt x="8075563" y="0"/>
                </a:moveTo>
                <a:lnTo>
                  <a:pt x="8075563" y="7097956"/>
                </a:lnTo>
                <a:lnTo>
                  <a:pt x="0" y="7097956"/>
                </a:lnTo>
                <a:lnTo>
                  <a:pt x="1770253" y="12422"/>
                </a:lnTo>
                <a:lnTo>
                  <a:pt x="8075563" y="0"/>
                </a:lnTo>
                <a:close/>
              </a:path>
            </a:pathLst>
          </a:cu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3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" name="Google Shape;200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1087930" y="492613"/>
            <a:ext cx="5048950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1. Удобство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A939C5C-B455-75B4-A2F0-666B61CB7643}"/>
              </a:ext>
            </a:extLst>
          </p:cNvPr>
          <p:cNvSpPr/>
          <p:nvPr/>
        </p:nvSpPr>
        <p:spPr>
          <a:xfrm>
            <a:off x="6040626" y="6118050"/>
            <a:ext cx="5076779" cy="241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Пример оформления типовой страницы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099962" y="1676144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Что проверять?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087930" y="3761093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Как помогает?</a:t>
            </a:r>
          </a:p>
        </p:txBody>
      </p:sp>
      <p:sp>
        <p:nvSpPr>
          <p:cNvPr id="56" name="Параллелограмм 55"/>
          <p:cNvSpPr/>
          <p:nvPr/>
        </p:nvSpPr>
        <p:spPr>
          <a:xfrm>
            <a:off x="1189160" y="4196079"/>
            <a:ext cx="3334248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7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486764" y="4303254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Легкое восприятие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документов</a:t>
            </a:r>
          </a:p>
        </p:txBody>
      </p:sp>
      <p:sp>
        <p:nvSpPr>
          <p:cNvPr id="58" name="Параллелограмм 57"/>
          <p:cNvSpPr/>
          <p:nvPr/>
        </p:nvSpPr>
        <p:spPr>
          <a:xfrm>
            <a:off x="1189160" y="4792287"/>
            <a:ext cx="3334248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9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486764" y="4911494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Сокращение сроков согласования</a:t>
            </a:r>
          </a:p>
        </p:txBody>
      </p:sp>
      <p:sp>
        <p:nvSpPr>
          <p:cNvPr id="60" name="Параллелограмм 59"/>
          <p:cNvSpPr/>
          <p:nvPr/>
        </p:nvSpPr>
        <p:spPr>
          <a:xfrm>
            <a:off x="1189160" y="5418620"/>
            <a:ext cx="3334248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61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486764" y="5549859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Снижение количества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обсуждений</a:t>
            </a:r>
          </a:p>
        </p:txBody>
      </p:sp>
      <p:sp>
        <p:nvSpPr>
          <p:cNvPr id="62" name="Параллелограмм 61"/>
          <p:cNvSpPr/>
          <p:nvPr/>
        </p:nvSpPr>
        <p:spPr>
          <a:xfrm>
            <a:off x="1189158" y="2139637"/>
            <a:ext cx="394563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63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486764" y="2246812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Быстрый поиск нужного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раздела</a:t>
            </a:r>
          </a:p>
        </p:txBody>
      </p:sp>
      <p:sp>
        <p:nvSpPr>
          <p:cNvPr id="64" name="Параллелограмм 63"/>
          <p:cNvSpPr/>
          <p:nvPr/>
        </p:nvSpPr>
        <p:spPr>
          <a:xfrm>
            <a:off x="1189158" y="2735845"/>
            <a:ext cx="394563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65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486764" y="2867084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Типовое представление страницы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4619853" y="-609717"/>
            <a:ext cx="1979061" cy="80091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11566288" y="6488668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5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6D24A7-1505-163A-F1F7-F58F914F84A7}"/>
              </a:ext>
            </a:extLst>
          </p:cNvPr>
          <p:cNvSpPr/>
          <p:nvPr/>
        </p:nvSpPr>
        <p:spPr>
          <a:xfrm>
            <a:off x="6053343" y="2413798"/>
            <a:ext cx="5818363" cy="363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E98BA7-A2E0-A1F1-EE1C-DCA0A11FCB3F}"/>
              </a:ext>
            </a:extLst>
          </p:cNvPr>
          <p:cNvSpPr/>
          <p:nvPr/>
        </p:nvSpPr>
        <p:spPr>
          <a:xfrm>
            <a:off x="6202399" y="2548065"/>
            <a:ext cx="958886" cy="343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050" kern="0" dirty="0">
                <a:solidFill>
                  <a:schemeClr val="tx1"/>
                </a:solidFill>
                <a:latin typeface="Montserrat" panose="00000500000000000000" pitchFamily="2" charset="-52"/>
              </a:rPr>
              <a:t>Навигация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3867D4-29A6-1FE1-AE72-E37CF2AD55AD}"/>
              </a:ext>
            </a:extLst>
          </p:cNvPr>
          <p:cNvSpPr/>
          <p:nvPr/>
        </p:nvSpPr>
        <p:spPr>
          <a:xfrm>
            <a:off x="7234706" y="2541576"/>
            <a:ext cx="2771870" cy="72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kern="0" dirty="0">
                <a:solidFill>
                  <a:schemeClr val="tx1"/>
                </a:solidFill>
                <a:latin typeface="Montserrat" panose="00000500000000000000" pitchFamily="2" charset="-52"/>
              </a:rPr>
              <a:t>Сценарий выполнения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A8B6A50-BB2B-B7C2-9E2D-ABD39D0ECB39}"/>
              </a:ext>
            </a:extLst>
          </p:cNvPr>
          <p:cNvSpPr/>
          <p:nvPr/>
        </p:nvSpPr>
        <p:spPr>
          <a:xfrm>
            <a:off x="10146595" y="2548065"/>
            <a:ext cx="1552812" cy="72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kern="0" dirty="0">
                <a:solidFill>
                  <a:schemeClr val="tx1"/>
                </a:solidFill>
                <a:latin typeface="Montserrat" panose="00000500000000000000" pitchFamily="2" charset="-52"/>
              </a:rPr>
              <a:t>Доступы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8B5099E-2D76-FF52-A111-60C7D9A49AA2}"/>
              </a:ext>
            </a:extLst>
          </p:cNvPr>
          <p:cNvSpPr/>
          <p:nvPr/>
        </p:nvSpPr>
        <p:spPr>
          <a:xfrm>
            <a:off x="7259675" y="3447117"/>
            <a:ext cx="2771870" cy="72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kern="0" dirty="0">
                <a:solidFill>
                  <a:schemeClr val="tx1"/>
                </a:solidFill>
                <a:latin typeface="Montserrat" panose="00000500000000000000" pitchFamily="2" charset="-52"/>
              </a:rPr>
              <a:t>Описание логики фронта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C94FBBA-B0DA-DEBC-3050-163C9ED90AFC}"/>
              </a:ext>
            </a:extLst>
          </p:cNvPr>
          <p:cNvSpPr/>
          <p:nvPr/>
        </p:nvSpPr>
        <p:spPr>
          <a:xfrm>
            <a:off x="10156304" y="3447117"/>
            <a:ext cx="1552812" cy="72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kern="0" dirty="0">
                <a:solidFill>
                  <a:schemeClr val="tx1"/>
                </a:solidFill>
                <a:latin typeface="Montserrat" panose="00000500000000000000" pitchFamily="2" charset="-52"/>
              </a:rPr>
              <a:t>Макет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C9EB80C-30CA-13FC-C13A-AF08DB76AC89}"/>
              </a:ext>
            </a:extLst>
          </p:cNvPr>
          <p:cNvSpPr/>
          <p:nvPr/>
        </p:nvSpPr>
        <p:spPr>
          <a:xfrm>
            <a:off x="7259674" y="4352658"/>
            <a:ext cx="4464701" cy="72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kern="0" dirty="0">
                <a:solidFill>
                  <a:schemeClr val="tx1"/>
                </a:solidFill>
                <a:latin typeface="Montserrat" panose="00000500000000000000" pitchFamily="2" charset="-52"/>
              </a:rPr>
              <a:t>Атрибуты </a:t>
            </a:r>
            <a:r>
              <a:rPr lang="en-US" sz="1200" kern="0" dirty="0">
                <a:solidFill>
                  <a:schemeClr val="tx1"/>
                </a:solidFill>
                <a:latin typeface="Montserrat" panose="00000500000000000000" pitchFamily="2" charset="-52"/>
              </a:rPr>
              <a:t>API</a:t>
            </a:r>
            <a:endParaRPr lang="ru-RU" sz="1200" kern="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D837212-E3C7-2F28-76A8-A59EBC12FBCB}"/>
              </a:ext>
            </a:extLst>
          </p:cNvPr>
          <p:cNvSpPr/>
          <p:nvPr/>
        </p:nvSpPr>
        <p:spPr>
          <a:xfrm>
            <a:off x="7259674" y="5258198"/>
            <a:ext cx="4464701" cy="72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kern="0" dirty="0">
                <a:solidFill>
                  <a:schemeClr val="tx1"/>
                </a:solidFill>
                <a:latin typeface="Montserrat" panose="00000500000000000000" pitchFamily="2" charset="-52"/>
              </a:rPr>
              <a:t>Связи с другими функциями</a:t>
            </a:r>
          </a:p>
        </p:txBody>
      </p:sp>
    </p:spTree>
    <p:extLst>
      <p:ext uri="{BB962C8B-B14F-4D97-AF65-F5344CB8AC3E}">
        <p14:creationId xmlns:p14="http://schemas.microsoft.com/office/powerpoint/2010/main" val="922266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" name="Google Shape;200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1087929" y="492613"/>
            <a:ext cx="5389711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2. Детализация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27777" y="1688599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Что проверять?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15745" y="3773548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Как помогает?</a:t>
            </a:r>
          </a:p>
        </p:txBody>
      </p:sp>
      <p:sp>
        <p:nvSpPr>
          <p:cNvPr id="23" name="Параллелограмм 22"/>
          <p:cNvSpPr/>
          <p:nvPr/>
        </p:nvSpPr>
        <p:spPr>
          <a:xfrm>
            <a:off x="1216974" y="4208534"/>
            <a:ext cx="4561026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4315709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Удерживает фокус внимания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на определенном аспекте</a:t>
            </a:r>
          </a:p>
        </p:txBody>
      </p:sp>
      <p:sp>
        <p:nvSpPr>
          <p:cNvPr id="25" name="Параллелограмм 24"/>
          <p:cNvSpPr/>
          <p:nvPr/>
        </p:nvSpPr>
        <p:spPr>
          <a:xfrm>
            <a:off x="1139053" y="4804741"/>
            <a:ext cx="4643642" cy="947137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4955209"/>
            <a:ext cx="4004208" cy="6664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Знакомство с документацией проходит мягко, позволяя двигаться от общего к частному</a:t>
            </a:r>
          </a:p>
        </p:txBody>
      </p:sp>
      <p:sp>
        <p:nvSpPr>
          <p:cNvPr id="30" name="Параллелограмм 29"/>
          <p:cNvSpPr/>
          <p:nvPr/>
        </p:nvSpPr>
        <p:spPr>
          <a:xfrm>
            <a:off x="1216973" y="2152092"/>
            <a:ext cx="5088577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2259267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На каком уровне детализации пишется документ</a:t>
            </a:r>
          </a:p>
        </p:txBody>
      </p:sp>
      <p:sp>
        <p:nvSpPr>
          <p:cNvPr id="32" name="Параллелограмм 31"/>
          <p:cNvSpPr/>
          <p:nvPr/>
        </p:nvSpPr>
        <p:spPr>
          <a:xfrm>
            <a:off x="1216973" y="2748300"/>
            <a:ext cx="5088577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2879539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Кто основной потребитель документа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5795342" y="-38101"/>
            <a:ext cx="7111155" cy="6962775"/>
          </a:xfrm>
          <a:custGeom>
            <a:avLst/>
            <a:gdLst>
              <a:gd name="connsiteX0" fmla="*/ 1714500 w 7004147"/>
              <a:gd name="connsiteY0" fmla="*/ 0 h 6858000"/>
              <a:gd name="connsiteX1" fmla="*/ 7004147 w 7004147"/>
              <a:gd name="connsiteY1" fmla="*/ 0 h 6858000"/>
              <a:gd name="connsiteX2" fmla="*/ 7004147 w 7004147"/>
              <a:gd name="connsiteY2" fmla="*/ 6858000 h 6858000"/>
              <a:gd name="connsiteX3" fmla="*/ 0 w 700414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4147" h="6858000">
                <a:moveTo>
                  <a:pt x="1714500" y="0"/>
                </a:moveTo>
                <a:lnTo>
                  <a:pt x="7004147" y="0"/>
                </a:lnTo>
                <a:lnTo>
                  <a:pt x="7004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7C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566288" y="6488668"/>
            <a:ext cx="29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6</a:t>
            </a:r>
            <a:endParaRPr lang="ru-RU" sz="1400" dirty="0"/>
          </a:p>
        </p:txBody>
      </p:sp>
      <p:sp>
        <p:nvSpPr>
          <p:cNvPr id="36" name="Параллелограмм 35"/>
          <p:cNvSpPr/>
          <p:nvPr/>
        </p:nvSpPr>
        <p:spPr>
          <a:xfrm>
            <a:off x="8247646" y="587529"/>
            <a:ext cx="3220707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9057830" y="763242"/>
            <a:ext cx="262022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sz="1400" dirty="0">
                <a:solidFill>
                  <a:srgbClr val="0079E7"/>
                </a:solidFill>
              </a:rPr>
              <a:t>Группы процессов</a:t>
            </a:r>
            <a:endParaRPr lang="en-US" sz="1400" dirty="0">
              <a:solidFill>
                <a:srgbClr val="0079E7"/>
              </a:solidFill>
            </a:endParaRPr>
          </a:p>
        </p:txBody>
      </p:sp>
      <p:sp>
        <p:nvSpPr>
          <p:cNvPr id="39" name="Параллелограмм 38"/>
          <p:cNvSpPr/>
          <p:nvPr/>
        </p:nvSpPr>
        <p:spPr>
          <a:xfrm>
            <a:off x="7985176" y="1614292"/>
            <a:ext cx="3220707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8781712" y="1824125"/>
            <a:ext cx="262022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sz="1400" dirty="0">
                <a:solidFill>
                  <a:srgbClr val="0079E7"/>
                </a:solidFill>
              </a:rPr>
              <a:t>Процессы</a:t>
            </a:r>
          </a:p>
        </p:txBody>
      </p:sp>
      <p:sp>
        <p:nvSpPr>
          <p:cNvPr id="42" name="Параллелограмм 41"/>
          <p:cNvSpPr/>
          <p:nvPr/>
        </p:nvSpPr>
        <p:spPr>
          <a:xfrm>
            <a:off x="7728158" y="2641055"/>
            <a:ext cx="3220707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8524694" y="2820546"/>
            <a:ext cx="262022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sz="1400" dirty="0">
                <a:solidFill>
                  <a:srgbClr val="0079E7"/>
                </a:solidFill>
              </a:rPr>
              <a:t>Бизнес-функции</a:t>
            </a:r>
          </a:p>
        </p:txBody>
      </p:sp>
      <p:sp>
        <p:nvSpPr>
          <p:cNvPr id="45" name="Параллелограмм 44"/>
          <p:cNvSpPr/>
          <p:nvPr/>
        </p:nvSpPr>
        <p:spPr>
          <a:xfrm>
            <a:off x="7484339" y="3667818"/>
            <a:ext cx="3220707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8280875" y="3847309"/>
            <a:ext cx="262022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en-US" sz="1400" dirty="0">
                <a:solidFill>
                  <a:srgbClr val="0079E7"/>
                </a:solidFill>
              </a:rPr>
              <a:t>User Story</a:t>
            </a:r>
            <a:endParaRPr lang="ru-RU" sz="1400" dirty="0">
              <a:solidFill>
                <a:srgbClr val="0079E7"/>
              </a:solidFill>
            </a:endParaRPr>
          </a:p>
        </p:txBody>
      </p:sp>
      <p:sp>
        <p:nvSpPr>
          <p:cNvPr id="48" name="Параллелограмм 47"/>
          <p:cNvSpPr/>
          <p:nvPr/>
        </p:nvSpPr>
        <p:spPr>
          <a:xfrm>
            <a:off x="7227031" y="4694581"/>
            <a:ext cx="3220707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8037214" y="4766485"/>
            <a:ext cx="227282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sz="1400" dirty="0">
                <a:solidFill>
                  <a:srgbClr val="0079E7"/>
                </a:solidFill>
              </a:rPr>
              <a:t>Пользовательские функции систем</a:t>
            </a:r>
          </a:p>
        </p:txBody>
      </p:sp>
      <p:sp>
        <p:nvSpPr>
          <p:cNvPr id="61" name="Параллелограмм 60"/>
          <p:cNvSpPr/>
          <p:nvPr/>
        </p:nvSpPr>
        <p:spPr>
          <a:xfrm>
            <a:off x="6965064" y="5731832"/>
            <a:ext cx="3220707" cy="61555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2" name="Текст 3">
            <a:extLst>
              <a:ext uri="{FF2B5EF4-FFF2-40B4-BE49-F238E27FC236}">
                <a16:creationId xmlns:a16="http://schemas.microsoft.com/office/drawing/2014/main" id="{6B95969B-7C7B-EC50-D789-2396598B6278}"/>
              </a:ext>
            </a:extLst>
          </p:cNvPr>
          <p:cNvSpPr txBox="1">
            <a:spLocks/>
          </p:cNvSpPr>
          <p:nvPr/>
        </p:nvSpPr>
        <p:spPr>
          <a:xfrm>
            <a:off x="7761600" y="5918147"/>
            <a:ext cx="2620222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>
              <a:defRPr sz="2000" b="0" i="0" kern="0">
                <a:solidFill>
                  <a:schemeClr val="bg1"/>
                </a:solidFill>
                <a:latin typeface="Montserrat Medium" panose="00000600000000000000" pitchFamily="2" charset="-52"/>
                <a:cs typeface="Montserrat"/>
              </a:defRPr>
            </a:lvl1pPr>
            <a:lvl2pPr>
              <a:defRPr sz="2200" b="0" i="0"/>
            </a:lvl2pPr>
            <a:lvl3pPr>
              <a:defRPr sz="2200" b="0" i="0"/>
            </a:lvl3pPr>
            <a:lvl4pPr>
              <a:defRPr sz="2200" b="0" i="0"/>
            </a:lvl4pPr>
            <a:lvl5pPr>
              <a:defRPr sz="2200" b="0" i="0"/>
            </a:lvl5pPr>
          </a:lstStyle>
          <a:p>
            <a:r>
              <a:rPr lang="ru-RU" sz="1400" dirty="0">
                <a:solidFill>
                  <a:srgbClr val="0079E7"/>
                </a:solidFill>
              </a:rPr>
              <a:t>Спецификации </a:t>
            </a:r>
            <a:r>
              <a:rPr lang="en-US" sz="1400" dirty="0">
                <a:solidFill>
                  <a:srgbClr val="0079E7"/>
                </a:solidFill>
              </a:rPr>
              <a:t>API</a:t>
            </a:r>
            <a:endParaRPr lang="ru-RU" sz="1400" dirty="0">
              <a:solidFill>
                <a:srgbClr val="0079E7"/>
              </a:solidFill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5558616" y="-575569"/>
            <a:ext cx="1979061" cy="8009138"/>
          </a:xfrm>
          <a:prstGeom prst="line">
            <a:avLst/>
          </a:prstGeom>
          <a:ln w="38100">
            <a:solidFill>
              <a:srgbClr val="187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Выгнутая влево стрелка 73"/>
          <p:cNvSpPr/>
          <p:nvPr/>
        </p:nvSpPr>
        <p:spPr>
          <a:xfrm rot="937783">
            <a:off x="7941722" y="1062475"/>
            <a:ext cx="220440" cy="701343"/>
          </a:xfrm>
          <a:prstGeom prst="curved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5" name="Выгнутая влево стрелка 74"/>
          <p:cNvSpPr/>
          <p:nvPr/>
        </p:nvSpPr>
        <p:spPr>
          <a:xfrm rot="937783">
            <a:off x="7671655" y="2068354"/>
            <a:ext cx="220440" cy="701343"/>
          </a:xfrm>
          <a:prstGeom prst="curved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6" name="Выгнутая влево стрелка 75"/>
          <p:cNvSpPr/>
          <p:nvPr/>
        </p:nvSpPr>
        <p:spPr>
          <a:xfrm rot="937783">
            <a:off x="7410951" y="3111461"/>
            <a:ext cx="220440" cy="701343"/>
          </a:xfrm>
          <a:prstGeom prst="curved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Выгнутая влево стрелка 77"/>
          <p:cNvSpPr/>
          <p:nvPr/>
        </p:nvSpPr>
        <p:spPr>
          <a:xfrm rot="937783">
            <a:off x="7160849" y="4164747"/>
            <a:ext cx="220440" cy="701343"/>
          </a:xfrm>
          <a:prstGeom prst="curved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9" name="Выгнутая влево стрелка 78"/>
          <p:cNvSpPr/>
          <p:nvPr/>
        </p:nvSpPr>
        <p:spPr>
          <a:xfrm rot="937783">
            <a:off x="6916285" y="5152685"/>
            <a:ext cx="220440" cy="701343"/>
          </a:xfrm>
          <a:prstGeom prst="curved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98" y="1670777"/>
            <a:ext cx="484851" cy="484851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59569" y="664860"/>
            <a:ext cx="480310" cy="48031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61" y="2688467"/>
            <a:ext cx="496962" cy="496962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20" y="3763311"/>
            <a:ext cx="462140" cy="462140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96" y="4780726"/>
            <a:ext cx="467323" cy="467323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70" y="5810407"/>
            <a:ext cx="482048" cy="4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54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33">
            <a:extLst>
              <a:ext uri="{FF2B5EF4-FFF2-40B4-BE49-F238E27FC236}">
                <a16:creationId xmlns:a16="http://schemas.microsoft.com/office/drawing/2014/main" id="{8CAD87C6-1C2B-40F9-7D17-332C1738CF92}"/>
              </a:ext>
            </a:extLst>
          </p:cNvPr>
          <p:cNvSpPr/>
          <p:nvPr/>
        </p:nvSpPr>
        <p:spPr>
          <a:xfrm>
            <a:off x="5795342" y="-38101"/>
            <a:ext cx="7111155" cy="6962775"/>
          </a:xfrm>
          <a:custGeom>
            <a:avLst/>
            <a:gdLst>
              <a:gd name="connsiteX0" fmla="*/ 1714500 w 7004147"/>
              <a:gd name="connsiteY0" fmla="*/ 0 h 6858000"/>
              <a:gd name="connsiteX1" fmla="*/ 7004147 w 7004147"/>
              <a:gd name="connsiteY1" fmla="*/ 0 h 6858000"/>
              <a:gd name="connsiteX2" fmla="*/ 7004147 w 7004147"/>
              <a:gd name="connsiteY2" fmla="*/ 6858000 h 6858000"/>
              <a:gd name="connsiteX3" fmla="*/ 0 w 700414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4147" h="6858000">
                <a:moveTo>
                  <a:pt x="1714500" y="0"/>
                </a:moveTo>
                <a:lnTo>
                  <a:pt x="7004147" y="0"/>
                </a:lnTo>
                <a:lnTo>
                  <a:pt x="7004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7C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" name="Google Shape;20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1087929" y="492613"/>
            <a:ext cx="5505376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3. Уникальность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27777" y="1688599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Что проверять?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15745" y="3773548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Как помогает?</a:t>
            </a:r>
          </a:p>
        </p:txBody>
      </p:sp>
      <p:sp>
        <p:nvSpPr>
          <p:cNvPr id="23" name="Параллелограмм 22"/>
          <p:cNvSpPr/>
          <p:nvPr/>
        </p:nvSpPr>
        <p:spPr>
          <a:xfrm>
            <a:off x="1216974" y="4208534"/>
            <a:ext cx="3685306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4315709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Легко поддерживать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изменения</a:t>
            </a:r>
          </a:p>
        </p:txBody>
      </p:sp>
      <p:sp>
        <p:nvSpPr>
          <p:cNvPr id="28" name="Параллелограмм 27"/>
          <p:cNvSpPr/>
          <p:nvPr/>
        </p:nvSpPr>
        <p:spPr>
          <a:xfrm>
            <a:off x="1216973" y="2152092"/>
            <a:ext cx="430181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2287842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Уникальность требований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в рамках документа </a:t>
            </a:r>
          </a:p>
        </p:txBody>
      </p:sp>
      <p:sp>
        <p:nvSpPr>
          <p:cNvPr id="33" name="Параллелограмм 32"/>
          <p:cNvSpPr/>
          <p:nvPr/>
        </p:nvSpPr>
        <p:spPr>
          <a:xfrm>
            <a:off x="1216974" y="4808474"/>
            <a:ext cx="3685306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4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4944224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Нет спорных вопросов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в документе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566288" y="6488668"/>
            <a:ext cx="290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7</a:t>
            </a:r>
            <a:endParaRPr lang="ru-RU" sz="1400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2AB38CA-2674-5D15-0A96-7175BD2424E5}"/>
              </a:ext>
            </a:extLst>
          </p:cNvPr>
          <p:cNvCxnSpPr/>
          <p:nvPr/>
        </p:nvCxnSpPr>
        <p:spPr>
          <a:xfrm flipH="1">
            <a:off x="5558616" y="-575569"/>
            <a:ext cx="1979061" cy="8009138"/>
          </a:xfrm>
          <a:prstGeom prst="line">
            <a:avLst/>
          </a:prstGeom>
          <a:ln w="38100">
            <a:solidFill>
              <a:srgbClr val="187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55FFD4D-48AB-5837-C77D-CD3814EA42B6}"/>
              </a:ext>
            </a:extLst>
          </p:cNvPr>
          <p:cNvGrpSpPr/>
          <p:nvPr/>
        </p:nvGrpSpPr>
        <p:grpSpPr>
          <a:xfrm>
            <a:off x="6490397" y="1048092"/>
            <a:ext cx="6047568" cy="5029830"/>
            <a:chOff x="6548147" y="1048092"/>
            <a:chExt cx="6047568" cy="5029830"/>
          </a:xfrm>
        </p:grpSpPr>
        <p:pic>
          <p:nvPicPr>
            <p:cNvPr id="2052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90CDA2A8-BCC4-4623-B824-FCC219F0A3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foregroundMark x1="82438" y1="52441" x2="82625" y2="52816"/>
                          <a14:foregroundMark x1="75250" y1="50188" x2="75125" y2="50188"/>
                          <a14:backgroundMark x1="65250" y1="56821" x2="65250" y2="56821"/>
                          <a14:backgroundMark x1="64313" y1="58198" x2="64313" y2="58198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4" b="13829"/>
            <a:stretch/>
          </p:blipFill>
          <p:spPr bwMode="auto">
            <a:xfrm>
              <a:off x="6548147" y="1048092"/>
              <a:ext cx="6047568" cy="502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5058E1BE-2975-75AA-63A4-B4B86BC749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backgroundMark x1="65250" y1="56821" x2="65250" y2="56821"/>
                          <a14:backgroundMark x1="64313" y1="58198" x2="64313" y2="58198"/>
                          <a14:backgroundMark x1="82244" y1="52816" x2="82625" y2="52816"/>
                          <a14:backgroundMark x1="75188" y1="50063" x2="75188" y2="50063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3" t="73964" r="25183" b="22721"/>
            <a:stretch/>
          </p:blipFill>
          <p:spPr bwMode="auto">
            <a:xfrm rot="18219816">
              <a:off x="7594435" y="2634299"/>
              <a:ext cx="667895" cy="19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1C14B1E0-CFF2-73A3-C904-E9DA69ACF0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backgroundMark x1="65250" y1="56821" x2="65250" y2="56821"/>
                          <a14:backgroundMark x1="64313" y1="58198" x2="64313" y2="58198"/>
                          <a14:backgroundMark x1="82244" y1="52816" x2="82625" y2="52816"/>
                          <a14:backgroundMark x1="75188" y1="50063" x2="75188" y2="50063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3" t="73964" r="28232" b="23011"/>
            <a:stretch/>
          </p:blipFill>
          <p:spPr bwMode="auto">
            <a:xfrm rot="19489655">
              <a:off x="7622317" y="2740977"/>
              <a:ext cx="236876" cy="23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0A05D6A5-7A4D-4FC4-C757-CD261EA20A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backgroundMark x1="65250" y1="56821" x2="65250" y2="56821"/>
                          <a14:backgroundMark x1="64313" y1="58198" x2="64313" y2="58198"/>
                          <a14:backgroundMark x1="82244" y1="52816" x2="82625" y2="52816"/>
                          <a14:backgroundMark x1="75188" y1="50063" x2="75188" y2="50063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3" t="73964" r="28232" b="23011"/>
            <a:stretch/>
          </p:blipFill>
          <p:spPr bwMode="auto">
            <a:xfrm rot="15682246">
              <a:off x="7778493" y="2431307"/>
              <a:ext cx="236876" cy="23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58ED4CBB-0211-27EF-2930-7B254328C4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backgroundMark x1="65250" y1="56821" x2="65250" y2="56821"/>
                          <a14:backgroundMark x1="64313" y1="58198" x2="64313" y2="58198"/>
                          <a14:backgroundMark x1="82244" y1="52816" x2="82625" y2="52816"/>
                          <a14:backgroundMark x1="75188" y1="50063" x2="75188" y2="50063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3" t="73964" r="28232" b="23011"/>
            <a:stretch/>
          </p:blipFill>
          <p:spPr bwMode="auto">
            <a:xfrm rot="20604362">
              <a:off x="9752563" y="4743909"/>
              <a:ext cx="236876" cy="23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DABA50A8-384C-263F-3FD5-B1D932343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backgroundMark x1="65250" y1="56821" x2="65250" y2="56821"/>
                          <a14:backgroundMark x1="64313" y1="58198" x2="64313" y2="58198"/>
                          <a14:backgroundMark x1="82244" y1="52816" x2="82625" y2="52816"/>
                          <a14:backgroundMark x1="75188" y1="50063" x2="75188" y2="50063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3" t="73964" r="28232" b="23011"/>
            <a:stretch/>
          </p:blipFill>
          <p:spPr bwMode="auto">
            <a:xfrm rot="20604362">
              <a:off x="9899006" y="4643576"/>
              <a:ext cx="236876" cy="23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F949B165-0C14-EC6E-B797-0385C544B1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backgroundMark x1="65250" y1="56821" x2="65250" y2="56821"/>
                          <a14:backgroundMark x1="64313" y1="58198" x2="64313" y2="58198"/>
                          <a14:backgroundMark x1="82244" y1="52816" x2="82625" y2="52816"/>
                          <a14:backgroundMark x1="75188" y1="50063" x2="75188" y2="50063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3" t="73964" r="28232" b="23011"/>
            <a:stretch/>
          </p:blipFill>
          <p:spPr bwMode="auto">
            <a:xfrm rot="20604362">
              <a:off x="9989662" y="4643576"/>
              <a:ext cx="236876" cy="23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Текстурированное оригинальное печать и военный состав камуфляж кофейных зерна">
              <a:extLst>
                <a:ext uri="{FF2B5EF4-FFF2-40B4-BE49-F238E27FC236}">
                  <a16:creationId xmlns:a16="http://schemas.microsoft.com/office/drawing/2014/main" id="{E992ED84-9473-EFF0-7258-2D70273270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11" b="77472" l="50063" r="96188">
                          <a14:foregroundMark x1="54375" y1="41552" x2="52938" y2="42053"/>
                          <a14:foregroundMark x1="58688" y1="47309" x2="59000" y2="50313"/>
                          <a14:foregroundMark x1="61063" y1="46934" x2="61063" y2="51815"/>
                          <a14:foregroundMark x1="66813" y1="43429" x2="67813" y2="51314"/>
                          <a14:foregroundMark x1="67813" y1="51314" x2="67250" y2="49687"/>
                          <a14:foregroundMark x1="70125" y1="41051" x2="69188" y2="45682"/>
                          <a14:foregroundMark x1="75188" y1="41552" x2="76813" y2="49312"/>
                          <a14:foregroundMark x1="79375" y1="44431" x2="79375" y2="45056"/>
                          <a14:foregroundMark x1="79375" y1="43304" x2="79375" y2="44431"/>
                          <a14:foregroundMark x1="79375" y1="40175" x2="79375" y2="43304"/>
                          <a14:foregroundMark x1="84563" y1="37547" x2="84774" y2="40175"/>
                          <a14:foregroundMark x1="89250" y1="38924" x2="89250" y2="42178"/>
                          <a14:foregroundMark x1="82500" y1="57697" x2="81500" y2="58448"/>
                          <a14:foregroundMark x1="78750" y1="58323" x2="78750" y2="58323"/>
                          <a14:foregroundMark x1="75125" y1="62578" x2="75125" y2="62578"/>
                          <a14:foregroundMark x1="76813" y1="27660" x2="76813" y2="27660"/>
                          <a14:foregroundMark x1="72250" y1="26033" x2="72250" y2="26033"/>
                          <a14:foregroundMark x1="50063" y1="48060" x2="50063" y2="49186"/>
                          <a14:foregroundMark x1="66813" y1="31539" x2="68688" y2="29412"/>
                          <a14:foregroundMark x1="71188" y1="60701" x2="68125" y2="60701"/>
                          <a14:foregroundMark x1="58125" y1="60325" x2="57692" y2="60404"/>
                          <a14:foregroundMark x1="96188" y1="34293" x2="95563" y2="37171"/>
                          <a14:foregroundMark x1="95125" y1="32165" x2="95188" y2="27910"/>
                          <a14:foregroundMark x1="89375" y1="46558" x2="88237" y2="46240"/>
                          <a14:foregroundMark x1="84250" y1="49562" x2="83625" y2="50188"/>
                          <a14:foregroundMark x1="77375" y1="52065" x2="73375" y2="52566"/>
                          <a14:foregroundMark x1="73375" y1="52566" x2="73313" y2="52691"/>
                          <a14:foregroundMark x1="69438" y1="54693" x2="67625" y2="56070"/>
                          <a14:foregroundMark x1="65625" y1="56446" x2="66313" y2="55945"/>
                          <a14:foregroundMark x1="72875" y1="53942" x2="74250" y2="53317"/>
                          <a14:foregroundMark x1="81320" y1="50641" x2="82250" y2="50188"/>
                          <a14:foregroundMark x1="79938" y1="51314" x2="80400" y2="51089"/>
                          <a14:foregroundMark x1="53750" y1="47309" x2="53500" y2="50188"/>
                          <a14:foregroundMark x1="53500" y1="44180" x2="58938" y2="43554"/>
                          <a14:foregroundMark x1="63063" y1="41927" x2="72625" y2="40050"/>
                          <a14:foregroundMark x1="91250" y1="35169" x2="76188" y2="43805"/>
                          <a14:foregroundMark x1="87813" y1="46433" x2="80313" y2="46558"/>
                          <a14:foregroundMark x1="54875" y1="49186" x2="60750" y2="49812"/>
                          <a14:foregroundMark x1="81188" y1="52065" x2="81188" y2="52065"/>
                          <a14:foregroundMark x1="82125" y1="52441" x2="78875" y2="52441"/>
                          <a14:foregroundMark x1="87813" y1="48185" x2="88188" y2="46308"/>
                          <a14:foregroundMark x1="88500" y1="46683" x2="88375" y2="44305"/>
                          <a14:foregroundMark x1="64438" y1="46308" x2="61625" y2="46058"/>
                          <a14:foregroundMark x1="88813" y1="44556" x2="88375" y2="48811"/>
                          <a14:foregroundMark x1="88563" y1="46433" x2="87438" y2="48185"/>
                          <a14:backgroundMark x1="65250" y1="56821" x2="65250" y2="56821"/>
                          <a14:backgroundMark x1="64313" y1="58198" x2="64313" y2="58198"/>
                          <a14:backgroundMark x1="82244" y1="52816" x2="82625" y2="52816"/>
                          <a14:backgroundMark x1="75188" y1="50063" x2="75188" y2="50063"/>
                          <a14:backgroundMark x1="57375" y1="61202" x2="57375" y2="61202"/>
                          <a14:backgroundMark x1="57063" y1="60200" x2="56437" y2="60576"/>
                          <a14:backgroundMark x1="57750" y1="60576" x2="56375" y2="60826"/>
                          <a14:backgroundMark x1="56250" y1="61327" x2="56125" y2="61202"/>
                          <a14:backgroundMark x1="56938" y1="61577" x2="56688" y2="61202"/>
                          <a14:backgroundMark x1="56063" y1="61327" x2="57188" y2="61076"/>
                          <a14:backgroundMark x1="57063" y1="61076" x2="55500" y2="61327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3" t="73964" r="28232" b="23011"/>
            <a:stretch/>
          </p:blipFill>
          <p:spPr bwMode="auto">
            <a:xfrm rot="20604362">
              <a:off x="10032131" y="4608664"/>
              <a:ext cx="236876" cy="23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320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" name="Google Shape;20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1087928" y="492613"/>
            <a:ext cx="4430857" cy="7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4. Визуализация </a:t>
            </a:r>
            <a:br>
              <a:rPr lang="ru-RU" sz="2800" b="1" dirty="0">
                <a:latin typeface="Montserrat" panose="00000500000000000000" pitchFamily="2" charset="-52"/>
              </a:rPr>
            </a:br>
            <a:endParaRPr lang="ru-RU" sz="2800" b="1" dirty="0">
              <a:latin typeface="Montserrat" panose="00000500000000000000" pitchFamily="2" charset="-52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4833D5C-6096-57F2-1906-D7F6884322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8072" y="53720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27777" y="1688599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Что проверять?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15745" y="4462901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Как помогает?</a:t>
            </a:r>
          </a:p>
        </p:txBody>
      </p:sp>
      <p:sp>
        <p:nvSpPr>
          <p:cNvPr id="27" name="Параллелограмм 26"/>
          <p:cNvSpPr/>
          <p:nvPr/>
        </p:nvSpPr>
        <p:spPr>
          <a:xfrm>
            <a:off x="1216974" y="4897887"/>
            <a:ext cx="3685306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5114579"/>
            <a:ext cx="2888979" cy="22159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Легкость восприятия</a:t>
            </a:r>
          </a:p>
        </p:txBody>
      </p:sp>
      <p:sp>
        <p:nvSpPr>
          <p:cNvPr id="29" name="Параллелограмм 28"/>
          <p:cNvSpPr/>
          <p:nvPr/>
        </p:nvSpPr>
        <p:spPr>
          <a:xfrm>
            <a:off x="1216973" y="2152092"/>
            <a:ext cx="430181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2259267"/>
            <a:ext cx="4004208" cy="4448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Список и таблица  лучше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текста</a:t>
            </a:r>
          </a:p>
        </p:txBody>
      </p:sp>
      <p:sp>
        <p:nvSpPr>
          <p:cNvPr id="37" name="Параллелограмм 36"/>
          <p:cNvSpPr/>
          <p:nvPr/>
        </p:nvSpPr>
        <p:spPr>
          <a:xfrm>
            <a:off x="1216974" y="5497827"/>
            <a:ext cx="3685306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5658204"/>
            <a:ext cx="2888979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Акцент на важных деталях</a:t>
            </a:r>
          </a:p>
        </p:txBody>
      </p:sp>
      <p:sp>
        <p:nvSpPr>
          <p:cNvPr id="39" name="Параллелограмм 38"/>
          <p:cNvSpPr/>
          <p:nvPr/>
        </p:nvSpPr>
        <p:spPr>
          <a:xfrm>
            <a:off x="1216973" y="2739896"/>
            <a:ext cx="430181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2847071"/>
            <a:ext cx="4004208" cy="4448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График лучше вводного </a:t>
            </a:r>
            <a:b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слова</a:t>
            </a:r>
          </a:p>
        </p:txBody>
      </p:sp>
      <p:sp>
        <p:nvSpPr>
          <p:cNvPr id="41" name="Параллелограмм 40"/>
          <p:cNvSpPr/>
          <p:nvPr/>
        </p:nvSpPr>
        <p:spPr>
          <a:xfrm>
            <a:off x="1216973" y="3381086"/>
            <a:ext cx="430181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3488261"/>
            <a:ext cx="4004208" cy="4431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Макет лучше перечня требования </a:t>
            </a:r>
          </a:p>
        </p:txBody>
      </p:sp>
      <p:grpSp>
        <p:nvGrpSpPr>
          <p:cNvPr id="78" name="Группа 77"/>
          <p:cNvGrpSpPr/>
          <p:nvPr/>
        </p:nvGrpSpPr>
        <p:grpSpPr>
          <a:xfrm>
            <a:off x="5021075" y="-42396"/>
            <a:ext cx="8955957" cy="6983175"/>
            <a:chOff x="8075529" y="4707266"/>
            <a:chExt cx="8903266" cy="6900082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3783"/>
            <a:stretch/>
          </p:blipFill>
          <p:spPr>
            <a:xfrm>
              <a:off x="8087490" y="4731786"/>
              <a:ext cx="8891305" cy="6858000"/>
            </a:xfrm>
            <a:prstGeom prst="parallelogram">
              <a:avLst/>
            </a:prstGeom>
          </p:spPr>
        </p:pic>
        <p:sp>
          <p:nvSpPr>
            <p:cNvPr id="77" name="Параллелограмм 76"/>
            <p:cNvSpPr/>
            <p:nvPr/>
          </p:nvSpPr>
          <p:spPr>
            <a:xfrm>
              <a:off x="8075529" y="4707266"/>
              <a:ext cx="8879343" cy="6900082"/>
            </a:xfrm>
            <a:prstGeom prst="parallelogram">
              <a:avLst/>
            </a:prstGeom>
            <a:solidFill>
              <a:srgbClr val="187CF4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7410910" y="3107443"/>
            <a:ext cx="3220707" cy="615553"/>
            <a:chOff x="7410910" y="2660404"/>
            <a:chExt cx="3220707" cy="615553"/>
          </a:xfrm>
        </p:grpSpPr>
        <p:sp>
          <p:nvSpPr>
            <p:cNvPr id="62" name="Параллелограмм 61"/>
            <p:cNvSpPr/>
            <p:nvPr/>
          </p:nvSpPr>
          <p:spPr>
            <a:xfrm>
              <a:off x="7410910" y="2660404"/>
              <a:ext cx="3220707" cy="615553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rgbClr val="187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8120059" y="2859133"/>
              <a:ext cx="1777108" cy="24656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sz="1600" b="1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Схемы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29" y="2679313"/>
              <a:ext cx="448122" cy="44812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7384956" y="1973897"/>
            <a:ext cx="3220707" cy="615553"/>
            <a:chOff x="7384956" y="2122633"/>
            <a:chExt cx="3220707" cy="615553"/>
          </a:xfrm>
        </p:grpSpPr>
        <p:sp>
          <p:nvSpPr>
            <p:cNvPr id="60" name="Параллелограмм 59"/>
            <p:cNvSpPr/>
            <p:nvPr/>
          </p:nvSpPr>
          <p:spPr>
            <a:xfrm>
              <a:off x="7384956" y="2122633"/>
              <a:ext cx="3220707" cy="615553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rgbClr val="187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8107752" y="2287242"/>
              <a:ext cx="2027071" cy="246221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en-US" sz="1600" b="1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UML </a:t>
              </a:r>
              <a:r>
                <a:rPr lang="ru-RU" sz="1600" b="1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диаграммы</a:t>
              </a:r>
              <a:endParaRPr lang="en-US" sz="1600" b="1" dirty="0">
                <a:solidFill>
                  <a:srgbClr val="0079E7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484" y="2188206"/>
              <a:ext cx="403654" cy="40365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401432" y="4240989"/>
            <a:ext cx="3220707" cy="615553"/>
            <a:chOff x="7401432" y="3179394"/>
            <a:chExt cx="3220707" cy="615553"/>
          </a:xfrm>
        </p:grpSpPr>
        <p:sp>
          <p:nvSpPr>
            <p:cNvPr id="64" name="Параллелограмм 63"/>
            <p:cNvSpPr/>
            <p:nvPr/>
          </p:nvSpPr>
          <p:spPr>
            <a:xfrm>
              <a:off x="7401432" y="3179394"/>
              <a:ext cx="3220707" cy="615553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rgbClr val="187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8094105" y="3347781"/>
              <a:ext cx="1777108" cy="24656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en-US" sz="1600" b="1" dirty="0">
                  <a:solidFill>
                    <a:srgbClr val="0079E7"/>
                  </a:solidFill>
                  <a:latin typeface="Montserrat" panose="00000500000000000000" pitchFamily="2" charset="-52"/>
                </a:rPr>
                <a:t>Mind Map</a:t>
              </a:r>
              <a:endParaRPr lang="ru-RU" sz="1600" b="1" dirty="0">
                <a:solidFill>
                  <a:srgbClr val="0079E7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6534" y="3284364"/>
              <a:ext cx="395111" cy="395111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7372305" y="5374536"/>
            <a:ext cx="3220707" cy="615553"/>
            <a:chOff x="7375478" y="3731434"/>
            <a:chExt cx="3220707" cy="615553"/>
          </a:xfrm>
        </p:grpSpPr>
        <p:sp>
          <p:nvSpPr>
            <p:cNvPr id="66" name="Параллелограмм 65"/>
            <p:cNvSpPr/>
            <p:nvPr/>
          </p:nvSpPr>
          <p:spPr>
            <a:xfrm>
              <a:off x="7375478" y="3731434"/>
              <a:ext cx="3220707" cy="615553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rgbClr val="187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Текст 3">
              <a:extLst>
                <a:ext uri="{FF2B5EF4-FFF2-40B4-BE49-F238E27FC236}">
                  <a16:creationId xmlns:a16="http://schemas.microsoft.com/office/drawing/2014/main" id="{6B95969B-7C7B-EC50-D789-2396598B6278}"/>
                </a:ext>
              </a:extLst>
            </p:cNvPr>
            <p:cNvSpPr txBox="1">
              <a:spLocks/>
            </p:cNvSpPr>
            <p:nvPr/>
          </p:nvSpPr>
          <p:spPr>
            <a:xfrm>
              <a:off x="8068151" y="3899821"/>
              <a:ext cx="1777108" cy="24656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defPPr>
                <a:defRPr lang="ru-RU"/>
              </a:defPPr>
              <a:lvl1pPr>
                <a:defRPr sz="2000" b="0" i="0" kern="0">
                  <a:solidFill>
                    <a:schemeClr val="bg1"/>
                  </a:solidFill>
                  <a:latin typeface="Montserrat Medium" panose="00000600000000000000" pitchFamily="2" charset="-52"/>
                  <a:cs typeface="Montserrat"/>
                </a:defRPr>
              </a:lvl1pPr>
              <a:lvl2pPr>
                <a:defRPr sz="2200" b="0" i="0"/>
              </a:lvl2pPr>
              <a:lvl3pPr>
                <a:defRPr sz="2200" b="0" i="0"/>
              </a:lvl3pPr>
              <a:lvl4pPr>
                <a:defRPr sz="2200" b="0" i="0"/>
              </a:lvl4pPr>
              <a:lvl5pPr>
                <a:defRPr sz="2200" b="0" i="0"/>
              </a:lvl5pPr>
            </a:lstStyle>
            <a:p>
              <a:r>
                <a:rPr lang="ru-RU" sz="1600" b="1" dirty="0" err="1">
                  <a:solidFill>
                    <a:srgbClr val="0079E7"/>
                  </a:solidFill>
                  <a:latin typeface="Montserrat" panose="00000500000000000000" pitchFamily="2" charset="-52"/>
                </a:rPr>
                <a:t>Мокапы</a:t>
              </a:r>
              <a:endParaRPr lang="ru-RU" sz="1600" b="1" dirty="0">
                <a:solidFill>
                  <a:srgbClr val="0079E7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484" y="3836593"/>
              <a:ext cx="359874" cy="359874"/>
            </a:xfrm>
            <a:prstGeom prst="rect">
              <a:avLst/>
            </a:prstGeom>
          </p:spPr>
        </p:pic>
      </p:grpSp>
      <p:sp>
        <p:nvSpPr>
          <p:cNvPr id="83" name="Прямоугольник 82"/>
          <p:cNvSpPr/>
          <p:nvPr/>
        </p:nvSpPr>
        <p:spPr>
          <a:xfrm>
            <a:off x="11566288" y="6488668"/>
            <a:ext cx="298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8</a:t>
            </a:r>
            <a:endParaRPr lang="ru-RU" sz="1400" dirty="0"/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 flipH="1">
            <a:off x="4793907" y="-589350"/>
            <a:ext cx="1979061" cy="8009138"/>
          </a:xfrm>
          <a:prstGeom prst="line">
            <a:avLst/>
          </a:prstGeom>
          <a:ln w="38100">
            <a:solidFill>
              <a:srgbClr val="187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99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олилиния 35"/>
          <p:cNvSpPr/>
          <p:nvPr/>
        </p:nvSpPr>
        <p:spPr>
          <a:xfrm>
            <a:off x="4701163" y="-52634"/>
            <a:ext cx="7591692" cy="6910634"/>
          </a:xfrm>
          <a:custGeom>
            <a:avLst/>
            <a:gdLst>
              <a:gd name="connsiteX0" fmla="*/ 8075563 w 8075563"/>
              <a:gd name="connsiteY0" fmla="*/ 0 h 7058527"/>
              <a:gd name="connsiteX1" fmla="*/ 8075563 w 8075563"/>
              <a:gd name="connsiteY1" fmla="*/ 7058527 h 7058527"/>
              <a:gd name="connsiteX2" fmla="*/ 0 w 8075563"/>
              <a:gd name="connsiteY2" fmla="*/ 7058527 h 7058527"/>
              <a:gd name="connsiteX3" fmla="*/ 1729709 w 8075563"/>
              <a:gd name="connsiteY3" fmla="*/ 160284 h 7058527"/>
              <a:gd name="connsiteX0" fmla="*/ 8129059 w 8129059"/>
              <a:gd name="connsiteY0" fmla="*/ 204405 h 6904553"/>
              <a:gd name="connsiteX1" fmla="*/ 8075563 w 8129059"/>
              <a:gd name="connsiteY1" fmla="*/ 6904553 h 6904553"/>
              <a:gd name="connsiteX2" fmla="*/ 0 w 8129059"/>
              <a:gd name="connsiteY2" fmla="*/ 6904553 h 6904553"/>
              <a:gd name="connsiteX3" fmla="*/ 1729709 w 8129059"/>
              <a:gd name="connsiteY3" fmla="*/ 6310 h 6904553"/>
              <a:gd name="connsiteX4" fmla="*/ 8129059 w 8129059"/>
              <a:gd name="connsiteY4" fmla="*/ 204405 h 6904553"/>
              <a:gd name="connsiteX0" fmla="*/ 8129059 w 8129059"/>
              <a:gd name="connsiteY0" fmla="*/ 0 h 6700148"/>
              <a:gd name="connsiteX1" fmla="*/ 8075563 w 8129059"/>
              <a:gd name="connsiteY1" fmla="*/ 6700148 h 6700148"/>
              <a:gd name="connsiteX2" fmla="*/ 0 w 8129059"/>
              <a:gd name="connsiteY2" fmla="*/ 6700148 h 6700148"/>
              <a:gd name="connsiteX3" fmla="*/ 1716335 w 8129059"/>
              <a:gd name="connsiteY3" fmla="*/ 148723 h 6700148"/>
              <a:gd name="connsiteX4" fmla="*/ 8129059 w 8129059"/>
              <a:gd name="connsiteY4" fmla="*/ 0 h 6700148"/>
              <a:gd name="connsiteX0" fmla="*/ 8129059 w 8129059"/>
              <a:gd name="connsiteY0" fmla="*/ 70929 h 6551425"/>
              <a:gd name="connsiteX1" fmla="*/ 8075563 w 8129059"/>
              <a:gd name="connsiteY1" fmla="*/ 6551425 h 6551425"/>
              <a:gd name="connsiteX2" fmla="*/ 0 w 8129059"/>
              <a:gd name="connsiteY2" fmla="*/ 6551425 h 6551425"/>
              <a:gd name="connsiteX3" fmla="*/ 1716335 w 8129059"/>
              <a:gd name="connsiteY3" fmla="*/ 0 h 6551425"/>
              <a:gd name="connsiteX4" fmla="*/ 8129059 w 8129059"/>
              <a:gd name="connsiteY4" fmla="*/ 70929 h 6551425"/>
              <a:gd name="connsiteX0" fmla="*/ 8129059 w 8129059"/>
              <a:gd name="connsiteY0" fmla="*/ 13126 h 6551425"/>
              <a:gd name="connsiteX1" fmla="*/ 8075563 w 8129059"/>
              <a:gd name="connsiteY1" fmla="*/ 6551425 h 6551425"/>
              <a:gd name="connsiteX2" fmla="*/ 0 w 8129059"/>
              <a:gd name="connsiteY2" fmla="*/ 6551425 h 6551425"/>
              <a:gd name="connsiteX3" fmla="*/ 1716335 w 8129059"/>
              <a:gd name="connsiteY3" fmla="*/ 0 h 6551425"/>
              <a:gd name="connsiteX4" fmla="*/ 8129059 w 8129059"/>
              <a:gd name="connsiteY4" fmla="*/ 13126 h 6551425"/>
              <a:gd name="connsiteX0" fmla="*/ 8129059 w 8129059"/>
              <a:gd name="connsiteY0" fmla="*/ 13126 h 6551425"/>
              <a:gd name="connsiteX1" fmla="*/ 8075563 w 8129059"/>
              <a:gd name="connsiteY1" fmla="*/ 6551425 h 6551425"/>
              <a:gd name="connsiteX2" fmla="*/ 0 w 8129059"/>
              <a:gd name="connsiteY2" fmla="*/ 6551425 h 6551425"/>
              <a:gd name="connsiteX3" fmla="*/ 1798470 w 8129059"/>
              <a:gd name="connsiteY3" fmla="*/ 0 h 6551425"/>
              <a:gd name="connsiteX4" fmla="*/ 8129059 w 8129059"/>
              <a:gd name="connsiteY4" fmla="*/ 13126 h 655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059" h="6551425">
                <a:moveTo>
                  <a:pt x="8129059" y="13126"/>
                </a:moveTo>
                <a:lnTo>
                  <a:pt x="8075563" y="6551425"/>
                </a:lnTo>
                <a:lnTo>
                  <a:pt x="0" y="6551425"/>
                </a:lnTo>
                <a:lnTo>
                  <a:pt x="1798470" y="0"/>
                </a:lnTo>
                <a:lnTo>
                  <a:pt x="8129059" y="13126"/>
                </a:lnTo>
                <a:close/>
              </a:path>
            </a:pathLst>
          </a:custGeom>
          <a:solidFill>
            <a:srgbClr val="187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4696053" y="-609717"/>
            <a:ext cx="1979061" cy="80091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oogle Shape;198;p8"/>
          <p:cNvGrpSpPr/>
          <p:nvPr/>
        </p:nvGrpSpPr>
        <p:grpSpPr>
          <a:xfrm>
            <a:off x="309745" y="319517"/>
            <a:ext cx="806000" cy="802683"/>
            <a:chOff x="509460" y="333593"/>
            <a:chExt cx="871495" cy="867909"/>
          </a:xfrm>
        </p:grpSpPr>
        <p:sp>
          <p:nvSpPr>
            <p:cNvPr id="4" name="Google Shape;199;p8"/>
            <p:cNvSpPr/>
            <p:nvPr/>
          </p:nvSpPr>
          <p:spPr>
            <a:xfrm>
              <a:off x="627598" y="560807"/>
              <a:ext cx="607818" cy="560565"/>
            </a:xfrm>
            <a:prstGeom prst="flowChartInputOutpu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5440" tIns="27713" rIns="55440" bIns="2771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" name="Google Shape;200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09460" y="333593"/>
              <a:ext cx="871495" cy="8679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1087929" y="492613"/>
            <a:ext cx="9470798" cy="43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Montserrat" panose="00000500000000000000" pitchFamily="2" charset="-52"/>
              </a:rPr>
              <a:t>5. Приоритет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566288" y="6488668"/>
            <a:ext cx="29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9</a:t>
            </a: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27777" y="1688599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Что проверять?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A80A59-EC22-B2A9-06FE-26E6E028824B}"/>
              </a:ext>
            </a:extLst>
          </p:cNvPr>
          <p:cNvSpPr txBox="1"/>
          <p:nvPr/>
        </p:nvSpPr>
        <p:spPr>
          <a:xfrm>
            <a:off x="1115745" y="4462901"/>
            <a:ext cx="3774503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Как помогает?</a:t>
            </a:r>
          </a:p>
        </p:txBody>
      </p:sp>
      <p:sp>
        <p:nvSpPr>
          <p:cNvPr id="25" name="Параллелограмм 24"/>
          <p:cNvSpPr/>
          <p:nvPr/>
        </p:nvSpPr>
        <p:spPr>
          <a:xfrm>
            <a:off x="1216974" y="4897887"/>
            <a:ext cx="3685306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5114579"/>
            <a:ext cx="2888979" cy="22159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Фокус на главном</a:t>
            </a:r>
          </a:p>
        </p:txBody>
      </p:sp>
      <p:sp>
        <p:nvSpPr>
          <p:cNvPr id="28" name="Параллелограмм 27"/>
          <p:cNvSpPr/>
          <p:nvPr/>
        </p:nvSpPr>
        <p:spPr>
          <a:xfrm>
            <a:off x="1216973" y="2152092"/>
            <a:ext cx="430181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2259267"/>
            <a:ext cx="4004208" cy="4448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Любое требование должно иметь приоритет</a:t>
            </a:r>
          </a:p>
        </p:txBody>
      </p:sp>
      <p:sp>
        <p:nvSpPr>
          <p:cNvPr id="32" name="Параллелограмм 31"/>
          <p:cNvSpPr/>
          <p:nvPr/>
        </p:nvSpPr>
        <p:spPr>
          <a:xfrm>
            <a:off x="1216973" y="2739896"/>
            <a:ext cx="4301813" cy="709296"/>
          </a:xfrm>
          <a:prstGeom prst="parallelogram">
            <a:avLst/>
          </a:prstGeom>
          <a:solidFill>
            <a:srgbClr val="187CF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F52417D1-95B8-66A3-9C99-D9206F55017F}"/>
              </a:ext>
            </a:extLst>
          </p:cNvPr>
          <p:cNvSpPr txBox="1">
            <a:spLocks/>
          </p:cNvSpPr>
          <p:nvPr/>
        </p:nvSpPr>
        <p:spPr>
          <a:xfrm>
            <a:off x="1514579" y="2847071"/>
            <a:ext cx="4004208" cy="4448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>
            <a:lvl1pPr marL="0">
              <a:defRPr sz="2200" b="0" i="0">
                <a:solidFill>
                  <a:srgbClr val="0E0E0E"/>
                </a:solidFill>
                <a:latin typeface="Montserrat" panose="00000500000000000000" pitchFamily="2" charset="0"/>
                <a:ea typeface="+mn-ea"/>
                <a:cs typeface="Montserrat"/>
              </a:defRPr>
            </a:lvl1pPr>
            <a:lvl2pPr marL="457200">
              <a:defRPr sz="2200" b="0" i="0">
                <a:latin typeface="+mn-lt"/>
                <a:ea typeface="+mn-ea"/>
                <a:cs typeface="+mn-cs"/>
              </a:defRPr>
            </a:lvl2pPr>
            <a:lvl3pPr marL="914400">
              <a:defRPr sz="2200" b="0" i="0">
                <a:latin typeface="+mn-lt"/>
                <a:ea typeface="+mn-ea"/>
                <a:cs typeface="+mn-cs"/>
              </a:defRPr>
            </a:lvl3pPr>
            <a:lvl4pPr marL="1371600">
              <a:defRPr sz="2200" b="0" i="0">
                <a:latin typeface="+mn-lt"/>
                <a:ea typeface="+mn-ea"/>
                <a:cs typeface="+mn-cs"/>
              </a:defRPr>
            </a:lvl4pPr>
            <a:lvl5pPr marL="1828800">
              <a:defRPr sz="2200" b="0" i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800" kern="0" dirty="0">
                <a:solidFill>
                  <a:schemeClr val="bg1"/>
                </a:solidFill>
                <a:latin typeface="Montserrat" panose="00000500000000000000" pitchFamily="2" charset="-52"/>
              </a:rPr>
              <a:t>Ключевые функции внутри требования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6C2A2AB-1189-4169-FF43-79A23EC5C0F8}"/>
              </a:ext>
            </a:extLst>
          </p:cNvPr>
          <p:cNvGrpSpPr/>
          <p:nvPr/>
        </p:nvGrpSpPr>
        <p:grpSpPr>
          <a:xfrm>
            <a:off x="5518786" y="1199457"/>
            <a:ext cx="7064857" cy="5391306"/>
            <a:chOff x="5518786" y="1199457"/>
            <a:chExt cx="7064857" cy="5391306"/>
          </a:xfrm>
        </p:grpSpPr>
        <p:sp>
          <p:nvSpPr>
            <p:cNvPr id="2" name="AutoShape 2">
              <a:extLst>
                <a:ext uri="{FF2B5EF4-FFF2-40B4-BE49-F238E27FC236}">
                  <a16:creationId xmlns:a16="http://schemas.microsoft.com/office/drawing/2014/main" id="{4051EDE8-BC39-EE18-60A4-4F3D87399F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293033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51326077-9EEC-3500-81A6-358112AED2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32472" y="4141194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0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151E6116-45F3-CA3C-C063-2D39417CD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786" y="1199457"/>
              <a:ext cx="7064857" cy="539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B30F569F-F1D5-2687-EEFC-D26F3B6539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8" t="17503" r="16434" b="63058"/>
            <a:stretch/>
          </p:blipFill>
          <p:spPr bwMode="auto">
            <a:xfrm rot="4446867">
              <a:off x="6855520" y="2879677"/>
              <a:ext cx="345751" cy="62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8D3E4D84-0986-46E6-D14F-8E425E77CF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8" t="17503" r="16434" b="63058"/>
            <a:stretch/>
          </p:blipFill>
          <p:spPr bwMode="auto">
            <a:xfrm rot="2965440">
              <a:off x="10938514" y="2538698"/>
              <a:ext cx="345751" cy="753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BDBEA53B-DA15-C527-EFCD-1E894A547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7" t="16667" r="22138" b="69831"/>
            <a:stretch/>
          </p:blipFill>
          <p:spPr bwMode="auto">
            <a:xfrm rot="8328886">
              <a:off x="8227088" y="3976304"/>
              <a:ext cx="140246" cy="597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93ED4F40-1FBF-B9A2-7B6A-AF1F5EAEE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7" t="16667" r="22138" b="69831"/>
            <a:stretch/>
          </p:blipFill>
          <p:spPr bwMode="auto">
            <a:xfrm rot="2757364">
              <a:off x="9482750" y="4191664"/>
              <a:ext cx="140246" cy="646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90AFC98F-C22C-7497-29F7-63943B5AD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7" t="16667" r="22138" b="69831"/>
            <a:stretch/>
          </p:blipFill>
          <p:spPr bwMode="auto">
            <a:xfrm rot="2757364">
              <a:off x="8170622" y="2743268"/>
              <a:ext cx="203347" cy="95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99086383-D3F8-7A8A-5E40-A004144973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7" t="16667" r="22138" b="69831"/>
            <a:stretch/>
          </p:blipFill>
          <p:spPr bwMode="auto">
            <a:xfrm rot="4552851">
              <a:off x="10783355" y="3872466"/>
              <a:ext cx="203347" cy="95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05834320-37BD-B2EE-7BE0-E636C45273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7" t="16667" r="22138" b="69831"/>
            <a:stretch/>
          </p:blipFill>
          <p:spPr bwMode="auto">
            <a:xfrm rot="4552851">
              <a:off x="10670613" y="1348112"/>
              <a:ext cx="94617" cy="95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98A2716D-1593-F5BD-6877-66CCCA1001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7" t="16667" r="22138" b="69831"/>
            <a:stretch/>
          </p:blipFill>
          <p:spPr bwMode="auto">
            <a:xfrm rot="4533327">
              <a:off x="7185456" y="5150933"/>
              <a:ext cx="94617" cy="95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резиновая печать с высоким приоритетом. красный. Иллюстрация вектора -  иллюстрации насчитывающей квадрат, символ: 215746086">
              <a:extLst>
                <a:ext uri="{FF2B5EF4-FFF2-40B4-BE49-F238E27FC236}">
                  <a16:creationId xmlns:a16="http://schemas.microsoft.com/office/drawing/2014/main" id="{99886539-9375-3ABA-1D8F-67467AA6C6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762" l="7250" r="93750">
                          <a14:foregroundMark x1="29125" y1="56183" x2="29125" y2="56183"/>
                          <a14:foregroundMark x1="32750" y1="56511" x2="32750" y2="56511"/>
                          <a14:foregroundMark x1="31750" y1="51351" x2="31750" y2="51351"/>
                          <a14:foregroundMark x1="30500" y1="53481" x2="30500" y2="53481"/>
                          <a14:foregroundMark x1="31625" y1="56921" x2="32688" y2="64783"/>
                          <a14:foregroundMark x1="43625" y1="50778" x2="49438" y2="60033"/>
                          <a14:foregroundMark x1="53312" y1="34971" x2="76688" y2="32760"/>
                          <a14:foregroundMark x1="76688" y1="32760" x2="77125" y2="32351"/>
                          <a14:foregroundMark x1="49250" y1="56429" x2="68188" y2="47502"/>
                          <a14:foregroundMark x1="68188" y1="47502" x2="68188" y2="47502"/>
                          <a14:foregroundMark x1="82688" y1="42506" x2="69500" y2="46519"/>
                          <a14:foregroundMark x1="25875" y1="43735" x2="23750" y2="48649"/>
                          <a14:foregroundMark x1="24563" y1="58395" x2="23625" y2="65274"/>
                          <a14:foregroundMark x1="9188" y1="41605" x2="9375" y2="42752"/>
                          <a14:foregroundMark x1="30813" y1="58395" x2="32875" y2="58395"/>
                          <a14:foregroundMark x1="22313" y1="59296" x2="34813" y2="64210"/>
                          <a14:foregroundMark x1="30125" y1="46519" x2="29188" y2="50532"/>
                          <a14:foregroundMark x1="49938" y1="36282" x2="54063" y2="36446"/>
                          <a14:foregroundMark x1="18563" y1="31122" x2="18563" y2="31122"/>
                          <a14:foregroundMark x1="93438" y1="49713" x2="93750" y2="52088"/>
                          <a14:foregroundMark x1="7250" y1="46028" x2="7250" y2="48157"/>
                          <a14:foregroundMark x1="24188" y1="34070" x2="22000" y2="35463"/>
                          <a14:foregroundMark x1="20188" y1="36446" x2="21750" y2="36937"/>
                          <a14:foregroundMark x1="85813" y1="15152" x2="85813" y2="15152"/>
                          <a14:foregroundMark x1="20188" y1="35053" x2="20188" y2="35053"/>
                          <a14:backgroundMark x1="20063" y1="35463" x2="20063" y2="35463"/>
                          <a14:backgroundMark x1="21563" y1="38247" x2="21563" y2="38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37" t="16667" r="22138" b="69831"/>
            <a:stretch/>
          </p:blipFill>
          <p:spPr bwMode="auto">
            <a:xfrm rot="9873292">
              <a:off x="9611436" y="2545414"/>
              <a:ext cx="68570" cy="954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3364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4684</TotalTime>
  <Words>538</Words>
  <Application>Microsoft Office PowerPoint</Application>
  <PresentationFormat>Широкоэкранный</PresentationFormat>
  <Paragraphs>182</Paragraphs>
  <Slides>19</Slides>
  <Notes>10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Montserrat ExtraBold</vt:lpstr>
      <vt:lpstr>Montserrat Medium</vt:lpstr>
      <vt:lpstr>Montserrat SemiBold</vt:lpstr>
      <vt:lpstr>Montserrat-Medium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Криштопа Татьяна</dc:creator>
  <cp:lastModifiedBy>Ваулина Елена</cp:lastModifiedBy>
  <cp:revision>126</cp:revision>
  <dcterms:created xsi:type="dcterms:W3CDTF">2023-07-21T17:38:48Z</dcterms:created>
  <dcterms:modified xsi:type="dcterms:W3CDTF">2023-09-01T11:42:01Z</dcterms:modified>
</cp:coreProperties>
</file>