
<file path=[Content_Types].xml><?xml version="1.0" encoding="utf-8"?>
<Types xmlns="http://schemas.openxmlformats.org/package/2006/content-types">
  <Default Extension="fntdata" ContentType="application/x-fontdata"/>
  <Default Extension="gif" ContentType="image/gif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ppt/notesSlides/notesSlide26.xml" ContentType="application/vnd.openxmlformats-officedocument.presentationml.notesSlide+xml"/>
  <Override PartName="/ppt/notesSlides/notesSlide27.xml" ContentType="application/vnd.openxmlformats-officedocument.presentationml.notesSlide+xml"/>
  <Override PartName="/ppt/notesSlides/notesSlide28.xml" ContentType="application/vnd.openxmlformats-officedocument.presentationml.notesSlide+xml"/>
  <Override PartName="/ppt/notesSlides/notesSlide29.xml" ContentType="application/vnd.openxmlformats-officedocument.presentationml.notesSlide+xml"/>
  <Override PartName="/ppt/notesSlides/notesSlide30.xml" ContentType="application/vnd.openxmlformats-officedocument.presentationml.notesSlide+xml"/>
  <Override PartName="/ppt/notesSlides/notesSlide31.xml" ContentType="application/vnd.openxmlformats-officedocument.presentationml.notesSlide+xml"/>
  <Override PartName="/ppt/notesSlides/notesSlide32.xml" ContentType="application/vnd.openxmlformats-officedocument.presentationml.notesSlide+xml"/>
  <Override PartName="/ppt/notesSlides/notesSlide33.xml" ContentType="application/vnd.openxmlformats-officedocument.presentationml.notesSlide+xml"/>
  <Override PartName="/ppt/notesSlides/notesSlide34.xml" ContentType="application/vnd.openxmlformats-officedocument.presentationml.notesSlide+xml"/>
  <Override PartName="/ppt/notesSlides/notesSlide35.xml" ContentType="application/vnd.openxmlformats-officedocument.presentationml.notesSlide+xml"/>
  <Override PartName="/ppt/notesSlides/notesSlide36.xml" ContentType="application/vnd.openxmlformats-officedocument.presentationml.notesSlide+xml"/>
  <Override PartName="/ppt/notesSlides/notesSlide37.xml" ContentType="application/vnd.openxmlformats-officedocument.presentationml.notesSlide+xml"/>
  <Override PartName="/ppt/notesSlides/notesSlide38.xml" ContentType="application/vnd.openxmlformats-officedocument.presentationml.notesSlide+xml"/>
  <Override PartName="/ppt/notesSlides/notesSlide39.xml" ContentType="application/vnd.openxmlformats-officedocument.presentationml.notesSlide+xml"/>
  <Override PartName="/ppt/notesSlides/notesSlide4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embedTrueTypeFonts="1" saveSubsetFonts="1" autoCompressPictures="0">
  <p:sldMasterIdLst>
    <p:sldMasterId id="2147483673" r:id="rId1"/>
  </p:sldMasterIdLst>
  <p:notesMasterIdLst>
    <p:notesMasterId r:id="rId47"/>
  </p:notes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99" r:id="rId17"/>
    <p:sldId id="272" r:id="rId18"/>
    <p:sldId id="273" r:id="rId19"/>
    <p:sldId id="274" r:id="rId20"/>
    <p:sldId id="275" r:id="rId21"/>
    <p:sldId id="276" r:id="rId22"/>
    <p:sldId id="277" r:id="rId23"/>
    <p:sldId id="298" r:id="rId24"/>
    <p:sldId id="279" r:id="rId25"/>
    <p:sldId id="280" r:id="rId26"/>
    <p:sldId id="281" r:id="rId27"/>
    <p:sldId id="282" r:id="rId28"/>
    <p:sldId id="283" r:id="rId29"/>
    <p:sldId id="284" r:id="rId30"/>
    <p:sldId id="300" r:id="rId31"/>
    <p:sldId id="303" r:id="rId32"/>
    <p:sldId id="304" r:id="rId33"/>
    <p:sldId id="286" r:id="rId34"/>
    <p:sldId id="287" r:id="rId35"/>
    <p:sldId id="288" r:id="rId36"/>
    <p:sldId id="289" r:id="rId37"/>
    <p:sldId id="301" r:id="rId38"/>
    <p:sldId id="290" r:id="rId39"/>
    <p:sldId id="291" r:id="rId40"/>
    <p:sldId id="292" r:id="rId41"/>
    <p:sldId id="302" r:id="rId42"/>
    <p:sldId id="294" r:id="rId43"/>
    <p:sldId id="295" r:id="rId44"/>
    <p:sldId id="296" r:id="rId45"/>
    <p:sldId id="297" r:id="rId46"/>
  </p:sldIdLst>
  <p:sldSz cx="9144000" cy="5143500" type="screen16x9"/>
  <p:notesSz cx="6858000" cy="9144000"/>
  <p:embeddedFontLst>
    <p:embeddedFont>
      <p:font typeface="Calibri" panose="020F0502020204030204" pitchFamily="34" charset="0"/>
      <p:regular r:id="rId48"/>
      <p:bold r:id="rId49"/>
      <p:italic r:id="rId50"/>
      <p:boldItalic r:id="rId51"/>
    </p:embeddedFont>
    <p:embeddedFont>
      <p:font typeface="Lora" pitchFamily="2" charset="-52"/>
      <p:regular r:id="rId52"/>
      <p:bold r:id="rId53"/>
      <p:italic r:id="rId54"/>
      <p:boldItalic r:id="rId55"/>
    </p:embeddedFont>
    <p:embeddedFont>
      <p:font typeface="Lora Medium" pitchFamily="2" charset="-52"/>
      <p:regular r:id="rId56"/>
      <p:bold r:id="rId57"/>
      <p:italic r:id="rId58"/>
      <p:boldItalic r:id="rId59"/>
    </p:embeddedFont>
    <p:embeddedFont>
      <p:font typeface="Lora SemiBold" panose="020B0604020202020204" charset="-52"/>
      <p:regular r:id="rId60"/>
      <p:bold r:id="rId61"/>
      <p:italic r:id="rId62"/>
      <p:boldItalic r:id="rId63"/>
    </p:embeddedFont>
  </p:embeddedFontLst>
  <p:defaultText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 xmlns:p15="http://schemas.microsoft.com/office/powerpoint/2012/main">
        <p15:guide id="1" orient="horz" pos="1620">
          <p15:clr>
            <a:srgbClr val="747775"/>
          </p15:clr>
        </p15:guide>
        <p15:guide id="2" pos="2880">
          <p15:clr>
            <a:srgbClr val="747775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>
      <p:cViewPr varScale="1">
        <p:scale>
          <a:sx n="81" d="100"/>
          <a:sy n="81" d="100"/>
        </p:scale>
        <p:origin x="860" y="60"/>
      </p:cViewPr>
      <p:guideLst>
        <p:guide orient="horz" pos="162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26" Type="http://schemas.openxmlformats.org/officeDocument/2006/relationships/slide" Target="slides/slide25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notesMaster" Target="notesMasters/notesMaster1.xml"/><Relationship Id="rId50" Type="http://schemas.openxmlformats.org/officeDocument/2006/relationships/font" Target="fonts/font3.fntdata"/><Relationship Id="rId55" Type="http://schemas.openxmlformats.org/officeDocument/2006/relationships/font" Target="fonts/font8.fntdata"/><Relationship Id="rId63" Type="http://schemas.openxmlformats.org/officeDocument/2006/relationships/font" Target="fonts/font16.fntdata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9" Type="http://schemas.openxmlformats.org/officeDocument/2006/relationships/slide" Target="slides/slide28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53" Type="http://schemas.openxmlformats.org/officeDocument/2006/relationships/font" Target="fonts/font6.fntdata"/><Relationship Id="rId58" Type="http://schemas.openxmlformats.org/officeDocument/2006/relationships/font" Target="fonts/font11.fntdata"/><Relationship Id="rId66" Type="http://schemas.openxmlformats.org/officeDocument/2006/relationships/theme" Target="theme/theme1.xml"/><Relationship Id="rId5" Type="http://schemas.openxmlformats.org/officeDocument/2006/relationships/slide" Target="slides/slide4.xml"/><Relationship Id="rId61" Type="http://schemas.openxmlformats.org/officeDocument/2006/relationships/font" Target="fonts/font14.fntdata"/><Relationship Id="rId19" Type="http://schemas.openxmlformats.org/officeDocument/2006/relationships/slide" Target="slides/slide1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font" Target="fonts/font1.fntdata"/><Relationship Id="rId56" Type="http://schemas.openxmlformats.org/officeDocument/2006/relationships/font" Target="fonts/font9.fntdata"/><Relationship Id="rId64" Type="http://schemas.openxmlformats.org/officeDocument/2006/relationships/presProps" Target="presProps.xml"/><Relationship Id="rId8" Type="http://schemas.openxmlformats.org/officeDocument/2006/relationships/slide" Target="slides/slide7.xml"/><Relationship Id="rId51" Type="http://schemas.openxmlformats.org/officeDocument/2006/relationships/font" Target="fonts/font4.fntdata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59" Type="http://schemas.openxmlformats.org/officeDocument/2006/relationships/font" Target="fonts/font12.fntdata"/><Relationship Id="rId67" Type="http://schemas.openxmlformats.org/officeDocument/2006/relationships/tableStyles" Target="tableStyles.xml"/><Relationship Id="rId20" Type="http://schemas.openxmlformats.org/officeDocument/2006/relationships/slide" Target="slides/slide19.xml"/><Relationship Id="rId41" Type="http://schemas.openxmlformats.org/officeDocument/2006/relationships/slide" Target="slides/slide40.xml"/><Relationship Id="rId54" Type="http://schemas.openxmlformats.org/officeDocument/2006/relationships/font" Target="fonts/font7.fntdata"/><Relationship Id="rId62" Type="http://schemas.openxmlformats.org/officeDocument/2006/relationships/font" Target="fonts/font15.fntdata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font" Target="fonts/font2.fntdata"/><Relationship Id="rId57" Type="http://schemas.openxmlformats.org/officeDocument/2006/relationships/font" Target="fonts/font10.fntdata"/><Relationship Id="rId10" Type="http://schemas.openxmlformats.org/officeDocument/2006/relationships/slide" Target="slides/slide9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font" Target="fonts/font5.fntdata"/><Relationship Id="rId60" Type="http://schemas.openxmlformats.org/officeDocument/2006/relationships/font" Target="fonts/font13.fntdata"/><Relationship Id="rId65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9" Type="http://schemas.openxmlformats.org/officeDocument/2006/relationships/slide" Target="slides/slide38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75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4" name="Google Shape;4;n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1pPr>
            <a:lvl2pPr marL="914400" lvl="1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2pPr>
            <a:lvl3pPr marL="1371600" lvl="2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3pPr>
            <a:lvl4pPr marL="1828800" lvl="3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4pPr>
            <a:lvl5pPr marL="2286000" lvl="4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5pPr>
            <a:lvl6pPr marL="2743200" lvl="5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6pPr>
            <a:lvl7pPr marL="3200400" lvl="6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7pPr>
            <a:lvl8pPr marL="3657600" lvl="7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8pPr>
            <a:lvl9pPr marL="4114800" lvl="8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9pPr>
          </a:lstStyle>
          <a:p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notes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_rels/notesSlide2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8.xml"/><Relationship Id="rId1" Type="http://schemas.openxmlformats.org/officeDocument/2006/relationships/notesMaster" Target="../notesMasters/notesMaster1.xml"/></Relationships>
</file>

<file path=ppt/notesSlides/_rels/notesSlide2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9.xml"/><Relationship Id="rId1" Type="http://schemas.openxmlformats.org/officeDocument/2006/relationships/notesMaster" Target="../notesMasters/notesMaster1.xml"/></Relationships>
</file>

<file path=ppt/notesSlides/_rels/notesSlide2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3.xml"/><Relationship Id="rId1" Type="http://schemas.openxmlformats.org/officeDocument/2006/relationships/notesMaster" Target="../notesMasters/notesMaster1.xml"/></Relationships>
</file>

<file path=ppt/notesSlides/_rels/notesSlide3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4.xml"/><Relationship Id="rId1" Type="http://schemas.openxmlformats.org/officeDocument/2006/relationships/notesMaster" Target="../notesMasters/notesMaster1.xml"/></Relationships>
</file>

<file path=ppt/notesSlides/_rels/notesSlide3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5.xml"/><Relationship Id="rId1" Type="http://schemas.openxmlformats.org/officeDocument/2006/relationships/notesMaster" Target="../notesMasters/notesMaster1.xml"/></Relationships>
</file>

<file path=ppt/notesSlides/_rels/notesSlide3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6.xml"/><Relationship Id="rId1" Type="http://schemas.openxmlformats.org/officeDocument/2006/relationships/notesMaster" Target="../notesMasters/notesMaster1.xml"/></Relationships>
</file>

<file path=ppt/notesSlides/_rels/notesSlide3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8.xml"/><Relationship Id="rId1" Type="http://schemas.openxmlformats.org/officeDocument/2006/relationships/notesMaster" Target="../notesMasters/notesMaster1.xml"/></Relationships>
</file>

<file path=ppt/notesSlides/_rels/notesSlide3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9.xml"/><Relationship Id="rId1" Type="http://schemas.openxmlformats.org/officeDocument/2006/relationships/notesMaster" Target="../notesMasters/notesMaster1.xml"/></Relationships>
</file>

<file path=ppt/notesSlides/_rels/notesSlide3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0.xml"/><Relationship Id="rId1" Type="http://schemas.openxmlformats.org/officeDocument/2006/relationships/notesMaster" Target="../notesMasters/notesMaster1.xml"/></Relationships>
</file>

<file path=ppt/notesSlides/_rels/notesSlide3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1.xml"/><Relationship Id="rId1" Type="http://schemas.openxmlformats.org/officeDocument/2006/relationships/notesMaster" Target="../notesMasters/notesMaster1.xml"/></Relationships>
</file>

<file path=ppt/notesSlides/_rels/notesSlide3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2.xml"/><Relationship Id="rId1" Type="http://schemas.openxmlformats.org/officeDocument/2006/relationships/notesMaster" Target="../notesMasters/notesMaster1.xml"/></Relationships>
</file>

<file path=ppt/notesSlides/_rels/notesSlide3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3.xml"/><Relationship Id="rId1" Type="http://schemas.openxmlformats.org/officeDocument/2006/relationships/notesMaster" Target="../notesMasters/notesMaster1.xml"/></Relationships>
</file>

<file path=ppt/notesSlides/_rels/notesSlide3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4.xml"/><Relationship Id="rId1" Type="http://schemas.openxmlformats.org/officeDocument/2006/relationships/notesMaster" Target="../notesMasters/notesMaster1.xml"/></Relationships>
</file>

<file path=ppt/notesSlides/_rels/notesSlide4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5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4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4" name="Google Shape;144;g36cb056e69b_2_93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145" name="Google Shape;145;g36cb056e69b_2_93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2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46" name="Google Shape;146;g36cb056e69b_2_93:notes"/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marR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1</a:t>
            </a:fld>
            <a:endParaRPr sz="12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4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0" name="Google Shape;150;g36cb056e69b_2_99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151" name="Google Shape;151;g36cb056e69b_2_99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2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52" name="Google Shape;152;g36cb056e69b_2_99:notes"/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marR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2</a:t>
            </a:fld>
            <a:endParaRPr sz="12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5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9" name="Google Shape;159;g36cb056e69b_2_106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160" name="Google Shape;160;g36cb056e69b_2_106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2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61" name="Google Shape;161;g36cb056e69b_2_106:notes"/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marR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3</a:t>
            </a:fld>
            <a:endParaRPr sz="12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6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6" name="Google Shape;166;g36cb056e69b_2_118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167" name="Google Shape;167;g36cb056e69b_2_118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2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68" name="Google Shape;168;g36cb056e69b_2_118:notes"/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marR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4</a:t>
            </a:fld>
            <a:endParaRPr sz="12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7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" name="Google Shape;174;g36cb056e69b_2_125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175" name="Google Shape;175;g36cb056e69b_2_125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2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76" name="Google Shape;176;g36cb056e69b_2_125:notes"/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marR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5</a:t>
            </a:fld>
            <a:endParaRPr sz="12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7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0" name="Google Shape;180;g36cb056e69b_2_130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181" name="Google Shape;181;g36cb056e69b_2_130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2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82" name="Google Shape;182;g36cb056e69b_2_130:notes"/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marR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6</a:t>
            </a:fld>
            <a:endParaRPr sz="12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8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8" name="Google Shape;188;g36cb056e69b_2_140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189" name="Google Shape;189;g36cb056e69b_2_140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2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90" name="Google Shape;190;g36cb056e69b_2_140:notes"/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marR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7</a:t>
            </a:fld>
            <a:endParaRPr sz="12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9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6" name="Google Shape;196;g36cb056e69b_2_159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197" name="Google Shape;197;g36cb056e69b_2_159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2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98" name="Google Shape;198;g36cb056e69b_2_159:notes"/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marR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8</a:t>
            </a:fld>
            <a:endParaRPr sz="12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0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" name="Google Shape;204;g36cb056e69b_2_167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205" name="Google Shape;205;g36cb056e69b_2_167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2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06" name="Google Shape;206;g36cb056e69b_2_167:notes"/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marR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9</a:t>
            </a:fld>
            <a:endParaRPr sz="12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1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1" name="Google Shape;211;g36cb056e69b_0_248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212" name="Google Shape;212;g36cb056e69b_0_248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2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13" name="Google Shape;213;g36cb056e69b_0_248:notes"/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8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marR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10</a:t>
            </a:fld>
            <a:endParaRPr sz="12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1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9" name="Google Shape;219;g36cb056e69b_2_184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220" name="Google Shape;220;g36cb056e69b_2_184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2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21" name="Google Shape;221;g36cb056e69b_2_184:notes"/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marR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11</a:t>
            </a:fld>
            <a:endParaRPr sz="12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6" name="Google Shape;226;g36cb056e69b_3_0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227" name="Google Shape;227;g36cb056e69b_3_0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2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28" name="Google Shape;228;g36cb056e69b_3_0:notes"/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8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marR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12</a:t>
            </a:fld>
            <a:endParaRPr sz="12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3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4" name="Google Shape;234;g36cb056e69b_3_15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235" name="Google Shape;235;g36cb056e69b_3_15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2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36" name="Google Shape;236;g36cb056e69b_3_15:notes"/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8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marR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13</a:t>
            </a:fld>
            <a:endParaRPr sz="12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1" name="Google Shape;241;g36cb056e69b_3_21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242" name="Google Shape;242;g36cb056e69b_3_21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2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43" name="Google Shape;243;g36cb056e69b_3_21:notes"/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8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marR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14</a:t>
            </a:fld>
            <a:endParaRPr sz="12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4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8" name="Google Shape;248;g36cb056e69b_3_27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249" name="Google Shape;249;g36cb056e69b_3_27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2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50" name="Google Shape;250;g36cb056e69b_3_27:notes"/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8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marR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15</a:t>
            </a:fld>
            <a:endParaRPr sz="12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4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8" name="Google Shape;248;g36cb056e69b_3_27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249" name="Google Shape;249;g36cb056e69b_3_27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2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50" name="Google Shape;250;g36cb056e69b_3_27:notes"/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8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marR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16</a:t>
            </a:fld>
            <a:endParaRPr sz="12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204007547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6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1" name="Google Shape;261;g36cb056e69b_3_41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262" name="Google Shape;262;g36cb056e69b_3_41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2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63" name="Google Shape;263;g36cb056e69b_3_41:notes"/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8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marR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17</a:t>
            </a:fld>
            <a:endParaRPr sz="12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6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8" name="Google Shape;268;g36cb056e69b_3_47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269" name="Google Shape;269;g36cb056e69b_3_47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2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70" name="Google Shape;270;g36cb056e69b_3_47:notes"/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8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marR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18</a:t>
            </a:fld>
            <a:endParaRPr sz="12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7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5" name="Google Shape;275;g36cb056e69b_3_53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276" name="Google Shape;276;g36cb056e69b_3_53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2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77" name="Google Shape;277;g36cb056e69b_3_53:notes"/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8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marR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19</a:t>
            </a:fld>
            <a:endParaRPr sz="12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8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1" name="Google Shape;281;g36cb056e69b_3_59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282" name="Google Shape;282;g36cb056e69b_3_59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2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83" name="Google Shape;283;g36cb056e69b_3_59:notes"/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8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marR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20</a:t>
            </a:fld>
            <a:endParaRPr sz="12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8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8" name="Google Shape;288;g36cb056e69b_3_65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289" name="Google Shape;289;g36cb056e69b_3_65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2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90" name="Google Shape;290;g36cb056e69b_3_65:notes"/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8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marR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21</a:t>
            </a:fld>
            <a:endParaRPr sz="12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9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8" name="Google Shape;298;g36cb056e69b_3_75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299" name="Google Shape;299;g36cb056e69b_3_75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2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00" name="Google Shape;300;g36cb056e69b_3_75:notes"/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8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marR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22</a:t>
            </a:fld>
            <a:endParaRPr sz="12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1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1" name="Google Shape;311;g36cb056e69b_3_94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312" name="Google Shape;312;g36cb056e69b_3_94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2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13" name="Google Shape;313;g36cb056e69b_3_94:notes"/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8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marR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24</a:t>
            </a:fld>
            <a:endParaRPr sz="12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1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8" name="Google Shape;318;g36cb056e69b_3_113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319" name="Google Shape;319;g36cb056e69b_3_113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2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20" name="Google Shape;320;g36cb056e69b_3_113:notes"/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8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marR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25</a:t>
            </a:fld>
            <a:endParaRPr sz="12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2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5" name="Google Shape;325;g36cb056e69b_3_125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326" name="Google Shape;326;g36cb056e69b_3_125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2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27" name="Google Shape;327;g36cb056e69b_3_125:notes"/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8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marR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26</a:t>
            </a:fld>
            <a:endParaRPr sz="12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3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2" name="Google Shape;332;g36cb056e69b_3_131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333" name="Google Shape;333;g36cb056e69b_3_131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2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34" name="Google Shape;334;g36cb056e69b_3_131:notes"/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8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marR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27</a:t>
            </a:fld>
            <a:endParaRPr sz="12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3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9" name="Google Shape;339;g36cb056e69b_3_140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340" name="Google Shape;340;g36cb056e69b_3_140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2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41" name="Google Shape;341;g36cb056e69b_3_140:notes"/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8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marR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28</a:t>
            </a:fld>
            <a:endParaRPr sz="12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5" name="Google Shape;345;g36cb056e69b_3_145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346" name="Google Shape;346;g36cb056e69b_3_145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2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47" name="Google Shape;347;g36cb056e69b_3_145:notes"/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8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marR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29</a:t>
            </a:fld>
            <a:endParaRPr sz="12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notes>
</file>

<file path=ppt/notesSlides/notesSlide2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5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9" name="Google Shape;359;g36cb056e69b_3_158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360" name="Google Shape;360;g36cb056e69b_3_158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2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61" name="Google Shape;361;g36cb056e69b_3_158:notes"/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8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marR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33</a:t>
            </a:fld>
            <a:endParaRPr sz="12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notes>
</file>

<file path=ppt/notesSlides/notesSlide3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6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5" name="Google Shape;365;g36cb056e69b_3_164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366" name="Google Shape;366;g36cb056e69b_3_164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2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67" name="Google Shape;367;g36cb056e69b_3_164:notes"/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8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marR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34</a:t>
            </a:fld>
            <a:endParaRPr sz="12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notes>
</file>

<file path=ppt/notesSlides/notesSlide3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7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5" name="Google Shape;375;g36cb056e69b_3_174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376" name="Google Shape;376;g36cb056e69b_3_174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2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77" name="Google Shape;377;g36cb056e69b_3_174:notes"/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8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marR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35</a:t>
            </a:fld>
            <a:endParaRPr sz="12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notes>
</file>

<file path=ppt/notesSlides/notesSlide3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8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2" name="Google Shape;382;g36cb056e69b_3_180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383" name="Google Shape;383;g36cb056e69b_3_180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2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84" name="Google Shape;384;g36cb056e69b_3_180:notes"/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8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marR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36</a:t>
            </a:fld>
            <a:endParaRPr sz="12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notes>
</file>

<file path=ppt/notesSlides/notesSlide3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8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9" name="Google Shape;389;g36cb056e69b_3_186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390" name="Google Shape;390;g36cb056e69b_3_186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2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91" name="Google Shape;391;g36cb056e69b_3_186:notes"/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8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marR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38</a:t>
            </a:fld>
            <a:endParaRPr sz="12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notes>
</file>

<file path=ppt/notesSlides/notesSlide3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9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5" name="Google Shape;395;g36cb056e69b_3_191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396" name="Google Shape;396;g36cb056e69b_3_191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2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97" name="Google Shape;397;g36cb056e69b_3_191:notes"/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8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marR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39</a:t>
            </a:fld>
            <a:endParaRPr sz="12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notes>
</file>

<file path=ppt/notesSlides/notesSlide3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0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2" name="Google Shape;402;g36cb056e69b_3_198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403" name="Google Shape;403;g36cb056e69b_3_198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2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404" name="Google Shape;404;g36cb056e69b_3_198:notes"/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8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marR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40</a:t>
            </a:fld>
            <a:endParaRPr sz="12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notes>
</file>

<file path=ppt/notesSlides/notesSlide3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0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0" name="Google Shape;410;g36cb056e69b_3_205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411" name="Google Shape;411;g36cb056e69b_3_205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2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412" name="Google Shape;412;g36cb056e69b_3_205:notes"/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8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marR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41</a:t>
            </a:fld>
            <a:endParaRPr sz="12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3495546885"/>
      </p:ext>
    </p:extLst>
  </p:cSld>
  <p:clrMapOvr>
    <a:masterClrMapping/>
  </p:clrMapOvr>
</p:notes>
</file>

<file path=ppt/notesSlides/notesSlide3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6" name="Google Shape;416;g36cb056e69b_3_211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417" name="Google Shape;417;g36cb056e69b_3_211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2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418" name="Google Shape;418;g36cb056e69b_3_211:notes"/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8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marR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42</a:t>
            </a:fld>
            <a:endParaRPr sz="12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notes>
</file>

<file path=ppt/notesSlides/notesSlide3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2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3" name="Google Shape;423;g36cb056e69b_3_217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424" name="Google Shape;424;g36cb056e69b_3_217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2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425" name="Google Shape;425;g36cb056e69b_3_217:notes"/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8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marR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43</a:t>
            </a:fld>
            <a:endParaRPr sz="12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notes>
</file>

<file path=ppt/notesSlides/notesSlide3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2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0" name="Google Shape;430;g36cb056e69b_3_223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431" name="Google Shape;431;g36cb056e69b_3_223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2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432" name="Google Shape;432;g36cb056e69b_3_223:notes"/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8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marR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44</a:t>
            </a:fld>
            <a:endParaRPr sz="12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notes>
</file>

<file path=ppt/notesSlides/notesSlide4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3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8" name="Google Shape;438;g36cb056e69b_3_230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439" name="Google Shape;439;g36cb056e69b_3_230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2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440" name="Google Shape;440;g36cb056e69b_3_230:notes"/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8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marR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45</a:t>
            </a:fld>
            <a:endParaRPr sz="12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Титульный слайд">
  <p:cSld name="Титульный слайд">
    <p:spTree>
      <p:nvGrpSpPr>
        <p:cNvPr id="1" name="Shape 5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" name="Google Shape;57;p14"/>
          <p:cNvSpPr txBox="1">
            <a:spLocks noGrp="1"/>
          </p:cNvSpPr>
          <p:nvPr>
            <p:ph type="ctrTitle"/>
          </p:nvPr>
        </p:nvSpPr>
        <p:spPr>
          <a:xfrm>
            <a:off x="4831438" y="2497343"/>
            <a:ext cx="3706328" cy="2400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700"/>
              <a:buFont typeface="Arial"/>
              <a:buNone/>
              <a:defRPr sz="2700"/>
            </a:lvl1pPr>
            <a:lvl2pPr lvl="1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>
            <a:endParaRPr/>
          </a:p>
        </p:txBody>
      </p:sp>
      <p:pic>
        <p:nvPicPr>
          <p:cNvPr id="58" name="Google Shape;58;p14"/>
          <p:cNvPicPr preferRelativeResize="0"/>
          <p:nvPr/>
        </p:nvPicPr>
        <p:blipFill rotWithShape="1">
          <a:blip r:embed="rId2">
            <a:alphaModFix/>
          </a:blip>
          <a:srcRect l="9358" t="23650" b="-1"/>
          <a:stretch/>
        </p:blipFill>
        <p:spPr>
          <a:xfrm>
            <a:off x="0" y="0"/>
            <a:ext cx="7116234" cy="3790742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Повестка" type="obj">
  <p:cSld name="OBJECT">
    <p:bg>
      <p:bgPr>
        <a:solidFill>
          <a:schemeClr val="dk1"/>
        </a:solidFill>
        <a:effectLst/>
      </p:bgPr>
    </p:bg>
    <p:spTree>
      <p:nvGrpSpPr>
        <p:cNvPr id="1" name="Shape 5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0" name="Google Shape;60;p15"/>
          <p:cNvPicPr preferRelativeResize="0"/>
          <p:nvPr/>
        </p:nvPicPr>
        <p:blipFill rotWithShape="1">
          <a:blip r:embed="rId2">
            <a:alphaModFix/>
          </a:blip>
          <a:srcRect t="18301" r="28340" b="23070"/>
          <a:stretch/>
        </p:blipFill>
        <p:spPr>
          <a:xfrm>
            <a:off x="3171825" y="0"/>
            <a:ext cx="5972176" cy="5143500"/>
          </a:xfrm>
          <a:prstGeom prst="rect">
            <a:avLst/>
          </a:prstGeom>
          <a:noFill/>
          <a:ln>
            <a:noFill/>
          </a:ln>
        </p:spPr>
      </p:pic>
      <p:sp>
        <p:nvSpPr>
          <p:cNvPr id="61" name="Google Shape;61;p15"/>
          <p:cNvSpPr txBox="1">
            <a:spLocks noGrp="1"/>
          </p:cNvSpPr>
          <p:nvPr>
            <p:ph type="title"/>
          </p:nvPr>
        </p:nvSpPr>
        <p:spPr>
          <a:xfrm>
            <a:off x="1000125" y="765334"/>
            <a:ext cx="2171700" cy="99417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b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100"/>
              <a:buFont typeface="Arial"/>
              <a:buNone/>
              <a:defRPr sz="2100">
                <a:solidFill>
                  <a:schemeClr val="lt1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>
            <a:endParaRPr/>
          </a:p>
        </p:txBody>
      </p:sp>
      <p:sp>
        <p:nvSpPr>
          <p:cNvPr id="62" name="Google Shape;62;p15"/>
          <p:cNvSpPr txBox="1">
            <a:spLocks noGrp="1"/>
          </p:cNvSpPr>
          <p:nvPr>
            <p:ph type="body" idx="1"/>
          </p:nvPr>
        </p:nvSpPr>
        <p:spPr>
          <a:xfrm>
            <a:off x="1000125" y="2005510"/>
            <a:ext cx="2171700" cy="245219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t" anchorCtr="0">
            <a:normAutofit/>
          </a:bodyPr>
          <a:lstStyle>
            <a:lvl1pPr marL="457200" lvl="0" indent="-228600" algn="l">
              <a:lnSpc>
                <a:spcPct val="140000"/>
              </a:lnSpc>
              <a:spcBef>
                <a:spcPts val="800"/>
              </a:spcBef>
              <a:spcAft>
                <a:spcPts val="0"/>
              </a:spcAft>
              <a:buClr>
                <a:schemeClr val="lt1"/>
              </a:buClr>
              <a:buSzPts val="1400"/>
              <a:buNone/>
              <a:defRPr sz="1400">
                <a:solidFill>
                  <a:schemeClr val="lt1"/>
                </a:solidFill>
              </a:defRPr>
            </a:lvl1pPr>
            <a:lvl2pPr marL="914400" lvl="1" indent="-228600" algn="l">
              <a:lnSpc>
                <a:spcPct val="140000"/>
              </a:lnSpc>
              <a:spcBef>
                <a:spcPts val="800"/>
              </a:spcBef>
              <a:spcAft>
                <a:spcPts val="0"/>
              </a:spcAft>
              <a:buClr>
                <a:schemeClr val="lt1"/>
              </a:buClr>
              <a:buSzPts val="1400"/>
              <a:buNone/>
              <a:defRPr sz="1400">
                <a:solidFill>
                  <a:schemeClr val="lt1"/>
                </a:solidFill>
              </a:defRPr>
            </a:lvl2pPr>
            <a:lvl3pPr marL="1371600" lvl="2" indent="-228600" algn="l">
              <a:lnSpc>
                <a:spcPct val="140000"/>
              </a:lnSpc>
              <a:spcBef>
                <a:spcPts val="800"/>
              </a:spcBef>
              <a:spcAft>
                <a:spcPts val="0"/>
              </a:spcAft>
              <a:buClr>
                <a:schemeClr val="lt1"/>
              </a:buClr>
              <a:buSzPts val="1400"/>
              <a:buNone/>
              <a:defRPr sz="1400">
                <a:solidFill>
                  <a:schemeClr val="lt1"/>
                </a:solidFill>
              </a:defRPr>
            </a:lvl3pPr>
            <a:lvl4pPr marL="1828800" lvl="3" indent="-228600" algn="l">
              <a:lnSpc>
                <a:spcPct val="140000"/>
              </a:lnSpc>
              <a:spcBef>
                <a:spcPts val="800"/>
              </a:spcBef>
              <a:spcAft>
                <a:spcPts val="0"/>
              </a:spcAft>
              <a:buClr>
                <a:schemeClr val="lt1"/>
              </a:buClr>
              <a:buSzPts val="1400"/>
              <a:buNone/>
              <a:defRPr sz="1400">
                <a:solidFill>
                  <a:schemeClr val="lt1"/>
                </a:solidFill>
              </a:defRPr>
            </a:lvl4pPr>
            <a:lvl5pPr marL="2286000" lvl="4" indent="-228600" algn="l">
              <a:lnSpc>
                <a:spcPct val="140000"/>
              </a:lnSpc>
              <a:spcBef>
                <a:spcPts val="800"/>
              </a:spcBef>
              <a:spcAft>
                <a:spcPts val="0"/>
              </a:spcAft>
              <a:buClr>
                <a:schemeClr val="lt1"/>
              </a:buClr>
              <a:buSzPts val="1400"/>
              <a:buNone/>
              <a:defRPr sz="1400">
                <a:solidFill>
                  <a:schemeClr val="lt1"/>
                </a:solidFill>
              </a:defRPr>
            </a:lvl5pPr>
            <a:lvl6pPr marL="2743200" lvl="5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6pPr>
            <a:lvl7pPr marL="3200400" lvl="6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7pPr>
            <a:lvl8pPr marL="3657600" lvl="7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8pPr>
            <a:lvl9pPr marL="4114800" lvl="8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9pPr>
          </a:lstStyle>
          <a:p>
            <a:endParaRPr/>
          </a:p>
        </p:txBody>
      </p:sp>
      <p:sp>
        <p:nvSpPr>
          <p:cNvPr id="63" name="Google Shape;63;p15"/>
          <p:cNvSpPr txBox="1">
            <a:spLocks noGrp="1"/>
          </p:cNvSpPr>
          <p:nvPr>
            <p:ph type="ftr" idx="11"/>
          </p:nvPr>
        </p:nvSpPr>
        <p:spPr>
          <a:xfrm>
            <a:off x="1000125" y="4767262"/>
            <a:ext cx="2864421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100"/>
              <a:buNone/>
              <a:defRPr sz="700"/>
            </a:lvl1pPr>
            <a:lvl2pPr lvl="1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>
            <a:endParaRPr/>
          </a:p>
        </p:txBody>
      </p:sp>
      <p:sp>
        <p:nvSpPr>
          <p:cNvPr id="64" name="Google Shape;64;p15"/>
          <p:cNvSpPr txBox="1">
            <a:spLocks noGrp="1"/>
          </p:cNvSpPr>
          <p:nvPr>
            <p:ph type="sldNum" idx="12"/>
          </p:nvPr>
        </p:nvSpPr>
        <p:spPr>
          <a:xfrm>
            <a:off x="7780013" y="4767262"/>
            <a:ext cx="740664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>
            <a:lvl1pPr marL="0" marR="0" lvl="0" indent="0" algn="r">
              <a:spcBef>
                <a:spcPts val="0"/>
              </a:spcBef>
              <a:buNone/>
              <a:defRPr sz="7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>
              <a:spcBef>
                <a:spcPts val="0"/>
              </a:spcBef>
              <a:buNone/>
              <a:defRPr sz="7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>
              <a:spcBef>
                <a:spcPts val="0"/>
              </a:spcBef>
              <a:buNone/>
              <a:defRPr sz="7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>
              <a:spcBef>
                <a:spcPts val="0"/>
              </a:spcBef>
              <a:buNone/>
              <a:defRPr sz="7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>
              <a:spcBef>
                <a:spcPts val="0"/>
              </a:spcBef>
              <a:buNone/>
              <a:defRPr sz="7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>
              <a:spcBef>
                <a:spcPts val="0"/>
              </a:spcBef>
              <a:buNone/>
              <a:defRPr sz="7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>
              <a:spcBef>
                <a:spcPts val="0"/>
              </a:spcBef>
              <a:buNone/>
              <a:defRPr sz="7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>
              <a:spcBef>
                <a:spcPts val="0"/>
              </a:spcBef>
              <a:buNone/>
              <a:defRPr sz="7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>
              <a:spcBef>
                <a:spcPts val="0"/>
              </a:spcBef>
              <a:buNone/>
              <a:defRPr sz="7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Разрыв раздела 1">
  <p:cSld name="Разрыв раздела 1">
    <p:bg>
      <p:bgPr>
        <a:solidFill>
          <a:schemeClr val="accent1"/>
        </a:solidFill>
        <a:effectLst/>
      </p:bgPr>
    </p:bg>
    <p:spTree>
      <p:nvGrpSpPr>
        <p:cNvPr id="1" name="Shape 6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6" name="Google Shape;66;p16"/>
          <p:cNvSpPr txBox="1">
            <a:spLocks noGrp="1"/>
          </p:cNvSpPr>
          <p:nvPr>
            <p:ph type="ctrTitle"/>
          </p:nvPr>
        </p:nvSpPr>
        <p:spPr>
          <a:xfrm>
            <a:off x="5243513" y="365264"/>
            <a:ext cx="3134677" cy="253301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b" anchorCtr="0">
            <a:no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700"/>
              <a:buFont typeface="Arial"/>
              <a:buNone/>
              <a:defRPr sz="2700">
                <a:solidFill>
                  <a:schemeClr val="dk1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>
            <a:endParaRPr/>
          </a:p>
        </p:txBody>
      </p:sp>
      <p:grpSp>
        <p:nvGrpSpPr>
          <p:cNvPr id="67" name="Google Shape;67;p16"/>
          <p:cNvGrpSpPr/>
          <p:nvPr/>
        </p:nvGrpSpPr>
        <p:grpSpPr>
          <a:xfrm>
            <a:off x="0" y="0"/>
            <a:ext cx="4918363" cy="5143500"/>
            <a:chOff x="0" y="0"/>
            <a:chExt cx="4762501" cy="5186363"/>
          </a:xfrm>
        </p:grpSpPr>
        <p:cxnSp>
          <p:nvCxnSpPr>
            <p:cNvPr id="68" name="Google Shape;68;p16"/>
            <p:cNvCxnSpPr/>
            <p:nvPr/>
          </p:nvCxnSpPr>
          <p:spPr>
            <a:xfrm rot="10800000">
              <a:off x="0" y="876300"/>
              <a:ext cx="4762500" cy="1628775"/>
            </a:xfrm>
            <a:prstGeom prst="straightConnector1">
              <a:avLst/>
            </a:prstGeom>
            <a:noFill/>
            <a:ln w="9525" cap="flat" cmpd="sng">
              <a:solidFill>
                <a:schemeClr val="dk1"/>
              </a:solidFill>
              <a:prstDash val="solid"/>
              <a:miter lim="800000"/>
              <a:headEnd type="none" w="sm" len="sm"/>
              <a:tailEnd type="none" w="sm" len="sm"/>
            </a:ln>
          </p:spPr>
        </p:cxnSp>
        <p:cxnSp>
          <p:nvCxnSpPr>
            <p:cNvPr id="69" name="Google Shape;69;p16"/>
            <p:cNvCxnSpPr/>
            <p:nvPr/>
          </p:nvCxnSpPr>
          <p:spPr>
            <a:xfrm rot="10800000">
              <a:off x="2638425" y="0"/>
              <a:ext cx="2124076" cy="5186363"/>
            </a:xfrm>
            <a:prstGeom prst="straightConnector1">
              <a:avLst/>
            </a:prstGeom>
            <a:noFill/>
            <a:ln w="9525" cap="flat" cmpd="sng">
              <a:solidFill>
                <a:schemeClr val="dk1"/>
              </a:solidFill>
              <a:prstDash val="solid"/>
              <a:miter lim="800000"/>
              <a:headEnd type="none" w="sm" len="sm"/>
              <a:tailEnd type="none" w="sm" len="sm"/>
            </a:ln>
          </p:spPr>
        </p:cxnSp>
      </p:grp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Разрыв раздела 2">
  <p:cSld name="Разрыв раздела 2">
    <p:bg>
      <p:bgPr>
        <a:solidFill>
          <a:schemeClr val="dk1"/>
        </a:solidFill>
        <a:effectLst/>
      </p:bgPr>
    </p:bg>
    <p:spTree>
      <p:nvGrpSpPr>
        <p:cNvPr id="1" name="Shape 7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" name="Google Shape;71;p17"/>
          <p:cNvSpPr txBox="1">
            <a:spLocks noGrp="1"/>
          </p:cNvSpPr>
          <p:nvPr>
            <p:ph type="ctrTitle"/>
          </p:nvPr>
        </p:nvSpPr>
        <p:spPr>
          <a:xfrm>
            <a:off x="5243513" y="365760"/>
            <a:ext cx="3134677" cy="253251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b" anchorCtr="0">
            <a:no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700"/>
              <a:buFont typeface="Arial"/>
              <a:buNone/>
              <a:defRPr sz="2700">
                <a:solidFill>
                  <a:schemeClr val="lt1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>
            <a:endParaRPr/>
          </a:p>
        </p:txBody>
      </p:sp>
      <p:cxnSp>
        <p:nvCxnSpPr>
          <p:cNvPr id="72" name="Google Shape;72;p17"/>
          <p:cNvCxnSpPr/>
          <p:nvPr/>
        </p:nvCxnSpPr>
        <p:spPr>
          <a:xfrm>
            <a:off x="2993000" y="0"/>
            <a:ext cx="844709" cy="1884218"/>
          </a:xfrm>
          <a:prstGeom prst="straightConnector1">
            <a:avLst/>
          </a:prstGeom>
          <a:noFill/>
          <a:ln w="9525" cap="flat" cmpd="sng">
            <a:solidFill>
              <a:schemeClr val="lt1"/>
            </a:solidFill>
            <a:prstDash val="solid"/>
            <a:miter lim="800000"/>
            <a:headEnd type="none" w="sm" len="sm"/>
            <a:tailEnd type="none" w="sm" len="sm"/>
          </a:ln>
        </p:spPr>
      </p:cxnSp>
      <p:sp>
        <p:nvSpPr>
          <p:cNvPr id="73" name="Google Shape;73;p17"/>
          <p:cNvSpPr>
            <a:spLocks noGrp="1"/>
          </p:cNvSpPr>
          <p:nvPr>
            <p:ph type="pic" idx="2"/>
          </p:nvPr>
        </p:nvSpPr>
        <p:spPr>
          <a:xfrm>
            <a:off x="0" y="-3810"/>
            <a:ext cx="4932218" cy="5154454"/>
          </a:xfrm>
          <a:prstGeom prst="rect">
            <a:avLst/>
          </a:prstGeom>
          <a:noFill/>
          <a:ln>
            <a:noFill/>
          </a:ln>
        </p:spPr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Вступление">
  <p:cSld name="Вступление">
    <p:spTree>
      <p:nvGrpSpPr>
        <p:cNvPr id="1" name="Shape 7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5" name="Google Shape;75;p18"/>
          <p:cNvSpPr txBox="1">
            <a:spLocks noGrp="1"/>
          </p:cNvSpPr>
          <p:nvPr>
            <p:ph type="title"/>
          </p:nvPr>
        </p:nvSpPr>
        <p:spPr>
          <a:xfrm>
            <a:off x="991739" y="201270"/>
            <a:ext cx="5466212" cy="159088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b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100"/>
              <a:buFont typeface="Arial"/>
              <a:buNone/>
              <a:defRPr sz="21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>
            <a:endParaRPr/>
          </a:p>
        </p:txBody>
      </p:sp>
      <p:sp>
        <p:nvSpPr>
          <p:cNvPr id="76" name="Google Shape;76;p18"/>
          <p:cNvSpPr txBox="1">
            <a:spLocks noGrp="1"/>
          </p:cNvSpPr>
          <p:nvPr>
            <p:ph type="body" idx="1"/>
          </p:nvPr>
        </p:nvSpPr>
        <p:spPr>
          <a:xfrm>
            <a:off x="991791" y="2072308"/>
            <a:ext cx="5466159" cy="25552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t" anchorCtr="0">
            <a:normAutofit/>
          </a:bodyPr>
          <a:lstStyle>
            <a:lvl1pPr marL="457200" lvl="0" indent="-228600" algn="l">
              <a:lnSpc>
                <a:spcPct val="10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sz="1400" b="1"/>
            </a:lvl1pPr>
            <a:lvl2pPr marL="914400" lvl="1" indent="-317500" algn="l">
              <a:lnSpc>
                <a:spcPct val="10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Char char="•"/>
              <a:defRPr sz="1400"/>
            </a:lvl2pPr>
            <a:lvl3pPr marL="1371600" lvl="2" indent="-317500" algn="l">
              <a:lnSpc>
                <a:spcPct val="10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Char char="•"/>
              <a:defRPr sz="1400"/>
            </a:lvl3pPr>
            <a:lvl4pPr marL="1828800" lvl="3" indent="-317500" algn="l">
              <a:lnSpc>
                <a:spcPct val="10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Char char="•"/>
              <a:defRPr sz="1400"/>
            </a:lvl4pPr>
            <a:lvl5pPr marL="2286000" lvl="4" indent="-317500" algn="l">
              <a:lnSpc>
                <a:spcPct val="10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Char char="•"/>
              <a:defRPr sz="1400"/>
            </a:lvl5pPr>
            <a:lvl6pPr marL="2743200" lvl="5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6pPr>
            <a:lvl7pPr marL="3200400" lvl="6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7pPr>
            <a:lvl8pPr marL="3657600" lvl="7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8pPr>
            <a:lvl9pPr marL="4114800" lvl="8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9pPr>
          </a:lstStyle>
          <a:p>
            <a:endParaRPr/>
          </a:p>
        </p:txBody>
      </p:sp>
      <p:grpSp>
        <p:nvGrpSpPr>
          <p:cNvPr id="77" name="Google Shape;77;p18"/>
          <p:cNvGrpSpPr/>
          <p:nvPr/>
        </p:nvGrpSpPr>
        <p:grpSpPr>
          <a:xfrm>
            <a:off x="6822281" y="-19051"/>
            <a:ext cx="2321719" cy="5162551"/>
            <a:chOff x="9096375" y="-25401"/>
            <a:chExt cx="3095625" cy="6883401"/>
          </a:xfrm>
        </p:grpSpPr>
        <p:cxnSp>
          <p:nvCxnSpPr>
            <p:cNvPr id="78" name="Google Shape;78;p18"/>
            <p:cNvCxnSpPr/>
            <p:nvPr/>
          </p:nvCxnSpPr>
          <p:spPr>
            <a:xfrm>
              <a:off x="9096375" y="1497012"/>
              <a:ext cx="3095625" cy="0"/>
            </a:xfrm>
            <a:prstGeom prst="straightConnector1">
              <a:avLst/>
            </a:prstGeom>
            <a:noFill/>
            <a:ln w="9525" cap="flat" cmpd="sng">
              <a:solidFill>
                <a:schemeClr val="dk1"/>
              </a:solidFill>
              <a:prstDash val="solid"/>
              <a:miter lim="800000"/>
              <a:headEnd type="none" w="sm" len="sm"/>
              <a:tailEnd type="none" w="sm" len="sm"/>
            </a:ln>
          </p:spPr>
        </p:cxnSp>
        <p:cxnSp>
          <p:nvCxnSpPr>
            <p:cNvPr id="79" name="Google Shape;79;p18"/>
            <p:cNvCxnSpPr/>
            <p:nvPr/>
          </p:nvCxnSpPr>
          <p:spPr>
            <a:xfrm flipH="1">
              <a:off x="9381744" y="-25401"/>
              <a:ext cx="2810256" cy="6883401"/>
            </a:xfrm>
            <a:prstGeom prst="straightConnector1">
              <a:avLst/>
            </a:prstGeom>
            <a:noFill/>
            <a:ln w="9525" cap="flat" cmpd="sng">
              <a:solidFill>
                <a:schemeClr val="dk1"/>
              </a:solidFill>
              <a:prstDash val="solid"/>
              <a:miter lim="800000"/>
              <a:headEnd type="none" w="sm" len="sm"/>
              <a:tailEnd type="none" w="sm" len="sm"/>
            </a:ln>
          </p:spPr>
        </p:cxnSp>
      </p:grpSp>
      <p:cxnSp>
        <p:nvCxnSpPr>
          <p:cNvPr id="80" name="Google Shape;80;p18"/>
          <p:cNvCxnSpPr/>
          <p:nvPr/>
        </p:nvCxnSpPr>
        <p:spPr>
          <a:xfrm rot="10800000" flipH="1">
            <a:off x="-1" y="-19052"/>
            <a:ext cx="907930" cy="1536121"/>
          </a:xfrm>
          <a:prstGeom prst="straightConnector1">
            <a:avLst/>
          </a:prstGeom>
          <a:noFill/>
          <a:ln w="9525" cap="flat" cmpd="sng">
            <a:solidFill>
              <a:schemeClr val="dk1"/>
            </a:solidFill>
            <a:prstDash val="solid"/>
            <a:miter lim="800000"/>
            <a:headEnd type="none" w="sm" len="sm"/>
            <a:tailEnd type="none" w="sm" len="sm"/>
          </a:ln>
        </p:spPr>
      </p:cxnSp>
      <p:sp>
        <p:nvSpPr>
          <p:cNvPr id="81" name="Google Shape;81;p18"/>
          <p:cNvSpPr txBox="1">
            <a:spLocks noGrp="1"/>
          </p:cNvSpPr>
          <p:nvPr>
            <p:ph type="ftr" idx="11"/>
          </p:nvPr>
        </p:nvSpPr>
        <p:spPr>
          <a:xfrm>
            <a:off x="1000125" y="4767262"/>
            <a:ext cx="2864421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100"/>
              <a:buNone/>
              <a:defRPr sz="700"/>
            </a:lvl1pPr>
            <a:lvl2pPr lvl="1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>
            <a:endParaRPr/>
          </a:p>
        </p:txBody>
      </p:sp>
      <p:sp>
        <p:nvSpPr>
          <p:cNvPr id="82" name="Google Shape;82;p18"/>
          <p:cNvSpPr txBox="1">
            <a:spLocks noGrp="1"/>
          </p:cNvSpPr>
          <p:nvPr>
            <p:ph type="sldNum" idx="12"/>
          </p:nvPr>
        </p:nvSpPr>
        <p:spPr>
          <a:xfrm>
            <a:off x="7780013" y="4767262"/>
            <a:ext cx="740664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>
            <a:lvl1pPr marL="0" marR="0" lvl="0" indent="0" algn="r">
              <a:spcBef>
                <a:spcPts val="0"/>
              </a:spcBef>
              <a:buNone/>
              <a:defRPr sz="7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>
              <a:spcBef>
                <a:spcPts val="0"/>
              </a:spcBef>
              <a:buNone/>
              <a:defRPr sz="7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>
              <a:spcBef>
                <a:spcPts val="0"/>
              </a:spcBef>
              <a:buNone/>
              <a:defRPr sz="7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>
              <a:spcBef>
                <a:spcPts val="0"/>
              </a:spcBef>
              <a:buNone/>
              <a:defRPr sz="7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>
              <a:spcBef>
                <a:spcPts val="0"/>
              </a:spcBef>
              <a:buNone/>
              <a:defRPr sz="7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>
              <a:spcBef>
                <a:spcPts val="0"/>
              </a:spcBef>
              <a:buNone/>
              <a:defRPr sz="7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>
              <a:spcBef>
                <a:spcPts val="0"/>
              </a:spcBef>
              <a:buNone/>
              <a:defRPr sz="7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>
              <a:spcBef>
                <a:spcPts val="0"/>
              </a:spcBef>
              <a:buNone/>
              <a:defRPr sz="7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>
              <a:spcBef>
                <a:spcPts val="0"/>
              </a:spcBef>
              <a:buNone/>
              <a:defRPr sz="7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Разрыв раздела 3">
  <p:cSld name="Разрыв раздела 3">
    <p:bg>
      <p:bgPr>
        <a:solidFill>
          <a:schemeClr val="dk1"/>
        </a:solidFill>
        <a:effectLst/>
      </p:bgPr>
    </p:bg>
    <p:spTree>
      <p:nvGrpSpPr>
        <p:cNvPr id="1" name="Shape 8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4" name="Google Shape;84;p19"/>
          <p:cNvSpPr txBox="1">
            <a:spLocks noGrp="1"/>
          </p:cNvSpPr>
          <p:nvPr>
            <p:ph type="ctrTitle"/>
          </p:nvPr>
        </p:nvSpPr>
        <p:spPr>
          <a:xfrm>
            <a:off x="5243513" y="304800"/>
            <a:ext cx="3134677" cy="259347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b" anchorCtr="0">
            <a:no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700"/>
              <a:buFont typeface="Arial"/>
              <a:buNone/>
              <a:defRPr sz="2700">
                <a:solidFill>
                  <a:schemeClr val="lt1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>
            <a:endParaRPr/>
          </a:p>
        </p:txBody>
      </p:sp>
      <p:pic>
        <p:nvPicPr>
          <p:cNvPr id="85" name="Google Shape;85;p19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0" y="621506"/>
            <a:ext cx="4407694" cy="3900487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Два объекта содержимого 1">
  <p:cSld name="Два объекта содержимого 1">
    <p:bg>
      <p:bgPr>
        <a:solidFill>
          <a:schemeClr val="accent1"/>
        </a:solidFill>
        <a:effectLst/>
      </p:bgPr>
    </p:bg>
    <p:spTree>
      <p:nvGrpSpPr>
        <p:cNvPr id="1" name="Shape 8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7" name="Google Shape;87;p20"/>
          <p:cNvPicPr preferRelativeResize="0"/>
          <p:nvPr/>
        </p:nvPicPr>
        <p:blipFill rotWithShape="1">
          <a:blip r:embed="rId2">
            <a:alphaModFix/>
          </a:blip>
          <a:srcRect l="39434" t="20278" b="22673"/>
          <a:stretch/>
        </p:blipFill>
        <p:spPr>
          <a:xfrm>
            <a:off x="19339" y="0"/>
            <a:ext cx="3070225" cy="2934296"/>
          </a:xfrm>
          <a:prstGeom prst="rect">
            <a:avLst/>
          </a:prstGeom>
          <a:noFill/>
          <a:ln>
            <a:noFill/>
          </a:ln>
        </p:spPr>
      </p:pic>
      <p:sp>
        <p:nvSpPr>
          <p:cNvPr id="88" name="Google Shape;88;p20"/>
          <p:cNvSpPr txBox="1">
            <a:spLocks noGrp="1"/>
          </p:cNvSpPr>
          <p:nvPr>
            <p:ph type="title"/>
          </p:nvPr>
        </p:nvSpPr>
        <p:spPr>
          <a:xfrm>
            <a:off x="2200275" y="426721"/>
            <a:ext cx="6315075" cy="133564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b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100"/>
              <a:buFont typeface="Arial"/>
              <a:buNone/>
              <a:defRPr sz="21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>
            <a:endParaRPr/>
          </a:p>
        </p:txBody>
      </p:sp>
      <p:sp>
        <p:nvSpPr>
          <p:cNvPr id="89" name="Google Shape;89;p20"/>
          <p:cNvSpPr txBox="1">
            <a:spLocks noGrp="1"/>
          </p:cNvSpPr>
          <p:nvPr>
            <p:ph type="body" idx="1"/>
          </p:nvPr>
        </p:nvSpPr>
        <p:spPr>
          <a:xfrm>
            <a:off x="2200275" y="2097941"/>
            <a:ext cx="2943225" cy="34837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t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 b="1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lvl="1" indent="-228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500"/>
              <a:buNone/>
              <a:defRPr sz="1500" b="1"/>
            </a:lvl2pPr>
            <a:lvl3pPr marL="1371600" lvl="2" indent="-228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 b="1"/>
            </a:lvl3pPr>
            <a:lvl4pPr marL="1828800" lvl="3" indent="-228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 b="1"/>
            </a:lvl4pPr>
            <a:lvl5pPr marL="2286000" lvl="4" indent="-228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 b="1"/>
            </a:lvl5pPr>
            <a:lvl6pPr marL="2743200" lvl="5" indent="-228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 b="1"/>
            </a:lvl6pPr>
            <a:lvl7pPr marL="3200400" lvl="6" indent="-228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 b="1"/>
            </a:lvl7pPr>
            <a:lvl8pPr marL="3657600" lvl="7" indent="-228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 b="1"/>
            </a:lvl8pPr>
            <a:lvl9pPr marL="4114800" lvl="8" indent="-228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 b="1"/>
            </a:lvl9pPr>
          </a:lstStyle>
          <a:p>
            <a:endParaRPr/>
          </a:p>
        </p:txBody>
      </p:sp>
      <p:sp>
        <p:nvSpPr>
          <p:cNvPr id="90" name="Google Shape;90;p20"/>
          <p:cNvSpPr txBox="1">
            <a:spLocks noGrp="1"/>
          </p:cNvSpPr>
          <p:nvPr>
            <p:ph type="body" idx="2"/>
          </p:nvPr>
        </p:nvSpPr>
        <p:spPr>
          <a:xfrm>
            <a:off x="2200275" y="2438697"/>
            <a:ext cx="2957720" cy="242569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0" rIns="68575" bIns="34275" anchor="t" anchorCtr="0">
            <a:normAutofit/>
          </a:bodyPr>
          <a:lstStyle>
            <a:lvl1pPr marL="457200" lvl="0" indent="-228600" algn="l">
              <a:lnSpc>
                <a:spcPct val="10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sz="1400" b="0"/>
            </a:lvl1pPr>
            <a:lvl2pPr marL="914400" lvl="1" indent="-317500" algn="l">
              <a:lnSpc>
                <a:spcPct val="10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Char char="•"/>
              <a:defRPr sz="1400"/>
            </a:lvl2pPr>
            <a:lvl3pPr marL="1371600" lvl="2" indent="-317500" algn="l">
              <a:lnSpc>
                <a:spcPct val="10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Char char="•"/>
              <a:defRPr sz="1400"/>
            </a:lvl3pPr>
            <a:lvl4pPr marL="1828800" lvl="3" indent="-317500" algn="l">
              <a:lnSpc>
                <a:spcPct val="10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Char char="•"/>
              <a:defRPr sz="1400"/>
            </a:lvl4pPr>
            <a:lvl5pPr marL="2286000" lvl="4" indent="-317500" algn="l">
              <a:lnSpc>
                <a:spcPct val="10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Char char="•"/>
              <a:defRPr sz="1400"/>
            </a:lvl5pPr>
            <a:lvl6pPr marL="2743200" lvl="5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6pPr>
            <a:lvl7pPr marL="3200400" lvl="6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7pPr>
            <a:lvl8pPr marL="3657600" lvl="7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8pPr>
            <a:lvl9pPr marL="4114800" lvl="8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9pPr>
          </a:lstStyle>
          <a:p>
            <a:endParaRPr/>
          </a:p>
        </p:txBody>
      </p:sp>
      <p:sp>
        <p:nvSpPr>
          <p:cNvPr id="91" name="Google Shape;91;p20"/>
          <p:cNvSpPr txBox="1">
            <a:spLocks noGrp="1"/>
          </p:cNvSpPr>
          <p:nvPr>
            <p:ph type="body" idx="3"/>
          </p:nvPr>
        </p:nvSpPr>
        <p:spPr>
          <a:xfrm>
            <a:off x="5557630" y="2097941"/>
            <a:ext cx="2957720" cy="34837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t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 b="1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lvl="1" indent="-228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500"/>
              <a:buNone/>
              <a:defRPr sz="1500" b="1"/>
            </a:lvl2pPr>
            <a:lvl3pPr marL="1371600" lvl="2" indent="-228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 b="1"/>
            </a:lvl3pPr>
            <a:lvl4pPr marL="1828800" lvl="3" indent="-228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 b="1"/>
            </a:lvl4pPr>
            <a:lvl5pPr marL="2286000" lvl="4" indent="-228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 b="1"/>
            </a:lvl5pPr>
            <a:lvl6pPr marL="2743200" lvl="5" indent="-228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 b="1"/>
            </a:lvl6pPr>
            <a:lvl7pPr marL="3200400" lvl="6" indent="-228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 b="1"/>
            </a:lvl7pPr>
            <a:lvl8pPr marL="3657600" lvl="7" indent="-228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 b="1"/>
            </a:lvl8pPr>
            <a:lvl9pPr marL="4114800" lvl="8" indent="-228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 b="1"/>
            </a:lvl9pPr>
          </a:lstStyle>
          <a:p>
            <a:endParaRPr/>
          </a:p>
        </p:txBody>
      </p:sp>
      <p:sp>
        <p:nvSpPr>
          <p:cNvPr id="92" name="Google Shape;92;p20"/>
          <p:cNvSpPr txBox="1">
            <a:spLocks noGrp="1"/>
          </p:cNvSpPr>
          <p:nvPr>
            <p:ph type="body" idx="4"/>
          </p:nvPr>
        </p:nvSpPr>
        <p:spPr>
          <a:xfrm>
            <a:off x="5557630" y="2438696"/>
            <a:ext cx="2957720" cy="242569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0" rIns="68575" bIns="34275" anchor="t" anchorCtr="0">
            <a:normAutofit/>
          </a:bodyPr>
          <a:lstStyle>
            <a:lvl1pPr marL="457200" lvl="0" indent="-228600" algn="l">
              <a:lnSpc>
                <a:spcPct val="10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sz="1400" b="0"/>
            </a:lvl1pPr>
            <a:lvl2pPr marL="914400" lvl="1" indent="-317500" algn="l">
              <a:lnSpc>
                <a:spcPct val="10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Char char="•"/>
              <a:defRPr sz="1400"/>
            </a:lvl2pPr>
            <a:lvl3pPr marL="1371600" lvl="2" indent="-317500" algn="l">
              <a:lnSpc>
                <a:spcPct val="10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Char char="•"/>
              <a:defRPr sz="1400"/>
            </a:lvl3pPr>
            <a:lvl4pPr marL="1828800" lvl="3" indent="-317500" algn="l">
              <a:lnSpc>
                <a:spcPct val="10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Char char="•"/>
              <a:defRPr sz="1400"/>
            </a:lvl4pPr>
            <a:lvl5pPr marL="2286000" lvl="4" indent="-317500" algn="l">
              <a:lnSpc>
                <a:spcPct val="10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Char char="•"/>
              <a:defRPr sz="1400"/>
            </a:lvl5pPr>
            <a:lvl6pPr marL="2743200" lvl="5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6pPr>
            <a:lvl7pPr marL="3200400" lvl="6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7pPr>
            <a:lvl8pPr marL="3657600" lvl="7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8pPr>
            <a:lvl9pPr marL="4114800" lvl="8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9pPr>
          </a:lstStyle>
          <a:p>
            <a:endParaRPr/>
          </a:p>
        </p:txBody>
      </p:sp>
      <p:sp>
        <p:nvSpPr>
          <p:cNvPr id="93" name="Google Shape;93;p20"/>
          <p:cNvSpPr txBox="1">
            <a:spLocks noGrp="1"/>
          </p:cNvSpPr>
          <p:nvPr>
            <p:ph type="ftr" idx="11"/>
          </p:nvPr>
        </p:nvSpPr>
        <p:spPr>
          <a:xfrm>
            <a:off x="2226945" y="4767262"/>
            <a:ext cx="2864421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100"/>
              <a:buNone/>
              <a:defRPr sz="700"/>
            </a:lvl1pPr>
            <a:lvl2pPr lvl="1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>
            <a:endParaRPr/>
          </a:p>
        </p:txBody>
      </p:sp>
      <p:sp>
        <p:nvSpPr>
          <p:cNvPr id="94" name="Google Shape;94;p20"/>
          <p:cNvSpPr txBox="1">
            <a:spLocks noGrp="1"/>
          </p:cNvSpPr>
          <p:nvPr>
            <p:ph type="sldNum" idx="12"/>
          </p:nvPr>
        </p:nvSpPr>
        <p:spPr>
          <a:xfrm>
            <a:off x="7780013" y="4767262"/>
            <a:ext cx="740664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>
            <a:lvl1pPr marL="0" marR="0" lvl="0" indent="0" algn="r">
              <a:spcBef>
                <a:spcPts val="0"/>
              </a:spcBef>
              <a:buNone/>
              <a:defRPr sz="7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>
              <a:spcBef>
                <a:spcPts val="0"/>
              </a:spcBef>
              <a:buNone/>
              <a:defRPr sz="7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>
              <a:spcBef>
                <a:spcPts val="0"/>
              </a:spcBef>
              <a:buNone/>
              <a:defRPr sz="7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>
              <a:spcBef>
                <a:spcPts val="0"/>
              </a:spcBef>
              <a:buNone/>
              <a:defRPr sz="7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>
              <a:spcBef>
                <a:spcPts val="0"/>
              </a:spcBef>
              <a:buNone/>
              <a:defRPr sz="7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>
              <a:spcBef>
                <a:spcPts val="0"/>
              </a:spcBef>
              <a:buNone/>
              <a:defRPr sz="7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>
              <a:spcBef>
                <a:spcPts val="0"/>
              </a:spcBef>
              <a:buNone/>
              <a:defRPr sz="7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>
              <a:spcBef>
                <a:spcPts val="0"/>
              </a:spcBef>
              <a:buNone/>
              <a:defRPr sz="7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>
              <a:spcBef>
                <a:spcPts val="0"/>
              </a:spcBef>
              <a:buNone/>
              <a:defRPr sz="7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Два объекта содержимого 2">
  <p:cSld name="Два объекта содержимого 2">
    <p:bg>
      <p:bgPr>
        <a:solidFill>
          <a:schemeClr val="lt1"/>
        </a:solidFill>
        <a:effectLst/>
      </p:bgPr>
    </p:bg>
    <p:spTree>
      <p:nvGrpSpPr>
        <p:cNvPr id="1" name="Shape 9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6" name="Google Shape;96;p21"/>
          <p:cNvSpPr txBox="1">
            <a:spLocks noGrp="1"/>
          </p:cNvSpPr>
          <p:nvPr>
            <p:ph type="title"/>
          </p:nvPr>
        </p:nvSpPr>
        <p:spPr>
          <a:xfrm>
            <a:off x="1005840" y="419101"/>
            <a:ext cx="7464981" cy="133564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b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100"/>
              <a:buFont typeface="Arial"/>
              <a:buNone/>
              <a:defRPr sz="21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>
            <a:endParaRPr/>
          </a:p>
        </p:txBody>
      </p:sp>
      <p:grpSp>
        <p:nvGrpSpPr>
          <p:cNvPr id="97" name="Google Shape;97;p21"/>
          <p:cNvGrpSpPr/>
          <p:nvPr/>
        </p:nvGrpSpPr>
        <p:grpSpPr>
          <a:xfrm>
            <a:off x="3322363" y="0"/>
            <a:ext cx="5821637" cy="2066111"/>
            <a:chOff x="7334250" y="0"/>
            <a:chExt cx="4857750" cy="1724025"/>
          </a:xfrm>
        </p:grpSpPr>
        <p:cxnSp>
          <p:nvCxnSpPr>
            <p:cNvPr id="98" name="Google Shape;98;p21"/>
            <p:cNvCxnSpPr/>
            <p:nvPr/>
          </p:nvCxnSpPr>
          <p:spPr>
            <a:xfrm rot="10800000">
              <a:off x="7334250" y="0"/>
              <a:ext cx="4857750" cy="762000"/>
            </a:xfrm>
            <a:prstGeom prst="straightConnector1">
              <a:avLst/>
            </a:prstGeom>
            <a:noFill/>
            <a:ln w="9525" cap="flat" cmpd="sng">
              <a:solidFill>
                <a:schemeClr val="dk1"/>
              </a:solidFill>
              <a:prstDash val="solid"/>
              <a:miter lim="800000"/>
              <a:headEnd type="none" w="sm" len="sm"/>
              <a:tailEnd type="none" w="sm" len="sm"/>
            </a:ln>
          </p:spPr>
        </p:cxnSp>
        <p:cxnSp>
          <p:nvCxnSpPr>
            <p:cNvPr id="99" name="Google Shape;99;p21"/>
            <p:cNvCxnSpPr/>
            <p:nvPr/>
          </p:nvCxnSpPr>
          <p:spPr>
            <a:xfrm>
              <a:off x="11487150" y="0"/>
              <a:ext cx="704850" cy="1724025"/>
            </a:xfrm>
            <a:prstGeom prst="straightConnector1">
              <a:avLst/>
            </a:prstGeom>
            <a:noFill/>
            <a:ln w="9525" cap="flat" cmpd="sng">
              <a:solidFill>
                <a:schemeClr val="dk1"/>
              </a:solidFill>
              <a:prstDash val="solid"/>
              <a:miter lim="800000"/>
              <a:headEnd type="none" w="sm" len="sm"/>
              <a:tailEnd type="none" w="sm" len="sm"/>
            </a:ln>
          </p:spPr>
        </p:cxnSp>
      </p:grpSp>
      <p:sp>
        <p:nvSpPr>
          <p:cNvPr id="100" name="Google Shape;100;p21"/>
          <p:cNvSpPr txBox="1">
            <a:spLocks noGrp="1"/>
          </p:cNvSpPr>
          <p:nvPr>
            <p:ph type="body" idx="1"/>
          </p:nvPr>
        </p:nvSpPr>
        <p:spPr>
          <a:xfrm>
            <a:off x="1005840" y="2220658"/>
            <a:ext cx="2042160" cy="2634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t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 b="1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lvl="1" indent="-228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500"/>
              <a:buNone/>
              <a:defRPr sz="1500" b="1"/>
            </a:lvl2pPr>
            <a:lvl3pPr marL="1371600" lvl="2" indent="-228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 b="1"/>
            </a:lvl3pPr>
            <a:lvl4pPr marL="1828800" lvl="3" indent="-228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 b="1"/>
            </a:lvl4pPr>
            <a:lvl5pPr marL="2286000" lvl="4" indent="-228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 b="1"/>
            </a:lvl5pPr>
            <a:lvl6pPr marL="2743200" lvl="5" indent="-228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 b="1"/>
            </a:lvl6pPr>
            <a:lvl7pPr marL="3200400" lvl="6" indent="-228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 b="1"/>
            </a:lvl7pPr>
            <a:lvl8pPr marL="3657600" lvl="7" indent="-228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 b="1"/>
            </a:lvl8pPr>
            <a:lvl9pPr marL="4114800" lvl="8" indent="-228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 b="1"/>
            </a:lvl9pPr>
          </a:lstStyle>
          <a:p>
            <a:endParaRPr/>
          </a:p>
        </p:txBody>
      </p:sp>
      <p:sp>
        <p:nvSpPr>
          <p:cNvPr id="101" name="Google Shape;101;p21"/>
          <p:cNvSpPr txBox="1">
            <a:spLocks noGrp="1"/>
          </p:cNvSpPr>
          <p:nvPr>
            <p:ph type="body" idx="2"/>
          </p:nvPr>
        </p:nvSpPr>
        <p:spPr>
          <a:xfrm>
            <a:off x="1005840" y="2544026"/>
            <a:ext cx="2042160" cy="218037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0" rIns="68575" bIns="34275" anchor="t" anchorCtr="0">
            <a:normAutofit/>
          </a:bodyPr>
          <a:lstStyle>
            <a:lvl1pPr marL="457200" lvl="0" indent="-317500" algn="l">
              <a:lnSpc>
                <a:spcPct val="10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AutoNum type="arabicPeriod"/>
              <a:defRPr sz="1400" b="0"/>
            </a:lvl1pPr>
            <a:lvl2pPr marL="914400" lvl="1" indent="-317500" algn="l">
              <a:lnSpc>
                <a:spcPct val="10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AutoNum type="alphaLcPeriod"/>
              <a:defRPr sz="1400"/>
            </a:lvl2pPr>
            <a:lvl3pPr marL="1371600" lvl="2" indent="-317500" algn="l">
              <a:lnSpc>
                <a:spcPct val="10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AutoNum type="arabicParenR"/>
              <a:defRPr sz="1400"/>
            </a:lvl3pPr>
            <a:lvl4pPr marL="1828800" lvl="3" indent="-317500" algn="l">
              <a:lnSpc>
                <a:spcPct val="10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AutoNum type="alphaLcParenR"/>
              <a:defRPr sz="1400"/>
            </a:lvl4pPr>
            <a:lvl5pPr marL="2286000" lvl="4" indent="-317500" algn="l">
              <a:lnSpc>
                <a:spcPct val="10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AutoNum type="romanLcPeriod"/>
              <a:defRPr sz="1400"/>
            </a:lvl5pPr>
            <a:lvl6pPr marL="2743200" lvl="5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6pPr>
            <a:lvl7pPr marL="3200400" lvl="6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7pPr>
            <a:lvl8pPr marL="3657600" lvl="7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8pPr>
            <a:lvl9pPr marL="4114800" lvl="8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9pPr>
          </a:lstStyle>
          <a:p>
            <a:endParaRPr/>
          </a:p>
        </p:txBody>
      </p:sp>
      <p:sp>
        <p:nvSpPr>
          <p:cNvPr id="102" name="Google Shape;102;p21"/>
          <p:cNvSpPr txBox="1">
            <a:spLocks noGrp="1"/>
          </p:cNvSpPr>
          <p:nvPr>
            <p:ph type="body" idx="3"/>
          </p:nvPr>
        </p:nvSpPr>
        <p:spPr>
          <a:xfrm>
            <a:off x="3566161" y="2220658"/>
            <a:ext cx="4137660" cy="2634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t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 b="1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lvl="1" indent="-228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500"/>
              <a:buNone/>
              <a:defRPr sz="1500" b="1"/>
            </a:lvl2pPr>
            <a:lvl3pPr marL="1371600" lvl="2" indent="-228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 b="1"/>
            </a:lvl3pPr>
            <a:lvl4pPr marL="1828800" lvl="3" indent="-228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 b="1"/>
            </a:lvl4pPr>
            <a:lvl5pPr marL="2286000" lvl="4" indent="-228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 b="1"/>
            </a:lvl5pPr>
            <a:lvl6pPr marL="2743200" lvl="5" indent="-228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 b="1"/>
            </a:lvl6pPr>
            <a:lvl7pPr marL="3200400" lvl="6" indent="-228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 b="1"/>
            </a:lvl7pPr>
            <a:lvl8pPr marL="3657600" lvl="7" indent="-228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 b="1"/>
            </a:lvl8pPr>
            <a:lvl9pPr marL="4114800" lvl="8" indent="-228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 b="1"/>
            </a:lvl9pPr>
          </a:lstStyle>
          <a:p>
            <a:endParaRPr/>
          </a:p>
        </p:txBody>
      </p:sp>
      <p:sp>
        <p:nvSpPr>
          <p:cNvPr id="103" name="Google Shape;103;p21"/>
          <p:cNvSpPr txBox="1">
            <a:spLocks noGrp="1"/>
          </p:cNvSpPr>
          <p:nvPr>
            <p:ph type="body" idx="4"/>
          </p:nvPr>
        </p:nvSpPr>
        <p:spPr>
          <a:xfrm>
            <a:off x="3566161" y="2493644"/>
            <a:ext cx="4130040" cy="227361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0" rIns="68575" bIns="34275" anchor="t" anchorCtr="0">
            <a:normAutofit/>
          </a:bodyPr>
          <a:lstStyle>
            <a:lvl1pPr marL="457200" lvl="0" indent="-228600" algn="l">
              <a:lnSpc>
                <a:spcPct val="10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sz="1400" b="0"/>
            </a:lvl1pPr>
            <a:lvl2pPr marL="914400" lvl="1" indent="-317500" algn="l">
              <a:lnSpc>
                <a:spcPct val="10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Char char="•"/>
              <a:defRPr sz="1400"/>
            </a:lvl2pPr>
            <a:lvl3pPr marL="1371600" lvl="2" indent="-317500" algn="l">
              <a:lnSpc>
                <a:spcPct val="10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Char char="•"/>
              <a:defRPr sz="1400"/>
            </a:lvl3pPr>
            <a:lvl4pPr marL="1828800" lvl="3" indent="-317500" algn="l">
              <a:lnSpc>
                <a:spcPct val="10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Char char="•"/>
              <a:defRPr sz="1400"/>
            </a:lvl4pPr>
            <a:lvl5pPr marL="2286000" lvl="4" indent="-317500" algn="l">
              <a:lnSpc>
                <a:spcPct val="10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Char char="•"/>
              <a:defRPr sz="1400"/>
            </a:lvl5pPr>
            <a:lvl6pPr marL="2743200" lvl="5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6pPr>
            <a:lvl7pPr marL="3200400" lvl="6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7pPr>
            <a:lvl8pPr marL="3657600" lvl="7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8pPr>
            <a:lvl9pPr marL="4114800" lvl="8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9pPr>
          </a:lstStyle>
          <a:p>
            <a:endParaRPr/>
          </a:p>
        </p:txBody>
      </p:sp>
      <p:sp>
        <p:nvSpPr>
          <p:cNvPr id="104" name="Google Shape;104;p21"/>
          <p:cNvSpPr txBox="1">
            <a:spLocks noGrp="1"/>
          </p:cNvSpPr>
          <p:nvPr>
            <p:ph type="ftr" idx="11"/>
          </p:nvPr>
        </p:nvSpPr>
        <p:spPr>
          <a:xfrm>
            <a:off x="1000125" y="4767262"/>
            <a:ext cx="2864421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100"/>
              <a:buNone/>
              <a:defRPr sz="700"/>
            </a:lvl1pPr>
            <a:lvl2pPr lvl="1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>
            <a:endParaRPr/>
          </a:p>
        </p:txBody>
      </p:sp>
      <p:sp>
        <p:nvSpPr>
          <p:cNvPr id="105" name="Google Shape;105;p21"/>
          <p:cNvSpPr txBox="1">
            <a:spLocks noGrp="1"/>
          </p:cNvSpPr>
          <p:nvPr>
            <p:ph type="sldNum" idx="12"/>
          </p:nvPr>
        </p:nvSpPr>
        <p:spPr>
          <a:xfrm>
            <a:off x="7780013" y="4767262"/>
            <a:ext cx="740664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>
            <a:lvl1pPr marL="0" marR="0" lvl="0" indent="0" algn="r">
              <a:spcBef>
                <a:spcPts val="0"/>
              </a:spcBef>
              <a:buNone/>
              <a:defRPr sz="7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>
              <a:spcBef>
                <a:spcPts val="0"/>
              </a:spcBef>
              <a:buNone/>
              <a:defRPr sz="7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>
              <a:spcBef>
                <a:spcPts val="0"/>
              </a:spcBef>
              <a:buNone/>
              <a:defRPr sz="7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>
              <a:spcBef>
                <a:spcPts val="0"/>
              </a:spcBef>
              <a:buNone/>
              <a:defRPr sz="7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>
              <a:spcBef>
                <a:spcPts val="0"/>
              </a:spcBef>
              <a:buNone/>
              <a:defRPr sz="7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>
              <a:spcBef>
                <a:spcPts val="0"/>
              </a:spcBef>
              <a:buNone/>
              <a:defRPr sz="7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>
              <a:spcBef>
                <a:spcPts val="0"/>
              </a:spcBef>
              <a:buNone/>
              <a:defRPr sz="7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>
              <a:spcBef>
                <a:spcPts val="0"/>
              </a:spcBef>
              <a:buNone/>
              <a:defRPr sz="7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>
              <a:spcBef>
                <a:spcPts val="0"/>
              </a:spcBef>
              <a:buNone/>
              <a:defRPr sz="7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Сводка">
  <p:cSld name="Сводка">
    <p:spTree>
      <p:nvGrpSpPr>
        <p:cNvPr id="1" name="Shape 10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107" name="Google Shape;107;p22"/>
          <p:cNvCxnSpPr/>
          <p:nvPr/>
        </p:nvCxnSpPr>
        <p:spPr>
          <a:xfrm rot="10800000">
            <a:off x="2320637" y="0"/>
            <a:ext cx="1309255" cy="2923309"/>
          </a:xfrm>
          <a:prstGeom prst="straightConnector1">
            <a:avLst/>
          </a:prstGeom>
          <a:noFill/>
          <a:ln w="9525" cap="flat" cmpd="sng">
            <a:solidFill>
              <a:schemeClr val="dk1"/>
            </a:solidFill>
            <a:prstDash val="solid"/>
            <a:miter lim="800000"/>
            <a:headEnd type="none" w="sm" len="sm"/>
            <a:tailEnd type="none" w="sm" len="sm"/>
          </a:ln>
        </p:spPr>
      </p:cxnSp>
      <p:sp>
        <p:nvSpPr>
          <p:cNvPr id="108" name="Google Shape;108;p22"/>
          <p:cNvSpPr txBox="1">
            <a:spLocks noGrp="1"/>
          </p:cNvSpPr>
          <p:nvPr>
            <p:ph type="title"/>
          </p:nvPr>
        </p:nvSpPr>
        <p:spPr>
          <a:xfrm>
            <a:off x="4107655" y="1253729"/>
            <a:ext cx="4413020" cy="90368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b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100"/>
              <a:buFont typeface="Arial"/>
              <a:buNone/>
              <a:defRPr sz="21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>
            <a:endParaRPr/>
          </a:p>
        </p:txBody>
      </p:sp>
      <p:sp>
        <p:nvSpPr>
          <p:cNvPr id="109" name="Google Shape;109;p22"/>
          <p:cNvSpPr>
            <a:spLocks noGrp="1"/>
          </p:cNvSpPr>
          <p:nvPr>
            <p:ph type="pic" idx="2"/>
          </p:nvPr>
        </p:nvSpPr>
        <p:spPr>
          <a:xfrm>
            <a:off x="-21172" y="-6858"/>
            <a:ext cx="4111466" cy="5157216"/>
          </a:xfrm>
          <a:prstGeom prst="rect">
            <a:avLst/>
          </a:prstGeom>
          <a:noFill/>
          <a:ln>
            <a:noFill/>
          </a:ln>
        </p:spPr>
      </p:sp>
      <p:sp>
        <p:nvSpPr>
          <p:cNvPr id="110" name="Google Shape;110;p22"/>
          <p:cNvSpPr txBox="1">
            <a:spLocks noGrp="1"/>
          </p:cNvSpPr>
          <p:nvPr>
            <p:ph type="ftr" idx="11"/>
          </p:nvPr>
        </p:nvSpPr>
        <p:spPr>
          <a:xfrm>
            <a:off x="619125" y="4767262"/>
            <a:ext cx="2864421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100"/>
              <a:buNone/>
              <a:defRPr sz="700"/>
            </a:lvl1pPr>
            <a:lvl2pPr lvl="1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>
            <a:endParaRPr/>
          </a:p>
        </p:txBody>
      </p:sp>
      <p:sp>
        <p:nvSpPr>
          <p:cNvPr id="111" name="Google Shape;111;p22"/>
          <p:cNvSpPr txBox="1">
            <a:spLocks noGrp="1"/>
          </p:cNvSpPr>
          <p:nvPr>
            <p:ph type="sldNum" idx="12"/>
          </p:nvPr>
        </p:nvSpPr>
        <p:spPr>
          <a:xfrm>
            <a:off x="7780013" y="4767262"/>
            <a:ext cx="740664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>
            <a:lvl1pPr marL="0" marR="0" lvl="0" indent="0" algn="r">
              <a:spcBef>
                <a:spcPts val="0"/>
              </a:spcBef>
              <a:buNone/>
              <a:defRPr sz="7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>
              <a:spcBef>
                <a:spcPts val="0"/>
              </a:spcBef>
              <a:buNone/>
              <a:defRPr sz="7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>
              <a:spcBef>
                <a:spcPts val="0"/>
              </a:spcBef>
              <a:buNone/>
              <a:defRPr sz="7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>
              <a:spcBef>
                <a:spcPts val="0"/>
              </a:spcBef>
              <a:buNone/>
              <a:defRPr sz="7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>
              <a:spcBef>
                <a:spcPts val="0"/>
              </a:spcBef>
              <a:buNone/>
              <a:defRPr sz="7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>
              <a:spcBef>
                <a:spcPts val="0"/>
              </a:spcBef>
              <a:buNone/>
              <a:defRPr sz="7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>
              <a:spcBef>
                <a:spcPts val="0"/>
              </a:spcBef>
              <a:buNone/>
              <a:defRPr sz="7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>
              <a:spcBef>
                <a:spcPts val="0"/>
              </a:spcBef>
              <a:buNone/>
              <a:defRPr sz="7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>
              <a:spcBef>
                <a:spcPts val="0"/>
              </a:spcBef>
              <a:buNone/>
              <a:defRPr sz="7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  <p:sp>
        <p:nvSpPr>
          <p:cNvPr id="112" name="Google Shape;112;p22"/>
          <p:cNvSpPr txBox="1">
            <a:spLocks noGrp="1"/>
          </p:cNvSpPr>
          <p:nvPr>
            <p:ph type="body" idx="1"/>
          </p:nvPr>
        </p:nvSpPr>
        <p:spPr>
          <a:xfrm>
            <a:off x="4090294" y="2745580"/>
            <a:ext cx="4430382" cy="190262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0" rIns="68575" bIns="34275" anchor="t" anchorCtr="0">
            <a:normAutofit/>
          </a:bodyPr>
          <a:lstStyle>
            <a:lvl1pPr marL="457200" lvl="0" indent="-228600" algn="l">
              <a:lnSpc>
                <a:spcPct val="10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sz="1400" b="0"/>
            </a:lvl1pPr>
            <a:lvl2pPr marL="914400" lvl="1" indent="-317500" algn="l">
              <a:lnSpc>
                <a:spcPct val="10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Char char="•"/>
              <a:defRPr sz="1400"/>
            </a:lvl2pPr>
            <a:lvl3pPr marL="1371600" lvl="2" indent="-317500" algn="l">
              <a:lnSpc>
                <a:spcPct val="10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Char char="•"/>
              <a:defRPr sz="1400"/>
            </a:lvl3pPr>
            <a:lvl4pPr marL="1828800" lvl="3" indent="-317500" algn="l">
              <a:lnSpc>
                <a:spcPct val="10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Char char="•"/>
              <a:defRPr sz="1400"/>
            </a:lvl4pPr>
            <a:lvl5pPr marL="2286000" lvl="4" indent="-317500" algn="l">
              <a:lnSpc>
                <a:spcPct val="10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Char char="•"/>
              <a:defRPr sz="1400"/>
            </a:lvl5pPr>
            <a:lvl6pPr marL="2743200" lvl="5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6pPr>
            <a:lvl7pPr marL="3200400" lvl="6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7pPr>
            <a:lvl8pPr marL="3657600" lvl="7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8pPr>
            <a:lvl9pPr marL="4114800" lvl="8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9pPr>
          </a:lstStyle>
          <a:p>
            <a:endParaRPr/>
          </a:p>
        </p:txBody>
      </p:sp>
    </p:spTree>
  </p:cSld>
  <p:clrMapOvr>
    <a:masterClrMapping/>
  </p:clrMapOvr>
  <p:extLst>
    <p:ext uri="{DCECCB84-F9BA-43D5-87BE-67443E8EF086}">
      <p15:sldGuideLst xmlns:p15="http://schemas.microsoft.com/office/powerpoint/2012/main">
        <p15:guide id="1" pos="2250">
          <p15:clr>
            <a:srgbClr val="FBAE40"/>
          </p15:clr>
        </p15:guide>
      </p15:sldGuideLst>
    </p:ext>
  </p:extLs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Таблица 1">
  <p:cSld name="Таблица 1">
    <p:bg>
      <p:bgPr>
        <a:solidFill>
          <a:schemeClr val="lt1"/>
        </a:solidFill>
        <a:effectLst/>
      </p:bgPr>
    </p:bg>
    <p:spTree>
      <p:nvGrpSpPr>
        <p:cNvPr id="1" name="Shape 1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4" name="Google Shape;114;p23"/>
          <p:cNvSpPr txBox="1">
            <a:spLocks noGrp="1"/>
          </p:cNvSpPr>
          <p:nvPr>
            <p:ph type="title"/>
          </p:nvPr>
        </p:nvSpPr>
        <p:spPr>
          <a:xfrm>
            <a:off x="628651" y="671513"/>
            <a:ext cx="2435747" cy="143827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None/>
              <a:defRPr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>
            <a:endParaRPr/>
          </a:p>
        </p:txBody>
      </p:sp>
      <p:sp>
        <p:nvSpPr>
          <p:cNvPr id="115" name="Google Shape;115;p23"/>
          <p:cNvSpPr txBox="1">
            <a:spLocks noGrp="1"/>
          </p:cNvSpPr>
          <p:nvPr>
            <p:ph type="body" idx="1"/>
          </p:nvPr>
        </p:nvSpPr>
        <p:spPr>
          <a:xfrm>
            <a:off x="628650" y="2109787"/>
            <a:ext cx="2435747" cy="242887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0" rIns="68575" bIns="34275" anchor="t" anchorCtr="0">
            <a:normAutofit/>
          </a:bodyPr>
          <a:lstStyle>
            <a:lvl1pPr marL="457200" lvl="0" indent="-228600" algn="l">
              <a:lnSpc>
                <a:spcPct val="10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sz="1400" b="0"/>
            </a:lvl1pPr>
            <a:lvl2pPr marL="914400" lvl="1" indent="-317500" algn="l">
              <a:lnSpc>
                <a:spcPct val="10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Char char="•"/>
              <a:defRPr sz="1400"/>
            </a:lvl2pPr>
            <a:lvl3pPr marL="1371600" lvl="2" indent="-317500" algn="l">
              <a:lnSpc>
                <a:spcPct val="10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Char char="•"/>
              <a:defRPr sz="1400"/>
            </a:lvl3pPr>
            <a:lvl4pPr marL="1828800" lvl="3" indent="-317500" algn="l">
              <a:lnSpc>
                <a:spcPct val="10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Char char="•"/>
              <a:defRPr sz="1400"/>
            </a:lvl4pPr>
            <a:lvl5pPr marL="2286000" lvl="4" indent="-317500" algn="l">
              <a:lnSpc>
                <a:spcPct val="10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Char char="•"/>
              <a:defRPr sz="1400"/>
            </a:lvl5pPr>
            <a:lvl6pPr marL="2743200" lvl="5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6pPr>
            <a:lvl7pPr marL="3200400" lvl="6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7pPr>
            <a:lvl8pPr marL="3657600" lvl="7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8pPr>
            <a:lvl9pPr marL="4114800" lvl="8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9pPr>
          </a:lstStyle>
          <a:p>
            <a:endParaRPr/>
          </a:p>
        </p:txBody>
      </p:sp>
      <p:sp>
        <p:nvSpPr>
          <p:cNvPr id="116" name="Google Shape;116;p23"/>
          <p:cNvSpPr txBox="1">
            <a:spLocks noGrp="1"/>
          </p:cNvSpPr>
          <p:nvPr>
            <p:ph type="ftr" idx="11"/>
          </p:nvPr>
        </p:nvSpPr>
        <p:spPr>
          <a:xfrm>
            <a:off x="548711" y="4767262"/>
            <a:ext cx="2864421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100"/>
              <a:buNone/>
              <a:defRPr sz="700"/>
            </a:lvl1pPr>
            <a:lvl2pPr lvl="1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>
            <a:endParaRPr/>
          </a:p>
        </p:txBody>
      </p:sp>
      <p:sp>
        <p:nvSpPr>
          <p:cNvPr id="117" name="Google Shape;117;p23"/>
          <p:cNvSpPr txBox="1">
            <a:spLocks noGrp="1"/>
          </p:cNvSpPr>
          <p:nvPr>
            <p:ph type="sldNum" idx="12"/>
          </p:nvPr>
        </p:nvSpPr>
        <p:spPr>
          <a:xfrm>
            <a:off x="7780013" y="4767262"/>
            <a:ext cx="740664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>
            <a:lvl1pPr marL="0" marR="0" lvl="0" indent="0" algn="r">
              <a:spcBef>
                <a:spcPts val="0"/>
              </a:spcBef>
              <a:buNone/>
              <a:defRPr sz="7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>
              <a:spcBef>
                <a:spcPts val="0"/>
              </a:spcBef>
              <a:buNone/>
              <a:defRPr sz="7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>
              <a:spcBef>
                <a:spcPts val="0"/>
              </a:spcBef>
              <a:buNone/>
              <a:defRPr sz="7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>
              <a:spcBef>
                <a:spcPts val="0"/>
              </a:spcBef>
              <a:buNone/>
              <a:defRPr sz="7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>
              <a:spcBef>
                <a:spcPts val="0"/>
              </a:spcBef>
              <a:buNone/>
              <a:defRPr sz="7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>
              <a:spcBef>
                <a:spcPts val="0"/>
              </a:spcBef>
              <a:buNone/>
              <a:defRPr sz="7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>
              <a:spcBef>
                <a:spcPts val="0"/>
              </a:spcBef>
              <a:buNone/>
              <a:defRPr sz="7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>
              <a:spcBef>
                <a:spcPts val="0"/>
              </a:spcBef>
              <a:buNone/>
              <a:defRPr sz="7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>
              <a:spcBef>
                <a:spcPts val="0"/>
              </a:spcBef>
              <a:buNone/>
              <a:defRPr sz="7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  <p:grpSp>
        <p:nvGrpSpPr>
          <p:cNvPr id="118" name="Google Shape;118;p23"/>
          <p:cNvGrpSpPr/>
          <p:nvPr/>
        </p:nvGrpSpPr>
        <p:grpSpPr>
          <a:xfrm>
            <a:off x="0" y="0"/>
            <a:ext cx="1745673" cy="1129146"/>
            <a:chOff x="0" y="0"/>
            <a:chExt cx="2238376" cy="3105150"/>
          </a:xfrm>
        </p:grpSpPr>
        <p:cxnSp>
          <p:nvCxnSpPr>
            <p:cNvPr id="119" name="Google Shape;119;p23"/>
            <p:cNvCxnSpPr/>
            <p:nvPr/>
          </p:nvCxnSpPr>
          <p:spPr>
            <a:xfrm flipH="1">
              <a:off x="0" y="0"/>
              <a:ext cx="1238250" cy="3105150"/>
            </a:xfrm>
            <a:prstGeom prst="straightConnector1">
              <a:avLst/>
            </a:prstGeom>
            <a:noFill/>
            <a:ln w="9525" cap="flat" cmpd="sng">
              <a:solidFill>
                <a:schemeClr val="dk1"/>
              </a:solidFill>
              <a:prstDash val="solid"/>
              <a:miter lim="800000"/>
              <a:headEnd type="none" w="sm" len="sm"/>
              <a:tailEnd type="none" w="sm" len="sm"/>
            </a:ln>
          </p:spPr>
        </p:cxnSp>
        <p:cxnSp>
          <p:nvCxnSpPr>
            <p:cNvPr id="120" name="Google Shape;120;p23"/>
            <p:cNvCxnSpPr/>
            <p:nvPr/>
          </p:nvCxnSpPr>
          <p:spPr>
            <a:xfrm flipH="1">
              <a:off x="0" y="0"/>
              <a:ext cx="2238376" cy="2476500"/>
            </a:xfrm>
            <a:prstGeom prst="straightConnector1">
              <a:avLst/>
            </a:prstGeom>
            <a:noFill/>
            <a:ln w="9525" cap="flat" cmpd="sng">
              <a:solidFill>
                <a:schemeClr val="dk1"/>
              </a:solidFill>
              <a:prstDash val="solid"/>
              <a:miter lim="800000"/>
              <a:headEnd type="none" w="sm" len="sm"/>
              <a:tailEnd type="none" w="sm" len="sm"/>
            </a:ln>
          </p:spPr>
        </p:cxnSp>
      </p:grp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Два объекта">
  <p:cSld name="Два объекта">
    <p:bg>
      <p:bgPr>
        <a:solidFill>
          <a:schemeClr val="accent1"/>
        </a:solidFill>
        <a:effectLst/>
      </p:bgPr>
    </p:bg>
    <p:spTree>
      <p:nvGrpSpPr>
        <p:cNvPr id="1" name="Shape 12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" name="Google Shape;122;p24"/>
          <p:cNvSpPr txBox="1">
            <a:spLocks noGrp="1"/>
          </p:cNvSpPr>
          <p:nvPr>
            <p:ph type="title"/>
          </p:nvPr>
        </p:nvSpPr>
        <p:spPr>
          <a:xfrm>
            <a:off x="628650" y="252894"/>
            <a:ext cx="4241398" cy="1498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b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100"/>
              <a:buFont typeface="Arial"/>
              <a:buNone/>
              <a:defRPr sz="21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>
            <a:endParaRPr/>
          </a:p>
        </p:txBody>
      </p:sp>
      <p:sp>
        <p:nvSpPr>
          <p:cNvPr id="123" name="Google Shape;123;p24"/>
          <p:cNvSpPr txBox="1">
            <a:spLocks noGrp="1"/>
          </p:cNvSpPr>
          <p:nvPr>
            <p:ph type="body" idx="1"/>
          </p:nvPr>
        </p:nvSpPr>
        <p:spPr>
          <a:xfrm>
            <a:off x="628650" y="2028883"/>
            <a:ext cx="4300329" cy="33674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>
            <a:lvl1pPr marL="457200" lvl="0" indent="-22860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 b="1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lvl="1" indent="-228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500"/>
              <a:buNone/>
              <a:defRPr sz="1500" b="1"/>
            </a:lvl2pPr>
            <a:lvl3pPr marL="1371600" lvl="2" indent="-228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 b="1"/>
            </a:lvl3pPr>
            <a:lvl4pPr marL="1828800" lvl="3" indent="-228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 b="1"/>
            </a:lvl4pPr>
            <a:lvl5pPr marL="2286000" lvl="4" indent="-228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 b="1"/>
            </a:lvl5pPr>
            <a:lvl6pPr marL="2743200" lvl="5" indent="-228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 b="1"/>
            </a:lvl6pPr>
            <a:lvl7pPr marL="3200400" lvl="6" indent="-228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 b="1"/>
            </a:lvl7pPr>
            <a:lvl8pPr marL="3657600" lvl="7" indent="-228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 b="1"/>
            </a:lvl8pPr>
            <a:lvl9pPr marL="4114800" lvl="8" indent="-228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 b="1"/>
            </a:lvl9pPr>
          </a:lstStyle>
          <a:p>
            <a:endParaRPr/>
          </a:p>
        </p:txBody>
      </p:sp>
      <p:sp>
        <p:nvSpPr>
          <p:cNvPr id="124" name="Google Shape;124;p24"/>
          <p:cNvSpPr txBox="1">
            <a:spLocks noGrp="1"/>
          </p:cNvSpPr>
          <p:nvPr>
            <p:ph type="body" idx="2"/>
          </p:nvPr>
        </p:nvSpPr>
        <p:spPr>
          <a:xfrm>
            <a:off x="628649" y="2365625"/>
            <a:ext cx="4300330" cy="22745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t" anchorCtr="0">
            <a:normAutofit/>
          </a:bodyPr>
          <a:lstStyle>
            <a:lvl1pPr marL="457200" lvl="0" indent="-317500" algn="l">
              <a:lnSpc>
                <a:spcPct val="10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Char char="•"/>
              <a:defRPr sz="1400"/>
            </a:lvl1pPr>
            <a:lvl2pPr marL="914400" lvl="1" indent="-3175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Char char="•"/>
              <a:defRPr sz="1400"/>
            </a:lvl2pPr>
            <a:lvl3pPr marL="1371600" lvl="2" indent="-3175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Char char="•"/>
              <a:defRPr sz="1400"/>
            </a:lvl3pPr>
            <a:lvl4pPr marL="1828800" lvl="3" indent="-3175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Char char="•"/>
              <a:defRPr sz="1400"/>
            </a:lvl4pPr>
            <a:lvl5pPr marL="2286000" lvl="4" indent="-3175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Char char="•"/>
              <a:defRPr sz="1400"/>
            </a:lvl5pPr>
            <a:lvl6pPr marL="2743200" lvl="5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6pPr>
            <a:lvl7pPr marL="3200400" lvl="6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7pPr>
            <a:lvl8pPr marL="3657600" lvl="7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8pPr>
            <a:lvl9pPr marL="4114800" lvl="8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9pPr>
          </a:lstStyle>
          <a:p>
            <a:endParaRPr/>
          </a:p>
        </p:txBody>
      </p:sp>
      <p:sp>
        <p:nvSpPr>
          <p:cNvPr id="125" name="Google Shape;125;p24"/>
          <p:cNvSpPr txBox="1">
            <a:spLocks noGrp="1"/>
          </p:cNvSpPr>
          <p:nvPr>
            <p:ph type="body" idx="3"/>
          </p:nvPr>
        </p:nvSpPr>
        <p:spPr>
          <a:xfrm>
            <a:off x="5915331" y="2028883"/>
            <a:ext cx="2957720" cy="33674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>
            <a:lvl1pPr marL="457200" lvl="0" indent="-22860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 b="1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lvl="1" indent="-228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500"/>
              <a:buNone/>
              <a:defRPr sz="1500" b="1"/>
            </a:lvl2pPr>
            <a:lvl3pPr marL="1371600" lvl="2" indent="-228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 b="1"/>
            </a:lvl3pPr>
            <a:lvl4pPr marL="1828800" lvl="3" indent="-228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 b="1"/>
            </a:lvl4pPr>
            <a:lvl5pPr marL="2286000" lvl="4" indent="-228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 b="1"/>
            </a:lvl5pPr>
            <a:lvl6pPr marL="2743200" lvl="5" indent="-228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 b="1"/>
            </a:lvl6pPr>
            <a:lvl7pPr marL="3200400" lvl="6" indent="-228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 b="1"/>
            </a:lvl7pPr>
            <a:lvl8pPr marL="3657600" lvl="7" indent="-228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 b="1"/>
            </a:lvl8pPr>
            <a:lvl9pPr marL="4114800" lvl="8" indent="-228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 b="1"/>
            </a:lvl9pPr>
          </a:lstStyle>
          <a:p>
            <a:endParaRPr/>
          </a:p>
        </p:txBody>
      </p:sp>
      <p:sp>
        <p:nvSpPr>
          <p:cNvPr id="126" name="Google Shape;126;p24"/>
          <p:cNvSpPr txBox="1">
            <a:spLocks noGrp="1"/>
          </p:cNvSpPr>
          <p:nvPr>
            <p:ph type="body" idx="4"/>
          </p:nvPr>
        </p:nvSpPr>
        <p:spPr>
          <a:xfrm>
            <a:off x="5915330" y="2373650"/>
            <a:ext cx="2957720" cy="22745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0" rIns="68575" bIns="34275" anchor="t" anchorCtr="0">
            <a:normAutofit/>
          </a:bodyPr>
          <a:lstStyle>
            <a:lvl1pPr marL="457200" lvl="0" indent="-228600" algn="l">
              <a:lnSpc>
                <a:spcPct val="10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sz="1400" b="0"/>
            </a:lvl1pPr>
            <a:lvl2pPr marL="914400" lvl="1" indent="-317500" algn="l">
              <a:lnSpc>
                <a:spcPct val="10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Char char="•"/>
              <a:defRPr sz="1400"/>
            </a:lvl2pPr>
            <a:lvl3pPr marL="1371600" lvl="2" indent="-317500" algn="l">
              <a:lnSpc>
                <a:spcPct val="10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Char char="•"/>
              <a:defRPr sz="1400"/>
            </a:lvl3pPr>
            <a:lvl4pPr marL="1828800" lvl="3" indent="-317500" algn="l">
              <a:lnSpc>
                <a:spcPct val="10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Char char="•"/>
              <a:defRPr sz="1400"/>
            </a:lvl4pPr>
            <a:lvl5pPr marL="2286000" lvl="4" indent="-317500" algn="l">
              <a:lnSpc>
                <a:spcPct val="10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Char char="•"/>
              <a:defRPr sz="1400"/>
            </a:lvl5pPr>
            <a:lvl6pPr marL="2743200" lvl="5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6pPr>
            <a:lvl7pPr marL="3200400" lvl="6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7pPr>
            <a:lvl8pPr marL="3657600" lvl="7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8pPr>
            <a:lvl9pPr marL="4114800" lvl="8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9pPr>
          </a:lstStyle>
          <a:p>
            <a:endParaRPr/>
          </a:p>
        </p:txBody>
      </p:sp>
      <p:sp>
        <p:nvSpPr>
          <p:cNvPr id="127" name="Google Shape;127;p24"/>
          <p:cNvSpPr txBox="1">
            <a:spLocks noGrp="1"/>
          </p:cNvSpPr>
          <p:nvPr>
            <p:ph type="ftr" idx="11"/>
          </p:nvPr>
        </p:nvSpPr>
        <p:spPr>
          <a:xfrm>
            <a:off x="632989" y="4767263"/>
            <a:ext cx="30861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100"/>
              <a:buNone/>
              <a:defRPr sz="700"/>
            </a:lvl1pPr>
            <a:lvl2pPr lvl="1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>
            <a:endParaRPr/>
          </a:p>
        </p:txBody>
      </p:sp>
      <p:sp>
        <p:nvSpPr>
          <p:cNvPr id="128" name="Google Shape;128;p24"/>
          <p:cNvSpPr txBox="1">
            <a:spLocks noGrp="1"/>
          </p:cNvSpPr>
          <p:nvPr>
            <p:ph type="sldNum" idx="12"/>
          </p:nvPr>
        </p:nvSpPr>
        <p:spPr>
          <a:xfrm>
            <a:off x="64579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>
            <a:lvl1pPr marL="0" marR="0" lvl="0" indent="0" algn="r">
              <a:spcBef>
                <a:spcPts val="0"/>
              </a:spcBef>
              <a:buNone/>
              <a:defRPr sz="7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>
              <a:spcBef>
                <a:spcPts val="0"/>
              </a:spcBef>
              <a:buNone/>
              <a:defRPr sz="7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>
              <a:spcBef>
                <a:spcPts val="0"/>
              </a:spcBef>
              <a:buNone/>
              <a:defRPr sz="7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>
              <a:spcBef>
                <a:spcPts val="0"/>
              </a:spcBef>
              <a:buNone/>
              <a:defRPr sz="7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>
              <a:spcBef>
                <a:spcPts val="0"/>
              </a:spcBef>
              <a:buNone/>
              <a:defRPr sz="7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>
              <a:spcBef>
                <a:spcPts val="0"/>
              </a:spcBef>
              <a:buNone/>
              <a:defRPr sz="7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>
              <a:spcBef>
                <a:spcPts val="0"/>
              </a:spcBef>
              <a:buNone/>
              <a:defRPr sz="7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>
              <a:spcBef>
                <a:spcPts val="0"/>
              </a:spcBef>
              <a:buNone/>
              <a:defRPr sz="7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>
              <a:spcBef>
                <a:spcPts val="0"/>
              </a:spcBef>
              <a:buNone/>
              <a:defRPr sz="7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  <p:pic>
        <p:nvPicPr>
          <p:cNvPr id="129" name="Google Shape;129;p24"/>
          <p:cNvPicPr preferRelativeResize="0"/>
          <p:nvPr/>
        </p:nvPicPr>
        <p:blipFill rotWithShape="1">
          <a:blip r:embed="rId2">
            <a:alphaModFix/>
          </a:blip>
          <a:srcRect l="18645" t="319" r="28732" b="73496"/>
          <a:stretch/>
        </p:blipFill>
        <p:spPr>
          <a:xfrm rot="10800000" flipH="1">
            <a:off x="4731327" y="-8"/>
            <a:ext cx="4412673" cy="1774818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Таблица 2">
  <p:cSld name="Таблица 2">
    <p:bg>
      <p:bgPr>
        <a:solidFill>
          <a:schemeClr val="lt1"/>
        </a:solidFill>
        <a:effectLst/>
      </p:bgPr>
    </p:bg>
    <p:spTree>
      <p:nvGrpSpPr>
        <p:cNvPr id="1" name="Shape 13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31" name="Google Shape;131;p25"/>
          <p:cNvGrpSpPr/>
          <p:nvPr/>
        </p:nvGrpSpPr>
        <p:grpSpPr>
          <a:xfrm>
            <a:off x="0" y="0"/>
            <a:ext cx="1943100" cy="770930"/>
            <a:chOff x="0" y="0"/>
            <a:chExt cx="2590800" cy="1027906"/>
          </a:xfrm>
        </p:grpSpPr>
        <p:cxnSp>
          <p:nvCxnSpPr>
            <p:cNvPr id="132" name="Google Shape;132;p25"/>
            <p:cNvCxnSpPr/>
            <p:nvPr/>
          </p:nvCxnSpPr>
          <p:spPr>
            <a:xfrm rot="10800000" flipH="1">
              <a:off x="0" y="0"/>
              <a:ext cx="2590800" cy="762000"/>
            </a:xfrm>
            <a:prstGeom prst="straightConnector1">
              <a:avLst/>
            </a:prstGeom>
            <a:noFill/>
            <a:ln w="9525" cap="flat" cmpd="sng">
              <a:solidFill>
                <a:schemeClr val="dk1"/>
              </a:solidFill>
              <a:prstDash val="solid"/>
              <a:miter lim="800000"/>
              <a:headEnd type="none" w="sm" len="sm"/>
              <a:tailEnd type="none" w="sm" len="sm"/>
            </a:ln>
          </p:spPr>
        </p:cxnSp>
        <p:cxnSp>
          <p:nvCxnSpPr>
            <p:cNvPr id="133" name="Google Shape;133;p25"/>
            <p:cNvCxnSpPr/>
            <p:nvPr/>
          </p:nvCxnSpPr>
          <p:spPr>
            <a:xfrm flipH="1">
              <a:off x="0" y="0"/>
              <a:ext cx="704850" cy="1027906"/>
            </a:xfrm>
            <a:prstGeom prst="straightConnector1">
              <a:avLst/>
            </a:prstGeom>
            <a:noFill/>
            <a:ln w="9525" cap="flat" cmpd="sng">
              <a:solidFill>
                <a:schemeClr val="dk1"/>
              </a:solidFill>
              <a:prstDash val="solid"/>
              <a:miter lim="800000"/>
              <a:headEnd type="none" w="sm" len="sm"/>
              <a:tailEnd type="none" w="sm" len="sm"/>
            </a:ln>
          </p:spPr>
        </p:cxnSp>
      </p:grpSp>
      <p:sp>
        <p:nvSpPr>
          <p:cNvPr id="134" name="Google Shape;134;p25"/>
          <p:cNvSpPr txBox="1">
            <a:spLocks noGrp="1"/>
          </p:cNvSpPr>
          <p:nvPr>
            <p:ph type="title"/>
          </p:nvPr>
        </p:nvSpPr>
        <p:spPr>
          <a:xfrm>
            <a:off x="628650" y="265163"/>
            <a:ext cx="7886700" cy="99417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b" anchorCtr="0">
            <a:normAutofit/>
          </a:bodyPr>
          <a:lstStyle>
            <a:lvl1pPr lv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100"/>
              <a:buFont typeface="Arial"/>
              <a:buNone/>
              <a:defRPr sz="21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>
            <a:endParaRPr/>
          </a:p>
        </p:txBody>
      </p:sp>
      <p:sp>
        <p:nvSpPr>
          <p:cNvPr id="135" name="Google Shape;135;p25"/>
          <p:cNvSpPr txBox="1">
            <a:spLocks noGrp="1"/>
          </p:cNvSpPr>
          <p:nvPr>
            <p:ph type="ftr" idx="11"/>
          </p:nvPr>
        </p:nvSpPr>
        <p:spPr>
          <a:xfrm>
            <a:off x="628650" y="4767262"/>
            <a:ext cx="2864421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100"/>
              <a:buNone/>
              <a:defRPr sz="700"/>
            </a:lvl1pPr>
            <a:lvl2pPr lvl="1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>
            <a:endParaRPr/>
          </a:p>
        </p:txBody>
      </p:sp>
      <p:sp>
        <p:nvSpPr>
          <p:cNvPr id="136" name="Google Shape;136;p25"/>
          <p:cNvSpPr txBox="1">
            <a:spLocks noGrp="1"/>
          </p:cNvSpPr>
          <p:nvPr>
            <p:ph type="sldNum" idx="12"/>
          </p:nvPr>
        </p:nvSpPr>
        <p:spPr>
          <a:xfrm>
            <a:off x="7780013" y="4767262"/>
            <a:ext cx="740664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>
            <a:lvl1pPr marL="0" marR="0" lvl="0" indent="0" algn="r">
              <a:spcBef>
                <a:spcPts val="0"/>
              </a:spcBef>
              <a:buNone/>
              <a:defRPr sz="7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>
              <a:spcBef>
                <a:spcPts val="0"/>
              </a:spcBef>
              <a:buNone/>
              <a:defRPr sz="7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>
              <a:spcBef>
                <a:spcPts val="0"/>
              </a:spcBef>
              <a:buNone/>
              <a:defRPr sz="7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>
              <a:spcBef>
                <a:spcPts val="0"/>
              </a:spcBef>
              <a:buNone/>
              <a:defRPr sz="7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>
              <a:spcBef>
                <a:spcPts val="0"/>
              </a:spcBef>
              <a:buNone/>
              <a:defRPr sz="7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>
              <a:spcBef>
                <a:spcPts val="0"/>
              </a:spcBef>
              <a:buNone/>
              <a:defRPr sz="7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>
              <a:spcBef>
                <a:spcPts val="0"/>
              </a:spcBef>
              <a:buNone/>
              <a:defRPr sz="7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>
              <a:spcBef>
                <a:spcPts val="0"/>
              </a:spcBef>
              <a:buNone/>
              <a:defRPr sz="7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>
              <a:spcBef>
                <a:spcPts val="0"/>
              </a:spcBef>
              <a:buNone/>
              <a:defRPr sz="7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Заключение" type="title">
  <p:cSld name="TITLE">
    <p:bg>
      <p:bgPr>
        <a:solidFill>
          <a:schemeClr val="dk1"/>
        </a:solidFill>
        <a:effectLst/>
      </p:bgPr>
    </p:bg>
    <p:spTree>
      <p:nvGrpSpPr>
        <p:cNvPr id="1" name="Shape 13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8" name="Google Shape;138;p26"/>
          <p:cNvSpPr txBox="1">
            <a:spLocks noGrp="1"/>
          </p:cNvSpPr>
          <p:nvPr>
            <p:ph type="ctrTitle"/>
          </p:nvPr>
        </p:nvSpPr>
        <p:spPr>
          <a:xfrm>
            <a:off x="3200400" y="1211802"/>
            <a:ext cx="3134678" cy="114355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b" anchorCtr="0">
            <a:no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700"/>
              <a:buFont typeface="Arial"/>
              <a:buNone/>
              <a:defRPr sz="2700">
                <a:solidFill>
                  <a:schemeClr val="lt1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>
            <a:endParaRPr/>
          </a:p>
        </p:txBody>
      </p:sp>
      <p:sp>
        <p:nvSpPr>
          <p:cNvPr id="139" name="Google Shape;139;p26"/>
          <p:cNvSpPr txBox="1">
            <a:spLocks noGrp="1"/>
          </p:cNvSpPr>
          <p:nvPr>
            <p:ph type="subTitle" idx="1"/>
          </p:nvPr>
        </p:nvSpPr>
        <p:spPr>
          <a:xfrm>
            <a:off x="3200400" y="2428577"/>
            <a:ext cx="3134678" cy="213763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t" anchorCtr="0">
            <a:normAutofit/>
          </a:bodyPr>
          <a:lstStyle>
            <a:lvl1pPr lvl="0" algn="l">
              <a:lnSpc>
                <a:spcPct val="150000"/>
              </a:lnSpc>
              <a:spcBef>
                <a:spcPts val="800"/>
              </a:spcBef>
              <a:spcAft>
                <a:spcPts val="0"/>
              </a:spcAft>
              <a:buClr>
                <a:schemeClr val="lt1"/>
              </a:buClr>
              <a:buSzPts val="1400"/>
              <a:buNone/>
              <a:defRPr sz="1400">
                <a:solidFill>
                  <a:schemeClr val="lt1"/>
                </a:solidFill>
              </a:defRPr>
            </a:lvl1pPr>
            <a:lvl2pPr lvl="1" algn="ctr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500"/>
              <a:buNone/>
              <a:defRPr sz="1500"/>
            </a:lvl2pPr>
            <a:lvl3pPr lvl="2" algn="ctr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3pPr>
            <a:lvl4pPr lvl="3" algn="ctr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4pPr>
            <a:lvl5pPr lvl="4" algn="ctr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5pPr>
            <a:lvl6pPr lvl="5" algn="ctr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6pPr>
            <a:lvl7pPr lvl="6" algn="ctr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7pPr>
            <a:lvl8pPr lvl="7" algn="ctr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8pPr>
            <a:lvl9pPr lvl="8" algn="ctr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9pPr>
          </a:lstStyle>
          <a:p>
            <a:endParaRPr/>
          </a:p>
        </p:txBody>
      </p:sp>
      <p:pic>
        <p:nvPicPr>
          <p:cNvPr id="140" name="Google Shape;140;p26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0" y="0"/>
            <a:ext cx="2382704" cy="5143500"/>
          </a:xfrm>
          <a:prstGeom prst="rect">
            <a:avLst/>
          </a:prstGeom>
          <a:noFill/>
          <a:ln>
            <a:noFill/>
          </a:ln>
        </p:spPr>
      </p:pic>
      <p:sp>
        <p:nvSpPr>
          <p:cNvPr id="141" name="Google Shape;141;p26"/>
          <p:cNvSpPr txBox="1">
            <a:spLocks noGrp="1"/>
          </p:cNvSpPr>
          <p:nvPr>
            <p:ph type="ftr" idx="11"/>
          </p:nvPr>
        </p:nvSpPr>
        <p:spPr>
          <a:xfrm>
            <a:off x="3200400" y="4767263"/>
            <a:ext cx="3134678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100"/>
              <a:buNone/>
              <a:defRPr sz="700"/>
            </a:lvl1pPr>
            <a:lvl2pPr lvl="1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>
            <a:endParaRPr/>
          </a:p>
        </p:txBody>
      </p:sp>
      <p:sp>
        <p:nvSpPr>
          <p:cNvPr id="142" name="Google Shape;142;p26"/>
          <p:cNvSpPr txBox="1">
            <a:spLocks noGrp="1"/>
          </p:cNvSpPr>
          <p:nvPr>
            <p:ph type="sldNum" idx="12"/>
          </p:nvPr>
        </p:nvSpPr>
        <p:spPr>
          <a:xfrm>
            <a:off x="7184571" y="4767263"/>
            <a:ext cx="1330778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>
            <a:lvl1pPr marL="0" marR="0" lvl="0" indent="0" algn="r">
              <a:spcBef>
                <a:spcPts val="0"/>
              </a:spcBef>
              <a:buNone/>
              <a:defRPr sz="7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>
              <a:spcBef>
                <a:spcPts val="0"/>
              </a:spcBef>
              <a:buNone/>
              <a:defRPr sz="7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>
              <a:spcBef>
                <a:spcPts val="0"/>
              </a:spcBef>
              <a:buNone/>
              <a:defRPr sz="7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>
              <a:spcBef>
                <a:spcPts val="0"/>
              </a:spcBef>
              <a:buNone/>
              <a:defRPr sz="7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>
              <a:spcBef>
                <a:spcPts val="0"/>
              </a:spcBef>
              <a:buNone/>
              <a:defRPr sz="7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>
              <a:spcBef>
                <a:spcPts val="0"/>
              </a:spcBef>
              <a:buNone/>
              <a:defRPr sz="7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>
              <a:spcBef>
                <a:spcPts val="0"/>
              </a:spcBef>
              <a:buNone/>
              <a:defRPr sz="7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>
              <a:spcBef>
                <a:spcPts val="0"/>
              </a:spcBef>
              <a:buNone/>
              <a:defRPr sz="7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>
              <a:spcBef>
                <a:spcPts val="0"/>
              </a:spcBef>
              <a:buNone/>
              <a:defRPr sz="7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" name="Google Shape;51;p13"/>
          <p:cNvSpPr txBox="1">
            <a:spLocks noGrp="1"/>
          </p:cNvSpPr>
          <p:nvPr>
            <p:ph type="title"/>
          </p:nvPr>
        </p:nvSpPr>
        <p:spPr>
          <a:xfrm>
            <a:off x="628650" y="273844"/>
            <a:ext cx="7886700" cy="99417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rmAutofit/>
          </a:bodyPr>
          <a:lstStyle>
            <a:lvl1pPr marR="0" lvl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300"/>
              <a:buFont typeface="Arial"/>
              <a:buNone/>
              <a:defRPr sz="33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100"/>
              <a:buNone/>
              <a:defRPr sz="1400"/>
            </a:lvl2pPr>
            <a:lvl3pPr lvl="2">
              <a:spcBef>
                <a:spcPts val="0"/>
              </a:spcBef>
              <a:spcAft>
                <a:spcPts val="0"/>
              </a:spcAft>
              <a:buSzPts val="1100"/>
              <a:buNone/>
              <a:defRPr sz="1400"/>
            </a:lvl3pPr>
            <a:lvl4pPr lvl="3">
              <a:spcBef>
                <a:spcPts val="0"/>
              </a:spcBef>
              <a:spcAft>
                <a:spcPts val="0"/>
              </a:spcAft>
              <a:buSzPts val="1100"/>
              <a:buNone/>
              <a:defRPr sz="1400"/>
            </a:lvl4pPr>
            <a:lvl5pPr lvl="4">
              <a:spcBef>
                <a:spcPts val="0"/>
              </a:spcBef>
              <a:spcAft>
                <a:spcPts val="0"/>
              </a:spcAft>
              <a:buSzPts val="1100"/>
              <a:buNone/>
              <a:defRPr sz="1400"/>
            </a:lvl5pPr>
            <a:lvl6pPr lvl="5">
              <a:spcBef>
                <a:spcPts val="0"/>
              </a:spcBef>
              <a:spcAft>
                <a:spcPts val="0"/>
              </a:spcAft>
              <a:buSzPts val="1100"/>
              <a:buNone/>
              <a:defRPr sz="1400"/>
            </a:lvl6pPr>
            <a:lvl7pPr lvl="6">
              <a:spcBef>
                <a:spcPts val="0"/>
              </a:spcBef>
              <a:spcAft>
                <a:spcPts val="0"/>
              </a:spcAft>
              <a:buSzPts val="1100"/>
              <a:buNone/>
              <a:defRPr sz="1400"/>
            </a:lvl7pPr>
            <a:lvl8pPr lvl="7">
              <a:spcBef>
                <a:spcPts val="0"/>
              </a:spcBef>
              <a:spcAft>
                <a:spcPts val="0"/>
              </a:spcAft>
              <a:buSzPts val="1100"/>
              <a:buNone/>
              <a:defRPr sz="1400"/>
            </a:lvl8pPr>
            <a:lvl9pPr lvl="8">
              <a:spcBef>
                <a:spcPts val="0"/>
              </a:spcBef>
              <a:spcAft>
                <a:spcPts val="0"/>
              </a:spcAft>
              <a:buSzPts val="1100"/>
              <a:buNone/>
              <a:defRPr sz="1400"/>
            </a:lvl9pPr>
          </a:lstStyle>
          <a:p>
            <a:endParaRPr/>
          </a:p>
        </p:txBody>
      </p:sp>
      <p:sp>
        <p:nvSpPr>
          <p:cNvPr id="52" name="Google Shape;52;p13"/>
          <p:cNvSpPr txBox="1">
            <a:spLocks noGrp="1"/>
          </p:cNvSpPr>
          <p:nvPr>
            <p:ph type="body" idx="1"/>
          </p:nvPr>
        </p:nvSpPr>
        <p:spPr>
          <a:xfrm>
            <a:off x="628650" y="1369219"/>
            <a:ext cx="7886700" cy="326350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t" anchorCtr="0">
            <a:normAutofit/>
          </a:bodyPr>
          <a:lstStyle>
            <a:lvl1pPr marL="457200" marR="0" lvl="0" indent="-361950" algn="l" rtl="0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2100"/>
              <a:buFont typeface="Arial"/>
              <a:buChar char="•"/>
              <a:defRPr sz="21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34290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32385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500"/>
              <a:buFont typeface="Arial"/>
              <a:buChar char="•"/>
              <a:defRPr sz="15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31750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Char char="•"/>
              <a:defRPr sz="1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31750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Char char="•"/>
              <a:defRPr sz="1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31750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Char char="•"/>
              <a:defRPr sz="1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3200400" marR="0" lvl="6" indent="-31750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Char char="•"/>
              <a:defRPr sz="1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3657600" marR="0" lvl="7" indent="-31750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Char char="•"/>
              <a:defRPr sz="1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4114800" marR="0" lvl="8" indent="-31750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Char char="•"/>
              <a:defRPr sz="1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53" name="Google Shape;53;p13"/>
          <p:cNvSpPr txBox="1">
            <a:spLocks noGrp="1"/>
          </p:cNvSpPr>
          <p:nvPr>
            <p:ph type="dt" idx="10"/>
          </p:nvPr>
        </p:nvSpPr>
        <p:spPr>
          <a:xfrm>
            <a:off x="6286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>
            <a:lvl1pPr marR="0" lvl="0" algn="l" rtl="0">
              <a:spcBef>
                <a:spcPts val="0"/>
              </a:spcBef>
              <a:spcAft>
                <a:spcPts val="0"/>
              </a:spcAft>
              <a:buSzPts val="1100"/>
              <a:buNone/>
              <a:defRPr sz="9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100"/>
              <a:buNone/>
              <a:defRPr sz="1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100"/>
              <a:buNone/>
              <a:defRPr sz="1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100"/>
              <a:buNone/>
              <a:defRPr sz="1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100"/>
              <a:buNone/>
              <a:defRPr sz="1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100"/>
              <a:buNone/>
              <a:defRPr sz="1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100"/>
              <a:buNone/>
              <a:defRPr sz="1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100"/>
              <a:buNone/>
              <a:defRPr sz="1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100"/>
              <a:buNone/>
              <a:defRPr sz="1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54" name="Google Shape;54;p13"/>
          <p:cNvSpPr txBox="1">
            <a:spLocks noGrp="1"/>
          </p:cNvSpPr>
          <p:nvPr>
            <p:ph type="ftr" idx="11"/>
          </p:nvPr>
        </p:nvSpPr>
        <p:spPr>
          <a:xfrm>
            <a:off x="3028950" y="4767263"/>
            <a:ext cx="30861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>
            <a:lvl1pPr marR="0" lvl="0" algn="ctr" rtl="0">
              <a:spcBef>
                <a:spcPts val="0"/>
              </a:spcBef>
              <a:spcAft>
                <a:spcPts val="0"/>
              </a:spcAft>
              <a:buSzPts val="1100"/>
              <a:buNone/>
              <a:defRPr sz="9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100"/>
              <a:buNone/>
              <a:defRPr sz="1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100"/>
              <a:buNone/>
              <a:defRPr sz="1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100"/>
              <a:buNone/>
              <a:defRPr sz="1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100"/>
              <a:buNone/>
              <a:defRPr sz="1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100"/>
              <a:buNone/>
              <a:defRPr sz="1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100"/>
              <a:buNone/>
              <a:defRPr sz="1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100"/>
              <a:buNone/>
              <a:defRPr sz="1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100"/>
              <a:buNone/>
              <a:defRPr sz="1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55" name="Google Shape;55;p13"/>
          <p:cNvSpPr txBox="1">
            <a:spLocks noGrp="1"/>
          </p:cNvSpPr>
          <p:nvPr>
            <p:ph type="sldNum" idx="12"/>
          </p:nvPr>
        </p:nvSpPr>
        <p:spPr>
          <a:xfrm>
            <a:off x="64579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>
            <a:lvl1pPr marL="0" marR="0" lvl="0" indent="0" algn="r" rtl="0">
              <a:spcBef>
                <a:spcPts val="0"/>
              </a:spcBef>
              <a:buNone/>
              <a:defRPr sz="9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 rtl="0">
              <a:spcBef>
                <a:spcPts val="0"/>
              </a:spcBef>
              <a:buNone/>
              <a:defRPr sz="9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 rtl="0">
              <a:spcBef>
                <a:spcPts val="0"/>
              </a:spcBef>
              <a:buNone/>
              <a:defRPr sz="9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 rtl="0">
              <a:spcBef>
                <a:spcPts val="0"/>
              </a:spcBef>
              <a:buNone/>
              <a:defRPr sz="9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 rtl="0">
              <a:spcBef>
                <a:spcPts val="0"/>
              </a:spcBef>
              <a:buNone/>
              <a:defRPr sz="9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 rtl="0">
              <a:spcBef>
                <a:spcPts val="0"/>
              </a:spcBef>
              <a:buNone/>
              <a:defRPr sz="9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 rtl="0">
              <a:spcBef>
                <a:spcPts val="0"/>
              </a:spcBef>
              <a:buNone/>
              <a:defRPr sz="9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 rtl="0">
              <a:spcBef>
                <a:spcPts val="0"/>
              </a:spcBef>
              <a:buNone/>
              <a:defRPr sz="9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 rtl="0">
              <a:spcBef>
                <a:spcPts val="0"/>
              </a:spcBef>
              <a:buNone/>
              <a:defRPr sz="9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659" r:id="rId1"/>
    <p:sldLayoutId id="2147483660" r:id="rId2"/>
    <p:sldLayoutId id="2147483661" r:id="rId3"/>
    <p:sldLayoutId id="2147483662" r:id="rId4"/>
    <p:sldLayoutId id="2147483663" r:id="rId5"/>
    <p:sldLayoutId id="2147483664" r:id="rId6"/>
    <p:sldLayoutId id="2147483665" r:id="rId7"/>
    <p:sldLayoutId id="2147483666" r:id="rId8"/>
    <p:sldLayoutId id="2147483667" r:id="rId9"/>
    <p:sldLayoutId id="2147483668" r:id="rId10"/>
    <p:sldLayoutId id="2147483669" r:id="rId11"/>
    <p:sldLayoutId id="2147483670" r:id="rId12"/>
    <p:sldLayoutId id="2147483671" r:id="rId13"/>
  </p:sldLayoutIdLst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7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3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5.xml"/><Relationship Id="rId4" Type="http://schemas.openxmlformats.org/officeDocument/2006/relationships/image" Target="../media/image11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6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8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0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11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10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13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5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11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13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5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5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11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13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1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5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7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8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5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5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5.xml"/><Relationship Id="rId1" Type="http://schemas.openxmlformats.org/officeDocument/2006/relationships/slideLayout" Target="../slideLayouts/slideLayout8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6.xml"/><Relationship Id="rId1" Type="http://schemas.openxmlformats.org/officeDocument/2006/relationships/slideLayout" Target="../slideLayouts/slideLayout7.xml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notesSlide" Target="../notesSlides/notesSlide27.xml"/><Relationship Id="rId1" Type="http://schemas.openxmlformats.org/officeDocument/2006/relationships/slideLayout" Target="../slideLayouts/slideLayout6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8.xml"/><Relationship Id="rId1" Type="http://schemas.openxmlformats.org/officeDocument/2006/relationships/slideLayout" Target="../slideLayouts/slideLayout11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notesSlide" Target="../notesSlides/notesSlide29.xml"/><Relationship Id="rId1" Type="http://schemas.openxmlformats.org/officeDocument/2006/relationships/slideLayout" Target="../slideLayouts/slideLayout8.xml"/><Relationship Id="rId4" Type="http://schemas.openxmlformats.org/officeDocument/2006/relationships/image" Target="../media/image15.gif"/></Relationships>
</file>

<file path=ppt/slides/_rels/slide3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0.xml"/><Relationship Id="rId1" Type="http://schemas.openxmlformats.org/officeDocument/2006/relationships/slideLayout" Target="../slideLayouts/slideLayout7.xml"/></Relationships>
</file>

<file path=ppt/slides/_rels/slide3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1.xml"/><Relationship Id="rId1" Type="http://schemas.openxmlformats.org/officeDocument/2006/relationships/slideLayout" Target="../slideLayouts/slideLayout11.xml"/></Relationships>
</file>

<file path=ppt/slides/_rels/slide36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notesSlide" Target="../notesSlides/notesSlide32.xml"/><Relationship Id="rId1" Type="http://schemas.openxmlformats.org/officeDocument/2006/relationships/slideLayout" Target="../slideLayouts/slideLayout13.xml"/></Relationships>
</file>

<file path=ppt/slides/_rels/slide3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gif"/><Relationship Id="rId1" Type="http://schemas.openxmlformats.org/officeDocument/2006/relationships/slideLayout" Target="../slideLayouts/slideLayout10.xml"/></Relationships>
</file>

<file path=ppt/slides/_rels/slide38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notesSlide" Target="../notesSlides/notesSlide33.xml"/><Relationship Id="rId1" Type="http://schemas.openxmlformats.org/officeDocument/2006/relationships/slideLayout" Target="../slideLayouts/slideLayout6.xml"/></Relationships>
</file>

<file path=ppt/slides/_rels/slide3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4.xml"/><Relationship Id="rId1" Type="http://schemas.openxmlformats.org/officeDocument/2006/relationships/slideLayout" Target="../slideLayouts/slideLayout8.xml"/></Relationships>
</file>

<file path=ppt/slides/_rels/slide4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5.xml"/><Relationship Id="rId1" Type="http://schemas.openxmlformats.org/officeDocument/2006/relationships/slideLayout" Target="../slideLayouts/slideLayout7.xml"/></Relationships>
</file>

<file path=ppt/slides/_rels/slide4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6.xml"/><Relationship Id="rId1" Type="http://schemas.openxmlformats.org/officeDocument/2006/relationships/slideLayout" Target="../slideLayouts/slideLayout5.xml"/></Relationships>
</file>

<file path=ppt/slides/_rels/slide4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7.xml"/><Relationship Id="rId1" Type="http://schemas.openxmlformats.org/officeDocument/2006/relationships/slideLayout" Target="../slideLayouts/slideLayout11.xml"/></Relationships>
</file>

<file path=ppt/slides/_rels/slide4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8.xml"/><Relationship Id="rId1" Type="http://schemas.openxmlformats.org/officeDocument/2006/relationships/slideLayout" Target="../slideLayouts/slideLayout5.xml"/></Relationships>
</file>

<file path=ppt/slides/_rels/slide4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9.xml"/><Relationship Id="rId1" Type="http://schemas.openxmlformats.org/officeDocument/2006/relationships/slideLayout" Target="../slideLayouts/slideLayout7.xml"/></Relationships>
</file>

<file path=ppt/slides/_rels/slide45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notesSlide" Target="../notesSlides/notesSlide40.xml"/><Relationship Id="rId1" Type="http://schemas.openxmlformats.org/officeDocument/2006/relationships/slideLayout" Target="../slideLayouts/slideLayout1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4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8" name="Google Shape;148;p27"/>
          <p:cNvSpPr txBox="1">
            <a:spLocks noGrp="1"/>
          </p:cNvSpPr>
          <p:nvPr>
            <p:ph type="ctrTitle"/>
          </p:nvPr>
        </p:nvSpPr>
        <p:spPr>
          <a:xfrm>
            <a:off x="2632500" y="3620413"/>
            <a:ext cx="6511500" cy="1316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/>
          <a:p>
            <a:pPr marL="0" lvl="0" indent="0" algn="ctr" rtl="0">
              <a:lnSpc>
                <a:spcPct val="130000"/>
              </a:lnSpc>
              <a:spcBef>
                <a:spcPts val="0"/>
              </a:spcBef>
              <a:spcAft>
                <a:spcPts val="240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ru" sz="2200" dirty="0">
                <a:solidFill>
                  <a:srgbClr val="0F172A"/>
                </a:solidFill>
                <a:highlight>
                  <a:schemeClr val="lt1"/>
                </a:highlight>
                <a:latin typeface="Lora"/>
                <a:ea typeface="Lora"/>
                <a:cs typeface="Lora"/>
                <a:sym typeface="Lora"/>
              </a:rPr>
              <a:t>Падение команды после падения тимлида</a:t>
            </a:r>
            <a:br>
              <a:rPr lang="ru" sz="2200" dirty="0">
                <a:solidFill>
                  <a:srgbClr val="0F172A"/>
                </a:solidFill>
                <a:highlight>
                  <a:schemeClr val="lt1"/>
                </a:highlight>
                <a:latin typeface="Lora"/>
                <a:ea typeface="Lora"/>
                <a:cs typeface="Lora"/>
                <a:sym typeface="Lora"/>
              </a:rPr>
            </a:br>
            <a:r>
              <a:rPr lang="ru" sz="2200" dirty="0">
                <a:solidFill>
                  <a:srgbClr val="0F172A"/>
                </a:solidFill>
                <a:highlight>
                  <a:schemeClr val="lt1"/>
                </a:highlight>
                <a:latin typeface="Lora"/>
                <a:ea typeface="Lora"/>
                <a:cs typeface="Lora"/>
                <a:sym typeface="Lora"/>
              </a:rPr>
              <a:t>(</a:t>
            </a:r>
            <a:r>
              <a:rPr lang="ru-RU" sz="2200" dirty="0">
                <a:solidFill>
                  <a:srgbClr val="0F172A"/>
                </a:solidFill>
                <a:highlight>
                  <a:schemeClr val="lt1"/>
                </a:highlight>
                <a:latin typeface="Lora"/>
                <a:ea typeface="Lora"/>
                <a:cs typeface="Lora"/>
                <a:sym typeface="Lora"/>
              </a:rPr>
              <a:t>Та-да-да-</a:t>
            </a:r>
            <a:r>
              <a:rPr lang="ru-RU" sz="2200" dirty="0" err="1">
                <a:solidFill>
                  <a:srgbClr val="0F172A"/>
                </a:solidFill>
                <a:highlight>
                  <a:schemeClr val="lt1"/>
                </a:highlight>
                <a:latin typeface="Lora"/>
                <a:ea typeface="Lora"/>
                <a:cs typeface="Lora"/>
                <a:sym typeface="Lora"/>
              </a:rPr>
              <a:t>дааааам</a:t>
            </a:r>
            <a:r>
              <a:rPr lang="ru-RU" sz="2200" dirty="0">
                <a:solidFill>
                  <a:srgbClr val="0F172A"/>
                </a:solidFill>
                <a:highlight>
                  <a:schemeClr val="lt1"/>
                </a:highlight>
                <a:latin typeface="Lora"/>
                <a:ea typeface="Lora"/>
                <a:cs typeface="Lora"/>
                <a:sym typeface="Lora"/>
              </a:rPr>
              <a:t>)</a:t>
            </a:r>
            <a:endParaRPr sz="2200" dirty="0">
              <a:latin typeface="Lora"/>
              <a:ea typeface="Lora"/>
              <a:cs typeface="Lora"/>
              <a:sym typeface="Lora"/>
            </a:endParaRP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3909D471-FFA6-432B-B6CF-840C7B787A23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 rot="7366056">
            <a:off x="143241" y="4076113"/>
            <a:ext cx="1158034" cy="640783"/>
          </a:xfrm>
          <a:prstGeom prst="rect">
            <a:avLst/>
          </a:prstGeom>
        </p:spPr>
      </p:pic>
      <p:sp>
        <p:nvSpPr>
          <p:cNvPr id="4" name="Google Shape;148;p27">
            <a:extLst>
              <a:ext uri="{FF2B5EF4-FFF2-40B4-BE49-F238E27FC236}">
                <a16:creationId xmlns:a16="http://schemas.microsoft.com/office/drawing/2014/main" id="{1C781278-C533-4842-8526-AC96108807C4}"/>
              </a:ext>
            </a:extLst>
          </p:cNvPr>
          <p:cNvSpPr txBox="1">
            <a:spLocks/>
          </p:cNvSpPr>
          <p:nvPr/>
        </p:nvSpPr>
        <p:spPr>
          <a:xfrm>
            <a:off x="-319852" y="3336633"/>
            <a:ext cx="2288627" cy="56756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700"/>
              <a:buFont typeface="Arial"/>
              <a:buNone/>
              <a:defRPr sz="27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algn="ctr">
              <a:lnSpc>
                <a:spcPct val="130000"/>
              </a:lnSpc>
              <a:spcAft>
                <a:spcPts val="2400"/>
              </a:spcAft>
              <a:buSzPts val="1100"/>
            </a:pPr>
            <a:r>
              <a:rPr lang="ru-RU" sz="1200" dirty="0">
                <a:solidFill>
                  <a:srgbClr val="0F172A"/>
                </a:solidFill>
                <a:highlight>
                  <a:schemeClr val="lt1"/>
                </a:highlight>
                <a:latin typeface="Lora"/>
                <a:ea typeface="Lora"/>
                <a:cs typeface="Lora"/>
                <a:sym typeface="Lora"/>
              </a:rPr>
              <a:t>Да, так и задумано</a:t>
            </a:r>
            <a:endParaRPr lang="ru-RU" sz="1200" dirty="0">
              <a:latin typeface="Lora"/>
              <a:ea typeface="Lora"/>
              <a:cs typeface="Lora"/>
              <a:sym typeface="Lora"/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4" name="Google Shape;154;p28"/>
          <p:cNvSpPr txBox="1">
            <a:spLocks noGrp="1"/>
          </p:cNvSpPr>
          <p:nvPr>
            <p:ph type="title"/>
          </p:nvPr>
        </p:nvSpPr>
        <p:spPr>
          <a:xfrm>
            <a:off x="613050" y="287903"/>
            <a:ext cx="2539500" cy="668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b" anchorCtr="0">
            <a:normAutofit fontScale="90000"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ct val="31428"/>
              <a:buFont typeface="Arial"/>
              <a:buNone/>
            </a:pPr>
            <a:r>
              <a:rPr lang="ru" sz="3500">
                <a:latin typeface="Lora"/>
                <a:ea typeface="Lora"/>
                <a:cs typeface="Lora"/>
                <a:sym typeface="Lora"/>
              </a:rPr>
              <a:t>Who is who</a:t>
            </a:r>
            <a:endParaRPr>
              <a:latin typeface="Lora"/>
              <a:ea typeface="Lora"/>
              <a:cs typeface="Lora"/>
              <a:sym typeface="Lora"/>
            </a:endParaRPr>
          </a:p>
        </p:txBody>
      </p:sp>
      <p:sp>
        <p:nvSpPr>
          <p:cNvPr id="155" name="Google Shape;155;p28"/>
          <p:cNvSpPr txBox="1">
            <a:spLocks noGrp="1"/>
          </p:cNvSpPr>
          <p:nvPr>
            <p:ph type="body" idx="1"/>
          </p:nvPr>
        </p:nvSpPr>
        <p:spPr>
          <a:xfrm>
            <a:off x="613050" y="1487750"/>
            <a:ext cx="3184800" cy="3476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t" anchorCtr="0">
            <a:normAutofit lnSpcReduction="10000"/>
          </a:bodyPr>
          <a:lstStyle/>
          <a:p>
            <a:pPr marL="0" lvl="0" indent="0" algn="l" rtl="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ru" sz="1500" b="1" dirty="0">
                <a:latin typeface="Lora"/>
                <a:ea typeface="Lora"/>
                <a:cs typeface="Lora"/>
                <a:sym typeface="Lora"/>
              </a:rPr>
              <a:t>Андрей Сухоруков</a:t>
            </a:r>
            <a:endParaRPr sz="1500" b="1" dirty="0">
              <a:latin typeface="Lora"/>
              <a:ea typeface="Lora"/>
              <a:cs typeface="Lora"/>
              <a:sym typeface="Lora"/>
            </a:endParaRPr>
          </a:p>
          <a:p>
            <a:pPr marL="0" lvl="0" indent="0" algn="l" rtl="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endParaRPr sz="1500" b="1" dirty="0">
              <a:latin typeface="Lora"/>
              <a:ea typeface="Lora"/>
              <a:cs typeface="Lora"/>
              <a:sym typeface="Lora"/>
            </a:endParaRPr>
          </a:p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1D1D1B"/>
              </a:buClr>
              <a:buSzPts val="1100"/>
              <a:buFont typeface="Arial"/>
              <a:buNone/>
            </a:pPr>
            <a:r>
              <a:rPr lang="ru" dirty="0">
                <a:latin typeface="Calibri"/>
                <a:ea typeface="Calibri"/>
                <a:cs typeface="Calibri"/>
                <a:sym typeface="Calibri"/>
              </a:rPr>
              <a:t>Независимый эксперт - Team Lead DevOps. Антикризисный. Пират в мире девопса. Собирал команды в разных местах, решал кризисы, провел очень-очень много собеседований девопсов, чтобы понять, </a:t>
            </a:r>
            <a:br>
              <a:rPr lang="ru" dirty="0">
                <a:latin typeface="Calibri"/>
                <a:ea typeface="Calibri"/>
                <a:cs typeface="Calibri"/>
                <a:sym typeface="Calibri"/>
              </a:rPr>
            </a:br>
            <a:r>
              <a:rPr lang="ru" dirty="0">
                <a:latin typeface="Calibri"/>
                <a:ea typeface="Calibri"/>
                <a:cs typeface="Calibri"/>
                <a:sym typeface="Calibri"/>
              </a:rPr>
              <a:t>как все плохо.</a:t>
            </a:r>
            <a:endParaRPr dirty="0">
              <a:latin typeface="Calibri"/>
              <a:ea typeface="Calibri"/>
              <a:cs typeface="Calibri"/>
              <a:sym typeface="Calibri"/>
            </a:endParaRPr>
          </a:p>
          <a:p>
            <a:pPr marL="0" lvl="0" indent="0" algn="l" rtl="0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Clr>
                <a:srgbClr val="1D1D1B"/>
              </a:buClr>
              <a:buSzPts val="1100"/>
              <a:buFont typeface="Arial"/>
              <a:buNone/>
            </a:pPr>
            <a:r>
              <a:rPr lang="ru" dirty="0">
                <a:latin typeface="Calibri"/>
                <a:ea typeface="Calibri"/>
                <a:cs typeface="Calibri"/>
                <a:sym typeface="Calibri"/>
              </a:rPr>
              <a:t>Спикер конференций, митапов, подкастов, автор на Хабре. Экспериментатор и исследователь процессов управления командами.</a:t>
            </a:r>
          </a:p>
          <a:p>
            <a:pPr marL="0" lvl="0" indent="0" algn="l" rtl="0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Clr>
                <a:srgbClr val="1D1D1B"/>
              </a:buClr>
              <a:buSzPts val="1100"/>
              <a:buFont typeface="Arial"/>
              <a:buNone/>
            </a:pPr>
            <a:r>
              <a:rPr lang="en-US" dirty="0" err="1">
                <a:latin typeface="Calibri"/>
                <a:ea typeface="Calibri"/>
                <a:cs typeface="Calibri"/>
                <a:sym typeface="Calibri"/>
              </a:rPr>
              <a:t>Youtube</a:t>
            </a:r>
            <a:r>
              <a:rPr lang="en-US" dirty="0">
                <a:latin typeface="Calibri"/>
                <a:ea typeface="Calibri"/>
                <a:cs typeface="Calibri"/>
                <a:sym typeface="Calibri"/>
              </a:rPr>
              <a:t> – Secret Service His Majesty DevOps</a:t>
            </a:r>
            <a:endParaRPr dirty="0"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56" name="Google Shape;156;p28"/>
          <p:cNvSpPr txBox="1">
            <a:spLocks noGrp="1"/>
          </p:cNvSpPr>
          <p:nvPr>
            <p:ph type="sldNum" idx="12"/>
          </p:nvPr>
        </p:nvSpPr>
        <p:spPr>
          <a:xfrm>
            <a:off x="7780013" y="4767262"/>
            <a:ext cx="740664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/>
          <a:p>
            <a:pPr marL="0" marR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 sz="7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rPr>
              <a:t>2</a:t>
            </a:fld>
            <a:endParaRPr sz="700" b="0" i="0" u="none" strike="noStrike" cap="none">
              <a:solidFill>
                <a:srgbClr val="888888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157" name="Google Shape;157;p28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5576981" y="552295"/>
            <a:ext cx="3276364" cy="3276364"/>
          </a:xfrm>
          <a:prstGeom prst="rect">
            <a:avLst/>
          </a:prstGeom>
          <a:noFill/>
          <a:ln>
            <a:noFill/>
          </a:ln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5404FD1D-BD38-4516-9217-ECF40B8F0A82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265683" y="4068283"/>
            <a:ext cx="3714750" cy="835901"/>
          </a:xfrm>
          <a:prstGeom prst="rect">
            <a:avLst/>
          </a:prstGeom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6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" name="Google Shape;163;p29"/>
          <p:cNvSpPr txBox="1">
            <a:spLocks noGrp="1"/>
          </p:cNvSpPr>
          <p:nvPr>
            <p:ph type="ctrTitle"/>
          </p:nvPr>
        </p:nvSpPr>
        <p:spPr>
          <a:xfrm>
            <a:off x="4307400" y="1816432"/>
            <a:ext cx="4836600" cy="3073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b" anchorCtr="0">
            <a:noAutofit/>
          </a:bodyPr>
          <a:lstStyle/>
          <a:p>
            <a:pPr marL="0" lvl="0" indent="0" algn="r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ru" sz="2000" dirty="0">
                <a:latin typeface="Calibri"/>
                <a:ea typeface="Calibri"/>
                <a:cs typeface="Calibri"/>
                <a:sym typeface="Calibri"/>
              </a:rPr>
              <a:t>Данный доклад является исследованием, а значит не претендует на истину в последней инстанции. </a:t>
            </a:r>
            <a:endParaRPr sz="2000" dirty="0">
              <a:latin typeface="Calibri"/>
              <a:ea typeface="Calibri"/>
              <a:cs typeface="Calibri"/>
              <a:sym typeface="Calibri"/>
            </a:endParaRPr>
          </a:p>
          <a:p>
            <a:pPr marL="0" lvl="0" indent="0" algn="r" rtl="0">
              <a:lnSpc>
                <a:spcPct val="115000"/>
              </a:lnSpc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ru" sz="2000" dirty="0">
                <a:latin typeface="Calibri"/>
                <a:ea typeface="Calibri"/>
                <a:cs typeface="Calibri"/>
                <a:sym typeface="Calibri"/>
              </a:rPr>
              <a:t>При прочтении доклада порвало 3 бояна, 2 hr-а и 1 очередную методику.</a:t>
            </a:r>
            <a:endParaRPr sz="2000" dirty="0">
              <a:latin typeface="Calibri"/>
              <a:ea typeface="Calibri"/>
              <a:cs typeface="Calibri"/>
              <a:sym typeface="Calibri"/>
            </a:endParaRPr>
          </a:p>
          <a:p>
            <a:pPr marL="0" lvl="0" indent="0" algn="r" rtl="0">
              <a:lnSpc>
                <a:spcPct val="115000"/>
              </a:lnSpc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ru" sz="2000" dirty="0">
                <a:latin typeface="Calibri"/>
                <a:ea typeface="Calibri"/>
                <a:cs typeface="Calibri"/>
                <a:sym typeface="Calibri"/>
              </a:rPr>
              <a:t>Доклад не говорит вам поменять все -</a:t>
            </a:r>
            <a:endParaRPr sz="2000" dirty="0">
              <a:latin typeface="Calibri"/>
              <a:ea typeface="Calibri"/>
              <a:cs typeface="Calibri"/>
              <a:sym typeface="Calibri"/>
            </a:endParaRPr>
          </a:p>
          <a:p>
            <a:pPr marL="0" lvl="0" indent="0" algn="r" rtl="0">
              <a:lnSpc>
                <a:spcPct val="115000"/>
              </a:lnSpc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ru" sz="2000" dirty="0">
                <a:latin typeface="Calibri"/>
                <a:ea typeface="Calibri"/>
                <a:cs typeface="Calibri"/>
                <a:sym typeface="Calibri"/>
              </a:rPr>
              <a:t>просто предлагает другую вариацию применения.</a:t>
            </a:r>
            <a:endParaRPr sz="2000" dirty="0">
              <a:latin typeface="Calibri"/>
              <a:ea typeface="Calibri"/>
              <a:cs typeface="Calibri"/>
              <a:sym typeface="Calibri"/>
            </a:endParaRPr>
          </a:p>
          <a:p>
            <a:pPr marL="0" lvl="0" indent="0" algn="r" rtl="0">
              <a:lnSpc>
                <a:spcPct val="115000"/>
              </a:lnSpc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endParaRPr sz="2000" dirty="0">
              <a:latin typeface="Lora"/>
              <a:ea typeface="Lora"/>
              <a:cs typeface="Lora"/>
              <a:sym typeface="Lora"/>
            </a:endParaRPr>
          </a:p>
          <a:p>
            <a:pPr marL="0" lvl="0" indent="0" algn="r" rtl="0">
              <a:lnSpc>
                <a:spcPct val="115000"/>
              </a:lnSpc>
              <a:spcBef>
                <a:spcPts val="1200"/>
              </a:spcBef>
              <a:spcAft>
                <a:spcPts val="120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ru" sz="2000" b="1" i="1" dirty="0">
                <a:latin typeface="Lora"/>
                <a:ea typeface="Lora"/>
                <a:cs typeface="Lora"/>
                <a:sym typeface="Lora"/>
              </a:rPr>
              <a:t>Сказка ложь, да в ней намек. </a:t>
            </a:r>
            <a:endParaRPr sz="2000" b="1" i="1" dirty="0">
              <a:latin typeface="Lora"/>
              <a:ea typeface="Lora"/>
              <a:cs typeface="Lora"/>
              <a:sym typeface="Lora"/>
            </a:endParaRPr>
          </a:p>
        </p:txBody>
      </p:sp>
      <p:pic>
        <p:nvPicPr>
          <p:cNvPr id="164" name="Google Shape;164;p29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378725" y="2421500"/>
            <a:ext cx="4069501" cy="2289094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6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0" name="Google Shape;170;p30"/>
          <p:cNvSpPr txBox="1">
            <a:spLocks noGrp="1"/>
          </p:cNvSpPr>
          <p:nvPr>
            <p:ph type="sldNum" idx="12"/>
          </p:nvPr>
        </p:nvSpPr>
        <p:spPr>
          <a:xfrm>
            <a:off x="7780013" y="4767262"/>
            <a:ext cx="740664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/>
          <a:p>
            <a:pPr marL="0" marR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 sz="7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rPr>
              <a:t>4</a:t>
            </a:fld>
            <a:endParaRPr sz="700" b="0" i="0" u="none" strike="noStrike" cap="none">
              <a:solidFill>
                <a:srgbClr val="888888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171" name="Google Shape;171;p30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458925" y="1646375"/>
            <a:ext cx="5828302" cy="1850734"/>
          </a:xfrm>
          <a:prstGeom prst="rect">
            <a:avLst/>
          </a:prstGeom>
          <a:noFill/>
          <a:ln>
            <a:noFill/>
          </a:ln>
        </p:spPr>
      </p:pic>
      <p:pic>
        <p:nvPicPr>
          <p:cNvPr id="172" name="Google Shape;172;p30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6484475" y="1485900"/>
            <a:ext cx="2171700" cy="21717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7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8" name="Google Shape;178;p31"/>
          <p:cNvSpPr txBox="1">
            <a:spLocks noGrp="1"/>
          </p:cNvSpPr>
          <p:nvPr>
            <p:ph type="ctrTitle"/>
          </p:nvPr>
        </p:nvSpPr>
        <p:spPr>
          <a:xfrm>
            <a:off x="4264500" y="2180550"/>
            <a:ext cx="4879500" cy="782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b" anchorCtr="0">
            <a:noAutofit/>
          </a:bodyPr>
          <a:lstStyle/>
          <a:p>
            <a:pPr marL="0" lvl="0" indent="0" algn="ctr" rtl="0">
              <a:lnSpc>
                <a:spcPct val="115000"/>
              </a:lnSpc>
              <a:spcBef>
                <a:spcPts val="0"/>
              </a:spcBef>
              <a:spcAft>
                <a:spcPts val="120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ru" sz="2800" dirty="0">
                <a:latin typeface="Lora"/>
                <a:ea typeface="Lora"/>
                <a:cs typeface="Lora"/>
                <a:sym typeface="Lora"/>
              </a:rPr>
              <a:t>С чего начиналось исследование?</a:t>
            </a:r>
            <a:endParaRPr sz="2800" dirty="0">
              <a:latin typeface="Lora"/>
              <a:ea typeface="Lora"/>
              <a:cs typeface="Lora"/>
              <a:sym typeface="Lora"/>
            </a:endParaRP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33489C3A-2578-4486-A043-47072224457C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981903" y="3823137"/>
            <a:ext cx="3714750" cy="835901"/>
          </a:xfrm>
          <a:prstGeom prst="rect">
            <a:avLst/>
          </a:prstGeom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8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" name="Google Shape;184;p32"/>
          <p:cNvSpPr txBox="1">
            <a:spLocks noGrp="1"/>
          </p:cNvSpPr>
          <p:nvPr>
            <p:ph type="title"/>
          </p:nvPr>
        </p:nvSpPr>
        <p:spPr>
          <a:xfrm>
            <a:off x="2552466" y="240325"/>
            <a:ext cx="6315000" cy="596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b" anchorCtr="0">
            <a:norm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ru" sz="2400" i="1" dirty="0">
                <a:latin typeface="Lora"/>
                <a:ea typeface="Lora"/>
                <a:cs typeface="Lora"/>
                <a:sym typeface="Lora"/>
              </a:rPr>
              <a:t>Входные параметры</a:t>
            </a:r>
            <a:endParaRPr sz="1700" i="1" dirty="0">
              <a:latin typeface="Lora"/>
              <a:ea typeface="Lora"/>
              <a:cs typeface="Lora"/>
              <a:sym typeface="Lora"/>
            </a:endParaRPr>
          </a:p>
        </p:txBody>
      </p:sp>
      <p:sp>
        <p:nvSpPr>
          <p:cNvPr id="185" name="Google Shape;185;p32"/>
          <p:cNvSpPr txBox="1">
            <a:spLocks noGrp="1"/>
          </p:cNvSpPr>
          <p:nvPr>
            <p:ph type="body" idx="4"/>
          </p:nvPr>
        </p:nvSpPr>
        <p:spPr>
          <a:xfrm>
            <a:off x="1787838" y="1149135"/>
            <a:ext cx="6855600" cy="2399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0" rIns="68575" bIns="34275" anchor="t" anchorCtr="0">
            <a:noAutofit/>
          </a:bodyPr>
          <a:lstStyle/>
          <a:p>
            <a:pPr marL="215900" lvl="1" indent="-2159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Font typeface="Calibri"/>
              <a:buChar char="❏"/>
            </a:pPr>
            <a:r>
              <a:rPr lang="ru" sz="2400" dirty="0">
                <a:latin typeface="Calibri"/>
                <a:ea typeface="Calibri"/>
                <a:cs typeface="Calibri"/>
                <a:sym typeface="Calibri"/>
              </a:rPr>
              <a:t>Компания с численностью до 70 человек</a:t>
            </a:r>
            <a:endParaRPr sz="2400" dirty="0">
              <a:latin typeface="Calibri"/>
              <a:ea typeface="Calibri"/>
              <a:cs typeface="Calibri"/>
              <a:sym typeface="Calibri"/>
            </a:endParaRPr>
          </a:p>
          <a:p>
            <a:pPr marL="215900" lvl="1" indent="-2159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Font typeface="Calibri"/>
              <a:buChar char="❏"/>
            </a:pPr>
            <a:r>
              <a:rPr lang="ru" sz="2400" dirty="0">
                <a:latin typeface="Calibri"/>
                <a:ea typeface="Calibri"/>
                <a:cs typeface="Calibri"/>
                <a:sym typeface="Calibri"/>
              </a:rPr>
              <a:t>Компании около ИТ</a:t>
            </a:r>
            <a:endParaRPr sz="2400" dirty="0">
              <a:latin typeface="Calibri"/>
              <a:ea typeface="Calibri"/>
              <a:cs typeface="Calibri"/>
              <a:sym typeface="Calibri"/>
            </a:endParaRPr>
          </a:p>
          <a:p>
            <a:pPr marL="215900" lvl="1" indent="-2159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Font typeface="Calibri"/>
              <a:buChar char="❏"/>
            </a:pPr>
            <a:r>
              <a:rPr lang="ru" sz="2400" dirty="0">
                <a:latin typeface="Calibri"/>
                <a:ea typeface="Calibri"/>
                <a:cs typeface="Calibri"/>
                <a:sym typeface="Calibri"/>
              </a:rPr>
              <a:t>Отдел занимался “монотонным трудом” - оцифровывание различных данных, сбор данных и их аналитика</a:t>
            </a:r>
            <a:endParaRPr sz="2400" dirty="0">
              <a:latin typeface="Calibri"/>
              <a:ea typeface="Calibri"/>
              <a:cs typeface="Calibri"/>
              <a:sym typeface="Calibri"/>
            </a:endParaRPr>
          </a:p>
          <a:p>
            <a:pPr marL="215900" lvl="1" indent="-2159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Font typeface="Calibri"/>
              <a:buChar char="❏"/>
            </a:pPr>
            <a:r>
              <a:rPr lang="ru" sz="2400" dirty="0">
                <a:latin typeface="Calibri"/>
                <a:ea typeface="Calibri"/>
                <a:cs typeface="Calibri"/>
                <a:sym typeface="Calibri"/>
              </a:rPr>
              <a:t>Отдел размером 10 +/- человек</a:t>
            </a:r>
            <a:endParaRPr sz="2400" dirty="0">
              <a:latin typeface="Calibri"/>
              <a:ea typeface="Calibri"/>
              <a:cs typeface="Calibri"/>
              <a:sym typeface="Calibri"/>
            </a:endParaRPr>
          </a:p>
          <a:p>
            <a:pPr marL="215900" lvl="1" indent="-2159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Font typeface="Calibri"/>
              <a:buChar char="❏"/>
            </a:pPr>
            <a:r>
              <a:rPr lang="ru" sz="2400" dirty="0">
                <a:latin typeface="Calibri"/>
                <a:ea typeface="Calibri"/>
                <a:cs typeface="Calibri"/>
                <a:sym typeface="Calibri"/>
              </a:rPr>
              <a:t>Два ведущих специалиста, один из которых “необъявленный” лидер</a:t>
            </a:r>
            <a:endParaRPr sz="2400" dirty="0"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86" name="Google Shape;186;p32"/>
          <p:cNvSpPr txBox="1">
            <a:spLocks noGrp="1"/>
          </p:cNvSpPr>
          <p:nvPr>
            <p:ph type="sldNum" idx="12"/>
          </p:nvPr>
        </p:nvSpPr>
        <p:spPr>
          <a:xfrm>
            <a:off x="7780013" y="4767262"/>
            <a:ext cx="740664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/>
          <a:p>
            <a:pPr marL="0" marR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 sz="7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rPr>
              <a:t>6</a:t>
            </a:fld>
            <a:endParaRPr sz="700" b="0" i="0" u="none" strike="noStrike" cap="none">
              <a:solidFill>
                <a:srgbClr val="888888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9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2" name="Google Shape;192;p33"/>
          <p:cNvSpPr txBox="1">
            <a:spLocks noGrp="1"/>
          </p:cNvSpPr>
          <p:nvPr>
            <p:ph type="title"/>
          </p:nvPr>
        </p:nvSpPr>
        <p:spPr>
          <a:xfrm>
            <a:off x="454873" y="281025"/>
            <a:ext cx="7464900" cy="603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b" anchorCtr="0">
            <a:norm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ru" sz="2400" i="1" dirty="0">
                <a:latin typeface="Lora Medium"/>
                <a:ea typeface="Lora Medium"/>
                <a:cs typeface="Lora Medium"/>
                <a:sym typeface="Lora Medium"/>
              </a:rPr>
              <a:t>Проблемы</a:t>
            </a:r>
            <a:endParaRPr sz="1700" i="1" dirty="0">
              <a:latin typeface="Lora Medium"/>
              <a:ea typeface="Lora Medium"/>
              <a:cs typeface="Lora Medium"/>
              <a:sym typeface="Lora Medium"/>
            </a:endParaRPr>
          </a:p>
        </p:txBody>
      </p:sp>
      <p:sp>
        <p:nvSpPr>
          <p:cNvPr id="193" name="Google Shape;193;p33"/>
          <p:cNvSpPr txBox="1">
            <a:spLocks noGrp="1"/>
          </p:cNvSpPr>
          <p:nvPr>
            <p:ph type="body" idx="4"/>
          </p:nvPr>
        </p:nvSpPr>
        <p:spPr>
          <a:xfrm>
            <a:off x="880613" y="1155758"/>
            <a:ext cx="6899400" cy="2654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0" rIns="68575" bIns="34275" anchor="t" anchorCtr="0">
            <a:noAutofit/>
          </a:bodyPr>
          <a:lstStyle/>
          <a:p>
            <a:pPr marL="215900" lvl="1" indent="-2159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Font typeface="Calibri"/>
              <a:buChar char="❏"/>
            </a:pPr>
            <a:r>
              <a:rPr lang="ru" sz="2400" dirty="0">
                <a:latin typeface="Calibri"/>
                <a:ea typeface="Calibri"/>
                <a:cs typeface="Calibri"/>
                <a:sym typeface="Calibri"/>
              </a:rPr>
              <a:t>Горизонтальная структура</a:t>
            </a:r>
            <a:endParaRPr sz="2400" dirty="0">
              <a:latin typeface="Calibri"/>
              <a:ea typeface="Calibri"/>
              <a:cs typeface="Calibri"/>
              <a:sym typeface="Calibri"/>
            </a:endParaRPr>
          </a:p>
          <a:p>
            <a:pPr marL="215900" lvl="1" indent="-2159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Font typeface="Calibri"/>
              <a:buChar char="❏"/>
            </a:pPr>
            <a:r>
              <a:rPr lang="ru" sz="2400" dirty="0">
                <a:latin typeface="Calibri"/>
                <a:ea typeface="Calibri"/>
                <a:cs typeface="Calibri"/>
                <a:sym typeface="Calibri"/>
              </a:rPr>
              <a:t>Отдел отсоединен от разработки, при этом должен с ними работать</a:t>
            </a:r>
            <a:endParaRPr sz="2400" dirty="0">
              <a:latin typeface="Calibri"/>
              <a:ea typeface="Calibri"/>
              <a:cs typeface="Calibri"/>
              <a:sym typeface="Calibri"/>
            </a:endParaRPr>
          </a:p>
          <a:p>
            <a:pPr marL="215900" lvl="1" indent="-2159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Font typeface="Calibri"/>
              <a:buChar char="❏"/>
            </a:pPr>
            <a:r>
              <a:rPr lang="ru" sz="2400" dirty="0">
                <a:latin typeface="Calibri"/>
                <a:ea typeface="Calibri"/>
                <a:cs typeface="Calibri"/>
                <a:sym typeface="Calibri"/>
              </a:rPr>
              <a:t>Принудительная “вакуумизация” от общения с другими в компании</a:t>
            </a:r>
            <a:endParaRPr sz="2400" dirty="0">
              <a:latin typeface="Calibri"/>
              <a:ea typeface="Calibri"/>
              <a:cs typeface="Calibri"/>
              <a:sym typeface="Calibri"/>
            </a:endParaRPr>
          </a:p>
          <a:p>
            <a:pPr marL="215900" lvl="1" indent="-2159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Font typeface="Calibri"/>
              <a:buChar char="❏"/>
            </a:pPr>
            <a:r>
              <a:rPr lang="ru" sz="2400" dirty="0">
                <a:latin typeface="Calibri"/>
                <a:ea typeface="Calibri"/>
                <a:cs typeface="Calibri"/>
                <a:sym typeface="Calibri"/>
              </a:rPr>
              <a:t>Отсутствие систем оценок персонала и работы с персоналом</a:t>
            </a:r>
            <a:endParaRPr sz="2400" dirty="0">
              <a:latin typeface="Calibri"/>
              <a:ea typeface="Calibri"/>
              <a:cs typeface="Calibri"/>
              <a:sym typeface="Calibri"/>
            </a:endParaRPr>
          </a:p>
          <a:p>
            <a:pPr marL="215900" lvl="1" indent="-2159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Font typeface="Calibri"/>
              <a:buChar char="❏"/>
            </a:pPr>
            <a:r>
              <a:rPr lang="ru" sz="2400" dirty="0">
                <a:latin typeface="Calibri"/>
                <a:ea typeface="Calibri"/>
                <a:cs typeface="Calibri"/>
                <a:sym typeface="Calibri"/>
              </a:rPr>
              <a:t>Ведущие специалисты предоставлены сами себе в части управления младшими специалистами.</a:t>
            </a:r>
            <a:endParaRPr sz="2400" dirty="0"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94" name="Google Shape;194;p33"/>
          <p:cNvSpPr txBox="1">
            <a:spLocks noGrp="1"/>
          </p:cNvSpPr>
          <p:nvPr>
            <p:ph type="sldNum" idx="12"/>
          </p:nvPr>
        </p:nvSpPr>
        <p:spPr>
          <a:xfrm>
            <a:off x="7780013" y="4767262"/>
            <a:ext cx="740664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/>
          <a:p>
            <a:pPr marL="0" marR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 sz="7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rPr>
              <a:t>7</a:t>
            </a:fld>
            <a:endParaRPr sz="700" b="0" i="0" u="none" strike="noStrike" cap="none">
              <a:solidFill>
                <a:srgbClr val="888888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9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0" name="Google Shape;200;p34"/>
          <p:cNvSpPr txBox="1">
            <a:spLocks noGrp="1"/>
          </p:cNvSpPr>
          <p:nvPr>
            <p:ph type="title"/>
          </p:nvPr>
        </p:nvSpPr>
        <p:spPr>
          <a:xfrm>
            <a:off x="1211973" y="139501"/>
            <a:ext cx="4215900" cy="1438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rm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ru" sz="2600" i="1" dirty="0">
                <a:latin typeface="Lora"/>
                <a:ea typeface="Lora"/>
                <a:cs typeface="Lora"/>
                <a:sym typeface="Lora"/>
              </a:rPr>
              <a:t>Окружение</a:t>
            </a:r>
            <a:endParaRPr sz="1600" i="1" dirty="0">
              <a:latin typeface="Lora"/>
              <a:ea typeface="Lora"/>
              <a:cs typeface="Lora"/>
              <a:sym typeface="Lora"/>
            </a:endParaRPr>
          </a:p>
        </p:txBody>
      </p:sp>
      <p:sp>
        <p:nvSpPr>
          <p:cNvPr id="201" name="Google Shape;201;p34"/>
          <p:cNvSpPr txBox="1">
            <a:spLocks noGrp="1"/>
          </p:cNvSpPr>
          <p:nvPr>
            <p:ph type="body" idx="1"/>
          </p:nvPr>
        </p:nvSpPr>
        <p:spPr>
          <a:xfrm>
            <a:off x="534056" y="1577701"/>
            <a:ext cx="8335200" cy="2428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0" rIns="68575" bIns="34275" anchor="t" anchorCtr="0">
            <a:noAutofit/>
          </a:bodyPr>
          <a:lstStyle/>
          <a:p>
            <a:pPr marL="457200" lvl="0" indent="-317500" algn="l" rtl="0">
              <a:lnSpc>
                <a:spcPct val="10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libri"/>
              <a:buChar char="❏"/>
            </a:pPr>
            <a:r>
              <a:rPr lang="ru" sz="2400" dirty="0">
                <a:latin typeface="Calibri"/>
                <a:ea typeface="Calibri"/>
                <a:cs typeface="Calibri"/>
                <a:sym typeface="Calibri"/>
              </a:rPr>
              <a:t>Компания была выкуплена более крупной конторой</a:t>
            </a:r>
            <a:endParaRPr sz="2400" dirty="0">
              <a:latin typeface="Calibri"/>
              <a:ea typeface="Calibri"/>
              <a:cs typeface="Calibri"/>
              <a:sym typeface="Calibri"/>
            </a:endParaRPr>
          </a:p>
          <a:p>
            <a:pPr marL="457200" lvl="0" indent="-317500" algn="l" rtl="0">
              <a:lnSpc>
                <a:spcPct val="10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libri"/>
              <a:buChar char="❏"/>
            </a:pPr>
            <a:r>
              <a:rPr lang="ru" sz="2400" dirty="0">
                <a:latin typeface="Calibri"/>
                <a:ea typeface="Calibri"/>
                <a:cs typeface="Calibri"/>
                <a:sym typeface="Calibri"/>
              </a:rPr>
              <a:t>Система мотиваций не изменена (ее не было)</a:t>
            </a:r>
            <a:endParaRPr sz="2400" dirty="0">
              <a:latin typeface="Calibri"/>
              <a:ea typeface="Calibri"/>
              <a:cs typeface="Calibri"/>
              <a:sym typeface="Calibri"/>
            </a:endParaRPr>
          </a:p>
          <a:p>
            <a:pPr marL="457200" lvl="0" indent="-317500" algn="l" rtl="0">
              <a:lnSpc>
                <a:spcPct val="10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libri"/>
              <a:buChar char="❏"/>
            </a:pPr>
            <a:r>
              <a:rPr lang="ru" sz="2400" dirty="0">
                <a:latin typeface="Calibri"/>
                <a:ea typeface="Calibri"/>
                <a:cs typeface="Calibri"/>
                <a:sym typeface="Calibri"/>
              </a:rPr>
              <a:t>Выше по структуре отделом должен был руководить 1 руководитель (не руководил)</a:t>
            </a:r>
            <a:endParaRPr sz="2400" dirty="0">
              <a:latin typeface="Calibri"/>
              <a:ea typeface="Calibri"/>
              <a:cs typeface="Calibri"/>
              <a:sym typeface="Calibri"/>
            </a:endParaRPr>
          </a:p>
          <a:p>
            <a:pPr marL="457200" lvl="0" indent="-317500" algn="l" rtl="0">
              <a:lnSpc>
                <a:spcPct val="10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libri"/>
              <a:buChar char="❏"/>
            </a:pPr>
            <a:r>
              <a:rPr lang="ru" sz="2400" dirty="0">
                <a:latin typeface="Calibri"/>
                <a:ea typeface="Calibri"/>
                <a:cs typeface="Calibri"/>
                <a:sym typeface="Calibri"/>
              </a:rPr>
              <a:t>Появился присланный HR от крупной компании для работы с персоналом.</a:t>
            </a:r>
            <a:endParaRPr sz="2400" dirty="0">
              <a:latin typeface="Calibri"/>
              <a:ea typeface="Calibri"/>
              <a:cs typeface="Calibri"/>
              <a:sym typeface="Calibri"/>
            </a:endParaRPr>
          </a:p>
          <a:p>
            <a:pPr marL="457200" lvl="0" indent="-317500" algn="l" rtl="0">
              <a:lnSpc>
                <a:spcPct val="10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libri"/>
              <a:buChar char="❏"/>
            </a:pPr>
            <a:r>
              <a:rPr lang="ru" sz="2400" dirty="0">
                <a:latin typeface="Calibri"/>
                <a:ea typeface="Calibri"/>
                <a:cs typeface="Calibri"/>
                <a:sym typeface="Calibri"/>
              </a:rPr>
              <a:t>Не смотря на широкий спектр практик HR, они не были внедрены </a:t>
            </a:r>
            <a:endParaRPr sz="2400" dirty="0"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02" name="Google Shape;202;p34"/>
          <p:cNvSpPr txBox="1">
            <a:spLocks noGrp="1"/>
          </p:cNvSpPr>
          <p:nvPr>
            <p:ph type="sldNum" idx="12"/>
          </p:nvPr>
        </p:nvSpPr>
        <p:spPr>
          <a:xfrm>
            <a:off x="7780013" y="4767262"/>
            <a:ext cx="740664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/>
          <a:p>
            <a:pPr marL="0" marR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 sz="7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rPr>
              <a:t>8</a:t>
            </a:fld>
            <a:endParaRPr sz="700" b="0" i="0" u="none" strike="noStrike" cap="none">
              <a:solidFill>
                <a:srgbClr val="888888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0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8" name="Google Shape;208;p35"/>
          <p:cNvSpPr txBox="1">
            <a:spLocks noGrp="1"/>
          </p:cNvSpPr>
          <p:nvPr>
            <p:ph type="title"/>
          </p:nvPr>
        </p:nvSpPr>
        <p:spPr>
          <a:xfrm>
            <a:off x="367000" y="2473275"/>
            <a:ext cx="5718600" cy="1498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b" anchorCtr="0">
            <a:normAutofit/>
          </a:bodyPr>
          <a:lstStyle/>
          <a:p>
            <a:pPr marL="0" lvl="0" indent="0" algn="l" rtl="0">
              <a:lnSpc>
                <a:spcPct val="115000"/>
              </a:lnSpc>
              <a:spcBef>
                <a:spcPts val="0"/>
              </a:spcBef>
              <a:spcAft>
                <a:spcPts val="120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ru" sz="3300">
                <a:latin typeface="Lora Medium"/>
                <a:ea typeface="Lora Medium"/>
                <a:cs typeface="Lora Medium"/>
                <a:sym typeface="Lora Medium"/>
              </a:rPr>
              <a:t>Исследование</a:t>
            </a:r>
            <a:endParaRPr sz="3600">
              <a:latin typeface="Lora Medium"/>
              <a:ea typeface="Lora Medium"/>
              <a:cs typeface="Lora Medium"/>
              <a:sym typeface="Lora Medium"/>
            </a:endParaRPr>
          </a:p>
        </p:txBody>
      </p:sp>
      <p:sp>
        <p:nvSpPr>
          <p:cNvPr id="209" name="Google Shape;209;p35"/>
          <p:cNvSpPr txBox="1">
            <a:spLocks noGrp="1"/>
          </p:cNvSpPr>
          <p:nvPr>
            <p:ph type="sldNum" idx="12"/>
          </p:nvPr>
        </p:nvSpPr>
        <p:spPr>
          <a:xfrm>
            <a:off x="64579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/>
          <a:p>
            <a:pPr marL="0" marR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 sz="7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rPr>
              <a:t>9</a:t>
            </a:fld>
            <a:endParaRPr sz="700" b="0" i="0" u="none" strike="noStrike" cap="none">
              <a:solidFill>
                <a:srgbClr val="888888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1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" name="Google Shape;215;p36"/>
          <p:cNvSpPr txBox="1">
            <a:spLocks noGrp="1"/>
          </p:cNvSpPr>
          <p:nvPr>
            <p:ph type="title"/>
          </p:nvPr>
        </p:nvSpPr>
        <p:spPr>
          <a:xfrm>
            <a:off x="830499" y="873400"/>
            <a:ext cx="4215900" cy="1438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rm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ru" sz="2500" i="1">
                <a:latin typeface="Lora Medium"/>
                <a:ea typeface="Lora Medium"/>
                <a:cs typeface="Lora Medium"/>
                <a:sym typeface="Lora Medium"/>
              </a:rPr>
              <a:t>Цели и роли</a:t>
            </a:r>
            <a:endParaRPr sz="1500" i="1">
              <a:latin typeface="Lora Medium"/>
              <a:ea typeface="Lora Medium"/>
              <a:cs typeface="Lora Medium"/>
              <a:sym typeface="Lora Medium"/>
            </a:endParaRPr>
          </a:p>
        </p:txBody>
      </p:sp>
      <p:sp>
        <p:nvSpPr>
          <p:cNvPr id="216" name="Google Shape;216;p36"/>
          <p:cNvSpPr txBox="1">
            <a:spLocks noGrp="1"/>
          </p:cNvSpPr>
          <p:nvPr>
            <p:ph type="body" idx="1"/>
          </p:nvPr>
        </p:nvSpPr>
        <p:spPr>
          <a:xfrm>
            <a:off x="478878" y="2095678"/>
            <a:ext cx="8335200" cy="2428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0" rIns="68575" bIns="34275" anchor="t" anchorCtr="0">
            <a:noAutofit/>
          </a:bodyPr>
          <a:lstStyle/>
          <a:p>
            <a:pPr marL="457200" lvl="0" indent="-3175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libri"/>
              <a:buChar char="❏"/>
            </a:pPr>
            <a:r>
              <a:rPr lang="ru" sz="2400" dirty="0">
                <a:latin typeface="Calibri"/>
                <a:ea typeface="Calibri"/>
                <a:cs typeface="Calibri"/>
                <a:sym typeface="Calibri"/>
              </a:rPr>
              <a:t>Я являлся сторонним наблюдателем, который имел доступ к тимлиду</a:t>
            </a:r>
            <a:endParaRPr sz="2400" dirty="0">
              <a:latin typeface="Calibri"/>
              <a:ea typeface="Calibri"/>
              <a:cs typeface="Calibri"/>
              <a:sym typeface="Calibri"/>
            </a:endParaRPr>
          </a:p>
          <a:p>
            <a:pPr marL="457200" lvl="0" indent="-3175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libri"/>
              <a:buChar char="❏"/>
            </a:pPr>
            <a:r>
              <a:rPr lang="ru" sz="2400" dirty="0">
                <a:latin typeface="Calibri"/>
                <a:ea typeface="Calibri"/>
                <a:cs typeface="Calibri"/>
                <a:sym typeface="Calibri"/>
              </a:rPr>
              <a:t>Необъявленный лидер уволился и в течении года имел связь с бывшими коллегами</a:t>
            </a:r>
            <a:endParaRPr sz="2400" dirty="0">
              <a:latin typeface="Calibri"/>
              <a:ea typeface="Calibri"/>
              <a:cs typeface="Calibri"/>
              <a:sym typeface="Calibri"/>
            </a:endParaRPr>
          </a:p>
          <a:p>
            <a:pPr marL="457200" lvl="0" indent="-3175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Char char="❏"/>
            </a:pPr>
            <a:r>
              <a:rPr lang="ru" sz="2400" dirty="0">
                <a:latin typeface="Calibri"/>
                <a:ea typeface="Calibri"/>
                <a:cs typeface="Calibri"/>
                <a:sym typeface="Calibri"/>
              </a:rPr>
              <a:t>Сбор информации осуществлялся в течении года с момента увольнения тимлида (2024-2025) </a:t>
            </a:r>
            <a:endParaRPr sz="2400" dirty="0"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17" name="Google Shape;217;p36"/>
          <p:cNvSpPr txBox="1">
            <a:spLocks noGrp="1"/>
          </p:cNvSpPr>
          <p:nvPr>
            <p:ph type="sldNum" idx="12"/>
          </p:nvPr>
        </p:nvSpPr>
        <p:spPr>
          <a:xfrm>
            <a:off x="7780013" y="4767262"/>
            <a:ext cx="740700" cy="273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/>
          <a:p>
            <a:pPr marL="0" marR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 sz="7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rPr>
              <a:t>10</a:t>
            </a:fld>
            <a:endParaRPr sz="700" b="0" i="0" u="none" strike="noStrike" cap="none">
              <a:solidFill>
                <a:srgbClr val="888888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2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3" name="Google Shape;223;p37"/>
          <p:cNvSpPr txBox="1">
            <a:spLocks noGrp="1"/>
          </p:cNvSpPr>
          <p:nvPr>
            <p:ph type="ctrTitle"/>
          </p:nvPr>
        </p:nvSpPr>
        <p:spPr>
          <a:xfrm>
            <a:off x="2339975" y="941975"/>
            <a:ext cx="6466800" cy="1405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b" anchorCtr="0">
            <a:noAutofit/>
          </a:bodyPr>
          <a:lstStyle/>
          <a:p>
            <a:pPr marL="0" lvl="0" indent="0" algn="ctr" rtl="0">
              <a:lnSpc>
                <a:spcPct val="115000"/>
              </a:lnSpc>
              <a:spcBef>
                <a:spcPts val="0"/>
              </a:spcBef>
              <a:spcAft>
                <a:spcPts val="120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ru" sz="2800" dirty="0">
                <a:latin typeface="Lora Medium"/>
                <a:ea typeface="Lora Medium"/>
                <a:cs typeface="Lora Medium"/>
                <a:sym typeface="Lora Medium"/>
              </a:rPr>
              <a:t>Как изменилась производительность?</a:t>
            </a:r>
            <a:endParaRPr sz="2800" dirty="0">
              <a:latin typeface="Lora Medium"/>
              <a:ea typeface="Lora Medium"/>
              <a:cs typeface="Lora Medium"/>
              <a:sym typeface="Lora Medium"/>
            </a:endParaRPr>
          </a:p>
        </p:txBody>
      </p:sp>
      <p:sp>
        <p:nvSpPr>
          <p:cNvPr id="224" name="Google Shape;224;p37"/>
          <p:cNvSpPr txBox="1">
            <a:spLocks noGrp="1"/>
          </p:cNvSpPr>
          <p:nvPr>
            <p:ph type="sldNum" idx="12"/>
          </p:nvPr>
        </p:nvSpPr>
        <p:spPr>
          <a:xfrm>
            <a:off x="7184571" y="4767263"/>
            <a:ext cx="1330778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/>
          <a:p>
            <a:pPr marL="0" marR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 sz="7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rPr>
              <a:t>11</a:t>
            </a:fld>
            <a:endParaRPr sz="700" b="0" i="0" u="none" strike="noStrike" cap="none">
              <a:solidFill>
                <a:srgbClr val="888888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8D7F6566-0452-49F4-BE0C-E02E451B64F6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981903" y="3823137"/>
            <a:ext cx="3714750" cy="835901"/>
          </a:xfrm>
          <a:prstGeom prst="rect">
            <a:avLst/>
          </a:prstGeom>
        </p:spPr>
      </p:pic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2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0" name="Google Shape;230;p38"/>
          <p:cNvSpPr txBox="1">
            <a:spLocks noGrp="1"/>
          </p:cNvSpPr>
          <p:nvPr>
            <p:ph type="body" idx="1"/>
          </p:nvPr>
        </p:nvSpPr>
        <p:spPr>
          <a:xfrm>
            <a:off x="565675" y="538275"/>
            <a:ext cx="2095800" cy="4141800"/>
          </a:xfrm>
          <a:prstGeom prst="rect">
            <a:avLst/>
          </a:prstGeom>
        </p:spPr>
        <p:txBody>
          <a:bodyPr spcFirstLastPara="1" wrap="square" lIns="68575" tIns="34275" rIns="68575" bIns="34275" anchor="t" anchorCtr="0">
            <a:normAutofit/>
          </a:bodyPr>
          <a:lstStyle/>
          <a:p>
            <a:pPr marL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ru" sz="1800" b="0" i="1" dirty="0">
                <a:latin typeface="Lora Medium"/>
                <a:ea typeface="Lora Medium"/>
                <a:cs typeface="Lora Medium"/>
                <a:sym typeface="Lora Medium"/>
              </a:rPr>
              <a:t>1 месяц</a:t>
            </a:r>
            <a:endParaRPr sz="1800" b="0" i="1" dirty="0">
              <a:latin typeface="Lora Medium"/>
              <a:ea typeface="Lora Medium"/>
              <a:cs typeface="Lora Medium"/>
              <a:sym typeface="Lora Medium"/>
            </a:endParaRPr>
          </a:p>
          <a:p>
            <a:pPr marL="0" lvl="0" indent="0" algn="l" rtl="0">
              <a:lnSpc>
                <a:spcPct val="115000"/>
              </a:lnSpc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ru" sz="1800" b="0" u="sng" dirty="0">
                <a:latin typeface="Calibri"/>
                <a:ea typeface="Calibri"/>
                <a:cs typeface="Calibri"/>
                <a:sym typeface="Calibri"/>
              </a:rPr>
              <a:t>Изменений нет</a:t>
            </a:r>
            <a:endParaRPr sz="1800" b="0" u="sng" dirty="0">
              <a:latin typeface="Calibri"/>
              <a:ea typeface="Calibri"/>
              <a:cs typeface="Calibri"/>
              <a:sym typeface="Calibri"/>
            </a:endParaRPr>
          </a:p>
          <a:p>
            <a:pPr marL="0" lvl="0" indent="0" algn="l" rtl="0">
              <a:lnSpc>
                <a:spcPct val="115000"/>
              </a:lnSpc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ru" sz="1800" b="0" dirty="0">
                <a:latin typeface="Lora"/>
                <a:ea typeface="Lora"/>
                <a:cs typeface="Lora"/>
                <a:sym typeface="Lora"/>
              </a:rPr>
              <a:t>Общая производительность упала на 1-5 % в связи с настроением</a:t>
            </a:r>
            <a:endParaRPr sz="1800" b="0" dirty="0">
              <a:latin typeface="Lora"/>
              <a:ea typeface="Lora"/>
              <a:cs typeface="Lora"/>
              <a:sym typeface="Lora"/>
            </a:endParaRPr>
          </a:p>
          <a:p>
            <a:pPr marL="0" lvl="0" indent="0" algn="l" rtl="0">
              <a:spcBef>
                <a:spcPts val="1200"/>
              </a:spcBef>
              <a:spcAft>
                <a:spcPts val="0"/>
              </a:spcAft>
              <a:buNone/>
            </a:pPr>
            <a:endParaRPr sz="1800" dirty="0"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31" name="Google Shape;231;p38"/>
          <p:cNvSpPr txBox="1">
            <a:spLocks noGrp="1"/>
          </p:cNvSpPr>
          <p:nvPr>
            <p:ph type="body" idx="1"/>
          </p:nvPr>
        </p:nvSpPr>
        <p:spPr>
          <a:xfrm>
            <a:off x="2916050" y="1251375"/>
            <a:ext cx="2095800" cy="3638100"/>
          </a:xfrm>
          <a:prstGeom prst="rect">
            <a:avLst/>
          </a:prstGeom>
        </p:spPr>
        <p:txBody>
          <a:bodyPr spcFirstLastPara="1" wrap="square" lIns="68575" tIns="34275" rIns="68575" bIns="34275" anchor="t" anchorCtr="0">
            <a:normAutofit/>
          </a:bodyPr>
          <a:lstStyle/>
          <a:p>
            <a:pPr marL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ru" sz="1800" b="0" i="1" dirty="0">
                <a:latin typeface="Lora Medium"/>
                <a:ea typeface="Lora Medium"/>
                <a:cs typeface="Lora Medium"/>
                <a:sym typeface="Lora Medium"/>
              </a:rPr>
              <a:t>3 месяца</a:t>
            </a:r>
            <a:endParaRPr sz="1800" b="0" i="1" dirty="0">
              <a:latin typeface="Lora Medium"/>
              <a:ea typeface="Lora Medium"/>
              <a:cs typeface="Lora Medium"/>
              <a:sym typeface="Lora Medium"/>
            </a:endParaRPr>
          </a:p>
          <a:p>
            <a:pPr marL="0" lvl="0" indent="0" algn="l" rtl="0">
              <a:lnSpc>
                <a:spcPct val="115000"/>
              </a:lnSpc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ru" sz="1800" b="0" u="sng" dirty="0">
                <a:latin typeface="Calibri"/>
                <a:ea typeface="Calibri"/>
                <a:cs typeface="Calibri"/>
                <a:sym typeface="Calibri"/>
              </a:rPr>
              <a:t>Увеличение кол-во заболевших</a:t>
            </a:r>
            <a:endParaRPr sz="1800" b="0" u="sng" dirty="0">
              <a:latin typeface="Calibri"/>
              <a:ea typeface="Calibri"/>
              <a:cs typeface="Calibri"/>
              <a:sym typeface="Calibri"/>
            </a:endParaRPr>
          </a:p>
          <a:p>
            <a:pPr marL="0" lvl="0" indent="0" algn="l" rtl="0">
              <a:lnSpc>
                <a:spcPct val="115000"/>
              </a:lnSpc>
              <a:spcBef>
                <a:spcPts val="1200"/>
              </a:spcBef>
              <a:spcAft>
                <a:spcPts val="0"/>
              </a:spcAft>
              <a:buNone/>
            </a:pPr>
            <a:r>
              <a:rPr lang="ru" sz="1800" b="0" dirty="0">
                <a:latin typeface="Lora"/>
                <a:ea typeface="Lora"/>
                <a:cs typeface="Lora"/>
                <a:sym typeface="Lora"/>
              </a:rPr>
              <a:t>Общая производительность упала на 1-5 % в связи с настроением</a:t>
            </a:r>
            <a:endParaRPr sz="1800" b="0" dirty="0">
              <a:latin typeface="Lora"/>
              <a:ea typeface="Lora"/>
              <a:cs typeface="Lora"/>
              <a:sym typeface="Lora"/>
            </a:endParaRPr>
          </a:p>
          <a:p>
            <a:pPr marL="0" lvl="0" indent="0" algn="l" rtl="0">
              <a:spcBef>
                <a:spcPts val="1200"/>
              </a:spcBef>
              <a:spcAft>
                <a:spcPts val="0"/>
              </a:spcAft>
              <a:buNone/>
            </a:pPr>
            <a:endParaRPr sz="1800" dirty="0"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32" name="Google Shape;232;p38"/>
          <p:cNvSpPr txBox="1">
            <a:spLocks noGrp="1"/>
          </p:cNvSpPr>
          <p:nvPr>
            <p:ph type="body" idx="1"/>
          </p:nvPr>
        </p:nvSpPr>
        <p:spPr>
          <a:xfrm>
            <a:off x="5451619" y="1160161"/>
            <a:ext cx="2095800" cy="3638100"/>
          </a:xfrm>
          <a:prstGeom prst="rect">
            <a:avLst/>
          </a:prstGeom>
        </p:spPr>
        <p:txBody>
          <a:bodyPr spcFirstLastPara="1" wrap="square" lIns="68575" tIns="34275" rIns="68575" bIns="34275" anchor="t" anchorCtr="0">
            <a:normAutofit/>
          </a:bodyPr>
          <a:lstStyle/>
          <a:p>
            <a:pPr marL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ru" sz="1800" b="0" i="1" dirty="0">
                <a:latin typeface="Lora Medium"/>
                <a:ea typeface="Lora Medium"/>
                <a:cs typeface="Lora Medium"/>
                <a:sym typeface="Lora Medium"/>
              </a:rPr>
              <a:t>6 месяцев</a:t>
            </a:r>
            <a:endParaRPr sz="1800" b="0" i="1" dirty="0">
              <a:latin typeface="Lora Medium"/>
              <a:ea typeface="Lora Medium"/>
              <a:cs typeface="Lora Medium"/>
              <a:sym typeface="Lora Medium"/>
            </a:endParaRPr>
          </a:p>
          <a:p>
            <a:pPr marL="0" lvl="0" indent="0" algn="l" rtl="0">
              <a:lnSpc>
                <a:spcPct val="115000"/>
              </a:lnSpc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ru" sz="1800" b="0" u="sng" dirty="0">
                <a:latin typeface="Calibri"/>
                <a:ea typeface="Calibri"/>
                <a:cs typeface="Calibri"/>
                <a:sym typeface="Calibri"/>
              </a:rPr>
              <a:t>У 40 процентов команды увеличилось кол-во заболеваний, больничных</a:t>
            </a:r>
            <a:endParaRPr sz="1800" b="0" u="sng" dirty="0">
              <a:latin typeface="Calibri"/>
              <a:ea typeface="Calibri"/>
              <a:cs typeface="Calibri"/>
              <a:sym typeface="Calibri"/>
            </a:endParaRPr>
          </a:p>
          <a:p>
            <a:pPr marL="0" lvl="0" indent="0" algn="l" rtl="0">
              <a:lnSpc>
                <a:spcPct val="115000"/>
              </a:lnSpc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ru" sz="1800" b="0" dirty="0">
                <a:latin typeface="Lora"/>
                <a:ea typeface="Lora"/>
                <a:cs typeface="Lora"/>
                <a:sym typeface="Lora"/>
              </a:rPr>
              <a:t>Общая производительность упала на &gt;25 %</a:t>
            </a:r>
            <a:endParaRPr sz="1800" b="0" dirty="0">
              <a:latin typeface="Lora"/>
              <a:ea typeface="Lora"/>
              <a:cs typeface="Lora"/>
              <a:sym typeface="Lora"/>
            </a:endParaRPr>
          </a:p>
          <a:p>
            <a:pPr marL="0" lvl="0" indent="0" algn="l" rtl="0">
              <a:spcBef>
                <a:spcPts val="1200"/>
              </a:spcBef>
              <a:spcAft>
                <a:spcPts val="0"/>
              </a:spcAft>
              <a:buNone/>
            </a:pPr>
            <a:endParaRPr sz="1800" dirty="0"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3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8" name="Google Shape;238;p39"/>
          <p:cNvSpPr txBox="1">
            <a:spLocks noGrp="1"/>
          </p:cNvSpPr>
          <p:nvPr>
            <p:ph type="title"/>
          </p:nvPr>
        </p:nvSpPr>
        <p:spPr>
          <a:xfrm>
            <a:off x="273300" y="1454675"/>
            <a:ext cx="8597400" cy="3082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b" anchorCtr="0">
            <a:noAutofit/>
          </a:bodyPr>
          <a:lstStyle/>
          <a:p>
            <a:pPr marL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990"/>
              <a:buFont typeface="Arial"/>
              <a:buNone/>
            </a:pPr>
            <a:r>
              <a:rPr lang="ru" sz="2400" i="1" dirty="0">
                <a:latin typeface="Lora Medium"/>
                <a:ea typeface="Lora Medium"/>
                <a:cs typeface="Lora Medium"/>
                <a:sym typeface="Lora Medium"/>
              </a:rPr>
              <a:t>Согласно опросу:</a:t>
            </a:r>
            <a:endParaRPr sz="2400" i="1" dirty="0">
              <a:latin typeface="Lora Medium"/>
              <a:ea typeface="Lora Medium"/>
              <a:cs typeface="Lora Medium"/>
              <a:sym typeface="Lora Medium"/>
            </a:endParaRPr>
          </a:p>
          <a:p>
            <a:pPr marL="457200" lvl="0" indent="-312420" algn="l" rtl="0">
              <a:lnSpc>
                <a:spcPct val="115000"/>
              </a:lnSpc>
              <a:spcBef>
                <a:spcPts val="1200"/>
              </a:spcBef>
              <a:spcAft>
                <a:spcPts val="0"/>
              </a:spcAft>
              <a:buSzPts val="1320"/>
              <a:buFont typeface="Calibri"/>
              <a:buChar char="❏"/>
            </a:pPr>
            <a:r>
              <a:rPr lang="ru" sz="2400" dirty="0">
                <a:latin typeface="Calibri"/>
                <a:ea typeface="Calibri"/>
                <a:cs typeface="Calibri"/>
                <a:sym typeface="Calibri"/>
              </a:rPr>
              <a:t>Падение производительности было напрямую связано с уходом образующего звена в команде - тимлида</a:t>
            </a:r>
            <a:endParaRPr sz="2400" dirty="0">
              <a:latin typeface="Calibri"/>
              <a:ea typeface="Calibri"/>
              <a:cs typeface="Calibri"/>
              <a:sym typeface="Calibri"/>
            </a:endParaRPr>
          </a:p>
          <a:p>
            <a:pPr marL="457200" lvl="0" indent="-31242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320"/>
              <a:buFont typeface="Calibri"/>
              <a:buChar char="❏"/>
            </a:pPr>
            <a:r>
              <a:rPr lang="ru" sz="2400" dirty="0">
                <a:latin typeface="Calibri"/>
                <a:ea typeface="Calibri"/>
                <a:cs typeface="Calibri"/>
                <a:sym typeface="Calibri"/>
              </a:rPr>
              <a:t>Тимлид являлся барьером между бюрократией руководства и командой</a:t>
            </a:r>
            <a:endParaRPr sz="2400" dirty="0">
              <a:latin typeface="Calibri"/>
              <a:ea typeface="Calibri"/>
              <a:cs typeface="Calibri"/>
              <a:sym typeface="Calibri"/>
            </a:endParaRPr>
          </a:p>
          <a:p>
            <a:pPr marL="457200" lvl="0" indent="-31242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320"/>
              <a:buFont typeface="Calibri"/>
              <a:buChar char="❏"/>
            </a:pPr>
            <a:r>
              <a:rPr lang="ru" sz="2400" dirty="0">
                <a:latin typeface="Calibri"/>
                <a:ea typeface="Calibri"/>
                <a:cs typeface="Calibri"/>
                <a:sym typeface="Calibri"/>
              </a:rPr>
              <a:t>Сокращение “веселых” коммуникаций привело к медленной работе</a:t>
            </a:r>
            <a:endParaRPr sz="2400" dirty="0">
              <a:latin typeface="Calibri"/>
              <a:ea typeface="Calibri"/>
              <a:cs typeface="Calibri"/>
              <a:sym typeface="Calibri"/>
            </a:endParaRPr>
          </a:p>
          <a:p>
            <a:pPr marL="457200" lvl="0" indent="-31242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320"/>
              <a:buFont typeface="Calibri"/>
              <a:buChar char="❏"/>
            </a:pPr>
            <a:r>
              <a:rPr lang="ru" sz="2400" dirty="0">
                <a:latin typeface="Calibri"/>
                <a:ea typeface="Calibri"/>
                <a:cs typeface="Calibri"/>
                <a:sym typeface="Calibri"/>
              </a:rPr>
              <a:t>Полностью прекратились совместные мероприятия</a:t>
            </a:r>
            <a:endParaRPr sz="2400" dirty="0"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39" name="Google Shape;239;p39"/>
          <p:cNvSpPr txBox="1">
            <a:spLocks noGrp="1"/>
          </p:cNvSpPr>
          <p:nvPr>
            <p:ph type="sldNum" idx="12"/>
          </p:nvPr>
        </p:nvSpPr>
        <p:spPr>
          <a:xfrm>
            <a:off x="6457950" y="4767263"/>
            <a:ext cx="2057400" cy="273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/>
          <a:p>
            <a:pPr marL="0" marR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 sz="7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rPr>
              <a:t>13</a:t>
            </a:fld>
            <a:endParaRPr sz="700" b="0" i="0" u="none" strike="noStrike" cap="none">
              <a:solidFill>
                <a:srgbClr val="888888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" name="Google Shape;245;p40"/>
          <p:cNvSpPr txBox="1">
            <a:spLocks noGrp="1"/>
          </p:cNvSpPr>
          <p:nvPr>
            <p:ph type="ctrTitle"/>
          </p:nvPr>
        </p:nvSpPr>
        <p:spPr>
          <a:xfrm>
            <a:off x="2371506" y="1166250"/>
            <a:ext cx="6466800" cy="1405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b" anchorCtr="0">
            <a:noAutofit/>
          </a:bodyPr>
          <a:lstStyle/>
          <a:p>
            <a:pPr marL="0" lvl="0" indent="0" algn="ctr" rtl="0">
              <a:lnSpc>
                <a:spcPct val="115000"/>
              </a:lnSpc>
              <a:spcBef>
                <a:spcPts val="0"/>
              </a:spcBef>
              <a:spcAft>
                <a:spcPts val="120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ru" sz="2800" dirty="0">
                <a:latin typeface="Lora Medium"/>
                <a:ea typeface="Lora Medium"/>
                <a:cs typeface="Lora Medium"/>
                <a:sym typeface="Lora Medium"/>
              </a:rPr>
              <a:t>Как изменились отношения в коллективе?</a:t>
            </a:r>
            <a:endParaRPr sz="2800" dirty="0">
              <a:latin typeface="Lora Medium"/>
              <a:ea typeface="Lora Medium"/>
              <a:cs typeface="Lora Medium"/>
              <a:sym typeface="Lora Medium"/>
            </a:endParaRPr>
          </a:p>
        </p:txBody>
      </p:sp>
      <p:sp>
        <p:nvSpPr>
          <p:cNvPr id="246" name="Google Shape;246;p40"/>
          <p:cNvSpPr txBox="1">
            <a:spLocks noGrp="1"/>
          </p:cNvSpPr>
          <p:nvPr>
            <p:ph type="sldNum" idx="12"/>
          </p:nvPr>
        </p:nvSpPr>
        <p:spPr>
          <a:xfrm>
            <a:off x="7184571" y="4767263"/>
            <a:ext cx="1330800" cy="273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/>
          <a:p>
            <a:pPr marL="0" marR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 sz="7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rPr>
              <a:t>14</a:t>
            </a:fld>
            <a:endParaRPr sz="700" b="0" i="0" u="none" strike="noStrike" cap="none">
              <a:solidFill>
                <a:srgbClr val="888888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AF1629DB-8980-46E1-8319-11E73CF9DDBF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981903" y="3823137"/>
            <a:ext cx="3714750" cy="835901"/>
          </a:xfrm>
          <a:prstGeom prst="rect">
            <a:avLst/>
          </a:prstGeom>
        </p:spPr>
      </p:pic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5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2" name="Google Shape;252;p41"/>
          <p:cNvSpPr txBox="1">
            <a:spLocks noGrp="1"/>
          </p:cNvSpPr>
          <p:nvPr>
            <p:ph type="sldNum" idx="12"/>
          </p:nvPr>
        </p:nvSpPr>
        <p:spPr>
          <a:xfrm>
            <a:off x="7780013" y="4767262"/>
            <a:ext cx="740700" cy="273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/>
          <a:p>
            <a:pPr marL="0" marR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 sz="7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rPr>
              <a:t>15</a:t>
            </a:fld>
            <a:endParaRPr sz="700" b="0" i="0" u="none" strike="noStrike" cap="none">
              <a:solidFill>
                <a:srgbClr val="888888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53" name="Google Shape;253;p41"/>
          <p:cNvSpPr txBox="1"/>
          <p:nvPr/>
        </p:nvSpPr>
        <p:spPr>
          <a:xfrm>
            <a:off x="359258" y="882136"/>
            <a:ext cx="7161900" cy="373637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ru" sz="2400" i="1" dirty="0">
                <a:solidFill>
                  <a:schemeClr val="dk1"/>
                </a:solidFill>
                <a:latin typeface="Lora Medium"/>
                <a:ea typeface="Lora Medium"/>
                <a:cs typeface="Lora Medium"/>
                <a:sym typeface="Lora Medium"/>
              </a:rPr>
              <a:t>Согласно опросу:</a:t>
            </a:r>
            <a:endParaRPr sz="2400" i="1" dirty="0">
              <a:solidFill>
                <a:schemeClr val="dk1"/>
              </a:solidFill>
              <a:latin typeface="Lora Medium"/>
              <a:ea typeface="Lora Medium"/>
              <a:cs typeface="Lora Medium"/>
              <a:sym typeface="Lora Medium"/>
            </a:endParaRPr>
          </a:p>
          <a:p>
            <a:pPr marL="457200" lvl="0" indent="-317500" algn="l" rtl="0">
              <a:lnSpc>
                <a:spcPct val="115000"/>
              </a:lnSpc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libri"/>
              <a:buChar char="❏"/>
            </a:pPr>
            <a:r>
              <a:rPr lang="ru" sz="2400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Дополнительная просадка производительности началась из-за конфликтов с “новым” тимлидом</a:t>
            </a:r>
            <a:endParaRPr sz="2400" dirty="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457200" lvl="0" indent="-3175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libri"/>
              <a:buChar char="❏"/>
            </a:pPr>
            <a:r>
              <a:rPr lang="ru" sz="2400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Он был отличным вторым номером, но став первым начал также конфликтовать с коллективом</a:t>
            </a:r>
            <a:endParaRPr sz="2400" dirty="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457200" lvl="0" indent="-3175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libri"/>
              <a:buChar char="❏"/>
            </a:pPr>
            <a:r>
              <a:rPr lang="ru" sz="2400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Итогом стало падение производительности еще сильнее</a:t>
            </a:r>
            <a:endParaRPr sz="2400" dirty="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5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2" name="Google Shape;252;p41"/>
          <p:cNvSpPr txBox="1">
            <a:spLocks noGrp="1"/>
          </p:cNvSpPr>
          <p:nvPr>
            <p:ph type="sldNum" idx="12"/>
          </p:nvPr>
        </p:nvSpPr>
        <p:spPr>
          <a:xfrm>
            <a:off x="7780013" y="4767262"/>
            <a:ext cx="740700" cy="273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/>
          <a:p>
            <a:pPr marL="0" marR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 sz="7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rPr>
              <a:t>16</a:t>
            </a:fld>
            <a:endParaRPr sz="700" b="0" i="0" u="none" strike="noStrike" cap="none">
              <a:solidFill>
                <a:srgbClr val="888888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4" name="Google Shape;259;p42">
            <a:extLst>
              <a:ext uri="{FF2B5EF4-FFF2-40B4-BE49-F238E27FC236}">
                <a16:creationId xmlns:a16="http://schemas.microsoft.com/office/drawing/2014/main" id="{E358E4E5-16E2-425F-8A18-0146EED73D08}"/>
              </a:ext>
            </a:extLst>
          </p:cNvPr>
          <p:cNvSpPr txBox="1">
            <a:spLocks/>
          </p:cNvSpPr>
          <p:nvPr/>
        </p:nvSpPr>
        <p:spPr>
          <a:xfrm>
            <a:off x="-201385" y="2088082"/>
            <a:ext cx="7617900" cy="1257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100"/>
              <a:buFont typeface="Arial"/>
              <a:buNone/>
              <a:defRPr sz="21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457200" algn="ctr">
              <a:lnSpc>
                <a:spcPct val="115000"/>
              </a:lnSpc>
              <a:spcAft>
                <a:spcPts val="1200"/>
              </a:spcAft>
              <a:buSzPts val="1100"/>
            </a:pPr>
            <a:r>
              <a:rPr lang="ru-RU" sz="2800" dirty="0">
                <a:latin typeface="Lora Medium"/>
                <a:ea typeface="Lora Medium"/>
                <a:cs typeface="Lora Medium"/>
                <a:sym typeface="Lora Medium"/>
              </a:rPr>
              <a:t>Какие еще изменения произошли и какие критерии изменились</a:t>
            </a:r>
            <a:endParaRPr lang="ru-RU" sz="2800" dirty="0">
              <a:highlight>
                <a:schemeClr val="lt1"/>
              </a:highlight>
              <a:latin typeface="Lora Medium"/>
              <a:ea typeface="Lora Medium"/>
              <a:cs typeface="Lora Medium"/>
              <a:sym typeface="Lora Medium"/>
            </a:endParaRPr>
          </a:p>
        </p:txBody>
      </p:sp>
    </p:spTree>
    <p:extLst>
      <p:ext uri="{BB962C8B-B14F-4D97-AF65-F5344CB8AC3E}">
        <p14:creationId xmlns:p14="http://schemas.microsoft.com/office/powerpoint/2010/main" val="2363578660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6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5" name="Google Shape;265;p43"/>
          <p:cNvSpPr txBox="1">
            <a:spLocks noGrp="1"/>
          </p:cNvSpPr>
          <p:nvPr>
            <p:ph type="title"/>
          </p:nvPr>
        </p:nvSpPr>
        <p:spPr>
          <a:xfrm>
            <a:off x="494100" y="2039650"/>
            <a:ext cx="7475400" cy="2184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b" anchorCtr="0">
            <a:noAutofit/>
          </a:bodyPr>
          <a:lstStyle/>
          <a:p>
            <a:pPr marL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990"/>
              <a:buFont typeface="Arial"/>
              <a:buNone/>
            </a:pPr>
            <a:r>
              <a:rPr lang="ru" sz="2400" i="1" dirty="0">
                <a:latin typeface="Lora Medium"/>
                <a:ea typeface="Lora Medium"/>
                <a:cs typeface="Lora Medium"/>
                <a:sym typeface="Lora Medium"/>
              </a:rPr>
              <a:t>Согласно внешним наблюдениям:</a:t>
            </a:r>
            <a:endParaRPr sz="2400" i="1" dirty="0">
              <a:latin typeface="Lora Medium"/>
              <a:ea typeface="Lora Medium"/>
              <a:cs typeface="Lora Medium"/>
              <a:sym typeface="Lora Medium"/>
            </a:endParaRPr>
          </a:p>
          <a:p>
            <a:pPr marL="457200" lvl="0" indent="-317500" algn="l" rtl="0">
              <a:lnSpc>
                <a:spcPct val="115000"/>
              </a:lnSpc>
              <a:spcBef>
                <a:spcPts val="1200"/>
              </a:spcBef>
              <a:spcAft>
                <a:spcPts val="0"/>
              </a:spcAft>
              <a:buSzPts val="1400"/>
              <a:buFont typeface="Calibri"/>
              <a:buChar char="❏"/>
            </a:pPr>
            <a:r>
              <a:rPr lang="ru" sz="2400" dirty="0">
                <a:latin typeface="Calibri"/>
                <a:ea typeface="Calibri"/>
                <a:cs typeface="Calibri"/>
                <a:sym typeface="Calibri"/>
              </a:rPr>
              <a:t>Основной руководитель департамента в прямом смысле самоустранился от общения</a:t>
            </a:r>
            <a:endParaRPr sz="2400" dirty="0">
              <a:latin typeface="Calibri"/>
              <a:ea typeface="Calibri"/>
              <a:cs typeface="Calibri"/>
              <a:sym typeface="Calibri"/>
            </a:endParaRPr>
          </a:p>
          <a:p>
            <a:pPr marL="457200" lvl="0" indent="-3175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Font typeface="Calibri"/>
              <a:buChar char="❏"/>
            </a:pPr>
            <a:r>
              <a:rPr lang="ru" sz="2400" dirty="0">
                <a:latin typeface="Calibri"/>
                <a:ea typeface="Calibri"/>
                <a:cs typeface="Calibri"/>
                <a:sym typeface="Calibri"/>
              </a:rPr>
              <a:t>После потери коммуникаций новый тимлид стал крайним для недовольства</a:t>
            </a:r>
            <a:endParaRPr sz="2400" dirty="0">
              <a:latin typeface="Calibri"/>
              <a:ea typeface="Calibri"/>
              <a:cs typeface="Calibri"/>
              <a:sym typeface="Calibri"/>
            </a:endParaRPr>
          </a:p>
          <a:p>
            <a:pPr marL="457200" lvl="0" indent="-3175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Font typeface="Calibri"/>
              <a:buChar char="❏"/>
            </a:pPr>
            <a:r>
              <a:rPr lang="ru" sz="2400" dirty="0">
                <a:latin typeface="Calibri"/>
                <a:ea typeface="Calibri"/>
                <a:cs typeface="Calibri"/>
                <a:sym typeface="Calibri"/>
              </a:rPr>
              <a:t>Новый тимлид начал сгорать</a:t>
            </a:r>
            <a:endParaRPr sz="2400" dirty="0"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66" name="Google Shape;266;p43"/>
          <p:cNvSpPr txBox="1">
            <a:spLocks noGrp="1"/>
          </p:cNvSpPr>
          <p:nvPr>
            <p:ph type="sldNum" idx="12"/>
          </p:nvPr>
        </p:nvSpPr>
        <p:spPr>
          <a:xfrm>
            <a:off x="6457950" y="4767263"/>
            <a:ext cx="2057400" cy="273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/>
          <a:p>
            <a:pPr marL="0" marR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 sz="7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rPr>
              <a:t>17</a:t>
            </a:fld>
            <a:endParaRPr sz="700" b="0" i="0" u="none" strike="noStrike" cap="none">
              <a:solidFill>
                <a:srgbClr val="888888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7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2" name="Google Shape;272;p44"/>
          <p:cNvSpPr txBox="1">
            <a:spLocks noGrp="1"/>
          </p:cNvSpPr>
          <p:nvPr>
            <p:ph type="ctrTitle"/>
          </p:nvPr>
        </p:nvSpPr>
        <p:spPr>
          <a:xfrm>
            <a:off x="2339975" y="941974"/>
            <a:ext cx="6466800" cy="153321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b" anchorCtr="0">
            <a:noAutofit/>
          </a:bodyPr>
          <a:lstStyle/>
          <a:p>
            <a:pPr marL="0" lvl="0" indent="0" algn="ctr" rtl="0">
              <a:lnSpc>
                <a:spcPct val="115000"/>
              </a:lnSpc>
              <a:spcBef>
                <a:spcPts val="0"/>
              </a:spcBef>
              <a:spcAft>
                <a:spcPts val="120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ru" sz="2800" dirty="0">
                <a:latin typeface="Lora Medium"/>
                <a:ea typeface="Lora Medium"/>
                <a:cs typeface="Lora Medium"/>
                <a:sym typeface="Lora Medium"/>
              </a:rPr>
              <a:t>Итоги опросов и исследования</a:t>
            </a:r>
            <a:endParaRPr sz="2800" dirty="0">
              <a:latin typeface="Lora Medium"/>
              <a:ea typeface="Lora Medium"/>
              <a:cs typeface="Lora Medium"/>
              <a:sym typeface="Lora Medium"/>
            </a:endParaRPr>
          </a:p>
        </p:txBody>
      </p:sp>
      <p:sp>
        <p:nvSpPr>
          <p:cNvPr id="273" name="Google Shape;273;p44"/>
          <p:cNvSpPr txBox="1">
            <a:spLocks noGrp="1"/>
          </p:cNvSpPr>
          <p:nvPr>
            <p:ph type="sldNum" idx="12"/>
          </p:nvPr>
        </p:nvSpPr>
        <p:spPr>
          <a:xfrm>
            <a:off x="7184571" y="4767263"/>
            <a:ext cx="1330800" cy="273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/>
          <a:p>
            <a:pPr marL="0" marR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 sz="7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rPr>
              <a:t>18</a:t>
            </a:fld>
            <a:endParaRPr sz="700" b="0" i="0" u="none" strike="noStrike" cap="none">
              <a:solidFill>
                <a:srgbClr val="888888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EA6CC746-D5D2-4D1E-B1C4-40EFAB20AC31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800621" y="3783575"/>
            <a:ext cx="3714750" cy="835901"/>
          </a:xfrm>
          <a:prstGeom prst="rect">
            <a:avLst/>
          </a:prstGeom>
        </p:spPr>
      </p:pic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7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79" name="Google Shape;279;p45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614827" y="1054925"/>
            <a:ext cx="6997650" cy="393617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8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5" name="Google Shape;285;p46"/>
          <p:cNvSpPr txBox="1">
            <a:spLocks noGrp="1"/>
          </p:cNvSpPr>
          <p:nvPr>
            <p:ph type="sldNum" idx="12"/>
          </p:nvPr>
        </p:nvSpPr>
        <p:spPr>
          <a:xfrm>
            <a:off x="7780013" y="4767262"/>
            <a:ext cx="740700" cy="273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/>
          <a:p>
            <a:pPr marL="0" marR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 sz="7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rPr>
              <a:t>20</a:t>
            </a:fld>
            <a:endParaRPr sz="700" b="0" i="0" u="none" strike="noStrike" cap="none">
              <a:solidFill>
                <a:srgbClr val="888888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86" name="Google Shape;286;p46"/>
          <p:cNvSpPr txBox="1"/>
          <p:nvPr/>
        </p:nvSpPr>
        <p:spPr>
          <a:xfrm>
            <a:off x="351375" y="1607350"/>
            <a:ext cx="7161900" cy="292384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ru" sz="2000" i="1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В 2021 году я сам попал в такую же ситуацию. </a:t>
            </a:r>
            <a:endParaRPr sz="2000" i="1" dirty="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0" lvl="0" indent="0" algn="l" rtl="0">
              <a:lnSpc>
                <a:spcPct val="115000"/>
              </a:lnSpc>
              <a:spcBef>
                <a:spcPts val="1200"/>
              </a:spcBef>
              <a:spcAft>
                <a:spcPts val="120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ru" sz="2000" i="1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После сгорания и ухода мне удалось зафиксировать такое же течение болезни, только ускоренное и с подчиненными мужского пола</a:t>
            </a:r>
            <a:r>
              <a:rPr lang="en-US" sz="2000" i="1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.</a:t>
            </a:r>
            <a:endParaRPr lang="ru-RU" sz="2000" i="1" dirty="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0" lvl="0" indent="0" algn="l" rtl="0">
              <a:lnSpc>
                <a:spcPct val="115000"/>
              </a:lnSpc>
              <a:spcBef>
                <a:spcPts val="1200"/>
              </a:spcBef>
              <a:spcAft>
                <a:spcPts val="120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ru-RU" sz="2000" i="1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Разница была в одном – женский коллектив в силу пола был более сплоченный</a:t>
            </a:r>
            <a:endParaRPr sz="2000" i="1" dirty="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9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2" name="Google Shape;292;p47"/>
          <p:cNvSpPr txBox="1">
            <a:spLocks noGrp="1"/>
          </p:cNvSpPr>
          <p:nvPr>
            <p:ph type="sldNum" idx="12"/>
          </p:nvPr>
        </p:nvSpPr>
        <p:spPr>
          <a:xfrm>
            <a:off x="7780013" y="4767262"/>
            <a:ext cx="740700" cy="273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</a:pPr>
            <a:fld id="{00000000-1234-1234-1234-123412341234}" type="slidenum">
              <a:rPr lang="ru"/>
              <a:t>21</a:t>
            </a:fld>
            <a:endParaRPr/>
          </a:p>
        </p:txBody>
      </p:sp>
      <p:sp>
        <p:nvSpPr>
          <p:cNvPr id="293" name="Google Shape;293;p47"/>
          <p:cNvSpPr txBox="1">
            <a:spLocks noGrp="1"/>
          </p:cNvSpPr>
          <p:nvPr>
            <p:ph type="body" idx="1"/>
          </p:nvPr>
        </p:nvSpPr>
        <p:spPr>
          <a:xfrm>
            <a:off x="1053259" y="679472"/>
            <a:ext cx="2943300" cy="348300"/>
          </a:xfrm>
          <a:prstGeom prst="rect">
            <a:avLst/>
          </a:prstGeom>
        </p:spPr>
        <p:txBody>
          <a:bodyPr spcFirstLastPara="1" wrap="square" lIns="68575" tIns="34275" rIns="68575" bIns="34275" anchor="t" anchorCtr="0">
            <a:normAutofit/>
          </a:bodyPr>
          <a:lstStyle/>
          <a:p>
            <a:pPr marL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ru" sz="1800" b="0" i="1">
                <a:latin typeface="Lora Medium"/>
                <a:ea typeface="Lora Medium"/>
                <a:cs typeface="Lora Medium"/>
                <a:sym typeface="Lora Medium"/>
              </a:rPr>
              <a:t>Компания N</a:t>
            </a:r>
            <a:endParaRPr b="0" i="1">
              <a:latin typeface="Lora Medium"/>
              <a:ea typeface="Lora Medium"/>
              <a:cs typeface="Lora Medium"/>
              <a:sym typeface="Lora Medium"/>
            </a:endParaRPr>
          </a:p>
        </p:txBody>
      </p:sp>
      <p:sp>
        <p:nvSpPr>
          <p:cNvPr id="294" name="Google Shape;294;p47"/>
          <p:cNvSpPr txBox="1">
            <a:spLocks noGrp="1"/>
          </p:cNvSpPr>
          <p:nvPr>
            <p:ph type="body" idx="2"/>
          </p:nvPr>
        </p:nvSpPr>
        <p:spPr>
          <a:xfrm>
            <a:off x="338960" y="1550638"/>
            <a:ext cx="4556233" cy="2425800"/>
          </a:xfrm>
          <a:prstGeom prst="rect">
            <a:avLst/>
          </a:prstGeom>
        </p:spPr>
        <p:txBody>
          <a:bodyPr spcFirstLastPara="1" wrap="square" lIns="68575" tIns="0" rIns="68575" bIns="34275" anchor="t" anchorCtr="0">
            <a:noAutofit/>
          </a:bodyPr>
          <a:lstStyle/>
          <a:p>
            <a:pPr marL="457200" lvl="0" indent="-317182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ct val="100000"/>
              <a:buFont typeface="Calibri"/>
              <a:buChar char="❏"/>
            </a:pPr>
            <a:r>
              <a:rPr lang="ru" sz="2000" dirty="0">
                <a:latin typeface="Calibri"/>
                <a:ea typeface="Calibri"/>
                <a:cs typeface="Calibri"/>
                <a:sym typeface="Calibri"/>
              </a:rPr>
              <a:t>Самостоятельный уход Тимлида</a:t>
            </a:r>
            <a:endParaRPr sz="2000" dirty="0">
              <a:latin typeface="Calibri"/>
              <a:ea typeface="Calibri"/>
              <a:cs typeface="Calibri"/>
              <a:sym typeface="Calibri"/>
            </a:endParaRPr>
          </a:p>
          <a:p>
            <a:pPr marL="457200" lvl="0" indent="-317182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ct val="100000"/>
              <a:buFont typeface="Calibri"/>
              <a:buChar char="❏"/>
            </a:pPr>
            <a:r>
              <a:rPr lang="ru" sz="2000" dirty="0">
                <a:latin typeface="Calibri"/>
                <a:ea typeface="Calibri"/>
                <a:cs typeface="Calibri"/>
                <a:sym typeface="Calibri"/>
              </a:rPr>
              <a:t>Назначение ведущего инженера Тимлидом</a:t>
            </a:r>
            <a:endParaRPr sz="2000" dirty="0">
              <a:latin typeface="Calibri"/>
              <a:ea typeface="Calibri"/>
              <a:cs typeface="Calibri"/>
              <a:sym typeface="Calibri"/>
            </a:endParaRPr>
          </a:p>
          <a:p>
            <a:pPr marL="457200" lvl="0" indent="-317182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ct val="100000"/>
              <a:buFont typeface="Calibri"/>
              <a:buChar char="❏"/>
            </a:pPr>
            <a:r>
              <a:rPr lang="ru" sz="2000" dirty="0">
                <a:latin typeface="Calibri"/>
                <a:ea typeface="Calibri"/>
                <a:cs typeface="Calibri"/>
                <a:sym typeface="Calibri"/>
              </a:rPr>
              <a:t>Постепенное выгорание тимлида</a:t>
            </a:r>
            <a:endParaRPr sz="2000" dirty="0">
              <a:latin typeface="Calibri"/>
              <a:ea typeface="Calibri"/>
              <a:cs typeface="Calibri"/>
              <a:sym typeface="Calibri"/>
            </a:endParaRPr>
          </a:p>
          <a:p>
            <a:pPr marL="457200" lvl="0" indent="-317182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ct val="100000"/>
              <a:buFont typeface="Calibri"/>
              <a:buChar char="❏"/>
            </a:pPr>
            <a:r>
              <a:rPr lang="ru" sz="2000" dirty="0">
                <a:latin typeface="Calibri"/>
                <a:ea typeface="Calibri"/>
                <a:cs typeface="Calibri"/>
                <a:sym typeface="Calibri"/>
              </a:rPr>
              <a:t>Падение производительности в женском коллективе</a:t>
            </a:r>
            <a:endParaRPr sz="2000" dirty="0">
              <a:latin typeface="Calibri"/>
              <a:ea typeface="Calibri"/>
              <a:cs typeface="Calibri"/>
              <a:sym typeface="Calibri"/>
            </a:endParaRPr>
          </a:p>
          <a:p>
            <a:pPr marL="457200" lvl="0" indent="-317182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ct val="100000"/>
              <a:buFont typeface="Calibri"/>
              <a:buChar char="❏"/>
            </a:pPr>
            <a:r>
              <a:rPr lang="ru" sz="2000" dirty="0">
                <a:latin typeface="Calibri"/>
                <a:ea typeface="Calibri"/>
                <a:cs typeface="Calibri"/>
                <a:sym typeface="Calibri"/>
              </a:rPr>
              <a:t>Закрытие организации из-за невыполнения обязательств перед родительской</a:t>
            </a:r>
            <a:endParaRPr sz="2000" dirty="0"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95" name="Google Shape;295;p47"/>
          <p:cNvSpPr txBox="1">
            <a:spLocks noGrp="1"/>
          </p:cNvSpPr>
          <p:nvPr>
            <p:ph type="body" idx="3"/>
          </p:nvPr>
        </p:nvSpPr>
        <p:spPr>
          <a:xfrm>
            <a:off x="5652223" y="473378"/>
            <a:ext cx="2957700" cy="348300"/>
          </a:xfrm>
          <a:prstGeom prst="rect">
            <a:avLst/>
          </a:prstGeom>
        </p:spPr>
        <p:txBody>
          <a:bodyPr spcFirstLastPara="1" wrap="square" lIns="68575" tIns="34275" rIns="68575" bIns="34275" anchor="t" anchorCtr="0">
            <a:normAutofit/>
          </a:bodyPr>
          <a:lstStyle/>
          <a:p>
            <a:pPr marL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ru" sz="1800" b="0" i="1">
                <a:latin typeface="Lora Medium"/>
                <a:ea typeface="Lora Medium"/>
                <a:cs typeface="Lora Medium"/>
                <a:sym typeface="Lora Medium"/>
              </a:rPr>
              <a:t>Я в 2021</a:t>
            </a:r>
            <a:endParaRPr b="0" i="1">
              <a:latin typeface="Lora Medium"/>
              <a:ea typeface="Lora Medium"/>
              <a:cs typeface="Lora Medium"/>
              <a:sym typeface="Lora Medium"/>
            </a:endParaRPr>
          </a:p>
        </p:txBody>
      </p:sp>
      <p:sp>
        <p:nvSpPr>
          <p:cNvPr id="296" name="Google Shape;296;p47"/>
          <p:cNvSpPr txBox="1">
            <a:spLocks noGrp="1"/>
          </p:cNvSpPr>
          <p:nvPr>
            <p:ph type="body" idx="4"/>
          </p:nvPr>
        </p:nvSpPr>
        <p:spPr>
          <a:xfrm>
            <a:off x="5003798" y="1172265"/>
            <a:ext cx="3911602" cy="2871589"/>
          </a:xfrm>
          <a:prstGeom prst="rect">
            <a:avLst/>
          </a:prstGeom>
        </p:spPr>
        <p:txBody>
          <a:bodyPr spcFirstLastPara="1" wrap="square" lIns="68575" tIns="0" rIns="68575" bIns="34275" anchor="t" anchorCtr="0">
            <a:noAutofit/>
          </a:bodyPr>
          <a:lstStyle/>
          <a:p>
            <a:pPr marL="457200" lvl="0" indent="-317182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ct val="100000"/>
              <a:buFont typeface="Calibri"/>
              <a:buChar char="❏"/>
            </a:pPr>
            <a:r>
              <a:rPr lang="ru" sz="2000" dirty="0">
                <a:latin typeface="Calibri"/>
                <a:ea typeface="Calibri"/>
                <a:cs typeface="Calibri"/>
                <a:sym typeface="Calibri"/>
              </a:rPr>
              <a:t>Почти самостоятельный уход Тимлида</a:t>
            </a:r>
            <a:endParaRPr sz="2000" dirty="0">
              <a:latin typeface="Calibri"/>
              <a:ea typeface="Calibri"/>
              <a:cs typeface="Calibri"/>
              <a:sym typeface="Calibri"/>
            </a:endParaRPr>
          </a:p>
          <a:p>
            <a:pPr marL="457200" lvl="0" indent="-317182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ct val="100000"/>
              <a:buFont typeface="Calibri"/>
              <a:buChar char="❏"/>
            </a:pPr>
            <a:r>
              <a:rPr lang="ru" sz="2000" dirty="0">
                <a:latin typeface="Calibri"/>
                <a:ea typeface="Calibri"/>
                <a:cs typeface="Calibri"/>
                <a:sym typeface="Calibri"/>
              </a:rPr>
              <a:t>Просто повесили на сеньора обязанности</a:t>
            </a:r>
            <a:endParaRPr sz="2000" dirty="0">
              <a:latin typeface="Calibri"/>
              <a:ea typeface="Calibri"/>
              <a:cs typeface="Calibri"/>
              <a:sym typeface="Calibri"/>
            </a:endParaRPr>
          </a:p>
          <a:p>
            <a:pPr marL="457200" lvl="0" indent="-317182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ct val="100000"/>
              <a:buFont typeface="Calibri"/>
              <a:buChar char="❏"/>
            </a:pPr>
            <a:r>
              <a:rPr lang="ru" sz="2000" dirty="0">
                <a:latin typeface="Calibri"/>
                <a:ea typeface="Calibri"/>
                <a:cs typeface="Calibri"/>
                <a:sym typeface="Calibri"/>
              </a:rPr>
              <a:t>Следующий уволился сам сразу через полтора месяца</a:t>
            </a:r>
            <a:endParaRPr sz="2000" dirty="0">
              <a:latin typeface="Calibri"/>
              <a:ea typeface="Calibri"/>
              <a:cs typeface="Calibri"/>
              <a:sym typeface="Calibri"/>
            </a:endParaRPr>
          </a:p>
          <a:p>
            <a:pPr marL="457200" lvl="0" indent="-317182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ct val="100000"/>
              <a:buFont typeface="Calibri"/>
              <a:buChar char="❏"/>
            </a:pPr>
            <a:r>
              <a:rPr lang="ru" sz="2000" dirty="0">
                <a:latin typeface="Calibri"/>
                <a:ea typeface="Calibri"/>
                <a:cs typeface="Calibri"/>
                <a:sym typeface="Calibri"/>
              </a:rPr>
              <a:t>За ним уходит еще один инженер, остается 1</a:t>
            </a:r>
            <a:endParaRPr sz="2000" dirty="0">
              <a:latin typeface="Calibri"/>
              <a:ea typeface="Calibri"/>
              <a:cs typeface="Calibri"/>
              <a:sym typeface="Calibri"/>
            </a:endParaRPr>
          </a:p>
          <a:p>
            <a:pPr marL="457200" lvl="0" indent="-317182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ct val="100000"/>
              <a:buFont typeface="Calibri"/>
              <a:buChar char="❏"/>
            </a:pPr>
            <a:r>
              <a:rPr lang="ru" sz="2000" dirty="0">
                <a:latin typeface="Calibri"/>
                <a:ea typeface="Calibri"/>
                <a:cs typeface="Calibri"/>
                <a:sym typeface="Calibri"/>
              </a:rPr>
              <a:t>Провал проекта со сроком + 6 месяцев</a:t>
            </a:r>
            <a:endParaRPr sz="2000" dirty="0">
              <a:latin typeface="Calibri"/>
              <a:ea typeface="Calibri"/>
              <a:cs typeface="Calibri"/>
              <a:sym typeface="Calibri"/>
            </a:endParaRPr>
          </a:p>
          <a:p>
            <a:pPr marL="457200" lvl="0" indent="-317182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ct val="100000"/>
              <a:buFont typeface="Calibri"/>
              <a:buChar char="❏"/>
            </a:pPr>
            <a:r>
              <a:rPr lang="ru" sz="2000" dirty="0">
                <a:latin typeface="Calibri"/>
                <a:ea typeface="Calibri"/>
                <a:cs typeface="Calibri"/>
                <a:sym typeface="Calibri"/>
              </a:rPr>
              <a:t>Продажа бизнеса</a:t>
            </a:r>
            <a:endParaRPr sz="2000" dirty="0"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0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2" name="Google Shape;302;p48"/>
          <p:cNvSpPr txBox="1">
            <a:spLocks noGrp="1"/>
          </p:cNvSpPr>
          <p:nvPr>
            <p:ph type="body" idx="4"/>
          </p:nvPr>
        </p:nvSpPr>
        <p:spPr>
          <a:xfrm>
            <a:off x="574399" y="918088"/>
            <a:ext cx="6899400" cy="2153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0" rIns="68575" bIns="34275" anchor="t" anchorCtr="0">
            <a:noAutofit/>
          </a:bodyPr>
          <a:lstStyle/>
          <a:p>
            <a:pPr marL="457200" lvl="0" indent="-310832" algn="l" rtl="0">
              <a:lnSpc>
                <a:spcPct val="190000"/>
              </a:lnSpc>
              <a:spcBef>
                <a:spcPts val="0"/>
              </a:spcBef>
              <a:spcAft>
                <a:spcPts val="0"/>
              </a:spcAft>
              <a:buSzPts val="1295"/>
              <a:buFont typeface="Calibri"/>
              <a:buChar char="❏"/>
            </a:pPr>
            <a:r>
              <a:rPr lang="ru" sz="2000" i="1" dirty="0">
                <a:latin typeface="Calibri"/>
                <a:ea typeface="Calibri"/>
                <a:cs typeface="Calibri"/>
                <a:sym typeface="Calibri"/>
              </a:rPr>
              <a:t>Отсутствие “наблюдаемости” за персоналом </a:t>
            </a:r>
            <a:endParaRPr sz="2000" i="1" dirty="0">
              <a:latin typeface="Calibri"/>
              <a:ea typeface="Calibri"/>
              <a:cs typeface="Calibri"/>
              <a:sym typeface="Calibri"/>
            </a:endParaRPr>
          </a:p>
          <a:p>
            <a:pPr marL="457200" lvl="0" indent="-310832" algn="l" rtl="0">
              <a:lnSpc>
                <a:spcPct val="190000"/>
              </a:lnSpc>
              <a:spcBef>
                <a:spcPts val="0"/>
              </a:spcBef>
              <a:spcAft>
                <a:spcPts val="0"/>
              </a:spcAft>
              <a:buSzPts val="1295"/>
              <a:buFont typeface="Calibri"/>
              <a:buChar char="❏"/>
            </a:pPr>
            <a:r>
              <a:rPr lang="ru" sz="2000" i="1" dirty="0">
                <a:latin typeface="Calibri"/>
                <a:ea typeface="Calibri"/>
                <a:cs typeface="Calibri"/>
                <a:sym typeface="Calibri"/>
              </a:rPr>
              <a:t>Назначение второго номера “тимлидом” </a:t>
            </a:r>
            <a:endParaRPr sz="2000" i="1" dirty="0">
              <a:latin typeface="Calibri"/>
              <a:ea typeface="Calibri"/>
              <a:cs typeface="Calibri"/>
              <a:sym typeface="Calibri"/>
            </a:endParaRPr>
          </a:p>
          <a:p>
            <a:pPr marL="457200" lvl="0" indent="-310832" algn="l" rtl="0">
              <a:lnSpc>
                <a:spcPct val="190000"/>
              </a:lnSpc>
              <a:spcBef>
                <a:spcPts val="0"/>
              </a:spcBef>
              <a:spcAft>
                <a:spcPts val="0"/>
              </a:spcAft>
              <a:buSzPts val="1295"/>
              <a:buFont typeface="Calibri"/>
              <a:buChar char="❏"/>
            </a:pPr>
            <a:r>
              <a:rPr lang="ru" sz="2000" i="1" dirty="0">
                <a:latin typeface="Calibri"/>
                <a:ea typeface="Calibri"/>
                <a:cs typeface="Calibri"/>
                <a:sym typeface="Calibri"/>
              </a:rPr>
              <a:t>Уход второго номера</a:t>
            </a:r>
            <a:endParaRPr sz="2000" i="1" dirty="0">
              <a:latin typeface="Calibri"/>
              <a:ea typeface="Calibri"/>
              <a:cs typeface="Calibri"/>
              <a:sym typeface="Calibri"/>
            </a:endParaRPr>
          </a:p>
          <a:p>
            <a:pPr marL="457200" lvl="0" indent="-310832" algn="l" rtl="0">
              <a:lnSpc>
                <a:spcPct val="190000"/>
              </a:lnSpc>
              <a:spcBef>
                <a:spcPts val="0"/>
              </a:spcBef>
              <a:spcAft>
                <a:spcPts val="0"/>
              </a:spcAft>
              <a:buSzPts val="1295"/>
              <a:buFont typeface="Calibri"/>
              <a:buChar char="❏"/>
            </a:pPr>
            <a:r>
              <a:rPr lang="ru" sz="2000" i="1" dirty="0">
                <a:latin typeface="Calibri"/>
                <a:ea typeface="Calibri"/>
                <a:cs typeface="Calibri"/>
                <a:sym typeface="Calibri"/>
              </a:rPr>
              <a:t>Развал команды</a:t>
            </a:r>
            <a:endParaRPr sz="2000" i="1" dirty="0">
              <a:latin typeface="Calibri"/>
              <a:ea typeface="Calibri"/>
              <a:cs typeface="Calibri"/>
              <a:sym typeface="Calibri"/>
            </a:endParaRPr>
          </a:p>
          <a:p>
            <a:pPr marL="457200" lvl="0" indent="-310832" algn="l" rtl="0">
              <a:lnSpc>
                <a:spcPct val="190000"/>
              </a:lnSpc>
              <a:spcBef>
                <a:spcPts val="0"/>
              </a:spcBef>
              <a:spcAft>
                <a:spcPts val="0"/>
              </a:spcAft>
              <a:buSzPts val="1295"/>
              <a:buFont typeface="Calibri"/>
              <a:buChar char="❏"/>
            </a:pPr>
            <a:r>
              <a:rPr lang="ru" sz="2000" i="1" dirty="0">
                <a:latin typeface="Calibri"/>
                <a:ea typeface="Calibri"/>
                <a:cs typeface="Calibri"/>
                <a:sym typeface="Calibri"/>
              </a:rPr>
              <a:t>Потери в n миллионов рублей для бизнеса</a:t>
            </a:r>
            <a:endParaRPr sz="2000" i="1" dirty="0">
              <a:latin typeface="Calibri"/>
              <a:ea typeface="Calibri"/>
              <a:cs typeface="Calibri"/>
              <a:sym typeface="Calibri"/>
            </a:endParaRPr>
          </a:p>
          <a:p>
            <a:pPr marL="457200" lvl="0" indent="-310832" algn="l" rtl="0">
              <a:lnSpc>
                <a:spcPct val="190000"/>
              </a:lnSpc>
              <a:spcBef>
                <a:spcPts val="0"/>
              </a:spcBef>
              <a:spcAft>
                <a:spcPts val="0"/>
              </a:spcAft>
              <a:buSzPts val="1295"/>
              <a:buFont typeface="Calibri"/>
              <a:buChar char="❏"/>
            </a:pPr>
            <a:r>
              <a:rPr lang="ru" sz="2000" i="1" dirty="0">
                <a:latin typeface="Calibri"/>
                <a:ea typeface="Calibri"/>
                <a:cs typeface="Calibri"/>
                <a:sym typeface="Calibri"/>
              </a:rPr>
              <a:t>Провал роли HR|HRBP</a:t>
            </a:r>
            <a:endParaRPr sz="2000" b="1" i="1" dirty="0"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03" name="Google Shape;303;p48"/>
          <p:cNvSpPr txBox="1">
            <a:spLocks noGrp="1"/>
          </p:cNvSpPr>
          <p:nvPr>
            <p:ph type="sldNum" idx="12"/>
          </p:nvPr>
        </p:nvSpPr>
        <p:spPr>
          <a:xfrm>
            <a:off x="7780024" y="4210730"/>
            <a:ext cx="740700" cy="230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/>
          <a:p>
            <a:pPr marL="0" marR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 sz="7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rPr>
              <a:t>22</a:t>
            </a:fld>
            <a:endParaRPr sz="700" b="0" i="0" u="none" strike="noStrike" cap="none">
              <a:solidFill>
                <a:srgbClr val="888888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Google Shape;309;p49">
            <a:extLst>
              <a:ext uri="{FF2B5EF4-FFF2-40B4-BE49-F238E27FC236}">
                <a16:creationId xmlns:a16="http://schemas.microsoft.com/office/drawing/2014/main" id="{9F105907-915A-4E7D-AD7E-6E84A72B76CA}"/>
              </a:ext>
            </a:extLst>
          </p:cNvPr>
          <p:cNvSpPr txBox="1">
            <a:spLocks/>
          </p:cNvSpPr>
          <p:nvPr/>
        </p:nvSpPr>
        <p:spPr>
          <a:xfrm>
            <a:off x="1750987" y="1812185"/>
            <a:ext cx="5106000" cy="1257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100"/>
              <a:buFont typeface="Arial"/>
              <a:buNone/>
              <a:defRPr sz="21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algn="ctr">
              <a:lnSpc>
                <a:spcPct val="115000"/>
              </a:lnSpc>
              <a:spcAft>
                <a:spcPts val="1200"/>
              </a:spcAft>
              <a:buSzPts val="1100"/>
            </a:pPr>
            <a:r>
              <a:rPr lang="ru-RU" sz="4000" dirty="0">
                <a:latin typeface="Lora Medium"/>
                <a:ea typeface="Lora Medium"/>
                <a:cs typeface="Lora Medium"/>
                <a:sym typeface="Lora Medium"/>
              </a:rPr>
              <a:t>Что делать?</a:t>
            </a:r>
          </a:p>
        </p:txBody>
      </p:sp>
    </p:spTree>
    <p:extLst>
      <p:ext uri="{BB962C8B-B14F-4D97-AF65-F5344CB8AC3E}">
        <p14:creationId xmlns:p14="http://schemas.microsoft.com/office/powerpoint/2010/main" val="2880352263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1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5" name="Google Shape;315;p50"/>
          <p:cNvSpPr txBox="1">
            <a:spLocks noGrp="1"/>
          </p:cNvSpPr>
          <p:nvPr>
            <p:ph type="sldNum" idx="12"/>
          </p:nvPr>
        </p:nvSpPr>
        <p:spPr>
          <a:xfrm>
            <a:off x="7780013" y="4767262"/>
            <a:ext cx="740700" cy="273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/>
          <a:p>
            <a:pPr marL="0" marR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 sz="7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rPr>
              <a:t>24</a:t>
            </a:fld>
            <a:endParaRPr sz="700" b="0" i="0" u="none" strike="noStrike" cap="none">
              <a:solidFill>
                <a:srgbClr val="888888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316" name="Google Shape;316;p50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900000" y="247325"/>
            <a:ext cx="4838700" cy="48387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2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2" name="Google Shape;322;p51"/>
          <p:cNvSpPr txBox="1">
            <a:spLocks noGrp="1"/>
          </p:cNvSpPr>
          <p:nvPr>
            <p:ph type="sldNum" idx="12"/>
          </p:nvPr>
        </p:nvSpPr>
        <p:spPr>
          <a:xfrm>
            <a:off x="7780013" y="4767262"/>
            <a:ext cx="740700" cy="273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/>
          <a:p>
            <a:pPr marL="0" marR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 sz="7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rPr>
              <a:t>25</a:t>
            </a:fld>
            <a:endParaRPr sz="700" b="0" i="0" u="none" strike="noStrike" cap="none">
              <a:solidFill>
                <a:srgbClr val="888888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23" name="Google Shape;323;p51"/>
          <p:cNvSpPr txBox="1"/>
          <p:nvPr/>
        </p:nvSpPr>
        <p:spPr>
          <a:xfrm>
            <a:off x="386350" y="955700"/>
            <a:ext cx="7161900" cy="379254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ru" sz="1300" dirty="0">
                <a:solidFill>
                  <a:schemeClr val="dk1"/>
                </a:solidFill>
              </a:rPr>
              <a:t>Александр Сертаков tg </a:t>
            </a:r>
            <a:r>
              <a:rPr lang="en-US" sz="1300" dirty="0">
                <a:solidFill>
                  <a:schemeClr val="dk1"/>
                </a:solidFill>
              </a:rPr>
              <a:t>@</a:t>
            </a:r>
            <a:r>
              <a:rPr lang="ru" sz="1300" dirty="0">
                <a:solidFill>
                  <a:schemeClr val="dk1"/>
                </a:solidFill>
              </a:rPr>
              <a:t>TrueFinance</a:t>
            </a:r>
            <a:endParaRPr sz="1300" dirty="0">
              <a:solidFill>
                <a:schemeClr val="dk1"/>
              </a:solidFill>
            </a:endParaRPr>
          </a:p>
          <a:p>
            <a:pPr marL="0" lvl="0" indent="0" algn="l" rtl="0">
              <a:lnSpc>
                <a:spcPct val="115000"/>
              </a:lnSpc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ru" sz="1300" i="1" dirty="0">
                <a:solidFill>
                  <a:schemeClr val="dk1"/>
                </a:solidFill>
              </a:rPr>
              <a:t>“Вот только вместо того, чтобы добиваться себе прозрачной сферы ответственности и соответствующих полномочий, руководители "человеческих ресурсов" делают что-то совсем не подходящее. И получается статистика, как в отчёте "HR Perception Report" 2024:</a:t>
            </a:r>
            <a:endParaRPr sz="1300" i="1" dirty="0">
              <a:solidFill>
                <a:schemeClr val="dk1"/>
              </a:solidFill>
            </a:endParaRPr>
          </a:p>
          <a:p>
            <a:pPr marL="0" lvl="0" indent="0" algn="l" rtl="0">
              <a:lnSpc>
                <a:spcPct val="115000"/>
              </a:lnSpc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ru" sz="1300" i="1" dirty="0">
                <a:solidFill>
                  <a:schemeClr val="dk1"/>
                </a:solidFill>
              </a:rPr>
              <a:t>🧨86% работников боятся обратиться к сотрудникам HR (88% женщин, 84% мужчин)</a:t>
            </a:r>
            <a:endParaRPr sz="1300" i="1" dirty="0">
              <a:solidFill>
                <a:schemeClr val="dk1"/>
              </a:solidFill>
            </a:endParaRPr>
          </a:p>
          <a:p>
            <a:pPr marL="0" lvl="0" indent="0" algn="l" rtl="0">
              <a:lnSpc>
                <a:spcPct val="115000"/>
              </a:lnSpc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ru" sz="1300" i="1" dirty="0">
                <a:solidFill>
                  <a:schemeClr val="dk1"/>
                </a:solidFill>
              </a:rPr>
              <a:t>🧨85% - боятся поделиться вопросом или проблемой из-за сомнений в сохранении конфиденциальности или страха перед последствиями (81% женщин, 88% мужчин)</a:t>
            </a:r>
            <a:endParaRPr sz="1300" i="1" dirty="0">
              <a:solidFill>
                <a:schemeClr val="dk1"/>
              </a:solidFill>
            </a:endParaRPr>
          </a:p>
          <a:p>
            <a:pPr marL="0" lvl="0" indent="0" algn="l" rtl="0">
              <a:lnSpc>
                <a:spcPct val="115000"/>
              </a:lnSpc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ru" sz="1300" i="1" dirty="0">
                <a:solidFill>
                  <a:schemeClr val="dk1"/>
                </a:solidFill>
              </a:rPr>
              <a:t>🧨71% - считают, что в работе HR слишком много политики</a:t>
            </a:r>
            <a:endParaRPr sz="1300" i="1" dirty="0">
              <a:solidFill>
                <a:schemeClr val="dk1"/>
              </a:solidFill>
            </a:endParaRPr>
          </a:p>
          <a:p>
            <a:pPr marL="0" lvl="0" indent="0" algn="l" rtl="0">
              <a:lnSpc>
                <a:spcPct val="115000"/>
              </a:lnSpc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ru" sz="1300" i="1" dirty="0">
                <a:solidFill>
                  <a:schemeClr val="dk1"/>
                </a:solidFill>
              </a:rPr>
              <a:t>🧨68% - уверены, что HR сфокусированы на процедурах, а не людях</a:t>
            </a:r>
            <a:endParaRPr sz="1300" i="1" dirty="0">
              <a:solidFill>
                <a:schemeClr val="dk1"/>
              </a:solidFill>
            </a:endParaRPr>
          </a:p>
          <a:p>
            <a:pPr marL="0" lvl="0" indent="0" algn="l" rtl="0">
              <a:lnSpc>
                <a:spcPct val="115000"/>
              </a:lnSpc>
              <a:spcBef>
                <a:spcPts val="1200"/>
              </a:spcBef>
              <a:spcAft>
                <a:spcPts val="120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ru" sz="1300" i="1" dirty="0">
                <a:solidFill>
                  <a:schemeClr val="dk1"/>
                </a:solidFill>
              </a:rPr>
              <a:t>🧨67% - признают, что от HR очень сложно получить своевременный ответ.”</a:t>
            </a:r>
            <a:endParaRPr sz="1000" dirty="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9" name="Google Shape;329;p52"/>
          <p:cNvSpPr txBox="1">
            <a:spLocks noGrp="1"/>
          </p:cNvSpPr>
          <p:nvPr>
            <p:ph type="body" idx="4"/>
          </p:nvPr>
        </p:nvSpPr>
        <p:spPr>
          <a:xfrm>
            <a:off x="527375" y="1233550"/>
            <a:ext cx="7379032" cy="3431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0" rIns="68575" bIns="34275" anchor="t" anchorCtr="0">
            <a:normAutofit/>
          </a:bodyPr>
          <a:lstStyle/>
          <a:p>
            <a:pPr marL="0" lvl="0" indent="0" algn="l" rtl="0">
              <a:lnSpc>
                <a:spcPct val="9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ru" sz="1500" dirty="0"/>
              <a:t>Александр Сертаков tg </a:t>
            </a:r>
            <a:r>
              <a:rPr lang="en-US" sz="1500" dirty="0"/>
              <a:t>@</a:t>
            </a:r>
            <a:r>
              <a:rPr lang="ru" sz="1500" dirty="0"/>
              <a:t>TrueFinance</a:t>
            </a:r>
            <a:endParaRPr sz="1500" dirty="0"/>
          </a:p>
          <a:p>
            <a:pPr marL="0" lvl="0" indent="0" algn="l" rtl="0">
              <a:lnSpc>
                <a:spcPct val="95000"/>
              </a:lnSpc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endParaRPr sz="1500" i="1" dirty="0"/>
          </a:p>
          <a:p>
            <a:pPr marL="0" lvl="0" indent="0" algn="l" rtl="0">
              <a:lnSpc>
                <a:spcPct val="95000"/>
              </a:lnSpc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ru" sz="1500" i="1" dirty="0"/>
              <a:t>“То есть, помимо хаоса, который создан на входе на уровня организации в виде расхождения между обязанностями и ответственностями, сами HR-специалисты не только не пытаются преодолеть этот разрыв, но и усиливают его.</a:t>
            </a:r>
            <a:endParaRPr sz="1500" i="1" dirty="0"/>
          </a:p>
          <a:p>
            <a:pPr marL="0" lvl="0" indent="0" algn="l" rtl="0">
              <a:lnSpc>
                <a:spcPct val="95000"/>
              </a:lnSpc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ru" sz="1500" i="1" dirty="0"/>
              <a:t>Не просто так Gartner оценил, </a:t>
            </a:r>
            <a:r>
              <a:rPr lang="ru" sz="1500" b="1" i="1" dirty="0"/>
              <a:t>что всего 9% служб HR</a:t>
            </a:r>
            <a:r>
              <a:rPr lang="ru" sz="1500" i="1" dirty="0"/>
              <a:t> хорошо работают и могут сочетать свою внутреннюю эффективность с целями бизнеса.”</a:t>
            </a:r>
            <a:endParaRPr sz="1500" i="1" dirty="0"/>
          </a:p>
          <a:p>
            <a:pPr marL="0" lvl="0" indent="0" algn="l" rtl="0">
              <a:lnSpc>
                <a:spcPct val="95000"/>
              </a:lnSpc>
              <a:spcBef>
                <a:spcPts val="1200"/>
              </a:spcBef>
              <a:spcAft>
                <a:spcPts val="1200"/>
              </a:spcAft>
              <a:buNone/>
            </a:pPr>
            <a:endParaRPr sz="1300" dirty="0"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30" name="Google Shape;330;p52"/>
          <p:cNvSpPr txBox="1">
            <a:spLocks noGrp="1"/>
          </p:cNvSpPr>
          <p:nvPr>
            <p:ph type="sldNum" idx="12"/>
          </p:nvPr>
        </p:nvSpPr>
        <p:spPr>
          <a:xfrm>
            <a:off x="7780024" y="4210730"/>
            <a:ext cx="740700" cy="230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/>
          <a:p>
            <a:pPr marL="0" marR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 sz="7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rPr>
              <a:t>26</a:t>
            </a:fld>
            <a:endParaRPr sz="700" b="0" i="0" u="none" strike="noStrike" cap="none">
              <a:solidFill>
                <a:srgbClr val="888888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6" name="Google Shape;336;p53"/>
          <p:cNvSpPr txBox="1">
            <a:spLocks noGrp="1"/>
          </p:cNvSpPr>
          <p:nvPr>
            <p:ph type="sldNum" idx="12"/>
          </p:nvPr>
        </p:nvSpPr>
        <p:spPr>
          <a:xfrm>
            <a:off x="7780013" y="4767262"/>
            <a:ext cx="740700" cy="273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27</a:t>
            </a:fld>
            <a:endParaRPr/>
          </a:p>
        </p:txBody>
      </p:sp>
      <p:sp>
        <p:nvSpPr>
          <p:cNvPr id="337" name="Google Shape;337;p53"/>
          <p:cNvSpPr txBox="1">
            <a:spLocks noGrp="1"/>
          </p:cNvSpPr>
          <p:nvPr>
            <p:ph type="body" idx="4"/>
          </p:nvPr>
        </p:nvSpPr>
        <p:spPr>
          <a:xfrm>
            <a:off x="1803331" y="1300155"/>
            <a:ext cx="6653700" cy="2235300"/>
          </a:xfrm>
          <a:prstGeom prst="rect">
            <a:avLst/>
          </a:prstGeom>
        </p:spPr>
        <p:txBody>
          <a:bodyPr spcFirstLastPara="1" wrap="square" lIns="68575" tIns="0" rIns="68575" bIns="34275" anchor="t" anchorCtr="0">
            <a:noAutofit/>
          </a:bodyPr>
          <a:lstStyle/>
          <a:p>
            <a:pPr marL="0" lvl="0" indent="0" algn="l" rtl="0">
              <a:lnSpc>
                <a:spcPct val="115000"/>
              </a:lnSpc>
              <a:spcBef>
                <a:spcPts val="0"/>
              </a:spcBef>
              <a:spcAft>
                <a:spcPts val="1200"/>
              </a:spcAft>
              <a:buNone/>
            </a:pPr>
            <a:r>
              <a:rPr lang="ru" sz="2400" i="1" dirty="0">
                <a:latin typeface="Lora"/>
                <a:ea typeface="Lora"/>
                <a:cs typeface="Lora"/>
                <a:sym typeface="Lora"/>
              </a:rPr>
              <a:t>Вопрос к залу: “Если согласно исследованиям, 86 процентов боятся обратиться в службу HR, насколько релевантны будут результаты оценки персонала, если персонал не нацелен давать объективную оценку?” </a:t>
            </a:r>
            <a:r>
              <a:rPr lang="ru" sz="2400" dirty="0">
                <a:latin typeface="Lora"/>
                <a:ea typeface="Lora"/>
                <a:cs typeface="Lora"/>
                <a:sym typeface="Lora"/>
              </a:rPr>
              <a:t> </a:t>
            </a:r>
            <a:endParaRPr sz="2400" dirty="0">
              <a:latin typeface="Lora"/>
              <a:ea typeface="Lora"/>
              <a:cs typeface="Lora"/>
              <a:sym typeface="Lora"/>
            </a:endParaRPr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4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3" name="Google Shape;343;p54"/>
          <p:cNvSpPr txBox="1">
            <a:spLocks noGrp="1"/>
          </p:cNvSpPr>
          <p:nvPr>
            <p:ph type="ctrTitle"/>
          </p:nvPr>
        </p:nvSpPr>
        <p:spPr>
          <a:xfrm>
            <a:off x="4264500" y="1598846"/>
            <a:ext cx="4879500" cy="162717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b" anchorCtr="0">
            <a:noAutofit/>
          </a:bodyPr>
          <a:lstStyle/>
          <a:p>
            <a:pPr marL="0" lvl="0" indent="0" algn="ctr" rtl="0">
              <a:lnSpc>
                <a:spcPct val="115000"/>
              </a:lnSpc>
              <a:spcBef>
                <a:spcPts val="0"/>
              </a:spcBef>
              <a:spcAft>
                <a:spcPts val="120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ru" sz="2800" dirty="0">
                <a:latin typeface="Lora"/>
                <a:ea typeface="Lora"/>
                <a:cs typeface="Lora"/>
                <a:sym typeface="Lora"/>
              </a:rPr>
              <a:t>Почему бы не переформулировать методы?</a:t>
            </a:r>
            <a:endParaRPr sz="2800" dirty="0">
              <a:latin typeface="Lora"/>
              <a:ea typeface="Lora"/>
              <a:cs typeface="Lora"/>
              <a:sym typeface="Lora"/>
            </a:endParaRP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D8A89C8E-9241-407E-88AA-41E3D2E38ABC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981903" y="3823137"/>
            <a:ext cx="3714750" cy="835901"/>
          </a:xfrm>
          <a:prstGeom prst="rect">
            <a:avLst/>
          </a:prstGeom>
        </p:spPr>
      </p:pic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9" name="Google Shape;349;p55"/>
          <p:cNvSpPr txBox="1">
            <a:spLocks noGrp="1"/>
          </p:cNvSpPr>
          <p:nvPr>
            <p:ph type="title"/>
          </p:nvPr>
        </p:nvSpPr>
        <p:spPr>
          <a:xfrm>
            <a:off x="162704" y="102337"/>
            <a:ext cx="7475400" cy="331226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b" anchorCtr="0">
            <a:noAutofit/>
          </a:bodyPr>
          <a:lstStyle/>
          <a:p>
            <a:pPr marL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ru" sz="2000" i="1" dirty="0">
                <a:latin typeface="Lora Medium"/>
                <a:ea typeface="Lora Medium"/>
                <a:cs typeface="Lora Medium"/>
                <a:sym typeface="Lora Medium"/>
              </a:rPr>
              <a:t>Утверждение базовое:</a:t>
            </a:r>
            <a:r>
              <a:rPr lang="ru" sz="2000" i="1" dirty="0">
                <a:latin typeface="Calibri"/>
                <a:ea typeface="Calibri"/>
                <a:cs typeface="Calibri"/>
                <a:sym typeface="Calibri"/>
              </a:rPr>
              <a:t> </a:t>
            </a:r>
            <a:endParaRPr sz="2000" i="1" dirty="0">
              <a:latin typeface="Calibri"/>
              <a:ea typeface="Calibri"/>
              <a:cs typeface="Calibri"/>
              <a:sym typeface="Calibri"/>
            </a:endParaRPr>
          </a:p>
          <a:p>
            <a:pPr marL="0" lvl="0" indent="0" algn="l" rtl="0">
              <a:lnSpc>
                <a:spcPct val="115000"/>
              </a:lnSpc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ru" sz="2000" dirty="0">
                <a:latin typeface="Lora"/>
                <a:ea typeface="Lora"/>
                <a:cs typeface="Lora"/>
                <a:sym typeface="Lora"/>
              </a:rPr>
              <a:t>“Давайте оценивать персонал исходя </a:t>
            </a:r>
            <a:br>
              <a:rPr lang="en-US" sz="2000" dirty="0">
                <a:latin typeface="Lora"/>
                <a:ea typeface="Lora"/>
                <a:cs typeface="Lora"/>
                <a:sym typeface="Lora"/>
              </a:rPr>
            </a:br>
            <a:r>
              <a:rPr lang="ru" sz="2000" dirty="0">
                <a:latin typeface="Lora"/>
                <a:ea typeface="Lora"/>
                <a:cs typeface="Lora"/>
                <a:sym typeface="Lora"/>
              </a:rPr>
              <a:t>из метрик “человеческих” ”</a:t>
            </a:r>
            <a:endParaRPr sz="2000" dirty="0">
              <a:latin typeface="Lora"/>
              <a:ea typeface="Lora"/>
              <a:cs typeface="Lora"/>
              <a:sym typeface="Lora"/>
            </a:endParaRPr>
          </a:p>
          <a:p>
            <a:pPr marL="0" lvl="0" indent="0" algn="l" rtl="0">
              <a:lnSpc>
                <a:spcPct val="115000"/>
              </a:lnSpc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ru" sz="2000" dirty="0">
                <a:latin typeface="Lora"/>
                <a:ea typeface="Lora"/>
                <a:cs typeface="Lora"/>
                <a:sym typeface="Lora"/>
              </a:rPr>
              <a:t>Введем 360 - получим среднее по больнице</a:t>
            </a:r>
            <a:endParaRPr sz="2000" dirty="0">
              <a:latin typeface="Lora"/>
              <a:ea typeface="Lora"/>
              <a:cs typeface="Lora"/>
              <a:sym typeface="Lora"/>
            </a:endParaRPr>
          </a:p>
          <a:p>
            <a:pPr marL="0" lvl="0" indent="0" algn="l" rtl="0">
              <a:lnSpc>
                <a:spcPct val="115000"/>
              </a:lnSpc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ru" sz="2000" dirty="0">
                <a:latin typeface="Lora"/>
                <a:ea typeface="Lora"/>
                <a:cs typeface="Lora"/>
                <a:sym typeface="Lora"/>
              </a:rPr>
              <a:t>Введем еще 20 опросов о компании - снова получим среднее по больнице</a:t>
            </a:r>
            <a:endParaRPr sz="2000" dirty="0">
              <a:latin typeface="Lora"/>
              <a:ea typeface="Lora"/>
              <a:cs typeface="Lora"/>
              <a:sym typeface="Lora"/>
            </a:endParaRPr>
          </a:p>
          <a:p>
            <a:pPr marL="0" lvl="0" indent="0" algn="l" rtl="0">
              <a:lnSpc>
                <a:spcPct val="115000"/>
              </a:lnSpc>
              <a:spcBef>
                <a:spcPts val="1200"/>
              </a:spcBef>
              <a:spcAft>
                <a:spcPts val="1200"/>
              </a:spcAft>
              <a:buClr>
                <a:schemeClr val="dk1"/>
              </a:buClr>
              <a:buSzPts val="990"/>
              <a:buFont typeface="Arial"/>
              <a:buNone/>
            </a:pPr>
            <a:endParaRPr sz="2000" dirty="0"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50" name="Google Shape;350;p55"/>
          <p:cNvSpPr txBox="1">
            <a:spLocks noGrp="1"/>
          </p:cNvSpPr>
          <p:nvPr>
            <p:ph type="sldNum" idx="12"/>
          </p:nvPr>
        </p:nvSpPr>
        <p:spPr>
          <a:xfrm>
            <a:off x="6457950" y="4767263"/>
            <a:ext cx="2057400" cy="273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/>
          <a:p>
            <a:pPr marL="0" marR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 sz="7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rPr>
              <a:t>29</a:t>
            </a:fld>
            <a:endParaRPr sz="700" b="0" i="0" u="none" strike="noStrike" cap="none">
              <a:solidFill>
                <a:srgbClr val="888888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51" name="Google Shape;351;p55"/>
          <p:cNvSpPr txBox="1"/>
          <p:nvPr/>
        </p:nvSpPr>
        <p:spPr>
          <a:xfrm>
            <a:off x="1684696" y="2392417"/>
            <a:ext cx="7296600" cy="292384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r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ru" sz="2000" i="1" dirty="0">
                <a:solidFill>
                  <a:schemeClr val="dk1"/>
                </a:solidFill>
                <a:latin typeface="Lora Medium"/>
                <a:ea typeface="Lora Medium"/>
                <a:cs typeface="Lora Medium"/>
                <a:sym typeface="Lora Medium"/>
              </a:rPr>
              <a:t>Утверждение обратное:</a:t>
            </a:r>
            <a:r>
              <a:rPr lang="ru" sz="2000" i="1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endParaRPr sz="2000" i="1" dirty="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0" lvl="0" indent="0" algn="r" rtl="0">
              <a:lnSpc>
                <a:spcPct val="115000"/>
              </a:lnSpc>
              <a:spcBef>
                <a:spcPts val="1200"/>
              </a:spcBef>
              <a:spcAft>
                <a:spcPts val="0"/>
              </a:spcAft>
              <a:buNone/>
            </a:pPr>
            <a:r>
              <a:rPr lang="ru" sz="2000" dirty="0">
                <a:solidFill>
                  <a:schemeClr val="dk1"/>
                </a:solidFill>
                <a:latin typeface="Lora"/>
                <a:ea typeface="Lora"/>
                <a:cs typeface="Lora"/>
                <a:sym typeface="Lora"/>
              </a:rPr>
              <a:t>“Давайте оценивать персонал исходя из риск-моделей”</a:t>
            </a:r>
            <a:endParaRPr sz="2000" dirty="0">
              <a:solidFill>
                <a:schemeClr val="dk1"/>
              </a:solidFill>
              <a:latin typeface="Lora"/>
              <a:ea typeface="Lora"/>
              <a:cs typeface="Lora"/>
              <a:sym typeface="Lora"/>
            </a:endParaRPr>
          </a:p>
          <a:p>
            <a:pPr marL="0" lvl="0" indent="0" algn="r" rtl="0">
              <a:lnSpc>
                <a:spcPct val="115000"/>
              </a:lnSpc>
              <a:spcBef>
                <a:spcPts val="1200"/>
              </a:spcBef>
              <a:spcAft>
                <a:spcPts val="0"/>
              </a:spcAft>
              <a:buNone/>
            </a:pPr>
            <a:r>
              <a:rPr lang="ru" sz="2000" dirty="0">
                <a:solidFill>
                  <a:schemeClr val="dk1"/>
                </a:solidFill>
                <a:latin typeface="Lora"/>
                <a:ea typeface="Lora"/>
                <a:cs typeface="Lora"/>
                <a:sym typeface="Lora"/>
              </a:rPr>
              <a:t>Оцениваем тимлидов или сеньоров исходя из их реальной стоимости для компании</a:t>
            </a:r>
            <a:endParaRPr sz="2000" dirty="0">
              <a:solidFill>
                <a:schemeClr val="dk1"/>
              </a:solidFill>
              <a:latin typeface="Lora"/>
              <a:ea typeface="Lora"/>
              <a:cs typeface="Lora"/>
              <a:sym typeface="Lora"/>
            </a:endParaRPr>
          </a:p>
          <a:p>
            <a:pPr marL="0" lvl="0" indent="0" algn="r" rtl="0">
              <a:lnSpc>
                <a:spcPct val="115000"/>
              </a:lnSpc>
              <a:spcBef>
                <a:spcPts val="1200"/>
              </a:spcBef>
              <a:spcAft>
                <a:spcPts val="1200"/>
              </a:spcAft>
              <a:buNone/>
            </a:pPr>
            <a:r>
              <a:rPr lang="ru" sz="2000" dirty="0">
                <a:solidFill>
                  <a:schemeClr val="dk1"/>
                </a:solidFill>
                <a:latin typeface="Lora"/>
                <a:ea typeface="Lora"/>
                <a:cs typeface="Lora"/>
                <a:sym typeface="Lora"/>
              </a:rPr>
              <a:t>Фокусируем оценку с ними, фокусируем наблюдаемость на них.</a:t>
            </a:r>
            <a:endParaRPr sz="2000" dirty="0">
              <a:solidFill>
                <a:schemeClr val="dk1"/>
              </a:solidFill>
              <a:latin typeface="Lora"/>
              <a:ea typeface="Lora"/>
              <a:cs typeface="Lora"/>
              <a:sym typeface="Lora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49" grpId="0"/>
      <p:bldP spid="351" grpId="0"/>
    </p:bld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Google Shape;357;p56">
            <a:extLst>
              <a:ext uri="{FF2B5EF4-FFF2-40B4-BE49-F238E27FC236}">
                <a16:creationId xmlns:a16="http://schemas.microsoft.com/office/drawing/2014/main" id="{99E4F837-7746-4727-A47F-667C546B4FE9}"/>
              </a:ext>
            </a:extLst>
          </p:cNvPr>
          <p:cNvSpPr txBox="1">
            <a:spLocks/>
          </p:cNvSpPr>
          <p:nvPr/>
        </p:nvSpPr>
        <p:spPr>
          <a:xfrm>
            <a:off x="888527" y="760840"/>
            <a:ext cx="5685693" cy="333031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100"/>
              <a:buFont typeface="Arial"/>
              <a:buNone/>
              <a:defRPr sz="21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>
              <a:lnSpc>
                <a:spcPct val="100000"/>
              </a:lnSpc>
              <a:buSzPts val="1100"/>
            </a:pPr>
            <a:r>
              <a:rPr lang="ru-RU" sz="2000" i="1" dirty="0">
                <a:latin typeface="Lora Medium"/>
                <a:ea typeface="Lora Medium"/>
                <a:cs typeface="Lora Medium"/>
                <a:sym typeface="Lora Medium"/>
              </a:rPr>
              <a:t>Матрица “угрозы” </a:t>
            </a:r>
          </a:p>
          <a:p>
            <a:pPr>
              <a:lnSpc>
                <a:spcPct val="100000"/>
              </a:lnSpc>
              <a:buSzPts val="1100"/>
            </a:pPr>
            <a:endParaRPr lang="ru-RU" sz="2000" dirty="0">
              <a:latin typeface="Lora Medium"/>
              <a:ea typeface="Lora Medium"/>
              <a:cs typeface="Lora Medium"/>
              <a:sym typeface="Lora Medium"/>
            </a:endParaRPr>
          </a:p>
          <a:p>
            <a:pPr marL="457200" indent="-317500">
              <a:lnSpc>
                <a:spcPct val="115000"/>
              </a:lnSpc>
              <a:buSzPts val="1400"/>
              <a:buFont typeface="Calibri"/>
              <a:buChar char="❏"/>
            </a:pPr>
            <a:r>
              <a:rPr lang="ru-RU" sz="2000" dirty="0">
                <a:latin typeface="Calibri"/>
                <a:ea typeface="Calibri"/>
                <a:cs typeface="Calibri"/>
                <a:sym typeface="Calibri"/>
              </a:rPr>
              <a:t>Оценить реальное влияние и вес сотрудника исходя из угрозы его потери</a:t>
            </a:r>
          </a:p>
          <a:p>
            <a:pPr marL="457200" indent="-317500">
              <a:lnSpc>
                <a:spcPct val="115000"/>
              </a:lnSpc>
              <a:buSzPts val="1400"/>
              <a:buFont typeface="Calibri"/>
              <a:buChar char="❏"/>
            </a:pPr>
            <a:r>
              <a:rPr lang="ru-RU" sz="2000" dirty="0">
                <a:latin typeface="Calibri"/>
                <a:ea typeface="Calibri"/>
                <a:cs typeface="Calibri"/>
                <a:sym typeface="Calibri"/>
              </a:rPr>
              <a:t>Оценить критичность этого сотрудника для системы</a:t>
            </a:r>
          </a:p>
          <a:p>
            <a:pPr marL="457200" indent="-317500">
              <a:lnSpc>
                <a:spcPct val="115000"/>
              </a:lnSpc>
              <a:buSzPts val="1400"/>
              <a:buFont typeface="Calibri"/>
              <a:buChar char="❏"/>
            </a:pPr>
            <a:r>
              <a:rPr lang="ru-RU" sz="2000" dirty="0">
                <a:latin typeface="Calibri"/>
                <a:ea typeface="Calibri"/>
                <a:cs typeface="Calibri"/>
                <a:sym typeface="Calibri"/>
              </a:rPr>
              <a:t>Исходя из оценки составить шкалу “важности” для наблюдения</a:t>
            </a:r>
          </a:p>
          <a:p>
            <a:pPr>
              <a:lnSpc>
                <a:spcPct val="115000"/>
              </a:lnSpc>
              <a:spcBef>
                <a:spcPts val="1200"/>
              </a:spcBef>
              <a:spcAft>
                <a:spcPts val="1200"/>
              </a:spcAft>
              <a:buSzPts val="1100"/>
            </a:pPr>
            <a:endParaRPr lang="ru-RU" sz="2000" dirty="0">
              <a:latin typeface="Lora Medium"/>
              <a:ea typeface="Lora Medium"/>
              <a:cs typeface="Lora Medium"/>
              <a:sym typeface="Lora Medium"/>
            </a:endParaRPr>
          </a:p>
        </p:txBody>
      </p:sp>
    </p:spTree>
    <p:extLst>
      <p:ext uri="{BB962C8B-B14F-4D97-AF65-F5344CB8AC3E}">
        <p14:creationId xmlns:p14="http://schemas.microsoft.com/office/powerpoint/2010/main" val="2417586472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77C88B4B-35B7-4C3B-8FB4-B5244999B1B3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402021" y="581044"/>
            <a:ext cx="2645979" cy="593487"/>
          </a:xfrm>
        </p:spPr>
        <p:txBody>
          <a:bodyPr>
            <a:normAutofit/>
          </a:bodyPr>
          <a:lstStyle/>
          <a:p>
            <a:r>
              <a:rPr lang="ru-RU" dirty="0"/>
              <a:t>Критичность системы для бизнеса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CDF68F76-BC8C-4336-97F2-10126E6BB19B}"/>
              </a:ext>
            </a:extLst>
          </p:cNvPr>
          <p:cNvSpPr>
            <a:spLocks noGrp="1"/>
          </p:cNvSpPr>
          <p:nvPr>
            <p:ph type="body" idx="2"/>
          </p:nvPr>
        </p:nvSpPr>
        <p:spPr>
          <a:xfrm>
            <a:off x="627467" y="1174531"/>
            <a:ext cx="2478339" cy="1600200"/>
          </a:xfrm>
        </p:spPr>
        <p:txBody>
          <a:bodyPr>
            <a:noAutofit/>
          </a:bodyPr>
          <a:lstStyle/>
          <a:p>
            <a:pPr marL="139700" indent="0">
              <a:buNone/>
            </a:pPr>
            <a:r>
              <a:rPr lang="ru-RU" sz="1800" dirty="0"/>
              <a:t>Система 1 -</a:t>
            </a:r>
            <a:r>
              <a:rPr lang="en-US" sz="1800" dirty="0"/>
              <a:t>&gt; Critical Disaster</a:t>
            </a:r>
            <a:endParaRPr lang="ru-RU" sz="1800" dirty="0"/>
          </a:p>
          <a:p>
            <a:pPr marL="139700" indent="0">
              <a:buNone/>
            </a:pPr>
            <a:r>
              <a:rPr lang="ru-RU" sz="1800" dirty="0"/>
              <a:t>Система 2</a:t>
            </a:r>
            <a:r>
              <a:rPr lang="en-US" sz="1800" dirty="0"/>
              <a:t> -&gt; Mission Critical</a:t>
            </a:r>
            <a:endParaRPr lang="ru-RU" sz="1800" dirty="0"/>
          </a:p>
          <a:p>
            <a:pPr marL="139700" indent="0">
              <a:buNone/>
            </a:pPr>
            <a:r>
              <a:rPr lang="ru-RU" sz="1800" dirty="0"/>
              <a:t>Система 3</a:t>
            </a:r>
            <a:r>
              <a:rPr lang="en-US" sz="1800" dirty="0"/>
              <a:t> -&gt; Business Critical</a:t>
            </a:r>
            <a:endParaRPr lang="ru-RU" sz="1800" dirty="0"/>
          </a:p>
          <a:p>
            <a:pPr marL="139700" indent="0">
              <a:buNone/>
            </a:pPr>
            <a:r>
              <a:rPr lang="ru-RU" sz="1800" dirty="0"/>
              <a:t>Система 4</a:t>
            </a:r>
            <a:r>
              <a:rPr lang="en-US" sz="1800" dirty="0"/>
              <a:t> – Non </a:t>
            </a:r>
            <a:r>
              <a:rPr lang="en-US" sz="1800" dirty="0" err="1"/>
              <a:t>Crititcal</a:t>
            </a:r>
            <a:endParaRPr lang="ru-RU" sz="1800" dirty="0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A49BDFA4-F2B7-4BD1-A132-10AB545C2239}"/>
              </a:ext>
            </a:extLst>
          </p:cNvPr>
          <p:cNvSpPr>
            <a:spLocks noGrp="1"/>
          </p:cNvSpPr>
          <p:nvPr>
            <p:ph type="body" idx="3"/>
          </p:nvPr>
        </p:nvSpPr>
        <p:spPr>
          <a:xfrm>
            <a:off x="3566161" y="877787"/>
            <a:ext cx="4137660" cy="659351"/>
          </a:xfrm>
        </p:spPr>
        <p:txBody>
          <a:bodyPr>
            <a:noAutofit/>
          </a:bodyPr>
          <a:lstStyle/>
          <a:p>
            <a:r>
              <a:rPr lang="ru-RU" dirty="0"/>
              <a:t>Ценность сотрудника для системы</a:t>
            </a:r>
          </a:p>
          <a:p>
            <a:r>
              <a:rPr lang="ru-RU" dirty="0"/>
              <a:t>(любая форма оценки, от 1 до 5)</a:t>
            </a:r>
          </a:p>
        </p:txBody>
      </p:sp>
      <p:sp>
        <p:nvSpPr>
          <p:cNvPr id="6" name="Text Placeholder 5">
            <a:extLst>
              <a:ext uri="{FF2B5EF4-FFF2-40B4-BE49-F238E27FC236}">
                <a16:creationId xmlns:a16="http://schemas.microsoft.com/office/drawing/2014/main" id="{BAA4EA96-6229-48C9-894E-C711F0B2739B}"/>
              </a:ext>
            </a:extLst>
          </p:cNvPr>
          <p:cNvSpPr>
            <a:spLocks noGrp="1"/>
          </p:cNvSpPr>
          <p:nvPr>
            <p:ph type="body" idx="4"/>
          </p:nvPr>
        </p:nvSpPr>
        <p:spPr>
          <a:xfrm>
            <a:off x="3623967" y="1537138"/>
            <a:ext cx="5054950" cy="2577662"/>
          </a:xfrm>
        </p:spPr>
        <p:txBody>
          <a:bodyPr>
            <a:normAutofit/>
          </a:bodyPr>
          <a:lstStyle/>
          <a:p>
            <a:r>
              <a:rPr lang="ru-RU" sz="2000" dirty="0"/>
              <a:t>Система 1 (</a:t>
            </a:r>
            <a:r>
              <a:rPr lang="en-US" sz="2000" dirty="0"/>
              <a:t>Middle </a:t>
            </a:r>
            <a:r>
              <a:rPr lang="ru-RU" sz="2000" dirty="0"/>
              <a:t>Разработчик)</a:t>
            </a:r>
            <a:r>
              <a:rPr lang="en-US" sz="2000" dirty="0"/>
              <a:t> -&gt; </a:t>
            </a:r>
            <a:r>
              <a:rPr lang="ru-RU" sz="2000" dirty="0"/>
              <a:t>2</a:t>
            </a:r>
          </a:p>
          <a:p>
            <a:r>
              <a:rPr lang="ru-RU" sz="2000" dirty="0"/>
              <a:t>Система 1 (</a:t>
            </a:r>
            <a:r>
              <a:rPr lang="en-US" sz="2000" dirty="0"/>
              <a:t>Team Lead SRE) -&gt; 5 </a:t>
            </a:r>
          </a:p>
          <a:p>
            <a:r>
              <a:rPr lang="ru-RU" sz="2000" dirty="0"/>
              <a:t>Система 1 (</a:t>
            </a:r>
            <a:r>
              <a:rPr lang="en-US" sz="2000" dirty="0"/>
              <a:t>QA) -&gt; 1</a:t>
            </a:r>
          </a:p>
          <a:p>
            <a:endParaRPr lang="ru-RU" sz="2000" dirty="0"/>
          </a:p>
        </p:txBody>
      </p:sp>
    </p:spTree>
    <p:extLst>
      <p:ext uri="{BB962C8B-B14F-4D97-AF65-F5344CB8AC3E}">
        <p14:creationId xmlns:p14="http://schemas.microsoft.com/office/powerpoint/2010/main" val="1117303082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Google Shape;357;p56">
            <a:extLst>
              <a:ext uri="{FF2B5EF4-FFF2-40B4-BE49-F238E27FC236}">
                <a16:creationId xmlns:a16="http://schemas.microsoft.com/office/drawing/2014/main" id="{7CDD5F01-0EEC-4770-85A1-1E01348395FF}"/>
              </a:ext>
            </a:extLst>
          </p:cNvPr>
          <p:cNvSpPr txBox="1">
            <a:spLocks/>
          </p:cNvSpPr>
          <p:nvPr/>
        </p:nvSpPr>
        <p:spPr>
          <a:xfrm>
            <a:off x="2031527" y="1115564"/>
            <a:ext cx="5685693" cy="333031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100"/>
              <a:buFont typeface="Arial"/>
              <a:buNone/>
              <a:defRPr sz="21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algn="ctr">
              <a:lnSpc>
                <a:spcPct val="115000"/>
              </a:lnSpc>
              <a:spcBef>
                <a:spcPts val="1200"/>
              </a:spcBef>
              <a:spcAft>
                <a:spcPts val="1200"/>
              </a:spcAft>
              <a:buSzPts val="1100"/>
            </a:pPr>
            <a:r>
              <a:rPr lang="ru-RU" sz="2000" dirty="0">
                <a:latin typeface="Lora Medium"/>
                <a:ea typeface="Lora Medium"/>
                <a:cs typeface="Lora Medium"/>
                <a:sym typeface="Lora Medium"/>
              </a:rPr>
              <a:t>В 2025 году сила компетенции уже определяется не знанием технологи.</a:t>
            </a:r>
          </a:p>
          <a:p>
            <a:pPr algn="ctr">
              <a:lnSpc>
                <a:spcPct val="115000"/>
              </a:lnSpc>
              <a:spcBef>
                <a:spcPts val="1200"/>
              </a:spcBef>
              <a:spcAft>
                <a:spcPts val="1200"/>
              </a:spcAft>
              <a:buSzPts val="1100"/>
            </a:pPr>
            <a:endParaRPr lang="ru-RU" sz="2000" dirty="0">
              <a:latin typeface="Lora Medium"/>
              <a:ea typeface="Lora Medium"/>
              <a:cs typeface="Lora Medium"/>
              <a:sym typeface="Lora Medium"/>
            </a:endParaRPr>
          </a:p>
          <a:p>
            <a:pPr algn="ctr">
              <a:lnSpc>
                <a:spcPct val="115000"/>
              </a:lnSpc>
              <a:spcBef>
                <a:spcPts val="1200"/>
              </a:spcBef>
              <a:spcAft>
                <a:spcPts val="1200"/>
              </a:spcAft>
              <a:buSzPts val="1100"/>
            </a:pPr>
            <a:r>
              <a:rPr lang="ru-RU" sz="2000" dirty="0">
                <a:latin typeface="Lora Medium"/>
                <a:ea typeface="Lora Medium"/>
                <a:cs typeface="Lora Medium"/>
                <a:sym typeface="Lora Medium"/>
              </a:rPr>
              <a:t>А знанием костылей в системах</a:t>
            </a:r>
          </a:p>
        </p:txBody>
      </p:sp>
    </p:spTree>
    <p:extLst>
      <p:ext uri="{BB962C8B-B14F-4D97-AF65-F5344CB8AC3E}">
        <p14:creationId xmlns:p14="http://schemas.microsoft.com/office/powerpoint/2010/main" val="3872794838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6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3" name="Google Shape;363;p57"/>
          <p:cNvSpPr txBox="1">
            <a:spLocks noGrp="1"/>
          </p:cNvSpPr>
          <p:nvPr>
            <p:ph type="sldNum" idx="12"/>
          </p:nvPr>
        </p:nvSpPr>
        <p:spPr>
          <a:xfrm>
            <a:off x="7780024" y="4210730"/>
            <a:ext cx="740700" cy="230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/>
          <a:p>
            <a:pPr marL="0" marR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 sz="7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rPr>
              <a:t>33</a:t>
            </a:fld>
            <a:endParaRPr sz="700" b="0" i="0" u="none" strike="noStrike" cap="none">
              <a:solidFill>
                <a:srgbClr val="888888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41989C05-380A-48BB-B66E-AB21EF58CFC2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86255" y="346239"/>
            <a:ext cx="8489193" cy="3436775"/>
          </a:xfrm>
          <a:prstGeom prst="rect">
            <a:avLst/>
          </a:prstGeom>
        </p:spPr>
      </p:pic>
      <p:pic>
        <p:nvPicPr>
          <p:cNvPr id="2050" name="Picture 2">
            <a:extLst>
              <a:ext uri="{FF2B5EF4-FFF2-40B4-BE49-F238E27FC236}">
                <a16:creationId xmlns:a16="http://schemas.microsoft.com/office/drawing/2014/main" id="{63D5CAFE-2305-41AF-A09B-6D9E9DBEF00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154183" y="2191429"/>
            <a:ext cx="2603561" cy="260356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6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9" name="Google Shape;369;p58"/>
          <p:cNvSpPr txBox="1">
            <a:spLocks noGrp="1"/>
          </p:cNvSpPr>
          <p:nvPr>
            <p:ph type="sldNum" idx="12"/>
          </p:nvPr>
        </p:nvSpPr>
        <p:spPr>
          <a:xfrm>
            <a:off x="7780013" y="4767262"/>
            <a:ext cx="740700" cy="273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</a:pPr>
            <a:fld id="{00000000-1234-1234-1234-123412341234}" type="slidenum">
              <a:rPr lang="ru"/>
              <a:t>34</a:t>
            </a:fld>
            <a:endParaRPr/>
          </a:p>
        </p:txBody>
      </p:sp>
      <p:sp>
        <p:nvSpPr>
          <p:cNvPr id="370" name="Google Shape;370;p58"/>
          <p:cNvSpPr txBox="1">
            <a:spLocks noGrp="1"/>
          </p:cNvSpPr>
          <p:nvPr>
            <p:ph type="body" idx="1"/>
          </p:nvPr>
        </p:nvSpPr>
        <p:spPr>
          <a:xfrm>
            <a:off x="1853272" y="436066"/>
            <a:ext cx="2943300" cy="348300"/>
          </a:xfrm>
          <a:prstGeom prst="rect">
            <a:avLst/>
          </a:prstGeom>
        </p:spPr>
        <p:txBody>
          <a:bodyPr spcFirstLastPara="1" wrap="square" lIns="68575" tIns="34275" rIns="68575" bIns="34275" anchor="t" anchorCtr="0">
            <a:noAutofit/>
          </a:bodyPr>
          <a:lstStyle/>
          <a:p>
            <a:pPr marL="0" lvl="0" indent="0" algn="l" rtl="0">
              <a:lnSpc>
                <a:spcPct val="115000"/>
              </a:lnSpc>
              <a:spcBef>
                <a:spcPts val="0"/>
              </a:spcBef>
              <a:spcAft>
                <a:spcPts val="1200"/>
              </a:spcAft>
              <a:buNone/>
            </a:pPr>
            <a:r>
              <a:rPr lang="ru" sz="1800" b="0" i="1" dirty="0">
                <a:latin typeface="Lora Medium"/>
                <a:ea typeface="Lora Medium"/>
                <a:cs typeface="Lora Medium"/>
                <a:sym typeface="Lora Medium"/>
              </a:rPr>
              <a:t>Обычный матричный метод</a:t>
            </a:r>
            <a:endParaRPr sz="1800" b="0" i="1" dirty="0">
              <a:latin typeface="Lora Medium"/>
              <a:ea typeface="Lora Medium"/>
              <a:cs typeface="Lora Medium"/>
              <a:sym typeface="Lora Medium"/>
            </a:endParaRPr>
          </a:p>
        </p:txBody>
      </p:sp>
      <p:sp>
        <p:nvSpPr>
          <p:cNvPr id="371" name="Google Shape;371;p58"/>
          <p:cNvSpPr txBox="1">
            <a:spLocks noGrp="1"/>
          </p:cNvSpPr>
          <p:nvPr>
            <p:ph type="body" idx="2"/>
          </p:nvPr>
        </p:nvSpPr>
        <p:spPr>
          <a:xfrm>
            <a:off x="1095703" y="1123897"/>
            <a:ext cx="3644129" cy="3399000"/>
          </a:xfrm>
          <a:prstGeom prst="rect">
            <a:avLst/>
          </a:prstGeom>
        </p:spPr>
        <p:txBody>
          <a:bodyPr spcFirstLastPara="1" wrap="square" lIns="68575" tIns="0" rIns="68575" bIns="34275" anchor="t" anchorCtr="0">
            <a:noAutofit/>
          </a:bodyPr>
          <a:lstStyle/>
          <a:p>
            <a:pPr marL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ru" sz="1800" dirty="0">
                <a:latin typeface="Calibri"/>
                <a:ea typeface="Calibri"/>
                <a:cs typeface="Calibri"/>
                <a:sym typeface="Calibri"/>
              </a:rPr>
              <a:t>Сотрудник может не обладать компетенцией, но управляет командой в критичной для бизнеса системе, и?</a:t>
            </a:r>
            <a:endParaRPr sz="1800" dirty="0">
              <a:latin typeface="Calibri"/>
              <a:ea typeface="Calibri"/>
              <a:cs typeface="Calibri"/>
              <a:sym typeface="Calibri"/>
            </a:endParaRPr>
          </a:p>
          <a:p>
            <a:pPr marL="0" lvl="0" indent="0" algn="l" rtl="0">
              <a:lnSpc>
                <a:spcPct val="115000"/>
              </a:lnSpc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ru" sz="1800" dirty="0">
                <a:latin typeface="Calibri"/>
                <a:ea typeface="Calibri"/>
                <a:cs typeface="Calibri"/>
                <a:sym typeface="Calibri"/>
              </a:rPr>
              <a:t>Сотрудник обладает компетенцией, но управляет командой в подсобке и делает ПО для кофемашины</a:t>
            </a:r>
            <a:endParaRPr sz="1800" dirty="0">
              <a:latin typeface="Calibri"/>
              <a:ea typeface="Calibri"/>
              <a:cs typeface="Calibri"/>
              <a:sym typeface="Calibri"/>
            </a:endParaRPr>
          </a:p>
          <a:p>
            <a:pPr marL="0" lvl="0" indent="0" algn="l" rtl="0">
              <a:lnSpc>
                <a:spcPct val="115000"/>
              </a:lnSpc>
              <a:spcBef>
                <a:spcPts val="1200"/>
              </a:spcBef>
              <a:spcAft>
                <a:spcPts val="120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ru" sz="1800" dirty="0">
                <a:latin typeface="Calibri"/>
                <a:ea typeface="Calibri"/>
                <a:cs typeface="Calibri"/>
                <a:sym typeface="Calibri"/>
              </a:rPr>
              <a:t>Решение о компетенции могут принимать не компетентные в этом же люди</a:t>
            </a:r>
            <a:endParaRPr sz="1800" dirty="0"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72" name="Google Shape;372;p58"/>
          <p:cNvSpPr txBox="1">
            <a:spLocks noGrp="1"/>
          </p:cNvSpPr>
          <p:nvPr>
            <p:ph type="body" idx="3"/>
          </p:nvPr>
        </p:nvSpPr>
        <p:spPr>
          <a:xfrm>
            <a:off x="5563013" y="436066"/>
            <a:ext cx="2957700" cy="348300"/>
          </a:xfrm>
          <a:prstGeom prst="rect">
            <a:avLst/>
          </a:prstGeom>
        </p:spPr>
        <p:txBody>
          <a:bodyPr spcFirstLastPara="1" wrap="square" lIns="68575" tIns="34275" rIns="68575" bIns="34275" anchor="t" anchorCtr="0">
            <a:noAutofit/>
          </a:bodyPr>
          <a:lstStyle/>
          <a:p>
            <a:pPr marL="0" lvl="0" indent="0" algn="l" rtl="0">
              <a:lnSpc>
                <a:spcPct val="115000"/>
              </a:lnSpc>
              <a:spcBef>
                <a:spcPts val="0"/>
              </a:spcBef>
              <a:spcAft>
                <a:spcPts val="1200"/>
              </a:spcAft>
              <a:buNone/>
            </a:pPr>
            <a:r>
              <a:rPr lang="ru" sz="1800" b="0" i="1" dirty="0">
                <a:latin typeface="Lora Medium"/>
                <a:ea typeface="Lora Medium"/>
                <a:cs typeface="Lora Medium"/>
                <a:sym typeface="Lora Medium"/>
              </a:rPr>
              <a:t>Матричный метод угроз</a:t>
            </a:r>
            <a:endParaRPr sz="1800" b="0" i="1" dirty="0">
              <a:latin typeface="Lora Medium"/>
              <a:ea typeface="Lora Medium"/>
              <a:cs typeface="Lora Medium"/>
              <a:sym typeface="Lora Medium"/>
            </a:endParaRPr>
          </a:p>
        </p:txBody>
      </p:sp>
      <p:sp>
        <p:nvSpPr>
          <p:cNvPr id="373" name="Google Shape;373;p58"/>
          <p:cNvSpPr txBox="1">
            <a:spLocks noGrp="1"/>
          </p:cNvSpPr>
          <p:nvPr>
            <p:ph type="body" idx="4"/>
          </p:nvPr>
        </p:nvSpPr>
        <p:spPr>
          <a:xfrm>
            <a:off x="5563013" y="1011529"/>
            <a:ext cx="2957700" cy="3399000"/>
          </a:xfrm>
          <a:prstGeom prst="rect">
            <a:avLst/>
          </a:prstGeom>
        </p:spPr>
        <p:txBody>
          <a:bodyPr spcFirstLastPara="1" wrap="square" lIns="68575" tIns="0" rIns="68575" bIns="34275" anchor="t" anchorCtr="0">
            <a:noAutofit/>
          </a:bodyPr>
          <a:lstStyle/>
          <a:p>
            <a:pPr marL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ru" sz="1800" dirty="0">
                <a:latin typeface="Calibri"/>
                <a:ea typeface="Calibri"/>
                <a:cs typeface="Calibri"/>
                <a:sym typeface="Calibri"/>
              </a:rPr>
              <a:t>Сотрудник известен, управляет командой для критичной системе в бизнесе</a:t>
            </a:r>
            <a:endParaRPr sz="1800" dirty="0">
              <a:latin typeface="Calibri"/>
              <a:ea typeface="Calibri"/>
              <a:cs typeface="Calibri"/>
              <a:sym typeface="Calibri"/>
            </a:endParaRPr>
          </a:p>
          <a:p>
            <a:pPr marL="0" lvl="0" indent="0" algn="l" rtl="0">
              <a:lnSpc>
                <a:spcPct val="115000"/>
              </a:lnSpc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ru" sz="1800" dirty="0">
                <a:latin typeface="Calibri"/>
                <a:ea typeface="Calibri"/>
                <a:cs typeface="Calibri"/>
                <a:sym typeface="Calibri"/>
              </a:rPr>
              <a:t>Сотрудника проще поставить под наблюдение и фокусироваться результатах опросов его самого</a:t>
            </a:r>
            <a:endParaRPr sz="1800" dirty="0">
              <a:latin typeface="Calibri"/>
              <a:ea typeface="Calibri"/>
              <a:cs typeface="Calibri"/>
              <a:sym typeface="Calibri"/>
            </a:endParaRPr>
          </a:p>
          <a:p>
            <a:pPr marL="0" lvl="0" indent="0" algn="l" rtl="0">
              <a:lnSpc>
                <a:spcPct val="115000"/>
              </a:lnSpc>
              <a:spcBef>
                <a:spcPts val="1200"/>
              </a:spcBef>
              <a:spcAft>
                <a:spcPts val="120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ru" sz="1800" dirty="0">
                <a:latin typeface="Calibri"/>
                <a:ea typeface="Calibri"/>
                <a:cs typeface="Calibri"/>
                <a:sym typeface="Calibri"/>
              </a:rPr>
              <a:t>Подтверждение компетенции - отсутствие катастроф</a:t>
            </a:r>
            <a:endParaRPr sz="1800" dirty="0"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7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9" name="Google Shape;379;p59"/>
          <p:cNvSpPr txBox="1">
            <a:spLocks noGrp="1"/>
          </p:cNvSpPr>
          <p:nvPr>
            <p:ph type="title"/>
          </p:nvPr>
        </p:nvSpPr>
        <p:spPr>
          <a:xfrm>
            <a:off x="307350" y="1433213"/>
            <a:ext cx="8208000" cy="3471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b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ct val="57894"/>
              <a:buFont typeface="Arial"/>
              <a:buNone/>
            </a:pPr>
            <a:r>
              <a:rPr lang="ru" sz="1600" i="1" dirty="0">
                <a:latin typeface="Lora Medium"/>
                <a:ea typeface="Lora Medium"/>
                <a:cs typeface="Lora Medium"/>
                <a:sym typeface="Lora Medium"/>
              </a:rPr>
              <a:t>Индекс бюрократизации</a:t>
            </a:r>
            <a:endParaRPr sz="1600" i="1" dirty="0">
              <a:latin typeface="Lora Medium"/>
              <a:ea typeface="Lora Medium"/>
              <a:cs typeface="Lora Medium"/>
              <a:sym typeface="Lora Medium"/>
            </a:endParaRPr>
          </a:p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ct val="57894"/>
              <a:buFont typeface="Arial"/>
              <a:buNone/>
            </a:pPr>
            <a:endParaRPr sz="1600" dirty="0">
              <a:latin typeface="Lora Medium"/>
              <a:ea typeface="Lora Medium"/>
              <a:cs typeface="Lora Medium"/>
              <a:sym typeface="Lora Medium"/>
            </a:endParaRPr>
          </a:p>
          <a:p>
            <a:pPr marL="457200" lvl="0" indent="-309879" algn="l" rtl="0">
              <a:lnSpc>
                <a:spcPct val="150000"/>
              </a:lnSpc>
              <a:spcBef>
                <a:spcPts val="600"/>
              </a:spcBef>
              <a:spcAft>
                <a:spcPts val="0"/>
              </a:spcAft>
              <a:buSzPct val="100000"/>
              <a:buChar char="❏"/>
            </a:pPr>
            <a:r>
              <a:rPr lang="ru" sz="1600" i="1" dirty="0">
                <a:latin typeface="Lora SemiBold"/>
                <a:ea typeface="Lora SemiBold"/>
                <a:cs typeface="Lora SemiBold"/>
                <a:sym typeface="Lora SemiBold"/>
              </a:rPr>
              <a:t>Потери.</a:t>
            </a:r>
            <a:r>
              <a:rPr lang="ru" sz="1600" dirty="0">
                <a:latin typeface="Calibri"/>
                <a:ea typeface="Calibri"/>
                <a:cs typeface="Calibri"/>
                <a:sym typeface="Calibri"/>
              </a:rPr>
              <a:t> Количество уровней организационной иерархии и процент времени, затрачиваемого на выполнение бюрократических задач, не создающих ценности.</a:t>
            </a:r>
            <a:endParaRPr sz="1600" dirty="0">
              <a:latin typeface="Calibri"/>
              <a:ea typeface="Calibri"/>
              <a:cs typeface="Calibri"/>
              <a:sym typeface="Calibri"/>
            </a:endParaRPr>
          </a:p>
          <a:p>
            <a:pPr marL="457200" lvl="0" indent="-309879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SzPct val="100000"/>
              <a:buChar char="❏"/>
            </a:pPr>
            <a:r>
              <a:rPr lang="ru" sz="1600" i="1" dirty="0">
                <a:latin typeface="Lora SemiBold"/>
                <a:ea typeface="Lora SemiBold"/>
                <a:cs typeface="Lora SemiBold"/>
                <a:sym typeface="Lora SemiBold"/>
              </a:rPr>
              <a:t>Торможение.</a:t>
            </a:r>
            <a:r>
              <a:rPr lang="ru" sz="1600" dirty="0">
                <a:latin typeface="Calibri"/>
                <a:ea typeface="Calibri"/>
                <a:cs typeface="Calibri"/>
                <a:sym typeface="Calibri"/>
              </a:rPr>
              <a:t> Бюрократические барьеры, замедляющие принятие решений.</a:t>
            </a:r>
            <a:endParaRPr sz="1600" dirty="0">
              <a:latin typeface="Calibri"/>
              <a:ea typeface="Calibri"/>
              <a:cs typeface="Calibri"/>
              <a:sym typeface="Calibri"/>
            </a:endParaRPr>
          </a:p>
          <a:p>
            <a:pPr marL="457200" lvl="0" indent="-309879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SzPct val="100000"/>
              <a:buChar char="❏"/>
            </a:pPr>
            <a:r>
              <a:rPr lang="ru" sz="1600" i="1" dirty="0">
                <a:latin typeface="Lora SemiBold"/>
                <a:ea typeface="Lora SemiBold"/>
                <a:cs typeface="Lora SemiBold"/>
                <a:sym typeface="Lora SemiBold"/>
              </a:rPr>
              <a:t>Обособленность.</a:t>
            </a:r>
            <a:r>
              <a:rPr lang="ru" sz="1600" dirty="0">
                <a:latin typeface="Calibri"/>
                <a:ea typeface="Calibri"/>
                <a:cs typeface="Calibri"/>
                <a:sym typeface="Calibri"/>
              </a:rPr>
              <a:t> Процент времени, уходящего на решение внутренних, а не внешних проблем.</a:t>
            </a:r>
            <a:endParaRPr sz="1600" dirty="0">
              <a:latin typeface="Calibri"/>
              <a:ea typeface="Calibri"/>
              <a:cs typeface="Calibri"/>
              <a:sym typeface="Calibri"/>
            </a:endParaRPr>
          </a:p>
          <a:p>
            <a:pPr marL="457200" lvl="0" indent="-309879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SzPct val="100000"/>
              <a:buChar char="❏"/>
            </a:pPr>
            <a:r>
              <a:rPr lang="ru" sz="1600" i="1" dirty="0">
                <a:latin typeface="Lora SemiBold"/>
                <a:ea typeface="Lora SemiBold"/>
                <a:cs typeface="Lora SemiBold"/>
                <a:sym typeface="Lora SemiBold"/>
              </a:rPr>
              <a:t>Автократия.</a:t>
            </a:r>
            <a:r>
              <a:rPr lang="ru" sz="1600" dirty="0">
                <a:latin typeface="Calibri"/>
                <a:ea typeface="Calibri"/>
                <a:cs typeface="Calibri"/>
                <a:sym typeface="Calibri"/>
              </a:rPr>
              <a:t> Границы самостоятельности низовых подразделений.</a:t>
            </a:r>
            <a:endParaRPr sz="1600" dirty="0">
              <a:latin typeface="Calibri"/>
              <a:ea typeface="Calibri"/>
              <a:cs typeface="Calibri"/>
              <a:sym typeface="Calibri"/>
            </a:endParaRPr>
          </a:p>
          <a:p>
            <a:pPr marL="457200" lvl="0" indent="-309879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SzPct val="100000"/>
              <a:buChar char="❏"/>
            </a:pPr>
            <a:r>
              <a:rPr lang="ru" sz="1600" i="1" dirty="0">
                <a:latin typeface="Lora SemiBold"/>
                <a:ea typeface="Lora SemiBold"/>
                <a:cs typeface="Lora SemiBold"/>
                <a:sym typeface="Lora SemiBold"/>
              </a:rPr>
              <a:t>Конформизм.</a:t>
            </a:r>
            <a:r>
              <a:rPr lang="ru" sz="1600" dirty="0">
                <a:latin typeface="Calibri"/>
                <a:ea typeface="Calibri"/>
                <a:cs typeface="Calibri"/>
                <a:sym typeface="Calibri"/>
              </a:rPr>
              <a:t> Вероятность того, что нестандартные идеи встретят враждебный или скептический приём.</a:t>
            </a:r>
            <a:endParaRPr sz="1600" dirty="0">
              <a:latin typeface="Calibri"/>
              <a:ea typeface="Calibri"/>
              <a:cs typeface="Calibri"/>
              <a:sym typeface="Calibri"/>
            </a:endParaRPr>
          </a:p>
          <a:p>
            <a:pPr marL="457200" lvl="0" indent="-309879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SzPct val="100000"/>
              <a:buChar char="❏"/>
            </a:pPr>
            <a:r>
              <a:rPr lang="ru" sz="1600" i="1" dirty="0">
                <a:latin typeface="Lora SemiBold"/>
                <a:ea typeface="Lora SemiBold"/>
                <a:cs typeface="Lora SemiBold"/>
                <a:sym typeface="Lora SemiBold"/>
              </a:rPr>
              <a:t>Нерешительность.</a:t>
            </a:r>
            <a:r>
              <a:rPr lang="ru" sz="1600" dirty="0">
                <a:latin typeface="Calibri"/>
                <a:ea typeface="Calibri"/>
                <a:cs typeface="Calibri"/>
                <a:sym typeface="Calibri"/>
              </a:rPr>
              <a:t> Ограничения риска и экспериментов.</a:t>
            </a:r>
            <a:endParaRPr sz="1600" dirty="0">
              <a:latin typeface="Calibri"/>
              <a:ea typeface="Calibri"/>
              <a:cs typeface="Calibri"/>
              <a:sym typeface="Calibri"/>
            </a:endParaRPr>
          </a:p>
          <a:p>
            <a:pPr marL="457200" lvl="0" indent="-309879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SzPct val="100000"/>
              <a:buChar char="❏"/>
            </a:pPr>
            <a:r>
              <a:rPr lang="ru" sz="1600" i="1" dirty="0">
                <a:latin typeface="Lora SemiBold"/>
                <a:ea typeface="Lora SemiBold"/>
                <a:cs typeface="Lora SemiBold"/>
                <a:sym typeface="Lora SemiBold"/>
              </a:rPr>
              <a:t>Политические интриги.</a:t>
            </a:r>
            <a:r>
              <a:rPr lang="ru" sz="1600" dirty="0">
                <a:latin typeface="Calibri"/>
                <a:ea typeface="Calibri"/>
                <a:cs typeface="Calibri"/>
                <a:sym typeface="Calibri"/>
              </a:rPr>
              <a:t> Преобладание политических интриг и их роль в карьерном продвижении.</a:t>
            </a:r>
            <a:endParaRPr sz="1600" dirty="0"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80" name="Google Shape;380;p59"/>
          <p:cNvSpPr txBox="1">
            <a:spLocks noGrp="1"/>
          </p:cNvSpPr>
          <p:nvPr>
            <p:ph type="sldNum" idx="12"/>
          </p:nvPr>
        </p:nvSpPr>
        <p:spPr>
          <a:xfrm>
            <a:off x="6457950" y="4767263"/>
            <a:ext cx="2057400" cy="273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/>
          <a:p>
            <a:pPr marL="0" marR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 sz="7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rPr>
              <a:t>35</a:t>
            </a:fld>
            <a:endParaRPr sz="700" b="0" i="0" u="none" strike="noStrike" cap="none">
              <a:solidFill>
                <a:srgbClr val="888888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8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6" name="Google Shape;386;p60"/>
          <p:cNvSpPr txBox="1">
            <a:spLocks noGrp="1"/>
          </p:cNvSpPr>
          <p:nvPr>
            <p:ph type="ctrTitle"/>
          </p:nvPr>
        </p:nvSpPr>
        <p:spPr>
          <a:xfrm>
            <a:off x="2481209" y="1411383"/>
            <a:ext cx="6466800" cy="1928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b" anchorCtr="0">
            <a:noAutofit/>
          </a:bodyPr>
          <a:lstStyle/>
          <a:p>
            <a:pPr marL="457200" lvl="0" indent="-3302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600"/>
              <a:buFont typeface="Lora"/>
              <a:buChar char="❏"/>
            </a:pPr>
            <a:r>
              <a:rPr lang="ru" sz="2000" i="1" dirty="0">
                <a:latin typeface="Lora"/>
                <a:ea typeface="Lora"/>
                <a:cs typeface="Lora"/>
                <a:sym typeface="Lora"/>
              </a:rPr>
              <a:t>Насколько бюрократизированный ваш департамент?</a:t>
            </a:r>
            <a:endParaRPr sz="2000" i="1" dirty="0">
              <a:latin typeface="Lora"/>
              <a:ea typeface="Lora"/>
              <a:cs typeface="Lora"/>
              <a:sym typeface="Lora"/>
            </a:endParaRPr>
          </a:p>
          <a:p>
            <a:pPr marL="457200" lvl="0" indent="-3302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600"/>
              <a:buFont typeface="Lora"/>
              <a:buChar char="❏"/>
            </a:pPr>
            <a:r>
              <a:rPr lang="ru" sz="2000" i="1" dirty="0">
                <a:latin typeface="Lora"/>
                <a:ea typeface="Lora"/>
                <a:cs typeface="Lora"/>
                <a:sym typeface="Lora"/>
              </a:rPr>
              <a:t>Насколько тормозят вашу работу внешние факторы?</a:t>
            </a:r>
            <a:endParaRPr sz="2000" i="1" dirty="0">
              <a:latin typeface="Lora"/>
              <a:ea typeface="Lora"/>
              <a:cs typeface="Lora"/>
              <a:sym typeface="Lora"/>
            </a:endParaRPr>
          </a:p>
          <a:p>
            <a:pPr marL="457200" lvl="0" indent="-3302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600"/>
              <a:buFont typeface="Lora"/>
              <a:buChar char="❏"/>
            </a:pPr>
            <a:r>
              <a:rPr lang="ru" sz="2000" i="1" dirty="0">
                <a:latin typeface="Lora"/>
                <a:ea typeface="Lora"/>
                <a:cs typeface="Lora"/>
                <a:sym typeface="Lora"/>
              </a:rPr>
              <a:t>Усложнено ли согласование для простых вещей и на сколько?</a:t>
            </a:r>
            <a:endParaRPr sz="2000" i="1" dirty="0">
              <a:latin typeface="Lora"/>
              <a:ea typeface="Lora"/>
              <a:cs typeface="Lora"/>
              <a:sym typeface="Lora"/>
            </a:endParaRPr>
          </a:p>
        </p:txBody>
      </p:sp>
      <p:sp>
        <p:nvSpPr>
          <p:cNvPr id="387" name="Google Shape;387;p60"/>
          <p:cNvSpPr txBox="1">
            <a:spLocks noGrp="1"/>
          </p:cNvSpPr>
          <p:nvPr>
            <p:ph type="sldNum" idx="12"/>
          </p:nvPr>
        </p:nvSpPr>
        <p:spPr>
          <a:xfrm>
            <a:off x="7184571" y="4767263"/>
            <a:ext cx="1330800" cy="273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/>
          <a:p>
            <a:pPr marL="0" marR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 sz="7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rPr>
              <a:t>36</a:t>
            </a:fld>
            <a:endParaRPr sz="700" b="0" i="0" u="none" strike="noStrike" cap="none">
              <a:solidFill>
                <a:srgbClr val="888888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DF53D190-E6D6-45C8-ABB2-D0702D6143B1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981903" y="3823137"/>
            <a:ext cx="3714750" cy="835901"/>
          </a:xfrm>
          <a:prstGeom prst="rect">
            <a:avLst/>
          </a:prstGeom>
        </p:spPr>
      </p:pic>
    </p:spTree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0159B0D2-7CD3-41E7-96B4-A46CCE34093D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368519" y="646385"/>
            <a:ext cx="6032281" cy="3515711"/>
          </a:xfrm>
        </p:spPr>
        <p:txBody>
          <a:bodyPr>
            <a:normAutofit/>
          </a:bodyPr>
          <a:lstStyle/>
          <a:p>
            <a:r>
              <a:rPr lang="ru-RU" sz="2000" dirty="0">
                <a:latin typeface="Lora" pitchFamily="2" charset="-52"/>
              </a:rPr>
              <a:t>Во всех случаях развалов команд – первая причина это ты, а вторая вся твоя бюрократия</a:t>
            </a:r>
          </a:p>
          <a:p>
            <a:endParaRPr lang="ru-RU" sz="2000" dirty="0">
              <a:latin typeface="Lora" pitchFamily="2" charset="-52"/>
            </a:endParaRPr>
          </a:p>
          <a:p>
            <a:r>
              <a:rPr lang="ru-RU" sz="2000" dirty="0">
                <a:latin typeface="Lora" pitchFamily="2" charset="-52"/>
              </a:rPr>
              <a:t>Не измеряемая бюрократия рано или поздно ломает саму систему в массе.</a:t>
            </a:r>
          </a:p>
          <a:p>
            <a:endParaRPr lang="ru-RU" sz="2000" dirty="0">
              <a:latin typeface="Lora" pitchFamily="2" charset="-52"/>
            </a:endParaRPr>
          </a:p>
          <a:p>
            <a:r>
              <a:rPr lang="ru-RU" sz="2000" dirty="0">
                <a:latin typeface="Lora" pitchFamily="2" charset="-52"/>
              </a:rPr>
              <a:t>Пример: Статья бывшего работника </a:t>
            </a:r>
            <a:r>
              <a:rPr lang="en-US" sz="2000" dirty="0">
                <a:latin typeface="Lora" pitchFamily="2" charset="-52"/>
              </a:rPr>
              <a:t>AWS</a:t>
            </a:r>
          </a:p>
          <a:p>
            <a:r>
              <a:rPr lang="ru-RU" sz="2000" dirty="0">
                <a:latin typeface="Lora" pitchFamily="2" charset="-52"/>
              </a:rPr>
              <a:t>Последняя авария в </a:t>
            </a:r>
            <a:r>
              <a:rPr lang="en-US" sz="2000" dirty="0">
                <a:latin typeface="Lora" pitchFamily="2" charset="-52"/>
              </a:rPr>
              <a:t>AWS</a:t>
            </a:r>
            <a:endParaRPr lang="ru-RU" sz="2000" dirty="0">
              <a:latin typeface="Lora" pitchFamily="2" charset="-52"/>
            </a:endParaRPr>
          </a:p>
        </p:txBody>
      </p:sp>
      <p:pic>
        <p:nvPicPr>
          <p:cNvPr id="1026" name="Picture 2">
            <a:extLst>
              <a:ext uri="{FF2B5EF4-FFF2-40B4-BE49-F238E27FC236}">
                <a16:creationId xmlns:a16="http://schemas.microsoft.com/office/drawing/2014/main" id="{D154EB93-23BA-4A78-A77C-0E34BC45E52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712826" y="1686416"/>
            <a:ext cx="1989740" cy="198974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019780143"/>
      </p:ext>
    </p:extLst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9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3" name="Google Shape;393;p61"/>
          <p:cNvSpPr txBox="1">
            <a:spLocks noGrp="1"/>
          </p:cNvSpPr>
          <p:nvPr>
            <p:ph type="ctrTitle"/>
          </p:nvPr>
        </p:nvSpPr>
        <p:spPr>
          <a:xfrm>
            <a:off x="4644788" y="1505607"/>
            <a:ext cx="4879500" cy="230079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b" anchorCtr="0">
            <a:noAutofit/>
          </a:bodyPr>
          <a:lstStyle/>
          <a:p>
            <a:pPr marL="0" lvl="0" indent="0" algn="l" rtl="0">
              <a:lnSpc>
                <a:spcPct val="115000"/>
              </a:lnSpc>
              <a:spcBef>
                <a:spcPts val="0"/>
              </a:spcBef>
              <a:spcAft>
                <a:spcPts val="120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ru" sz="2800" i="1" dirty="0">
                <a:latin typeface="Lora"/>
                <a:ea typeface="Lora"/>
                <a:cs typeface="Lora"/>
                <a:sym typeface="Lora"/>
              </a:rPr>
              <a:t>Затем надо дать инструмент человеку, который этим должен заниматься</a:t>
            </a:r>
            <a:endParaRPr sz="2800" i="1" dirty="0">
              <a:latin typeface="Lora"/>
              <a:ea typeface="Lora"/>
              <a:cs typeface="Lora"/>
              <a:sym typeface="Lora"/>
            </a:endParaRP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AE56EF53-1660-4726-B44E-CA99F5B92702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981903" y="3823137"/>
            <a:ext cx="3714750" cy="835901"/>
          </a:xfrm>
          <a:prstGeom prst="rect">
            <a:avLst/>
          </a:prstGeom>
        </p:spPr>
      </p:pic>
    </p:spTree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9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9" name="Google Shape;399;p62"/>
          <p:cNvSpPr txBox="1">
            <a:spLocks noGrp="1"/>
          </p:cNvSpPr>
          <p:nvPr>
            <p:ph type="sldNum" idx="12"/>
          </p:nvPr>
        </p:nvSpPr>
        <p:spPr>
          <a:xfrm>
            <a:off x="7780024" y="4210730"/>
            <a:ext cx="740700" cy="230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/>
          <a:p>
            <a:pPr marL="0" marR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 sz="7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rPr>
              <a:t>39</a:t>
            </a:fld>
            <a:endParaRPr sz="700" b="0" i="0" u="none" strike="noStrike" cap="none">
              <a:solidFill>
                <a:srgbClr val="888888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400" name="Google Shape;400;p62"/>
          <p:cNvSpPr txBox="1"/>
          <p:nvPr/>
        </p:nvSpPr>
        <p:spPr>
          <a:xfrm>
            <a:off x="623276" y="646508"/>
            <a:ext cx="7705824" cy="433141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ru" sz="1800" i="1" dirty="0">
                <a:solidFill>
                  <a:schemeClr val="dk1"/>
                </a:solidFill>
                <a:latin typeface="Lora"/>
                <a:ea typeface="Lora"/>
                <a:cs typeface="Lora"/>
                <a:sym typeface="Lora"/>
              </a:rPr>
              <a:t>HRBP - человек с кучей функций из википедии</a:t>
            </a:r>
            <a:endParaRPr sz="1800" i="1" dirty="0">
              <a:solidFill>
                <a:schemeClr val="dk1"/>
              </a:solidFill>
              <a:latin typeface="Lora"/>
              <a:ea typeface="Lora"/>
              <a:cs typeface="Lora"/>
              <a:sym typeface="Lora"/>
            </a:endParaRPr>
          </a:p>
          <a:p>
            <a:pPr marL="0" lvl="0" indent="0" algn="l" rtl="0">
              <a:lnSpc>
                <a:spcPct val="115000"/>
              </a:lnSpc>
              <a:spcBef>
                <a:spcPts val="1200"/>
              </a:spcBef>
              <a:spcAft>
                <a:spcPts val="0"/>
              </a:spcAft>
              <a:buNone/>
            </a:pPr>
            <a:r>
              <a:rPr lang="ru" sz="1800" b="1" dirty="0">
                <a:solidFill>
                  <a:schemeClr val="dk1"/>
                </a:solidFill>
                <a:highlight>
                  <a:schemeClr val="lt1"/>
                </a:highlight>
                <a:latin typeface="Calibri"/>
                <a:ea typeface="Calibri"/>
                <a:cs typeface="Calibri"/>
                <a:sym typeface="Calibri"/>
              </a:rPr>
              <a:t>“HR Business Partner (HRBP)</a:t>
            </a:r>
            <a:r>
              <a:rPr lang="ru" sz="1800" dirty="0">
                <a:solidFill>
                  <a:schemeClr val="dk1"/>
                </a:solidFill>
                <a:highlight>
                  <a:schemeClr val="lt1"/>
                </a:highlight>
                <a:latin typeface="Calibri"/>
                <a:ea typeface="Calibri"/>
                <a:cs typeface="Calibri"/>
                <a:sym typeface="Calibri"/>
              </a:rPr>
              <a:t> — это специалист, который выполняет роль </a:t>
            </a:r>
            <a:r>
              <a:rPr lang="ru" sz="1800" b="1" dirty="0">
                <a:solidFill>
                  <a:schemeClr val="dk1"/>
                </a:solidFill>
                <a:highlight>
                  <a:schemeClr val="lt1"/>
                </a:highlight>
                <a:latin typeface="Calibri"/>
                <a:ea typeface="Calibri"/>
                <a:cs typeface="Calibri"/>
                <a:sym typeface="Calibri"/>
              </a:rPr>
              <a:t>связующего звена между бизнесом и кадровым менеджментом</a:t>
            </a:r>
            <a:r>
              <a:rPr lang="ru" sz="1800" dirty="0">
                <a:solidFill>
                  <a:schemeClr val="dk1"/>
                </a:solidFill>
                <a:highlight>
                  <a:schemeClr val="lt1"/>
                </a:highlight>
                <a:latin typeface="Calibri"/>
                <a:ea typeface="Calibri"/>
                <a:cs typeface="Calibri"/>
                <a:sym typeface="Calibri"/>
              </a:rPr>
              <a:t>. Его главная задача — помочь руководству фирмы достичь поставленных целей с помощью управления персоналом”</a:t>
            </a:r>
            <a:endParaRPr sz="1800" dirty="0">
              <a:solidFill>
                <a:schemeClr val="dk1"/>
              </a:solidFill>
              <a:highlight>
                <a:schemeClr val="lt1"/>
              </a:highlight>
              <a:latin typeface="Calibri"/>
              <a:ea typeface="Calibri"/>
              <a:cs typeface="Calibri"/>
              <a:sym typeface="Calibri"/>
            </a:endParaRPr>
          </a:p>
          <a:p>
            <a:pPr marL="0" lvl="0" indent="0" algn="l" rtl="0">
              <a:lnSpc>
                <a:spcPct val="120000"/>
              </a:lnSpc>
              <a:spcBef>
                <a:spcPts val="1800"/>
              </a:spcBef>
              <a:spcAft>
                <a:spcPts val="0"/>
              </a:spcAft>
              <a:buNone/>
            </a:pPr>
            <a:r>
              <a:rPr lang="ru" sz="1800" b="1" dirty="0">
                <a:solidFill>
                  <a:schemeClr val="dk1"/>
                </a:solidFill>
                <a:highlight>
                  <a:schemeClr val="lt1"/>
                </a:highlight>
                <a:latin typeface="Calibri"/>
                <a:ea typeface="Calibri"/>
                <a:cs typeface="Calibri"/>
                <a:sym typeface="Calibri"/>
              </a:rPr>
              <a:t>Обязанности</a:t>
            </a:r>
            <a:endParaRPr sz="1800" b="1" dirty="0">
              <a:solidFill>
                <a:schemeClr val="dk1"/>
              </a:solidFill>
              <a:highlight>
                <a:schemeClr val="lt1"/>
              </a:highlight>
              <a:latin typeface="Calibri"/>
              <a:ea typeface="Calibri"/>
              <a:cs typeface="Calibri"/>
              <a:sym typeface="Calibri"/>
            </a:endParaRPr>
          </a:p>
          <a:p>
            <a:pPr marL="0" lvl="0" indent="0" algn="l" rtl="0">
              <a:lnSpc>
                <a:spcPct val="137500"/>
              </a:lnSpc>
              <a:spcBef>
                <a:spcPts val="600"/>
              </a:spcBef>
              <a:spcAft>
                <a:spcPts val="0"/>
              </a:spcAft>
              <a:buNone/>
            </a:pPr>
            <a:r>
              <a:rPr lang="ru" sz="1800" dirty="0">
                <a:solidFill>
                  <a:schemeClr val="dk1"/>
                </a:solidFill>
                <a:highlight>
                  <a:schemeClr val="lt1"/>
                </a:highlight>
                <a:latin typeface="Calibri"/>
                <a:ea typeface="Calibri"/>
                <a:cs typeface="Calibri"/>
                <a:sym typeface="Calibri"/>
              </a:rPr>
              <a:t>Некоторые ключевые обязанности HRBP:</a:t>
            </a:r>
            <a:endParaRPr sz="1800" dirty="0">
              <a:solidFill>
                <a:schemeClr val="dk1"/>
              </a:solidFill>
              <a:highlight>
                <a:schemeClr val="lt1"/>
              </a:highlight>
              <a:latin typeface="Calibri"/>
              <a:ea typeface="Calibri"/>
              <a:cs typeface="Calibri"/>
              <a:sym typeface="Calibri"/>
            </a:endParaRPr>
          </a:p>
          <a:p>
            <a:pPr marL="0" lvl="0" indent="0" algn="l" rtl="0">
              <a:lnSpc>
                <a:spcPct val="137500"/>
              </a:lnSpc>
              <a:spcBef>
                <a:spcPts val="600"/>
              </a:spcBef>
              <a:spcAft>
                <a:spcPts val="0"/>
              </a:spcAft>
              <a:buNone/>
            </a:pPr>
            <a:r>
              <a:rPr lang="ru" sz="1800" i="1" dirty="0">
                <a:solidFill>
                  <a:schemeClr val="dk1"/>
                </a:solidFill>
                <a:highlight>
                  <a:schemeClr val="lt1"/>
                </a:highlight>
                <a:latin typeface="Calibri"/>
                <a:ea typeface="Calibri"/>
                <a:cs typeface="Calibri"/>
                <a:sym typeface="Calibri"/>
              </a:rPr>
              <a:t>Бла бла бла</a:t>
            </a:r>
            <a:endParaRPr sz="1800" i="1" dirty="0">
              <a:solidFill>
                <a:schemeClr val="dk1"/>
              </a:solidFill>
              <a:highlight>
                <a:schemeClr val="lt1"/>
              </a:highlight>
              <a:latin typeface="Calibri"/>
              <a:ea typeface="Calibri"/>
              <a:cs typeface="Calibri"/>
              <a:sym typeface="Calibri"/>
            </a:endParaRPr>
          </a:p>
          <a:p>
            <a:pPr marL="0" lvl="0" indent="0" algn="l" rtl="0">
              <a:lnSpc>
                <a:spcPct val="137500"/>
              </a:lnSpc>
              <a:spcBef>
                <a:spcPts val="600"/>
              </a:spcBef>
              <a:spcAft>
                <a:spcPts val="600"/>
              </a:spcAft>
              <a:buNone/>
            </a:pPr>
            <a:r>
              <a:rPr lang="ru" sz="1800" b="1" dirty="0">
                <a:solidFill>
                  <a:schemeClr val="dk1"/>
                </a:solidFill>
                <a:highlight>
                  <a:schemeClr val="lt1"/>
                </a:highlight>
                <a:latin typeface="Calibri"/>
                <a:ea typeface="Calibri"/>
                <a:cs typeface="Calibri"/>
                <a:sym typeface="Calibri"/>
              </a:rPr>
              <a:t>HR-аналитика и отчетность</a:t>
            </a:r>
            <a:r>
              <a:rPr lang="ru" sz="1800" dirty="0">
                <a:solidFill>
                  <a:schemeClr val="dk1"/>
                </a:solidFill>
                <a:highlight>
                  <a:schemeClr val="lt1"/>
                </a:highlight>
                <a:latin typeface="Calibri"/>
                <a:ea typeface="Calibri"/>
                <a:cs typeface="Calibri"/>
                <a:sym typeface="Calibri"/>
              </a:rPr>
              <a:t> — сбор, анализ и интерпретация данных о персонале для выявления трендов, рисков и возможностей.</a:t>
            </a:r>
            <a:endParaRPr sz="1800" dirty="0">
              <a:solidFill>
                <a:schemeClr val="dk1"/>
              </a:solidFill>
              <a:highlight>
                <a:schemeClr val="lt1"/>
              </a:highlight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40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6" name="Google Shape;406;p63"/>
          <p:cNvSpPr txBox="1">
            <a:spLocks noGrp="1"/>
          </p:cNvSpPr>
          <p:nvPr>
            <p:ph type="title"/>
          </p:nvPr>
        </p:nvSpPr>
        <p:spPr>
          <a:xfrm>
            <a:off x="2729852" y="102338"/>
            <a:ext cx="6315000" cy="596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b" anchorCtr="0">
            <a:norm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ru" sz="2300" i="1" dirty="0">
                <a:latin typeface="Lora Medium"/>
                <a:ea typeface="Lora Medium"/>
                <a:cs typeface="Lora Medium"/>
                <a:sym typeface="Lora Medium"/>
              </a:rPr>
              <a:t>HRBP</a:t>
            </a:r>
            <a:endParaRPr sz="1200" i="1" dirty="0">
              <a:latin typeface="Lora Medium"/>
              <a:ea typeface="Lora Medium"/>
              <a:cs typeface="Lora Medium"/>
              <a:sym typeface="Lora Medium"/>
            </a:endParaRPr>
          </a:p>
        </p:txBody>
      </p:sp>
      <p:sp>
        <p:nvSpPr>
          <p:cNvPr id="407" name="Google Shape;407;p63"/>
          <p:cNvSpPr txBox="1">
            <a:spLocks noGrp="1"/>
          </p:cNvSpPr>
          <p:nvPr>
            <p:ph type="body" idx="4"/>
          </p:nvPr>
        </p:nvSpPr>
        <p:spPr>
          <a:xfrm>
            <a:off x="1576478" y="927390"/>
            <a:ext cx="7407803" cy="383987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0" rIns="68575" bIns="34275" anchor="t" anchorCtr="0">
            <a:noAutofit/>
          </a:bodyPr>
          <a:lstStyle/>
          <a:p>
            <a:pPr marL="215900" lvl="1" indent="-2159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Font typeface="Calibri"/>
              <a:buChar char="❏"/>
            </a:pPr>
            <a:r>
              <a:rPr lang="ru" sz="2400" dirty="0">
                <a:latin typeface="Calibri"/>
                <a:ea typeface="Calibri"/>
                <a:cs typeface="Calibri"/>
                <a:sym typeface="Calibri"/>
              </a:rPr>
              <a:t>Возвращение к функции “связи между бизнесом и управлением”</a:t>
            </a:r>
            <a:endParaRPr sz="2400" dirty="0">
              <a:latin typeface="Calibri"/>
              <a:ea typeface="Calibri"/>
              <a:cs typeface="Calibri"/>
              <a:sym typeface="Calibri"/>
            </a:endParaRPr>
          </a:p>
          <a:p>
            <a:pPr marL="215900" lvl="1" indent="-2159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Font typeface="Calibri"/>
              <a:buChar char="❏"/>
            </a:pPr>
            <a:r>
              <a:rPr lang="ru" sz="2400" dirty="0">
                <a:latin typeface="Calibri"/>
                <a:ea typeface="Calibri"/>
                <a:cs typeface="Calibri"/>
                <a:sym typeface="Calibri"/>
              </a:rPr>
              <a:t>Выстраивание доверия с тимлидами</a:t>
            </a:r>
            <a:endParaRPr sz="2400" dirty="0">
              <a:latin typeface="Calibri"/>
              <a:ea typeface="Calibri"/>
              <a:cs typeface="Calibri"/>
              <a:sym typeface="Calibri"/>
            </a:endParaRPr>
          </a:p>
          <a:p>
            <a:pPr marL="215900" lvl="1" indent="-2159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Font typeface="Calibri"/>
              <a:buChar char="❏"/>
            </a:pPr>
            <a:r>
              <a:rPr lang="ru" sz="2400" dirty="0">
                <a:latin typeface="Calibri"/>
                <a:ea typeface="Calibri"/>
                <a:cs typeface="Calibri"/>
                <a:sym typeface="Calibri"/>
              </a:rPr>
              <a:t>Разведка среднего звена управления через тимлидов</a:t>
            </a:r>
            <a:endParaRPr sz="2400" dirty="0">
              <a:latin typeface="Calibri"/>
              <a:ea typeface="Calibri"/>
              <a:cs typeface="Calibri"/>
              <a:sym typeface="Calibri"/>
            </a:endParaRPr>
          </a:p>
          <a:p>
            <a:pPr marL="215900" lvl="1" indent="-2159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Font typeface="Calibri"/>
              <a:buChar char="❏"/>
            </a:pPr>
            <a:r>
              <a:rPr lang="ru" sz="2400" dirty="0">
                <a:latin typeface="Calibri"/>
                <a:ea typeface="Calibri"/>
                <a:cs typeface="Calibri"/>
                <a:sym typeface="Calibri"/>
              </a:rPr>
              <a:t>Разведка общего настроения в звене “сотрудник-тимлид”</a:t>
            </a:r>
            <a:endParaRPr sz="2400" dirty="0">
              <a:latin typeface="Calibri"/>
              <a:ea typeface="Calibri"/>
              <a:cs typeface="Calibri"/>
              <a:sym typeface="Calibri"/>
            </a:endParaRPr>
          </a:p>
          <a:p>
            <a:pPr marL="215900" lvl="1" indent="-2159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Font typeface="Calibri"/>
              <a:buChar char="❏"/>
            </a:pPr>
            <a:r>
              <a:rPr lang="ru" sz="2400" dirty="0">
                <a:latin typeface="Calibri"/>
                <a:ea typeface="Calibri"/>
                <a:cs typeface="Calibri"/>
                <a:sym typeface="Calibri"/>
              </a:rPr>
              <a:t>Действие по принципу Бонапарта: “Армией управляю я и мои сержанты”</a:t>
            </a:r>
            <a:endParaRPr sz="2400" dirty="0"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408" name="Google Shape;408;p63"/>
          <p:cNvSpPr txBox="1">
            <a:spLocks noGrp="1"/>
          </p:cNvSpPr>
          <p:nvPr>
            <p:ph type="sldNum" idx="12"/>
          </p:nvPr>
        </p:nvSpPr>
        <p:spPr>
          <a:xfrm>
            <a:off x="7780013" y="4767262"/>
            <a:ext cx="740700" cy="273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/>
          <a:p>
            <a:pPr marL="0" marR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 sz="7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rPr>
              <a:t>40</a:t>
            </a:fld>
            <a:endParaRPr sz="700" b="0" i="0" u="none" strike="noStrike" cap="none">
              <a:solidFill>
                <a:srgbClr val="888888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4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4" name="Google Shape;414;p64"/>
          <p:cNvSpPr txBox="1">
            <a:spLocks noGrp="1"/>
          </p:cNvSpPr>
          <p:nvPr>
            <p:ph type="title"/>
          </p:nvPr>
        </p:nvSpPr>
        <p:spPr>
          <a:xfrm>
            <a:off x="991739" y="1776308"/>
            <a:ext cx="5466212" cy="159088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/>
          <a:p>
            <a:pPr marL="45720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ru" sz="2000" i="1" dirty="0">
                <a:latin typeface="Lora Medium"/>
                <a:ea typeface="Lora Medium"/>
                <a:cs typeface="Lora Medium"/>
                <a:sym typeface="Lora Medium"/>
              </a:rPr>
              <a:t>Сначала дать инструмент для оценки РИСКОВ </a:t>
            </a:r>
            <a:endParaRPr sz="2000" i="1" dirty="0">
              <a:latin typeface="Lora Medium"/>
              <a:ea typeface="Lora Medium"/>
              <a:cs typeface="Lora Medium"/>
              <a:sym typeface="Lora Medium"/>
            </a:endParaRPr>
          </a:p>
          <a:p>
            <a:pPr marL="457200" lvl="0" indent="0" algn="r" rtl="0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None/>
            </a:pPr>
            <a:r>
              <a:rPr lang="ru" sz="2000" i="1" dirty="0">
                <a:latin typeface="Lora Medium"/>
                <a:ea typeface="Lora Medium"/>
                <a:cs typeface="Lora Medium"/>
                <a:sym typeface="Lora Medium"/>
              </a:rPr>
              <a:t>Потом натравить HRBP для наведения связи между лидом и бизнесом</a:t>
            </a:r>
            <a:endParaRPr sz="2000" i="1" dirty="0">
              <a:latin typeface="Lora Medium"/>
              <a:ea typeface="Lora Medium"/>
              <a:cs typeface="Lora Medium"/>
              <a:sym typeface="Lora Medium"/>
            </a:endParaRPr>
          </a:p>
          <a:p>
            <a:pPr marL="0" lvl="0" indent="0" algn="r" rtl="0">
              <a:lnSpc>
                <a:spcPct val="100000"/>
              </a:lnSpc>
              <a:spcBef>
                <a:spcPts val="1200"/>
              </a:spcBef>
              <a:spcAft>
                <a:spcPts val="1200"/>
              </a:spcAft>
              <a:buClr>
                <a:schemeClr val="dk1"/>
              </a:buClr>
              <a:buSzPts val="1100"/>
              <a:buFont typeface="Arial"/>
              <a:buNone/>
            </a:pPr>
            <a:endParaRPr sz="1400" i="1" dirty="0">
              <a:latin typeface="Lora Medium"/>
              <a:ea typeface="Lora Medium"/>
              <a:cs typeface="Lora Medium"/>
              <a:sym typeface="Lora Medium"/>
            </a:endParaRPr>
          </a:p>
        </p:txBody>
      </p:sp>
    </p:spTree>
    <p:extLst>
      <p:ext uri="{BB962C8B-B14F-4D97-AF65-F5344CB8AC3E}">
        <p14:creationId xmlns:p14="http://schemas.microsoft.com/office/powerpoint/2010/main" val="15476616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41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0" name="Google Shape;420;p65"/>
          <p:cNvSpPr txBox="1">
            <a:spLocks noGrp="1"/>
          </p:cNvSpPr>
          <p:nvPr>
            <p:ph type="title"/>
          </p:nvPr>
        </p:nvSpPr>
        <p:spPr>
          <a:xfrm>
            <a:off x="159259" y="1104421"/>
            <a:ext cx="8589000" cy="324686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b" anchorCtr="0">
            <a:normAutofit/>
          </a:bodyPr>
          <a:lstStyle/>
          <a:p>
            <a:pPr marL="457200" lvl="0" indent="-29351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022"/>
              <a:buFont typeface="Lora"/>
              <a:buChar char="❏"/>
            </a:pPr>
            <a:r>
              <a:rPr lang="ru" sz="2000" i="1" dirty="0">
                <a:latin typeface="Lora"/>
                <a:ea typeface="Lora"/>
                <a:cs typeface="Lora"/>
                <a:sym typeface="Lora"/>
              </a:rPr>
              <a:t>В компании 10 тысяч человек</a:t>
            </a:r>
            <a:endParaRPr sz="2000" i="1" dirty="0">
              <a:latin typeface="Lora"/>
              <a:ea typeface="Lora"/>
              <a:cs typeface="Lora"/>
              <a:sym typeface="Lora"/>
            </a:endParaRPr>
          </a:p>
          <a:p>
            <a:pPr marL="457200" lvl="0" indent="-29351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022"/>
              <a:buFont typeface="Lora"/>
              <a:buChar char="❏"/>
            </a:pPr>
            <a:r>
              <a:rPr lang="ru" sz="2000" i="1" dirty="0">
                <a:latin typeface="Lora"/>
                <a:ea typeface="Lora"/>
                <a:cs typeface="Lora"/>
                <a:sym typeface="Lora"/>
              </a:rPr>
              <a:t>10 000 человек </a:t>
            </a:r>
            <a:r>
              <a:rPr lang="en-US" sz="2000" i="1" dirty="0">
                <a:latin typeface="Lora"/>
                <a:ea typeface="Lora"/>
                <a:cs typeface="Lora"/>
                <a:sym typeface="Lora"/>
              </a:rPr>
              <a:t>-&gt;</a:t>
            </a:r>
            <a:r>
              <a:rPr lang="ru" sz="2000" i="1" dirty="0">
                <a:latin typeface="Lora"/>
                <a:ea typeface="Lora"/>
                <a:cs typeface="Lora"/>
                <a:sym typeface="Lora"/>
              </a:rPr>
              <a:t> 10 тысяч оценок 360 </a:t>
            </a:r>
            <a:r>
              <a:rPr lang="en-US" sz="2000" i="1" dirty="0">
                <a:latin typeface="Lora"/>
                <a:ea typeface="Lora"/>
                <a:cs typeface="Lora"/>
                <a:sym typeface="Lora"/>
              </a:rPr>
              <a:t>-&gt;</a:t>
            </a:r>
            <a:r>
              <a:rPr lang="ru" sz="2000" i="1" dirty="0">
                <a:latin typeface="Lora"/>
                <a:ea typeface="Lora"/>
                <a:cs typeface="Lora"/>
                <a:sym typeface="Lora"/>
              </a:rPr>
              <a:t> запихиваем в БД, считаем среднее по больнице </a:t>
            </a:r>
            <a:r>
              <a:rPr lang="en-US" sz="2000" i="1" dirty="0">
                <a:latin typeface="Lora"/>
                <a:ea typeface="Lora"/>
                <a:cs typeface="Lora"/>
                <a:sym typeface="Lora"/>
              </a:rPr>
              <a:t>-&gt;</a:t>
            </a:r>
            <a:r>
              <a:rPr lang="ru" sz="2000" i="1" dirty="0">
                <a:latin typeface="Lora"/>
                <a:ea typeface="Lora"/>
                <a:cs typeface="Lora"/>
                <a:sym typeface="Lora"/>
              </a:rPr>
              <a:t> на выходе бесполезные цифры, потому что в среднем у каждого по яблоку</a:t>
            </a:r>
            <a:endParaRPr sz="2000" i="1" dirty="0">
              <a:latin typeface="Lora"/>
              <a:ea typeface="Lora"/>
              <a:cs typeface="Lora"/>
              <a:sym typeface="Lora"/>
            </a:endParaRPr>
          </a:p>
          <a:p>
            <a:pPr marL="457200" lvl="0" indent="-29351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022"/>
              <a:buFont typeface="Lora"/>
              <a:buChar char="❏"/>
            </a:pPr>
            <a:r>
              <a:rPr lang="ru" sz="2000" i="1" dirty="0">
                <a:latin typeface="Lora"/>
                <a:ea typeface="Lora"/>
                <a:cs typeface="Lora"/>
                <a:sym typeface="Lora"/>
              </a:rPr>
              <a:t>50 инженерных тимлидов </a:t>
            </a:r>
            <a:r>
              <a:rPr lang="en-US" sz="2000" i="1" dirty="0">
                <a:latin typeface="Lora"/>
                <a:ea typeface="Lora"/>
                <a:cs typeface="Lora"/>
                <a:sym typeface="Lora"/>
              </a:rPr>
              <a:t>-&gt;</a:t>
            </a:r>
            <a:r>
              <a:rPr lang="ru" sz="2000" i="1" dirty="0">
                <a:latin typeface="Lora"/>
                <a:ea typeface="Lora"/>
                <a:cs typeface="Lora"/>
                <a:sym typeface="Lora"/>
              </a:rPr>
              <a:t> 50 оценок </a:t>
            </a:r>
            <a:r>
              <a:rPr lang="en-US" sz="2000" i="1" dirty="0">
                <a:latin typeface="Lora"/>
                <a:ea typeface="Lora"/>
                <a:cs typeface="Lora"/>
                <a:sym typeface="Lora"/>
              </a:rPr>
              <a:t>-&gt;</a:t>
            </a:r>
            <a:r>
              <a:rPr lang="ru" sz="2000" i="1" dirty="0">
                <a:latin typeface="Lora"/>
                <a:ea typeface="Lora"/>
                <a:cs typeface="Lora"/>
                <a:sym typeface="Lora"/>
              </a:rPr>
              <a:t> точечная выборка сначала лидов, с которыми надо побеседовать </a:t>
            </a:r>
            <a:r>
              <a:rPr lang="en-US" sz="2000" i="1" dirty="0">
                <a:latin typeface="Lora"/>
                <a:ea typeface="Lora"/>
                <a:cs typeface="Lora"/>
                <a:sym typeface="Lora"/>
              </a:rPr>
              <a:t>-&gt;</a:t>
            </a:r>
            <a:r>
              <a:rPr lang="ru" sz="2000" i="1" dirty="0">
                <a:latin typeface="Lora"/>
                <a:ea typeface="Lora"/>
                <a:cs typeface="Lora"/>
                <a:sym typeface="Lora"/>
              </a:rPr>
              <a:t> после оценки лидов оценка для их подчиненных</a:t>
            </a:r>
            <a:endParaRPr sz="2000" i="1" dirty="0">
              <a:latin typeface="Lora"/>
              <a:ea typeface="Lora"/>
              <a:cs typeface="Lora"/>
              <a:sym typeface="Lora"/>
            </a:endParaRPr>
          </a:p>
        </p:txBody>
      </p:sp>
      <p:sp>
        <p:nvSpPr>
          <p:cNvPr id="421" name="Google Shape;421;p65"/>
          <p:cNvSpPr txBox="1">
            <a:spLocks noGrp="1"/>
          </p:cNvSpPr>
          <p:nvPr>
            <p:ph type="sldNum" idx="12"/>
          </p:nvPr>
        </p:nvSpPr>
        <p:spPr>
          <a:xfrm>
            <a:off x="6457950" y="4767263"/>
            <a:ext cx="2057400" cy="273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/>
          <a:p>
            <a:pPr marL="0" marR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 sz="7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rPr>
              <a:t>42</a:t>
            </a:fld>
            <a:endParaRPr sz="700" b="0" i="0" u="none" strike="noStrike" cap="none">
              <a:solidFill>
                <a:srgbClr val="888888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42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7" name="Google Shape;427;p66"/>
          <p:cNvSpPr txBox="1">
            <a:spLocks noGrp="1"/>
          </p:cNvSpPr>
          <p:nvPr>
            <p:ph type="sldNum" idx="12"/>
          </p:nvPr>
        </p:nvSpPr>
        <p:spPr>
          <a:xfrm>
            <a:off x="7780013" y="4767262"/>
            <a:ext cx="740700" cy="273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/>
          <a:p>
            <a:pPr marL="0" marR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 sz="7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rPr>
              <a:t>43</a:t>
            </a:fld>
            <a:endParaRPr sz="700" b="0" i="0" u="none" strike="noStrike" cap="none">
              <a:solidFill>
                <a:srgbClr val="888888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428" name="Google Shape;428;p66"/>
          <p:cNvSpPr txBox="1"/>
          <p:nvPr/>
        </p:nvSpPr>
        <p:spPr>
          <a:xfrm>
            <a:off x="623287" y="563563"/>
            <a:ext cx="7161900" cy="478589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ru" sz="2000" i="1" dirty="0">
                <a:solidFill>
                  <a:schemeClr val="dk1"/>
                </a:solidFill>
                <a:latin typeface="Lora Medium"/>
                <a:ea typeface="Lora Medium"/>
                <a:cs typeface="Lora Medium"/>
                <a:sym typeface="Lora Medium"/>
              </a:rPr>
              <a:t>Матрица угроз обязывает:</a:t>
            </a:r>
            <a:endParaRPr sz="2000" i="1" dirty="0">
              <a:solidFill>
                <a:schemeClr val="dk1"/>
              </a:solidFill>
              <a:latin typeface="Lora Medium"/>
              <a:ea typeface="Lora Medium"/>
              <a:cs typeface="Lora Medium"/>
              <a:sym typeface="Lora Medium"/>
            </a:endParaRPr>
          </a:p>
          <a:p>
            <a:pPr marL="0" lvl="0" indent="0" algn="l" rtl="0">
              <a:lnSpc>
                <a:spcPct val="115000"/>
              </a:lnSpc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endParaRPr sz="2000" i="1" dirty="0">
              <a:solidFill>
                <a:schemeClr val="dk1"/>
              </a:solidFill>
              <a:latin typeface="Lora Medium"/>
              <a:ea typeface="Lora Medium"/>
              <a:cs typeface="Lora Medium"/>
              <a:sym typeface="Lora Medium"/>
            </a:endParaRPr>
          </a:p>
          <a:p>
            <a:pPr marL="0" lvl="0" indent="0" algn="l" rtl="0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ru" sz="2000" dirty="0">
                <a:solidFill>
                  <a:schemeClr val="dk1"/>
                </a:solidFill>
                <a:latin typeface="Lora"/>
                <a:ea typeface="Lora"/>
                <a:cs typeface="Lora"/>
                <a:sym typeface="Lora"/>
              </a:rPr>
              <a:t>Руководителей среднего звена сформулировать, зачем им дорогостоящий персонал</a:t>
            </a:r>
            <a:endParaRPr sz="2000" dirty="0">
              <a:solidFill>
                <a:schemeClr val="dk1"/>
              </a:solidFill>
              <a:latin typeface="Lora"/>
              <a:ea typeface="Lora"/>
              <a:cs typeface="Lora"/>
              <a:sym typeface="Lora"/>
            </a:endParaRPr>
          </a:p>
          <a:p>
            <a:pPr marL="0" lvl="0" indent="0" algn="l" rtl="0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ru" sz="2000" dirty="0">
                <a:solidFill>
                  <a:schemeClr val="dk1"/>
                </a:solidFill>
                <a:latin typeface="Lora"/>
                <a:ea typeface="Lora"/>
                <a:cs typeface="Lora"/>
                <a:sym typeface="Lora"/>
              </a:rPr>
              <a:t>Какие критичные роли выполняет в департаменте персонал</a:t>
            </a:r>
            <a:endParaRPr sz="2000" dirty="0">
              <a:solidFill>
                <a:schemeClr val="dk1"/>
              </a:solidFill>
              <a:latin typeface="Lora"/>
              <a:ea typeface="Lora"/>
              <a:cs typeface="Lora"/>
              <a:sym typeface="Lora"/>
            </a:endParaRPr>
          </a:p>
          <a:p>
            <a:pPr marL="0" lvl="0" indent="0" algn="l" rtl="0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ru" sz="2000" dirty="0">
                <a:solidFill>
                  <a:schemeClr val="dk1"/>
                </a:solidFill>
                <a:latin typeface="Lora"/>
                <a:ea typeface="Lora"/>
                <a:cs typeface="Lora"/>
                <a:sym typeface="Lora"/>
              </a:rPr>
              <a:t>Дать четкую оценку компетенций, а не обобщенную с потолка</a:t>
            </a:r>
            <a:endParaRPr sz="2000" dirty="0">
              <a:solidFill>
                <a:schemeClr val="dk1"/>
              </a:solidFill>
              <a:latin typeface="Lora"/>
              <a:ea typeface="Lora"/>
              <a:cs typeface="Lora"/>
              <a:sym typeface="Lora"/>
            </a:endParaRPr>
          </a:p>
          <a:p>
            <a:pPr marL="0" lvl="0" indent="0" algn="l" rtl="0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ru" sz="2000" dirty="0">
                <a:solidFill>
                  <a:schemeClr val="dk1"/>
                </a:solidFill>
                <a:latin typeface="Lora"/>
                <a:ea typeface="Lora"/>
                <a:cs typeface="Lora"/>
                <a:sym typeface="Lora"/>
              </a:rPr>
              <a:t>Только после этого можно составить более реалистичную ITVE</a:t>
            </a:r>
            <a:endParaRPr sz="2000" dirty="0">
              <a:solidFill>
                <a:schemeClr val="dk1"/>
              </a:solidFill>
              <a:latin typeface="Lora"/>
              <a:ea typeface="Lora"/>
              <a:cs typeface="Lora"/>
              <a:sym typeface="Lora"/>
            </a:endParaRPr>
          </a:p>
          <a:p>
            <a:pPr marL="0" lvl="0" indent="0" algn="l" rtl="0">
              <a:lnSpc>
                <a:spcPct val="115000"/>
              </a:lnSpc>
              <a:spcBef>
                <a:spcPts val="1200"/>
              </a:spcBef>
              <a:spcAft>
                <a:spcPts val="1200"/>
              </a:spcAft>
              <a:buNone/>
            </a:pPr>
            <a:endParaRPr sz="2000" i="1" dirty="0">
              <a:solidFill>
                <a:schemeClr val="dk1"/>
              </a:solidFill>
              <a:latin typeface="Lora"/>
              <a:ea typeface="Lora"/>
              <a:cs typeface="Lora"/>
              <a:sym typeface="Lora"/>
            </a:endParaRPr>
          </a:p>
        </p:txBody>
      </p:sp>
    </p:spTree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43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4" name="Google Shape;434;p67"/>
          <p:cNvSpPr txBox="1">
            <a:spLocks noGrp="1"/>
          </p:cNvSpPr>
          <p:nvPr>
            <p:ph type="title"/>
          </p:nvPr>
        </p:nvSpPr>
        <p:spPr>
          <a:xfrm>
            <a:off x="2529225" y="316587"/>
            <a:ext cx="6315000" cy="596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b" anchorCtr="0">
            <a:norm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ru" sz="2000" i="1" dirty="0">
                <a:latin typeface="Lora SemiBold"/>
                <a:ea typeface="Lora SemiBold"/>
                <a:cs typeface="Lora SemiBold"/>
                <a:sym typeface="Lora SemiBold"/>
              </a:rPr>
              <a:t>HRBP получает взамен</a:t>
            </a:r>
            <a:endParaRPr sz="2000" i="1" dirty="0">
              <a:latin typeface="Lora SemiBold"/>
              <a:ea typeface="Lora SemiBold"/>
              <a:cs typeface="Lora SemiBold"/>
              <a:sym typeface="Lora SemiBold"/>
            </a:endParaRPr>
          </a:p>
        </p:txBody>
      </p:sp>
      <p:sp>
        <p:nvSpPr>
          <p:cNvPr id="435" name="Google Shape;435;p67"/>
          <p:cNvSpPr txBox="1">
            <a:spLocks noGrp="1"/>
          </p:cNvSpPr>
          <p:nvPr>
            <p:ph type="body" idx="4"/>
          </p:nvPr>
        </p:nvSpPr>
        <p:spPr>
          <a:xfrm>
            <a:off x="1523333" y="1263780"/>
            <a:ext cx="7498500" cy="2190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0" rIns="68575" bIns="34275" anchor="t" anchorCtr="0">
            <a:noAutofit/>
          </a:bodyPr>
          <a:lstStyle/>
          <a:p>
            <a:pPr marL="215900" lvl="1" indent="-2159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Font typeface="Calibri"/>
              <a:buChar char="❏"/>
            </a:pPr>
            <a:r>
              <a:rPr lang="ru" sz="2000" dirty="0">
                <a:latin typeface="Calibri"/>
                <a:ea typeface="Calibri"/>
                <a:cs typeface="Calibri"/>
                <a:sym typeface="Calibri"/>
              </a:rPr>
              <a:t>Сформулированную историю для бизнеса в части бюджетов на ФОТ</a:t>
            </a:r>
            <a:endParaRPr sz="2000" dirty="0">
              <a:latin typeface="Calibri"/>
              <a:ea typeface="Calibri"/>
              <a:cs typeface="Calibri"/>
              <a:sym typeface="Calibri"/>
            </a:endParaRPr>
          </a:p>
          <a:p>
            <a:pPr marL="215900" lvl="1" indent="-2159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Font typeface="Calibri"/>
              <a:buChar char="❏"/>
            </a:pPr>
            <a:r>
              <a:rPr lang="ru" sz="2000" dirty="0">
                <a:latin typeface="Calibri"/>
                <a:ea typeface="Calibri"/>
                <a:cs typeface="Calibri"/>
                <a:sym typeface="Calibri"/>
              </a:rPr>
              <a:t>Бизнес начинает понимать лучше, зачем ему “Вася тимлид за 500к/сек”</a:t>
            </a:r>
            <a:endParaRPr sz="2000" dirty="0">
              <a:latin typeface="Calibri"/>
              <a:ea typeface="Calibri"/>
              <a:cs typeface="Calibri"/>
              <a:sym typeface="Calibri"/>
            </a:endParaRPr>
          </a:p>
          <a:p>
            <a:pPr marL="215900" lvl="1" indent="-2159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Font typeface="Calibri"/>
              <a:buChar char="❏"/>
            </a:pPr>
            <a:r>
              <a:rPr lang="ru" sz="2000" dirty="0">
                <a:latin typeface="Calibri"/>
                <a:ea typeface="Calibri"/>
                <a:cs typeface="Calibri"/>
                <a:sym typeface="Calibri"/>
              </a:rPr>
              <a:t>Возможность генерировать планы по улучшению трат на нужные команды в нужное время</a:t>
            </a:r>
            <a:endParaRPr sz="2000" dirty="0">
              <a:latin typeface="Calibri"/>
              <a:ea typeface="Calibri"/>
              <a:cs typeface="Calibri"/>
              <a:sym typeface="Calibri"/>
            </a:endParaRPr>
          </a:p>
          <a:p>
            <a:pPr marL="215900" lvl="1" indent="-2159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Font typeface="Calibri"/>
              <a:buChar char="❏"/>
            </a:pPr>
            <a:r>
              <a:rPr lang="ru" sz="2000" dirty="0">
                <a:latin typeface="Calibri"/>
                <a:ea typeface="Calibri"/>
                <a:cs typeface="Calibri"/>
                <a:sym typeface="Calibri"/>
              </a:rPr>
              <a:t>Следить и давать точечные тимбилдинги командам, когда им это нужно</a:t>
            </a:r>
            <a:endParaRPr sz="2000" dirty="0">
              <a:latin typeface="Calibri"/>
              <a:ea typeface="Calibri"/>
              <a:cs typeface="Calibri"/>
              <a:sym typeface="Calibri"/>
            </a:endParaRPr>
          </a:p>
          <a:p>
            <a:pPr marL="215900" lvl="1" indent="-2159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Font typeface="Calibri"/>
              <a:buChar char="❏"/>
            </a:pPr>
            <a:r>
              <a:rPr lang="ru" sz="2000" dirty="0">
                <a:latin typeface="Calibri"/>
                <a:ea typeface="Calibri"/>
                <a:cs typeface="Calibri"/>
                <a:sym typeface="Calibri"/>
              </a:rPr>
              <a:t>Научится проводить реальную разведку в организации, для взаимодействия с СБ</a:t>
            </a:r>
            <a:endParaRPr sz="2000" dirty="0"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436" name="Google Shape;436;p67"/>
          <p:cNvSpPr txBox="1">
            <a:spLocks noGrp="1"/>
          </p:cNvSpPr>
          <p:nvPr>
            <p:ph type="sldNum" idx="12"/>
          </p:nvPr>
        </p:nvSpPr>
        <p:spPr>
          <a:xfrm>
            <a:off x="7780013" y="4767262"/>
            <a:ext cx="740700" cy="273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/>
          <a:p>
            <a:pPr marL="0" marR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 sz="7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rPr>
              <a:t>44</a:t>
            </a:fld>
            <a:endParaRPr sz="700" b="0" i="0" u="none" strike="noStrike" cap="none">
              <a:solidFill>
                <a:srgbClr val="888888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4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2" name="Google Shape;442;p68"/>
          <p:cNvSpPr txBox="1">
            <a:spLocks noGrp="1"/>
          </p:cNvSpPr>
          <p:nvPr>
            <p:ph type="ctrTitle"/>
          </p:nvPr>
        </p:nvSpPr>
        <p:spPr>
          <a:xfrm>
            <a:off x="2496975" y="1482327"/>
            <a:ext cx="6466800" cy="3132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b" anchorCtr="0">
            <a:noAutofit/>
          </a:bodyPr>
          <a:lstStyle/>
          <a:p>
            <a:pPr marL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ru" sz="2000" i="1" dirty="0">
                <a:latin typeface="Lora"/>
                <a:ea typeface="Lora"/>
                <a:cs typeface="Lora"/>
                <a:sym typeface="Lora"/>
              </a:rPr>
              <a:t>“Разница между сотрудниками частенько велика. Если маркетолог допустить ошибку на рубль, то тимлид инженер допустит ошибку на 200 миллионов баксов. И если первый доволен бесплатным яблоком в корзинке, а второй не доволен бюрократией, то в среднем все будет средне”</a:t>
            </a:r>
            <a:endParaRPr sz="2000" i="1" dirty="0">
              <a:latin typeface="Lora"/>
              <a:ea typeface="Lora"/>
              <a:cs typeface="Lora"/>
              <a:sym typeface="Lora"/>
            </a:endParaRPr>
          </a:p>
          <a:p>
            <a:pPr marL="457200" lvl="0" indent="0" algn="l" rtl="0">
              <a:lnSpc>
                <a:spcPct val="115000"/>
              </a:lnSpc>
              <a:spcBef>
                <a:spcPts val="1200"/>
              </a:spcBef>
              <a:spcAft>
                <a:spcPts val="0"/>
              </a:spcAft>
              <a:buNone/>
            </a:pPr>
            <a:endParaRPr sz="2000" i="1" dirty="0">
              <a:latin typeface="Lora"/>
              <a:ea typeface="Lora"/>
              <a:cs typeface="Lora"/>
              <a:sym typeface="Lora"/>
            </a:endParaRPr>
          </a:p>
          <a:p>
            <a:pPr marL="0" lvl="0" indent="0" algn="r" rtl="0">
              <a:lnSpc>
                <a:spcPct val="115000"/>
              </a:lnSpc>
              <a:spcBef>
                <a:spcPts val="1200"/>
              </a:spcBef>
              <a:spcAft>
                <a:spcPts val="1200"/>
              </a:spcAft>
              <a:buNone/>
            </a:pPr>
            <a:r>
              <a:rPr lang="ru" sz="2000" i="1" dirty="0">
                <a:latin typeface="Lora Medium"/>
                <a:ea typeface="Lora Medium"/>
                <a:cs typeface="Lora Medium"/>
                <a:sym typeface="Lora Medium"/>
              </a:rPr>
              <a:t>Один неизвестный эксперт - тимлид, Ленинград 2025г КаргоКульт</a:t>
            </a:r>
            <a:endParaRPr sz="2000" i="1" dirty="0">
              <a:latin typeface="Lora Medium"/>
              <a:ea typeface="Lora Medium"/>
              <a:cs typeface="Lora Medium"/>
              <a:sym typeface="Lora Medium"/>
            </a:endParaRPr>
          </a:p>
        </p:txBody>
      </p:sp>
      <p:sp>
        <p:nvSpPr>
          <p:cNvPr id="443" name="Google Shape;443;p68"/>
          <p:cNvSpPr txBox="1">
            <a:spLocks noGrp="1"/>
          </p:cNvSpPr>
          <p:nvPr>
            <p:ph type="sldNum" idx="12"/>
          </p:nvPr>
        </p:nvSpPr>
        <p:spPr>
          <a:xfrm>
            <a:off x="7184571" y="4737363"/>
            <a:ext cx="1330800" cy="273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/>
          <a:p>
            <a:pPr marL="0" marR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 sz="7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rPr>
              <a:t>45</a:t>
            </a:fld>
            <a:endParaRPr sz="700" b="0" i="0" u="none" strike="noStrike" cap="none">
              <a:solidFill>
                <a:srgbClr val="888888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17639987-3E4E-4C53-9139-079BDFA4C51B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 rot="6975223">
            <a:off x="-660934" y="2215054"/>
            <a:ext cx="3714750" cy="835901"/>
          </a:xfrm>
          <a:prstGeom prst="rect">
            <a:avLst/>
          </a:prstGeom>
        </p:spPr>
      </p:pic>
      <p:sp>
        <p:nvSpPr>
          <p:cNvPr id="8" name="Google Shape;386;p60">
            <a:extLst>
              <a:ext uri="{FF2B5EF4-FFF2-40B4-BE49-F238E27FC236}">
                <a16:creationId xmlns:a16="http://schemas.microsoft.com/office/drawing/2014/main" id="{F606C6DC-833B-48BF-961D-9BB8F2CDC1CC}"/>
              </a:ext>
            </a:extLst>
          </p:cNvPr>
          <p:cNvSpPr txBox="1">
            <a:spLocks/>
          </p:cNvSpPr>
          <p:nvPr/>
        </p:nvSpPr>
        <p:spPr>
          <a:xfrm>
            <a:off x="205865" y="4361151"/>
            <a:ext cx="2056487" cy="51316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b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700"/>
              <a:buFont typeface="Arial"/>
              <a:buNone/>
              <a:defRPr sz="27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127000">
              <a:lnSpc>
                <a:spcPct val="115000"/>
              </a:lnSpc>
              <a:buSzPts val="1600"/>
            </a:pPr>
            <a:r>
              <a:rPr lang="ru-RU" sz="1200" i="1" dirty="0">
                <a:latin typeface="Lora"/>
                <a:ea typeface="Lora"/>
                <a:cs typeface="Lora"/>
                <a:sym typeface="Lora"/>
              </a:rPr>
              <a:t>И тут тоже так задумано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Тема Office">
  <a:themeElements>
    <a:clrScheme name="Custom 149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E9E6DF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73</TotalTime>
  <Words>1684</Words>
  <Application>Microsoft Office PowerPoint</Application>
  <PresentationFormat>On-screen Show (16:9)</PresentationFormat>
  <Paragraphs>258</Paragraphs>
  <Slides>45</Slides>
  <Notes>40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45</vt:i4>
      </vt:variant>
    </vt:vector>
  </HeadingPairs>
  <TitlesOfParts>
    <vt:vector size="51" baseType="lpstr">
      <vt:lpstr>Lora SemiBold</vt:lpstr>
      <vt:lpstr>Arial</vt:lpstr>
      <vt:lpstr>Lora</vt:lpstr>
      <vt:lpstr>Calibri</vt:lpstr>
      <vt:lpstr>Lora Medium</vt:lpstr>
      <vt:lpstr>Тема Office</vt:lpstr>
      <vt:lpstr>Падение команды после падения тимлида (Та-да-да-дааааам)</vt:lpstr>
      <vt:lpstr>Who is who</vt:lpstr>
      <vt:lpstr>Данный доклад является исследованием, а значит не претендует на истину в последней инстанции.  При прочтении доклада порвало 3 бояна, 2 hr-а и 1 очередную методику. Доклад не говорит вам поменять все - просто предлагает другую вариацию применения.  Сказка ложь, да в ней намек. </vt:lpstr>
      <vt:lpstr>PowerPoint Presentation</vt:lpstr>
      <vt:lpstr>С чего начиналось исследование?</vt:lpstr>
      <vt:lpstr>Входные параметры</vt:lpstr>
      <vt:lpstr>Проблемы</vt:lpstr>
      <vt:lpstr>Окружение</vt:lpstr>
      <vt:lpstr>Исследование</vt:lpstr>
      <vt:lpstr>Цели и роли</vt:lpstr>
      <vt:lpstr>Как изменилась производительность?</vt:lpstr>
      <vt:lpstr>PowerPoint Presentation</vt:lpstr>
      <vt:lpstr>Согласно опросу: Падение производительности было напрямую связано с уходом образующего звена в команде - тимлида Тимлид являлся барьером между бюрократией руководства и командой Сокращение “веселых” коммуникаций привело к медленной работе Полностью прекратились совместные мероприятия</vt:lpstr>
      <vt:lpstr>Как изменились отношения в коллективе?</vt:lpstr>
      <vt:lpstr>PowerPoint Presentation</vt:lpstr>
      <vt:lpstr>PowerPoint Presentation</vt:lpstr>
      <vt:lpstr>Согласно внешним наблюдениям: Основной руководитель департамента в прямом смысле самоустранился от общения После потери коммуникаций новый тимлид стал крайним для недовольства Новый тимлид начал сгорать</vt:lpstr>
      <vt:lpstr>Итоги опросов и исследования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Почему бы не переформулировать методы?</vt:lpstr>
      <vt:lpstr>Утверждение базовое:  “Давайте оценивать персонал исходя  из метрик “человеческих” ” Введем 360 - получим среднее по больнице Введем еще 20 опросов о компании - снова получим среднее по больнице 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Индекс бюрократизации  Потери. Количество уровней организационной иерархии и процент времени, затрачиваемого на выполнение бюрократических задач, не создающих ценности. Торможение. Бюрократические барьеры, замедляющие принятие решений. Обособленность. Процент времени, уходящего на решение внутренних, а не внешних проблем. Автократия. Границы самостоятельности низовых подразделений. Конформизм. Вероятность того, что нестандартные идеи встретят враждебный или скептический приём. Нерешительность. Ограничения риска и экспериментов. Политические интриги. Преобладание политических интриг и их роль в карьерном продвижении.</vt:lpstr>
      <vt:lpstr>Насколько бюрократизированный ваш департамент? Насколько тормозят вашу работу внешние факторы? Усложнено ли согласование для простых вещей и на сколько?</vt:lpstr>
      <vt:lpstr>PowerPoint Presentation</vt:lpstr>
      <vt:lpstr>Затем надо дать инструмент человеку, который этим должен заниматься</vt:lpstr>
      <vt:lpstr>PowerPoint Presentation</vt:lpstr>
      <vt:lpstr>HRBP</vt:lpstr>
      <vt:lpstr>Сначала дать инструмент для оценки РИСКОВ  Потом натравить HRBP для наведения связи между лидом и бизнесом </vt:lpstr>
      <vt:lpstr>В компании 10 тысяч человек 10 000 человек -&gt; 10 тысяч оценок 360 -&gt; запихиваем в БД, считаем среднее по больнице -&gt; на выходе бесполезные цифры, потому что в среднем у каждого по яблоку 50 инженерных тимлидов -&gt; 50 оценок -&gt; точечная выборка сначала лидов, с которыми надо побеседовать -&gt; после оценки лидов оценка для их подчиненных</vt:lpstr>
      <vt:lpstr>PowerPoint Presentation</vt:lpstr>
      <vt:lpstr>HRBP получает взамен</vt:lpstr>
      <vt:lpstr>“Разница между сотрудниками частенько велика. Если маркетолог допустить ошибку на рубль, то тимлид инженер допустит ошибку на 200 миллионов баксов. И если первый доволен бесплатным яблоком в корзинке, а второй не доволен бюрократией, то в среднем все будет средне”  Один неизвестный эксперт - тимлид, Ленинград 2025г КаргоКульт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Падение команды после падения тимлида</dc:title>
  <cp:lastModifiedBy>Andrey</cp:lastModifiedBy>
  <cp:revision>8</cp:revision>
  <dcterms:modified xsi:type="dcterms:W3CDTF">2025-10-24T10:16:10Z</dcterms:modified>
</cp:coreProperties>
</file>