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3" r:id="rId1"/>
  </p:sldMasterIdLst>
  <p:notesMasterIdLst>
    <p:notesMasterId r:id="rId49"/>
  </p:notesMasterIdLst>
  <p:sldIdLst>
    <p:sldId id="326" r:id="rId2"/>
    <p:sldId id="548" r:id="rId3"/>
    <p:sldId id="580" r:id="rId4"/>
    <p:sldId id="364" r:id="rId5"/>
    <p:sldId id="559" r:id="rId6"/>
    <p:sldId id="560" r:id="rId7"/>
    <p:sldId id="561" r:id="rId8"/>
    <p:sldId id="562" r:id="rId9"/>
    <p:sldId id="563" r:id="rId10"/>
    <p:sldId id="564" r:id="rId11"/>
    <p:sldId id="565" r:id="rId12"/>
    <p:sldId id="566" r:id="rId13"/>
    <p:sldId id="567" r:id="rId14"/>
    <p:sldId id="568" r:id="rId15"/>
    <p:sldId id="569" r:id="rId16"/>
    <p:sldId id="570" r:id="rId17"/>
    <p:sldId id="573" r:id="rId18"/>
    <p:sldId id="572" r:id="rId19"/>
    <p:sldId id="574" r:id="rId20"/>
    <p:sldId id="575" r:id="rId21"/>
    <p:sldId id="576" r:id="rId22"/>
    <p:sldId id="275" r:id="rId23"/>
    <p:sldId id="277" r:id="rId24"/>
    <p:sldId id="279" r:id="rId25"/>
    <p:sldId id="280" r:id="rId26"/>
    <p:sldId id="281" r:id="rId27"/>
    <p:sldId id="278" r:id="rId28"/>
    <p:sldId id="577" r:id="rId29"/>
    <p:sldId id="578" r:id="rId30"/>
    <p:sldId id="261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555" r:id="rId39"/>
    <p:sldId id="556" r:id="rId40"/>
    <p:sldId id="557" r:id="rId41"/>
    <p:sldId id="558" r:id="rId42"/>
    <p:sldId id="276" r:id="rId43"/>
    <p:sldId id="581" r:id="rId44"/>
    <p:sldId id="258" r:id="rId45"/>
    <p:sldId id="514" r:id="rId46"/>
    <p:sldId id="309" r:id="rId47"/>
    <p:sldId id="582" r:id="rId48"/>
  </p:sldIdLst>
  <p:sldSz cx="12193588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00C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5" autoAdjust="0"/>
    <p:restoredTop sz="83830" autoAdjust="0"/>
  </p:normalViewPr>
  <p:slideViewPr>
    <p:cSldViewPr snapToObjects="1">
      <p:cViewPr>
        <p:scale>
          <a:sx n="90" d="100"/>
          <a:sy n="90" d="100"/>
        </p:scale>
        <p:origin x="160" y="144"/>
      </p:cViewPr>
      <p:guideLst>
        <p:guide orient="horz" pos="2160"/>
        <p:guide pos="3841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31.xml"/><Relationship Id="rId13" Type="http://schemas.openxmlformats.org/officeDocument/2006/relationships/slide" Target="slides/slide36.xml"/><Relationship Id="rId3" Type="http://schemas.openxmlformats.org/officeDocument/2006/relationships/slide" Target="slides/slide24.xml"/><Relationship Id="rId7" Type="http://schemas.openxmlformats.org/officeDocument/2006/relationships/slide" Target="slides/slide30.xml"/><Relationship Id="rId12" Type="http://schemas.openxmlformats.org/officeDocument/2006/relationships/slide" Target="slides/slide35.xml"/><Relationship Id="rId2" Type="http://schemas.openxmlformats.org/officeDocument/2006/relationships/slide" Target="slides/slide23.xml"/><Relationship Id="rId16" Type="http://schemas.openxmlformats.org/officeDocument/2006/relationships/slide" Target="slides/slide44.xml"/><Relationship Id="rId1" Type="http://schemas.openxmlformats.org/officeDocument/2006/relationships/slide" Target="slides/slide22.xml"/><Relationship Id="rId6" Type="http://schemas.openxmlformats.org/officeDocument/2006/relationships/slide" Target="slides/slide27.xml"/><Relationship Id="rId11" Type="http://schemas.openxmlformats.org/officeDocument/2006/relationships/slide" Target="slides/slide34.xml"/><Relationship Id="rId5" Type="http://schemas.openxmlformats.org/officeDocument/2006/relationships/slide" Target="slides/slide26.xml"/><Relationship Id="rId15" Type="http://schemas.openxmlformats.org/officeDocument/2006/relationships/slide" Target="slides/slide42.xml"/><Relationship Id="rId10" Type="http://schemas.openxmlformats.org/officeDocument/2006/relationships/slide" Target="slides/slide33.xml"/><Relationship Id="rId4" Type="http://schemas.openxmlformats.org/officeDocument/2006/relationships/slide" Target="slides/slide25.xml"/><Relationship Id="rId9" Type="http://schemas.openxmlformats.org/officeDocument/2006/relationships/slide" Target="slides/slide32.xml"/><Relationship Id="rId14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2AC5BDC5-79EC-924B-B16F-3CA808AD1E0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B837C753-C72F-1840-976B-4D88C26E3B4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84996" name="Rectangle 4">
            <a:extLst>
              <a:ext uri="{FF2B5EF4-FFF2-40B4-BE49-F238E27FC236}">
                <a16:creationId xmlns:a16="http://schemas.microsoft.com/office/drawing/2014/main" id="{1A420260-29C7-CC4A-BEC2-F7BE0CA1B79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4997" name="Rectangle 5">
            <a:extLst>
              <a:ext uri="{FF2B5EF4-FFF2-40B4-BE49-F238E27FC236}">
                <a16:creationId xmlns:a16="http://schemas.microsoft.com/office/drawing/2014/main" id="{2AEEF464-7409-644B-855A-CA9248300D9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4998" name="Rectangle 6">
            <a:extLst>
              <a:ext uri="{FF2B5EF4-FFF2-40B4-BE49-F238E27FC236}">
                <a16:creationId xmlns:a16="http://schemas.microsoft.com/office/drawing/2014/main" id="{A1A6F3ED-41F8-1E46-8E4B-486903CDEEA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84999" name="Rectangle 7">
            <a:extLst>
              <a:ext uri="{FF2B5EF4-FFF2-40B4-BE49-F238E27FC236}">
                <a16:creationId xmlns:a16="http://schemas.microsoft.com/office/drawing/2014/main" id="{2407BDD5-7B5C-3841-B52C-1F9EEC6B5A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C1BCA5E-0D24-974E-B107-86DFDD9F494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92426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6790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0056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C4BB8BBC-1FFB-3F43-A07B-1FA7D6ACF4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218" name="Rectangle 3">
            <a:extLst>
              <a:ext uri="{FF2B5EF4-FFF2-40B4-BE49-F238E27FC236}">
                <a16:creationId xmlns:a16="http://schemas.microsoft.com/office/drawing/2014/main" id="{E462919B-B899-DA40-8C2E-09125346BA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Helvetica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1300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BCA5E-0D24-974E-B107-86DFDD9F4943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2249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BCA5E-0D24-974E-B107-86DFDD9F4943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8852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42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519" y="2130426"/>
            <a:ext cx="1036455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38" y="3886200"/>
            <a:ext cx="8535512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08310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3473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7932" y="228600"/>
            <a:ext cx="2591137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519" y="228600"/>
            <a:ext cx="7570186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6141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519" y="228600"/>
            <a:ext cx="103645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519" y="1981200"/>
            <a:ext cx="5080662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8407" y="1981200"/>
            <a:ext cx="5080662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0502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01613" y="6400800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MLS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1279069" y="6400800"/>
            <a:ext cx="711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51A30E-9095-D642-B894-7BADE6675AD7}" type="slidenum">
              <a:rPr lang="en-US" sz="1800" smtClean="0"/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80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46355D0-C2FB-A842-8084-CD7B919A4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543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209" y="4406901"/>
            <a:ext cx="103645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209" y="2906713"/>
            <a:ext cx="103645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8768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519" y="1981200"/>
            <a:ext cx="50806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8407" y="1981200"/>
            <a:ext cx="50806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2482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80" y="274638"/>
            <a:ext cx="1097422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79" y="1535113"/>
            <a:ext cx="538761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79" y="2174875"/>
            <a:ext cx="53876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174" y="1535113"/>
            <a:ext cx="538973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174" y="2174875"/>
            <a:ext cx="538973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0675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9343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814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80" y="273050"/>
            <a:ext cx="4011606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354" y="273051"/>
            <a:ext cx="681655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80" y="1435101"/>
            <a:ext cx="40116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8944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028" y="4800600"/>
            <a:ext cx="7316153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028" y="612775"/>
            <a:ext cx="731615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028" y="5367338"/>
            <a:ext cx="731615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496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519" y="228600"/>
            <a:ext cx="1036455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style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519" y="1981200"/>
            <a:ext cx="1036455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1BFA966-A6D4-CF48-8532-45F9FB31A9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519" y="6356350"/>
            <a:ext cx="10364550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just"/>
            <a:r>
              <a:rPr lang="en-US" dirty="0"/>
              <a:t>MLS </a:t>
            </a:r>
            <a:fld id="{783A6956-5E23-3241-B2EC-28D9EF8569FE}" type="slidenum">
              <a:rPr lang="en-US" smtClean="0"/>
              <a:pPr algn="just"/>
              <a:t>‹#›</a:t>
            </a:fld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93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Rounded MT Bold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Rounded MT Bold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Rounded MT Bold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Rounded MT Bold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Rounded MT Bold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omic Sans M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omic Sans M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omic Sans M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omic Sans M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Monotype Sorts" charset="0"/>
        <a:buChar char=""/>
        <a:defRPr sz="2800">
          <a:solidFill>
            <a:schemeClr val="tx1"/>
          </a:solidFill>
          <a:latin typeface="Franklin Gothic Book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50000"/>
        <a:buChar char="»"/>
        <a:defRPr sz="2400">
          <a:solidFill>
            <a:schemeClr val="tx1"/>
          </a:solidFill>
          <a:latin typeface="Franklin Gothic Book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Franklin Gothic Book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Monotype Sorts" charset="0"/>
        <a:buChar char=""/>
        <a:defRPr sz="2000">
          <a:solidFill>
            <a:schemeClr val="tx1"/>
          </a:solidFill>
          <a:latin typeface="Franklin Gothic Book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Char char="»"/>
        <a:defRPr sz="2000">
          <a:solidFill>
            <a:schemeClr val="tx1"/>
          </a:solidFill>
          <a:latin typeface="Franklin Gothic Book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5"/>
          <p:cNvSpPr>
            <a:spLocks noChangeArrowheads="1"/>
          </p:cNvSpPr>
          <p:nvPr/>
        </p:nvSpPr>
        <p:spPr bwMode="auto">
          <a:xfrm>
            <a:off x="2134394" y="188640"/>
            <a:ext cx="7772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/>
          <a:p>
            <a:pPr algn="ctr" eaLnBrk="0" hangingPunct="0">
              <a:defRPr/>
            </a:pPr>
            <a:r>
              <a:rPr lang="en-US" sz="4400" b="1" dirty="0">
                <a:solidFill>
                  <a:srgbClr val="006B61"/>
                </a:solidFill>
                <a:latin typeface="Arial Rounded MT Bold" charset="0"/>
                <a:ea typeface="ＭＳ Ｐゴシック" charset="0"/>
                <a:cs typeface="Arial Rounded MT Bold" charset="0"/>
              </a:rPr>
              <a:t>Dual Data Structures</a:t>
            </a:r>
          </a:p>
        </p:txBody>
      </p:sp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912218" y="1712640"/>
            <a:ext cx="10369152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marL="342900" indent="-342900" algn="ctr" eaLnBrk="0" hangingPunct="0">
              <a:buClr>
                <a:srgbClr val="FF00FF"/>
              </a:buClr>
              <a:buSzPct val="75000"/>
              <a:defRPr/>
            </a:pPr>
            <a:r>
              <a:rPr lang="en-US" sz="4000" dirty="0">
                <a:solidFill>
                  <a:srgbClr val="800080"/>
                </a:solidFill>
                <a:latin typeface="Franklin Gothic Book" charset="0"/>
                <a:ea typeface="ＭＳ Ｐゴシック" charset="0"/>
                <a:cs typeface="Franklin Gothic Book" charset="0"/>
              </a:rPr>
              <a:t>Michael L. Scott</a:t>
            </a:r>
          </a:p>
          <a:p>
            <a:pPr marL="342900" indent="-342900" algn="ctr" eaLnBrk="0" hangingPunct="0">
              <a:buClr>
                <a:srgbClr val="FF00FF"/>
              </a:buClr>
              <a:buSzPct val="75000"/>
              <a:defRPr/>
            </a:pPr>
            <a:endParaRPr lang="en-US" sz="3600" dirty="0">
              <a:solidFill>
                <a:srgbClr val="800080"/>
              </a:solidFill>
              <a:latin typeface="Franklin Gothic Book" charset="0"/>
              <a:ea typeface="ＭＳ Ｐゴシック" charset="0"/>
              <a:cs typeface="Franklin Gothic Book" charset="0"/>
            </a:endParaRPr>
          </a:p>
          <a:p>
            <a:pPr marL="342900" indent="-342900" algn="ctr" eaLnBrk="0" hangingPunct="0">
              <a:buClr>
                <a:srgbClr val="FF00FF"/>
              </a:buClr>
              <a:buSzPct val="75000"/>
              <a:defRPr/>
            </a:pPr>
            <a:endParaRPr lang="en-US" sz="3600" dirty="0">
              <a:solidFill>
                <a:srgbClr val="800080"/>
              </a:solidFill>
              <a:latin typeface="Franklin Gothic Book" charset="0"/>
              <a:ea typeface="ＭＳ Ｐゴシック" charset="0"/>
              <a:cs typeface="Franklin Gothic Book" charset="0"/>
            </a:endParaRPr>
          </a:p>
          <a:p>
            <a:pPr marL="342900" indent="-342900" algn="ctr" eaLnBrk="0" hangingPunct="0">
              <a:buClr>
                <a:srgbClr val="FF00FF"/>
              </a:buClr>
              <a:buSzPct val="75000"/>
              <a:defRPr/>
            </a:pPr>
            <a:endParaRPr lang="en-US" sz="3600" dirty="0">
              <a:solidFill>
                <a:srgbClr val="800080"/>
              </a:solidFill>
              <a:latin typeface="Franklin Gothic Book" charset="0"/>
              <a:ea typeface="ＭＳ Ｐゴシック" charset="0"/>
              <a:cs typeface="Franklin Gothic Book" charset="0"/>
            </a:endParaRPr>
          </a:p>
          <a:p>
            <a:pPr marL="342900" indent="-342900" algn="ctr" eaLnBrk="0" hangingPunct="0">
              <a:buClr>
                <a:srgbClr val="FF00FF"/>
              </a:buClr>
              <a:buSzPct val="75000"/>
              <a:defRPr/>
            </a:pPr>
            <a:r>
              <a:rPr lang="en-US" sz="2800" dirty="0" err="1">
                <a:solidFill>
                  <a:srgbClr val="006B61"/>
                </a:solidFill>
                <a:latin typeface="Franklin Gothic Book"/>
                <a:ea typeface="ＭＳ Ｐゴシック" charset="0"/>
                <a:cs typeface="Franklin Gothic Book"/>
              </a:rPr>
              <a:t>www.cs.rochester.edu</a:t>
            </a:r>
            <a:r>
              <a:rPr lang="en-US" sz="2800" dirty="0">
                <a:solidFill>
                  <a:srgbClr val="006B61"/>
                </a:solidFill>
                <a:latin typeface="Cambria Math"/>
                <a:ea typeface="ＭＳ Ｐゴシック" charset="0"/>
                <a:cs typeface="Cambria Math"/>
              </a:rPr>
              <a:t>/</a:t>
            </a:r>
            <a:r>
              <a:rPr lang="en-US" sz="2800" dirty="0">
                <a:solidFill>
                  <a:srgbClr val="006B61"/>
                </a:solidFill>
                <a:latin typeface="Franklin Gothic Book"/>
                <a:ea typeface="ＭＳ Ｐゴシック" charset="0"/>
                <a:cs typeface="Franklin Gothic Book"/>
              </a:rPr>
              <a:t>research/synchronization/</a:t>
            </a:r>
            <a:endParaRPr lang="en-US" sz="3600" dirty="0">
              <a:solidFill>
                <a:srgbClr val="800080"/>
              </a:solidFill>
              <a:latin typeface="Franklin Gothic Book" charset="0"/>
              <a:ea typeface="ＭＳ Ｐゴシック" charset="0"/>
              <a:cs typeface="Franklin Gothic Book" charset="0"/>
            </a:endParaRPr>
          </a:p>
          <a:p>
            <a:pPr marL="342900" indent="-342900" algn="ctr" eaLnBrk="0" hangingPunct="0">
              <a:buClr>
                <a:srgbClr val="FF00FF"/>
              </a:buClr>
              <a:buSzPct val="75000"/>
              <a:defRPr/>
            </a:pPr>
            <a:endParaRPr lang="en-US" sz="3200" dirty="0">
              <a:solidFill>
                <a:srgbClr val="800080"/>
              </a:solidFill>
              <a:latin typeface="Franklin Gothic Book" charset="0"/>
              <a:ea typeface="ＭＳ Ｐゴシック" charset="0"/>
              <a:cs typeface="Franklin Gothic Book" charset="0"/>
            </a:endParaRPr>
          </a:p>
          <a:p>
            <a:pPr marL="342900" indent="-342900" algn="ctr" eaLnBrk="0" hangingPunct="0">
              <a:buClr>
                <a:srgbClr val="FF00FF"/>
              </a:buClr>
              <a:buSzPct val="75000"/>
              <a:defRPr/>
            </a:pPr>
            <a:r>
              <a:rPr lang="en-US" sz="2800" dirty="0">
                <a:solidFill>
                  <a:srgbClr val="800080"/>
                </a:solidFill>
                <a:latin typeface="Franklin Gothic Book" charset="0"/>
                <a:ea typeface="ＭＳ Ｐゴシック" charset="0"/>
                <a:cs typeface="Franklin Gothic Book" charset="0"/>
              </a:rPr>
              <a:t>j</a:t>
            </a:r>
            <a:r>
              <a:rPr lang="en-US" sz="2800" dirty="0" err="1">
                <a:solidFill>
                  <a:srgbClr val="800080"/>
                </a:solidFill>
                <a:latin typeface="Franklin Gothic Book" charset="0"/>
                <a:ea typeface="ＭＳ Ｐゴシック" charset="0"/>
                <a:cs typeface="Franklin Gothic Book" charset="0"/>
              </a:rPr>
              <a:t>ug.ru</a:t>
            </a:r>
            <a:r>
              <a:rPr lang="en-US" sz="2800" dirty="0">
                <a:solidFill>
                  <a:srgbClr val="800080"/>
                </a:solidFill>
                <a:latin typeface="Franklin Gothic Book" charset="0"/>
                <a:ea typeface="ＭＳ Ｐゴシック" charset="0"/>
                <a:cs typeface="Franklin Gothic Book" charset="0"/>
              </a:rPr>
              <a:t> Hydra Conference</a:t>
            </a:r>
            <a:br>
              <a:rPr lang="en-US" sz="2800" dirty="0">
                <a:solidFill>
                  <a:srgbClr val="800080"/>
                </a:solidFill>
                <a:latin typeface="Franklin Gothic Book" charset="0"/>
                <a:ea typeface="ＭＳ Ｐゴシック" charset="0"/>
                <a:cs typeface="Franklin Gothic Book" charset="0"/>
              </a:rPr>
            </a:br>
            <a:r>
              <a:rPr lang="en-US" sz="2800" dirty="0">
                <a:solidFill>
                  <a:srgbClr val="800080"/>
                </a:solidFill>
                <a:latin typeface="Franklin Gothic Book" charset="0"/>
                <a:ea typeface="ＭＳ Ｐゴシック" charset="0"/>
                <a:cs typeface="Franklin Gothic Book" charset="0"/>
              </a:rPr>
              <a:t>July 2019</a:t>
            </a:r>
          </a:p>
          <a:p>
            <a:pPr algn="ctr" eaLnBrk="0" hangingPunct="0">
              <a:spcBef>
                <a:spcPts val="1200"/>
              </a:spcBef>
              <a:buClr>
                <a:srgbClr val="FF00FF"/>
              </a:buClr>
              <a:buSzPct val="75000"/>
              <a:defRPr/>
            </a:pPr>
            <a:r>
              <a:rPr lang="en-US" dirty="0">
                <a:solidFill>
                  <a:srgbClr val="000000"/>
                </a:solidFill>
                <a:latin typeface="Franklin Gothic Book" charset="0"/>
                <a:ea typeface="ＭＳ Ｐゴシック" charset="0"/>
                <a:cs typeface="Franklin Gothic Book" charset="0"/>
              </a:rPr>
              <a:t>Joint work with William N. Scherer, Doug Lea, and Joseph </a:t>
            </a:r>
            <a:r>
              <a:rPr lang="en-US" dirty="0" err="1">
                <a:solidFill>
                  <a:srgbClr val="000000"/>
                </a:solidFill>
                <a:latin typeface="Franklin Gothic Book" charset="0"/>
                <a:ea typeface="ＭＳ Ｐゴシック" charset="0"/>
                <a:cs typeface="Franklin Gothic Book" charset="0"/>
              </a:rPr>
              <a:t>Izraelevitz</a:t>
            </a:r>
            <a:endParaRPr lang="en-US" sz="2000" dirty="0">
              <a:solidFill>
                <a:srgbClr val="000000"/>
              </a:solidFill>
              <a:latin typeface="Franklin Gothic Book" charset="0"/>
              <a:ea typeface="ＭＳ Ｐゴシック" charset="0"/>
              <a:cs typeface="Franklin Gothic Book" charset="0"/>
            </a:endParaRPr>
          </a:p>
        </p:txBody>
      </p:sp>
      <p:pic>
        <p:nvPicPr>
          <p:cNvPr id="4" name="Picture 5" descr="UR_logo_2">
            <a:extLst>
              <a:ext uri="{FF2B5EF4-FFF2-40B4-BE49-F238E27FC236}">
                <a16:creationId xmlns:a16="http://schemas.microsoft.com/office/drawing/2014/main" id="{0A811C53-ACB3-8E4E-9DA9-FB01620CD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2736776"/>
            <a:ext cx="3614738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762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AB08DF18-A83D-3544-B624-04E567750E33}"/>
              </a:ext>
            </a:extLst>
          </p:cNvPr>
          <p:cNvGrpSpPr/>
          <p:nvPr/>
        </p:nvGrpSpPr>
        <p:grpSpPr>
          <a:xfrm>
            <a:off x="4728643" y="4725144"/>
            <a:ext cx="2687425" cy="504056"/>
            <a:chOff x="1403648" y="3138366"/>
            <a:chExt cx="2687425" cy="50405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1B9691D-21D5-6946-B246-23233BCF3430}"/>
                </a:ext>
              </a:extLst>
            </p:cNvPr>
            <p:cNvSpPr/>
            <p:nvPr/>
          </p:nvSpPr>
          <p:spPr bwMode="auto">
            <a:xfrm>
              <a:off x="1403648" y="3138366"/>
              <a:ext cx="1152128" cy="504056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dirty="0">
                  <a:latin typeface="Helvetica" charset="0"/>
                </a:rPr>
                <a:t>head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0C9275B-D032-3040-AE7F-558708861EA3}"/>
                </a:ext>
              </a:extLst>
            </p:cNvPr>
            <p:cNvSpPr/>
            <p:nvPr/>
          </p:nvSpPr>
          <p:spPr bwMode="auto">
            <a:xfrm>
              <a:off x="2938945" y="3138366"/>
              <a:ext cx="1152128" cy="504056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dirty="0">
                  <a:latin typeface="Helvetica" charset="0"/>
                </a:rPr>
                <a:t>tail</a:t>
              </a: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5BB91B57-5CBF-C94B-B3EB-926B0E03E008}"/>
              </a:ext>
            </a:extLst>
          </p:cNvPr>
          <p:cNvSpPr/>
          <p:nvPr/>
        </p:nvSpPr>
        <p:spPr bwMode="auto">
          <a:xfrm>
            <a:off x="4728642" y="5727329"/>
            <a:ext cx="1152128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dirty="0">
                <a:latin typeface="Helvetica" charset="0"/>
              </a:rPr>
              <a:t>A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E1D1423-C7F5-3E44-88AB-AD3CE1ED8A89}"/>
              </a:ext>
            </a:extLst>
          </p:cNvPr>
          <p:cNvCxnSpPr>
            <a:cxnSpLocks/>
            <a:stCxn id="20" idx="2"/>
            <a:endCxn id="31" idx="0"/>
          </p:cNvCxnSpPr>
          <p:nvPr/>
        </p:nvCxnSpPr>
        <p:spPr bwMode="auto">
          <a:xfrm>
            <a:off x="5304706" y="5229201"/>
            <a:ext cx="0" cy="49812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B3F1B95-77CD-104B-8A33-7709DBCE83D8}"/>
              </a:ext>
            </a:extLst>
          </p:cNvPr>
          <p:cNvCxnSpPr>
            <a:cxnSpLocks/>
            <a:stCxn id="21" idx="2"/>
          </p:cNvCxnSpPr>
          <p:nvPr/>
        </p:nvCxnSpPr>
        <p:spPr bwMode="auto">
          <a:xfrm flipH="1">
            <a:off x="5880771" y="5229201"/>
            <a:ext cx="959233" cy="49812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8250E15-85F8-9244-9E4D-EF9A91BF4D54}"/>
              </a:ext>
            </a:extLst>
          </p:cNvPr>
          <p:cNvGrpSpPr/>
          <p:nvPr/>
        </p:nvGrpSpPr>
        <p:grpSpPr>
          <a:xfrm rot="16200000">
            <a:off x="5856744" y="5814949"/>
            <a:ext cx="432048" cy="360040"/>
            <a:chOff x="1763688" y="2492896"/>
            <a:chExt cx="432048" cy="360040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0D5C6E8-582A-2E41-9ECF-6BEDF968B07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79712" y="2492896"/>
              <a:ext cx="0" cy="360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DD0FD894-BE4C-8E47-91BA-9EAC9A1F0C26}"/>
                </a:ext>
              </a:extLst>
            </p:cNvPr>
            <p:cNvCxnSpPr/>
            <p:nvPr/>
          </p:nvCxnSpPr>
          <p:spPr bwMode="auto">
            <a:xfrm>
              <a:off x="1763688" y="2708920"/>
              <a:ext cx="432048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6E3EF2C-07CE-3949-83EF-685FCCA7B931}"/>
                </a:ext>
              </a:extLst>
            </p:cNvPr>
            <p:cNvCxnSpPr/>
            <p:nvPr/>
          </p:nvCxnSpPr>
          <p:spPr bwMode="auto">
            <a:xfrm>
              <a:off x="1835696" y="2780928"/>
              <a:ext cx="288032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4CD7C31-0FC8-D247-B0E6-5F512342D59E}"/>
              </a:ext>
            </a:extLst>
          </p:cNvPr>
          <p:cNvSpPr txBox="1"/>
          <p:nvPr/>
        </p:nvSpPr>
        <p:spPr>
          <a:xfrm>
            <a:off x="6263939" y="6136446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next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66F6C27-401B-B249-BFC1-621C78B15AED}"/>
              </a:ext>
            </a:extLst>
          </p:cNvPr>
          <p:cNvSpPr/>
          <p:nvPr/>
        </p:nvSpPr>
        <p:spPr bwMode="auto">
          <a:xfrm>
            <a:off x="6600302" y="5013176"/>
            <a:ext cx="432597" cy="424892"/>
          </a:xfrm>
          <a:prstGeom prst="ellipse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Helvetica" charset="0"/>
            </a:endParaRP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512D4EB2-D856-8D4B-B79F-34272012CBAF}"/>
              </a:ext>
            </a:extLst>
          </p:cNvPr>
          <p:cNvSpPr txBox="1">
            <a:spLocks/>
          </p:cNvSpPr>
          <p:nvPr/>
        </p:nvSpPr>
        <p:spPr bwMode="auto">
          <a:xfrm>
            <a:off x="1920330" y="1275916"/>
            <a:ext cx="3983570" cy="416930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0"/>
              <a:buChar char=""/>
              <a:defRPr sz="2800">
                <a:solidFill>
                  <a:schemeClr val="tx1"/>
                </a:solidFill>
                <a:latin typeface="Franklin Gothic Book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50000"/>
              <a:buChar char="»"/>
              <a:defRPr sz="2400">
                <a:solidFill>
                  <a:schemeClr val="tx1"/>
                </a:solidFill>
                <a:latin typeface="Franklin Gothic Book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Franklin Gothic Book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Monotype Sorts" charset="0"/>
              <a:buChar char=""/>
              <a:defRPr sz="2000">
                <a:solidFill>
                  <a:schemeClr val="tx1"/>
                </a:solidFill>
                <a:latin typeface="Franklin Gothic Book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>
                <a:solidFill>
                  <a:schemeClr val="tx1"/>
                </a:solidFill>
                <a:latin typeface="Franklin Gothic Book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kern="0" dirty="0"/>
              <a:t>Thread 1: dequeue A</a:t>
            </a:r>
          </a:p>
          <a:p>
            <a:pPr>
              <a:spcBef>
                <a:spcPts val="0"/>
              </a:spcBef>
            </a:pPr>
            <a:endParaRPr lang="en-US" sz="2000" kern="0" dirty="0"/>
          </a:p>
          <a:p>
            <a:pPr>
              <a:spcBef>
                <a:spcPts val="0"/>
              </a:spcBef>
            </a:pPr>
            <a:endParaRPr lang="en-US" sz="2000" kern="0" dirty="0"/>
          </a:p>
          <a:p>
            <a:pPr>
              <a:spcBef>
                <a:spcPts val="0"/>
              </a:spcBef>
            </a:pPr>
            <a:endParaRPr lang="en-US" sz="2000" kern="0" dirty="0"/>
          </a:p>
          <a:p>
            <a:pPr>
              <a:spcBef>
                <a:spcPts val="0"/>
              </a:spcBef>
            </a:pPr>
            <a:r>
              <a:rPr lang="en-US" sz="2000" kern="0" dirty="0"/>
              <a:t>reads head</a:t>
            </a:r>
          </a:p>
          <a:p>
            <a:pPr>
              <a:spcBef>
                <a:spcPts val="0"/>
              </a:spcBef>
            </a:pPr>
            <a:r>
              <a:rPr lang="en-US" sz="2000" kern="0" dirty="0"/>
              <a:t>reads tail (sees single entry)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kern="0" dirty="0"/>
          </a:p>
          <a:p>
            <a:pPr>
              <a:spcBef>
                <a:spcPts val="0"/>
              </a:spcBef>
            </a:pPr>
            <a:r>
              <a:rPr lang="en-US" sz="2000" kern="0" dirty="0"/>
              <a:t>sets head and tail to null</a:t>
            </a:r>
          </a:p>
          <a:p>
            <a:pPr>
              <a:spcBef>
                <a:spcPts val="0"/>
              </a:spcBef>
            </a:pPr>
            <a:endParaRPr lang="en-US" sz="2000" kern="0" dirty="0"/>
          </a:p>
          <a:p>
            <a:pPr>
              <a:spcBef>
                <a:spcPts val="0"/>
              </a:spcBef>
            </a:pPr>
            <a:r>
              <a:rPr lang="en-US" sz="2000" kern="0" dirty="0"/>
              <a:t>deletes A</a:t>
            </a:r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936F7FC5-A140-8843-9EFF-DEC6AB79E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5673" y="1275916"/>
            <a:ext cx="3983570" cy="4169308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/>
              <a:t>Thread 2: enqueue B</a:t>
            </a: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b="1" dirty="0">
                <a:solidFill>
                  <a:srgbClr val="FF0000"/>
                </a:solidFill>
              </a:rPr>
              <a:t>reads tail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assumes </a:t>
            </a:r>
            <a:r>
              <a:rPr lang="en-US" sz="2000" dirty="0" err="1"/>
              <a:t>A.next</a:t>
            </a:r>
            <a:r>
              <a:rPr lang="en-US" sz="2000" dirty="0"/>
              <a:t> is null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creates new node B</a:t>
            </a:r>
          </a:p>
          <a:p>
            <a:pPr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000" dirty="0"/>
              <a:t>sets </a:t>
            </a:r>
            <a:r>
              <a:rPr lang="en-US" sz="2000" dirty="0" err="1"/>
              <a:t>A.next</a:t>
            </a:r>
            <a:r>
              <a:rPr lang="en-US" sz="2000" dirty="0"/>
              <a:t> to B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/>
              <a:t>sets tail to B</a:t>
            </a:r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id="{04FD9ABD-270B-FD49-94EE-CB4272E950DC}"/>
              </a:ext>
            </a:extLst>
          </p:cNvPr>
          <p:cNvSpPr txBox="1">
            <a:spLocks/>
          </p:cNvSpPr>
          <p:nvPr/>
        </p:nvSpPr>
        <p:spPr bwMode="auto">
          <a:xfrm>
            <a:off x="912218" y="316404"/>
            <a:ext cx="10153128" cy="8712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 Rounded MT Bold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Rounded MT Bold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Rounded MT Bold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Rounded MT Bold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Rounded MT Bold" charset="0"/>
                <a:ea typeface="ＭＳ Ｐゴシック" charset="-128"/>
                <a:cs typeface="ＭＳ Ｐゴシック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omic Sans MS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omic Sans MS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omic Sans MS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omic Sans MS" charset="0"/>
              </a:defRPr>
            </a:lvl9pPr>
          </a:lstStyle>
          <a:p>
            <a:r>
              <a:rPr lang="en-US" kern="0"/>
              <a:t>Concurrent updates are unsafe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4141416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">
            <a:extLst>
              <a:ext uri="{FF2B5EF4-FFF2-40B4-BE49-F238E27FC236}">
                <a16:creationId xmlns:a16="http://schemas.microsoft.com/office/drawing/2014/main" id="{26A962A7-BCA8-2D45-86B0-BE35892F391F}"/>
              </a:ext>
            </a:extLst>
          </p:cNvPr>
          <p:cNvSpPr txBox="1">
            <a:spLocks/>
          </p:cNvSpPr>
          <p:nvPr/>
        </p:nvSpPr>
        <p:spPr bwMode="auto">
          <a:xfrm>
            <a:off x="912218" y="316404"/>
            <a:ext cx="10153128" cy="8712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 Rounded MT Bold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Rounded MT Bold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Rounded MT Bold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Rounded MT Bold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Rounded MT Bold" charset="0"/>
                <a:ea typeface="ＭＳ Ｐゴシック" charset="-128"/>
                <a:cs typeface="ＭＳ Ｐゴシック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omic Sans MS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omic Sans MS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omic Sans MS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omic Sans MS" charset="0"/>
              </a:defRPr>
            </a:lvl9pPr>
          </a:lstStyle>
          <a:p>
            <a:r>
              <a:rPr lang="en-US" kern="0"/>
              <a:t>Concurrent updates are unsafe</a:t>
            </a:r>
            <a:endParaRPr lang="en-US" kern="0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B08DF18-A83D-3544-B624-04E567750E33}"/>
              </a:ext>
            </a:extLst>
          </p:cNvPr>
          <p:cNvGrpSpPr/>
          <p:nvPr/>
        </p:nvGrpSpPr>
        <p:grpSpPr>
          <a:xfrm>
            <a:off x="4728643" y="4725144"/>
            <a:ext cx="2687425" cy="504056"/>
            <a:chOff x="1403648" y="3138366"/>
            <a:chExt cx="2687425" cy="50405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1B9691D-21D5-6946-B246-23233BCF3430}"/>
                </a:ext>
              </a:extLst>
            </p:cNvPr>
            <p:cNvSpPr/>
            <p:nvPr/>
          </p:nvSpPr>
          <p:spPr bwMode="auto">
            <a:xfrm>
              <a:off x="1403648" y="3138366"/>
              <a:ext cx="1152128" cy="504056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dirty="0">
                  <a:latin typeface="Helvetica" charset="0"/>
                </a:rPr>
                <a:t>head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0C9275B-D032-3040-AE7F-558708861EA3}"/>
                </a:ext>
              </a:extLst>
            </p:cNvPr>
            <p:cNvSpPr/>
            <p:nvPr/>
          </p:nvSpPr>
          <p:spPr bwMode="auto">
            <a:xfrm>
              <a:off x="2938945" y="3138366"/>
              <a:ext cx="1152128" cy="504056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dirty="0">
                  <a:latin typeface="Helvetica" charset="0"/>
                </a:rPr>
                <a:t>tail</a:t>
              </a: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5BB91B57-5CBF-C94B-B3EB-926B0E03E008}"/>
              </a:ext>
            </a:extLst>
          </p:cNvPr>
          <p:cNvSpPr/>
          <p:nvPr/>
        </p:nvSpPr>
        <p:spPr bwMode="auto">
          <a:xfrm>
            <a:off x="4728642" y="5727329"/>
            <a:ext cx="1152128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dirty="0">
                <a:latin typeface="Helvetica" charset="0"/>
              </a:rPr>
              <a:t>A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E1D1423-C7F5-3E44-88AB-AD3CE1ED8A89}"/>
              </a:ext>
            </a:extLst>
          </p:cNvPr>
          <p:cNvCxnSpPr>
            <a:cxnSpLocks/>
            <a:stCxn id="20" idx="2"/>
            <a:endCxn id="31" idx="0"/>
          </p:cNvCxnSpPr>
          <p:nvPr/>
        </p:nvCxnSpPr>
        <p:spPr bwMode="auto">
          <a:xfrm>
            <a:off x="5304706" y="5229201"/>
            <a:ext cx="0" cy="49812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B3F1B95-77CD-104B-8A33-7709DBCE83D8}"/>
              </a:ext>
            </a:extLst>
          </p:cNvPr>
          <p:cNvCxnSpPr>
            <a:cxnSpLocks/>
            <a:stCxn id="21" idx="2"/>
          </p:cNvCxnSpPr>
          <p:nvPr/>
        </p:nvCxnSpPr>
        <p:spPr bwMode="auto">
          <a:xfrm flipH="1">
            <a:off x="5880771" y="5229201"/>
            <a:ext cx="959233" cy="49812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8250E15-85F8-9244-9E4D-EF9A91BF4D54}"/>
              </a:ext>
            </a:extLst>
          </p:cNvPr>
          <p:cNvGrpSpPr/>
          <p:nvPr/>
        </p:nvGrpSpPr>
        <p:grpSpPr>
          <a:xfrm rot="16200000">
            <a:off x="5856744" y="5814949"/>
            <a:ext cx="432048" cy="360040"/>
            <a:chOff x="1763688" y="2492896"/>
            <a:chExt cx="432048" cy="360040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0D5C6E8-582A-2E41-9ECF-6BEDF968B07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79712" y="2492896"/>
              <a:ext cx="0" cy="360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DD0FD894-BE4C-8E47-91BA-9EAC9A1F0C26}"/>
                </a:ext>
              </a:extLst>
            </p:cNvPr>
            <p:cNvCxnSpPr/>
            <p:nvPr/>
          </p:nvCxnSpPr>
          <p:spPr bwMode="auto">
            <a:xfrm>
              <a:off x="1763688" y="2708920"/>
              <a:ext cx="432048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6E3EF2C-07CE-3949-83EF-685FCCA7B931}"/>
                </a:ext>
              </a:extLst>
            </p:cNvPr>
            <p:cNvCxnSpPr/>
            <p:nvPr/>
          </p:nvCxnSpPr>
          <p:spPr bwMode="auto">
            <a:xfrm>
              <a:off x="1835696" y="2780928"/>
              <a:ext cx="288032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4CD7C31-0FC8-D247-B0E6-5F512342D59E}"/>
              </a:ext>
            </a:extLst>
          </p:cNvPr>
          <p:cNvSpPr txBox="1"/>
          <p:nvPr/>
        </p:nvSpPr>
        <p:spPr>
          <a:xfrm>
            <a:off x="6263939" y="6136446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next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66F6C27-401B-B249-BFC1-621C78B15AED}"/>
              </a:ext>
            </a:extLst>
          </p:cNvPr>
          <p:cNvSpPr/>
          <p:nvPr/>
        </p:nvSpPr>
        <p:spPr bwMode="auto">
          <a:xfrm>
            <a:off x="5676176" y="5766911"/>
            <a:ext cx="432597" cy="424892"/>
          </a:xfrm>
          <a:prstGeom prst="ellipse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Helvetica" charset="0"/>
            </a:endParaRP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1E7413E0-CE9D-304B-8AED-2EE4C05A5062}"/>
              </a:ext>
            </a:extLst>
          </p:cNvPr>
          <p:cNvSpPr txBox="1">
            <a:spLocks/>
          </p:cNvSpPr>
          <p:nvPr/>
        </p:nvSpPr>
        <p:spPr bwMode="auto">
          <a:xfrm>
            <a:off x="1920330" y="1268760"/>
            <a:ext cx="3983570" cy="416930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0"/>
              <a:buChar char=""/>
              <a:defRPr sz="2800">
                <a:solidFill>
                  <a:schemeClr val="tx1"/>
                </a:solidFill>
                <a:latin typeface="Franklin Gothic Book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50000"/>
              <a:buChar char="»"/>
              <a:defRPr sz="2400">
                <a:solidFill>
                  <a:schemeClr val="tx1"/>
                </a:solidFill>
                <a:latin typeface="Franklin Gothic Book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Franklin Gothic Book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Monotype Sorts" charset="0"/>
              <a:buChar char=""/>
              <a:defRPr sz="2000">
                <a:solidFill>
                  <a:schemeClr val="tx1"/>
                </a:solidFill>
                <a:latin typeface="Franklin Gothic Book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>
                <a:solidFill>
                  <a:schemeClr val="tx1"/>
                </a:solidFill>
                <a:latin typeface="Franklin Gothic Book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kern="0" dirty="0"/>
              <a:t>Thread 1: dequeue A</a:t>
            </a:r>
          </a:p>
          <a:p>
            <a:pPr>
              <a:spcBef>
                <a:spcPts val="0"/>
              </a:spcBef>
            </a:pPr>
            <a:endParaRPr lang="en-US" sz="2000" kern="0" dirty="0"/>
          </a:p>
          <a:p>
            <a:pPr>
              <a:spcBef>
                <a:spcPts val="0"/>
              </a:spcBef>
            </a:pPr>
            <a:endParaRPr lang="en-US" sz="2000" kern="0" dirty="0"/>
          </a:p>
          <a:p>
            <a:pPr>
              <a:spcBef>
                <a:spcPts val="0"/>
              </a:spcBef>
            </a:pPr>
            <a:endParaRPr lang="en-US" sz="2000" kern="0" dirty="0"/>
          </a:p>
          <a:p>
            <a:pPr>
              <a:spcBef>
                <a:spcPts val="0"/>
              </a:spcBef>
            </a:pPr>
            <a:r>
              <a:rPr lang="en-US" sz="2000" kern="0" dirty="0"/>
              <a:t>reads head</a:t>
            </a:r>
          </a:p>
          <a:p>
            <a:pPr>
              <a:spcBef>
                <a:spcPts val="0"/>
              </a:spcBef>
            </a:pPr>
            <a:r>
              <a:rPr lang="en-US" sz="2000" kern="0" dirty="0"/>
              <a:t>reads tail (sees single entry)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kern="0" dirty="0"/>
          </a:p>
          <a:p>
            <a:pPr>
              <a:spcBef>
                <a:spcPts val="0"/>
              </a:spcBef>
            </a:pPr>
            <a:r>
              <a:rPr lang="en-US" sz="2000" kern="0" dirty="0"/>
              <a:t>sets head and tail to null</a:t>
            </a:r>
          </a:p>
          <a:p>
            <a:pPr>
              <a:spcBef>
                <a:spcPts val="0"/>
              </a:spcBef>
            </a:pPr>
            <a:endParaRPr lang="en-US" sz="2000" kern="0" dirty="0"/>
          </a:p>
          <a:p>
            <a:pPr>
              <a:spcBef>
                <a:spcPts val="0"/>
              </a:spcBef>
            </a:pPr>
            <a:r>
              <a:rPr lang="en-US" sz="2000" kern="0" dirty="0"/>
              <a:t>deletes A</a:t>
            </a:r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7D2D670E-F11F-AA4A-BFA6-226C78472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5673" y="1268760"/>
            <a:ext cx="3983570" cy="4169308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/>
              <a:t>Thread 2: enqueue B</a:t>
            </a: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/>
              <a:t>reads tail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solidFill>
                  <a:srgbClr val="FF0000"/>
                </a:solidFill>
              </a:rPr>
              <a:t>assumes </a:t>
            </a:r>
            <a:r>
              <a:rPr lang="en-US" sz="2000" b="1" dirty="0" err="1">
                <a:solidFill>
                  <a:srgbClr val="FF0000"/>
                </a:solidFill>
              </a:rPr>
              <a:t>A.next</a:t>
            </a:r>
            <a:r>
              <a:rPr lang="en-US" sz="2000" b="1" dirty="0">
                <a:solidFill>
                  <a:srgbClr val="FF0000"/>
                </a:solidFill>
              </a:rPr>
              <a:t> is null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creates new node B</a:t>
            </a:r>
          </a:p>
          <a:p>
            <a:pPr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000" dirty="0"/>
              <a:t>sets </a:t>
            </a:r>
            <a:r>
              <a:rPr lang="en-US" sz="2000" dirty="0" err="1"/>
              <a:t>A.next</a:t>
            </a:r>
            <a:r>
              <a:rPr lang="en-US" sz="2000" dirty="0"/>
              <a:t> to B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/>
              <a:t>sets tail to B</a:t>
            </a:r>
          </a:p>
        </p:txBody>
      </p:sp>
    </p:spTree>
    <p:extLst>
      <p:ext uri="{BB962C8B-B14F-4D97-AF65-F5344CB8AC3E}">
        <p14:creationId xmlns:p14="http://schemas.microsoft.com/office/powerpoint/2010/main" val="1349005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AB08DF18-A83D-3544-B624-04E567750E33}"/>
              </a:ext>
            </a:extLst>
          </p:cNvPr>
          <p:cNvGrpSpPr/>
          <p:nvPr/>
        </p:nvGrpSpPr>
        <p:grpSpPr>
          <a:xfrm>
            <a:off x="4728643" y="4725144"/>
            <a:ext cx="2687425" cy="504056"/>
            <a:chOff x="1403648" y="3138366"/>
            <a:chExt cx="2687425" cy="50405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1B9691D-21D5-6946-B246-23233BCF3430}"/>
                </a:ext>
              </a:extLst>
            </p:cNvPr>
            <p:cNvSpPr/>
            <p:nvPr/>
          </p:nvSpPr>
          <p:spPr bwMode="auto">
            <a:xfrm>
              <a:off x="1403648" y="3138366"/>
              <a:ext cx="1152128" cy="504056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dirty="0">
                  <a:latin typeface="Helvetica" charset="0"/>
                </a:rPr>
                <a:t>head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0C9275B-D032-3040-AE7F-558708861EA3}"/>
                </a:ext>
              </a:extLst>
            </p:cNvPr>
            <p:cNvSpPr/>
            <p:nvPr/>
          </p:nvSpPr>
          <p:spPr bwMode="auto">
            <a:xfrm>
              <a:off x="2938945" y="3138366"/>
              <a:ext cx="1152128" cy="504056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dirty="0">
                  <a:latin typeface="Helvetica" charset="0"/>
                </a:rPr>
                <a:t>tail</a:t>
              </a: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5BB91B57-5CBF-C94B-B3EB-926B0E03E008}"/>
              </a:ext>
            </a:extLst>
          </p:cNvPr>
          <p:cNvSpPr/>
          <p:nvPr/>
        </p:nvSpPr>
        <p:spPr bwMode="auto">
          <a:xfrm>
            <a:off x="4728642" y="5727329"/>
            <a:ext cx="1152128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dirty="0">
                <a:latin typeface="Helvetica" charset="0"/>
              </a:rPr>
              <a:t>A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E1D1423-C7F5-3E44-88AB-AD3CE1ED8A89}"/>
              </a:ext>
            </a:extLst>
          </p:cNvPr>
          <p:cNvCxnSpPr>
            <a:cxnSpLocks/>
            <a:stCxn id="20" idx="2"/>
            <a:endCxn id="31" idx="0"/>
          </p:cNvCxnSpPr>
          <p:nvPr/>
        </p:nvCxnSpPr>
        <p:spPr bwMode="auto">
          <a:xfrm>
            <a:off x="5304706" y="5229201"/>
            <a:ext cx="0" cy="49812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B3F1B95-77CD-104B-8A33-7709DBCE83D8}"/>
              </a:ext>
            </a:extLst>
          </p:cNvPr>
          <p:cNvCxnSpPr>
            <a:cxnSpLocks/>
            <a:stCxn id="21" idx="2"/>
          </p:cNvCxnSpPr>
          <p:nvPr/>
        </p:nvCxnSpPr>
        <p:spPr bwMode="auto">
          <a:xfrm flipH="1">
            <a:off x="5880771" y="5229201"/>
            <a:ext cx="959233" cy="49812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8250E15-85F8-9244-9E4D-EF9A91BF4D54}"/>
              </a:ext>
            </a:extLst>
          </p:cNvPr>
          <p:cNvGrpSpPr/>
          <p:nvPr/>
        </p:nvGrpSpPr>
        <p:grpSpPr>
          <a:xfrm rot="16200000">
            <a:off x="5856744" y="5814949"/>
            <a:ext cx="432048" cy="360040"/>
            <a:chOff x="1763688" y="2492896"/>
            <a:chExt cx="432048" cy="360040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0D5C6E8-582A-2E41-9ECF-6BEDF968B07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79712" y="2492896"/>
              <a:ext cx="0" cy="360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DD0FD894-BE4C-8E47-91BA-9EAC9A1F0C26}"/>
                </a:ext>
              </a:extLst>
            </p:cNvPr>
            <p:cNvCxnSpPr/>
            <p:nvPr/>
          </p:nvCxnSpPr>
          <p:spPr bwMode="auto">
            <a:xfrm>
              <a:off x="1763688" y="2708920"/>
              <a:ext cx="432048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6E3EF2C-07CE-3949-83EF-685FCCA7B931}"/>
                </a:ext>
              </a:extLst>
            </p:cNvPr>
            <p:cNvCxnSpPr/>
            <p:nvPr/>
          </p:nvCxnSpPr>
          <p:spPr bwMode="auto">
            <a:xfrm>
              <a:off x="1835696" y="2780928"/>
              <a:ext cx="288032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1477BAA0-CA9A-FC46-949E-33AEB33FA229}"/>
              </a:ext>
            </a:extLst>
          </p:cNvPr>
          <p:cNvSpPr/>
          <p:nvPr/>
        </p:nvSpPr>
        <p:spPr bwMode="auto">
          <a:xfrm>
            <a:off x="7407166" y="5727329"/>
            <a:ext cx="1152128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dirty="0">
                <a:latin typeface="Helvetica" charset="0"/>
              </a:rPr>
              <a:t>B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A0269C2-38F2-964C-9A13-DB6D826D5AA1}"/>
              </a:ext>
            </a:extLst>
          </p:cNvPr>
          <p:cNvGrpSpPr/>
          <p:nvPr/>
        </p:nvGrpSpPr>
        <p:grpSpPr>
          <a:xfrm rot="16200000">
            <a:off x="8535268" y="5814949"/>
            <a:ext cx="432048" cy="360040"/>
            <a:chOff x="1763688" y="2492896"/>
            <a:chExt cx="432048" cy="36004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C1C5DBD-DD43-F34C-BCD5-C6212A9EAEC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79712" y="2492896"/>
              <a:ext cx="0" cy="360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02F5E18-871F-144F-85E2-F58C0FCBBA0C}"/>
                </a:ext>
              </a:extLst>
            </p:cNvPr>
            <p:cNvCxnSpPr/>
            <p:nvPr/>
          </p:nvCxnSpPr>
          <p:spPr bwMode="auto">
            <a:xfrm>
              <a:off x="1763688" y="2708920"/>
              <a:ext cx="432048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DDE880E-07F4-DA48-8513-D9A3DB9EE6EA}"/>
                </a:ext>
              </a:extLst>
            </p:cNvPr>
            <p:cNvCxnSpPr/>
            <p:nvPr/>
          </p:nvCxnSpPr>
          <p:spPr bwMode="auto">
            <a:xfrm>
              <a:off x="1835696" y="2780928"/>
              <a:ext cx="288032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0DD13EA1-1ABA-314B-882A-9B0A58F55E3E}"/>
              </a:ext>
            </a:extLst>
          </p:cNvPr>
          <p:cNvSpPr txBox="1">
            <a:spLocks/>
          </p:cNvSpPr>
          <p:nvPr/>
        </p:nvSpPr>
        <p:spPr bwMode="auto">
          <a:xfrm>
            <a:off x="1920330" y="1268760"/>
            <a:ext cx="3983570" cy="416930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0"/>
              <a:buChar char=""/>
              <a:defRPr sz="2800">
                <a:solidFill>
                  <a:schemeClr val="tx1"/>
                </a:solidFill>
                <a:latin typeface="Franklin Gothic Book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50000"/>
              <a:buChar char="»"/>
              <a:defRPr sz="2400">
                <a:solidFill>
                  <a:schemeClr val="tx1"/>
                </a:solidFill>
                <a:latin typeface="Franklin Gothic Book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Franklin Gothic Book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Monotype Sorts" charset="0"/>
              <a:buChar char=""/>
              <a:defRPr sz="2000">
                <a:solidFill>
                  <a:schemeClr val="tx1"/>
                </a:solidFill>
                <a:latin typeface="Franklin Gothic Book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>
                <a:solidFill>
                  <a:schemeClr val="tx1"/>
                </a:solidFill>
                <a:latin typeface="Franklin Gothic Book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kern="0" dirty="0"/>
              <a:t>Thread 1: dequeue A</a:t>
            </a:r>
          </a:p>
          <a:p>
            <a:pPr>
              <a:spcBef>
                <a:spcPts val="0"/>
              </a:spcBef>
            </a:pPr>
            <a:endParaRPr lang="en-US" sz="2000" kern="0" dirty="0"/>
          </a:p>
          <a:p>
            <a:pPr>
              <a:spcBef>
                <a:spcPts val="0"/>
              </a:spcBef>
            </a:pPr>
            <a:endParaRPr lang="en-US" sz="2000" kern="0" dirty="0"/>
          </a:p>
          <a:p>
            <a:pPr>
              <a:spcBef>
                <a:spcPts val="0"/>
              </a:spcBef>
            </a:pPr>
            <a:endParaRPr lang="en-US" sz="2000" kern="0" dirty="0"/>
          </a:p>
          <a:p>
            <a:pPr>
              <a:spcBef>
                <a:spcPts val="0"/>
              </a:spcBef>
            </a:pPr>
            <a:r>
              <a:rPr lang="en-US" sz="2000" kern="0" dirty="0"/>
              <a:t>reads head</a:t>
            </a:r>
          </a:p>
          <a:p>
            <a:pPr>
              <a:spcBef>
                <a:spcPts val="0"/>
              </a:spcBef>
            </a:pPr>
            <a:r>
              <a:rPr lang="en-US" sz="2000" kern="0" dirty="0"/>
              <a:t>reads tail (sees single entry)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kern="0" dirty="0"/>
          </a:p>
          <a:p>
            <a:pPr>
              <a:spcBef>
                <a:spcPts val="0"/>
              </a:spcBef>
            </a:pPr>
            <a:r>
              <a:rPr lang="en-US" sz="2000" kern="0" dirty="0"/>
              <a:t>sets head and tail to null</a:t>
            </a:r>
          </a:p>
          <a:p>
            <a:pPr>
              <a:spcBef>
                <a:spcPts val="0"/>
              </a:spcBef>
            </a:pPr>
            <a:endParaRPr lang="en-US" sz="2000" kern="0" dirty="0"/>
          </a:p>
          <a:p>
            <a:pPr>
              <a:spcBef>
                <a:spcPts val="0"/>
              </a:spcBef>
            </a:pPr>
            <a:r>
              <a:rPr lang="en-US" sz="2000" kern="0" dirty="0"/>
              <a:t>deletes A</a:t>
            </a:r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F88AFA10-1685-B24C-9F3F-290CD6102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5673" y="1268760"/>
            <a:ext cx="3983570" cy="4169308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/>
              <a:t>Thread 2: enqueue B</a:t>
            </a: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/>
              <a:t>reads tail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assumes </a:t>
            </a:r>
            <a:r>
              <a:rPr lang="en-US" sz="2000" dirty="0" err="1"/>
              <a:t>A.next</a:t>
            </a:r>
            <a:r>
              <a:rPr lang="en-US" sz="2000" dirty="0"/>
              <a:t> is null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solidFill>
                  <a:srgbClr val="FF0000"/>
                </a:solidFill>
              </a:rPr>
              <a:t>creates new node B</a:t>
            </a:r>
          </a:p>
          <a:p>
            <a:pPr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000" dirty="0"/>
              <a:t>sets </a:t>
            </a:r>
            <a:r>
              <a:rPr lang="en-US" sz="2000" dirty="0" err="1"/>
              <a:t>A.next</a:t>
            </a:r>
            <a:r>
              <a:rPr lang="en-US" sz="2000" dirty="0"/>
              <a:t> to B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/>
              <a:t>sets tail to B</a:t>
            </a: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082230AE-9964-7A41-8F48-01FA9271D500}"/>
              </a:ext>
            </a:extLst>
          </p:cNvPr>
          <p:cNvSpPr txBox="1">
            <a:spLocks/>
          </p:cNvSpPr>
          <p:nvPr/>
        </p:nvSpPr>
        <p:spPr bwMode="auto">
          <a:xfrm>
            <a:off x="912218" y="316404"/>
            <a:ext cx="10153128" cy="8712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 Rounded MT Bold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Rounded MT Bold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Rounded MT Bold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Rounded MT Bold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Rounded MT Bold" charset="0"/>
                <a:ea typeface="ＭＳ Ｐゴシック" charset="-128"/>
                <a:cs typeface="ＭＳ Ｐゴシック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omic Sans MS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omic Sans MS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omic Sans MS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omic Sans MS" charset="0"/>
              </a:defRPr>
            </a:lvl9pPr>
          </a:lstStyle>
          <a:p>
            <a:r>
              <a:rPr lang="en-US" kern="0"/>
              <a:t>Concurrent updates are unsafe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749907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AB08DF18-A83D-3544-B624-04E567750E33}"/>
              </a:ext>
            </a:extLst>
          </p:cNvPr>
          <p:cNvGrpSpPr/>
          <p:nvPr/>
        </p:nvGrpSpPr>
        <p:grpSpPr>
          <a:xfrm>
            <a:off x="4728643" y="4725144"/>
            <a:ext cx="2687425" cy="504056"/>
            <a:chOff x="1403648" y="3138366"/>
            <a:chExt cx="2687425" cy="50405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1B9691D-21D5-6946-B246-23233BCF3430}"/>
                </a:ext>
              </a:extLst>
            </p:cNvPr>
            <p:cNvSpPr/>
            <p:nvPr/>
          </p:nvSpPr>
          <p:spPr bwMode="auto">
            <a:xfrm>
              <a:off x="1403648" y="3138366"/>
              <a:ext cx="1152128" cy="504056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dirty="0">
                  <a:latin typeface="Helvetica" charset="0"/>
                </a:rPr>
                <a:t>head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0C9275B-D032-3040-AE7F-558708861EA3}"/>
                </a:ext>
              </a:extLst>
            </p:cNvPr>
            <p:cNvSpPr/>
            <p:nvPr/>
          </p:nvSpPr>
          <p:spPr bwMode="auto">
            <a:xfrm>
              <a:off x="2938945" y="3138366"/>
              <a:ext cx="1152128" cy="504056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dirty="0">
                  <a:latin typeface="Helvetica" charset="0"/>
                </a:rPr>
                <a:t>tail</a:t>
              </a: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5BB91B57-5CBF-C94B-B3EB-926B0E03E008}"/>
              </a:ext>
            </a:extLst>
          </p:cNvPr>
          <p:cNvSpPr/>
          <p:nvPr/>
        </p:nvSpPr>
        <p:spPr bwMode="auto">
          <a:xfrm>
            <a:off x="4728642" y="5727329"/>
            <a:ext cx="1152128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dirty="0">
                <a:latin typeface="Helvetica" charset="0"/>
              </a:rPr>
              <a:t>A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E1D1423-C7F5-3E44-88AB-AD3CE1ED8A89}"/>
              </a:ext>
            </a:extLst>
          </p:cNvPr>
          <p:cNvCxnSpPr>
            <a:cxnSpLocks/>
            <a:stCxn id="20" idx="2"/>
            <a:endCxn id="31" idx="0"/>
          </p:cNvCxnSpPr>
          <p:nvPr/>
        </p:nvCxnSpPr>
        <p:spPr bwMode="auto">
          <a:xfrm>
            <a:off x="5304706" y="5229201"/>
            <a:ext cx="0" cy="49812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B3F1B95-77CD-104B-8A33-7709DBCE83D8}"/>
              </a:ext>
            </a:extLst>
          </p:cNvPr>
          <p:cNvCxnSpPr>
            <a:cxnSpLocks/>
            <a:stCxn id="21" idx="2"/>
          </p:cNvCxnSpPr>
          <p:nvPr/>
        </p:nvCxnSpPr>
        <p:spPr bwMode="auto">
          <a:xfrm flipH="1">
            <a:off x="5880771" y="5229201"/>
            <a:ext cx="959233" cy="49812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8250E15-85F8-9244-9E4D-EF9A91BF4D54}"/>
              </a:ext>
            </a:extLst>
          </p:cNvPr>
          <p:cNvGrpSpPr/>
          <p:nvPr/>
        </p:nvGrpSpPr>
        <p:grpSpPr>
          <a:xfrm rot="16200000">
            <a:off x="5856744" y="5814949"/>
            <a:ext cx="432048" cy="360040"/>
            <a:chOff x="1763688" y="2492896"/>
            <a:chExt cx="432048" cy="360040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0D5C6E8-582A-2E41-9ECF-6BEDF968B07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79712" y="2492896"/>
              <a:ext cx="0" cy="360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DD0FD894-BE4C-8E47-91BA-9EAC9A1F0C26}"/>
                </a:ext>
              </a:extLst>
            </p:cNvPr>
            <p:cNvCxnSpPr/>
            <p:nvPr/>
          </p:nvCxnSpPr>
          <p:spPr bwMode="auto">
            <a:xfrm>
              <a:off x="1763688" y="2708920"/>
              <a:ext cx="432048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6E3EF2C-07CE-3949-83EF-685FCCA7B931}"/>
                </a:ext>
              </a:extLst>
            </p:cNvPr>
            <p:cNvCxnSpPr/>
            <p:nvPr/>
          </p:nvCxnSpPr>
          <p:spPr bwMode="auto">
            <a:xfrm>
              <a:off x="1835696" y="2780928"/>
              <a:ext cx="288032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1477BAA0-CA9A-FC46-949E-33AEB33FA229}"/>
              </a:ext>
            </a:extLst>
          </p:cNvPr>
          <p:cNvSpPr/>
          <p:nvPr/>
        </p:nvSpPr>
        <p:spPr bwMode="auto">
          <a:xfrm>
            <a:off x="7407166" y="5727329"/>
            <a:ext cx="1152128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dirty="0">
                <a:latin typeface="Helvetica" charset="0"/>
              </a:rPr>
              <a:t>B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A0269C2-38F2-964C-9A13-DB6D826D5AA1}"/>
              </a:ext>
            </a:extLst>
          </p:cNvPr>
          <p:cNvGrpSpPr/>
          <p:nvPr/>
        </p:nvGrpSpPr>
        <p:grpSpPr>
          <a:xfrm rot="16200000">
            <a:off x="8535268" y="5814949"/>
            <a:ext cx="432048" cy="360040"/>
            <a:chOff x="1763688" y="2492896"/>
            <a:chExt cx="432048" cy="36004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C1C5DBD-DD43-F34C-BCD5-C6212A9EAEC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79712" y="2492896"/>
              <a:ext cx="0" cy="360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02F5E18-871F-144F-85E2-F58C0FCBBA0C}"/>
                </a:ext>
              </a:extLst>
            </p:cNvPr>
            <p:cNvCxnSpPr/>
            <p:nvPr/>
          </p:nvCxnSpPr>
          <p:spPr bwMode="auto">
            <a:xfrm>
              <a:off x="1763688" y="2708920"/>
              <a:ext cx="432048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DDE880E-07F4-DA48-8513-D9A3DB9EE6EA}"/>
                </a:ext>
              </a:extLst>
            </p:cNvPr>
            <p:cNvCxnSpPr/>
            <p:nvPr/>
          </p:nvCxnSpPr>
          <p:spPr bwMode="auto">
            <a:xfrm>
              <a:off x="1835696" y="2780928"/>
              <a:ext cx="288032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4C82AE11-0D14-0045-B201-CA3500CFF6A6}"/>
              </a:ext>
            </a:extLst>
          </p:cNvPr>
          <p:cNvSpPr/>
          <p:nvPr/>
        </p:nvSpPr>
        <p:spPr bwMode="auto">
          <a:xfrm>
            <a:off x="5105888" y="5018990"/>
            <a:ext cx="432597" cy="424892"/>
          </a:xfrm>
          <a:prstGeom prst="ellipse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Helvetica" charset="0"/>
            </a:endParaRPr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46B8D135-5113-BE47-A95F-C0F937B5FA54}"/>
              </a:ext>
            </a:extLst>
          </p:cNvPr>
          <p:cNvSpPr txBox="1">
            <a:spLocks/>
          </p:cNvSpPr>
          <p:nvPr/>
        </p:nvSpPr>
        <p:spPr bwMode="auto">
          <a:xfrm>
            <a:off x="1920330" y="1268760"/>
            <a:ext cx="3983570" cy="416930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0"/>
              <a:buChar char=""/>
              <a:defRPr sz="2800">
                <a:solidFill>
                  <a:schemeClr val="tx1"/>
                </a:solidFill>
                <a:latin typeface="Franklin Gothic Book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50000"/>
              <a:buChar char="»"/>
              <a:defRPr sz="2400">
                <a:solidFill>
                  <a:schemeClr val="tx1"/>
                </a:solidFill>
                <a:latin typeface="Franklin Gothic Book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Franklin Gothic Book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Monotype Sorts" charset="0"/>
              <a:buChar char=""/>
              <a:defRPr sz="2000">
                <a:solidFill>
                  <a:schemeClr val="tx1"/>
                </a:solidFill>
                <a:latin typeface="Franklin Gothic Book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>
                <a:solidFill>
                  <a:schemeClr val="tx1"/>
                </a:solidFill>
                <a:latin typeface="Franklin Gothic Book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kern="0" dirty="0"/>
              <a:t>Thread 1: dequeue A</a:t>
            </a:r>
          </a:p>
          <a:p>
            <a:pPr>
              <a:spcBef>
                <a:spcPts val="0"/>
              </a:spcBef>
            </a:pPr>
            <a:endParaRPr lang="en-US" sz="2000" kern="0" dirty="0"/>
          </a:p>
          <a:p>
            <a:pPr>
              <a:spcBef>
                <a:spcPts val="0"/>
              </a:spcBef>
            </a:pPr>
            <a:endParaRPr lang="en-US" sz="2000" kern="0" dirty="0"/>
          </a:p>
          <a:p>
            <a:pPr>
              <a:spcBef>
                <a:spcPts val="0"/>
              </a:spcBef>
            </a:pPr>
            <a:endParaRPr lang="en-US" sz="2000" kern="0" dirty="0"/>
          </a:p>
          <a:p>
            <a:pPr>
              <a:spcBef>
                <a:spcPts val="0"/>
              </a:spcBef>
            </a:pPr>
            <a:r>
              <a:rPr lang="en-US" sz="2000" b="1" kern="0" dirty="0">
                <a:solidFill>
                  <a:srgbClr val="FF0000"/>
                </a:solidFill>
              </a:rPr>
              <a:t>reads head</a:t>
            </a:r>
          </a:p>
          <a:p>
            <a:pPr>
              <a:spcBef>
                <a:spcPts val="0"/>
              </a:spcBef>
            </a:pPr>
            <a:r>
              <a:rPr lang="en-US" sz="2000" kern="0" dirty="0"/>
              <a:t>reads tail (sees single entry)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kern="0" dirty="0"/>
          </a:p>
          <a:p>
            <a:pPr>
              <a:spcBef>
                <a:spcPts val="0"/>
              </a:spcBef>
            </a:pPr>
            <a:r>
              <a:rPr lang="en-US" sz="2000" kern="0" dirty="0"/>
              <a:t>sets head and tail to null</a:t>
            </a:r>
          </a:p>
          <a:p>
            <a:pPr>
              <a:spcBef>
                <a:spcPts val="0"/>
              </a:spcBef>
            </a:pPr>
            <a:endParaRPr lang="en-US" sz="2000" kern="0" dirty="0"/>
          </a:p>
          <a:p>
            <a:pPr>
              <a:spcBef>
                <a:spcPts val="0"/>
              </a:spcBef>
            </a:pPr>
            <a:r>
              <a:rPr lang="en-US" sz="2000" kern="0" dirty="0"/>
              <a:t>deletes A</a:t>
            </a:r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4115CA63-A8B5-6B47-BE3E-A9430DAB0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5673" y="1268760"/>
            <a:ext cx="3983570" cy="4169308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/>
              <a:t>Thread 2: enqueue B</a:t>
            </a: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/>
              <a:t>reads tail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assumes </a:t>
            </a:r>
            <a:r>
              <a:rPr lang="en-US" sz="2000" dirty="0" err="1"/>
              <a:t>A.next</a:t>
            </a:r>
            <a:r>
              <a:rPr lang="en-US" sz="2000" dirty="0"/>
              <a:t> is null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creates new node B</a:t>
            </a:r>
          </a:p>
          <a:p>
            <a:pPr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000" dirty="0"/>
              <a:t>sets </a:t>
            </a:r>
            <a:r>
              <a:rPr lang="en-US" sz="2000" dirty="0" err="1"/>
              <a:t>A.next</a:t>
            </a:r>
            <a:r>
              <a:rPr lang="en-US" sz="2000" dirty="0"/>
              <a:t> to B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/>
              <a:t>sets tail to B</a:t>
            </a:r>
          </a:p>
        </p:txBody>
      </p:sp>
      <p:sp>
        <p:nvSpPr>
          <p:cNvPr id="28" name="Title 2">
            <a:extLst>
              <a:ext uri="{FF2B5EF4-FFF2-40B4-BE49-F238E27FC236}">
                <a16:creationId xmlns:a16="http://schemas.microsoft.com/office/drawing/2014/main" id="{9A1021D1-9B07-1E4B-9555-709789F27095}"/>
              </a:ext>
            </a:extLst>
          </p:cNvPr>
          <p:cNvSpPr txBox="1">
            <a:spLocks/>
          </p:cNvSpPr>
          <p:nvPr/>
        </p:nvSpPr>
        <p:spPr bwMode="auto">
          <a:xfrm>
            <a:off x="912218" y="316404"/>
            <a:ext cx="10153128" cy="8712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 Rounded MT Bold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Rounded MT Bold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Rounded MT Bold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Rounded MT Bold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Rounded MT Bold" charset="0"/>
                <a:ea typeface="ＭＳ Ｐゴシック" charset="-128"/>
                <a:cs typeface="ＭＳ Ｐゴシック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omic Sans MS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omic Sans MS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omic Sans MS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omic Sans MS" charset="0"/>
              </a:defRPr>
            </a:lvl9pPr>
          </a:lstStyle>
          <a:p>
            <a:r>
              <a:rPr lang="en-US" kern="0"/>
              <a:t>Concurrent updates are unsafe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788071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AB08DF18-A83D-3544-B624-04E567750E33}"/>
              </a:ext>
            </a:extLst>
          </p:cNvPr>
          <p:cNvGrpSpPr/>
          <p:nvPr/>
        </p:nvGrpSpPr>
        <p:grpSpPr>
          <a:xfrm>
            <a:off x="4728643" y="4725144"/>
            <a:ext cx="2687425" cy="504056"/>
            <a:chOff x="1403648" y="3138366"/>
            <a:chExt cx="2687425" cy="50405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1B9691D-21D5-6946-B246-23233BCF3430}"/>
                </a:ext>
              </a:extLst>
            </p:cNvPr>
            <p:cNvSpPr/>
            <p:nvPr/>
          </p:nvSpPr>
          <p:spPr bwMode="auto">
            <a:xfrm>
              <a:off x="1403648" y="3138366"/>
              <a:ext cx="1152128" cy="504056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dirty="0">
                  <a:latin typeface="Helvetica" charset="0"/>
                </a:rPr>
                <a:t>head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0C9275B-D032-3040-AE7F-558708861EA3}"/>
                </a:ext>
              </a:extLst>
            </p:cNvPr>
            <p:cNvSpPr/>
            <p:nvPr/>
          </p:nvSpPr>
          <p:spPr bwMode="auto">
            <a:xfrm>
              <a:off x="2938945" y="3138366"/>
              <a:ext cx="1152128" cy="504056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dirty="0">
                  <a:latin typeface="Helvetica" charset="0"/>
                </a:rPr>
                <a:t>tail</a:t>
              </a: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5BB91B57-5CBF-C94B-B3EB-926B0E03E008}"/>
              </a:ext>
            </a:extLst>
          </p:cNvPr>
          <p:cNvSpPr/>
          <p:nvPr/>
        </p:nvSpPr>
        <p:spPr bwMode="auto">
          <a:xfrm>
            <a:off x="4728642" y="5727329"/>
            <a:ext cx="1152128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dirty="0">
                <a:latin typeface="Helvetica" charset="0"/>
              </a:rPr>
              <a:t>A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E1D1423-C7F5-3E44-88AB-AD3CE1ED8A89}"/>
              </a:ext>
            </a:extLst>
          </p:cNvPr>
          <p:cNvCxnSpPr>
            <a:cxnSpLocks/>
            <a:stCxn id="20" idx="2"/>
            <a:endCxn id="31" idx="0"/>
          </p:cNvCxnSpPr>
          <p:nvPr/>
        </p:nvCxnSpPr>
        <p:spPr bwMode="auto">
          <a:xfrm>
            <a:off x="5304706" y="5229201"/>
            <a:ext cx="0" cy="49812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B3F1B95-77CD-104B-8A33-7709DBCE83D8}"/>
              </a:ext>
            </a:extLst>
          </p:cNvPr>
          <p:cNvCxnSpPr>
            <a:cxnSpLocks/>
            <a:stCxn id="21" idx="2"/>
          </p:cNvCxnSpPr>
          <p:nvPr/>
        </p:nvCxnSpPr>
        <p:spPr bwMode="auto">
          <a:xfrm flipH="1">
            <a:off x="5880771" y="5229201"/>
            <a:ext cx="959233" cy="49812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8250E15-85F8-9244-9E4D-EF9A91BF4D54}"/>
              </a:ext>
            </a:extLst>
          </p:cNvPr>
          <p:cNvGrpSpPr/>
          <p:nvPr/>
        </p:nvGrpSpPr>
        <p:grpSpPr>
          <a:xfrm rot="16200000">
            <a:off x="5856744" y="5814949"/>
            <a:ext cx="432048" cy="360040"/>
            <a:chOff x="1763688" y="2492896"/>
            <a:chExt cx="432048" cy="360040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0D5C6E8-582A-2E41-9ECF-6BEDF968B07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79712" y="2492896"/>
              <a:ext cx="0" cy="360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DD0FD894-BE4C-8E47-91BA-9EAC9A1F0C26}"/>
                </a:ext>
              </a:extLst>
            </p:cNvPr>
            <p:cNvCxnSpPr/>
            <p:nvPr/>
          </p:nvCxnSpPr>
          <p:spPr bwMode="auto">
            <a:xfrm>
              <a:off x="1763688" y="2708920"/>
              <a:ext cx="432048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6E3EF2C-07CE-3949-83EF-685FCCA7B931}"/>
                </a:ext>
              </a:extLst>
            </p:cNvPr>
            <p:cNvCxnSpPr/>
            <p:nvPr/>
          </p:nvCxnSpPr>
          <p:spPr bwMode="auto">
            <a:xfrm>
              <a:off x="1835696" y="2780928"/>
              <a:ext cx="288032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1477BAA0-CA9A-FC46-949E-33AEB33FA229}"/>
              </a:ext>
            </a:extLst>
          </p:cNvPr>
          <p:cNvSpPr/>
          <p:nvPr/>
        </p:nvSpPr>
        <p:spPr bwMode="auto">
          <a:xfrm>
            <a:off x="7407166" y="5727329"/>
            <a:ext cx="1152128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dirty="0">
                <a:latin typeface="Helvetica" charset="0"/>
              </a:rPr>
              <a:t>B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A0269C2-38F2-964C-9A13-DB6D826D5AA1}"/>
              </a:ext>
            </a:extLst>
          </p:cNvPr>
          <p:cNvGrpSpPr/>
          <p:nvPr/>
        </p:nvGrpSpPr>
        <p:grpSpPr>
          <a:xfrm rot="16200000">
            <a:off x="8535268" y="5814949"/>
            <a:ext cx="432048" cy="360040"/>
            <a:chOff x="1763688" y="2492896"/>
            <a:chExt cx="432048" cy="36004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C1C5DBD-DD43-F34C-BCD5-C6212A9EAEC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79712" y="2492896"/>
              <a:ext cx="0" cy="360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02F5E18-871F-144F-85E2-F58C0FCBBA0C}"/>
                </a:ext>
              </a:extLst>
            </p:cNvPr>
            <p:cNvCxnSpPr/>
            <p:nvPr/>
          </p:nvCxnSpPr>
          <p:spPr bwMode="auto">
            <a:xfrm>
              <a:off x="1763688" y="2708920"/>
              <a:ext cx="432048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DDE880E-07F4-DA48-8513-D9A3DB9EE6EA}"/>
                </a:ext>
              </a:extLst>
            </p:cNvPr>
            <p:cNvCxnSpPr/>
            <p:nvPr/>
          </p:nvCxnSpPr>
          <p:spPr bwMode="auto">
            <a:xfrm>
              <a:off x="1835696" y="2780928"/>
              <a:ext cx="288032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4C82AE11-0D14-0045-B201-CA3500CFF6A6}"/>
              </a:ext>
            </a:extLst>
          </p:cNvPr>
          <p:cNvSpPr/>
          <p:nvPr/>
        </p:nvSpPr>
        <p:spPr bwMode="auto">
          <a:xfrm>
            <a:off x="6588463" y="5038984"/>
            <a:ext cx="432597" cy="424892"/>
          </a:xfrm>
          <a:prstGeom prst="ellipse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Helvetica" charset="0"/>
            </a:endParaRPr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944D636D-C12D-6D4A-B8D1-5B58884EC2C7}"/>
              </a:ext>
            </a:extLst>
          </p:cNvPr>
          <p:cNvSpPr txBox="1">
            <a:spLocks/>
          </p:cNvSpPr>
          <p:nvPr/>
        </p:nvSpPr>
        <p:spPr bwMode="auto">
          <a:xfrm>
            <a:off x="1920330" y="1268760"/>
            <a:ext cx="3983570" cy="416930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0"/>
              <a:buChar char=""/>
              <a:defRPr sz="2800">
                <a:solidFill>
                  <a:schemeClr val="tx1"/>
                </a:solidFill>
                <a:latin typeface="Franklin Gothic Book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50000"/>
              <a:buChar char="»"/>
              <a:defRPr sz="2400">
                <a:solidFill>
                  <a:schemeClr val="tx1"/>
                </a:solidFill>
                <a:latin typeface="Franklin Gothic Book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Franklin Gothic Book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Monotype Sorts" charset="0"/>
              <a:buChar char=""/>
              <a:defRPr sz="2000">
                <a:solidFill>
                  <a:schemeClr val="tx1"/>
                </a:solidFill>
                <a:latin typeface="Franklin Gothic Book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>
                <a:solidFill>
                  <a:schemeClr val="tx1"/>
                </a:solidFill>
                <a:latin typeface="Franklin Gothic Book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kern="0" dirty="0"/>
              <a:t>Thread 1: dequeue A</a:t>
            </a:r>
          </a:p>
          <a:p>
            <a:pPr>
              <a:spcBef>
                <a:spcPts val="0"/>
              </a:spcBef>
            </a:pPr>
            <a:endParaRPr lang="en-US" sz="2000" kern="0" dirty="0"/>
          </a:p>
          <a:p>
            <a:pPr>
              <a:spcBef>
                <a:spcPts val="0"/>
              </a:spcBef>
            </a:pPr>
            <a:endParaRPr lang="en-US" sz="2000" kern="0" dirty="0"/>
          </a:p>
          <a:p>
            <a:pPr>
              <a:spcBef>
                <a:spcPts val="0"/>
              </a:spcBef>
            </a:pPr>
            <a:endParaRPr lang="en-US" sz="2000" kern="0" dirty="0"/>
          </a:p>
          <a:p>
            <a:pPr>
              <a:spcBef>
                <a:spcPts val="0"/>
              </a:spcBef>
            </a:pPr>
            <a:r>
              <a:rPr lang="en-US" sz="2000" kern="0" dirty="0"/>
              <a:t>reads head</a:t>
            </a:r>
          </a:p>
          <a:p>
            <a:pPr>
              <a:spcBef>
                <a:spcPts val="0"/>
              </a:spcBef>
            </a:pPr>
            <a:r>
              <a:rPr lang="en-US" sz="2000" b="1" kern="0" dirty="0">
                <a:solidFill>
                  <a:srgbClr val="FF0000"/>
                </a:solidFill>
              </a:rPr>
              <a:t>reads tail (sees single entry)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kern="0" dirty="0"/>
          </a:p>
          <a:p>
            <a:pPr>
              <a:spcBef>
                <a:spcPts val="0"/>
              </a:spcBef>
            </a:pPr>
            <a:r>
              <a:rPr lang="en-US" sz="2000" kern="0" dirty="0"/>
              <a:t>sets head and tail to null</a:t>
            </a:r>
          </a:p>
          <a:p>
            <a:pPr>
              <a:spcBef>
                <a:spcPts val="0"/>
              </a:spcBef>
            </a:pPr>
            <a:endParaRPr lang="en-US" sz="2000" kern="0" dirty="0"/>
          </a:p>
          <a:p>
            <a:pPr>
              <a:spcBef>
                <a:spcPts val="0"/>
              </a:spcBef>
            </a:pPr>
            <a:r>
              <a:rPr lang="en-US" sz="2000" kern="0" dirty="0"/>
              <a:t>deletes A</a:t>
            </a:r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EF786528-EE3D-D841-96BB-DEA4CC0C6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5673" y="1268760"/>
            <a:ext cx="3983570" cy="4169308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/>
              <a:t>Thread 2: enqueue B</a:t>
            </a: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/>
              <a:t>reads tail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assumes </a:t>
            </a:r>
            <a:r>
              <a:rPr lang="en-US" sz="2000" dirty="0" err="1"/>
              <a:t>A.next</a:t>
            </a:r>
            <a:r>
              <a:rPr lang="en-US" sz="2000" dirty="0"/>
              <a:t> is null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creates new node B</a:t>
            </a:r>
          </a:p>
          <a:p>
            <a:pPr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000" dirty="0"/>
              <a:t>sets </a:t>
            </a:r>
            <a:r>
              <a:rPr lang="en-US" sz="2000" dirty="0" err="1"/>
              <a:t>A.next</a:t>
            </a:r>
            <a:r>
              <a:rPr lang="en-US" sz="2000" dirty="0"/>
              <a:t> to B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/>
              <a:t>sets tail to B</a:t>
            </a:r>
          </a:p>
        </p:txBody>
      </p:sp>
      <p:sp>
        <p:nvSpPr>
          <p:cNvPr id="28" name="Title 2">
            <a:extLst>
              <a:ext uri="{FF2B5EF4-FFF2-40B4-BE49-F238E27FC236}">
                <a16:creationId xmlns:a16="http://schemas.microsoft.com/office/drawing/2014/main" id="{F21B7D0A-F202-1C4A-B9FD-6ECE730EDC1A}"/>
              </a:ext>
            </a:extLst>
          </p:cNvPr>
          <p:cNvSpPr txBox="1">
            <a:spLocks/>
          </p:cNvSpPr>
          <p:nvPr/>
        </p:nvSpPr>
        <p:spPr bwMode="auto">
          <a:xfrm>
            <a:off x="912218" y="316404"/>
            <a:ext cx="10153128" cy="8712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 Rounded MT Bold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Rounded MT Bold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Rounded MT Bold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Rounded MT Bold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Rounded MT Bold" charset="0"/>
                <a:ea typeface="ＭＳ Ｐゴシック" charset="-128"/>
                <a:cs typeface="ＭＳ Ｐゴシック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omic Sans MS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omic Sans MS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omic Sans MS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omic Sans MS" charset="0"/>
              </a:defRPr>
            </a:lvl9pPr>
          </a:lstStyle>
          <a:p>
            <a:r>
              <a:rPr lang="en-US" kern="0"/>
              <a:t>Concurrent updates are unsafe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614048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AB08DF18-A83D-3544-B624-04E567750E33}"/>
              </a:ext>
            </a:extLst>
          </p:cNvPr>
          <p:cNvGrpSpPr/>
          <p:nvPr/>
        </p:nvGrpSpPr>
        <p:grpSpPr>
          <a:xfrm>
            <a:off x="4728643" y="4725144"/>
            <a:ext cx="2687425" cy="504056"/>
            <a:chOff x="1403648" y="3138366"/>
            <a:chExt cx="2687425" cy="50405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1B9691D-21D5-6946-B246-23233BCF3430}"/>
                </a:ext>
              </a:extLst>
            </p:cNvPr>
            <p:cNvSpPr/>
            <p:nvPr/>
          </p:nvSpPr>
          <p:spPr bwMode="auto">
            <a:xfrm>
              <a:off x="1403648" y="3138366"/>
              <a:ext cx="1152128" cy="504056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dirty="0">
                  <a:latin typeface="Helvetica" charset="0"/>
                </a:rPr>
                <a:t>head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0C9275B-D032-3040-AE7F-558708861EA3}"/>
                </a:ext>
              </a:extLst>
            </p:cNvPr>
            <p:cNvSpPr/>
            <p:nvPr/>
          </p:nvSpPr>
          <p:spPr bwMode="auto">
            <a:xfrm>
              <a:off x="2938945" y="3138366"/>
              <a:ext cx="1152128" cy="504056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dirty="0">
                  <a:latin typeface="Helvetica" charset="0"/>
                </a:rPr>
                <a:t>tail</a:t>
              </a: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5BB91B57-5CBF-C94B-B3EB-926B0E03E008}"/>
              </a:ext>
            </a:extLst>
          </p:cNvPr>
          <p:cNvSpPr/>
          <p:nvPr/>
        </p:nvSpPr>
        <p:spPr bwMode="auto">
          <a:xfrm>
            <a:off x="4728642" y="5727329"/>
            <a:ext cx="1152128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dirty="0">
                <a:latin typeface="Helvetica" charset="0"/>
              </a:rPr>
              <a:t>A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E1D1423-C7F5-3E44-88AB-AD3CE1ED8A89}"/>
              </a:ext>
            </a:extLst>
          </p:cNvPr>
          <p:cNvCxnSpPr>
            <a:cxnSpLocks/>
            <a:stCxn id="20" idx="2"/>
            <a:endCxn id="31" idx="0"/>
          </p:cNvCxnSpPr>
          <p:nvPr/>
        </p:nvCxnSpPr>
        <p:spPr bwMode="auto">
          <a:xfrm>
            <a:off x="5304706" y="5229201"/>
            <a:ext cx="0" cy="49812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B3F1B95-77CD-104B-8A33-7709DBCE83D8}"/>
              </a:ext>
            </a:extLst>
          </p:cNvPr>
          <p:cNvCxnSpPr>
            <a:cxnSpLocks/>
            <a:stCxn id="21" idx="2"/>
          </p:cNvCxnSpPr>
          <p:nvPr/>
        </p:nvCxnSpPr>
        <p:spPr bwMode="auto">
          <a:xfrm flipH="1">
            <a:off x="5880771" y="5229201"/>
            <a:ext cx="959233" cy="49812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477BAA0-CA9A-FC46-949E-33AEB33FA229}"/>
              </a:ext>
            </a:extLst>
          </p:cNvPr>
          <p:cNvSpPr/>
          <p:nvPr/>
        </p:nvSpPr>
        <p:spPr bwMode="auto">
          <a:xfrm>
            <a:off x="6263939" y="5727329"/>
            <a:ext cx="1152128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dirty="0">
                <a:latin typeface="Helvetica" charset="0"/>
              </a:rPr>
              <a:t>B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A0269C2-38F2-964C-9A13-DB6D826D5AA1}"/>
              </a:ext>
            </a:extLst>
          </p:cNvPr>
          <p:cNvGrpSpPr/>
          <p:nvPr/>
        </p:nvGrpSpPr>
        <p:grpSpPr>
          <a:xfrm rot="16200000">
            <a:off x="7392041" y="5814949"/>
            <a:ext cx="432048" cy="360040"/>
            <a:chOff x="1763688" y="2492896"/>
            <a:chExt cx="432048" cy="36004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C1C5DBD-DD43-F34C-BCD5-C6212A9EAEC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79712" y="2492896"/>
              <a:ext cx="0" cy="360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02F5E18-871F-144F-85E2-F58C0FCBBA0C}"/>
                </a:ext>
              </a:extLst>
            </p:cNvPr>
            <p:cNvCxnSpPr/>
            <p:nvPr/>
          </p:nvCxnSpPr>
          <p:spPr bwMode="auto">
            <a:xfrm>
              <a:off x="1763688" y="2708920"/>
              <a:ext cx="432048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DDE880E-07F4-DA48-8513-D9A3DB9EE6EA}"/>
                </a:ext>
              </a:extLst>
            </p:cNvPr>
            <p:cNvCxnSpPr/>
            <p:nvPr/>
          </p:nvCxnSpPr>
          <p:spPr bwMode="auto">
            <a:xfrm>
              <a:off x="1835696" y="2780928"/>
              <a:ext cx="288032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7253202-8F1D-344A-9AE9-80FAA1C3AD34}"/>
              </a:ext>
            </a:extLst>
          </p:cNvPr>
          <p:cNvCxnSpPr/>
          <p:nvPr/>
        </p:nvCxnSpPr>
        <p:spPr bwMode="auto">
          <a:xfrm>
            <a:off x="5876971" y="5994968"/>
            <a:ext cx="386968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98C76F41-F2E6-D04A-AC4E-00EFD8529CD8}"/>
              </a:ext>
            </a:extLst>
          </p:cNvPr>
          <p:cNvSpPr txBox="1">
            <a:spLocks/>
          </p:cNvSpPr>
          <p:nvPr/>
        </p:nvSpPr>
        <p:spPr bwMode="auto">
          <a:xfrm>
            <a:off x="1920330" y="1268760"/>
            <a:ext cx="3983570" cy="416930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0"/>
              <a:buChar char=""/>
              <a:defRPr sz="2800">
                <a:solidFill>
                  <a:schemeClr val="tx1"/>
                </a:solidFill>
                <a:latin typeface="Franklin Gothic Book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50000"/>
              <a:buChar char="»"/>
              <a:defRPr sz="2400">
                <a:solidFill>
                  <a:schemeClr val="tx1"/>
                </a:solidFill>
                <a:latin typeface="Franklin Gothic Book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Franklin Gothic Book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Monotype Sorts" charset="0"/>
              <a:buChar char=""/>
              <a:defRPr sz="2000">
                <a:solidFill>
                  <a:schemeClr val="tx1"/>
                </a:solidFill>
                <a:latin typeface="Franklin Gothic Book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>
                <a:solidFill>
                  <a:schemeClr val="tx1"/>
                </a:solidFill>
                <a:latin typeface="Franklin Gothic Book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kern="0" dirty="0"/>
              <a:t>Thread 1: dequeue A</a:t>
            </a:r>
          </a:p>
          <a:p>
            <a:pPr>
              <a:spcBef>
                <a:spcPts val="0"/>
              </a:spcBef>
            </a:pPr>
            <a:endParaRPr lang="en-US" sz="2000" kern="0" dirty="0"/>
          </a:p>
          <a:p>
            <a:pPr>
              <a:spcBef>
                <a:spcPts val="0"/>
              </a:spcBef>
            </a:pPr>
            <a:endParaRPr lang="en-US" sz="2000" kern="0" dirty="0"/>
          </a:p>
          <a:p>
            <a:pPr>
              <a:spcBef>
                <a:spcPts val="0"/>
              </a:spcBef>
            </a:pPr>
            <a:endParaRPr lang="en-US" sz="2000" kern="0" dirty="0"/>
          </a:p>
          <a:p>
            <a:pPr>
              <a:spcBef>
                <a:spcPts val="0"/>
              </a:spcBef>
            </a:pPr>
            <a:r>
              <a:rPr lang="en-US" sz="2000" kern="0" dirty="0"/>
              <a:t>reads head</a:t>
            </a:r>
          </a:p>
          <a:p>
            <a:pPr>
              <a:spcBef>
                <a:spcPts val="0"/>
              </a:spcBef>
            </a:pPr>
            <a:r>
              <a:rPr lang="en-US" sz="2000" kern="0" dirty="0"/>
              <a:t>reads tail (sees single entry)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kern="0" dirty="0"/>
          </a:p>
          <a:p>
            <a:pPr>
              <a:spcBef>
                <a:spcPts val="0"/>
              </a:spcBef>
            </a:pPr>
            <a:r>
              <a:rPr lang="en-US" sz="2000" kern="0" dirty="0"/>
              <a:t>sets head and tail to null</a:t>
            </a:r>
          </a:p>
          <a:p>
            <a:pPr>
              <a:spcBef>
                <a:spcPts val="0"/>
              </a:spcBef>
            </a:pPr>
            <a:endParaRPr lang="en-US" sz="2000" kern="0" dirty="0"/>
          </a:p>
          <a:p>
            <a:pPr>
              <a:spcBef>
                <a:spcPts val="0"/>
              </a:spcBef>
            </a:pPr>
            <a:r>
              <a:rPr lang="en-US" sz="2000" kern="0" dirty="0"/>
              <a:t>deletes A</a:t>
            </a:r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2BD1DFF0-6F2D-2642-A9AF-606A9CD07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5673" y="1268760"/>
            <a:ext cx="3983570" cy="4169308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/>
              <a:t>Thread 2: enqueue B</a:t>
            </a: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/>
              <a:t>reads tail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assumes </a:t>
            </a:r>
            <a:r>
              <a:rPr lang="en-US" sz="2000" dirty="0" err="1"/>
              <a:t>A.next</a:t>
            </a:r>
            <a:r>
              <a:rPr lang="en-US" sz="2000" dirty="0"/>
              <a:t> is null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creates new node B</a:t>
            </a:r>
          </a:p>
          <a:p>
            <a:pPr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000" b="1" dirty="0">
                <a:solidFill>
                  <a:srgbClr val="FF0000"/>
                </a:solidFill>
              </a:rPr>
              <a:t>sets </a:t>
            </a:r>
            <a:r>
              <a:rPr lang="en-US" sz="2000" b="1" dirty="0" err="1">
                <a:solidFill>
                  <a:srgbClr val="FF0000"/>
                </a:solidFill>
              </a:rPr>
              <a:t>A.next</a:t>
            </a:r>
            <a:r>
              <a:rPr lang="en-US" sz="2000" b="1" dirty="0">
                <a:solidFill>
                  <a:srgbClr val="FF0000"/>
                </a:solidFill>
              </a:rPr>
              <a:t> to B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/>
              <a:t>sets tail to B</a:t>
            </a: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89BABE0B-EB5F-824C-A9FF-2B734E5CAEB3}"/>
              </a:ext>
            </a:extLst>
          </p:cNvPr>
          <p:cNvSpPr txBox="1">
            <a:spLocks/>
          </p:cNvSpPr>
          <p:nvPr/>
        </p:nvSpPr>
        <p:spPr bwMode="auto">
          <a:xfrm>
            <a:off x="912218" y="316404"/>
            <a:ext cx="10153128" cy="8712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 Rounded MT Bold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Rounded MT Bold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Rounded MT Bold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Rounded MT Bold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Rounded MT Bold" charset="0"/>
                <a:ea typeface="ＭＳ Ｐゴシック" charset="-128"/>
                <a:cs typeface="ＭＳ Ｐゴシック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omic Sans MS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omic Sans MS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omic Sans MS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omic Sans MS" charset="0"/>
              </a:defRPr>
            </a:lvl9pPr>
          </a:lstStyle>
          <a:p>
            <a:r>
              <a:rPr lang="en-US" kern="0"/>
              <a:t>Concurrent updates are unsafe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4160530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AB08DF18-A83D-3544-B624-04E567750E33}"/>
              </a:ext>
            </a:extLst>
          </p:cNvPr>
          <p:cNvGrpSpPr/>
          <p:nvPr/>
        </p:nvGrpSpPr>
        <p:grpSpPr>
          <a:xfrm>
            <a:off x="4728643" y="4725144"/>
            <a:ext cx="2687425" cy="504056"/>
            <a:chOff x="1403648" y="3138366"/>
            <a:chExt cx="2687425" cy="50405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1B9691D-21D5-6946-B246-23233BCF3430}"/>
                </a:ext>
              </a:extLst>
            </p:cNvPr>
            <p:cNvSpPr/>
            <p:nvPr/>
          </p:nvSpPr>
          <p:spPr bwMode="auto">
            <a:xfrm>
              <a:off x="1403648" y="3138366"/>
              <a:ext cx="1152128" cy="504056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dirty="0">
                  <a:latin typeface="Helvetica" charset="0"/>
                </a:rPr>
                <a:t>head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0C9275B-D032-3040-AE7F-558708861EA3}"/>
                </a:ext>
              </a:extLst>
            </p:cNvPr>
            <p:cNvSpPr/>
            <p:nvPr/>
          </p:nvSpPr>
          <p:spPr bwMode="auto">
            <a:xfrm>
              <a:off x="2938945" y="3138366"/>
              <a:ext cx="1152128" cy="504056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dirty="0">
                  <a:latin typeface="Helvetica" charset="0"/>
                </a:rPr>
                <a:t>tail</a:t>
              </a: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5BB91B57-5CBF-C94B-B3EB-926B0E03E008}"/>
              </a:ext>
            </a:extLst>
          </p:cNvPr>
          <p:cNvSpPr/>
          <p:nvPr/>
        </p:nvSpPr>
        <p:spPr bwMode="auto">
          <a:xfrm>
            <a:off x="4728642" y="5727329"/>
            <a:ext cx="1152128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dirty="0">
                <a:latin typeface="Helvetica" charset="0"/>
              </a:rPr>
              <a:t>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77BAA0-CA9A-FC46-949E-33AEB33FA229}"/>
              </a:ext>
            </a:extLst>
          </p:cNvPr>
          <p:cNvSpPr/>
          <p:nvPr/>
        </p:nvSpPr>
        <p:spPr bwMode="auto">
          <a:xfrm>
            <a:off x="6263939" y="5727329"/>
            <a:ext cx="1152128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dirty="0">
                <a:latin typeface="Helvetica" charset="0"/>
              </a:rPr>
              <a:t>B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A0269C2-38F2-964C-9A13-DB6D826D5AA1}"/>
              </a:ext>
            </a:extLst>
          </p:cNvPr>
          <p:cNvGrpSpPr/>
          <p:nvPr/>
        </p:nvGrpSpPr>
        <p:grpSpPr>
          <a:xfrm rot="16200000">
            <a:off x="7392041" y="5814949"/>
            <a:ext cx="432048" cy="360040"/>
            <a:chOff x="1763688" y="2492896"/>
            <a:chExt cx="432048" cy="36004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C1C5DBD-DD43-F34C-BCD5-C6212A9EAEC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79712" y="2492896"/>
              <a:ext cx="0" cy="360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02F5E18-871F-144F-85E2-F58C0FCBBA0C}"/>
                </a:ext>
              </a:extLst>
            </p:cNvPr>
            <p:cNvCxnSpPr/>
            <p:nvPr/>
          </p:nvCxnSpPr>
          <p:spPr bwMode="auto">
            <a:xfrm>
              <a:off x="1763688" y="2708920"/>
              <a:ext cx="432048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DDE880E-07F4-DA48-8513-D9A3DB9EE6EA}"/>
                </a:ext>
              </a:extLst>
            </p:cNvPr>
            <p:cNvCxnSpPr/>
            <p:nvPr/>
          </p:nvCxnSpPr>
          <p:spPr bwMode="auto">
            <a:xfrm>
              <a:off x="1835696" y="2780928"/>
              <a:ext cx="288032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7253202-8F1D-344A-9AE9-80FAA1C3AD34}"/>
              </a:ext>
            </a:extLst>
          </p:cNvPr>
          <p:cNvCxnSpPr/>
          <p:nvPr/>
        </p:nvCxnSpPr>
        <p:spPr bwMode="auto">
          <a:xfrm>
            <a:off x="5876971" y="5994968"/>
            <a:ext cx="386968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7958693D-485E-EB45-9115-B732B95C159B}"/>
              </a:ext>
            </a:extLst>
          </p:cNvPr>
          <p:cNvSpPr txBox="1">
            <a:spLocks/>
          </p:cNvSpPr>
          <p:nvPr/>
        </p:nvSpPr>
        <p:spPr bwMode="auto">
          <a:xfrm>
            <a:off x="1920330" y="1268760"/>
            <a:ext cx="3983570" cy="416930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0"/>
              <a:buChar char=""/>
              <a:defRPr sz="2800">
                <a:solidFill>
                  <a:schemeClr val="tx1"/>
                </a:solidFill>
                <a:latin typeface="Franklin Gothic Book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50000"/>
              <a:buChar char="»"/>
              <a:defRPr sz="2400">
                <a:solidFill>
                  <a:schemeClr val="tx1"/>
                </a:solidFill>
                <a:latin typeface="Franklin Gothic Book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Franklin Gothic Book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Monotype Sorts" charset="0"/>
              <a:buChar char=""/>
              <a:defRPr sz="2000">
                <a:solidFill>
                  <a:schemeClr val="tx1"/>
                </a:solidFill>
                <a:latin typeface="Franklin Gothic Book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>
                <a:solidFill>
                  <a:schemeClr val="tx1"/>
                </a:solidFill>
                <a:latin typeface="Franklin Gothic Book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kern="0" dirty="0"/>
              <a:t>Thread 1: dequeue A</a:t>
            </a:r>
          </a:p>
          <a:p>
            <a:pPr>
              <a:spcBef>
                <a:spcPts val="0"/>
              </a:spcBef>
            </a:pPr>
            <a:endParaRPr lang="en-US" sz="2000" kern="0" dirty="0"/>
          </a:p>
          <a:p>
            <a:pPr>
              <a:spcBef>
                <a:spcPts val="0"/>
              </a:spcBef>
            </a:pPr>
            <a:endParaRPr lang="en-US" sz="2000" kern="0" dirty="0"/>
          </a:p>
          <a:p>
            <a:pPr>
              <a:spcBef>
                <a:spcPts val="0"/>
              </a:spcBef>
            </a:pPr>
            <a:endParaRPr lang="en-US" sz="2000" kern="0" dirty="0"/>
          </a:p>
          <a:p>
            <a:pPr>
              <a:spcBef>
                <a:spcPts val="0"/>
              </a:spcBef>
            </a:pPr>
            <a:r>
              <a:rPr lang="en-US" sz="2000" kern="0" dirty="0"/>
              <a:t>reads head</a:t>
            </a:r>
          </a:p>
          <a:p>
            <a:pPr>
              <a:spcBef>
                <a:spcPts val="0"/>
              </a:spcBef>
            </a:pPr>
            <a:r>
              <a:rPr lang="en-US" sz="2000" kern="0" dirty="0"/>
              <a:t>reads tail (sees single entry)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kern="0" dirty="0"/>
          </a:p>
          <a:p>
            <a:pPr>
              <a:spcBef>
                <a:spcPts val="0"/>
              </a:spcBef>
            </a:pPr>
            <a:r>
              <a:rPr lang="en-US" sz="2000" b="1" kern="0" dirty="0">
                <a:solidFill>
                  <a:srgbClr val="FF0000"/>
                </a:solidFill>
              </a:rPr>
              <a:t>sets head and tail to null</a:t>
            </a:r>
          </a:p>
          <a:p>
            <a:pPr>
              <a:spcBef>
                <a:spcPts val="0"/>
              </a:spcBef>
            </a:pPr>
            <a:endParaRPr lang="en-US" sz="2000" kern="0" dirty="0"/>
          </a:p>
          <a:p>
            <a:pPr>
              <a:spcBef>
                <a:spcPts val="0"/>
              </a:spcBef>
            </a:pPr>
            <a:r>
              <a:rPr lang="en-US" sz="2000" kern="0" dirty="0"/>
              <a:t>deletes A</a:t>
            </a:r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7A02FB4D-A7B8-4E43-A412-9B390B4D6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5673" y="1268760"/>
            <a:ext cx="3983570" cy="4169308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/>
              <a:t>Thread 2: enqueue B</a:t>
            </a: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/>
              <a:t>reads tail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assumes </a:t>
            </a:r>
            <a:r>
              <a:rPr lang="en-US" sz="2000" dirty="0" err="1"/>
              <a:t>A.next</a:t>
            </a:r>
            <a:r>
              <a:rPr lang="en-US" sz="2000" dirty="0"/>
              <a:t> is null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creates new node B</a:t>
            </a:r>
          </a:p>
          <a:p>
            <a:pPr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000" dirty="0"/>
              <a:t>sets </a:t>
            </a:r>
            <a:r>
              <a:rPr lang="en-US" sz="2000" dirty="0" err="1"/>
              <a:t>A.next</a:t>
            </a:r>
            <a:r>
              <a:rPr lang="en-US" sz="2000" dirty="0"/>
              <a:t> to B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/>
              <a:t>sets tail to B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4AB6F90-D5F9-2A49-ABE6-65F322CD01B2}"/>
              </a:ext>
            </a:extLst>
          </p:cNvPr>
          <p:cNvGrpSpPr/>
          <p:nvPr/>
        </p:nvGrpSpPr>
        <p:grpSpPr>
          <a:xfrm>
            <a:off x="5111812" y="5246804"/>
            <a:ext cx="432048" cy="360040"/>
            <a:chOff x="1763688" y="2492896"/>
            <a:chExt cx="432048" cy="360040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6725FD9-3FAD-B545-B32F-691ADB17201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79712" y="2492896"/>
              <a:ext cx="0" cy="360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CB52588-0881-DB47-BAD2-765B91BE8216}"/>
                </a:ext>
              </a:extLst>
            </p:cNvPr>
            <p:cNvCxnSpPr/>
            <p:nvPr/>
          </p:nvCxnSpPr>
          <p:spPr bwMode="auto">
            <a:xfrm>
              <a:off x="1763688" y="2708920"/>
              <a:ext cx="432048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BF8018B-3937-2541-A390-F4CAE336F3E6}"/>
                </a:ext>
              </a:extLst>
            </p:cNvPr>
            <p:cNvCxnSpPr/>
            <p:nvPr/>
          </p:nvCxnSpPr>
          <p:spPr bwMode="auto">
            <a:xfrm>
              <a:off x="1835696" y="2780928"/>
              <a:ext cx="288032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02B2EB6-D8D4-6A42-8A5A-AC770197E605}"/>
              </a:ext>
            </a:extLst>
          </p:cNvPr>
          <p:cNvGrpSpPr/>
          <p:nvPr/>
        </p:nvGrpSpPr>
        <p:grpSpPr>
          <a:xfrm>
            <a:off x="6623979" y="5246804"/>
            <a:ext cx="432048" cy="360040"/>
            <a:chOff x="1763688" y="2492896"/>
            <a:chExt cx="432048" cy="360040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E6C2C80-CE38-9A4D-90A9-2055EB98FE7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79712" y="2492896"/>
              <a:ext cx="0" cy="360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4D5C0DB3-182B-A74D-96A5-3538CFE329D5}"/>
                </a:ext>
              </a:extLst>
            </p:cNvPr>
            <p:cNvCxnSpPr/>
            <p:nvPr/>
          </p:nvCxnSpPr>
          <p:spPr bwMode="auto">
            <a:xfrm>
              <a:off x="1763688" y="2708920"/>
              <a:ext cx="432048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7DCFCD4-8576-D64E-8D7F-CC24FE1F9FAF}"/>
                </a:ext>
              </a:extLst>
            </p:cNvPr>
            <p:cNvCxnSpPr/>
            <p:nvPr/>
          </p:nvCxnSpPr>
          <p:spPr bwMode="auto">
            <a:xfrm>
              <a:off x="1835696" y="2780928"/>
              <a:ext cx="288032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2" name="Title 2">
            <a:extLst>
              <a:ext uri="{FF2B5EF4-FFF2-40B4-BE49-F238E27FC236}">
                <a16:creationId xmlns:a16="http://schemas.microsoft.com/office/drawing/2014/main" id="{A7C895DA-83BA-1B4E-BDBE-B28A5D4ED2BA}"/>
              </a:ext>
            </a:extLst>
          </p:cNvPr>
          <p:cNvSpPr txBox="1">
            <a:spLocks/>
          </p:cNvSpPr>
          <p:nvPr/>
        </p:nvSpPr>
        <p:spPr bwMode="auto">
          <a:xfrm>
            <a:off x="912218" y="316404"/>
            <a:ext cx="10153128" cy="8712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 Rounded MT Bold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Rounded MT Bold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Rounded MT Bold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Rounded MT Bold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Rounded MT Bold" charset="0"/>
                <a:ea typeface="ＭＳ Ｐゴシック" charset="-128"/>
                <a:cs typeface="ＭＳ Ｐゴシック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omic Sans MS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omic Sans MS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omic Sans MS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omic Sans MS" charset="0"/>
              </a:defRPr>
            </a:lvl9pPr>
          </a:lstStyle>
          <a:p>
            <a:r>
              <a:rPr lang="en-US" kern="0"/>
              <a:t>Concurrent updates are unsafe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5935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ontent Placeholder 1">
            <a:extLst>
              <a:ext uri="{FF2B5EF4-FFF2-40B4-BE49-F238E27FC236}">
                <a16:creationId xmlns:a16="http://schemas.microsoft.com/office/drawing/2014/main" id="{5CF6EC9A-B7EE-1A47-94D1-CC59E08987A0}"/>
              </a:ext>
            </a:extLst>
          </p:cNvPr>
          <p:cNvSpPr txBox="1">
            <a:spLocks/>
          </p:cNvSpPr>
          <p:nvPr/>
        </p:nvSpPr>
        <p:spPr bwMode="auto">
          <a:xfrm>
            <a:off x="1920330" y="1268760"/>
            <a:ext cx="3983570" cy="416930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0"/>
              <a:buChar char=""/>
              <a:defRPr sz="2800">
                <a:solidFill>
                  <a:schemeClr val="tx1"/>
                </a:solidFill>
                <a:latin typeface="Franklin Gothic Book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50000"/>
              <a:buChar char="»"/>
              <a:defRPr sz="2400">
                <a:solidFill>
                  <a:schemeClr val="tx1"/>
                </a:solidFill>
                <a:latin typeface="Franklin Gothic Book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Franklin Gothic Book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Monotype Sorts" charset="0"/>
              <a:buChar char=""/>
              <a:defRPr sz="2000">
                <a:solidFill>
                  <a:schemeClr val="tx1"/>
                </a:solidFill>
                <a:latin typeface="Franklin Gothic Book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>
                <a:solidFill>
                  <a:schemeClr val="tx1"/>
                </a:solidFill>
                <a:latin typeface="Franklin Gothic Book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kern="0" dirty="0"/>
              <a:t>Thread 1: dequeue A</a:t>
            </a:r>
          </a:p>
          <a:p>
            <a:pPr>
              <a:spcBef>
                <a:spcPts val="0"/>
              </a:spcBef>
            </a:pPr>
            <a:endParaRPr lang="en-US" sz="2000" kern="0" dirty="0"/>
          </a:p>
          <a:p>
            <a:pPr>
              <a:spcBef>
                <a:spcPts val="0"/>
              </a:spcBef>
            </a:pPr>
            <a:endParaRPr lang="en-US" sz="2000" kern="0" dirty="0"/>
          </a:p>
          <a:p>
            <a:pPr>
              <a:spcBef>
                <a:spcPts val="0"/>
              </a:spcBef>
            </a:pPr>
            <a:endParaRPr lang="en-US" sz="2000" kern="0" dirty="0"/>
          </a:p>
          <a:p>
            <a:pPr>
              <a:spcBef>
                <a:spcPts val="0"/>
              </a:spcBef>
            </a:pPr>
            <a:r>
              <a:rPr lang="en-US" sz="2000" kern="0" dirty="0"/>
              <a:t>reads head</a:t>
            </a:r>
          </a:p>
          <a:p>
            <a:pPr>
              <a:spcBef>
                <a:spcPts val="0"/>
              </a:spcBef>
            </a:pPr>
            <a:r>
              <a:rPr lang="en-US" sz="2000" kern="0" dirty="0"/>
              <a:t>reads tail (sees single entry)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kern="0" dirty="0"/>
          </a:p>
          <a:p>
            <a:pPr>
              <a:spcBef>
                <a:spcPts val="0"/>
              </a:spcBef>
            </a:pPr>
            <a:r>
              <a:rPr lang="en-US" sz="2000" kern="0" dirty="0"/>
              <a:t>sets head and tail to null</a:t>
            </a:r>
          </a:p>
          <a:p>
            <a:pPr>
              <a:spcBef>
                <a:spcPts val="0"/>
              </a:spcBef>
            </a:pPr>
            <a:endParaRPr lang="en-US" sz="2000" kern="0" dirty="0"/>
          </a:p>
          <a:p>
            <a:pPr>
              <a:spcBef>
                <a:spcPts val="0"/>
              </a:spcBef>
            </a:pPr>
            <a:r>
              <a:rPr lang="en-US" sz="2000" kern="0" dirty="0"/>
              <a:t>deletes A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B08DF18-A83D-3544-B624-04E567750E33}"/>
              </a:ext>
            </a:extLst>
          </p:cNvPr>
          <p:cNvGrpSpPr/>
          <p:nvPr/>
        </p:nvGrpSpPr>
        <p:grpSpPr>
          <a:xfrm>
            <a:off x="4728643" y="4725144"/>
            <a:ext cx="2687425" cy="504056"/>
            <a:chOff x="1403648" y="3138366"/>
            <a:chExt cx="2687425" cy="50405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1B9691D-21D5-6946-B246-23233BCF3430}"/>
                </a:ext>
              </a:extLst>
            </p:cNvPr>
            <p:cNvSpPr/>
            <p:nvPr/>
          </p:nvSpPr>
          <p:spPr bwMode="auto">
            <a:xfrm>
              <a:off x="1403648" y="3138366"/>
              <a:ext cx="1152128" cy="504056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dirty="0">
                  <a:latin typeface="Helvetica" charset="0"/>
                </a:rPr>
                <a:t>head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0C9275B-D032-3040-AE7F-558708861EA3}"/>
                </a:ext>
              </a:extLst>
            </p:cNvPr>
            <p:cNvSpPr/>
            <p:nvPr/>
          </p:nvSpPr>
          <p:spPr bwMode="auto">
            <a:xfrm>
              <a:off x="2938945" y="3138366"/>
              <a:ext cx="1152128" cy="504056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dirty="0">
                  <a:latin typeface="Helvetica" charset="0"/>
                </a:rPr>
                <a:t>tail</a:t>
              </a: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5BB91B57-5CBF-C94B-B3EB-926B0E03E008}"/>
              </a:ext>
            </a:extLst>
          </p:cNvPr>
          <p:cNvSpPr/>
          <p:nvPr/>
        </p:nvSpPr>
        <p:spPr bwMode="auto">
          <a:xfrm>
            <a:off x="4728642" y="5727329"/>
            <a:ext cx="1152128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dirty="0">
                <a:latin typeface="Helvetica" charset="0"/>
              </a:rPr>
              <a:t>A</a:t>
            </a:r>
          </a:p>
        </p:txBody>
      </p:sp>
      <p:sp>
        <p:nvSpPr>
          <p:cNvPr id="35" name="Content Placeholder 1">
            <a:extLst>
              <a:ext uri="{FF2B5EF4-FFF2-40B4-BE49-F238E27FC236}">
                <a16:creationId xmlns:a16="http://schemas.microsoft.com/office/drawing/2014/main" id="{7BF48EBE-C77C-E741-91DF-01BB00722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5673" y="1268760"/>
            <a:ext cx="3983570" cy="4169308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/>
              <a:t>Thread 2: enqueue B</a:t>
            </a: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/>
              <a:t>reads tail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assumes </a:t>
            </a:r>
            <a:r>
              <a:rPr lang="en-US" sz="2000" dirty="0" err="1"/>
              <a:t>A.next</a:t>
            </a:r>
            <a:r>
              <a:rPr lang="en-US" sz="2000" dirty="0"/>
              <a:t> is null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creates new node B</a:t>
            </a:r>
          </a:p>
          <a:p>
            <a:pPr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000" dirty="0"/>
              <a:t>sets </a:t>
            </a:r>
            <a:r>
              <a:rPr lang="en-US" sz="2000" dirty="0" err="1"/>
              <a:t>A.next</a:t>
            </a:r>
            <a:r>
              <a:rPr lang="en-US" sz="2000" dirty="0"/>
              <a:t> to B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b="1" dirty="0">
                <a:solidFill>
                  <a:srgbClr val="FF0000"/>
                </a:solidFill>
              </a:rPr>
              <a:t>sets tail to B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77BAA0-CA9A-FC46-949E-33AEB33FA229}"/>
              </a:ext>
            </a:extLst>
          </p:cNvPr>
          <p:cNvSpPr/>
          <p:nvPr/>
        </p:nvSpPr>
        <p:spPr bwMode="auto">
          <a:xfrm>
            <a:off x="6263939" y="5727329"/>
            <a:ext cx="1152128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dirty="0">
                <a:latin typeface="Helvetica" charset="0"/>
              </a:rPr>
              <a:t>B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A0269C2-38F2-964C-9A13-DB6D826D5AA1}"/>
              </a:ext>
            </a:extLst>
          </p:cNvPr>
          <p:cNvGrpSpPr/>
          <p:nvPr/>
        </p:nvGrpSpPr>
        <p:grpSpPr>
          <a:xfrm rot="16200000">
            <a:off x="7392041" y="5814949"/>
            <a:ext cx="432048" cy="360040"/>
            <a:chOff x="1763688" y="2492896"/>
            <a:chExt cx="432048" cy="36004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C1C5DBD-DD43-F34C-BCD5-C6212A9EAEC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79712" y="2492896"/>
              <a:ext cx="0" cy="360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02F5E18-871F-144F-85E2-F58C0FCBBA0C}"/>
                </a:ext>
              </a:extLst>
            </p:cNvPr>
            <p:cNvCxnSpPr/>
            <p:nvPr/>
          </p:nvCxnSpPr>
          <p:spPr bwMode="auto">
            <a:xfrm>
              <a:off x="1763688" y="2708920"/>
              <a:ext cx="432048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DDE880E-07F4-DA48-8513-D9A3DB9EE6EA}"/>
                </a:ext>
              </a:extLst>
            </p:cNvPr>
            <p:cNvCxnSpPr/>
            <p:nvPr/>
          </p:nvCxnSpPr>
          <p:spPr bwMode="auto">
            <a:xfrm>
              <a:off x="1835696" y="2780928"/>
              <a:ext cx="288032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7253202-8F1D-344A-9AE9-80FAA1C3AD34}"/>
              </a:ext>
            </a:extLst>
          </p:cNvPr>
          <p:cNvCxnSpPr/>
          <p:nvPr/>
        </p:nvCxnSpPr>
        <p:spPr bwMode="auto">
          <a:xfrm>
            <a:off x="5876971" y="5994968"/>
            <a:ext cx="386968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C6D46B1-398F-5A4A-A261-D9E073073F65}"/>
              </a:ext>
            </a:extLst>
          </p:cNvPr>
          <p:cNvGrpSpPr/>
          <p:nvPr/>
        </p:nvGrpSpPr>
        <p:grpSpPr>
          <a:xfrm>
            <a:off x="5111812" y="5246804"/>
            <a:ext cx="432048" cy="360040"/>
            <a:chOff x="1763688" y="2492896"/>
            <a:chExt cx="432048" cy="360040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06DA1D2-4852-7F4D-8F1B-55AC5880DC9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79712" y="2492896"/>
              <a:ext cx="0" cy="360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EA03BA6-4138-A34A-9BA3-AD45B80472C7}"/>
                </a:ext>
              </a:extLst>
            </p:cNvPr>
            <p:cNvCxnSpPr/>
            <p:nvPr/>
          </p:nvCxnSpPr>
          <p:spPr bwMode="auto">
            <a:xfrm>
              <a:off x="1763688" y="2708920"/>
              <a:ext cx="432048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F67D994-F34B-3642-A6A7-87FFEF8FA6AB}"/>
                </a:ext>
              </a:extLst>
            </p:cNvPr>
            <p:cNvCxnSpPr/>
            <p:nvPr/>
          </p:nvCxnSpPr>
          <p:spPr bwMode="auto">
            <a:xfrm>
              <a:off x="1835696" y="2780928"/>
              <a:ext cx="288032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FDA51CA-E9D0-574E-845F-B3D493A3569D}"/>
              </a:ext>
            </a:extLst>
          </p:cNvPr>
          <p:cNvCxnSpPr>
            <a:cxnSpLocks/>
            <a:stCxn id="21" idx="2"/>
            <a:endCxn id="18" idx="0"/>
          </p:cNvCxnSpPr>
          <p:nvPr/>
        </p:nvCxnSpPr>
        <p:spPr bwMode="auto">
          <a:xfrm>
            <a:off x="6840003" y="5229201"/>
            <a:ext cx="0" cy="49812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9" name="Title 2">
            <a:extLst>
              <a:ext uri="{FF2B5EF4-FFF2-40B4-BE49-F238E27FC236}">
                <a16:creationId xmlns:a16="http://schemas.microsoft.com/office/drawing/2014/main" id="{2F9A4B4E-F9C3-6044-8F20-395E34516DBB}"/>
              </a:ext>
            </a:extLst>
          </p:cNvPr>
          <p:cNvSpPr txBox="1">
            <a:spLocks/>
          </p:cNvSpPr>
          <p:nvPr/>
        </p:nvSpPr>
        <p:spPr bwMode="auto">
          <a:xfrm>
            <a:off x="912218" y="316404"/>
            <a:ext cx="10153128" cy="8712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 Rounded MT Bold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Rounded MT Bold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Rounded MT Bold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Rounded MT Bold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Rounded MT Bold" charset="0"/>
                <a:ea typeface="ＭＳ Ｐゴシック" charset="-128"/>
                <a:cs typeface="ＭＳ Ｐゴシック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omic Sans MS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omic Sans MS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omic Sans MS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omic Sans MS" charset="0"/>
              </a:defRPr>
            </a:lvl9pPr>
          </a:lstStyle>
          <a:p>
            <a:r>
              <a:rPr lang="en-US" kern="0"/>
              <a:t>Concurrent updates are unsafe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4095834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ontent Placeholder 1">
            <a:extLst>
              <a:ext uri="{FF2B5EF4-FFF2-40B4-BE49-F238E27FC236}">
                <a16:creationId xmlns:a16="http://schemas.microsoft.com/office/drawing/2014/main" id="{5CF6EC9A-B7EE-1A47-94D1-CC59E08987A0}"/>
              </a:ext>
            </a:extLst>
          </p:cNvPr>
          <p:cNvSpPr txBox="1">
            <a:spLocks/>
          </p:cNvSpPr>
          <p:nvPr/>
        </p:nvSpPr>
        <p:spPr bwMode="auto">
          <a:xfrm>
            <a:off x="1920330" y="1268760"/>
            <a:ext cx="3983570" cy="416930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0"/>
              <a:buChar char=""/>
              <a:defRPr sz="2800">
                <a:solidFill>
                  <a:schemeClr val="tx1"/>
                </a:solidFill>
                <a:latin typeface="Franklin Gothic Book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50000"/>
              <a:buChar char="»"/>
              <a:defRPr sz="2400">
                <a:solidFill>
                  <a:schemeClr val="tx1"/>
                </a:solidFill>
                <a:latin typeface="Franklin Gothic Book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Franklin Gothic Book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Monotype Sorts" charset="0"/>
              <a:buChar char=""/>
              <a:defRPr sz="2000">
                <a:solidFill>
                  <a:schemeClr val="tx1"/>
                </a:solidFill>
                <a:latin typeface="Franklin Gothic Book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>
                <a:solidFill>
                  <a:schemeClr val="tx1"/>
                </a:solidFill>
                <a:latin typeface="Franklin Gothic Book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kern="0" dirty="0"/>
              <a:t>Thread 1: dequeue A</a:t>
            </a:r>
          </a:p>
          <a:p>
            <a:pPr>
              <a:spcBef>
                <a:spcPts val="0"/>
              </a:spcBef>
            </a:pPr>
            <a:endParaRPr lang="en-US" sz="2000" kern="0" dirty="0"/>
          </a:p>
          <a:p>
            <a:pPr>
              <a:spcBef>
                <a:spcPts val="0"/>
              </a:spcBef>
            </a:pPr>
            <a:endParaRPr lang="en-US" sz="2000" kern="0" dirty="0"/>
          </a:p>
          <a:p>
            <a:pPr>
              <a:spcBef>
                <a:spcPts val="0"/>
              </a:spcBef>
            </a:pPr>
            <a:endParaRPr lang="en-US" sz="2000" kern="0" dirty="0"/>
          </a:p>
          <a:p>
            <a:pPr>
              <a:spcBef>
                <a:spcPts val="0"/>
              </a:spcBef>
            </a:pPr>
            <a:r>
              <a:rPr lang="en-US" sz="2000" kern="0" dirty="0"/>
              <a:t>reads head</a:t>
            </a:r>
          </a:p>
          <a:p>
            <a:pPr>
              <a:spcBef>
                <a:spcPts val="0"/>
              </a:spcBef>
            </a:pPr>
            <a:r>
              <a:rPr lang="en-US" sz="2000" kern="0" dirty="0"/>
              <a:t>reads tail (sees single entry)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kern="0" dirty="0"/>
          </a:p>
          <a:p>
            <a:pPr>
              <a:spcBef>
                <a:spcPts val="0"/>
              </a:spcBef>
            </a:pPr>
            <a:r>
              <a:rPr lang="en-US" sz="2000" kern="0" dirty="0"/>
              <a:t>sets head and tail to null</a:t>
            </a:r>
          </a:p>
          <a:p>
            <a:pPr>
              <a:spcBef>
                <a:spcPts val="0"/>
              </a:spcBef>
            </a:pPr>
            <a:endParaRPr lang="en-US" sz="2000" kern="0" dirty="0"/>
          </a:p>
          <a:p>
            <a:pPr>
              <a:spcBef>
                <a:spcPts val="0"/>
              </a:spcBef>
            </a:pPr>
            <a:r>
              <a:rPr lang="en-US" sz="2000" b="1" kern="0" dirty="0">
                <a:solidFill>
                  <a:srgbClr val="FF0000"/>
                </a:solidFill>
              </a:rPr>
              <a:t>deletes A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B08DF18-A83D-3544-B624-04E567750E33}"/>
              </a:ext>
            </a:extLst>
          </p:cNvPr>
          <p:cNvGrpSpPr/>
          <p:nvPr/>
        </p:nvGrpSpPr>
        <p:grpSpPr>
          <a:xfrm>
            <a:off x="4728643" y="4725144"/>
            <a:ext cx="2687425" cy="504056"/>
            <a:chOff x="1403648" y="3138366"/>
            <a:chExt cx="2687425" cy="50405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1B9691D-21D5-6946-B246-23233BCF3430}"/>
                </a:ext>
              </a:extLst>
            </p:cNvPr>
            <p:cNvSpPr/>
            <p:nvPr/>
          </p:nvSpPr>
          <p:spPr bwMode="auto">
            <a:xfrm>
              <a:off x="1403648" y="3138366"/>
              <a:ext cx="1152128" cy="504056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dirty="0">
                  <a:latin typeface="Helvetica" charset="0"/>
                </a:rPr>
                <a:t>head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0C9275B-D032-3040-AE7F-558708861EA3}"/>
                </a:ext>
              </a:extLst>
            </p:cNvPr>
            <p:cNvSpPr/>
            <p:nvPr/>
          </p:nvSpPr>
          <p:spPr bwMode="auto">
            <a:xfrm>
              <a:off x="2938945" y="3138366"/>
              <a:ext cx="1152128" cy="504056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dirty="0">
                  <a:latin typeface="Helvetica" charset="0"/>
                </a:rPr>
                <a:t>tail</a:t>
              </a: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5BB91B57-5CBF-C94B-B3EB-926B0E03E008}"/>
              </a:ext>
            </a:extLst>
          </p:cNvPr>
          <p:cNvSpPr/>
          <p:nvPr/>
        </p:nvSpPr>
        <p:spPr bwMode="auto">
          <a:xfrm>
            <a:off x="4728642" y="5727329"/>
            <a:ext cx="1152128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dirty="0">
              <a:latin typeface="Helvetica" charset="0"/>
            </a:endParaRPr>
          </a:p>
        </p:txBody>
      </p:sp>
      <p:sp>
        <p:nvSpPr>
          <p:cNvPr id="35" name="Content Placeholder 1">
            <a:extLst>
              <a:ext uri="{FF2B5EF4-FFF2-40B4-BE49-F238E27FC236}">
                <a16:creationId xmlns:a16="http://schemas.microsoft.com/office/drawing/2014/main" id="{7BF48EBE-C77C-E741-91DF-01BB00722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5673" y="1268760"/>
            <a:ext cx="3983570" cy="4169308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/>
              <a:t>Thread 2: enqueue B</a:t>
            </a: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/>
              <a:t>reads tail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assumes </a:t>
            </a:r>
            <a:r>
              <a:rPr lang="en-US" sz="2000" dirty="0" err="1"/>
              <a:t>A.next</a:t>
            </a:r>
            <a:r>
              <a:rPr lang="en-US" sz="2000" dirty="0"/>
              <a:t> is null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creates new node B</a:t>
            </a:r>
          </a:p>
          <a:p>
            <a:pPr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000" dirty="0"/>
              <a:t>sets </a:t>
            </a:r>
            <a:r>
              <a:rPr lang="en-US" sz="2000" dirty="0" err="1"/>
              <a:t>A.next</a:t>
            </a:r>
            <a:r>
              <a:rPr lang="en-US" sz="2000" dirty="0"/>
              <a:t> to B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/>
              <a:t>sets tail to B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77BAA0-CA9A-FC46-949E-33AEB33FA229}"/>
              </a:ext>
            </a:extLst>
          </p:cNvPr>
          <p:cNvSpPr/>
          <p:nvPr/>
        </p:nvSpPr>
        <p:spPr bwMode="auto">
          <a:xfrm>
            <a:off x="6263939" y="5727329"/>
            <a:ext cx="1152128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dirty="0">
                <a:latin typeface="Helvetica" charset="0"/>
              </a:rPr>
              <a:t>B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A0269C2-38F2-964C-9A13-DB6D826D5AA1}"/>
              </a:ext>
            </a:extLst>
          </p:cNvPr>
          <p:cNvGrpSpPr/>
          <p:nvPr/>
        </p:nvGrpSpPr>
        <p:grpSpPr>
          <a:xfrm rot="16200000">
            <a:off x="7392041" y="5814949"/>
            <a:ext cx="432048" cy="360040"/>
            <a:chOff x="1763688" y="2492896"/>
            <a:chExt cx="432048" cy="36004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C1C5DBD-DD43-F34C-BCD5-C6212A9EAEC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79712" y="2492896"/>
              <a:ext cx="0" cy="360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02F5E18-871F-144F-85E2-F58C0FCBBA0C}"/>
                </a:ext>
              </a:extLst>
            </p:cNvPr>
            <p:cNvCxnSpPr/>
            <p:nvPr/>
          </p:nvCxnSpPr>
          <p:spPr bwMode="auto">
            <a:xfrm>
              <a:off x="1763688" y="2708920"/>
              <a:ext cx="432048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DDE880E-07F4-DA48-8513-D9A3DB9EE6EA}"/>
                </a:ext>
              </a:extLst>
            </p:cNvPr>
            <p:cNvCxnSpPr/>
            <p:nvPr/>
          </p:nvCxnSpPr>
          <p:spPr bwMode="auto">
            <a:xfrm>
              <a:off x="1835696" y="2780928"/>
              <a:ext cx="288032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7253202-8F1D-344A-9AE9-80FAA1C3AD34}"/>
              </a:ext>
            </a:extLst>
          </p:cNvPr>
          <p:cNvCxnSpPr/>
          <p:nvPr/>
        </p:nvCxnSpPr>
        <p:spPr bwMode="auto">
          <a:xfrm>
            <a:off x="5876971" y="5994968"/>
            <a:ext cx="386968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C6D46B1-398F-5A4A-A261-D9E073073F65}"/>
              </a:ext>
            </a:extLst>
          </p:cNvPr>
          <p:cNvGrpSpPr/>
          <p:nvPr/>
        </p:nvGrpSpPr>
        <p:grpSpPr>
          <a:xfrm>
            <a:off x="5111812" y="5246804"/>
            <a:ext cx="432048" cy="360040"/>
            <a:chOff x="1763688" y="2492896"/>
            <a:chExt cx="432048" cy="360040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06DA1D2-4852-7F4D-8F1B-55AC5880DC9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79712" y="2492896"/>
              <a:ext cx="0" cy="360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EA03BA6-4138-A34A-9BA3-AD45B80472C7}"/>
                </a:ext>
              </a:extLst>
            </p:cNvPr>
            <p:cNvCxnSpPr/>
            <p:nvPr/>
          </p:nvCxnSpPr>
          <p:spPr bwMode="auto">
            <a:xfrm>
              <a:off x="1763688" y="2708920"/>
              <a:ext cx="432048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F67D994-F34B-3642-A6A7-87FFEF8FA6AB}"/>
                </a:ext>
              </a:extLst>
            </p:cNvPr>
            <p:cNvCxnSpPr/>
            <p:nvPr/>
          </p:nvCxnSpPr>
          <p:spPr bwMode="auto">
            <a:xfrm>
              <a:off x="1835696" y="2780928"/>
              <a:ext cx="288032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FDA51CA-E9D0-574E-845F-B3D493A3569D}"/>
              </a:ext>
            </a:extLst>
          </p:cNvPr>
          <p:cNvCxnSpPr>
            <a:cxnSpLocks/>
            <a:stCxn id="21" idx="2"/>
            <a:endCxn id="18" idx="0"/>
          </p:cNvCxnSpPr>
          <p:nvPr/>
        </p:nvCxnSpPr>
        <p:spPr bwMode="auto">
          <a:xfrm>
            <a:off x="6840003" y="5229201"/>
            <a:ext cx="0" cy="49812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6BEE4FF2-E7BA-5B4F-97F5-B6BBB1E35194}"/>
              </a:ext>
            </a:extLst>
          </p:cNvPr>
          <p:cNvGrpSpPr/>
          <p:nvPr/>
        </p:nvGrpSpPr>
        <p:grpSpPr>
          <a:xfrm>
            <a:off x="4993765" y="5641279"/>
            <a:ext cx="679803" cy="676157"/>
            <a:chOff x="823938" y="5534836"/>
            <a:chExt cx="679803" cy="676157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D2FAAAE-D814-2E4F-999D-8B05C3BF4850}"/>
                </a:ext>
              </a:extLst>
            </p:cNvPr>
            <p:cNvCxnSpPr/>
            <p:nvPr/>
          </p:nvCxnSpPr>
          <p:spPr bwMode="auto">
            <a:xfrm>
              <a:off x="827584" y="5534836"/>
              <a:ext cx="676157" cy="676157"/>
            </a:xfrm>
            <a:prstGeom prst="line">
              <a:avLst/>
            </a:prstGeom>
            <a:solidFill>
              <a:schemeClr val="accent1"/>
            </a:solidFill>
            <a:ln w="190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6FA7E95-A154-F54C-9985-67AD882C609A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823938" y="5534836"/>
              <a:ext cx="676157" cy="676157"/>
            </a:xfrm>
            <a:prstGeom prst="line">
              <a:avLst/>
            </a:prstGeom>
            <a:solidFill>
              <a:schemeClr val="accent1"/>
            </a:solidFill>
            <a:ln w="190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0" name="Title 2">
            <a:extLst>
              <a:ext uri="{FF2B5EF4-FFF2-40B4-BE49-F238E27FC236}">
                <a16:creationId xmlns:a16="http://schemas.microsoft.com/office/drawing/2014/main" id="{09F38E11-4148-C840-AB8D-30553933CFBC}"/>
              </a:ext>
            </a:extLst>
          </p:cNvPr>
          <p:cNvSpPr txBox="1">
            <a:spLocks/>
          </p:cNvSpPr>
          <p:nvPr/>
        </p:nvSpPr>
        <p:spPr bwMode="auto">
          <a:xfrm>
            <a:off x="912218" y="316404"/>
            <a:ext cx="10153128" cy="8712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 Rounded MT Bold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Rounded MT Bold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Rounded MT Bold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Rounded MT Bold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Rounded MT Bold" charset="0"/>
                <a:ea typeface="ＭＳ Ｐゴシック" charset="-128"/>
                <a:cs typeface="ＭＳ Ｐゴシック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omic Sans MS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omic Sans MS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omic Sans MS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omic Sans MS" charset="0"/>
              </a:defRPr>
            </a:lvl9pPr>
          </a:lstStyle>
          <a:p>
            <a:r>
              <a:rPr lang="en-US" kern="0"/>
              <a:t>Concurrent updates are unsafe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111907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ACD111-824A-2F46-B10E-B3F40BD1D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Correct operations have to appear to happen “all at once”</a:t>
            </a:r>
          </a:p>
          <a:p>
            <a:r>
              <a:rPr lang="en-US" dirty="0"/>
              <a:t>Easiest way to do that is with locks or, in Java, synchronized blocks or methods:</a:t>
            </a:r>
            <a:endParaRPr lang="en-US" i="1" dirty="0"/>
          </a:p>
          <a:p>
            <a:pPr marL="857250" lvl="2" indent="0">
              <a:spcBef>
                <a:spcPts val="1500"/>
              </a:spcBef>
              <a:buNone/>
            </a:pPr>
            <a:r>
              <a:rPr lang="en-US" sz="2400" dirty="0"/>
              <a:t>synchronized(Q) {</a:t>
            </a:r>
          </a:p>
          <a:p>
            <a:pPr marL="857250" lvl="2" indent="0">
              <a:buNone/>
            </a:pPr>
            <a:r>
              <a:rPr lang="en-US" sz="2400" dirty="0"/>
              <a:t>    perform operation</a:t>
            </a:r>
          </a:p>
          <a:p>
            <a:pPr marL="857250" lvl="2" indent="0">
              <a:spcAft>
                <a:spcPts val="1500"/>
              </a:spcAft>
              <a:buNone/>
            </a:pPr>
            <a:r>
              <a:rPr lang="en-US" sz="2400" dirty="0"/>
              <a:t>}</a:t>
            </a:r>
          </a:p>
          <a:p>
            <a:r>
              <a:rPr lang="en-US" dirty="0"/>
              <a:t>Performs badly if scheduler preempts a thread that holds a lock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17E2F3-23C7-1D46-B551-F53B4F4F3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Atomicity</a:t>
            </a:r>
          </a:p>
        </p:txBody>
      </p:sp>
    </p:spTree>
    <p:extLst>
      <p:ext uri="{BB962C8B-B14F-4D97-AF65-F5344CB8AC3E}">
        <p14:creationId xmlns:p14="http://schemas.microsoft.com/office/powerpoint/2010/main" val="3591250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/>
          <p:cNvSpPr>
            <a:spLocks noGrp="1" noChangeArrowheads="1"/>
          </p:cNvSpPr>
          <p:nvPr>
            <p:ph type="title"/>
          </p:nvPr>
        </p:nvSpPr>
        <p:spPr>
          <a:xfrm>
            <a:off x="2210594" y="404664"/>
            <a:ext cx="7772400" cy="789607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The University of Rochester</a:t>
            </a:r>
          </a:p>
        </p:txBody>
      </p:sp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53858" y="1981200"/>
            <a:ext cx="4587552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Small private research university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6400 undergraduates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4800 graduate students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Set on the Genesee River in Western New York State, near the south shore of Lake Ontario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250km by road from Toronto; 590km from New York City</a:t>
            </a:r>
          </a:p>
        </p:txBody>
      </p:sp>
      <p:pic>
        <p:nvPicPr>
          <p:cNvPr id="4099" name="Picture 5" descr="rochester_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22" y="1412776"/>
            <a:ext cx="5946844" cy="497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1897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DAA8CE-89ED-874E-BA25-7BA3625A5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218" y="1700808"/>
            <a:ext cx="10369152" cy="4536504"/>
          </a:xfrm>
        </p:spPr>
        <p:txBody>
          <a:bodyPr/>
          <a:lstStyle/>
          <a:p>
            <a:r>
              <a:rPr lang="en-US" dirty="0"/>
              <a:t>Never use locks/synchronized blocks; never block progress when a thread is preempted</a:t>
            </a:r>
          </a:p>
          <a:p>
            <a:r>
              <a:rPr lang="en-US" dirty="0"/>
              <a:t>Operation seems to happen </a:t>
            </a:r>
            <a:r>
              <a:rPr lang="en-US" dirty="0">
                <a:solidFill>
                  <a:srgbClr val="C00000"/>
                </a:solidFill>
              </a:rPr>
              <a:t>instantaneously</a:t>
            </a:r>
            <a:r>
              <a:rPr lang="en-US" dirty="0"/>
              <a:t> at some “linearizing” instruction — often </a:t>
            </a:r>
            <a:r>
              <a:rPr lang="en-US" i="1" dirty="0"/>
              <a:t>compare-and-swap (CAS),</a:t>
            </a:r>
            <a:r>
              <a:rPr lang="en-US" dirty="0"/>
              <a:t> expressed in Java as </a:t>
            </a:r>
            <a:r>
              <a:rPr lang="en-US" dirty="0" err="1"/>
              <a:t>r.compareAndSet</a:t>
            </a:r>
            <a:r>
              <a:rPr lang="en-US" dirty="0"/>
              <a:t>(e, n) </a:t>
            </a:r>
            <a:endParaRPr lang="en-US" i="1" dirty="0"/>
          </a:p>
          <a:p>
            <a:pPr lvl="1"/>
            <a:r>
              <a:rPr lang="en-US" dirty="0"/>
              <a:t>takes as argument a reference </a:t>
            </a:r>
            <a:r>
              <a:rPr lang="en-US" i="1" dirty="0"/>
              <a:t>r</a:t>
            </a:r>
            <a:r>
              <a:rPr lang="en-US" dirty="0"/>
              <a:t>, an expected value </a:t>
            </a:r>
            <a:r>
              <a:rPr lang="en-US" i="1" dirty="0"/>
              <a:t>e</a:t>
            </a:r>
            <a:r>
              <a:rPr lang="en-US" dirty="0"/>
              <a:t>, and a new value </a:t>
            </a:r>
            <a:r>
              <a:rPr lang="en-US" i="1" dirty="0"/>
              <a:t>n</a:t>
            </a:r>
            <a:endParaRPr lang="en-US" dirty="0"/>
          </a:p>
          <a:p>
            <a:pPr lvl="1"/>
            <a:r>
              <a:rPr lang="en-US" dirty="0"/>
              <a:t>replaces contents of </a:t>
            </a:r>
            <a:r>
              <a:rPr lang="en-US" i="1" dirty="0"/>
              <a:t>r</a:t>
            </a:r>
            <a:r>
              <a:rPr lang="en-US" dirty="0"/>
              <a:t> with </a:t>
            </a:r>
            <a:r>
              <a:rPr lang="en-US" i="1" dirty="0"/>
              <a:t>n</a:t>
            </a:r>
            <a:r>
              <a:rPr lang="en-US" dirty="0"/>
              <a:t> if and only if previous contents was </a:t>
            </a:r>
            <a:r>
              <a:rPr lang="en-US" i="1" dirty="0"/>
              <a:t>e</a:t>
            </a:r>
            <a:endParaRPr lang="en-US" dirty="0"/>
          </a:p>
          <a:p>
            <a:pPr lvl="1"/>
            <a:r>
              <a:rPr lang="en-US" dirty="0"/>
              <a:t>supported by hardware; operates atomically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3C7746-DA2D-7644-8715-C62A6F9D5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330" y="300608"/>
            <a:ext cx="8280920" cy="1143000"/>
          </a:xfrm>
        </p:spPr>
        <p:txBody>
          <a:bodyPr/>
          <a:lstStyle/>
          <a:p>
            <a:r>
              <a:rPr lang="en-US" dirty="0"/>
              <a:t>Nonblocking data structures</a:t>
            </a:r>
          </a:p>
        </p:txBody>
      </p:sp>
    </p:spTree>
    <p:extLst>
      <p:ext uri="{BB962C8B-B14F-4D97-AF65-F5344CB8AC3E}">
        <p14:creationId xmlns:p14="http://schemas.microsoft.com/office/powerpoint/2010/main" val="2160325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B44591-7EE8-7F43-BE23-5C3AAC0CB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2258" y="1556792"/>
            <a:ext cx="9577064" cy="4824536"/>
          </a:xfrm>
        </p:spPr>
        <p:txBody>
          <a:bodyPr/>
          <a:lstStyle/>
          <a:p>
            <a:r>
              <a:rPr lang="en-US" dirty="0"/>
              <a:t>Everything before the linearizing instruction is harmless preparation</a:t>
            </a:r>
          </a:p>
          <a:p>
            <a:pPr lvl="1"/>
            <a:r>
              <a:rPr lang="en-US" dirty="0"/>
              <a:t>Doesn’t change the abstract state of the structure</a:t>
            </a:r>
          </a:p>
          <a:p>
            <a:r>
              <a:rPr lang="en-US" dirty="0"/>
              <a:t>Everything after the linearizing instruction is merely clean-up</a:t>
            </a:r>
          </a:p>
          <a:p>
            <a:pPr lvl="1"/>
            <a:r>
              <a:rPr lang="en-US" dirty="0"/>
              <a:t>Can be done by any thread</a:t>
            </a:r>
          </a:p>
          <a:p>
            <a:r>
              <a:rPr lang="en-US" dirty="0"/>
              <a:t>Hard to write, but versions exist for many common data structures</a:t>
            </a:r>
          </a:p>
          <a:p>
            <a:pPr lvl="1"/>
            <a:r>
              <a:rPr lang="en-US" dirty="0"/>
              <a:t>Again, use a queue as an example</a:t>
            </a:r>
          </a:p>
          <a:p>
            <a:r>
              <a:rPr lang="en-US" dirty="0"/>
              <a:t>All instruction </a:t>
            </a:r>
            <a:r>
              <a:rPr lang="en-US" dirty="0" err="1"/>
              <a:t>interleavings</a:t>
            </a:r>
            <a:r>
              <a:rPr lang="en-US" dirty="0"/>
              <a:t> are acceptable!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A58564-65BE-3F46-A3FC-F210ADAE7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0594" y="44624"/>
            <a:ext cx="7772400" cy="1143000"/>
          </a:xfrm>
        </p:spPr>
        <p:txBody>
          <a:bodyPr/>
          <a:lstStyle/>
          <a:p>
            <a:r>
              <a:rPr lang="en-US" dirty="0"/>
              <a:t>Instantaneously?</a:t>
            </a:r>
          </a:p>
        </p:txBody>
      </p:sp>
    </p:spTree>
    <p:extLst>
      <p:ext uri="{BB962C8B-B14F-4D97-AF65-F5344CB8AC3E}">
        <p14:creationId xmlns:p14="http://schemas.microsoft.com/office/powerpoint/2010/main" val="19836852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E97DCAEB-EA9E-E848-AF63-882D9033B9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10594" y="1700808"/>
            <a:ext cx="7772400" cy="4550767"/>
          </a:xfrm>
        </p:spPr>
        <p:txBody>
          <a:bodyPr/>
          <a:lstStyle/>
          <a:p>
            <a:r>
              <a:rPr lang="en-US" altLang="en-US" dirty="0"/>
              <a:t>Empty queue consists of a queue object with head and tail pointers to a </a:t>
            </a:r>
            <a:r>
              <a:rPr lang="en-US" altLang="en-US" i="1" dirty="0"/>
              <a:t>dummy</a:t>
            </a:r>
            <a:r>
              <a:rPr lang="en-US" altLang="en-US" dirty="0"/>
              <a:t> node</a:t>
            </a:r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D7D2D649-B809-5B40-998B-3F70196D5E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M&amp;S queue</a:t>
            </a:r>
          </a:p>
        </p:txBody>
      </p:sp>
      <p:grpSp>
        <p:nvGrpSpPr>
          <p:cNvPr id="55319" name="Group 23">
            <a:extLst>
              <a:ext uri="{FF2B5EF4-FFF2-40B4-BE49-F238E27FC236}">
                <a16:creationId xmlns:a16="http://schemas.microsoft.com/office/drawing/2014/main" id="{6B4EE91D-A6DC-9948-8801-99EAAF5BCFE2}"/>
              </a:ext>
            </a:extLst>
          </p:cNvPr>
          <p:cNvGrpSpPr>
            <a:grpSpLocks/>
          </p:cNvGrpSpPr>
          <p:nvPr/>
        </p:nvGrpSpPr>
        <p:grpSpPr bwMode="auto">
          <a:xfrm>
            <a:off x="5258594" y="3733801"/>
            <a:ext cx="2514600" cy="2517775"/>
            <a:chOff x="2352" y="2544"/>
            <a:chExt cx="1584" cy="1586"/>
          </a:xfrm>
        </p:grpSpPr>
        <p:sp>
          <p:nvSpPr>
            <p:cNvPr id="55309" name="Rectangle 13">
              <a:extLst>
                <a:ext uri="{FF2B5EF4-FFF2-40B4-BE49-F238E27FC236}">
                  <a16:creationId xmlns:a16="http://schemas.microsoft.com/office/drawing/2014/main" id="{AE21322B-ADE5-0145-ACA2-F503223621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3168"/>
              <a:ext cx="960" cy="62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dirty="0"/>
                <a:t>—</a:t>
              </a:r>
            </a:p>
          </p:txBody>
        </p:sp>
        <p:grpSp>
          <p:nvGrpSpPr>
            <p:cNvPr id="55310" name="Group 14">
              <a:extLst>
                <a:ext uri="{FF2B5EF4-FFF2-40B4-BE49-F238E27FC236}">
                  <a16:creationId xmlns:a16="http://schemas.microsoft.com/office/drawing/2014/main" id="{495844B9-F03D-2B47-8FC8-5DBE29E838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64" y="3456"/>
              <a:ext cx="672" cy="240"/>
              <a:chOff x="1872" y="3792"/>
              <a:chExt cx="672" cy="240"/>
            </a:xfrm>
          </p:grpSpPr>
          <p:grpSp>
            <p:nvGrpSpPr>
              <p:cNvPr id="55311" name="Group 15">
                <a:extLst>
                  <a:ext uri="{FF2B5EF4-FFF2-40B4-BE49-F238E27FC236}">
                    <a16:creationId xmlns:a16="http://schemas.microsoft.com/office/drawing/2014/main" id="{4E907412-DBB5-7A45-8ACD-5DB2D36683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08" y="3936"/>
                <a:ext cx="336" cy="96"/>
                <a:chOff x="2400" y="3216"/>
                <a:chExt cx="336" cy="96"/>
              </a:xfrm>
            </p:grpSpPr>
            <p:sp>
              <p:nvSpPr>
                <p:cNvPr id="55312" name="Line 16">
                  <a:extLst>
                    <a:ext uri="{FF2B5EF4-FFF2-40B4-BE49-F238E27FC236}">
                      <a16:creationId xmlns:a16="http://schemas.microsoft.com/office/drawing/2014/main" id="{231CA78E-C0F2-9C4C-B58D-D0D2AFC886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00" y="3216"/>
                  <a:ext cx="33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5313" name="Line 17">
                  <a:extLst>
                    <a:ext uri="{FF2B5EF4-FFF2-40B4-BE49-F238E27FC236}">
                      <a16:creationId xmlns:a16="http://schemas.microsoft.com/office/drawing/2014/main" id="{1C61EF36-BF34-B247-8A5B-AF153DA9F2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96" y="3264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5314" name="Line 18">
                  <a:extLst>
                    <a:ext uri="{FF2B5EF4-FFF2-40B4-BE49-F238E27FC236}">
                      <a16:creationId xmlns:a16="http://schemas.microsoft.com/office/drawing/2014/main" id="{6694E308-C6A2-7844-8988-990B1BF26E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44" y="3312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55315" name="Freeform 19">
                <a:extLst>
                  <a:ext uri="{FF2B5EF4-FFF2-40B4-BE49-F238E27FC236}">
                    <a16:creationId xmlns:a16="http://schemas.microsoft.com/office/drawing/2014/main" id="{7C3687DB-565E-C845-B3C6-4C408EA2BE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2" y="3792"/>
                <a:ext cx="528" cy="144"/>
              </a:xfrm>
              <a:custGeom>
                <a:avLst/>
                <a:gdLst>
                  <a:gd name="T0" fmla="*/ 0 w 528"/>
                  <a:gd name="T1" fmla="*/ 0 h 144"/>
                  <a:gd name="T2" fmla="*/ 528 w 528"/>
                  <a:gd name="T3" fmla="*/ 0 h 144"/>
                  <a:gd name="T4" fmla="*/ 528 w 528"/>
                  <a:gd name="T5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8" h="144">
                    <a:moveTo>
                      <a:pt x="0" y="0"/>
                    </a:moveTo>
                    <a:lnTo>
                      <a:pt x="528" y="0"/>
                    </a:lnTo>
                    <a:lnTo>
                      <a:pt x="528" y="144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55316" name="Line 20">
              <a:extLst>
                <a:ext uri="{FF2B5EF4-FFF2-40B4-BE49-F238E27FC236}">
                  <a16:creationId xmlns:a16="http://schemas.microsoft.com/office/drawing/2014/main" id="{412B6AAF-E0F5-4849-ADF3-0F549268BD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2592"/>
              <a:ext cx="288" cy="5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5317" name="Line 21">
              <a:extLst>
                <a:ext uri="{FF2B5EF4-FFF2-40B4-BE49-F238E27FC236}">
                  <a16:creationId xmlns:a16="http://schemas.microsoft.com/office/drawing/2014/main" id="{71943092-2CBD-8048-BEB6-131AFDE0CF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16" y="2544"/>
              <a:ext cx="240" cy="6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5318" name="Text Box 22">
              <a:extLst>
                <a:ext uri="{FF2B5EF4-FFF2-40B4-BE49-F238E27FC236}">
                  <a16:creationId xmlns:a16="http://schemas.microsoft.com/office/drawing/2014/main" id="{A876E164-3C01-E542-BFC0-6D2F1598A5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1" y="3840"/>
              <a:ext cx="771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Dummy</a:t>
              </a:r>
            </a:p>
          </p:txBody>
        </p:sp>
      </p:grpSp>
      <p:sp>
        <p:nvSpPr>
          <p:cNvPr id="16" name="Rectangle 4">
            <a:extLst>
              <a:ext uri="{FF2B5EF4-FFF2-40B4-BE49-F238E27FC236}">
                <a16:creationId xmlns:a16="http://schemas.microsoft.com/office/drawing/2014/main" id="{54708FF7-D6ED-A444-9EEC-8C969FAC0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3957" y="2971800"/>
            <a:ext cx="1455738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dirty="0"/>
              <a:t>Tail</a:t>
            </a: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6D0811BC-732B-9148-8CFA-1CB1E4AB7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6594" y="2971800"/>
            <a:ext cx="1455738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dirty="0"/>
              <a:t>Head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1EB68BB6-4DC6-CD44-8E16-ADE22194BA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10594" y="1600200"/>
            <a:ext cx="7772400" cy="4495801"/>
          </a:xfrm>
        </p:spPr>
        <p:txBody>
          <a:bodyPr/>
          <a:lstStyle/>
          <a:p>
            <a:r>
              <a:rPr lang="en-US" altLang="en-US" dirty="0"/>
              <a:t>Head of linked list is still a dummy node</a:t>
            </a:r>
          </a:p>
          <a:p>
            <a:r>
              <a:rPr lang="en-US" altLang="en-US" dirty="0"/>
              <a:t>Enqueue adds at tail; dequeue removes at head</a:t>
            </a:r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A1794E4B-B9EA-0544-B201-C638A79E0E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M&amp;S queue with data</a:t>
            </a:r>
          </a:p>
        </p:txBody>
      </p:sp>
      <p:grpSp>
        <p:nvGrpSpPr>
          <p:cNvPr id="58397" name="Group 29">
            <a:extLst>
              <a:ext uri="{FF2B5EF4-FFF2-40B4-BE49-F238E27FC236}">
                <a16:creationId xmlns:a16="http://schemas.microsoft.com/office/drawing/2014/main" id="{F6F32D7D-F220-0E43-9C95-72FB15841290}"/>
              </a:ext>
            </a:extLst>
          </p:cNvPr>
          <p:cNvGrpSpPr>
            <a:grpSpLocks/>
          </p:cNvGrpSpPr>
          <p:nvPr/>
        </p:nvGrpSpPr>
        <p:grpSpPr bwMode="auto">
          <a:xfrm>
            <a:off x="3201194" y="3733801"/>
            <a:ext cx="6705600" cy="2441575"/>
            <a:chOff x="1056" y="2544"/>
            <a:chExt cx="4224" cy="1538"/>
          </a:xfrm>
        </p:grpSpPr>
        <p:sp>
          <p:nvSpPr>
            <p:cNvPr id="58374" name="Rectangle 6">
              <a:extLst>
                <a:ext uri="{FF2B5EF4-FFF2-40B4-BE49-F238E27FC236}">
                  <a16:creationId xmlns:a16="http://schemas.microsoft.com/office/drawing/2014/main" id="{AF9F0B15-D571-FB4C-A765-6610EB704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3168"/>
              <a:ext cx="960" cy="62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dirty="0"/>
                <a:t>—</a:t>
              </a:r>
            </a:p>
          </p:txBody>
        </p:sp>
        <p:sp>
          <p:nvSpPr>
            <p:cNvPr id="58383" name="Rectangle 15">
              <a:extLst>
                <a:ext uri="{FF2B5EF4-FFF2-40B4-BE49-F238E27FC236}">
                  <a16:creationId xmlns:a16="http://schemas.microsoft.com/office/drawing/2014/main" id="{9465546A-2322-E443-970C-64083D6A91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3168"/>
              <a:ext cx="960" cy="6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dirty="0"/>
                <a:t>A</a:t>
              </a:r>
            </a:p>
          </p:txBody>
        </p:sp>
        <p:sp>
          <p:nvSpPr>
            <p:cNvPr id="58384" name="Rectangle 16">
              <a:extLst>
                <a:ext uri="{FF2B5EF4-FFF2-40B4-BE49-F238E27FC236}">
                  <a16:creationId xmlns:a16="http://schemas.microsoft.com/office/drawing/2014/main" id="{D9046EF8-0BB2-1142-B873-AB55638C49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3168"/>
              <a:ext cx="960" cy="6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dirty="0"/>
                <a:t>Z</a:t>
              </a:r>
            </a:p>
          </p:txBody>
        </p:sp>
        <p:grpSp>
          <p:nvGrpSpPr>
            <p:cNvPr id="58375" name="Group 7">
              <a:extLst>
                <a:ext uri="{FF2B5EF4-FFF2-40B4-BE49-F238E27FC236}">
                  <a16:creationId xmlns:a16="http://schemas.microsoft.com/office/drawing/2014/main" id="{A6CCC915-C9A2-FD40-A3BA-613B05E53B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3504"/>
              <a:ext cx="672" cy="240"/>
              <a:chOff x="1872" y="3792"/>
              <a:chExt cx="672" cy="240"/>
            </a:xfrm>
          </p:grpSpPr>
          <p:grpSp>
            <p:nvGrpSpPr>
              <p:cNvPr id="58376" name="Group 8">
                <a:extLst>
                  <a:ext uri="{FF2B5EF4-FFF2-40B4-BE49-F238E27FC236}">
                    <a16:creationId xmlns:a16="http://schemas.microsoft.com/office/drawing/2014/main" id="{1F1ED012-7A3A-F049-9B44-71D3ED68C7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08" y="3936"/>
                <a:ext cx="336" cy="96"/>
                <a:chOff x="2400" y="3216"/>
                <a:chExt cx="336" cy="96"/>
              </a:xfrm>
            </p:grpSpPr>
            <p:sp>
              <p:nvSpPr>
                <p:cNvPr id="58377" name="Line 9">
                  <a:extLst>
                    <a:ext uri="{FF2B5EF4-FFF2-40B4-BE49-F238E27FC236}">
                      <a16:creationId xmlns:a16="http://schemas.microsoft.com/office/drawing/2014/main" id="{6464EE2A-C96F-764E-915C-BC6EE131BE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00" y="3216"/>
                  <a:ext cx="33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8378" name="Line 10">
                  <a:extLst>
                    <a:ext uri="{FF2B5EF4-FFF2-40B4-BE49-F238E27FC236}">
                      <a16:creationId xmlns:a16="http://schemas.microsoft.com/office/drawing/2014/main" id="{C174B11D-8416-434D-86BB-A84424B022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96" y="3264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8379" name="Line 11">
                  <a:extLst>
                    <a:ext uri="{FF2B5EF4-FFF2-40B4-BE49-F238E27FC236}">
                      <a16:creationId xmlns:a16="http://schemas.microsoft.com/office/drawing/2014/main" id="{548ECF9E-519A-2E4C-B4BA-4C450D5362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44" y="3312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58380" name="Freeform 12">
                <a:extLst>
                  <a:ext uri="{FF2B5EF4-FFF2-40B4-BE49-F238E27FC236}">
                    <a16:creationId xmlns:a16="http://schemas.microsoft.com/office/drawing/2014/main" id="{F0641071-FFB3-AE47-80A2-27317D58F9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2" y="3792"/>
                <a:ext cx="528" cy="144"/>
              </a:xfrm>
              <a:custGeom>
                <a:avLst/>
                <a:gdLst>
                  <a:gd name="T0" fmla="*/ 0 w 528"/>
                  <a:gd name="T1" fmla="*/ 0 h 144"/>
                  <a:gd name="T2" fmla="*/ 528 w 528"/>
                  <a:gd name="T3" fmla="*/ 0 h 144"/>
                  <a:gd name="T4" fmla="*/ 528 w 528"/>
                  <a:gd name="T5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8" h="144">
                    <a:moveTo>
                      <a:pt x="0" y="0"/>
                    </a:moveTo>
                    <a:lnTo>
                      <a:pt x="528" y="0"/>
                    </a:lnTo>
                    <a:lnTo>
                      <a:pt x="528" y="144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58385" name="Line 17">
              <a:extLst>
                <a:ext uri="{FF2B5EF4-FFF2-40B4-BE49-F238E27FC236}">
                  <a16:creationId xmlns:a16="http://schemas.microsoft.com/office/drawing/2014/main" id="{B7B3BA67-E98D-234D-A5CA-DBEE5CFEBE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4" y="2544"/>
              <a:ext cx="816" cy="6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8386" name="Line 18">
              <a:extLst>
                <a:ext uri="{FF2B5EF4-FFF2-40B4-BE49-F238E27FC236}">
                  <a16:creationId xmlns:a16="http://schemas.microsoft.com/office/drawing/2014/main" id="{F5F788B0-4EC0-E846-9B30-7C0E7376AD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2544"/>
              <a:ext cx="960" cy="6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8387" name="Line 19">
              <a:extLst>
                <a:ext uri="{FF2B5EF4-FFF2-40B4-BE49-F238E27FC236}">
                  <a16:creationId xmlns:a16="http://schemas.microsoft.com/office/drawing/2014/main" id="{FABA3EC1-76D4-CA41-8FB8-596A42FB84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3504"/>
              <a:ext cx="5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8389" name="Text Box 21">
              <a:extLst>
                <a:ext uri="{FF2B5EF4-FFF2-40B4-BE49-F238E27FC236}">
                  <a16:creationId xmlns:a16="http://schemas.microsoft.com/office/drawing/2014/main" id="{D5649119-7C50-DE49-AC6A-61C254DBD9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2" y="3312"/>
              <a:ext cx="430" cy="5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4800"/>
                <a:t>…</a:t>
              </a:r>
            </a:p>
          </p:txBody>
        </p:sp>
        <p:sp>
          <p:nvSpPr>
            <p:cNvPr id="58390" name="Text Box 22">
              <a:extLst>
                <a:ext uri="{FF2B5EF4-FFF2-40B4-BE49-F238E27FC236}">
                  <a16:creationId xmlns:a16="http://schemas.microsoft.com/office/drawing/2014/main" id="{C7624C2B-6A1E-9D4B-A1CE-EFDE79545B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3792"/>
              <a:ext cx="771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Dummy</a:t>
              </a:r>
            </a:p>
          </p:txBody>
        </p:sp>
        <p:sp>
          <p:nvSpPr>
            <p:cNvPr id="58392" name="Text Box 24">
              <a:extLst>
                <a:ext uri="{FF2B5EF4-FFF2-40B4-BE49-F238E27FC236}">
                  <a16:creationId xmlns:a16="http://schemas.microsoft.com/office/drawing/2014/main" id="{A98D3008-C078-9A4F-8B6C-6BC8826F08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3792"/>
              <a:ext cx="1109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Oldest Data</a:t>
              </a:r>
            </a:p>
          </p:txBody>
        </p:sp>
        <p:sp>
          <p:nvSpPr>
            <p:cNvPr id="58393" name="Text Box 25">
              <a:extLst>
                <a:ext uri="{FF2B5EF4-FFF2-40B4-BE49-F238E27FC236}">
                  <a16:creationId xmlns:a16="http://schemas.microsoft.com/office/drawing/2014/main" id="{533210AD-7DB2-DE49-8166-80C45ED09B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7" y="3792"/>
              <a:ext cx="1195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Newest Data</a:t>
              </a:r>
            </a:p>
          </p:txBody>
        </p:sp>
        <p:sp>
          <p:nvSpPr>
            <p:cNvPr id="58396" name="Freeform 28">
              <a:extLst>
                <a:ext uri="{FF2B5EF4-FFF2-40B4-BE49-F238E27FC236}">
                  <a16:creationId xmlns:a16="http://schemas.microsoft.com/office/drawing/2014/main" id="{7C0351DB-7B2E-9D4B-9367-9EF4A5C1C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0" y="3408"/>
              <a:ext cx="768" cy="144"/>
            </a:xfrm>
            <a:custGeom>
              <a:avLst/>
              <a:gdLst>
                <a:gd name="T0" fmla="*/ 0 w 768"/>
                <a:gd name="T1" fmla="*/ 96 h 144"/>
                <a:gd name="T2" fmla="*/ 336 w 768"/>
                <a:gd name="T3" fmla="*/ 96 h 144"/>
                <a:gd name="T4" fmla="*/ 384 w 768"/>
                <a:gd name="T5" fmla="*/ 0 h 144"/>
                <a:gd name="T6" fmla="*/ 432 w 768"/>
                <a:gd name="T7" fmla="*/ 144 h 144"/>
                <a:gd name="T8" fmla="*/ 480 w 768"/>
                <a:gd name="T9" fmla="*/ 0 h 144"/>
                <a:gd name="T10" fmla="*/ 528 w 768"/>
                <a:gd name="T11" fmla="*/ 144 h 144"/>
                <a:gd name="T12" fmla="*/ 576 w 768"/>
                <a:gd name="T13" fmla="*/ 48 h 144"/>
                <a:gd name="T14" fmla="*/ 768 w 768"/>
                <a:gd name="T15" fmla="*/ 4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8" h="144">
                  <a:moveTo>
                    <a:pt x="0" y="96"/>
                  </a:moveTo>
                  <a:lnTo>
                    <a:pt x="336" y="96"/>
                  </a:lnTo>
                  <a:lnTo>
                    <a:pt x="384" y="0"/>
                  </a:lnTo>
                  <a:lnTo>
                    <a:pt x="432" y="144"/>
                  </a:lnTo>
                  <a:lnTo>
                    <a:pt x="480" y="0"/>
                  </a:lnTo>
                  <a:lnTo>
                    <a:pt x="528" y="144"/>
                  </a:lnTo>
                  <a:lnTo>
                    <a:pt x="576" y="48"/>
                  </a:lnTo>
                  <a:lnTo>
                    <a:pt x="768" y="48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3" name="Rectangle 4">
            <a:extLst>
              <a:ext uri="{FF2B5EF4-FFF2-40B4-BE49-F238E27FC236}">
                <a16:creationId xmlns:a16="http://schemas.microsoft.com/office/drawing/2014/main" id="{1D801DE3-6BAF-844C-982E-8A7C4657A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3957" y="2971800"/>
            <a:ext cx="1455738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dirty="0"/>
              <a:t>Tail</a:t>
            </a: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8A4650F1-A4BE-7B43-90D4-73A92434E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6594" y="2971800"/>
            <a:ext cx="1455738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dirty="0"/>
              <a:t>Head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C23F54B8-1510-4340-B52F-62D3B0B3841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10594" y="1628800"/>
            <a:ext cx="7772400" cy="4467200"/>
          </a:xfrm>
        </p:spPr>
        <p:txBody>
          <a:bodyPr/>
          <a:lstStyle/>
          <a:p>
            <a:pPr marL="609600" indent="-609600">
              <a:buFont typeface="Wingdings" pitchFamily="2" charset="2"/>
              <a:buAutoNum type="arabicParenR"/>
            </a:pPr>
            <a:r>
              <a:rPr lang="en-US" altLang="en-US" b="1" dirty="0">
                <a:solidFill>
                  <a:srgbClr val="FF0000"/>
                </a:solidFill>
              </a:rPr>
              <a:t>CAS next pointer of tail node to new node</a:t>
            </a:r>
          </a:p>
          <a:p>
            <a:pPr marL="609600" indent="-609600">
              <a:buFont typeface="Wingdings" pitchFamily="2" charset="2"/>
              <a:buAutoNum type="arabicParenR"/>
            </a:pPr>
            <a:r>
              <a:rPr lang="en-US" altLang="en-US" dirty="0"/>
              <a:t>Use CAS to swing tail pointer</a:t>
            </a:r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F3C5889C-52C2-3245-A966-88894DC9A0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M&amp;S queue: enqueue</a:t>
            </a:r>
          </a:p>
        </p:txBody>
      </p:sp>
      <p:grpSp>
        <p:nvGrpSpPr>
          <p:cNvPr id="60450" name="Group 34">
            <a:extLst>
              <a:ext uri="{FF2B5EF4-FFF2-40B4-BE49-F238E27FC236}">
                <a16:creationId xmlns:a16="http://schemas.microsoft.com/office/drawing/2014/main" id="{9FAFF46E-F92B-D248-BA3E-5DD23E8EE62C}"/>
              </a:ext>
            </a:extLst>
          </p:cNvPr>
          <p:cNvGrpSpPr>
            <a:grpSpLocks/>
          </p:cNvGrpSpPr>
          <p:nvPr/>
        </p:nvGrpSpPr>
        <p:grpSpPr bwMode="auto">
          <a:xfrm>
            <a:off x="5258594" y="3733800"/>
            <a:ext cx="4572000" cy="2362200"/>
            <a:chOff x="2352" y="2544"/>
            <a:chExt cx="2880" cy="1488"/>
          </a:xfrm>
        </p:grpSpPr>
        <p:sp>
          <p:nvSpPr>
            <p:cNvPr id="60422" name="Rectangle 6">
              <a:extLst>
                <a:ext uri="{FF2B5EF4-FFF2-40B4-BE49-F238E27FC236}">
                  <a16:creationId xmlns:a16="http://schemas.microsoft.com/office/drawing/2014/main" id="{65BF3948-11D7-A248-A225-3D679D7E7F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3168"/>
              <a:ext cx="960" cy="62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dirty="0"/>
                <a:t>—</a:t>
              </a:r>
            </a:p>
          </p:txBody>
        </p:sp>
        <p:grpSp>
          <p:nvGrpSpPr>
            <p:cNvPr id="60423" name="Group 7">
              <a:extLst>
                <a:ext uri="{FF2B5EF4-FFF2-40B4-BE49-F238E27FC236}">
                  <a16:creationId xmlns:a16="http://schemas.microsoft.com/office/drawing/2014/main" id="{4CDE3C93-1646-F94F-8425-6DF165C313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64" y="3456"/>
              <a:ext cx="672" cy="240"/>
              <a:chOff x="1872" y="3792"/>
              <a:chExt cx="672" cy="240"/>
            </a:xfrm>
          </p:grpSpPr>
          <p:grpSp>
            <p:nvGrpSpPr>
              <p:cNvPr id="60424" name="Group 8">
                <a:extLst>
                  <a:ext uri="{FF2B5EF4-FFF2-40B4-BE49-F238E27FC236}">
                    <a16:creationId xmlns:a16="http://schemas.microsoft.com/office/drawing/2014/main" id="{13F6F6E1-D4C0-314D-B6BC-0A859D327F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08" y="3936"/>
                <a:ext cx="336" cy="96"/>
                <a:chOff x="2400" y="3216"/>
                <a:chExt cx="336" cy="96"/>
              </a:xfrm>
            </p:grpSpPr>
            <p:sp>
              <p:nvSpPr>
                <p:cNvPr id="60425" name="Line 9">
                  <a:extLst>
                    <a:ext uri="{FF2B5EF4-FFF2-40B4-BE49-F238E27FC236}">
                      <a16:creationId xmlns:a16="http://schemas.microsoft.com/office/drawing/2014/main" id="{5044C602-0908-FC48-AA7B-E6CEF02779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00" y="3216"/>
                  <a:ext cx="336" cy="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0426" name="Line 10">
                  <a:extLst>
                    <a:ext uri="{FF2B5EF4-FFF2-40B4-BE49-F238E27FC236}">
                      <a16:creationId xmlns:a16="http://schemas.microsoft.com/office/drawing/2014/main" id="{4D5191B8-74F1-504D-B794-0C29A3A09D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96" y="3264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0427" name="Line 11">
                  <a:extLst>
                    <a:ext uri="{FF2B5EF4-FFF2-40B4-BE49-F238E27FC236}">
                      <a16:creationId xmlns:a16="http://schemas.microsoft.com/office/drawing/2014/main" id="{36BF422D-1F13-0F4B-8C5D-51F19E5542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44" y="3312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60428" name="Freeform 12">
                <a:extLst>
                  <a:ext uri="{FF2B5EF4-FFF2-40B4-BE49-F238E27FC236}">
                    <a16:creationId xmlns:a16="http://schemas.microsoft.com/office/drawing/2014/main" id="{E1ED090F-3257-1F46-A4AD-01562BFD5A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2" y="3792"/>
                <a:ext cx="528" cy="144"/>
              </a:xfrm>
              <a:custGeom>
                <a:avLst/>
                <a:gdLst>
                  <a:gd name="T0" fmla="*/ 0 w 528"/>
                  <a:gd name="T1" fmla="*/ 0 h 144"/>
                  <a:gd name="T2" fmla="*/ 528 w 528"/>
                  <a:gd name="T3" fmla="*/ 0 h 144"/>
                  <a:gd name="T4" fmla="*/ 528 w 528"/>
                  <a:gd name="T5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8" h="144">
                    <a:moveTo>
                      <a:pt x="0" y="0"/>
                    </a:moveTo>
                    <a:lnTo>
                      <a:pt x="528" y="0"/>
                    </a:lnTo>
                    <a:lnTo>
                      <a:pt x="528" y="144"/>
                    </a:lnTo>
                  </a:path>
                </a:pathLst>
              </a:custGeom>
              <a:noFill/>
              <a:ln w="25400">
                <a:solidFill>
                  <a:schemeClr val="accent2"/>
                </a:solidFill>
                <a:round/>
                <a:headEnd/>
                <a:tailEnd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60429" name="Line 13">
              <a:extLst>
                <a:ext uri="{FF2B5EF4-FFF2-40B4-BE49-F238E27FC236}">
                  <a16:creationId xmlns:a16="http://schemas.microsoft.com/office/drawing/2014/main" id="{F12BCCC9-7C65-2443-BAC1-2C2DC6C24A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2592"/>
              <a:ext cx="288" cy="5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430" name="Line 14">
              <a:extLst>
                <a:ext uri="{FF2B5EF4-FFF2-40B4-BE49-F238E27FC236}">
                  <a16:creationId xmlns:a16="http://schemas.microsoft.com/office/drawing/2014/main" id="{5EE2E915-4976-C54C-A6A0-EF92A4D3C7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16" y="2544"/>
              <a:ext cx="240" cy="6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431" name="Rectangle 15">
              <a:extLst>
                <a:ext uri="{FF2B5EF4-FFF2-40B4-BE49-F238E27FC236}">
                  <a16:creationId xmlns:a16="http://schemas.microsoft.com/office/drawing/2014/main" id="{A0247E09-DACE-D347-B544-4A02BD0D7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3168"/>
              <a:ext cx="960" cy="6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dirty="0"/>
                <a:t>A</a:t>
              </a:r>
            </a:p>
          </p:txBody>
        </p:sp>
        <p:sp>
          <p:nvSpPr>
            <p:cNvPr id="60432" name="Line 16">
              <a:extLst>
                <a:ext uri="{FF2B5EF4-FFF2-40B4-BE49-F238E27FC236}">
                  <a16:creationId xmlns:a16="http://schemas.microsoft.com/office/drawing/2014/main" id="{7BE7D37C-BC25-074B-9466-F10F68F1DD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3408"/>
              <a:ext cx="10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60449" name="Group 33">
              <a:extLst>
                <a:ext uri="{FF2B5EF4-FFF2-40B4-BE49-F238E27FC236}">
                  <a16:creationId xmlns:a16="http://schemas.microsoft.com/office/drawing/2014/main" id="{0D0EB6B8-E2BF-A04E-B47A-6E08970373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3648"/>
              <a:ext cx="336" cy="384"/>
              <a:chOff x="4752" y="3648"/>
              <a:chExt cx="336" cy="384"/>
            </a:xfrm>
          </p:grpSpPr>
          <p:sp>
            <p:nvSpPr>
              <p:cNvPr id="60444" name="Line 28">
                <a:extLst>
                  <a:ext uri="{FF2B5EF4-FFF2-40B4-BE49-F238E27FC236}">
                    <a16:creationId xmlns:a16="http://schemas.microsoft.com/office/drawing/2014/main" id="{B3EF5AA3-FA05-C940-A813-8A6E74CD61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44" y="3648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60445" name="Group 29">
                <a:extLst>
                  <a:ext uri="{FF2B5EF4-FFF2-40B4-BE49-F238E27FC236}">
                    <a16:creationId xmlns:a16="http://schemas.microsoft.com/office/drawing/2014/main" id="{0B49BF6C-C670-7B4F-905C-716E476EE4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52" y="3936"/>
                <a:ext cx="336" cy="96"/>
                <a:chOff x="2400" y="3216"/>
                <a:chExt cx="336" cy="96"/>
              </a:xfrm>
            </p:grpSpPr>
            <p:sp>
              <p:nvSpPr>
                <p:cNvPr id="60446" name="Line 30">
                  <a:extLst>
                    <a:ext uri="{FF2B5EF4-FFF2-40B4-BE49-F238E27FC236}">
                      <a16:creationId xmlns:a16="http://schemas.microsoft.com/office/drawing/2014/main" id="{BD8BE114-70E5-CB40-95D2-2AB79DC930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00" y="3216"/>
                  <a:ext cx="33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0447" name="Line 31">
                  <a:extLst>
                    <a:ext uri="{FF2B5EF4-FFF2-40B4-BE49-F238E27FC236}">
                      <a16:creationId xmlns:a16="http://schemas.microsoft.com/office/drawing/2014/main" id="{BD8B2B14-21E2-B748-A8C6-5B63CD0B85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96" y="3264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0448" name="Line 32">
                  <a:extLst>
                    <a:ext uri="{FF2B5EF4-FFF2-40B4-BE49-F238E27FC236}">
                      <a16:creationId xmlns:a16="http://schemas.microsoft.com/office/drawing/2014/main" id="{CD7FB422-63B7-9249-ACDF-6F05E1FBB9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44" y="3312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3" name="Rectangle 4">
            <a:extLst>
              <a:ext uri="{FF2B5EF4-FFF2-40B4-BE49-F238E27FC236}">
                <a16:creationId xmlns:a16="http://schemas.microsoft.com/office/drawing/2014/main" id="{60B85845-4C06-4B44-9480-24A03EAD0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3957" y="2971800"/>
            <a:ext cx="1455738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dirty="0"/>
              <a:t>Tail</a:t>
            </a: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7D88AEA4-EA7A-834C-8374-C83064E5E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6594" y="2971800"/>
            <a:ext cx="1455738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dirty="0"/>
              <a:t>Head</a:t>
            </a: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8E364C77-5BBA-0941-8564-E0749B40DB7B}"/>
              </a:ext>
            </a:extLst>
          </p:cNvPr>
          <p:cNvSpPr/>
          <p:nvPr/>
        </p:nvSpPr>
        <p:spPr bwMode="auto">
          <a:xfrm rot="17792533" flipH="1" flipV="1">
            <a:off x="6584889" y="4494224"/>
            <a:ext cx="1640090" cy="344770"/>
          </a:xfrm>
          <a:prstGeom prst="arc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arrow" w="lg" len="lg"/>
            <a:tailEnd type="non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56" eaLnBrk="0" hangingPunct="0"/>
            <a:endParaRPr lang="en-US">
              <a:latin typeface="Helvetica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19C8A872-2A10-B240-A8F4-F2073ADD41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10594" y="1628800"/>
            <a:ext cx="8638728" cy="4467200"/>
          </a:xfrm>
        </p:spPr>
        <p:txBody>
          <a:bodyPr/>
          <a:lstStyle/>
          <a:p>
            <a:pPr marL="609600" indent="-609600">
              <a:buFont typeface="Wingdings" pitchFamily="2" charset="2"/>
              <a:buAutoNum type="arabicParenR"/>
            </a:pPr>
            <a:r>
              <a:rPr lang="en-US" altLang="en-US" dirty="0"/>
              <a:t>CAS next pointer of tail node to new node</a:t>
            </a:r>
          </a:p>
          <a:p>
            <a:pPr marL="609600" indent="-609600">
              <a:buFont typeface="Wingdings" pitchFamily="2" charset="2"/>
              <a:buAutoNum type="arabicParenR"/>
            </a:pPr>
            <a:r>
              <a:rPr lang="en-US" altLang="en-US" b="1" dirty="0">
                <a:solidFill>
                  <a:srgbClr val="FF0000"/>
                </a:solidFill>
              </a:rPr>
              <a:t>Use CAS to swing tail pointer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/>
              <a:t>(any thread can help)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2035859B-0053-F14F-9F1E-19D3CCED3A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M&amp;S queue: enqueue</a:t>
            </a:r>
          </a:p>
        </p:txBody>
      </p:sp>
      <p:grpSp>
        <p:nvGrpSpPr>
          <p:cNvPr id="62495" name="Group 31">
            <a:extLst>
              <a:ext uri="{FF2B5EF4-FFF2-40B4-BE49-F238E27FC236}">
                <a16:creationId xmlns:a16="http://schemas.microsoft.com/office/drawing/2014/main" id="{01AE340A-F90E-074E-B36C-E7364DF1F233}"/>
              </a:ext>
            </a:extLst>
          </p:cNvPr>
          <p:cNvGrpSpPr>
            <a:grpSpLocks/>
          </p:cNvGrpSpPr>
          <p:nvPr/>
        </p:nvGrpSpPr>
        <p:grpSpPr bwMode="auto">
          <a:xfrm>
            <a:off x="5258594" y="3733800"/>
            <a:ext cx="4572000" cy="2362200"/>
            <a:chOff x="2352" y="2544"/>
            <a:chExt cx="2880" cy="1488"/>
          </a:xfrm>
        </p:grpSpPr>
        <p:sp>
          <p:nvSpPr>
            <p:cNvPr id="62470" name="Rectangle 6">
              <a:extLst>
                <a:ext uri="{FF2B5EF4-FFF2-40B4-BE49-F238E27FC236}">
                  <a16:creationId xmlns:a16="http://schemas.microsoft.com/office/drawing/2014/main" id="{306862C0-D1B0-0B46-B759-0DF38A2565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3168"/>
              <a:ext cx="960" cy="62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dirty="0"/>
                <a:t>—</a:t>
              </a:r>
            </a:p>
          </p:txBody>
        </p:sp>
        <p:sp>
          <p:nvSpPr>
            <p:cNvPr id="62477" name="Line 13">
              <a:extLst>
                <a:ext uri="{FF2B5EF4-FFF2-40B4-BE49-F238E27FC236}">
                  <a16:creationId xmlns:a16="http://schemas.microsoft.com/office/drawing/2014/main" id="{E446FD9A-CF3C-584C-86D3-BE1D965D0E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2592"/>
              <a:ext cx="288" cy="5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478" name="Line 14">
              <a:extLst>
                <a:ext uri="{FF2B5EF4-FFF2-40B4-BE49-F238E27FC236}">
                  <a16:creationId xmlns:a16="http://schemas.microsoft.com/office/drawing/2014/main" id="{1C936196-11F7-7646-96BF-B603A1AD34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16" y="2544"/>
              <a:ext cx="240" cy="624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479" name="Rectangle 15">
              <a:extLst>
                <a:ext uri="{FF2B5EF4-FFF2-40B4-BE49-F238E27FC236}">
                  <a16:creationId xmlns:a16="http://schemas.microsoft.com/office/drawing/2014/main" id="{E4E6D7E2-7F64-1B40-B7CE-1D74AED0BA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3168"/>
              <a:ext cx="960" cy="6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dirty="0"/>
                <a:t>A</a:t>
              </a:r>
            </a:p>
          </p:txBody>
        </p:sp>
        <p:sp>
          <p:nvSpPr>
            <p:cNvPr id="62480" name="Line 16">
              <a:extLst>
                <a:ext uri="{FF2B5EF4-FFF2-40B4-BE49-F238E27FC236}">
                  <a16:creationId xmlns:a16="http://schemas.microsoft.com/office/drawing/2014/main" id="{943D2B89-42AA-9447-BAC1-93D8565B14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3408"/>
              <a:ext cx="10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487" name="Line 23">
              <a:extLst>
                <a:ext uri="{FF2B5EF4-FFF2-40B4-BE49-F238E27FC236}">
                  <a16:creationId xmlns:a16="http://schemas.microsoft.com/office/drawing/2014/main" id="{19CD3EC2-DE21-B542-A0C3-E064333BDD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2592"/>
              <a:ext cx="1344" cy="5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62488" name="Group 24">
              <a:extLst>
                <a:ext uri="{FF2B5EF4-FFF2-40B4-BE49-F238E27FC236}">
                  <a16:creationId xmlns:a16="http://schemas.microsoft.com/office/drawing/2014/main" id="{78847B9D-B5BD-CD41-A4FD-50DBA62C69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3648"/>
              <a:ext cx="336" cy="384"/>
              <a:chOff x="4752" y="3648"/>
              <a:chExt cx="336" cy="384"/>
            </a:xfrm>
          </p:grpSpPr>
          <p:sp>
            <p:nvSpPr>
              <p:cNvPr id="62489" name="Line 25">
                <a:extLst>
                  <a:ext uri="{FF2B5EF4-FFF2-40B4-BE49-F238E27FC236}">
                    <a16:creationId xmlns:a16="http://schemas.microsoft.com/office/drawing/2014/main" id="{1B020BED-6CEE-E449-AE45-3DC27E3956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44" y="3648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62490" name="Group 26">
                <a:extLst>
                  <a:ext uri="{FF2B5EF4-FFF2-40B4-BE49-F238E27FC236}">
                    <a16:creationId xmlns:a16="http://schemas.microsoft.com/office/drawing/2014/main" id="{5811792B-FDA3-5E48-994E-8E7F370685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52" y="3936"/>
                <a:ext cx="336" cy="96"/>
                <a:chOff x="2400" y="3216"/>
                <a:chExt cx="336" cy="96"/>
              </a:xfrm>
            </p:grpSpPr>
            <p:sp>
              <p:nvSpPr>
                <p:cNvPr id="62491" name="Line 27">
                  <a:extLst>
                    <a:ext uri="{FF2B5EF4-FFF2-40B4-BE49-F238E27FC236}">
                      <a16:creationId xmlns:a16="http://schemas.microsoft.com/office/drawing/2014/main" id="{597C00C9-8A8B-1547-87EE-527F64AE93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00" y="3216"/>
                  <a:ext cx="33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2492" name="Line 28">
                  <a:extLst>
                    <a:ext uri="{FF2B5EF4-FFF2-40B4-BE49-F238E27FC236}">
                      <a16:creationId xmlns:a16="http://schemas.microsoft.com/office/drawing/2014/main" id="{D20F0247-F76D-EC4A-84EA-455A6E4104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96" y="3264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2493" name="Line 29">
                  <a:extLst>
                    <a:ext uri="{FF2B5EF4-FFF2-40B4-BE49-F238E27FC236}">
                      <a16:creationId xmlns:a16="http://schemas.microsoft.com/office/drawing/2014/main" id="{51131133-D20F-EE42-A505-255E439D95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44" y="3312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8" name="Rectangle 4">
            <a:extLst>
              <a:ext uri="{FF2B5EF4-FFF2-40B4-BE49-F238E27FC236}">
                <a16:creationId xmlns:a16="http://schemas.microsoft.com/office/drawing/2014/main" id="{92F7793C-BF0D-CD4E-8CDD-1EDE38E11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3957" y="2971800"/>
            <a:ext cx="1455738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dirty="0"/>
              <a:t>Tail</a:t>
            </a: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8DF84060-9B46-6744-8DF1-C36ED19D1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6594" y="2971800"/>
            <a:ext cx="1455738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dirty="0"/>
              <a:t>Head</a:t>
            </a: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F1CF9043-94D8-D844-9352-1B45E0489C14}"/>
              </a:ext>
            </a:extLst>
          </p:cNvPr>
          <p:cNvSpPr/>
          <p:nvPr/>
        </p:nvSpPr>
        <p:spPr bwMode="auto">
          <a:xfrm rot="19362945" flipH="1" flipV="1">
            <a:off x="6207822" y="2371784"/>
            <a:ext cx="3286953" cy="1777175"/>
          </a:xfrm>
          <a:prstGeom prst="arc">
            <a:avLst>
              <a:gd name="adj1" fmla="val 16287893"/>
              <a:gd name="adj2" fmla="val 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arrow" w="lg" len="lg"/>
            <a:tailEnd type="non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56" eaLnBrk="0" hangingPunct="0"/>
            <a:endParaRPr lang="en-US">
              <a:latin typeface="Helvetica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7A7D8BF1-9899-1040-8ECF-13995DF31E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10594" y="1600200"/>
            <a:ext cx="7772400" cy="4495801"/>
          </a:xfrm>
        </p:spPr>
        <p:txBody>
          <a:bodyPr/>
          <a:lstStyle/>
          <a:p>
            <a:pPr marL="609600" indent="-609600">
              <a:buFont typeface="Wingdings" pitchFamily="2" charset="2"/>
              <a:buAutoNum type="arabicParenR"/>
            </a:pPr>
            <a:r>
              <a:rPr lang="en-US" altLang="en-US" b="1" dirty="0">
                <a:solidFill>
                  <a:srgbClr val="FF0000"/>
                </a:solidFill>
              </a:rPr>
              <a:t>Read data in dummy’s next node</a:t>
            </a:r>
          </a:p>
          <a:p>
            <a:pPr marL="609600" indent="-609600">
              <a:buFont typeface="Wingdings" pitchFamily="2" charset="2"/>
              <a:buAutoNum type="arabicParenR"/>
            </a:pPr>
            <a:r>
              <a:rPr lang="en-US" altLang="en-US" b="1" dirty="0">
                <a:solidFill>
                  <a:srgbClr val="FF0000"/>
                </a:solidFill>
              </a:rPr>
              <a:t>CAS head pointer to dummy’s next node</a:t>
            </a:r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1B1C5D06-4A31-694F-858D-65C2AC00AD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M&amp;S queue: dequeue</a:t>
            </a:r>
          </a:p>
        </p:txBody>
      </p:sp>
      <p:grpSp>
        <p:nvGrpSpPr>
          <p:cNvPr id="63512" name="Group 24">
            <a:extLst>
              <a:ext uri="{FF2B5EF4-FFF2-40B4-BE49-F238E27FC236}">
                <a16:creationId xmlns:a16="http://schemas.microsoft.com/office/drawing/2014/main" id="{5F18F3F1-3C7B-6C45-80A9-8C22884CDADB}"/>
              </a:ext>
            </a:extLst>
          </p:cNvPr>
          <p:cNvGrpSpPr>
            <a:grpSpLocks/>
          </p:cNvGrpSpPr>
          <p:nvPr/>
        </p:nvGrpSpPr>
        <p:grpSpPr bwMode="auto">
          <a:xfrm>
            <a:off x="3201194" y="3733801"/>
            <a:ext cx="6705600" cy="2441575"/>
            <a:chOff x="1056" y="2544"/>
            <a:chExt cx="4224" cy="1538"/>
          </a:xfrm>
        </p:grpSpPr>
        <p:sp>
          <p:nvSpPr>
            <p:cNvPr id="63494" name="Rectangle 6">
              <a:extLst>
                <a:ext uri="{FF2B5EF4-FFF2-40B4-BE49-F238E27FC236}">
                  <a16:creationId xmlns:a16="http://schemas.microsoft.com/office/drawing/2014/main" id="{F6EC7196-6341-8F44-B266-ACB287536D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3168"/>
              <a:ext cx="960" cy="62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dirty="0"/>
                <a:t>—</a:t>
              </a:r>
            </a:p>
          </p:txBody>
        </p:sp>
        <p:sp>
          <p:nvSpPr>
            <p:cNvPr id="63495" name="Rectangle 7">
              <a:extLst>
                <a:ext uri="{FF2B5EF4-FFF2-40B4-BE49-F238E27FC236}">
                  <a16:creationId xmlns:a16="http://schemas.microsoft.com/office/drawing/2014/main" id="{E828C202-7556-C647-AAB6-BB3EBA404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3168"/>
              <a:ext cx="960" cy="6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dirty="0"/>
                <a:t>A</a:t>
              </a:r>
            </a:p>
          </p:txBody>
        </p:sp>
        <p:sp>
          <p:nvSpPr>
            <p:cNvPr id="63496" name="Rectangle 8">
              <a:extLst>
                <a:ext uri="{FF2B5EF4-FFF2-40B4-BE49-F238E27FC236}">
                  <a16:creationId xmlns:a16="http://schemas.microsoft.com/office/drawing/2014/main" id="{F9C1122F-1021-A447-BC2E-C885EE817C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3168"/>
              <a:ext cx="960" cy="6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dirty="0"/>
                <a:t>Z</a:t>
              </a:r>
            </a:p>
          </p:txBody>
        </p:sp>
        <p:grpSp>
          <p:nvGrpSpPr>
            <p:cNvPr id="63497" name="Group 9">
              <a:extLst>
                <a:ext uri="{FF2B5EF4-FFF2-40B4-BE49-F238E27FC236}">
                  <a16:creationId xmlns:a16="http://schemas.microsoft.com/office/drawing/2014/main" id="{509FA71D-99B9-6F44-97B4-757B11F0E4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3504"/>
              <a:ext cx="672" cy="240"/>
              <a:chOff x="1872" y="3792"/>
              <a:chExt cx="672" cy="240"/>
            </a:xfrm>
          </p:grpSpPr>
          <p:grpSp>
            <p:nvGrpSpPr>
              <p:cNvPr id="63498" name="Group 10">
                <a:extLst>
                  <a:ext uri="{FF2B5EF4-FFF2-40B4-BE49-F238E27FC236}">
                    <a16:creationId xmlns:a16="http://schemas.microsoft.com/office/drawing/2014/main" id="{0E078759-754F-6B47-9B1D-D5981F45AC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08" y="3936"/>
                <a:ext cx="336" cy="96"/>
                <a:chOff x="2400" y="3216"/>
                <a:chExt cx="336" cy="96"/>
              </a:xfrm>
            </p:grpSpPr>
            <p:sp>
              <p:nvSpPr>
                <p:cNvPr id="63499" name="Line 11">
                  <a:extLst>
                    <a:ext uri="{FF2B5EF4-FFF2-40B4-BE49-F238E27FC236}">
                      <a16:creationId xmlns:a16="http://schemas.microsoft.com/office/drawing/2014/main" id="{226878C2-247E-DB41-824D-FA56E64867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00" y="3216"/>
                  <a:ext cx="33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3500" name="Line 12">
                  <a:extLst>
                    <a:ext uri="{FF2B5EF4-FFF2-40B4-BE49-F238E27FC236}">
                      <a16:creationId xmlns:a16="http://schemas.microsoft.com/office/drawing/2014/main" id="{F3CD5A66-B566-9741-B72F-0D85F5FD61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96" y="3264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3501" name="Line 13">
                  <a:extLst>
                    <a:ext uri="{FF2B5EF4-FFF2-40B4-BE49-F238E27FC236}">
                      <a16:creationId xmlns:a16="http://schemas.microsoft.com/office/drawing/2014/main" id="{251CD517-A2C0-4943-A185-9C62592521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44" y="3312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63502" name="Freeform 14">
                <a:extLst>
                  <a:ext uri="{FF2B5EF4-FFF2-40B4-BE49-F238E27FC236}">
                    <a16:creationId xmlns:a16="http://schemas.microsoft.com/office/drawing/2014/main" id="{1418D656-46B9-304C-8F5C-C428009DF1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2" y="3792"/>
                <a:ext cx="528" cy="144"/>
              </a:xfrm>
              <a:custGeom>
                <a:avLst/>
                <a:gdLst>
                  <a:gd name="T0" fmla="*/ 0 w 528"/>
                  <a:gd name="T1" fmla="*/ 0 h 144"/>
                  <a:gd name="T2" fmla="*/ 528 w 528"/>
                  <a:gd name="T3" fmla="*/ 0 h 144"/>
                  <a:gd name="T4" fmla="*/ 528 w 528"/>
                  <a:gd name="T5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8" h="144">
                    <a:moveTo>
                      <a:pt x="0" y="0"/>
                    </a:moveTo>
                    <a:lnTo>
                      <a:pt x="528" y="0"/>
                    </a:lnTo>
                    <a:lnTo>
                      <a:pt x="528" y="144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63503" name="Line 15">
              <a:extLst>
                <a:ext uri="{FF2B5EF4-FFF2-40B4-BE49-F238E27FC236}">
                  <a16:creationId xmlns:a16="http://schemas.microsoft.com/office/drawing/2014/main" id="{ED10D30F-E7E9-BC4E-8912-9CD3180014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4" y="2544"/>
              <a:ext cx="816" cy="62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504" name="Line 16">
              <a:extLst>
                <a:ext uri="{FF2B5EF4-FFF2-40B4-BE49-F238E27FC236}">
                  <a16:creationId xmlns:a16="http://schemas.microsoft.com/office/drawing/2014/main" id="{F7BBE084-0D38-D24C-906C-F6B597B0CF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2544"/>
              <a:ext cx="960" cy="6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505" name="Line 17">
              <a:extLst>
                <a:ext uri="{FF2B5EF4-FFF2-40B4-BE49-F238E27FC236}">
                  <a16:creationId xmlns:a16="http://schemas.microsoft.com/office/drawing/2014/main" id="{FC5933FD-4658-C348-BA8F-666E3685A7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3504"/>
              <a:ext cx="5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506" name="Text Box 18">
              <a:extLst>
                <a:ext uri="{FF2B5EF4-FFF2-40B4-BE49-F238E27FC236}">
                  <a16:creationId xmlns:a16="http://schemas.microsoft.com/office/drawing/2014/main" id="{E93A6E5E-CF7B-E046-8614-F1C2A5CB53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3792"/>
              <a:ext cx="771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Dummy</a:t>
              </a:r>
            </a:p>
          </p:txBody>
        </p:sp>
        <p:sp>
          <p:nvSpPr>
            <p:cNvPr id="63507" name="Text Box 19">
              <a:extLst>
                <a:ext uri="{FF2B5EF4-FFF2-40B4-BE49-F238E27FC236}">
                  <a16:creationId xmlns:a16="http://schemas.microsoft.com/office/drawing/2014/main" id="{A5EEE65E-D11A-0945-8574-EF8B8D9E6F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1" y="3792"/>
              <a:ext cx="1109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Oldest Data</a:t>
              </a:r>
            </a:p>
          </p:txBody>
        </p:sp>
        <p:sp>
          <p:nvSpPr>
            <p:cNvPr id="63508" name="Text Box 20">
              <a:extLst>
                <a:ext uri="{FF2B5EF4-FFF2-40B4-BE49-F238E27FC236}">
                  <a16:creationId xmlns:a16="http://schemas.microsoft.com/office/drawing/2014/main" id="{BFE92B8D-F3C3-A44B-99EC-52F2DAF222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7" y="3792"/>
              <a:ext cx="1195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Newest Data</a:t>
              </a:r>
            </a:p>
          </p:txBody>
        </p:sp>
        <p:sp>
          <p:nvSpPr>
            <p:cNvPr id="63509" name="Line 21">
              <a:extLst>
                <a:ext uri="{FF2B5EF4-FFF2-40B4-BE49-F238E27FC236}">
                  <a16:creationId xmlns:a16="http://schemas.microsoft.com/office/drawing/2014/main" id="{DCD4F96E-4DE4-3A48-BD2D-9DEFDF0B2E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2544"/>
              <a:ext cx="384" cy="6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510" name="Text Box 22">
              <a:extLst>
                <a:ext uri="{FF2B5EF4-FFF2-40B4-BE49-F238E27FC236}">
                  <a16:creationId xmlns:a16="http://schemas.microsoft.com/office/drawing/2014/main" id="{E9FEE2F0-3947-704E-94CF-C3F31ECEFB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2" y="3312"/>
              <a:ext cx="430" cy="5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4800"/>
                <a:t>…</a:t>
              </a:r>
            </a:p>
          </p:txBody>
        </p:sp>
        <p:sp>
          <p:nvSpPr>
            <p:cNvPr id="63511" name="Freeform 23">
              <a:extLst>
                <a:ext uri="{FF2B5EF4-FFF2-40B4-BE49-F238E27FC236}">
                  <a16:creationId xmlns:a16="http://schemas.microsoft.com/office/drawing/2014/main" id="{9574E126-07B2-F546-BC14-AB10327D6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0" y="3408"/>
              <a:ext cx="768" cy="144"/>
            </a:xfrm>
            <a:custGeom>
              <a:avLst/>
              <a:gdLst>
                <a:gd name="T0" fmla="*/ 0 w 768"/>
                <a:gd name="T1" fmla="*/ 96 h 144"/>
                <a:gd name="T2" fmla="*/ 336 w 768"/>
                <a:gd name="T3" fmla="*/ 96 h 144"/>
                <a:gd name="T4" fmla="*/ 384 w 768"/>
                <a:gd name="T5" fmla="*/ 0 h 144"/>
                <a:gd name="T6" fmla="*/ 432 w 768"/>
                <a:gd name="T7" fmla="*/ 144 h 144"/>
                <a:gd name="T8" fmla="*/ 480 w 768"/>
                <a:gd name="T9" fmla="*/ 0 h 144"/>
                <a:gd name="T10" fmla="*/ 528 w 768"/>
                <a:gd name="T11" fmla="*/ 144 h 144"/>
                <a:gd name="T12" fmla="*/ 576 w 768"/>
                <a:gd name="T13" fmla="*/ 48 h 144"/>
                <a:gd name="T14" fmla="*/ 768 w 768"/>
                <a:gd name="T15" fmla="*/ 4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8" h="144">
                  <a:moveTo>
                    <a:pt x="0" y="96"/>
                  </a:moveTo>
                  <a:lnTo>
                    <a:pt x="336" y="96"/>
                  </a:lnTo>
                  <a:lnTo>
                    <a:pt x="384" y="0"/>
                  </a:lnTo>
                  <a:lnTo>
                    <a:pt x="432" y="144"/>
                  </a:lnTo>
                  <a:lnTo>
                    <a:pt x="480" y="0"/>
                  </a:lnTo>
                  <a:lnTo>
                    <a:pt x="528" y="144"/>
                  </a:lnTo>
                  <a:lnTo>
                    <a:pt x="576" y="48"/>
                  </a:lnTo>
                  <a:lnTo>
                    <a:pt x="768" y="48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4" name="Rectangle 4">
            <a:extLst>
              <a:ext uri="{FF2B5EF4-FFF2-40B4-BE49-F238E27FC236}">
                <a16:creationId xmlns:a16="http://schemas.microsoft.com/office/drawing/2014/main" id="{39C8E845-E500-7645-AED0-88A8E60F1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3957" y="2971800"/>
            <a:ext cx="1455738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dirty="0"/>
              <a:t>Tail</a:t>
            </a:r>
          </a:p>
        </p:txBody>
      </p:sp>
      <p:sp>
        <p:nvSpPr>
          <p:cNvPr id="25" name="Rectangle 4">
            <a:extLst>
              <a:ext uri="{FF2B5EF4-FFF2-40B4-BE49-F238E27FC236}">
                <a16:creationId xmlns:a16="http://schemas.microsoft.com/office/drawing/2014/main" id="{43C7AC98-7F28-9E4D-8668-DAA2CB2C5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6594" y="2971800"/>
            <a:ext cx="1455738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dirty="0"/>
              <a:t>Head</a:t>
            </a:r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1986F42A-138D-2D46-8337-27F836FAB5A3}"/>
              </a:ext>
            </a:extLst>
          </p:cNvPr>
          <p:cNvSpPr/>
          <p:nvPr/>
        </p:nvSpPr>
        <p:spPr bwMode="auto">
          <a:xfrm rot="19809914" flipH="1" flipV="1">
            <a:off x="3957191" y="2514068"/>
            <a:ext cx="3286953" cy="1777175"/>
          </a:xfrm>
          <a:prstGeom prst="arc">
            <a:avLst>
              <a:gd name="adj1" fmla="val 16287893"/>
              <a:gd name="adj2" fmla="val 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arrow" w="lg" len="lg"/>
            <a:tailEnd type="non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56" eaLnBrk="0" hangingPunct="0"/>
            <a:endParaRPr lang="en-US">
              <a:latin typeface="Helvetica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16407313-3F67-1A48-AE99-61BFCFE042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10594" y="1600200"/>
            <a:ext cx="7772400" cy="4495801"/>
          </a:xfrm>
        </p:spPr>
        <p:txBody>
          <a:bodyPr/>
          <a:lstStyle/>
          <a:p>
            <a:pPr marL="609600" indent="-609600">
              <a:buFont typeface="Wingdings" pitchFamily="2" charset="2"/>
              <a:buAutoNum type="arabicParenR" startAt="3"/>
            </a:pPr>
            <a:r>
              <a:rPr lang="en-US" altLang="en-US" b="1" dirty="0">
                <a:solidFill>
                  <a:srgbClr val="FF0000"/>
                </a:solidFill>
              </a:rPr>
              <a:t>Discard old dummy node</a:t>
            </a:r>
          </a:p>
          <a:p>
            <a:pPr marL="609600" indent="-609600">
              <a:buFont typeface="Wingdings" pitchFamily="2" charset="2"/>
              <a:buAutoNum type="arabicParenR" startAt="3"/>
            </a:pPr>
            <a:r>
              <a:rPr lang="en-US" altLang="en-US" b="1" dirty="0">
                <a:solidFill>
                  <a:srgbClr val="FF0000"/>
                </a:solidFill>
              </a:rPr>
              <a:t>Node from which we read is new dummy</a:t>
            </a:r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AD04A15C-72C6-EA46-B0AA-0970BBDCDF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M&amp;S queue: dequeue II</a:t>
            </a:r>
          </a:p>
        </p:txBody>
      </p:sp>
      <p:grpSp>
        <p:nvGrpSpPr>
          <p:cNvPr id="59418" name="Group 26">
            <a:extLst>
              <a:ext uri="{FF2B5EF4-FFF2-40B4-BE49-F238E27FC236}">
                <a16:creationId xmlns:a16="http://schemas.microsoft.com/office/drawing/2014/main" id="{973DD2C6-4A68-214E-B7F8-81E6C9268E54}"/>
              </a:ext>
            </a:extLst>
          </p:cNvPr>
          <p:cNvGrpSpPr>
            <a:grpSpLocks/>
          </p:cNvGrpSpPr>
          <p:nvPr/>
        </p:nvGrpSpPr>
        <p:grpSpPr bwMode="auto">
          <a:xfrm>
            <a:off x="3201194" y="3733801"/>
            <a:ext cx="6705600" cy="2441575"/>
            <a:chOff x="1056" y="2544"/>
            <a:chExt cx="4224" cy="1538"/>
          </a:xfrm>
        </p:grpSpPr>
        <p:sp>
          <p:nvSpPr>
            <p:cNvPr id="59398" name="Rectangle 6">
              <a:extLst>
                <a:ext uri="{FF2B5EF4-FFF2-40B4-BE49-F238E27FC236}">
                  <a16:creationId xmlns:a16="http://schemas.microsoft.com/office/drawing/2014/main" id="{C0DB95BD-DDB3-5F49-8988-19A3E4C5A1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3168"/>
              <a:ext cx="960" cy="6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dirty="0"/>
                <a:t>—</a:t>
              </a:r>
            </a:p>
          </p:txBody>
        </p:sp>
        <p:sp>
          <p:nvSpPr>
            <p:cNvPr id="59399" name="Rectangle 7">
              <a:extLst>
                <a:ext uri="{FF2B5EF4-FFF2-40B4-BE49-F238E27FC236}">
                  <a16:creationId xmlns:a16="http://schemas.microsoft.com/office/drawing/2014/main" id="{DB1FF15B-1DA3-F143-8ABC-8532F0DFE9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3168"/>
              <a:ext cx="960" cy="62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dirty="0"/>
                <a:t>—</a:t>
              </a:r>
            </a:p>
          </p:txBody>
        </p:sp>
        <p:sp>
          <p:nvSpPr>
            <p:cNvPr id="59400" name="Rectangle 8">
              <a:extLst>
                <a:ext uri="{FF2B5EF4-FFF2-40B4-BE49-F238E27FC236}">
                  <a16:creationId xmlns:a16="http://schemas.microsoft.com/office/drawing/2014/main" id="{AAA7972E-FF16-9A44-9852-4A0F5683D0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3168"/>
              <a:ext cx="960" cy="6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dirty="0"/>
                <a:t>Z</a:t>
              </a:r>
            </a:p>
          </p:txBody>
        </p:sp>
        <p:grpSp>
          <p:nvGrpSpPr>
            <p:cNvPr id="59401" name="Group 9">
              <a:extLst>
                <a:ext uri="{FF2B5EF4-FFF2-40B4-BE49-F238E27FC236}">
                  <a16:creationId xmlns:a16="http://schemas.microsoft.com/office/drawing/2014/main" id="{88C59BC3-6E1B-E246-8390-B693716BD1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" y="3504"/>
              <a:ext cx="672" cy="240"/>
              <a:chOff x="1872" y="3792"/>
              <a:chExt cx="672" cy="240"/>
            </a:xfrm>
          </p:grpSpPr>
          <p:grpSp>
            <p:nvGrpSpPr>
              <p:cNvPr id="59402" name="Group 10">
                <a:extLst>
                  <a:ext uri="{FF2B5EF4-FFF2-40B4-BE49-F238E27FC236}">
                    <a16:creationId xmlns:a16="http://schemas.microsoft.com/office/drawing/2014/main" id="{65D48978-4D33-C445-AC20-C3AB47F0B6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08" y="3936"/>
                <a:ext cx="336" cy="96"/>
                <a:chOff x="2400" y="3216"/>
                <a:chExt cx="336" cy="96"/>
              </a:xfrm>
            </p:grpSpPr>
            <p:sp>
              <p:nvSpPr>
                <p:cNvPr id="59403" name="Line 11">
                  <a:extLst>
                    <a:ext uri="{FF2B5EF4-FFF2-40B4-BE49-F238E27FC236}">
                      <a16:creationId xmlns:a16="http://schemas.microsoft.com/office/drawing/2014/main" id="{3F09C3F8-1045-F145-B370-820C60C9B3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00" y="3216"/>
                  <a:ext cx="33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9404" name="Line 12">
                  <a:extLst>
                    <a:ext uri="{FF2B5EF4-FFF2-40B4-BE49-F238E27FC236}">
                      <a16:creationId xmlns:a16="http://schemas.microsoft.com/office/drawing/2014/main" id="{6947BD0E-A12D-4C4B-AA9D-610E373AF5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96" y="3264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9405" name="Line 13">
                  <a:extLst>
                    <a:ext uri="{FF2B5EF4-FFF2-40B4-BE49-F238E27FC236}">
                      <a16:creationId xmlns:a16="http://schemas.microsoft.com/office/drawing/2014/main" id="{5F1A1E51-832E-484B-A533-FF413F990F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44" y="3312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59406" name="Freeform 14">
                <a:extLst>
                  <a:ext uri="{FF2B5EF4-FFF2-40B4-BE49-F238E27FC236}">
                    <a16:creationId xmlns:a16="http://schemas.microsoft.com/office/drawing/2014/main" id="{16B95731-5DBA-AA40-9EB9-1A6CE2E578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2" y="3792"/>
                <a:ext cx="528" cy="144"/>
              </a:xfrm>
              <a:custGeom>
                <a:avLst/>
                <a:gdLst>
                  <a:gd name="T0" fmla="*/ 0 w 528"/>
                  <a:gd name="T1" fmla="*/ 0 h 144"/>
                  <a:gd name="T2" fmla="*/ 528 w 528"/>
                  <a:gd name="T3" fmla="*/ 0 h 144"/>
                  <a:gd name="T4" fmla="*/ 528 w 528"/>
                  <a:gd name="T5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8" h="144">
                    <a:moveTo>
                      <a:pt x="0" y="0"/>
                    </a:moveTo>
                    <a:lnTo>
                      <a:pt x="528" y="0"/>
                    </a:lnTo>
                    <a:lnTo>
                      <a:pt x="528" y="144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59408" name="Line 16">
              <a:extLst>
                <a:ext uri="{FF2B5EF4-FFF2-40B4-BE49-F238E27FC236}">
                  <a16:creationId xmlns:a16="http://schemas.microsoft.com/office/drawing/2014/main" id="{72060CAE-3E36-E143-99E5-99B55FE0D7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2544"/>
              <a:ext cx="960" cy="6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9409" name="Line 17">
              <a:extLst>
                <a:ext uri="{FF2B5EF4-FFF2-40B4-BE49-F238E27FC236}">
                  <a16:creationId xmlns:a16="http://schemas.microsoft.com/office/drawing/2014/main" id="{9A218BA5-CEB8-5B45-9FDB-FBAC33A370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3504"/>
              <a:ext cx="528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9412" name="Text Box 20">
              <a:extLst>
                <a:ext uri="{FF2B5EF4-FFF2-40B4-BE49-F238E27FC236}">
                  <a16:creationId xmlns:a16="http://schemas.microsoft.com/office/drawing/2014/main" id="{C47DCC5C-80C8-AD4C-8C14-E2CB9E0DE7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3792"/>
              <a:ext cx="771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Dummy</a:t>
              </a:r>
            </a:p>
          </p:txBody>
        </p:sp>
        <p:sp>
          <p:nvSpPr>
            <p:cNvPr id="59413" name="Text Box 21">
              <a:extLst>
                <a:ext uri="{FF2B5EF4-FFF2-40B4-BE49-F238E27FC236}">
                  <a16:creationId xmlns:a16="http://schemas.microsoft.com/office/drawing/2014/main" id="{3D794F5B-E23A-F240-A155-45FA56E6DF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3792"/>
              <a:ext cx="1203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New Dummy</a:t>
              </a:r>
            </a:p>
          </p:txBody>
        </p:sp>
        <p:sp>
          <p:nvSpPr>
            <p:cNvPr id="59414" name="Text Box 22">
              <a:extLst>
                <a:ext uri="{FF2B5EF4-FFF2-40B4-BE49-F238E27FC236}">
                  <a16:creationId xmlns:a16="http://schemas.microsoft.com/office/drawing/2014/main" id="{3ED1E968-5CBA-384C-AFBA-6371AB21C5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7" y="3792"/>
              <a:ext cx="1195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Newest Data</a:t>
              </a:r>
            </a:p>
          </p:txBody>
        </p:sp>
        <p:sp>
          <p:nvSpPr>
            <p:cNvPr id="59415" name="Line 23">
              <a:extLst>
                <a:ext uri="{FF2B5EF4-FFF2-40B4-BE49-F238E27FC236}">
                  <a16:creationId xmlns:a16="http://schemas.microsoft.com/office/drawing/2014/main" id="{F5947C18-BE73-314A-A8BB-1CD03CB478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2544"/>
              <a:ext cx="384" cy="6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9416" name="Text Box 24">
              <a:extLst>
                <a:ext uri="{FF2B5EF4-FFF2-40B4-BE49-F238E27FC236}">
                  <a16:creationId xmlns:a16="http://schemas.microsoft.com/office/drawing/2014/main" id="{A64E28B6-438E-D54D-97F7-9815203427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2" y="3312"/>
              <a:ext cx="430" cy="5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4800"/>
                <a:t>…</a:t>
              </a:r>
            </a:p>
          </p:txBody>
        </p:sp>
        <p:sp>
          <p:nvSpPr>
            <p:cNvPr id="59417" name="Freeform 25">
              <a:extLst>
                <a:ext uri="{FF2B5EF4-FFF2-40B4-BE49-F238E27FC236}">
                  <a16:creationId xmlns:a16="http://schemas.microsoft.com/office/drawing/2014/main" id="{BDC404DD-AEDD-CD48-A514-C05D96EFE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0" y="3408"/>
              <a:ext cx="768" cy="144"/>
            </a:xfrm>
            <a:custGeom>
              <a:avLst/>
              <a:gdLst>
                <a:gd name="T0" fmla="*/ 0 w 768"/>
                <a:gd name="T1" fmla="*/ 96 h 144"/>
                <a:gd name="T2" fmla="*/ 336 w 768"/>
                <a:gd name="T3" fmla="*/ 96 h 144"/>
                <a:gd name="T4" fmla="*/ 384 w 768"/>
                <a:gd name="T5" fmla="*/ 0 h 144"/>
                <a:gd name="T6" fmla="*/ 432 w 768"/>
                <a:gd name="T7" fmla="*/ 144 h 144"/>
                <a:gd name="T8" fmla="*/ 480 w 768"/>
                <a:gd name="T9" fmla="*/ 0 h 144"/>
                <a:gd name="T10" fmla="*/ 528 w 768"/>
                <a:gd name="T11" fmla="*/ 144 h 144"/>
                <a:gd name="T12" fmla="*/ 576 w 768"/>
                <a:gd name="T13" fmla="*/ 48 h 144"/>
                <a:gd name="T14" fmla="*/ 768 w 768"/>
                <a:gd name="T15" fmla="*/ 4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8" h="144">
                  <a:moveTo>
                    <a:pt x="0" y="96"/>
                  </a:moveTo>
                  <a:lnTo>
                    <a:pt x="336" y="96"/>
                  </a:lnTo>
                  <a:lnTo>
                    <a:pt x="384" y="0"/>
                  </a:lnTo>
                  <a:lnTo>
                    <a:pt x="432" y="144"/>
                  </a:lnTo>
                  <a:lnTo>
                    <a:pt x="480" y="0"/>
                  </a:lnTo>
                  <a:lnTo>
                    <a:pt x="528" y="144"/>
                  </a:lnTo>
                  <a:lnTo>
                    <a:pt x="576" y="48"/>
                  </a:lnTo>
                  <a:lnTo>
                    <a:pt x="768" y="48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3" name="Rectangle 4">
            <a:extLst>
              <a:ext uri="{FF2B5EF4-FFF2-40B4-BE49-F238E27FC236}">
                <a16:creationId xmlns:a16="http://schemas.microsoft.com/office/drawing/2014/main" id="{2B50AD3E-8981-1448-A6B2-1C8FCE469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3957" y="2971800"/>
            <a:ext cx="1455738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dirty="0"/>
              <a:t>Tail</a:t>
            </a: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5015BF83-D0EE-B142-885B-A7E9AA84E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6594" y="2971800"/>
            <a:ext cx="1455738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dirty="0"/>
              <a:t>Head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F43A1E-8D47-EA4B-B2A2-D52867102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519" y="1951584"/>
            <a:ext cx="10364550" cy="4320480"/>
          </a:xfrm>
        </p:spPr>
        <p:txBody>
          <a:bodyPr/>
          <a:lstStyle/>
          <a:p>
            <a:r>
              <a:rPr lang="en-US" dirty="0"/>
              <a:t>With locks, a dequeuing thread can </a:t>
            </a:r>
            <a:r>
              <a:rPr lang="en-US" i="1" dirty="0"/>
              <a:t>wait</a:t>
            </a:r>
            <a:r>
              <a:rPr lang="en-US" dirty="0"/>
              <a:t> — tell the scheduler to put it to sleep and release the lock</a:t>
            </a:r>
          </a:p>
          <a:p>
            <a:pPr lvl="1"/>
            <a:r>
              <a:rPr lang="en-US" dirty="0"/>
              <a:t>Some later enqueuing thread, while holding the lock, will tell the scheduler to make the sleeping thread runnable again</a:t>
            </a:r>
          </a:p>
          <a:p>
            <a:r>
              <a:rPr lang="en-US" dirty="0"/>
              <a:t>In a nonblocking queue, this hasn’t traditionally been possible</a:t>
            </a:r>
          </a:p>
          <a:p>
            <a:pPr lvl="1"/>
            <a:r>
              <a:rPr lang="en-US" dirty="0"/>
              <a:t>Does it even make sense to wait (block?) in a nonblocking structure?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309AC9C-2E1F-5C45-BD83-BEB0E3FB1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519" y="404664"/>
            <a:ext cx="10364550" cy="1143000"/>
          </a:xfrm>
        </p:spPr>
        <p:txBody>
          <a:bodyPr/>
          <a:lstStyle/>
          <a:p>
            <a:r>
              <a:rPr lang="en-US" dirty="0"/>
              <a:t>What if the queue is empty?</a:t>
            </a:r>
          </a:p>
        </p:txBody>
      </p:sp>
    </p:spTree>
    <p:extLst>
      <p:ext uri="{BB962C8B-B14F-4D97-AF65-F5344CB8AC3E}">
        <p14:creationId xmlns:p14="http://schemas.microsoft.com/office/powerpoint/2010/main" val="6544734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9EE154-F880-114A-A849-821D0AEF4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519" y="1628800"/>
            <a:ext cx="10364550" cy="4467200"/>
          </a:xfrm>
        </p:spPr>
        <p:txBody>
          <a:bodyPr/>
          <a:lstStyle/>
          <a:p>
            <a:r>
              <a:rPr lang="en-US" dirty="0"/>
              <a:t>Dequeue on an empty queue </a:t>
            </a:r>
            <a:r>
              <a:rPr lang="en-US" i="1" dirty="0"/>
              <a:t>fails</a:t>
            </a:r>
            <a:r>
              <a:rPr lang="en-US" dirty="0"/>
              <a:t> immediately</a:t>
            </a:r>
          </a:p>
          <a:p>
            <a:r>
              <a:rPr lang="en-US" dirty="0"/>
              <a:t>Calling thread must </a:t>
            </a:r>
            <a:r>
              <a:rPr lang="en-US" i="1" dirty="0"/>
              <a:t>spin</a:t>
            </a:r>
            <a:r>
              <a:rPr lang="en-US" dirty="0"/>
              <a:t>:</a:t>
            </a:r>
          </a:p>
          <a:p>
            <a:pPr marL="457200" lvl="1" indent="0">
              <a:spcBef>
                <a:spcPts val="1500"/>
              </a:spcBef>
              <a:buNone/>
            </a:pPr>
            <a:r>
              <a:rPr lang="en-US" dirty="0"/>
              <a:t>do {</a:t>
            </a:r>
          </a:p>
          <a:p>
            <a:pPr marL="457200" lvl="1" indent="0">
              <a:buNone/>
            </a:pPr>
            <a:r>
              <a:rPr lang="en-US" dirty="0"/>
              <a:t>     t = </a:t>
            </a:r>
            <a:r>
              <a:rPr lang="en-US" dirty="0" err="1"/>
              <a:t>q.dequeue</a:t>
            </a:r>
            <a:r>
              <a:rPr lang="en-US" dirty="0"/>
              <a:t>()</a:t>
            </a:r>
          </a:p>
          <a:p>
            <a:pPr marL="457200" lvl="1" indent="0">
              <a:spcAft>
                <a:spcPts val="1500"/>
              </a:spcAft>
              <a:buNone/>
            </a:pPr>
            <a:r>
              <a:rPr lang="en-US" dirty="0"/>
              <a:t>} while (t == null)</a:t>
            </a:r>
            <a:endParaRPr lang="en-US" altLang="en-US" sz="2000" dirty="0">
              <a:solidFill>
                <a:srgbClr val="000000"/>
              </a:solidFill>
              <a:latin typeface="Courier" pitchFamily="2" charset="0"/>
            </a:endParaRPr>
          </a:p>
          <a:p>
            <a:r>
              <a:rPr lang="en-US" dirty="0"/>
              <a:t>This works but with</a:t>
            </a:r>
          </a:p>
          <a:p>
            <a:pPr lvl="1"/>
            <a:r>
              <a:rPr lang="en-US" dirty="0"/>
              <a:t>high contention</a:t>
            </a:r>
          </a:p>
          <a:p>
            <a:pPr lvl="1"/>
            <a:r>
              <a:rPr lang="en-US" dirty="0"/>
              <a:t>no guarantee of fairness (waiting threads can succeed out of order)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1388D8-0872-B045-815B-8DF4FF309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traditional approach</a:t>
            </a:r>
          </a:p>
        </p:txBody>
      </p:sp>
    </p:spTree>
    <p:extLst>
      <p:ext uri="{BB962C8B-B14F-4D97-AF65-F5344CB8AC3E}">
        <p14:creationId xmlns:p14="http://schemas.microsoft.com/office/powerpoint/2010/main" val="1352050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ari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48111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4008862C-9C75-B047-92DE-806C87B13C3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84226" y="1484784"/>
            <a:ext cx="10225136" cy="4824536"/>
          </a:xfrm>
        </p:spPr>
        <p:txBody>
          <a:bodyPr/>
          <a:lstStyle/>
          <a:p>
            <a:r>
              <a:rPr lang="en-US" altLang="en-US" dirty="0"/>
              <a:t>Data structure holds data or </a:t>
            </a:r>
            <a:r>
              <a:rPr lang="en-US" altLang="en-US" i="1" dirty="0"/>
              <a:t>reservations</a:t>
            </a:r>
            <a:endParaRPr lang="en-US" altLang="en-US" dirty="0"/>
          </a:p>
          <a:p>
            <a:r>
              <a:rPr lang="en-US" altLang="en-US" dirty="0"/>
              <a:t>Dequeuer (in general, consumer) removes data or inserts reservation</a:t>
            </a:r>
          </a:p>
          <a:p>
            <a:r>
              <a:rPr lang="en-US" altLang="en-US" dirty="0"/>
              <a:t>Enqueuer (in general, producer) inserts data or removes and </a:t>
            </a:r>
            <a:r>
              <a:rPr lang="en-US" altLang="en-US" i="1" dirty="0"/>
              <a:t>satisfies</a:t>
            </a:r>
            <a:r>
              <a:rPr lang="en-US" altLang="en-US" dirty="0"/>
              <a:t> reservation</a:t>
            </a:r>
          </a:p>
          <a:p>
            <a:r>
              <a:rPr lang="en-US" altLang="en-US" dirty="0"/>
              <a:t>Data structure controls which reservation to satisfy — guaranteeing fairness</a:t>
            </a:r>
          </a:p>
          <a:p>
            <a:r>
              <a:rPr lang="en-US" altLang="en-US" dirty="0"/>
              <a:t>Developed dual stack, queue, synchronous variants; exchanger; LCRQ; generic construction</a:t>
            </a:r>
          </a:p>
          <a:p>
            <a:pPr lvl="1"/>
            <a:r>
              <a:rPr lang="en-US" altLang="en-US" dirty="0"/>
              <a:t>focus here on the queue</a:t>
            </a: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BAB2A737-2A32-D14A-8396-D27465C378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10594" y="260648"/>
            <a:ext cx="7772400" cy="864096"/>
          </a:xfrm>
        </p:spPr>
        <p:txBody>
          <a:bodyPr/>
          <a:lstStyle/>
          <a:p>
            <a:r>
              <a:rPr lang="en-US" altLang="en-US" dirty="0"/>
              <a:t>Dual data structures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105336F5-DB35-6F47-B13D-14FF23C846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56234" y="1474440"/>
            <a:ext cx="10009112" cy="4690864"/>
          </a:xfrm>
        </p:spPr>
        <p:txBody>
          <a:bodyPr/>
          <a:lstStyle/>
          <a:p>
            <a:r>
              <a:rPr lang="en-US" altLang="en-US" dirty="0"/>
              <a:t>When trying to dequeue from an empty queue, enqueue a reservation instead</a:t>
            </a:r>
          </a:p>
          <a:p>
            <a:r>
              <a:rPr lang="en-US" altLang="en-US" dirty="0"/>
              <a:t>When enqueuing, satisfy a reservation if present</a:t>
            </a:r>
          </a:p>
          <a:p>
            <a:r>
              <a:rPr lang="en-US" altLang="en-US" dirty="0"/>
              <a:t>Mark pointers to the reservation nodes with a “tag” bit in the pointer</a:t>
            </a:r>
          </a:p>
          <a:p>
            <a:pPr lvl="1"/>
            <a:r>
              <a:rPr lang="en-US" altLang="en-US" dirty="0"/>
              <a:t>Can (mostly) tell queue state from tail pointer</a:t>
            </a:r>
          </a:p>
          <a:p>
            <a:pPr lvl="1"/>
            <a:r>
              <a:rPr lang="en-US" altLang="en-US" dirty="0"/>
              <a:t>Easy in C; requires extra indirection in Java</a:t>
            </a:r>
          </a:p>
          <a:p>
            <a:r>
              <a:rPr lang="en-US" altLang="en-US" dirty="0"/>
              <a:t>Symmetry between enqueues and dequeues</a:t>
            </a:r>
          </a:p>
          <a:p>
            <a:pPr lvl="1"/>
            <a:r>
              <a:rPr lang="en-US" altLang="en-US" dirty="0"/>
              <a:t>Enqueue adds data or removes a reservation</a:t>
            </a:r>
          </a:p>
          <a:p>
            <a:pPr lvl="1"/>
            <a:r>
              <a:rPr lang="en-US" altLang="en-US" dirty="0"/>
              <a:t>Dequeue removes data or adds a reservation</a:t>
            </a:r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838A8AC3-F139-1041-A610-473B2A991C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10594" y="2232"/>
            <a:ext cx="7772400" cy="1143000"/>
          </a:xfrm>
        </p:spPr>
        <p:txBody>
          <a:bodyPr/>
          <a:lstStyle/>
          <a:p>
            <a:r>
              <a:rPr lang="en-US" altLang="en-US" dirty="0"/>
              <a:t>The </a:t>
            </a:r>
            <a:r>
              <a:rPr lang="en-US" altLang="en-US" dirty="0" err="1"/>
              <a:t>dualqueue</a:t>
            </a:r>
            <a:endParaRPr lang="en-US" alt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6E4BAA40-9665-A048-856F-478DB2B6FA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10594" y="1752600"/>
            <a:ext cx="7772400" cy="4343400"/>
          </a:xfrm>
        </p:spPr>
        <p:txBody>
          <a:bodyPr/>
          <a:lstStyle/>
          <a:p>
            <a:pPr marL="609600" indent="-609600">
              <a:buSzPct val="100000"/>
              <a:buFont typeface="Wingdings" pitchFamily="2" charset="2"/>
              <a:buAutoNum type="arabicParenR"/>
            </a:pPr>
            <a:r>
              <a:rPr lang="en-US" altLang="en-US" sz="2400" dirty="0"/>
              <a:t>Check for queue “empty” or full of reservations</a:t>
            </a:r>
          </a:p>
          <a:p>
            <a:pPr marL="609600" indent="-609600">
              <a:buSzPct val="100000"/>
              <a:buFont typeface="Wingdings" pitchFamily="2" charset="2"/>
              <a:buAutoNum type="arabicParenR"/>
            </a:pPr>
            <a:r>
              <a:rPr lang="en-US" altLang="en-US" sz="2400" dirty="0"/>
              <a:t>If neither, try to dequeue data as before</a:t>
            </a:r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545D7F23-5A08-7D44-B912-B05427A34F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Dualqueue</a:t>
            </a:r>
            <a:r>
              <a:rPr lang="en-US" altLang="en-US" dirty="0"/>
              <a:t>: dequeue</a:t>
            </a:r>
          </a:p>
        </p:txBody>
      </p:sp>
      <p:sp>
        <p:nvSpPr>
          <p:cNvPr id="66565" name="Rectangle 5">
            <a:extLst>
              <a:ext uri="{FF2B5EF4-FFF2-40B4-BE49-F238E27FC236}">
                <a16:creationId xmlns:a16="http://schemas.microsoft.com/office/drawing/2014/main" id="{7B4AE945-A59A-1B46-BC84-57A1B2C8E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794" y="4724400"/>
            <a:ext cx="1524000" cy="990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dirty="0"/>
              <a:t>—</a:t>
            </a:r>
          </a:p>
        </p:txBody>
      </p:sp>
      <p:sp>
        <p:nvSpPr>
          <p:cNvPr id="66566" name="Rectangle 6">
            <a:extLst>
              <a:ext uri="{FF2B5EF4-FFF2-40B4-BE49-F238E27FC236}">
                <a16:creationId xmlns:a16="http://schemas.microsoft.com/office/drawing/2014/main" id="{AE1A5C01-3265-C643-8976-50F19120A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994" y="4724400"/>
            <a:ext cx="1524000" cy="990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dirty="0"/>
              <a:t>A</a:t>
            </a:r>
          </a:p>
        </p:txBody>
      </p:sp>
      <p:sp>
        <p:nvSpPr>
          <p:cNvPr id="66567" name="Rectangle 7">
            <a:extLst>
              <a:ext uri="{FF2B5EF4-FFF2-40B4-BE49-F238E27FC236}">
                <a16:creationId xmlns:a16="http://schemas.microsoft.com/office/drawing/2014/main" id="{A5BD4C13-8216-F842-8CCC-781FAD8DC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4594" y="4724400"/>
            <a:ext cx="1524000" cy="990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dirty="0"/>
              <a:t>Z</a:t>
            </a:r>
          </a:p>
        </p:txBody>
      </p:sp>
      <p:grpSp>
        <p:nvGrpSpPr>
          <p:cNvPr id="66568" name="Group 8">
            <a:extLst>
              <a:ext uri="{FF2B5EF4-FFF2-40B4-BE49-F238E27FC236}">
                <a16:creationId xmlns:a16="http://schemas.microsoft.com/office/drawing/2014/main" id="{1C9CDC38-9EAC-AF46-82EA-F86646AC3762}"/>
              </a:ext>
            </a:extLst>
          </p:cNvPr>
          <p:cNvGrpSpPr>
            <a:grpSpLocks/>
          </p:cNvGrpSpPr>
          <p:nvPr/>
        </p:nvGrpSpPr>
        <p:grpSpPr bwMode="auto">
          <a:xfrm>
            <a:off x="8687594" y="5257800"/>
            <a:ext cx="1066800" cy="381000"/>
            <a:chOff x="1872" y="3792"/>
            <a:chExt cx="672" cy="240"/>
          </a:xfrm>
        </p:grpSpPr>
        <p:grpSp>
          <p:nvGrpSpPr>
            <p:cNvPr id="66569" name="Group 9">
              <a:extLst>
                <a:ext uri="{FF2B5EF4-FFF2-40B4-BE49-F238E27FC236}">
                  <a16:creationId xmlns:a16="http://schemas.microsoft.com/office/drawing/2014/main" id="{5341ECBA-DC3A-B145-B02F-16A7F6C810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8" y="3936"/>
              <a:ext cx="336" cy="96"/>
              <a:chOff x="2400" y="3216"/>
              <a:chExt cx="336" cy="96"/>
            </a:xfrm>
          </p:grpSpPr>
          <p:sp>
            <p:nvSpPr>
              <p:cNvPr id="66570" name="Line 10">
                <a:extLst>
                  <a:ext uri="{FF2B5EF4-FFF2-40B4-BE49-F238E27FC236}">
                    <a16:creationId xmlns:a16="http://schemas.microsoft.com/office/drawing/2014/main" id="{3C163B3E-DA84-814A-AAB8-6E29512A45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0" y="3216"/>
                <a:ext cx="33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6571" name="Line 11">
                <a:extLst>
                  <a:ext uri="{FF2B5EF4-FFF2-40B4-BE49-F238E27FC236}">
                    <a16:creationId xmlns:a16="http://schemas.microsoft.com/office/drawing/2014/main" id="{79E7357C-FF11-B949-B8D5-463F41C5EC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6" y="3264"/>
                <a:ext cx="1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6572" name="Line 12">
                <a:extLst>
                  <a:ext uri="{FF2B5EF4-FFF2-40B4-BE49-F238E27FC236}">
                    <a16:creationId xmlns:a16="http://schemas.microsoft.com/office/drawing/2014/main" id="{9C479827-7032-0D4A-A904-08205C4F2E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3312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66573" name="Freeform 13">
              <a:extLst>
                <a:ext uri="{FF2B5EF4-FFF2-40B4-BE49-F238E27FC236}">
                  <a16:creationId xmlns:a16="http://schemas.microsoft.com/office/drawing/2014/main" id="{36EB2422-B786-DC4D-B993-8127C5750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2" y="3792"/>
              <a:ext cx="528" cy="144"/>
            </a:xfrm>
            <a:custGeom>
              <a:avLst/>
              <a:gdLst>
                <a:gd name="T0" fmla="*/ 0 w 528"/>
                <a:gd name="T1" fmla="*/ 0 h 144"/>
                <a:gd name="T2" fmla="*/ 528 w 528"/>
                <a:gd name="T3" fmla="*/ 0 h 144"/>
                <a:gd name="T4" fmla="*/ 528 w 528"/>
                <a:gd name="T5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8" h="144">
                  <a:moveTo>
                    <a:pt x="0" y="0"/>
                  </a:moveTo>
                  <a:lnTo>
                    <a:pt x="528" y="0"/>
                  </a:lnTo>
                  <a:lnTo>
                    <a:pt x="528" y="144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6574" name="Line 14">
            <a:extLst>
              <a:ext uri="{FF2B5EF4-FFF2-40B4-BE49-F238E27FC236}">
                <a16:creationId xmlns:a16="http://schemas.microsoft.com/office/drawing/2014/main" id="{F884A0E3-2525-1846-B561-A7783EE4BE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86994" y="3733800"/>
            <a:ext cx="1295400" cy="9906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6575" name="Line 15">
            <a:extLst>
              <a:ext uri="{FF2B5EF4-FFF2-40B4-BE49-F238E27FC236}">
                <a16:creationId xmlns:a16="http://schemas.microsoft.com/office/drawing/2014/main" id="{58CE9075-C780-D343-BFDC-2B876435AE0D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794" y="3733800"/>
            <a:ext cx="1524000" cy="99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6576" name="Line 16">
            <a:extLst>
              <a:ext uri="{FF2B5EF4-FFF2-40B4-BE49-F238E27FC236}">
                <a16:creationId xmlns:a16="http://schemas.microsoft.com/office/drawing/2014/main" id="{090D2FC5-243E-2947-AC55-5CE44C7EF726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794" y="5257800"/>
            <a:ext cx="838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6577" name="Text Box 17">
            <a:extLst>
              <a:ext uri="{FF2B5EF4-FFF2-40B4-BE49-F238E27FC236}">
                <a16:creationId xmlns:a16="http://schemas.microsoft.com/office/drawing/2014/main" id="{AC9BC2EC-1CE0-3E4E-8444-ED977FC6C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1195" y="5715001"/>
            <a:ext cx="122396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Dummy</a:t>
            </a:r>
          </a:p>
        </p:txBody>
      </p:sp>
      <p:sp>
        <p:nvSpPr>
          <p:cNvPr id="66578" name="Text Box 18">
            <a:extLst>
              <a:ext uri="{FF2B5EF4-FFF2-40B4-BE49-F238E27FC236}">
                <a16:creationId xmlns:a16="http://schemas.microsoft.com/office/drawing/2014/main" id="{B989AB8B-1C1A-4E45-AAB1-3DE0B3415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5858" y="5715001"/>
            <a:ext cx="176053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Oldest Data</a:t>
            </a:r>
          </a:p>
        </p:txBody>
      </p:sp>
      <p:sp>
        <p:nvSpPr>
          <p:cNvPr id="66579" name="Text Box 19">
            <a:extLst>
              <a:ext uri="{FF2B5EF4-FFF2-40B4-BE49-F238E27FC236}">
                <a16:creationId xmlns:a16="http://schemas.microsoft.com/office/drawing/2014/main" id="{2D7715BB-859A-BC40-8C9C-CAD114427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0132" y="5715001"/>
            <a:ext cx="189706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Newest Data</a:t>
            </a:r>
          </a:p>
        </p:txBody>
      </p:sp>
      <p:sp>
        <p:nvSpPr>
          <p:cNvPr id="66580" name="Line 20">
            <a:extLst>
              <a:ext uri="{FF2B5EF4-FFF2-40B4-BE49-F238E27FC236}">
                <a16:creationId xmlns:a16="http://schemas.microsoft.com/office/drawing/2014/main" id="{AF06AF17-F7A3-DC40-9667-46349AAC1C4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2394" y="3733800"/>
            <a:ext cx="609600" cy="99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6581" name="Text Box 21">
            <a:extLst>
              <a:ext uri="{FF2B5EF4-FFF2-40B4-BE49-F238E27FC236}">
                <a16:creationId xmlns:a16="http://schemas.microsoft.com/office/drawing/2014/main" id="{2C27209D-6DC4-A44B-9483-C72B88BF1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9570" y="4953000"/>
            <a:ext cx="682625" cy="82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800"/>
              <a:t>…</a:t>
            </a:r>
          </a:p>
        </p:txBody>
      </p:sp>
      <p:sp>
        <p:nvSpPr>
          <p:cNvPr id="66582" name="Freeform 22">
            <a:extLst>
              <a:ext uri="{FF2B5EF4-FFF2-40B4-BE49-F238E27FC236}">
                <a16:creationId xmlns:a16="http://schemas.microsoft.com/office/drawing/2014/main" id="{105B5688-5603-2740-9510-8FEDB876C1AD}"/>
              </a:ext>
            </a:extLst>
          </p:cNvPr>
          <p:cNvSpPr>
            <a:spLocks/>
          </p:cNvSpPr>
          <p:nvPr/>
        </p:nvSpPr>
        <p:spPr bwMode="auto">
          <a:xfrm>
            <a:off x="6325394" y="5105400"/>
            <a:ext cx="1219200" cy="228600"/>
          </a:xfrm>
          <a:custGeom>
            <a:avLst/>
            <a:gdLst>
              <a:gd name="T0" fmla="*/ 0 w 768"/>
              <a:gd name="T1" fmla="*/ 96 h 144"/>
              <a:gd name="T2" fmla="*/ 336 w 768"/>
              <a:gd name="T3" fmla="*/ 96 h 144"/>
              <a:gd name="T4" fmla="*/ 384 w 768"/>
              <a:gd name="T5" fmla="*/ 0 h 144"/>
              <a:gd name="T6" fmla="*/ 432 w 768"/>
              <a:gd name="T7" fmla="*/ 144 h 144"/>
              <a:gd name="T8" fmla="*/ 480 w 768"/>
              <a:gd name="T9" fmla="*/ 0 h 144"/>
              <a:gd name="T10" fmla="*/ 528 w 768"/>
              <a:gd name="T11" fmla="*/ 144 h 144"/>
              <a:gd name="T12" fmla="*/ 576 w 768"/>
              <a:gd name="T13" fmla="*/ 48 h 144"/>
              <a:gd name="T14" fmla="*/ 768 w 768"/>
              <a:gd name="T15" fmla="*/ 48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8" h="144">
                <a:moveTo>
                  <a:pt x="0" y="96"/>
                </a:moveTo>
                <a:lnTo>
                  <a:pt x="336" y="96"/>
                </a:lnTo>
                <a:lnTo>
                  <a:pt x="384" y="0"/>
                </a:lnTo>
                <a:lnTo>
                  <a:pt x="432" y="144"/>
                </a:lnTo>
                <a:lnTo>
                  <a:pt x="480" y="0"/>
                </a:lnTo>
                <a:lnTo>
                  <a:pt x="528" y="144"/>
                </a:lnTo>
                <a:lnTo>
                  <a:pt x="576" y="48"/>
                </a:lnTo>
                <a:lnTo>
                  <a:pt x="768" y="48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" name="Rectangle 4">
            <a:extLst>
              <a:ext uri="{FF2B5EF4-FFF2-40B4-BE49-F238E27FC236}">
                <a16:creationId xmlns:a16="http://schemas.microsoft.com/office/drawing/2014/main" id="{2D08689F-C2BC-0B47-8D5F-A9DA10600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1216" y="2971800"/>
            <a:ext cx="1455738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dirty="0"/>
              <a:t>Tail</a:t>
            </a: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01248FE3-05DD-9041-A07D-C3ED723D4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3853" y="2971800"/>
            <a:ext cx="1455738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dirty="0"/>
              <a:t>Head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B41B0492-21C7-524D-8797-27E3C8FAAD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10594" y="1772816"/>
            <a:ext cx="7772400" cy="4323184"/>
          </a:xfrm>
        </p:spPr>
        <p:txBody>
          <a:bodyPr/>
          <a:lstStyle/>
          <a:p>
            <a:pPr marL="609600" indent="-609600">
              <a:buSzPct val="100000"/>
              <a:buFont typeface="Wingdings" pitchFamily="2" charset="2"/>
              <a:buAutoNum type="arabicParenR" startAt="3"/>
            </a:pPr>
            <a:r>
              <a:rPr lang="en-US" altLang="en-US" sz="2400" dirty="0"/>
              <a:t>If tail pointer is lagging, swing it and restart.  Match tag of tail node’s next pointer</a:t>
            </a:r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A3408508-E421-0346-B95A-44CAA26B95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Dualqueue: dequeue II</a:t>
            </a:r>
          </a:p>
        </p:txBody>
      </p:sp>
      <p:grpSp>
        <p:nvGrpSpPr>
          <p:cNvPr id="67619" name="Group 35">
            <a:extLst>
              <a:ext uri="{FF2B5EF4-FFF2-40B4-BE49-F238E27FC236}">
                <a16:creationId xmlns:a16="http://schemas.microsoft.com/office/drawing/2014/main" id="{EF24A44A-29BC-9B4C-805F-4C07C451933D}"/>
              </a:ext>
            </a:extLst>
          </p:cNvPr>
          <p:cNvGrpSpPr>
            <a:grpSpLocks/>
          </p:cNvGrpSpPr>
          <p:nvPr/>
        </p:nvGrpSpPr>
        <p:grpSpPr bwMode="auto">
          <a:xfrm>
            <a:off x="4877594" y="3810000"/>
            <a:ext cx="3733800" cy="2286000"/>
            <a:chOff x="1680" y="2496"/>
            <a:chExt cx="2352" cy="1440"/>
          </a:xfrm>
        </p:grpSpPr>
        <p:sp>
          <p:nvSpPr>
            <p:cNvPr id="67589" name="Rectangle 5">
              <a:extLst>
                <a:ext uri="{FF2B5EF4-FFF2-40B4-BE49-F238E27FC236}">
                  <a16:creationId xmlns:a16="http://schemas.microsoft.com/office/drawing/2014/main" id="{132D387D-08C0-724D-84C7-7CD3876809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3072"/>
              <a:ext cx="960" cy="62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dirty="0"/>
                <a:t>—</a:t>
              </a:r>
            </a:p>
          </p:txBody>
        </p:sp>
        <p:sp>
          <p:nvSpPr>
            <p:cNvPr id="67590" name="Rectangle 6">
              <a:extLst>
                <a:ext uri="{FF2B5EF4-FFF2-40B4-BE49-F238E27FC236}">
                  <a16:creationId xmlns:a16="http://schemas.microsoft.com/office/drawing/2014/main" id="{73A0A4E4-E007-0E4D-BBB2-E44DF1E701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3072"/>
              <a:ext cx="960" cy="6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dirty="0"/>
                <a:t>A</a:t>
              </a:r>
            </a:p>
          </p:txBody>
        </p:sp>
        <p:sp>
          <p:nvSpPr>
            <p:cNvPr id="67591" name="Line 7">
              <a:extLst>
                <a:ext uri="{FF2B5EF4-FFF2-40B4-BE49-F238E27FC236}">
                  <a16:creationId xmlns:a16="http://schemas.microsoft.com/office/drawing/2014/main" id="{EFFEDBCF-4CB8-AF44-9032-BBC8E24F82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496"/>
              <a:ext cx="96" cy="5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7592" name="Line 8">
              <a:extLst>
                <a:ext uri="{FF2B5EF4-FFF2-40B4-BE49-F238E27FC236}">
                  <a16:creationId xmlns:a16="http://schemas.microsoft.com/office/drawing/2014/main" id="{7580CF9B-3A6F-AF47-BFE2-764B8CFD05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52" y="2496"/>
              <a:ext cx="576" cy="576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7593" name="Line 9">
              <a:extLst>
                <a:ext uri="{FF2B5EF4-FFF2-40B4-BE49-F238E27FC236}">
                  <a16:creationId xmlns:a16="http://schemas.microsoft.com/office/drawing/2014/main" id="{0CF29EF5-BFE7-6940-A3B4-A66C03DF4F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3408"/>
              <a:ext cx="6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7594" name="Line 10">
              <a:extLst>
                <a:ext uri="{FF2B5EF4-FFF2-40B4-BE49-F238E27FC236}">
                  <a16:creationId xmlns:a16="http://schemas.microsoft.com/office/drawing/2014/main" id="{88981287-A70D-7346-988D-95F2DAC595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3552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67595" name="Group 11">
              <a:extLst>
                <a:ext uri="{FF2B5EF4-FFF2-40B4-BE49-F238E27FC236}">
                  <a16:creationId xmlns:a16="http://schemas.microsoft.com/office/drawing/2014/main" id="{FE027286-E6B3-D849-8F22-B33F0C09CB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0" y="3840"/>
              <a:ext cx="336" cy="96"/>
              <a:chOff x="2400" y="3216"/>
              <a:chExt cx="336" cy="96"/>
            </a:xfrm>
          </p:grpSpPr>
          <p:sp>
            <p:nvSpPr>
              <p:cNvPr id="67596" name="Line 12">
                <a:extLst>
                  <a:ext uri="{FF2B5EF4-FFF2-40B4-BE49-F238E27FC236}">
                    <a16:creationId xmlns:a16="http://schemas.microsoft.com/office/drawing/2014/main" id="{03300C97-27CE-054E-B36C-CAE13CE952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0" y="3216"/>
                <a:ext cx="3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7597" name="Line 13">
                <a:extLst>
                  <a:ext uri="{FF2B5EF4-FFF2-40B4-BE49-F238E27FC236}">
                    <a16:creationId xmlns:a16="http://schemas.microsoft.com/office/drawing/2014/main" id="{5720F58A-9391-D44A-9A0E-A7CDA0E33F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6" y="3264"/>
                <a:ext cx="1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7598" name="Line 14">
                <a:extLst>
                  <a:ext uri="{FF2B5EF4-FFF2-40B4-BE49-F238E27FC236}">
                    <a16:creationId xmlns:a16="http://schemas.microsoft.com/office/drawing/2014/main" id="{BD1CE9B0-4455-5E43-B999-2168C41897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3312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67600" name="Line 16">
              <a:extLst>
                <a:ext uri="{FF2B5EF4-FFF2-40B4-BE49-F238E27FC236}">
                  <a16:creationId xmlns:a16="http://schemas.microsoft.com/office/drawing/2014/main" id="{417B79CA-E32E-D14A-9E22-EE6894B136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496"/>
              <a:ext cx="480" cy="5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7611" name="Line 27">
              <a:extLst>
                <a:ext uri="{FF2B5EF4-FFF2-40B4-BE49-F238E27FC236}">
                  <a16:creationId xmlns:a16="http://schemas.microsoft.com/office/drawing/2014/main" id="{5D2D161D-96AB-4F40-A07E-567BBB33C5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2688"/>
              <a:ext cx="0" cy="192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prstDash val="sysDot"/>
              <a:round/>
              <a:headEnd/>
              <a:tailEnd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7613" name="Line 29">
              <a:extLst>
                <a:ext uri="{FF2B5EF4-FFF2-40B4-BE49-F238E27FC236}">
                  <a16:creationId xmlns:a16="http://schemas.microsoft.com/office/drawing/2014/main" id="{684F90C2-A7F2-AD40-B047-CB3A1B2A0B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36" y="3312"/>
              <a:ext cx="14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7615" name="Line 31">
              <a:extLst>
                <a:ext uri="{FF2B5EF4-FFF2-40B4-BE49-F238E27FC236}">
                  <a16:creationId xmlns:a16="http://schemas.microsoft.com/office/drawing/2014/main" id="{5FB1FE85-2844-D34C-982C-29C3D8B472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2784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7618" name="Freeform 34">
              <a:extLst>
                <a:ext uri="{FF2B5EF4-FFF2-40B4-BE49-F238E27FC236}">
                  <a16:creationId xmlns:a16="http://schemas.microsoft.com/office/drawing/2014/main" id="{517DCDFC-A431-2F49-8DDD-00D2DDF4E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1" y="2832"/>
              <a:ext cx="259" cy="432"/>
            </a:xfrm>
            <a:custGeom>
              <a:avLst/>
              <a:gdLst>
                <a:gd name="T0" fmla="*/ 288 w 288"/>
                <a:gd name="T1" fmla="*/ 0 h 480"/>
                <a:gd name="T2" fmla="*/ 48 w 288"/>
                <a:gd name="T3" fmla="*/ 192 h 480"/>
                <a:gd name="T4" fmla="*/ 0 w 288"/>
                <a:gd name="T5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8" h="480">
                  <a:moveTo>
                    <a:pt x="288" y="0"/>
                  </a:moveTo>
                  <a:cubicBezTo>
                    <a:pt x="192" y="56"/>
                    <a:pt x="96" y="112"/>
                    <a:pt x="48" y="192"/>
                  </a:cubicBezTo>
                  <a:cubicBezTo>
                    <a:pt x="0" y="272"/>
                    <a:pt x="0" y="376"/>
                    <a:pt x="0" y="48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 type="arrow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1" name="Rectangle 4">
            <a:extLst>
              <a:ext uri="{FF2B5EF4-FFF2-40B4-BE49-F238E27FC236}">
                <a16:creationId xmlns:a16="http://schemas.microsoft.com/office/drawing/2014/main" id="{A08A4FCD-91E0-C749-84AB-CF2B4C46A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1216" y="2971800"/>
            <a:ext cx="1455738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dirty="0"/>
              <a:t>Tail</a:t>
            </a:r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367F4C6D-CB4B-DD45-A34B-867B1E26A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3853" y="2971800"/>
            <a:ext cx="1455738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dirty="0"/>
              <a:t>Head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71504623-9DF5-6A4D-8DFB-4002381203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10594" y="1772816"/>
            <a:ext cx="7772400" cy="4323184"/>
          </a:xfrm>
        </p:spPr>
        <p:txBody>
          <a:bodyPr/>
          <a:lstStyle/>
          <a:p>
            <a:pPr marL="609600" indent="-609600">
              <a:buSzPct val="100000"/>
              <a:buFont typeface="Wingdings" pitchFamily="2" charset="2"/>
              <a:buAutoNum type="arabicParenR" startAt="4"/>
            </a:pPr>
            <a:r>
              <a:rPr lang="en-US" altLang="en-US" sz="2400" dirty="0"/>
              <a:t>If queue is empty, enqueue a tagged marker node, then swing tail pointer</a:t>
            </a:r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AABE387A-B0CD-8348-B9C5-EE8BCFEC58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Dualqueue: dequeue III</a:t>
            </a:r>
          </a:p>
        </p:txBody>
      </p:sp>
      <p:grpSp>
        <p:nvGrpSpPr>
          <p:cNvPr id="68629" name="Group 21">
            <a:extLst>
              <a:ext uri="{FF2B5EF4-FFF2-40B4-BE49-F238E27FC236}">
                <a16:creationId xmlns:a16="http://schemas.microsoft.com/office/drawing/2014/main" id="{C61C1CE0-E00D-B04D-9C25-A72C94A76382}"/>
              </a:ext>
            </a:extLst>
          </p:cNvPr>
          <p:cNvGrpSpPr>
            <a:grpSpLocks/>
          </p:cNvGrpSpPr>
          <p:nvPr/>
        </p:nvGrpSpPr>
        <p:grpSpPr bwMode="auto">
          <a:xfrm>
            <a:off x="4877594" y="3810000"/>
            <a:ext cx="3733800" cy="2286000"/>
            <a:chOff x="1680" y="2496"/>
            <a:chExt cx="2352" cy="1440"/>
          </a:xfrm>
        </p:grpSpPr>
        <p:sp>
          <p:nvSpPr>
            <p:cNvPr id="68614" name="Rectangle 6">
              <a:extLst>
                <a:ext uri="{FF2B5EF4-FFF2-40B4-BE49-F238E27FC236}">
                  <a16:creationId xmlns:a16="http://schemas.microsoft.com/office/drawing/2014/main" id="{3758C69B-F109-0746-9627-5C3A4ABE81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3072"/>
              <a:ext cx="960" cy="62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dirty="0"/>
                <a:t>—</a:t>
              </a:r>
            </a:p>
          </p:txBody>
        </p:sp>
        <p:sp>
          <p:nvSpPr>
            <p:cNvPr id="68615" name="Rectangle 7">
              <a:extLst>
                <a:ext uri="{FF2B5EF4-FFF2-40B4-BE49-F238E27FC236}">
                  <a16:creationId xmlns:a16="http://schemas.microsoft.com/office/drawing/2014/main" id="{315D75EB-83B8-1C47-A5B7-8E04B55E1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3072"/>
              <a:ext cx="960" cy="624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dirty="0"/>
                <a:t>—</a:t>
              </a:r>
            </a:p>
          </p:txBody>
        </p:sp>
        <p:sp>
          <p:nvSpPr>
            <p:cNvPr id="68616" name="Line 8">
              <a:extLst>
                <a:ext uri="{FF2B5EF4-FFF2-40B4-BE49-F238E27FC236}">
                  <a16:creationId xmlns:a16="http://schemas.microsoft.com/office/drawing/2014/main" id="{8BCB08B7-387A-3844-A0B4-9BC4AB19DB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496"/>
              <a:ext cx="96" cy="5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617" name="Line 9">
              <a:extLst>
                <a:ext uri="{FF2B5EF4-FFF2-40B4-BE49-F238E27FC236}">
                  <a16:creationId xmlns:a16="http://schemas.microsoft.com/office/drawing/2014/main" id="{2619CB10-B966-8241-9717-DA581E917C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52" y="2496"/>
              <a:ext cx="576" cy="576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618" name="Line 10">
              <a:extLst>
                <a:ext uri="{FF2B5EF4-FFF2-40B4-BE49-F238E27FC236}">
                  <a16:creationId xmlns:a16="http://schemas.microsoft.com/office/drawing/2014/main" id="{BD8EF28D-3FB8-7143-BA50-CA0B5FED5E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3408"/>
              <a:ext cx="6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619" name="Line 11">
              <a:extLst>
                <a:ext uri="{FF2B5EF4-FFF2-40B4-BE49-F238E27FC236}">
                  <a16:creationId xmlns:a16="http://schemas.microsoft.com/office/drawing/2014/main" id="{C97FD23C-CAFF-D049-B756-37A63EF55D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3552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68620" name="Group 12">
              <a:extLst>
                <a:ext uri="{FF2B5EF4-FFF2-40B4-BE49-F238E27FC236}">
                  <a16:creationId xmlns:a16="http://schemas.microsoft.com/office/drawing/2014/main" id="{4EABD480-4B6B-B049-A215-D68587C50E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0" y="3840"/>
              <a:ext cx="336" cy="96"/>
              <a:chOff x="2400" y="3216"/>
              <a:chExt cx="336" cy="96"/>
            </a:xfrm>
          </p:grpSpPr>
          <p:sp>
            <p:nvSpPr>
              <p:cNvPr id="68621" name="Line 13">
                <a:extLst>
                  <a:ext uri="{FF2B5EF4-FFF2-40B4-BE49-F238E27FC236}">
                    <a16:creationId xmlns:a16="http://schemas.microsoft.com/office/drawing/2014/main" id="{C41CD876-6A0B-6C4B-BB16-E2ACBDC8DF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0" y="3216"/>
                <a:ext cx="33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8622" name="Line 14">
                <a:extLst>
                  <a:ext uri="{FF2B5EF4-FFF2-40B4-BE49-F238E27FC236}">
                    <a16:creationId xmlns:a16="http://schemas.microsoft.com/office/drawing/2014/main" id="{280A0762-2274-BC4F-A430-20CF6FB4BB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6" y="3264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8623" name="Line 15">
                <a:extLst>
                  <a:ext uri="{FF2B5EF4-FFF2-40B4-BE49-F238E27FC236}">
                    <a16:creationId xmlns:a16="http://schemas.microsoft.com/office/drawing/2014/main" id="{B55CE1D6-E62C-484D-AABF-D1E084D9F2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3312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68624" name="Line 16">
              <a:extLst>
                <a:ext uri="{FF2B5EF4-FFF2-40B4-BE49-F238E27FC236}">
                  <a16:creationId xmlns:a16="http://schemas.microsoft.com/office/drawing/2014/main" id="{F3104BFA-E78E-7E46-8793-A7FD770718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496"/>
              <a:ext cx="480" cy="5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625" name="Line 17">
              <a:extLst>
                <a:ext uri="{FF2B5EF4-FFF2-40B4-BE49-F238E27FC236}">
                  <a16:creationId xmlns:a16="http://schemas.microsoft.com/office/drawing/2014/main" id="{10583F80-1D8A-BC47-B2DC-0AD1F380DB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2688"/>
              <a:ext cx="0" cy="192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prstDash val="sysDot"/>
              <a:round/>
              <a:headEnd/>
              <a:tailEnd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626" name="Line 18">
              <a:extLst>
                <a:ext uri="{FF2B5EF4-FFF2-40B4-BE49-F238E27FC236}">
                  <a16:creationId xmlns:a16="http://schemas.microsoft.com/office/drawing/2014/main" id="{5A523361-07AE-0A49-9BA6-9077CD1C8C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36" y="3312"/>
              <a:ext cx="144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627" name="Line 19">
              <a:extLst>
                <a:ext uri="{FF2B5EF4-FFF2-40B4-BE49-F238E27FC236}">
                  <a16:creationId xmlns:a16="http://schemas.microsoft.com/office/drawing/2014/main" id="{886DF1FA-1E30-AC4C-A515-3DF855330B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2784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0" name="Rectangle 4">
            <a:extLst>
              <a:ext uri="{FF2B5EF4-FFF2-40B4-BE49-F238E27FC236}">
                <a16:creationId xmlns:a16="http://schemas.microsoft.com/office/drawing/2014/main" id="{58094AE5-898C-0249-A794-E0A25BFDE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1216" y="2971800"/>
            <a:ext cx="1455738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dirty="0"/>
              <a:t>Tail</a:t>
            </a:r>
          </a:p>
        </p:txBody>
      </p:sp>
      <p:sp>
        <p:nvSpPr>
          <p:cNvPr id="21" name="Rectangle 4">
            <a:extLst>
              <a:ext uri="{FF2B5EF4-FFF2-40B4-BE49-F238E27FC236}">
                <a16:creationId xmlns:a16="http://schemas.microsoft.com/office/drawing/2014/main" id="{AEF07ACB-002D-8C46-8F59-E89CFB424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3853" y="2971800"/>
            <a:ext cx="1455738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dirty="0"/>
              <a:t>Head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E7CC435F-90E2-EC48-83FD-9AA5C01990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10594" y="1738312"/>
            <a:ext cx="7772400" cy="4357688"/>
          </a:xfrm>
        </p:spPr>
        <p:txBody>
          <a:bodyPr/>
          <a:lstStyle/>
          <a:p>
            <a:pPr marL="609600" indent="-609600">
              <a:buSzPct val="100000"/>
              <a:buFont typeface="Wingdings" pitchFamily="2" charset="2"/>
              <a:buAutoNum type="arabicParenR" startAt="4"/>
            </a:pPr>
            <a:r>
              <a:rPr lang="en-US" altLang="en-US" sz="2400" dirty="0"/>
              <a:t>Next, spin on the old tail node. Note: when queue holds reservations, dummy node is at </a:t>
            </a:r>
            <a:r>
              <a:rPr lang="en-US" altLang="en-US" sz="2400" i="1" dirty="0"/>
              <a:t>tail</a:t>
            </a:r>
            <a:r>
              <a:rPr lang="en-US" altLang="en-US" sz="2400" dirty="0"/>
              <a:t> end</a:t>
            </a:r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9EA4454C-DD63-D14F-B9D4-6CF8CFD37D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Dualqueue: dequeue IV</a:t>
            </a:r>
          </a:p>
        </p:txBody>
      </p:sp>
      <p:sp>
        <p:nvSpPr>
          <p:cNvPr id="69655" name="Rectangle 23">
            <a:extLst>
              <a:ext uri="{FF2B5EF4-FFF2-40B4-BE49-F238E27FC236}">
                <a16:creationId xmlns:a16="http://schemas.microsoft.com/office/drawing/2014/main" id="{6BAC4C6D-9E33-5040-8A33-3479F3920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794" y="4724400"/>
            <a:ext cx="1524000" cy="990600"/>
          </a:xfrm>
          <a:prstGeom prst="rect">
            <a:avLst/>
          </a:prstGeom>
          <a:solidFill>
            <a:srgbClr val="00C1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dirty="0"/>
              <a:t>A</a:t>
            </a:r>
          </a:p>
        </p:txBody>
      </p:sp>
      <p:sp>
        <p:nvSpPr>
          <p:cNvPr id="69656" name="Rectangle 24">
            <a:extLst>
              <a:ext uri="{FF2B5EF4-FFF2-40B4-BE49-F238E27FC236}">
                <a16:creationId xmlns:a16="http://schemas.microsoft.com/office/drawing/2014/main" id="{F045BFCF-80F4-1247-BB1B-8DB443715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7194" y="4724400"/>
            <a:ext cx="1524000" cy="990600"/>
          </a:xfrm>
          <a:prstGeom prst="rect">
            <a:avLst/>
          </a:prstGeom>
          <a:solidFill>
            <a:srgbClr val="00C1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dirty="0"/>
              <a:t>Z</a:t>
            </a:r>
          </a:p>
        </p:txBody>
      </p:sp>
      <p:sp>
        <p:nvSpPr>
          <p:cNvPr id="69657" name="Rectangle 25">
            <a:extLst>
              <a:ext uri="{FF2B5EF4-FFF2-40B4-BE49-F238E27FC236}">
                <a16:creationId xmlns:a16="http://schemas.microsoft.com/office/drawing/2014/main" id="{58D7E96C-DE7F-134C-B44A-69499A960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4594" y="4724400"/>
            <a:ext cx="1524000" cy="9906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dirty="0"/>
              <a:t>—</a:t>
            </a:r>
          </a:p>
        </p:txBody>
      </p:sp>
      <p:grpSp>
        <p:nvGrpSpPr>
          <p:cNvPr id="69658" name="Group 26">
            <a:extLst>
              <a:ext uri="{FF2B5EF4-FFF2-40B4-BE49-F238E27FC236}">
                <a16:creationId xmlns:a16="http://schemas.microsoft.com/office/drawing/2014/main" id="{22644784-8761-354A-AD91-A734BE779407}"/>
              </a:ext>
            </a:extLst>
          </p:cNvPr>
          <p:cNvGrpSpPr>
            <a:grpSpLocks/>
          </p:cNvGrpSpPr>
          <p:nvPr/>
        </p:nvGrpSpPr>
        <p:grpSpPr bwMode="auto">
          <a:xfrm>
            <a:off x="8687594" y="5257800"/>
            <a:ext cx="1066800" cy="381000"/>
            <a:chOff x="1872" y="3792"/>
            <a:chExt cx="672" cy="240"/>
          </a:xfrm>
        </p:grpSpPr>
        <p:grpSp>
          <p:nvGrpSpPr>
            <p:cNvPr id="69659" name="Group 27">
              <a:extLst>
                <a:ext uri="{FF2B5EF4-FFF2-40B4-BE49-F238E27FC236}">
                  <a16:creationId xmlns:a16="http://schemas.microsoft.com/office/drawing/2014/main" id="{31EC2F81-0856-E543-84F4-AF1D1D8B40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8" y="3936"/>
              <a:ext cx="336" cy="96"/>
              <a:chOff x="2400" y="3216"/>
              <a:chExt cx="336" cy="96"/>
            </a:xfrm>
          </p:grpSpPr>
          <p:sp>
            <p:nvSpPr>
              <p:cNvPr id="69660" name="Line 28">
                <a:extLst>
                  <a:ext uri="{FF2B5EF4-FFF2-40B4-BE49-F238E27FC236}">
                    <a16:creationId xmlns:a16="http://schemas.microsoft.com/office/drawing/2014/main" id="{291C4CA5-8C9C-B345-81ED-CA99D15B51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0" y="3216"/>
                <a:ext cx="33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9661" name="Line 29">
                <a:extLst>
                  <a:ext uri="{FF2B5EF4-FFF2-40B4-BE49-F238E27FC236}">
                    <a16:creationId xmlns:a16="http://schemas.microsoft.com/office/drawing/2014/main" id="{FFC85111-A93C-3E4E-BD45-F3E464356C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6" y="3264"/>
                <a:ext cx="1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9662" name="Line 30">
                <a:extLst>
                  <a:ext uri="{FF2B5EF4-FFF2-40B4-BE49-F238E27FC236}">
                    <a16:creationId xmlns:a16="http://schemas.microsoft.com/office/drawing/2014/main" id="{A2C89CAA-0479-E74F-B4D6-9A2D2A3291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3312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69663" name="Freeform 31">
              <a:extLst>
                <a:ext uri="{FF2B5EF4-FFF2-40B4-BE49-F238E27FC236}">
                  <a16:creationId xmlns:a16="http://schemas.microsoft.com/office/drawing/2014/main" id="{65C1974A-44F5-4A46-B58B-B7C2184AC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2" y="3792"/>
              <a:ext cx="528" cy="144"/>
            </a:xfrm>
            <a:custGeom>
              <a:avLst/>
              <a:gdLst>
                <a:gd name="T0" fmla="*/ 0 w 528"/>
                <a:gd name="T1" fmla="*/ 0 h 144"/>
                <a:gd name="T2" fmla="*/ 528 w 528"/>
                <a:gd name="T3" fmla="*/ 0 h 144"/>
                <a:gd name="T4" fmla="*/ 528 w 528"/>
                <a:gd name="T5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8" h="144">
                  <a:moveTo>
                    <a:pt x="0" y="0"/>
                  </a:moveTo>
                  <a:lnTo>
                    <a:pt x="528" y="0"/>
                  </a:lnTo>
                  <a:lnTo>
                    <a:pt x="528" y="144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69664" name="Line 32">
            <a:extLst>
              <a:ext uri="{FF2B5EF4-FFF2-40B4-BE49-F238E27FC236}">
                <a16:creationId xmlns:a16="http://schemas.microsoft.com/office/drawing/2014/main" id="{B54FD1FE-DCC6-724C-8CB0-477132DAA3D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86994" y="3733800"/>
            <a:ext cx="1295400" cy="99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65" name="Line 33">
            <a:extLst>
              <a:ext uri="{FF2B5EF4-FFF2-40B4-BE49-F238E27FC236}">
                <a16:creationId xmlns:a16="http://schemas.microsoft.com/office/drawing/2014/main" id="{4D9B7A42-81F8-5D46-85E4-C3191FC7B852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794" y="3733800"/>
            <a:ext cx="1524000" cy="99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66" name="Line 34">
            <a:extLst>
              <a:ext uri="{FF2B5EF4-FFF2-40B4-BE49-F238E27FC236}">
                <a16:creationId xmlns:a16="http://schemas.microsoft.com/office/drawing/2014/main" id="{A88D8353-329A-744F-A4EA-AABA07AAAE4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6394" y="5257800"/>
            <a:ext cx="838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67" name="Text Box 35">
            <a:extLst>
              <a:ext uri="{FF2B5EF4-FFF2-40B4-BE49-F238E27FC236}">
                <a16:creationId xmlns:a16="http://schemas.microsoft.com/office/drawing/2014/main" id="{6B63111C-1483-6846-813C-80EDA290F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994" y="5715001"/>
            <a:ext cx="20081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Oldest Waiter</a:t>
            </a:r>
          </a:p>
        </p:txBody>
      </p:sp>
      <p:sp>
        <p:nvSpPr>
          <p:cNvPr id="69668" name="Text Box 36">
            <a:extLst>
              <a:ext uri="{FF2B5EF4-FFF2-40B4-BE49-F238E27FC236}">
                <a16:creationId xmlns:a16="http://schemas.microsoft.com/office/drawing/2014/main" id="{C08EF0D2-FA57-934F-8662-A4E2F970D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2395" y="5715001"/>
            <a:ext cx="214471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Newest Waiter</a:t>
            </a:r>
          </a:p>
        </p:txBody>
      </p:sp>
      <p:sp>
        <p:nvSpPr>
          <p:cNvPr id="69669" name="Text Box 37">
            <a:extLst>
              <a:ext uri="{FF2B5EF4-FFF2-40B4-BE49-F238E27FC236}">
                <a16:creationId xmlns:a16="http://schemas.microsoft.com/office/drawing/2014/main" id="{CFD0746F-2028-504F-AA32-49C7FCDA6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8432" y="5715001"/>
            <a:ext cx="122396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Dummy</a:t>
            </a:r>
          </a:p>
        </p:txBody>
      </p:sp>
      <p:sp>
        <p:nvSpPr>
          <p:cNvPr id="69671" name="Text Box 39">
            <a:extLst>
              <a:ext uri="{FF2B5EF4-FFF2-40B4-BE49-F238E27FC236}">
                <a16:creationId xmlns:a16="http://schemas.microsoft.com/office/drawing/2014/main" id="{5B245655-2D8F-9D48-BBA0-C99336427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2170" y="4967289"/>
            <a:ext cx="682625" cy="82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800"/>
              <a:t>…</a:t>
            </a:r>
          </a:p>
        </p:txBody>
      </p:sp>
      <p:sp>
        <p:nvSpPr>
          <p:cNvPr id="69672" name="Freeform 40">
            <a:extLst>
              <a:ext uri="{FF2B5EF4-FFF2-40B4-BE49-F238E27FC236}">
                <a16:creationId xmlns:a16="http://schemas.microsoft.com/office/drawing/2014/main" id="{DE519E69-47EB-944E-8A63-D7992D2C9A64}"/>
              </a:ext>
            </a:extLst>
          </p:cNvPr>
          <p:cNvSpPr>
            <a:spLocks/>
          </p:cNvSpPr>
          <p:nvPr/>
        </p:nvSpPr>
        <p:spPr bwMode="auto">
          <a:xfrm>
            <a:off x="4267994" y="5119688"/>
            <a:ext cx="1219200" cy="228600"/>
          </a:xfrm>
          <a:custGeom>
            <a:avLst/>
            <a:gdLst>
              <a:gd name="T0" fmla="*/ 0 w 768"/>
              <a:gd name="T1" fmla="*/ 96 h 144"/>
              <a:gd name="T2" fmla="*/ 336 w 768"/>
              <a:gd name="T3" fmla="*/ 96 h 144"/>
              <a:gd name="T4" fmla="*/ 384 w 768"/>
              <a:gd name="T5" fmla="*/ 0 h 144"/>
              <a:gd name="T6" fmla="*/ 432 w 768"/>
              <a:gd name="T7" fmla="*/ 144 h 144"/>
              <a:gd name="T8" fmla="*/ 480 w 768"/>
              <a:gd name="T9" fmla="*/ 0 h 144"/>
              <a:gd name="T10" fmla="*/ 528 w 768"/>
              <a:gd name="T11" fmla="*/ 144 h 144"/>
              <a:gd name="T12" fmla="*/ 576 w 768"/>
              <a:gd name="T13" fmla="*/ 48 h 144"/>
              <a:gd name="T14" fmla="*/ 768 w 768"/>
              <a:gd name="T15" fmla="*/ 48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8" h="144">
                <a:moveTo>
                  <a:pt x="0" y="96"/>
                </a:moveTo>
                <a:lnTo>
                  <a:pt x="336" y="96"/>
                </a:lnTo>
                <a:lnTo>
                  <a:pt x="384" y="0"/>
                </a:lnTo>
                <a:lnTo>
                  <a:pt x="432" y="144"/>
                </a:lnTo>
                <a:lnTo>
                  <a:pt x="480" y="0"/>
                </a:lnTo>
                <a:lnTo>
                  <a:pt x="528" y="144"/>
                </a:lnTo>
                <a:lnTo>
                  <a:pt x="576" y="48"/>
                </a:lnTo>
                <a:lnTo>
                  <a:pt x="768" y="48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74" name="Line 42">
            <a:extLst>
              <a:ext uri="{FF2B5EF4-FFF2-40B4-BE49-F238E27FC236}">
                <a16:creationId xmlns:a16="http://schemas.microsoft.com/office/drawing/2014/main" id="{A59B348B-16D7-2E4B-B26C-5F54610572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6594" y="5105400"/>
            <a:ext cx="3048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75" name="Line 43">
            <a:extLst>
              <a:ext uri="{FF2B5EF4-FFF2-40B4-BE49-F238E27FC236}">
                <a16:creationId xmlns:a16="http://schemas.microsoft.com/office/drawing/2014/main" id="{D56C53B9-9074-F14F-974D-FBDEE4F76A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87394" y="5105400"/>
            <a:ext cx="3048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76" name="Line 44">
            <a:extLst>
              <a:ext uri="{FF2B5EF4-FFF2-40B4-BE49-F238E27FC236}">
                <a16:creationId xmlns:a16="http://schemas.microsoft.com/office/drawing/2014/main" id="{93D63867-5CB0-934D-803A-9FC1A681FAB0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8394" y="42672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" name="Rectangle 4">
            <a:extLst>
              <a:ext uri="{FF2B5EF4-FFF2-40B4-BE49-F238E27FC236}">
                <a16:creationId xmlns:a16="http://schemas.microsoft.com/office/drawing/2014/main" id="{C1B9D901-A6D7-EB45-AA03-0CBECE287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1216" y="2971800"/>
            <a:ext cx="1455738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dirty="0"/>
              <a:t>Tail</a:t>
            </a:r>
          </a:p>
        </p:txBody>
      </p:sp>
      <p:sp>
        <p:nvSpPr>
          <p:cNvPr id="26" name="Rectangle 4">
            <a:extLst>
              <a:ext uri="{FF2B5EF4-FFF2-40B4-BE49-F238E27FC236}">
                <a16:creationId xmlns:a16="http://schemas.microsoft.com/office/drawing/2014/main" id="{4D05AC5E-40A3-9248-807C-706C68000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3853" y="2971800"/>
            <a:ext cx="1455738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dirty="0"/>
              <a:t>Head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290CB3C8-069C-7846-B4FA-6BF41893EB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SzPct val="100000"/>
              <a:buFont typeface="Wingdings" pitchFamily="2" charset="2"/>
              <a:buAutoNum type="arabicParenR"/>
            </a:pPr>
            <a:r>
              <a:rPr lang="en-US" altLang="en-US" dirty="0"/>
              <a:t>Read head &amp; tail pointers to see if queue looks empty or has data in it</a:t>
            </a:r>
          </a:p>
          <a:p>
            <a:pPr marL="609600" indent="-609600">
              <a:buSzPct val="100000"/>
              <a:buFont typeface="Wingdings" pitchFamily="2" charset="2"/>
              <a:buAutoNum type="arabicParenR"/>
            </a:pPr>
            <a:r>
              <a:rPr lang="en-US" altLang="en-US" dirty="0"/>
              <a:t>If so, do an enqueue just as in the M&amp;S queue</a:t>
            </a:r>
          </a:p>
          <a:p>
            <a:pPr marL="609600" indent="-609600">
              <a:buSzPct val="100000"/>
              <a:buFont typeface="Wingdings" pitchFamily="2" charset="2"/>
              <a:buAutoNum type="arabicParenR"/>
            </a:pPr>
            <a:r>
              <a:rPr lang="en-US" altLang="en-US" dirty="0"/>
              <a:t>Else, try to satisfy a reservation</a:t>
            </a:r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24A3DE53-C544-B249-93CA-AC6C11D5AA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Dualqueue</a:t>
            </a:r>
            <a:r>
              <a:rPr lang="en-US" altLang="en-US" dirty="0"/>
              <a:t>: enqueue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F7084FF6-F238-CC49-BB45-7B152F52D6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96194" y="1981200"/>
            <a:ext cx="11161240" cy="4114800"/>
          </a:xfrm>
        </p:spPr>
        <p:txBody>
          <a:bodyPr/>
          <a:lstStyle/>
          <a:p>
            <a:pPr marL="609600" indent="-609600">
              <a:buSzPct val="100000"/>
              <a:buFont typeface="Times" pitchFamily="2" charset="0"/>
              <a:buAutoNum type="arabicParenR"/>
            </a:pPr>
            <a:r>
              <a:rPr lang="en-US" altLang="en-US" dirty="0"/>
              <a:t>CAS pointer to data node into reservation node, breaking spin</a:t>
            </a:r>
          </a:p>
          <a:p>
            <a:pPr marL="800100" lvl="2" indent="0">
              <a:buClr>
                <a:schemeClr val="accent2">
                  <a:lumMod val="75000"/>
                </a:schemeClr>
              </a:buClr>
              <a:buNone/>
            </a:pPr>
            <a:r>
              <a:rPr lang="en-US" altLang="en-US" sz="2400" dirty="0"/>
              <a:t>Alternatively, waiting thread can sleep on a semaphore, to which the awakening thread can post</a:t>
            </a:r>
          </a:p>
          <a:p>
            <a:pPr marL="609600" indent="-609600">
              <a:buSzPct val="100000"/>
              <a:buFont typeface="Times" pitchFamily="2" charset="0"/>
              <a:buAutoNum type="arabicParenR"/>
            </a:pPr>
            <a:r>
              <a:rPr lang="en-US" altLang="en-US" dirty="0"/>
              <a:t>CAS reservation node out of queue (dequeuing thread may help CAS)</a:t>
            </a:r>
          </a:p>
          <a:p>
            <a:pPr marL="609600" indent="-609600">
              <a:buSzPct val="100000"/>
              <a:buFont typeface="Times" pitchFamily="2" charset="0"/>
              <a:buAutoNum type="arabicParenR"/>
            </a:pPr>
            <a:r>
              <a:rPr lang="en-US" altLang="en-US" dirty="0"/>
              <a:t>Dequeuer reads data, frees reservation &amp; data nodes</a:t>
            </a:r>
            <a:endParaRPr lang="en-US" altLang="en-US" sz="3200" dirty="0"/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6F29781A-1107-0846-85AF-CC4409F768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6314" y="228600"/>
            <a:ext cx="8640960" cy="1143000"/>
          </a:xfrm>
        </p:spPr>
        <p:txBody>
          <a:bodyPr/>
          <a:lstStyle/>
          <a:p>
            <a:r>
              <a:rPr lang="en-US" altLang="en-US" dirty="0" err="1"/>
              <a:t>Dualqueue</a:t>
            </a:r>
            <a:r>
              <a:rPr lang="en-US" altLang="en-US" dirty="0"/>
              <a:t>: satisfying requests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71301F-2028-5A40-96CD-FA19C3DD4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226" y="1844824"/>
            <a:ext cx="10585176" cy="4464496"/>
          </a:xfrm>
        </p:spPr>
        <p:txBody>
          <a:bodyPr/>
          <a:lstStyle/>
          <a:p>
            <a:r>
              <a:rPr lang="en-US" dirty="0"/>
              <a:t>Joint work with Doug Lea, chief architect of </a:t>
            </a:r>
            <a:r>
              <a:rPr lang="en-US" dirty="0" err="1">
                <a:latin typeface="Courier" pitchFamily="2" charset="0"/>
              </a:rPr>
              <a:t>java.util.concurrent</a:t>
            </a:r>
            <a:r>
              <a:rPr lang="en-US" dirty="0"/>
              <a:t> libraries</a:t>
            </a:r>
          </a:p>
          <a:p>
            <a:r>
              <a:rPr lang="en-US" dirty="0"/>
              <a:t>In synchronous stacks &amp; queues, producer waits for consumer;</a:t>
            </a:r>
            <a:br>
              <a:rPr lang="en-US" dirty="0"/>
            </a:br>
            <a:r>
              <a:rPr lang="en-US" dirty="0"/>
              <a:t>in exchanger they both wait for the other, then swap values</a:t>
            </a:r>
          </a:p>
          <a:p>
            <a:r>
              <a:rPr lang="en-US" dirty="0"/>
              <a:t>Synchronous </a:t>
            </a:r>
            <a:r>
              <a:rPr lang="en-US" dirty="0" err="1"/>
              <a:t>dualstack</a:t>
            </a:r>
            <a:r>
              <a:rPr lang="en-US" dirty="0"/>
              <a:t> 3x faster than previous</a:t>
            </a:r>
          </a:p>
          <a:p>
            <a:r>
              <a:rPr lang="en-US" dirty="0"/>
              <a:t>Synchronous </a:t>
            </a:r>
            <a:r>
              <a:rPr lang="en-US" dirty="0" err="1"/>
              <a:t>dualqueue</a:t>
            </a:r>
            <a:r>
              <a:rPr lang="en-US" dirty="0"/>
              <a:t> 14x faster</a:t>
            </a:r>
          </a:p>
          <a:p>
            <a:r>
              <a:rPr lang="en-US" dirty="0"/>
              <a:t>Throughput of </a:t>
            </a:r>
            <a:r>
              <a:rPr lang="en-US" dirty="0">
                <a:latin typeface="Courier" pitchFamily="2" charset="0"/>
              </a:rPr>
              <a:t>Executor</a:t>
            </a:r>
            <a:r>
              <a:rPr lang="en-US" dirty="0"/>
              <a:t> library increased by 2x in “unfair” mode and 10x in “fair” mode</a:t>
            </a:r>
          </a:p>
          <a:p>
            <a:r>
              <a:rPr lang="en-US" dirty="0"/>
              <a:t>Standard part of distribution since Java SE 6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A04140-D080-CA44-A083-7F14D1D2C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0594" y="228600"/>
            <a:ext cx="7772400" cy="1472208"/>
          </a:xfrm>
        </p:spPr>
        <p:txBody>
          <a:bodyPr/>
          <a:lstStyle/>
          <a:p>
            <a:r>
              <a:rPr lang="en-US" dirty="0"/>
              <a:t>Synchronous stacks, queues, and exchangers</a:t>
            </a:r>
          </a:p>
        </p:txBody>
      </p:sp>
    </p:spTree>
    <p:extLst>
      <p:ext uri="{BB962C8B-B14F-4D97-AF65-F5344CB8AC3E}">
        <p14:creationId xmlns:p14="http://schemas.microsoft.com/office/powerpoint/2010/main" val="3664073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9864DD-64F1-D145-9553-DA3BB7087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6234" y="1842120"/>
            <a:ext cx="9865096" cy="4323184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dualqueue</a:t>
            </a:r>
            <a:r>
              <a:rPr lang="en-US" dirty="0"/>
              <a:t> satisfies reservations in FIFO order; the </a:t>
            </a:r>
            <a:r>
              <a:rPr lang="en-US" dirty="0" err="1"/>
              <a:t>dualstack</a:t>
            </a:r>
            <a:r>
              <a:rPr lang="en-US" dirty="0"/>
              <a:t> in LIFO order</a:t>
            </a:r>
          </a:p>
          <a:p>
            <a:r>
              <a:rPr lang="en-US" dirty="0"/>
              <a:t>We can write “quacks” and “</a:t>
            </a:r>
            <a:r>
              <a:rPr lang="en-US" dirty="0" err="1"/>
              <a:t>steues</a:t>
            </a:r>
            <a:r>
              <a:rPr lang="en-US" dirty="0"/>
              <a:t>” that use opposite orders for data and reservations</a:t>
            </a:r>
          </a:p>
          <a:p>
            <a:r>
              <a:rPr lang="en-US" dirty="0"/>
              <a:t>More generally, we can pair </a:t>
            </a:r>
            <a:r>
              <a:rPr lang="en-US" i="1" dirty="0"/>
              <a:t>any</a:t>
            </a:r>
            <a:r>
              <a:rPr lang="en-US" dirty="0"/>
              <a:t> nonblocking container for data (e.g., a priority queue) with almost any nonblocking container for reservations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9B0943-D3F4-E247-9CF9-6B59F7979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0594" y="657944"/>
            <a:ext cx="7772400" cy="824136"/>
          </a:xfrm>
        </p:spPr>
        <p:txBody>
          <a:bodyPr/>
          <a:lstStyle/>
          <a:p>
            <a:r>
              <a:rPr lang="en-US" dirty="0"/>
              <a:t>Generic duals</a:t>
            </a:r>
          </a:p>
        </p:txBody>
      </p:sp>
    </p:spTree>
    <p:extLst>
      <p:ext uri="{BB962C8B-B14F-4D97-AF65-F5344CB8AC3E}">
        <p14:creationId xmlns:p14="http://schemas.microsoft.com/office/powerpoint/2010/main" val="613534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>
            <a:extLst>
              <a:ext uri="{FF2B5EF4-FFF2-40B4-BE49-F238E27FC236}">
                <a16:creationId xmlns:a16="http://schemas.microsoft.com/office/drawing/2014/main" id="{FAFECB43-1FC8-2F4B-9A2E-46CF67A929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45472" y="260648"/>
            <a:ext cx="4248472" cy="1512168"/>
          </a:xfrm>
        </p:spPr>
        <p:txBody>
          <a:bodyPr/>
          <a:lstStyle/>
          <a:p>
            <a:pPr algn="l"/>
            <a:r>
              <a:rPr lang="en-US" altLang="en-US" dirty="0">
                <a:ea typeface="ＭＳ Ｐゴシック" panose="020B0600070205080204" pitchFamily="34" charset="-128"/>
              </a:rPr>
              <a:t>The Computer Science Dept.</a:t>
            </a:r>
          </a:p>
        </p:txBody>
      </p:sp>
      <p:sp>
        <p:nvSpPr>
          <p:cNvPr id="8194" name="Rectangle 3">
            <a:extLst>
              <a:ext uri="{FF2B5EF4-FFF2-40B4-BE49-F238E27FC236}">
                <a16:creationId xmlns:a16="http://schemas.microsoft.com/office/drawing/2014/main" id="{91B293C2-C13F-0242-A2F8-27FA59EDC9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45472" y="2132856"/>
            <a:ext cx="4435151" cy="4073624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Founded in 1974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20 tenure-track faculty; 70 Ph.D. students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Specializing in AI, theory, HCI, and parallel and distributed systems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Among the best small departments in the US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9A54F7-5821-F841-BE07-A1FCACF70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202" y="404664"/>
            <a:ext cx="5704554" cy="591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8984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F11409-43B8-FE46-8A3E-521523A55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6234" y="1554088"/>
            <a:ext cx="9937104" cy="4539208"/>
          </a:xfrm>
        </p:spPr>
        <p:txBody>
          <a:bodyPr/>
          <a:lstStyle/>
          <a:p>
            <a:r>
              <a:rPr lang="en-US" dirty="0"/>
              <a:t>Reservation container must provide two special methods</a:t>
            </a:r>
          </a:p>
          <a:p>
            <a:pPr lvl="1"/>
            <a:r>
              <a:rPr lang="en-US" dirty="0">
                <a:latin typeface="Franklin Gothic Book" panose="020B0503020102020204" pitchFamily="34" charset="0"/>
              </a:rPr>
              <a:t>〈r, k〉 = peek()</a:t>
            </a:r>
            <a:br>
              <a:rPr lang="en-US" dirty="0">
                <a:latin typeface="Courier" pitchFamily="2" charset="0"/>
              </a:rPr>
            </a:br>
            <a:r>
              <a:rPr lang="en-US" dirty="0"/>
              <a:t>returns the highest priority reservation and a </a:t>
            </a:r>
            <a:r>
              <a:rPr lang="en-US" i="1" dirty="0"/>
              <a:t>key</a:t>
            </a:r>
            <a:endParaRPr lang="en-US" dirty="0">
              <a:latin typeface="Courier" pitchFamily="2" charset="0"/>
            </a:endParaRPr>
          </a:p>
          <a:p>
            <a:pPr lvl="1"/>
            <a:r>
              <a:rPr lang="en-US" dirty="0">
                <a:latin typeface="Franklin Gothic Book" panose="020B0503020102020204" pitchFamily="34" charset="0"/>
              </a:rPr>
              <a:t>s = </a:t>
            </a:r>
            <a:r>
              <a:rPr lang="en-US" dirty="0" err="1">
                <a:latin typeface="Franklin Gothic Book" panose="020B0503020102020204" pitchFamily="34" charset="0"/>
              </a:rPr>
              <a:t>removeConditional</a:t>
            </a:r>
            <a:r>
              <a:rPr lang="en-US" dirty="0">
                <a:latin typeface="Franklin Gothic Book" panose="020B0503020102020204" pitchFamily="34" charset="0"/>
              </a:rPr>
              <a:t>(k)</a:t>
            </a:r>
            <a:br>
              <a:rPr lang="en-US" dirty="0">
                <a:latin typeface="Franklin Gothic Book" panose="020B0503020102020204" pitchFamily="34" charset="0"/>
              </a:rPr>
            </a:br>
            <a:r>
              <a:rPr lang="en-US" dirty="0"/>
              <a:t>removes </a:t>
            </a:r>
            <a:r>
              <a:rPr lang="en-US" dirty="0">
                <a:latin typeface="Franklin Gothic Book" panose="020B0503020102020204" pitchFamily="34" charset="0"/>
              </a:rPr>
              <a:t>r</a:t>
            </a:r>
            <a:r>
              <a:rPr lang="en-US" dirty="0"/>
              <a:t> if it still has highest priority; returns status</a:t>
            </a:r>
          </a:p>
          <a:p>
            <a:r>
              <a:rPr lang="en-US" dirty="0"/>
              <a:t>The ability to peek lets us satisfy reservations in a way that is amenable to </a:t>
            </a:r>
            <a:r>
              <a:rPr lang="en-US" i="1" dirty="0"/>
              <a:t>helping</a:t>
            </a:r>
            <a:endParaRPr lang="en-US" dirty="0"/>
          </a:p>
          <a:p>
            <a:r>
              <a:rPr lang="en-US" dirty="0"/>
              <a:t>We also employ a </a:t>
            </a:r>
            <a:r>
              <a:rPr lang="en-US" i="1" dirty="0"/>
              <a:t>handshaking</a:t>
            </a:r>
            <a:r>
              <a:rPr lang="en-US" dirty="0"/>
              <a:t> protocol to coordinate the two containers </a:t>
            </a:r>
            <a:endParaRPr lang="en-US" dirty="0">
              <a:latin typeface="Courier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05C42E-27FF-A64E-8BCE-8A56136E4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0594" y="116632"/>
            <a:ext cx="7772400" cy="1143000"/>
          </a:xfrm>
        </p:spPr>
        <p:txBody>
          <a:bodyPr/>
          <a:lstStyle/>
          <a:p>
            <a:r>
              <a:rPr lang="en-US" dirty="0"/>
              <a:t>Almost any?</a:t>
            </a:r>
          </a:p>
        </p:txBody>
      </p:sp>
    </p:spTree>
    <p:extLst>
      <p:ext uri="{BB962C8B-B14F-4D97-AF65-F5344CB8AC3E}">
        <p14:creationId xmlns:p14="http://schemas.microsoft.com/office/powerpoint/2010/main" val="25280506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8CDEF2-58C9-4A4D-8969-02EF3248E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6234" y="1628800"/>
            <a:ext cx="10225136" cy="4251176"/>
          </a:xfrm>
        </p:spPr>
        <p:txBody>
          <a:bodyPr/>
          <a:lstStyle/>
          <a:p>
            <a:r>
              <a:rPr lang="en-US" dirty="0"/>
              <a:t>Along with the generic construction </a:t>
            </a:r>
            <a:r>
              <a:rPr lang="en-US" sz="2400" dirty="0"/>
              <a:t>[TOPC 2016]</a:t>
            </a:r>
            <a:r>
              <a:rPr lang="en-US" dirty="0"/>
              <a:t> we also presented dual versions of Morrison &amp; </a:t>
            </a:r>
            <a:r>
              <a:rPr lang="en-US" dirty="0" err="1"/>
              <a:t>Afek’s</a:t>
            </a:r>
            <a:r>
              <a:rPr lang="en-US" dirty="0"/>
              <a:t> linked concurrent ring queue (LCRQ), which is based on fetch-and-increment (FAI)</a:t>
            </a:r>
          </a:p>
          <a:p>
            <a:r>
              <a:rPr lang="en-US" dirty="0"/>
              <a:t>The resulting C code can sustain over 30M ops/s on an 18-core, 3.6GHz Intel Xeon processor</a:t>
            </a:r>
          </a:p>
          <a:p>
            <a:r>
              <a:rPr lang="en-US" dirty="0"/>
              <a:t>That’s almost 5x the throughput of the original M&amp;S-based </a:t>
            </a:r>
            <a:r>
              <a:rPr lang="en-US" dirty="0" err="1"/>
              <a:t>dualqueue</a:t>
            </a:r>
            <a:endParaRPr lang="en-US" dirty="0"/>
          </a:p>
          <a:p>
            <a:r>
              <a:rPr lang="en-US" dirty="0"/>
              <a:t>Difficult to add to Java due to extensive pointer tagging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9CDD38-7EE1-6A4E-B7F7-7D5430A3E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0594" y="153888"/>
            <a:ext cx="7772400" cy="1143000"/>
          </a:xfrm>
        </p:spPr>
        <p:txBody>
          <a:bodyPr/>
          <a:lstStyle/>
          <a:p>
            <a:r>
              <a:rPr lang="en-US" dirty="0"/>
              <a:t>How fast?</a:t>
            </a:r>
          </a:p>
        </p:txBody>
      </p:sp>
    </p:spTree>
    <p:extLst>
      <p:ext uri="{BB962C8B-B14F-4D97-AF65-F5344CB8AC3E}">
        <p14:creationId xmlns:p14="http://schemas.microsoft.com/office/powerpoint/2010/main" val="341998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9D39016C-2E6A-9F42-8E14-194C4018CC5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40210" y="1628800"/>
            <a:ext cx="10153128" cy="4824536"/>
          </a:xfrm>
        </p:spPr>
        <p:txBody>
          <a:bodyPr/>
          <a:lstStyle/>
          <a:p>
            <a:r>
              <a:rPr lang="en-US" altLang="en-US" dirty="0"/>
              <a:t>Nonblocking operations really can wait</a:t>
            </a:r>
          </a:p>
          <a:p>
            <a:r>
              <a:rPr lang="en-US" altLang="en-US" dirty="0"/>
              <a:t>Dualism improves the performance of</a:t>
            </a:r>
          </a:p>
          <a:p>
            <a:pPr lvl="1"/>
            <a:r>
              <a:rPr lang="en-US" altLang="en-US" dirty="0"/>
              <a:t>stacks &amp; queues, synchronous stacks &amp; queues, exchangers, and more</a:t>
            </a:r>
          </a:p>
          <a:p>
            <a:pPr lvl="1"/>
            <a:r>
              <a:rPr lang="en-US" altLang="en-US" dirty="0"/>
              <a:t>nonblocking and lock-based implementations</a:t>
            </a:r>
          </a:p>
          <a:p>
            <a:r>
              <a:rPr lang="en-US" altLang="en-US" dirty="0"/>
              <a:t>Dualism also offers </a:t>
            </a:r>
            <a:r>
              <a:rPr lang="en-US" altLang="en-US" i="1" dirty="0"/>
              <a:t>fairness</a:t>
            </a:r>
            <a:r>
              <a:rPr lang="en-US" altLang="en-US" dirty="0"/>
              <a:t>: the data structure chooses which waiting thread to satisfy</a:t>
            </a:r>
          </a:p>
          <a:p>
            <a:r>
              <a:rPr lang="en-US" altLang="en-US" dirty="0"/>
              <a:t>Generic construction allows any container for data to be combined with almost any container for reservations</a:t>
            </a:r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D3409F25-8CD6-CB49-A607-D1F43D22AB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10594" y="557808"/>
            <a:ext cx="7772400" cy="782960"/>
          </a:xfrm>
        </p:spPr>
        <p:txBody>
          <a:bodyPr/>
          <a:lstStyle/>
          <a:p>
            <a:r>
              <a:rPr lang="en-US" altLang="en-US" dirty="0"/>
              <a:t>Conclusions/contributions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F5000C-24A1-7440-AA0E-8330C0F25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Dual priority queues</a:t>
            </a:r>
          </a:p>
          <a:p>
            <a:r>
              <a:rPr lang="en-US" altLang="en-US" dirty="0"/>
              <a:t>Predicates on remove</a:t>
            </a:r>
          </a:p>
          <a:p>
            <a:pPr lvl="1"/>
            <a:r>
              <a:rPr lang="en-US" altLang="en-US" dirty="0"/>
              <a:t>Give me an element larger than 100?</a:t>
            </a:r>
          </a:p>
          <a:p>
            <a:pPr lvl="1"/>
            <a:r>
              <a:rPr lang="en-US" altLang="en-US" dirty="0"/>
              <a:t>Give me a batch of 4 elements?</a:t>
            </a:r>
          </a:p>
          <a:p>
            <a:pPr lvl="1"/>
            <a:r>
              <a:rPr lang="en-US" altLang="en-US" dirty="0"/>
              <a:t>(What examples arise in practice?)</a:t>
            </a:r>
          </a:p>
          <a:p>
            <a:r>
              <a:rPr lang="en-US" altLang="en-US" dirty="0"/>
              <a:t>Fast specific combinations</a:t>
            </a:r>
          </a:p>
          <a:p>
            <a:pPr lvl="1"/>
            <a:r>
              <a:rPr lang="en-US" altLang="en-US" dirty="0"/>
              <a:t>Priority queue with FIFO or LIFO request satisfaction</a:t>
            </a:r>
          </a:p>
          <a:p>
            <a:r>
              <a:rPr lang="en-US" altLang="en-US" dirty="0"/>
              <a:t>Others?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73C4B2-20A3-A14D-BAB5-73E83C81D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questions</a:t>
            </a:r>
          </a:p>
        </p:txBody>
      </p:sp>
    </p:spTree>
    <p:extLst>
      <p:ext uri="{BB962C8B-B14F-4D97-AF65-F5344CB8AC3E}">
        <p14:creationId xmlns:p14="http://schemas.microsoft.com/office/powerpoint/2010/main" val="42000544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C6B0196D-21C8-FA43-8E1C-D35F454F5A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“Nonblocking Concurrent Data Structures with Condition Synchronization.” W. N. Scherer III and M. L. Scott.  </a:t>
            </a:r>
            <a:r>
              <a:rPr lang="en-US" altLang="en-US" sz="2400" i="1" dirty="0"/>
              <a:t>18th Annual Conf. on Distributed Computing (DISC)</a:t>
            </a:r>
            <a:r>
              <a:rPr lang="en-US" altLang="en-US" sz="2400" dirty="0"/>
              <a:t>, Oct. 2004.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“Scalable Synchronous Queues.” W. N. Scherer III, D. Lea, and M. L. Scott. </a:t>
            </a:r>
            <a:r>
              <a:rPr lang="en-US" altLang="en-US" sz="2400" i="1" dirty="0"/>
              <a:t>11th ACM </a:t>
            </a:r>
            <a:r>
              <a:rPr lang="en-US" altLang="en-US" sz="2400" i="1" dirty="0" err="1"/>
              <a:t>Symp</a:t>
            </a:r>
            <a:r>
              <a:rPr lang="en-US" altLang="en-US" sz="2400" i="1" dirty="0"/>
              <a:t>. on Principles and Practice of Parallel Programming (</a:t>
            </a:r>
            <a:r>
              <a:rPr lang="en-US" altLang="en-US" sz="2400" i="1" dirty="0" err="1"/>
              <a:t>PPoPP</a:t>
            </a:r>
            <a:r>
              <a:rPr lang="en-US" altLang="en-US" sz="2400" i="1" dirty="0"/>
              <a:t>)</a:t>
            </a:r>
            <a:r>
              <a:rPr lang="en-US" altLang="en-US" sz="2400" dirty="0"/>
              <a:t>, Mar. 2006; </a:t>
            </a:r>
            <a:r>
              <a:rPr lang="en-US" altLang="en-US" sz="2400" i="1" dirty="0"/>
              <a:t>Communications of the ACM</a:t>
            </a:r>
            <a:r>
              <a:rPr lang="en-US" altLang="en-US" sz="2400" dirty="0"/>
              <a:t>, May 2009.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“Generality and Speed in Nonblocking Dual Containers.” J. </a:t>
            </a:r>
            <a:r>
              <a:rPr lang="en-US" altLang="en-US" sz="2400" dirty="0" err="1"/>
              <a:t>Izraelevitz</a:t>
            </a:r>
            <a:r>
              <a:rPr lang="en-US" altLang="en-US" sz="2400" dirty="0"/>
              <a:t> and M. L. Scott.  </a:t>
            </a:r>
            <a:r>
              <a:rPr lang="en-US" altLang="en-US" sz="2400" i="1" dirty="0"/>
              <a:t>ACM Transactions on Parallel Computing (TOPC)</a:t>
            </a:r>
            <a:r>
              <a:rPr lang="en-US" altLang="en-US" sz="2400" dirty="0"/>
              <a:t>, Mar. 2017.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400" dirty="0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08E5A79B-4ADD-564A-B759-D2A072C35E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For more information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ChangeArrowheads="1"/>
          </p:cNvSpPr>
          <p:nvPr/>
        </p:nvSpPr>
        <p:spPr bwMode="auto">
          <a:xfrm>
            <a:off x="1753394" y="4572000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algn="ctr" eaLnBrk="0" hangingPunct="0">
              <a:spcBef>
                <a:spcPct val="20000"/>
              </a:spcBef>
              <a:buClr>
                <a:srgbClr val="FF00FF"/>
              </a:buClr>
              <a:buSzPct val="75000"/>
              <a:defRPr/>
            </a:pPr>
            <a:r>
              <a:rPr lang="en-US" sz="2800" dirty="0" err="1">
                <a:solidFill>
                  <a:srgbClr val="006B61"/>
                </a:solidFill>
                <a:latin typeface="Franklin Gothic Book"/>
                <a:ea typeface="ＭＳ Ｐゴシック" charset="0"/>
                <a:cs typeface="Franklin Gothic Book"/>
              </a:rPr>
              <a:t>www.cs.rochester.edu</a:t>
            </a:r>
            <a:r>
              <a:rPr lang="en-US" sz="2800" dirty="0">
                <a:solidFill>
                  <a:srgbClr val="006B61"/>
                </a:solidFill>
                <a:latin typeface="Cambria Math"/>
                <a:ea typeface="ＭＳ Ｐゴシック" charset="0"/>
                <a:cs typeface="Cambria Math"/>
              </a:rPr>
              <a:t>/</a:t>
            </a:r>
            <a:r>
              <a:rPr lang="en-US" sz="2800" dirty="0">
                <a:solidFill>
                  <a:srgbClr val="006B61"/>
                </a:solidFill>
                <a:latin typeface="Franklin Gothic Book"/>
                <a:ea typeface="ＭＳ Ｐゴシック" charset="0"/>
                <a:cs typeface="Franklin Gothic Book"/>
              </a:rPr>
              <a:t>research/synchronization/</a:t>
            </a:r>
            <a:endParaRPr lang="en-US" sz="1800" dirty="0">
              <a:solidFill>
                <a:srgbClr val="006B61"/>
              </a:solidFill>
              <a:latin typeface="Franklin Gothic Medium"/>
              <a:ea typeface="ＭＳ Ｐゴシック" charset="0"/>
              <a:cs typeface="Franklin Gothic Medium"/>
            </a:endParaRPr>
          </a:p>
        </p:txBody>
      </p:sp>
      <p:pic>
        <p:nvPicPr>
          <p:cNvPr id="44035" name="Picture 6" descr="UR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394" y="1676401"/>
            <a:ext cx="3424238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753394" y="5105400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algn="ctr" eaLnBrk="0" hangingPunct="0">
              <a:spcBef>
                <a:spcPct val="20000"/>
              </a:spcBef>
              <a:buClr>
                <a:srgbClr val="FF00FF"/>
              </a:buClr>
              <a:buSzPct val="75000"/>
              <a:defRPr/>
            </a:pPr>
            <a:r>
              <a:rPr lang="en-US" sz="2800" dirty="0" err="1">
                <a:solidFill>
                  <a:srgbClr val="006B61"/>
                </a:solidFill>
                <a:latin typeface="Franklin Gothic Book"/>
                <a:ea typeface="ＭＳ Ｐゴシック" charset="0"/>
                <a:cs typeface="Franklin Gothic Book"/>
              </a:rPr>
              <a:t>www.cs.rochester.edu</a:t>
            </a:r>
            <a:r>
              <a:rPr lang="en-US" sz="2800" dirty="0">
                <a:solidFill>
                  <a:srgbClr val="006B61"/>
                </a:solidFill>
                <a:latin typeface="Cambria Math"/>
                <a:ea typeface="ＭＳ Ｐゴシック" charset="0"/>
                <a:cs typeface="Cambria Math"/>
              </a:rPr>
              <a:t>/</a:t>
            </a:r>
            <a:r>
              <a:rPr lang="en-US" sz="2800" dirty="0">
                <a:solidFill>
                  <a:srgbClr val="006B61"/>
                </a:solidFill>
                <a:latin typeface="Franklin Gothic Book"/>
                <a:ea typeface="ＭＳ Ｐゴシック" charset="0"/>
                <a:cs typeface="Franklin Gothic Book"/>
              </a:rPr>
              <a:t>u/scott/</a:t>
            </a:r>
            <a:endParaRPr lang="en-US" sz="1800" dirty="0">
              <a:solidFill>
                <a:srgbClr val="006B61"/>
              </a:solidFill>
              <a:latin typeface="Franklin Gothic Medium"/>
              <a:ea typeface="ＭＳ Ｐゴシック" charset="0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2987557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F5000C-24A1-7440-AA0E-8330C0F25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518" y="1196752"/>
            <a:ext cx="10942915" cy="5184576"/>
          </a:xfrm>
        </p:spPr>
        <p:txBody>
          <a:bodyPr/>
          <a:lstStyle/>
          <a:p>
            <a:r>
              <a:rPr lang="en-US" altLang="en-US" dirty="0"/>
              <a:t>An operation that may block is really a </a:t>
            </a:r>
            <a:r>
              <a:rPr lang="en-US" altLang="en-US" i="1" dirty="0"/>
              <a:t>sequence</a:t>
            </a:r>
            <a:r>
              <a:rPr lang="en-US" altLang="en-US" dirty="0"/>
              <a:t> of traditional operations:</a:t>
            </a:r>
          </a:p>
          <a:p>
            <a:pPr lvl="1"/>
            <a:r>
              <a:rPr lang="en-US" altLang="en-US" dirty="0"/>
              <a:t>ticket t = request(</a:t>
            </a:r>
            <a:r>
              <a:rPr lang="en-US" altLang="en-US" dirty="0" err="1"/>
              <a:t>args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 err="1"/>
              <a:t>boolean</a:t>
            </a:r>
            <a:r>
              <a:rPr lang="en-US" altLang="en-US" dirty="0"/>
              <a:t> s = </a:t>
            </a:r>
            <a:r>
              <a:rPr lang="en-US" altLang="en-US" dirty="0" err="1"/>
              <a:t>follow_up</a:t>
            </a:r>
            <a:r>
              <a:rPr lang="en-US" altLang="en-US" dirty="0"/>
              <a:t>(t)		// repeat until s == true</a:t>
            </a:r>
          </a:p>
          <a:p>
            <a:r>
              <a:rPr lang="en-US" altLang="en-US" dirty="0"/>
              <a:t>An unsuccessful </a:t>
            </a:r>
            <a:r>
              <a:rPr lang="en-US" altLang="en-US" dirty="0" err="1"/>
              <a:t>follow_up</a:t>
            </a:r>
            <a:r>
              <a:rPr lang="en-US" altLang="en-US" dirty="0"/>
              <a:t> (one that returns false) must perform no remote memory operations (operations that may conflict with operations in other threads for access to a cache line)</a:t>
            </a:r>
          </a:p>
          <a:p>
            <a:r>
              <a:rPr lang="en-US" dirty="0"/>
              <a:t>A satisfied thread t must wake up “right away”: if operation I in thread t satisfies </a:t>
            </a:r>
            <a:r>
              <a:rPr lang="en-US" dirty="0" err="1"/>
              <a:t>follow_up</a:t>
            </a:r>
            <a:r>
              <a:rPr lang="en-US" dirty="0"/>
              <a:t> operation S in thread u, then</a:t>
            </a:r>
          </a:p>
          <a:p>
            <a:pPr lvl="1"/>
            <a:r>
              <a:rPr lang="en-US" dirty="0"/>
              <a:t>no unsuccessful follow-up in u can linearize after I</a:t>
            </a:r>
          </a:p>
          <a:p>
            <a:pPr lvl="1"/>
            <a:r>
              <a:rPr lang="en-US" dirty="0"/>
              <a:t>no successful follow-up in any other thread can linearize between I and 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73C4B2-20A3-A14D-BAB5-73E83C81D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519" y="228600"/>
            <a:ext cx="10364550" cy="824136"/>
          </a:xfrm>
        </p:spPr>
        <p:txBody>
          <a:bodyPr/>
          <a:lstStyle/>
          <a:p>
            <a:r>
              <a:rPr lang="en-US" dirty="0"/>
              <a:t>Formalizing dualism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F94567-B625-9746-A73C-6A359CF82257}"/>
              </a:ext>
            </a:extLst>
          </p:cNvPr>
          <p:cNvSpPr txBox="1"/>
          <p:nvPr/>
        </p:nvSpPr>
        <p:spPr>
          <a:xfrm>
            <a:off x="5736754" y="1916832"/>
            <a:ext cx="238950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remove ≡ r u* s</a:t>
            </a:r>
          </a:p>
        </p:txBody>
      </p:sp>
    </p:spTree>
    <p:extLst>
      <p:ext uri="{BB962C8B-B14F-4D97-AF65-F5344CB8AC3E}">
        <p14:creationId xmlns:p14="http://schemas.microsoft.com/office/powerpoint/2010/main" val="1808338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436585-ADDE-8C4A-AE4E-15983A3AA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Uniprocessor speed improvements stopped in 2004.</a:t>
            </a:r>
          </a:p>
          <a:p>
            <a:r>
              <a:rPr lang="en-US" dirty="0"/>
              <a:t>Since then, all but the most basic processors have had multiple cores on chip.</a:t>
            </a:r>
          </a:p>
          <a:p>
            <a:r>
              <a:rPr lang="en-US" dirty="0"/>
              <a:t>Any program that wants to use the full power of the chip must be written with multiple </a:t>
            </a:r>
            <a:r>
              <a:rPr lang="en-US" i="1" dirty="0"/>
              <a:t>threads</a:t>
            </a:r>
            <a:r>
              <a:rPr lang="en-US" dirty="0"/>
              <a:t>, which cooperate like a team of people with a common goal.</a:t>
            </a:r>
            <a:endParaRPr lang="en-US" i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1C335C-90A4-7048-BCDE-9C6B5B6F9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multicore revolution</a:t>
            </a:r>
          </a:p>
        </p:txBody>
      </p:sp>
    </p:spTree>
    <p:extLst>
      <p:ext uri="{BB962C8B-B14F-4D97-AF65-F5344CB8AC3E}">
        <p14:creationId xmlns:p14="http://schemas.microsoft.com/office/powerpoint/2010/main" val="898871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ACE535-0BA9-B449-862B-4DAB9570F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519" y="1986136"/>
            <a:ext cx="10364550" cy="4467200"/>
          </a:xfrm>
        </p:spPr>
        <p:txBody>
          <a:bodyPr/>
          <a:lstStyle/>
          <a:p>
            <a:r>
              <a:rPr lang="en-US" dirty="0"/>
              <a:t>Threads interact by calling methods of shared data structures — stacks, queues, linked lists, hash tables, skip lists, many kinds of trees, and more.</a:t>
            </a:r>
          </a:p>
          <a:p>
            <a:r>
              <a:rPr lang="en-US" dirty="0"/>
              <a:t>I’ll use queues as the example in this talk.</a:t>
            </a:r>
          </a:p>
          <a:p>
            <a:pPr lvl="1"/>
            <a:r>
              <a:rPr lang="en-US" dirty="0"/>
              <a:t>Commonly used to pass work from threads in one </a:t>
            </a:r>
            <a:r>
              <a:rPr lang="en-US" i="1" dirty="0"/>
              <a:t>stage</a:t>
            </a:r>
            <a:r>
              <a:rPr lang="en-US" dirty="0"/>
              <a:t> of a program to threads in the next stage — like work on a factory assembly line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72B3F1-0FDB-984E-BB60-CEC46C84D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519" y="441920"/>
            <a:ext cx="10364550" cy="1143000"/>
          </a:xfrm>
        </p:spPr>
        <p:txBody>
          <a:bodyPr/>
          <a:lstStyle/>
          <a:p>
            <a:r>
              <a:rPr lang="en-US" dirty="0"/>
              <a:t>Shared data structures</a:t>
            </a:r>
          </a:p>
        </p:txBody>
      </p:sp>
    </p:spTree>
    <p:extLst>
      <p:ext uri="{BB962C8B-B14F-4D97-AF65-F5344CB8AC3E}">
        <p14:creationId xmlns:p14="http://schemas.microsoft.com/office/powerpoint/2010/main" val="3266583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7A9F93C-E962-274B-BE69-98EF6CA72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0594" y="316404"/>
            <a:ext cx="7772400" cy="871220"/>
          </a:xfrm>
        </p:spPr>
        <p:txBody>
          <a:bodyPr/>
          <a:lstStyle/>
          <a:p>
            <a:r>
              <a:rPr lang="en-US" dirty="0"/>
              <a:t>A typical sequential queue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149707C-2759-3042-B2D7-5494E87B214E}"/>
              </a:ext>
            </a:extLst>
          </p:cNvPr>
          <p:cNvGrpSpPr/>
          <p:nvPr/>
        </p:nvGrpSpPr>
        <p:grpSpPr>
          <a:xfrm>
            <a:off x="2501638" y="1660848"/>
            <a:ext cx="2687425" cy="515910"/>
            <a:chOff x="1403648" y="1844824"/>
            <a:chExt cx="2687425" cy="51591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480E940-F6B6-F44A-ABBB-468892A89F81}"/>
                </a:ext>
              </a:extLst>
            </p:cNvPr>
            <p:cNvSpPr/>
            <p:nvPr/>
          </p:nvSpPr>
          <p:spPr bwMode="auto">
            <a:xfrm>
              <a:off x="1403648" y="1844824"/>
              <a:ext cx="1152128" cy="504056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dirty="0">
                  <a:latin typeface="Helvetica" charset="0"/>
                </a:rPr>
                <a:t>head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1DC8D6B-CDC2-3247-A39F-C2145CAB449E}"/>
                </a:ext>
              </a:extLst>
            </p:cNvPr>
            <p:cNvSpPr/>
            <p:nvPr/>
          </p:nvSpPr>
          <p:spPr bwMode="auto">
            <a:xfrm>
              <a:off x="2938945" y="1856678"/>
              <a:ext cx="1152128" cy="504056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dirty="0">
                  <a:latin typeface="Helvetica" charset="0"/>
                </a:rPr>
                <a:t>tail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880B570-441C-E74F-83CD-538E8595DEEF}"/>
              </a:ext>
            </a:extLst>
          </p:cNvPr>
          <p:cNvGrpSpPr/>
          <p:nvPr/>
        </p:nvGrpSpPr>
        <p:grpSpPr>
          <a:xfrm>
            <a:off x="2861677" y="2164904"/>
            <a:ext cx="432048" cy="360040"/>
            <a:chOff x="1763688" y="2492896"/>
            <a:chExt cx="432048" cy="36004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A9C0EE9-2B44-7E43-B109-63A9187156D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79712" y="2492896"/>
              <a:ext cx="0" cy="360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18C30E7-6318-D745-B135-00566AC5E87B}"/>
                </a:ext>
              </a:extLst>
            </p:cNvPr>
            <p:cNvCxnSpPr/>
            <p:nvPr/>
          </p:nvCxnSpPr>
          <p:spPr bwMode="auto">
            <a:xfrm>
              <a:off x="1763688" y="2708920"/>
              <a:ext cx="432048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B3F8682-0638-F44C-8DDC-27B8B95237F9}"/>
                </a:ext>
              </a:extLst>
            </p:cNvPr>
            <p:cNvCxnSpPr/>
            <p:nvPr/>
          </p:nvCxnSpPr>
          <p:spPr bwMode="auto">
            <a:xfrm>
              <a:off x="1835696" y="2780928"/>
              <a:ext cx="288032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32EB7E1-0D47-D947-BC61-2FD9B7070294}"/>
              </a:ext>
            </a:extLst>
          </p:cNvPr>
          <p:cNvGrpSpPr/>
          <p:nvPr/>
        </p:nvGrpSpPr>
        <p:grpSpPr>
          <a:xfrm>
            <a:off x="4255579" y="2168228"/>
            <a:ext cx="432048" cy="360040"/>
            <a:chOff x="1763688" y="2492896"/>
            <a:chExt cx="432048" cy="36004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5EA3DA4-754C-7D4B-A43E-60926CA2645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79712" y="2492896"/>
              <a:ext cx="0" cy="360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EC7D608-C9E6-5445-9DAF-E9325D53FA0E}"/>
                </a:ext>
              </a:extLst>
            </p:cNvPr>
            <p:cNvCxnSpPr/>
            <p:nvPr/>
          </p:nvCxnSpPr>
          <p:spPr bwMode="auto">
            <a:xfrm>
              <a:off x="1763688" y="2708920"/>
              <a:ext cx="432048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EACB0E4-4543-BC47-87F4-04D36578DBB2}"/>
                </a:ext>
              </a:extLst>
            </p:cNvPr>
            <p:cNvCxnSpPr/>
            <p:nvPr/>
          </p:nvCxnSpPr>
          <p:spPr bwMode="auto">
            <a:xfrm>
              <a:off x="1835696" y="2780928"/>
              <a:ext cx="288032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4C1859F-60D9-6D4A-9D5C-834605E4F608}"/>
              </a:ext>
            </a:extLst>
          </p:cNvPr>
          <p:cNvSpPr txBox="1"/>
          <p:nvPr/>
        </p:nvSpPr>
        <p:spPr>
          <a:xfrm>
            <a:off x="5814006" y="1732857"/>
            <a:ext cx="1770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zero entries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B08DF18-A83D-3544-B624-04E567750E33}"/>
              </a:ext>
            </a:extLst>
          </p:cNvPr>
          <p:cNvGrpSpPr/>
          <p:nvPr/>
        </p:nvGrpSpPr>
        <p:grpSpPr>
          <a:xfrm>
            <a:off x="2501638" y="2884984"/>
            <a:ext cx="2687425" cy="504056"/>
            <a:chOff x="1403648" y="3138366"/>
            <a:chExt cx="2687425" cy="50405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1B9691D-21D5-6946-B246-23233BCF3430}"/>
                </a:ext>
              </a:extLst>
            </p:cNvPr>
            <p:cNvSpPr/>
            <p:nvPr/>
          </p:nvSpPr>
          <p:spPr bwMode="auto">
            <a:xfrm>
              <a:off x="1403648" y="3138366"/>
              <a:ext cx="1152128" cy="504056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dirty="0">
                  <a:latin typeface="Helvetica" charset="0"/>
                </a:rPr>
                <a:t>head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0C9275B-D032-3040-AE7F-558708861EA3}"/>
                </a:ext>
              </a:extLst>
            </p:cNvPr>
            <p:cNvSpPr/>
            <p:nvPr/>
          </p:nvSpPr>
          <p:spPr bwMode="auto">
            <a:xfrm>
              <a:off x="2938945" y="3138366"/>
              <a:ext cx="1152128" cy="504056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dirty="0">
                  <a:latin typeface="Helvetica" charset="0"/>
                </a:rPr>
                <a:t>tail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6004CC81-0F41-9C47-90B3-365D3EE2DC16}"/>
              </a:ext>
            </a:extLst>
          </p:cNvPr>
          <p:cNvSpPr txBox="1"/>
          <p:nvPr/>
        </p:nvSpPr>
        <p:spPr>
          <a:xfrm>
            <a:off x="5814005" y="2956993"/>
            <a:ext cx="1481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one entry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BB91B57-5CBF-C94B-B3EB-926B0E03E008}"/>
              </a:ext>
            </a:extLst>
          </p:cNvPr>
          <p:cNvSpPr/>
          <p:nvPr/>
        </p:nvSpPr>
        <p:spPr bwMode="auto">
          <a:xfrm>
            <a:off x="2501637" y="3887169"/>
            <a:ext cx="1152128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dirty="0">
                <a:latin typeface="Helvetica" charset="0"/>
              </a:rPr>
              <a:t>A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E1D1423-C7F5-3E44-88AB-AD3CE1ED8A89}"/>
              </a:ext>
            </a:extLst>
          </p:cNvPr>
          <p:cNvCxnSpPr>
            <a:cxnSpLocks/>
            <a:stCxn id="20" idx="2"/>
            <a:endCxn id="31" idx="0"/>
          </p:cNvCxnSpPr>
          <p:nvPr/>
        </p:nvCxnSpPr>
        <p:spPr bwMode="auto">
          <a:xfrm>
            <a:off x="3077701" y="3389041"/>
            <a:ext cx="0" cy="49812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B3F1B95-77CD-104B-8A33-7709DBCE83D8}"/>
              </a:ext>
            </a:extLst>
          </p:cNvPr>
          <p:cNvCxnSpPr>
            <a:cxnSpLocks/>
            <a:stCxn id="21" idx="2"/>
          </p:cNvCxnSpPr>
          <p:nvPr/>
        </p:nvCxnSpPr>
        <p:spPr bwMode="auto">
          <a:xfrm flipH="1">
            <a:off x="3653766" y="3389041"/>
            <a:ext cx="959233" cy="49812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96E9AB6-7D1F-0340-8BB5-6A6C0C2A5324}"/>
              </a:ext>
            </a:extLst>
          </p:cNvPr>
          <p:cNvGrpSpPr/>
          <p:nvPr/>
        </p:nvGrpSpPr>
        <p:grpSpPr>
          <a:xfrm>
            <a:off x="2501637" y="4805492"/>
            <a:ext cx="2690046" cy="504056"/>
            <a:chOff x="1498785" y="3138366"/>
            <a:chExt cx="2690046" cy="504056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74C2F4F-B88E-6245-AF1C-DE79458C1790}"/>
                </a:ext>
              </a:extLst>
            </p:cNvPr>
            <p:cNvSpPr/>
            <p:nvPr/>
          </p:nvSpPr>
          <p:spPr bwMode="auto">
            <a:xfrm>
              <a:off x="1498785" y="3138366"/>
              <a:ext cx="1152128" cy="504056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dirty="0">
                  <a:latin typeface="Helvetica" charset="0"/>
                </a:rPr>
                <a:t>head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3C8BD39-1BE7-6B40-8984-8924ED9DD41E}"/>
                </a:ext>
              </a:extLst>
            </p:cNvPr>
            <p:cNvSpPr/>
            <p:nvPr/>
          </p:nvSpPr>
          <p:spPr bwMode="auto">
            <a:xfrm>
              <a:off x="3036703" y="3138366"/>
              <a:ext cx="1152128" cy="504056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dirty="0">
                  <a:latin typeface="Helvetica" charset="0"/>
                </a:rPr>
                <a:t>tail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30A59379-66AD-F84F-93AD-5183F931B33C}"/>
              </a:ext>
            </a:extLst>
          </p:cNvPr>
          <p:cNvSpPr txBox="1"/>
          <p:nvPr/>
        </p:nvSpPr>
        <p:spPr>
          <a:xfrm>
            <a:off x="5814005" y="4877501"/>
            <a:ext cx="1696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two entries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BD8BFAB-C109-D24F-BB66-A9EE985BD6C6}"/>
              </a:ext>
            </a:extLst>
          </p:cNvPr>
          <p:cNvSpPr/>
          <p:nvPr/>
        </p:nvSpPr>
        <p:spPr bwMode="auto">
          <a:xfrm>
            <a:off x="2501637" y="5807677"/>
            <a:ext cx="1152128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dirty="0">
                <a:latin typeface="Helvetica" charset="0"/>
              </a:rPr>
              <a:t>A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A467B3D-14A1-734F-AFA0-7641A1A2B4EC}"/>
              </a:ext>
            </a:extLst>
          </p:cNvPr>
          <p:cNvCxnSpPr>
            <a:cxnSpLocks/>
            <a:stCxn id="41" idx="2"/>
            <a:endCxn id="44" idx="0"/>
          </p:cNvCxnSpPr>
          <p:nvPr/>
        </p:nvCxnSpPr>
        <p:spPr bwMode="auto">
          <a:xfrm>
            <a:off x="3077701" y="5309549"/>
            <a:ext cx="0" cy="49812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6EC247B-D2BA-1F4F-983C-7FD769238D71}"/>
              </a:ext>
            </a:extLst>
          </p:cNvPr>
          <p:cNvCxnSpPr>
            <a:cxnSpLocks/>
            <a:stCxn id="42" idx="2"/>
            <a:endCxn id="48" idx="0"/>
          </p:cNvCxnSpPr>
          <p:nvPr/>
        </p:nvCxnSpPr>
        <p:spPr bwMode="auto">
          <a:xfrm>
            <a:off x="4615619" y="5309549"/>
            <a:ext cx="1178" cy="49812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E1E15495-5EA0-8B4E-8E93-5041FF3CB22D}"/>
              </a:ext>
            </a:extLst>
          </p:cNvPr>
          <p:cNvSpPr/>
          <p:nvPr/>
        </p:nvSpPr>
        <p:spPr bwMode="auto">
          <a:xfrm>
            <a:off x="4040733" y="5807677"/>
            <a:ext cx="1152128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dirty="0">
                <a:latin typeface="Helvetica" charset="0"/>
              </a:rPr>
              <a:t>B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BCC3A07-44D0-2542-9647-3259B829B59D}"/>
              </a:ext>
            </a:extLst>
          </p:cNvPr>
          <p:cNvCxnSpPr>
            <a:stCxn id="44" idx="3"/>
            <a:endCxn id="48" idx="1"/>
          </p:cNvCxnSpPr>
          <p:nvPr/>
        </p:nvCxnSpPr>
        <p:spPr bwMode="auto">
          <a:xfrm>
            <a:off x="3653765" y="6059705"/>
            <a:ext cx="386968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0D6AD530-1D2D-DD4C-8C7C-3114919AF22B}"/>
              </a:ext>
            </a:extLst>
          </p:cNvPr>
          <p:cNvSpPr txBox="1"/>
          <p:nvPr/>
        </p:nvSpPr>
        <p:spPr>
          <a:xfrm>
            <a:off x="7592884" y="5850069"/>
            <a:ext cx="684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etc.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FC86E30-0B30-6E44-A28A-A2AC1825F9E4}"/>
              </a:ext>
            </a:extLst>
          </p:cNvPr>
          <p:cNvSpPr txBox="1"/>
          <p:nvPr/>
        </p:nvSpPr>
        <p:spPr>
          <a:xfrm>
            <a:off x="1632298" y="1732857"/>
            <a:ext cx="590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(0)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9A97335-9B85-4544-89F4-70858434129A}"/>
              </a:ext>
            </a:extLst>
          </p:cNvPr>
          <p:cNvSpPr txBox="1"/>
          <p:nvPr/>
        </p:nvSpPr>
        <p:spPr>
          <a:xfrm>
            <a:off x="1632298" y="2956993"/>
            <a:ext cx="590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2A319EF-B7B4-CB48-B462-39F1D4F0B4FE}"/>
              </a:ext>
            </a:extLst>
          </p:cNvPr>
          <p:cNvSpPr txBox="1"/>
          <p:nvPr/>
        </p:nvSpPr>
        <p:spPr>
          <a:xfrm>
            <a:off x="1632298" y="4877501"/>
            <a:ext cx="590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(2)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C37F0B3-0EF6-C541-9A90-0C8D60B58459}"/>
              </a:ext>
            </a:extLst>
          </p:cNvPr>
          <p:cNvGrpSpPr/>
          <p:nvPr/>
        </p:nvGrpSpPr>
        <p:grpSpPr>
          <a:xfrm rot="16200000">
            <a:off x="3617761" y="3986291"/>
            <a:ext cx="432048" cy="360040"/>
            <a:chOff x="1763688" y="2492896"/>
            <a:chExt cx="432048" cy="360040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25B1311-D859-D24B-A8F6-F9ABC126FBD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79712" y="2492896"/>
              <a:ext cx="0" cy="360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289A50A-FFCD-0C4F-A432-16ADD4E0B33D}"/>
                </a:ext>
              </a:extLst>
            </p:cNvPr>
            <p:cNvCxnSpPr/>
            <p:nvPr/>
          </p:nvCxnSpPr>
          <p:spPr bwMode="auto">
            <a:xfrm>
              <a:off x="1763688" y="2708920"/>
              <a:ext cx="432048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7233A37-21B5-944E-B6CF-A898E6AF7FFA}"/>
                </a:ext>
              </a:extLst>
            </p:cNvPr>
            <p:cNvCxnSpPr/>
            <p:nvPr/>
          </p:nvCxnSpPr>
          <p:spPr bwMode="auto">
            <a:xfrm>
              <a:off x="1835696" y="2780928"/>
              <a:ext cx="288032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15F5086-EBDF-8043-9863-A0587B975D45}"/>
              </a:ext>
            </a:extLst>
          </p:cNvPr>
          <p:cNvGrpSpPr/>
          <p:nvPr/>
        </p:nvGrpSpPr>
        <p:grpSpPr>
          <a:xfrm rot="16200000">
            <a:off x="5151776" y="5886072"/>
            <a:ext cx="432048" cy="360040"/>
            <a:chOff x="1763688" y="2492896"/>
            <a:chExt cx="432048" cy="36004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6E2ED677-7788-9248-9131-28B150A3D43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79712" y="2492896"/>
              <a:ext cx="0" cy="360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3986FB4-0BA6-6848-B23D-F40D5134B04A}"/>
                </a:ext>
              </a:extLst>
            </p:cNvPr>
            <p:cNvCxnSpPr/>
            <p:nvPr/>
          </p:nvCxnSpPr>
          <p:spPr bwMode="auto">
            <a:xfrm>
              <a:off x="1763688" y="2708920"/>
              <a:ext cx="432048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4BADBDF-8515-3344-97A1-4E5E775E69CA}"/>
                </a:ext>
              </a:extLst>
            </p:cNvPr>
            <p:cNvCxnSpPr/>
            <p:nvPr/>
          </p:nvCxnSpPr>
          <p:spPr bwMode="auto">
            <a:xfrm>
              <a:off x="1835696" y="2780928"/>
              <a:ext cx="288032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13709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7A9F93C-E962-274B-BE69-98EF6CA72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0594" y="316404"/>
            <a:ext cx="7772400" cy="871220"/>
          </a:xfrm>
        </p:spPr>
        <p:txBody>
          <a:bodyPr/>
          <a:lstStyle/>
          <a:p>
            <a:r>
              <a:rPr lang="en-US" dirty="0"/>
              <a:t>A typical sequential queue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149707C-2759-3042-B2D7-5494E87B214E}"/>
              </a:ext>
            </a:extLst>
          </p:cNvPr>
          <p:cNvGrpSpPr/>
          <p:nvPr/>
        </p:nvGrpSpPr>
        <p:grpSpPr>
          <a:xfrm>
            <a:off x="2501638" y="1660848"/>
            <a:ext cx="2687425" cy="515910"/>
            <a:chOff x="1403648" y="1844824"/>
            <a:chExt cx="2687425" cy="51591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480E940-F6B6-F44A-ABBB-468892A89F81}"/>
                </a:ext>
              </a:extLst>
            </p:cNvPr>
            <p:cNvSpPr/>
            <p:nvPr/>
          </p:nvSpPr>
          <p:spPr bwMode="auto">
            <a:xfrm>
              <a:off x="1403648" y="1844824"/>
              <a:ext cx="1152128" cy="504056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dirty="0">
                  <a:latin typeface="Helvetica" charset="0"/>
                </a:rPr>
                <a:t>head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1DC8D6B-CDC2-3247-A39F-C2145CAB449E}"/>
                </a:ext>
              </a:extLst>
            </p:cNvPr>
            <p:cNvSpPr/>
            <p:nvPr/>
          </p:nvSpPr>
          <p:spPr bwMode="auto">
            <a:xfrm>
              <a:off x="2938945" y="1856678"/>
              <a:ext cx="1152128" cy="504056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dirty="0">
                  <a:latin typeface="Helvetica" charset="0"/>
                </a:rPr>
                <a:t>tail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880B570-441C-E74F-83CD-538E8595DEEF}"/>
              </a:ext>
            </a:extLst>
          </p:cNvPr>
          <p:cNvGrpSpPr/>
          <p:nvPr/>
        </p:nvGrpSpPr>
        <p:grpSpPr>
          <a:xfrm>
            <a:off x="2861677" y="2164904"/>
            <a:ext cx="432048" cy="360040"/>
            <a:chOff x="1763688" y="2492896"/>
            <a:chExt cx="432048" cy="36004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A9C0EE9-2B44-7E43-B109-63A9187156D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79712" y="2492896"/>
              <a:ext cx="0" cy="360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18C30E7-6318-D745-B135-00566AC5E87B}"/>
                </a:ext>
              </a:extLst>
            </p:cNvPr>
            <p:cNvCxnSpPr/>
            <p:nvPr/>
          </p:nvCxnSpPr>
          <p:spPr bwMode="auto">
            <a:xfrm>
              <a:off x="1763688" y="2708920"/>
              <a:ext cx="432048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B3F8682-0638-F44C-8DDC-27B8B95237F9}"/>
                </a:ext>
              </a:extLst>
            </p:cNvPr>
            <p:cNvCxnSpPr/>
            <p:nvPr/>
          </p:nvCxnSpPr>
          <p:spPr bwMode="auto">
            <a:xfrm>
              <a:off x="1835696" y="2780928"/>
              <a:ext cx="288032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32EB7E1-0D47-D947-BC61-2FD9B7070294}"/>
              </a:ext>
            </a:extLst>
          </p:cNvPr>
          <p:cNvGrpSpPr/>
          <p:nvPr/>
        </p:nvGrpSpPr>
        <p:grpSpPr>
          <a:xfrm>
            <a:off x="4255579" y="2168228"/>
            <a:ext cx="432048" cy="360040"/>
            <a:chOff x="1763688" y="2492896"/>
            <a:chExt cx="432048" cy="36004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5EA3DA4-754C-7D4B-A43E-60926CA2645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79712" y="2492896"/>
              <a:ext cx="0" cy="360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EC7D608-C9E6-5445-9DAF-E9325D53FA0E}"/>
                </a:ext>
              </a:extLst>
            </p:cNvPr>
            <p:cNvCxnSpPr/>
            <p:nvPr/>
          </p:nvCxnSpPr>
          <p:spPr bwMode="auto">
            <a:xfrm>
              <a:off x="1763688" y="2708920"/>
              <a:ext cx="432048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EACB0E4-4543-BC47-87F4-04D36578DBB2}"/>
                </a:ext>
              </a:extLst>
            </p:cNvPr>
            <p:cNvCxnSpPr/>
            <p:nvPr/>
          </p:nvCxnSpPr>
          <p:spPr bwMode="auto">
            <a:xfrm>
              <a:off x="1835696" y="2780928"/>
              <a:ext cx="288032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B08DF18-A83D-3544-B624-04E567750E33}"/>
              </a:ext>
            </a:extLst>
          </p:cNvPr>
          <p:cNvGrpSpPr/>
          <p:nvPr/>
        </p:nvGrpSpPr>
        <p:grpSpPr>
          <a:xfrm>
            <a:off x="2501638" y="2884984"/>
            <a:ext cx="2687425" cy="504056"/>
            <a:chOff x="1403648" y="3138366"/>
            <a:chExt cx="2687425" cy="50405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1B9691D-21D5-6946-B246-23233BCF3430}"/>
                </a:ext>
              </a:extLst>
            </p:cNvPr>
            <p:cNvSpPr/>
            <p:nvPr/>
          </p:nvSpPr>
          <p:spPr bwMode="auto">
            <a:xfrm>
              <a:off x="1403648" y="3138366"/>
              <a:ext cx="1152128" cy="504056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dirty="0">
                  <a:latin typeface="Helvetica" charset="0"/>
                </a:rPr>
                <a:t>head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0C9275B-D032-3040-AE7F-558708861EA3}"/>
                </a:ext>
              </a:extLst>
            </p:cNvPr>
            <p:cNvSpPr/>
            <p:nvPr/>
          </p:nvSpPr>
          <p:spPr bwMode="auto">
            <a:xfrm>
              <a:off x="2938945" y="3138366"/>
              <a:ext cx="1152128" cy="504056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dirty="0">
                  <a:latin typeface="Helvetica" charset="0"/>
                </a:rPr>
                <a:t>tail</a:t>
              </a: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5BB91B57-5CBF-C94B-B3EB-926B0E03E008}"/>
              </a:ext>
            </a:extLst>
          </p:cNvPr>
          <p:cNvSpPr/>
          <p:nvPr/>
        </p:nvSpPr>
        <p:spPr bwMode="auto">
          <a:xfrm>
            <a:off x="2501637" y="3887169"/>
            <a:ext cx="1152128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dirty="0">
                <a:latin typeface="Helvetica" charset="0"/>
              </a:rPr>
              <a:t>A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E1D1423-C7F5-3E44-88AB-AD3CE1ED8A89}"/>
              </a:ext>
            </a:extLst>
          </p:cNvPr>
          <p:cNvCxnSpPr>
            <a:cxnSpLocks/>
            <a:stCxn id="20" idx="2"/>
            <a:endCxn id="31" idx="0"/>
          </p:cNvCxnSpPr>
          <p:nvPr/>
        </p:nvCxnSpPr>
        <p:spPr bwMode="auto">
          <a:xfrm>
            <a:off x="3077701" y="3389041"/>
            <a:ext cx="0" cy="49812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B3F1B95-77CD-104B-8A33-7709DBCE83D8}"/>
              </a:ext>
            </a:extLst>
          </p:cNvPr>
          <p:cNvCxnSpPr>
            <a:cxnSpLocks/>
            <a:stCxn id="21" idx="2"/>
          </p:cNvCxnSpPr>
          <p:nvPr/>
        </p:nvCxnSpPr>
        <p:spPr bwMode="auto">
          <a:xfrm flipH="1">
            <a:off x="3653766" y="3389041"/>
            <a:ext cx="959233" cy="49812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96E9AB6-7D1F-0340-8BB5-6A6C0C2A5324}"/>
              </a:ext>
            </a:extLst>
          </p:cNvPr>
          <p:cNvGrpSpPr/>
          <p:nvPr/>
        </p:nvGrpSpPr>
        <p:grpSpPr>
          <a:xfrm>
            <a:off x="2501637" y="4805492"/>
            <a:ext cx="2690046" cy="504056"/>
            <a:chOff x="1498785" y="3138366"/>
            <a:chExt cx="2690046" cy="504056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74C2F4F-B88E-6245-AF1C-DE79458C1790}"/>
                </a:ext>
              </a:extLst>
            </p:cNvPr>
            <p:cNvSpPr/>
            <p:nvPr/>
          </p:nvSpPr>
          <p:spPr bwMode="auto">
            <a:xfrm>
              <a:off x="1498785" y="3138366"/>
              <a:ext cx="1152128" cy="504056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dirty="0">
                  <a:latin typeface="Helvetica" charset="0"/>
                </a:rPr>
                <a:t>head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3C8BD39-1BE7-6B40-8984-8924ED9DD41E}"/>
                </a:ext>
              </a:extLst>
            </p:cNvPr>
            <p:cNvSpPr/>
            <p:nvPr/>
          </p:nvSpPr>
          <p:spPr bwMode="auto">
            <a:xfrm>
              <a:off x="3036703" y="3138366"/>
              <a:ext cx="1152128" cy="504056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dirty="0">
                  <a:latin typeface="Helvetica" charset="0"/>
                </a:rPr>
                <a:t>tail</a:t>
              </a:r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5BD8BFAB-C109-D24F-BB66-A9EE985BD6C6}"/>
              </a:ext>
            </a:extLst>
          </p:cNvPr>
          <p:cNvSpPr/>
          <p:nvPr/>
        </p:nvSpPr>
        <p:spPr bwMode="auto">
          <a:xfrm>
            <a:off x="2501637" y="5807677"/>
            <a:ext cx="1152128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dirty="0">
                <a:latin typeface="Helvetica" charset="0"/>
              </a:rPr>
              <a:t>A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A467B3D-14A1-734F-AFA0-7641A1A2B4EC}"/>
              </a:ext>
            </a:extLst>
          </p:cNvPr>
          <p:cNvCxnSpPr>
            <a:cxnSpLocks/>
            <a:stCxn id="41" idx="2"/>
            <a:endCxn id="44" idx="0"/>
          </p:cNvCxnSpPr>
          <p:nvPr/>
        </p:nvCxnSpPr>
        <p:spPr bwMode="auto">
          <a:xfrm>
            <a:off x="3077701" y="5309549"/>
            <a:ext cx="0" cy="49812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6EC247B-D2BA-1F4F-983C-7FD769238D71}"/>
              </a:ext>
            </a:extLst>
          </p:cNvPr>
          <p:cNvCxnSpPr>
            <a:cxnSpLocks/>
            <a:stCxn id="42" idx="2"/>
            <a:endCxn id="48" idx="0"/>
          </p:cNvCxnSpPr>
          <p:nvPr/>
        </p:nvCxnSpPr>
        <p:spPr bwMode="auto">
          <a:xfrm>
            <a:off x="4615619" y="5309549"/>
            <a:ext cx="1178" cy="49812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E1E15495-5EA0-8B4E-8E93-5041FF3CB22D}"/>
              </a:ext>
            </a:extLst>
          </p:cNvPr>
          <p:cNvSpPr/>
          <p:nvPr/>
        </p:nvSpPr>
        <p:spPr bwMode="auto">
          <a:xfrm>
            <a:off x="4040733" y="5807677"/>
            <a:ext cx="1152128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dirty="0">
                <a:latin typeface="Helvetica" charset="0"/>
              </a:rPr>
              <a:t>B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BCC3A07-44D0-2542-9647-3259B829B59D}"/>
              </a:ext>
            </a:extLst>
          </p:cNvPr>
          <p:cNvCxnSpPr>
            <a:stCxn id="44" idx="3"/>
            <a:endCxn id="48" idx="1"/>
          </p:cNvCxnSpPr>
          <p:nvPr/>
        </p:nvCxnSpPr>
        <p:spPr bwMode="auto">
          <a:xfrm>
            <a:off x="3653765" y="6059705"/>
            <a:ext cx="386968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1FC86E30-0B30-6E44-A28A-A2AC1825F9E4}"/>
              </a:ext>
            </a:extLst>
          </p:cNvPr>
          <p:cNvSpPr txBox="1"/>
          <p:nvPr/>
        </p:nvSpPr>
        <p:spPr>
          <a:xfrm>
            <a:off x="1632298" y="1732857"/>
            <a:ext cx="590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(0)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9A97335-9B85-4544-89F4-70858434129A}"/>
              </a:ext>
            </a:extLst>
          </p:cNvPr>
          <p:cNvSpPr txBox="1"/>
          <p:nvPr/>
        </p:nvSpPr>
        <p:spPr>
          <a:xfrm>
            <a:off x="1632298" y="2956993"/>
            <a:ext cx="590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2A319EF-B7B4-CB48-B462-39F1D4F0B4FE}"/>
              </a:ext>
            </a:extLst>
          </p:cNvPr>
          <p:cNvSpPr txBox="1"/>
          <p:nvPr/>
        </p:nvSpPr>
        <p:spPr>
          <a:xfrm>
            <a:off x="1632298" y="4877501"/>
            <a:ext cx="590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(2)</a:t>
            </a:r>
          </a:p>
        </p:txBody>
      </p:sp>
      <p:sp>
        <p:nvSpPr>
          <p:cNvPr id="35" name="Content Placeholder 1">
            <a:extLst>
              <a:ext uri="{FF2B5EF4-FFF2-40B4-BE49-F238E27FC236}">
                <a16:creationId xmlns:a16="http://schemas.microsoft.com/office/drawing/2014/main" id="{7BF48EBE-C77C-E741-91DF-01BB00722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718" y="1556792"/>
            <a:ext cx="5056620" cy="4539208"/>
          </a:xfrm>
        </p:spPr>
        <p:txBody>
          <a:bodyPr/>
          <a:lstStyle/>
          <a:p>
            <a:r>
              <a:rPr lang="en-US" dirty="0"/>
              <a:t>Enqueue transforms</a:t>
            </a:r>
            <a:br>
              <a:rPr lang="en-US" dirty="0"/>
            </a:br>
            <a:r>
              <a:rPr lang="en-US" dirty="0"/>
              <a:t>state (0) to state (1),</a:t>
            </a:r>
            <a:br>
              <a:rPr lang="en-US" dirty="0"/>
            </a:br>
            <a:r>
              <a:rPr lang="en-US" dirty="0"/>
              <a:t>state (1) to state (2), etc.,</a:t>
            </a:r>
            <a:br>
              <a:rPr lang="en-US" dirty="0"/>
            </a:br>
            <a:r>
              <a:rPr lang="en-US" dirty="0"/>
              <a:t>by allocating a new node</a:t>
            </a:r>
            <a:br>
              <a:rPr lang="en-US" dirty="0"/>
            </a:br>
            <a:r>
              <a:rPr lang="en-US" dirty="0"/>
              <a:t>and linking it in.</a:t>
            </a:r>
          </a:p>
          <a:p>
            <a:r>
              <a:rPr lang="en-US" dirty="0"/>
              <a:t>Dequeue will unlink the head node, if any, and return it.</a:t>
            </a:r>
          </a:p>
          <a:p>
            <a:r>
              <a:rPr lang="en-US" dirty="0"/>
              <a:t>Each will read and write multiple locations.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0F12B79-E42F-2D48-8178-ADCC1F1B62D4}"/>
              </a:ext>
            </a:extLst>
          </p:cNvPr>
          <p:cNvGrpSpPr/>
          <p:nvPr/>
        </p:nvGrpSpPr>
        <p:grpSpPr>
          <a:xfrm rot="16200000">
            <a:off x="3631225" y="3976255"/>
            <a:ext cx="432048" cy="360040"/>
            <a:chOff x="1763688" y="2492896"/>
            <a:chExt cx="432048" cy="360040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0D7A663-E428-304A-AD8F-A49ED8E1FC9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79712" y="2492896"/>
              <a:ext cx="0" cy="360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0C9EAAE-DE56-8D48-A382-469E99635FD0}"/>
                </a:ext>
              </a:extLst>
            </p:cNvPr>
            <p:cNvCxnSpPr/>
            <p:nvPr/>
          </p:nvCxnSpPr>
          <p:spPr bwMode="auto">
            <a:xfrm>
              <a:off x="1763688" y="2708920"/>
              <a:ext cx="432048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FCD5063B-9490-4D4E-AFC5-C14DFD591E6A}"/>
                </a:ext>
              </a:extLst>
            </p:cNvPr>
            <p:cNvCxnSpPr/>
            <p:nvPr/>
          </p:nvCxnSpPr>
          <p:spPr bwMode="auto">
            <a:xfrm>
              <a:off x="1835696" y="2780928"/>
              <a:ext cx="288032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0B012C1-BB54-974B-8AE3-1A797FE0B8E2}"/>
              </a:ext>
            </a:extLst>
          </p:cNvPr>
          <p:cNvGrpSpPr/>
          <p:nvPr/>
        </p:nvGrpSpPr>
        <p:grpSpPr>
          <a:xfrm rot="16200000">
            <a:off x="5158942" y="5894264"/>
            <a:ext cx="432048" cy="360040"/>
            <a:chOff x="1763688" y="2492896"/>
            <a:chExt cx="432048" cy="360040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A3B4F6E5-973C-124D-9414-346CEF65963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79712" y="2492896"/>
              <a:ext cx="0" cy="360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2D4E615-84B0-2344-8E84-5CD135AFCF57}"/>
                </a:ext>
              </a:extLst>
            </p:cNvPr>
            <p:cNvCxnSpPr/>
            <p:nvPr/>
          </p:nvCxnSpPr>
          <p:spPr bwMode="auto">
            <a:xfrm>
              <a:off x="1763688" y="2708920"/>
              <a:ext cx="432048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E0CB33B-53A2-2A43-9C60-C97C10A72C9B}"/>
                </a:ext>
              </a:extLst>
            </p:cNvPr>
            <p:cNvCxnSpPr/>
            <p:nvPr/>
          </p:nvCxnSpPr>
          <p:spPr bwMode="auto">
            <a:xfrm>
              <a:off x="1835696" y="2780928"/>
              <a:ext cx="288032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013475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7A9F93C-E962-274B-BE69-98EF6CA72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218" y="316404"/>
            <a:ext cx="10153128" cy="871220"/>
          </a:xfrm>
        </p:spPr>
        <p:txBody>
          <a:bodyPr/>
          <a:lstStyle/>
          <a:p>
            <a:r>
              <a:rPr lang="en-US" dirty="0"/>
              <a:t>Concurrent updates are unsafe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B08DF18-A83D-3544-B624-04E567750E33}"/>
              </a:ext>
            </a:extLst>
          </p:cNvPr>
          <p:cNvGrpSpPr/>
          <p:nvPr/>
        </p:nvGrpSpPr>
        <p:grpSpPr>
          <a:xfrm>
            <a:off x="4728643" y="4725144"/>
            <a:ext cx="2687425" cy="504056"/>
            <a:chOff x="1403648" y="3138366"/>
            <a:chExt cx="2687425" cy="50405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1B9691D-21D5-6946-B246-23233BCF3430}"/>
                </a:ext>
              </a:extLst>
            </p:cNvPr>
            <p:cNvSpPr/>
            <p:nvPr/>
          </p:nvSpPr>
          <p:spPr bwMode="auto">
            <a:xfrm>
              <a:off x="1403648" y="3138366"/>
              <a:ext cx="1152128" cy="504056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dirty="0">
                  <a:latin typeface="Helvetica" charset="0"/>
                </a:rPr>
                <a:t>head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0C9275B-D032-3040-AE7F-558708861EA3}"/>
                </a:ext>
              </a:extLst>
            </p:cNvPr>
            <p:cNvSpPr/>
            <p:nvPr/>
          </p:nvSpPr>
          <p:spPr bwMode="auto">
            <a:xfrm>
              <a:off x="2938945" y="3138366"/>
              <a:ext cx="1152128" cy="504056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dirty="0">
                  <a:latin typeface="Helvetica" charset="0"/>
                </a:rPr>
                <a:t>tail</a:t>
              </a: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5BB91B57-5CBF-C94B-B3EB-926B0E03E008}"/>
              </a:ext>
            </a:extLst>
          </p:cNvPr>
          <p:cNvSpPr/>
          <p:nvPr/>
        </p:nvSpPr>
        <p:spPr bwMode="auto">
          <a:xfrm>
            <a:off x="4728642" y="5727329"/>
            <a:ext cx="1152128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dirty="0">
                <a:latin typeface="Helvetica" charset="0"/>
              </a:rPr>
              <a:t>A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E1D1423-C7F5-3E44-88AB-AD3CE1ED8A89}"/>
              </a:ext>
            </a:extLst>
          </p:cNvPr>
          <p:cNvCxnSpPr>
            <a:cxnSpLocks/>
            <a:stCxn id="20" idx="2"/>
            <a:endCxn id="31" idx="0"/>
          </p:cNvCxnSpPr>
          <p:nvPr/>
        </p:nvCxnSpPr>
        <p:spPr bwMode="auto">
          <a:xfrm>
            <a:off x="5304706" y="5229201"/>
            <a:ext cx="0" cy="49812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B3F1B95-77CD-104B-8A33-7709DBCE83D8}"/>
              </a:ext>
            </a:extLst>
          </p:cNvPr>
          <p:cNvCxnSpPr>
            <a:cxnSpLocks/>
            <a:stCxn id="21" idx="2"/>
          </p:cNvCxnSpPr>
          <p:nvPr/>
        </p:nvCxnSpPr>
        <p:spPr bwMode="auto">
          <a:xfrm flipH="1">
            <a:off x="5880771" y="5229201"/>
            <a:ext cx="959233" cy="49812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8250E15-85F8-9244-9E4D-EF9A91BF4D54}"/>
              </a:ext>
            </a:extLst>
          </p:cNvPr>
          <p:cNvGrpSpPr/>
          <p:nvPr/>
        </p:nvGrpSpPr>
        <p:grpSpPr>
          <a:xfrm rot="16200000">
            <a:off x="5856744" y="5814949"/>
            <a:ext cx="432048" cy="360040"/>
            <a:chOff x="1763688" y="2492896"/>
            <a:chExt cx="432048" cy="360040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0D5C6E8-582A-2E41-9ECF-6BEDF968B07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79712" y="2492896"/>
              <a:ext cx="0" cy="36004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DD0FD894-BE4C-8E47-91BA-9EAC9A1F0C26}"/>
                </a:ext>
              </a:extLst>
            </p:cNvPr>
            <p:cNvCxnSpPr/>
            <p:nvPr/>
          </p:nvCxnSpPr>
          <p:spPr bwMode="auto">
            <a:xfrm>
              <a:off x="1763688" y="2708920"/>
              <a:ext cx="432048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6E3EF2C-07CE-3949-83EF-685FCCA7B931}"/>
                </a:ext>
              </a:extLst>
            </p:cNvPr>
            <p:cNvCxnSpPr/>
            <p:nvPr/>
          </p:nvCxnSpPr>
          <p:spPr bwMode="auto">
            <a:xfrm>
              <a:off x="1835696" y="2780928"/>
              <a:ext cx="288032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4CD7C31-0FC8-D247-B0E6-5F512342D59E}"/>
              </a:ext>
            </a:extLst>
          </p:cNvPr>
          <p:cNvSpPr txBox="1"/>
          <p:nvPr/>
        </p:nvSpPr>
        <p:spPr>
          <a:xfrm>
            <a:off x="6263939" y="6136446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next</a:t>
            </a:r>
          </a:p>
        </p:txBody>
      </p:sp>
      <p:sp>
        <p:nvSpPr>
          <p:cNvPr id="50" name="Content Placeholder 1">
            <a:extLst>
              <a:ext uri="{FF2B5EF4-FFF2-40B4-BE49-F238E27FC236}">
                <a16:creationId xmlns:a16="http://schemas.microsoft.com/office/drawing/2014/main" id="{7F3F4D41-E4BC-BC46-A5E2-9260F26867F7}"/>
              </a:ext>
            </a:extLst>
          </p:cNvPr>
          <p:cNvSpPr txBox="1">
            <a:spLocks/>
          </p:cNvSpPr>
          <p:nvPr/>
        </p:nvSpPr>
        <p:spPr bwMode="auto">
          <a:xfrm>
            <a:off x="1920330" y="1268760"/>
            <a:ext cx="3983570" cy="416930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0"/>
              <a:buChar char=""/>
              <a:defRPr sz="2800">
                <a:solidFill>
                  <a:schemeClr val="tx1"/>
                </a:solidFill>
                <a:latin typeface="Franklin Gothic Book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50000"/>
              <a:buChar char="»"/>
              <a:defRPr sz="2400">
                <a:solidFill>
                  <a:schemeClr val="tx1"/>
                </a:solidFill>
                <a:latin typeface="Franklin Gothic Book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Franklin Gothic Book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Monotype Sorts" charset="0"/>
              <a:buChar char=""/>
              <a:defRPr sz="2000">
                <a:solidFill>
                  <a:schemeClr val="tx1"/>
                </a:solidFill>
                <a:latin typeface="Franklin Gothic Book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>
                <a:solidFill>
                  <a:schemeClr val="tx1"/>
                </a:solidFill>
                <a:latin typeface="Franklin Gothic Book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kern="0" dirty="0"/>
              <a:t>Thread 1: dequeue A</a:t>
            </a:r>
          </a:p>
          <a:p>
            <a:pPr>
              <a:spcBef>
                <a:spcPts val="0"/>
              </a:spcBef>
            </a:pPr>
            <a:endParaRPr lang="en-US" sz="2000" kern="0" dirty="0"/>
          </a:p>
          <a:p>
            <a:pPr>
              <a:spcBef>
                <a:spcPts val="0"/>
              </a:spcBef>
            </a:pPr>
            <a:endParaRPr lang="en-US" sz="2000" kern="0" dirty="0"/>
          </a:p>
          <a:p>
            <a:pPr>
              <a:spcBef>
                <a:spcPts val="0"/>
              </a:spcBef>
            </a:pPr>
            <a:endParaRPr lang="en-US" sz="2000" kern="0" dirty="0"/>
          </a:p>
          <a:p>
            <a:pPr>
              <a:spcBef>
                <a:spcPts val="0"/>
              </a:spcBef>
            </a:pPr>
            <a:r>
              <a:rPr lang="en-US" sz="2000" kern="0" dirty="0"/>
              <a:t>reads head</a:t>
            </a:r>
          </a:p>
          <a:p>
            <a:pPr>
              <a:spcBef>
                <a:spcPts val="0"/>
              </a:spcBef>
            </a:pPr>
            <a:r>
              <a:rPr lang="en-US" sz="2000" kern="0" dirty="0"/>
              <a:t>reads tail (sees single entry)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kern="0" dirty="0"/>
          </a:p>
          <a:p>
            <a:pPr>
              <a:spcBef>
                <a:spcPts val="0"/>
              </a:spcBef>
            </a:pPr>
            <a:r>
              <a:rPr lang="en-US" sz="2000" kern="0" dirty="0"/>
              <a:t>sets head and tail to null</a:t>
            </a:r>
          </a:p>
          <a:p>
            <a:pPr>
              <a:spcBef>
                <a:spcPts val="0"/>
              </a:spcBef>
            </a:pPr>
            <a:endParaRPr lang="en-US" sz="2000" kern="0" dirty="0"/>
          </a:p>
          <a:p>
            <a:pPr>
              <a:spcBef>
                <a:spcPts val="0"/>
              </a:spcBef>
            </a:pPr>
            <a:r>
              <a:rPr lang="en-US" sz="2000" kern="0" dirty="0"/>
              <a:t>deletes A</a:t>
            </a:r>
          </a:p>
        </p:txBody>
      </p:sp>
      <p:sp>
        <p:nvSpPr>
          <p:cNvPr id="52" name="Content Placeholder 1">
            <a:extLst>
              <a:ext uri="{FF2B5EF4-FFF2-40B4-BE49-F238E27FC236}">
                <a16:creationId xmlns:a16="http://schemas.microsoft.com/office/drawing/2014/main" id="{77C984A8-CDB7-F941-B7A2-6037012B8309}"/>
              </a:ext>
            </a:extLst>
          </p:cNvPr>
          <p:cNvSpPr txBox="1">
            <a:spLocks/>
          </p:cNvSpPr>
          <p:nvPr/>
        </p:nvSpPr>
        <p:spPr bwMode="auto">
          <a:xfrm>
            <a:off x="6145673" y="1268760"/>
            <a:ext cx="3983570" cy="416930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charset="0"/>
              <a:buChar char=""/>
              <a:defRPr sz="2800">
                <a:solidFill>
                  <a:schemeClr val="tx1"/>
                </a:solidFill>
                <a:latin typeface="Franklin Gothic Book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50000"/>
              <a:buChar char="»"/>
              <a:defRPr sz="2400">
                <a:solidFill>
                  <a:schemeClr val="tx1"/>
                </a:solidFill>
                <a:latin typeface="Franklin Gothic Book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Franklin Gothic Book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Monotype Sorts" charset="0"/>
              <a:buChar char=""/>
              <a:defRPr sz="2000">
                <a:solidFill>
                  <a:schemeClr val="tx1"/>
                </a:solidFill>
                <a:latin typeface="Franklin Gothic Book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>
                <a:solidFill>
                  <a:schemeClr val="tx1"/>
                </a:solidFill>
                <a:latin typeface="Franklin Gothic Book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kern="0" dirty="0"/>
              <a:t>Thread 2: enqueue B</a:t>
            </a:r>
            <a:endParaRPr lang="en-US" sz="2000" kern="0" dirty="0"/>
          </a:p>
          <a:p>
            <a:pPr>
              <a:spcBef>
                <a:spcPts val="0"/>
              </a:spcBef>
            </a:pPr>
            <a:r>
              <a:rPr lang="en-US" sz="2000" kern="0" dirty="0"/>
              <a:t>reads tail</a:t>
            </a:r>
          </a:p>
          <a:p>
            <a:pPr>
              <a:spcBef>
                <a:spcPts val="0"/>
              </a:spcBef>
            </a:pPr>
            <a:r>
              <a:rPr lang="en-US" sz="2000" kern="0" dirty="0"/>
              <a:t>assumes </a:t>
            </a:r>
            <a:r>
              <a:rPr lang="en-US" sz="2000" kern="0" dirty="0" err="1"/>
              <a:t>A.next</a:t>
            </a:r>
            <a:r>
              <a:rPr lang="en-US" sz="2000" kern="0" dirty="0"/>
              <a:t> is null</a:t>
            </a:r>
          </a:p>
          <a:p>
            <a:pPr>
              <a:spcBef>
                <a:spcPts val="0"/>
              </a:spcBef>
            </a:pPr>
            <a:r>
              <a:rPr lang="en-US" sz="2000" kern="0" dirty="0"/>
              <a:t>creates new node B</a:t>
            </a:r>
          </a:p>
          <a:p>
            <a:pPr>
              <a:spcBef>
                <a:spcPts val="0"/>
              </a:spcBef>
            </a:pPr>
            <a:endParaRPr lang="en-US" sz="2400" kern="0" dirty="0"/>
          </a:p>
          <a:p>
            <a:pPr>
              <a:spcBef>
                <a:spcPts val="0"/>
              </a:spcBef>
            </a:pPr>
            <a:endParaRPr lang="en-US" sz="2400" kern="0" dirty="0"/>
          </a:p>
          <a:p>
            <a:pPr>
              <a:spcBef>
                <a:spcPts val="0"/>
              </a:spcBef>
            </a:pPr>
            <a:r>
              <a:rPr lang="en-US" sz="2000" kern="0" dirty="0"/>
              <a:t>sets </a:t>
            </a:r>
            <a:r>
              <a:rPr lang="en-US" sz="2000" kern="0" dirty="0" err="1"/>
              <a:t>A.next</a:t>
            </a:r>
            <a:r>
              <a:rPr lang="en-US" sz="2000" kern="0" dirty="0"/>
              <a:t> to B</a:t>
            </a:r>
          </a:p>
          <a:p>
            <a:pPr>
              <a:spcBef>
                <a:spcPts val="0"/>
              </a:spcBef>
            </a:pPr>
            <a:endParaRPr lang="en-US" sz="2000" kern="0" dirty="0"/>
          </a:p>
          <a:p>
            <a:pPr>
              <a:spcBef>
                <a:spcPts val="0"/>
              </a:spcBef>
            </a:pPr>
            <a:r>
              <a:rPr lang="en-US" sz="2000" kern="0" dirty="0"/>
              <a:t>sets tail to B</a:t>
            </a:r>
          </a:p>
        </p:txBody>
      </p:sp>
    </p:spTree>
    <p:extLst>
      <p:ext uri="{BB962C8B-B14F-4D97-AF65-F5344CB8AC3E}">
        <p14:creationId xmlns:p14="http://schemas.microsoft.com/office/powerpoint/2010/main" val="412481388"/>
      </p:ext>
    </p:extLst>
  </p:cSld>
  <p:clrMapOvr>
    <a:masterClrMapping/>
  </p:clrMapOvr>
</p:sld>
</file>

<file path=ppt/theme/theme1.xml><?xml version="1.0" encoding="utf-8"?>
<a:theme xmlns:a="http://schemas.openxmlformats.org/drawingml/2006/main" name="untitled 1">
  <a:themeElements>
    <a:clrScheme name="">
      <a:dk1>
        <a:srgbClr val="000000"/>
      </a:dk1>
      <a:lt1>
        <a:srgbClr val="FFFFFF"/>
      </a:lt1>
      <a:dk2>
        <a:srgbClr val="006B61"/>
      </a:dk2>
      <a:lt2>
        <a:srgbClr val="C0C0C0"/>
      </a:lt2>
      <a:accent1>
        <a:srgbClr val="FF00FF"/>
      </a:accent1>
      <a:accent2>
        <a:srgbClr val="00C0C0"/>
      </a:accent2>
      <a:accent3>
        <a:srgbClr val="FFFFFF"/>
      </a:accent3>
      <a:accent4>
        <a:srgbClr val="000000"/>
      </a:accent4>
      <a:accent5>
        <a:srgbClr val="FFAAFF"/>
      </a:accent5>
      <a:accent6>
        <a:srgbClr val="00AEAE"/>
      </a:accent6>
      <a:hlink>
        <a:srgbClr val="00C000"/>
      </a:hlink>
      <a:folHlink>
        <a:srgbClr val="800080"/>
      </a:folHlink>
    </a:clrScheme>
    <a:fontScheme name="untitled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14938</TotalTime>
  <Words>2176</Words>
  <Application>Microsoft Macintosh PowerPoint</Application>
  <PresentationFormat>Custom</PresentationFormat>
  <Paragraphs>507</Paragraphs>
  <Slides>47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60" baseType="lpstr">
      <vt:lpstr>Arial Rounded MT Bold</vt:lpstr>
      <vt:lpstr>Cambria Math</vt:lpstr>
      <vt:lpstr>Comic Sans MS</vt:lpstr>
      <vt:lpstr>Courier</vt:lpstr>
      <vt:lpstr>Franklin Gothic Book</vt:lpstr>
      <vt:lpstr>Franklin Gothic Medium</vt:lpstr>
      <vt:lpstr>Helvetica</vt:lpstr>
      <vt:lpstr>Monotype Sorts</vt:lpstr>
      <vt:lpstr>Tahoma</vt:lpstr>
      <vt:lpstr>Times</vt:lpstr>
      <vt:lpstr>Times New Roman</vt:lpstr>
      <vt:lpstr>Wingdings</vt:lpstr>
      <vt:lpstr>untitled 1</vt:lpstr>
      <vt:lpstr>PowerPoint Presentation</vt:lpstr>
      <vt:lpstr>The University of Rochester</vt:lpstr>
      <vt:lpstr>PowerPoint Presentation</vt:lpstr>
      <vt:lpstr>The Computer Science Dept.</vt:lpstr>
      <vt:lpstr>The multicore revolution</vt:lpstr>
      <vt:lpstr>Shared data structures</vt:lpstr>
      <vt:lpstr>A typical sequential queue</vt:lpstr>
      <vt:lpstr>A typical sequential queue</vt:lpstr>
      <vt:lpstr>Concurrent updates are unsafe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Atomicity</vt:lpstr>
      <vt:lpstr>Nonblocking data structures</vt:lpstr>
      <vt:lpstr>Instantaneously?</vt:lpstr>
      <vt:lpstr>M&amp;S queue</vt:lpstr>
      <vt:lpstr>M&amp;S queue with data</vt:lpstr>
      <vt:lpstr>M&amp;S queue: enqueue</vt:lpstr>
      <vt:lpstr>M&amp;S queue: enqueue</vt:lpstr>
      <vt:lpstr>M&amp;S queue: dequeue</vt:lpstr>
      <vt:lpstr>M&amp;S queue: dequeue II</vt:lpstr>
      <vt:lpstr>What if the queue is empty?</vt:lpstr>
      <vt:lpstr>The traditional approach</vt:lpstr>
      <vt:lpstr>Dual data structures</vt:lpstr>
      <vt:lpstr>The dualqueue</vt:lpstr>
      <vt:lpstr>Dualqueue: dequeue</vt:lpstr>
      <vt:lpstr>Dualqueue: dequeue II</vt:lpstr>
      <vt:lpstr>Dualqueue: dequeue III</vt:lpstr>
      <vt:lpstr>Dualqueue: dequeue IV</vt:lpstr>
      <vt:lpstr>Dualqueue: enqueue</vt:lpstr>
      <vt:lpstr>Dualqueue: satisfying requests</vt:lpstr>
      <vt:lpstr>Synchronous stacks, queues, and exchangers</vt:lpstr>
      <vt:lpstr>Generic duals</vt:lpstr>
      <vt:lpstr>Almost any?</vt:lpstr>
      <vt:lpstr>How fast?</vt:lpstr>
      <vt:lpstr>Conclusions/contributions</vt:lpstr>
      <vt:lpstr>Open questions</vt:lpstr>
      <vt:lpstr>For more information</vt:lpstr>
      <vt:lpstr>PowerPoint Presentation</vt:lpstr>
      <vt:lpstr>PowerPoint Presentation</vt:lpstr>
      <vt:lpstr>Formalizing dualism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Dual Data Structures</dc:title>
  <dc:creator>Bill Scherer</dc:creator>
  <cp:lastModifiedBy>Scott, Michael</cp:lastModifiedBy>
  <cp:revision>533</cp:revision>
  <cp:lastPrinted>2004-05-18T14:09:24Z</cp:lastPrinted>
  <dcterms:created xsi:type="dcterms:W3CDTF">2003-03-20T22:11:07Z</dcterms:created>
  <dcterms:modified xsi:type="dcterms:W3CDTF">2019-07-14T06:19:29Z</dcterms:modified>
</cp:coreProperties>
</file>