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12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13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14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60" r:id="rId4"/>
    <p:sldId id="261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9144000" cy="5143500" type="screen16x9"/>
  <p:notesSz cx="6858000" cy="9144000"/>
  <p:embeddedFontLst>
    <p:embeddedFont>
      <p:font typeface="JetBrains Mono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192">
          <p15:clr>
            <a:srgbClr val="747775"/>
          </p15:clr>
        </p15:guide>
        <p15:guide id="2" orient="horz" pos="3050">
          <p15:clr>
            <a:srgbClr val="747775"/>
          </p15:clr>
        </p15:guide>
        <p15:guide id="3" pos="5567">
          <p15:clr>
            <a:srgbClr val="747775"/>
          </p15:clr>
        </p15:guide>
        <p15:guide id="4" orient="horz" pos="192">
          <p15:clr>
            <a:srgbClr val="747775"/>
          </p15:clr>
        </p15:guide>
        <p15:guide id="5" orient="horz" pos="2796">
          <p15:clr>
            <a:srgbClr val="747775"/>
          </p15:clr>
        </p15:guide>
        <p15:guide id="6" pos="37">
          <p15:clr>
            <a:srgbClr val="747775"/>
          </p15:clr>
        </p15:guide>
        <p15:guide id="7" orient="horz" pos="475">
          <p15:clr>
            <a:srgbClr val="747775"/>
          </p15:clr>
        </p15:guide>
        <p15:guide id="8" orient="horz" pos="2904">
          <p15:clr>
            <a:srgbClr val="747775"/>
          </p15:clr>
        </p15:guide>
        <p15:guide id="9" pos="907">
          <p15:clr>
            <a:srgbClr val="747775"/>
          </p15:clr>
        </p15:guide>
        <p15:guide id="10" pos="927">
          <p15:clr>
            <a:srgbClr val="747775"/>
          </p15:clr>
        </p15:guide>
        <p15:guide id="11" pos="917">
          <p15:clr>
            <a:srgbClr val="747775"/>
          </p15:clr>
        </p15:guide>
        <p15:guide id="12" orient="horz" pos="336">
          <p15:clr>
            <a:srgbClr val="747775"/>
          </p15:clr>
        </p15:guide>
        <p15:guide id="13" orient="horz" pos="360">
          <p15:clr>
            <a:srgbClr val="747775"/>
          </p15:clr>
        </p15:guide>
        <p15:guide id="14" pos="887">
          <p15:clr>
            <a:srgbClr val="747775"/>
          </p15:clr>
        </p15:guide>
        <p15:guide id="15" orient="horz" pos="927">
          <p15:clr>
            <a:srgbClr val="747775"/>
          </p15:clr>
        </p15:guide>
        <p15:guide id="16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Иван Горбунов" initials="" lastIdx="1" clrIdx="0"/>
  <p:cmAuthor id="1" name="Татьяна Карасева" initials="" lastIdx="9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02" y="102"/>
      </p:cViewPr>
      <p:guideLst>
        <p:guide pos="192"/>
        <p:guide orient="horz" pos="3050"/>
        <p:guide pos="5567"/>
        <p:guide orient="horz" pos="192"/>
        <p:guide orient="horz" pos="2796"/>
        <p:guide pos="37"/>
        <p:guide orient="horz" pos="475"/>
        <p:guide orient="horz" pos="2904"/>
        <p:guide pos="907"/>
        <p:guide pos="927"/>
        <p:guide pos="917"/>
        <p:guide orient="horz" pos="336"/>
        <p:guide orient="horz" pos="360"/>
        <p:guide pos="887"/>
        <p:guide orient="horz" pos="92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48:24.525" idx="2">
    <p:pos x="405" y="1354"/>
    <p:text>кропнуть по отдельности скрины, убрать белый фон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0:23.174" idx="3">
    <p:pos x="190" y="1099"/>
    <p:text>покрасить плашки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1:41.353" idx="4">
    <p:pos x="337" y="2323"/>
    <p:text>формулу в отдельный блочик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3:33.904" idx="5">
    <p:pos x="192" y="2211"/>
    <p:text>подсветить вывод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4:12.673" idx="6">
    <p:pos x="6000" y="0"/>
    <p:text>можно разбить на плашки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5:02.678" idx="7">
    <p:pos x="6000" y="0"/>
    <p:text>нечитабельно. Заги можно выделить, выводы подсветить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6:10.243" idx="8">
    <p:pos x="192" y="1889"/>
    <p:text>выровнять блоки относительно друг друга, сейчас скачут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6-05-06T13:59:23.070" idx="9">
    <p:pos x="6000" y="0"/>
    <p:text>всё скачет, выровнять тексты и размеры блочиков (левая и правая сторона)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39a8bffe12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39a8bffe12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8b7a8addbe_0_5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8b7a8addbe_0_5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362d62a9bb8_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362d62a9bb8_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8b7a8addbe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8b7a8addbe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38b7a8addbe_0_7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38b7a8addbe_0_7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8b7a8addbe_0_7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8b7a8addbe_0_7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ddbf0269cf_3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ddbf0269cf_3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3dc4ee3e286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3dc4ee3e286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ru-RU"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38b7a8addbe_0_9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38b7a8addbe_0_9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8b7a8addbe_0_9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38b7a8addbe_0_9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8b7a8addbe_0_9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38b7a8addbe_0_9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fa16f21b3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fa16f21b3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8b7a8addbe_0_1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8b7a8addbe_0_1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8b7a8addbe_0_1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8b7a8addbe_0_1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g38b7a8addbe_0_1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8" name="Google Shape;778;g38b7a8addbe_0_1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8b7a8addbe_0_1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8b7a8addbe_0_1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362efe2a004_4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362efe2a004_4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dfa16f21b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dfa16f21b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dfa16f21b3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dfa16f21b3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9a8bffe127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9a8bffe127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9a8bffe127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9a8bffe127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9a8d56c5c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9a8d56c5c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9a8d56c5c2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9a8d56c5c2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8b7a8addbe_0_5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8b7a8addbe_0_5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16161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4.xml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5.xml"/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12" Type="http://schemas.openxmlformats.org/officeDocument/2006/relationships/comments" Target="../comments/comment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comments" Target="../comments/comment3.xml"/><Relationship Id="rId3" Type="http://schemas.openxmlformats.org/officeDocument/2006/relationships/image" Target="../media/image3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g"/><Relationship Id="rId11" Type="http://schemas.openxmlformats.org/officeDocument/2006/relationships/image" Target="../media/image19.jpg"/><Relationship Id="rId5" Type="http://schemas.openxmlformats.org/officeDocument/2006/relationships/image" Target="../media/image13.jp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285300" y="1724700"/>
            <a:ext cx="6592500" cy="151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ru" sz="4500">
                <a:solidFill>
                  <a:schemeClr val="lt1"/>
                </a:solidFill>
              </a:rPr>
              <a:t>Коллаж изображений </a:t>
            </a:r>
            <a:endParaRPr sz="45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rial"/>
              <a:buNone/>
            </a:pPr>
            <a:r>
              <a:rPr lang="ru" sz="4500">
                <a:solidFill>
                  <a:schemeClr val="lt1"/>
                </a:solidFill>
              </a:rPr>
              <a:t>в чате как задача оптимизации</a:t>
            </a:r>
            <a:endParaRPr sz="4500">
              <a:solidFill>
                <a:schemeClr val="lt1"/>
              </a:solidFill>
            </a:endParaRPr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305076"/>
            <a:ext cx="2224453" cy="10213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304795" y="4410150"/>
            <a:ext cx="50046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>
                <a:solidFill>
                  <a:srgbClr val="7F30E3"/>
                </a:solidFill>
              </a:rPr>
              <a:t>Горбунов Иван</a:t>
            </a:r>
            <a:endParaRPr sz="1800">
              <a:solidFill>
                <a:srgbClr val="7F30E3"/>
              </a:solidFill>
            </a:endParaRPr>
          </a:p>
        </p:txBody>
      </p:sp>
      <p:sp>
        <p:nvSpPr>
          <p:cNvPr id="59" name="Google Shape;59;p14"/>
          <p:cNvSpPr/>
          <p:nvPr/>
        </p:nvSpPr>
        <p:spPr>
          <a:xfrm>
            <a:off x="304795" y="4663925"/>
            <a:ext cx="50046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>
                <a:solidFill>
                  <a:srgbClr val="FFFFFF"/>
                </a:solidFill>
              </a:rPr>
              <a:t>Wildberries &amp; Russ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304800" y="3411050"/>
            <a:ext cx="50046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solidFill>
                  <a:srgbClr val="FFFFFF"/>
                </a:solidFill>
              </a:rPr>
              <a:t>Как превратить требования к дизайну в измеримую функцию качества и найти лучшее решение</a:t>
            </a:r>
            <a:br>
              <a:rPr lang="ru" sz="1600">
                <a:solidFill>
                  <a:srgbClr val="FFFFFF"/>
                </a:solidFill>
              </a:rPr>
            </a:br>
            <a:r>
              <a:rPr lang="ru" sz="1600">
                <a:solidFill>
                  <a:srgbClr val="FFFFFF"/>
                </a:solidFill>
              </a:rPr>
              <a:t>в ограничениях времени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8800" y="0"/>
            <a:ext cx="4611550" cy="42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6"/>
          <p:cNvSpPr/>
          <p:nvPr/>
        </p:nvSpPr>
        <p:spPr>
          <a:xfrm>
            <a:off x="304775" y="3862432"/>
            <a:ext cx="8534400" cy="747600"/>
          </a:xfrm>
          <a:prstGeom prst="roundRect">
            <a:avLst>
              <a:gd name="adj" fmla="val 15530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Глобальный выбор использует построение строки и её оценку, чтобы выбрать лучшее разбиение всей последовательности.</a:t>
            </a:r>
            <a:br>
              <a:rPr lang="ru" sz="1000">
                <a:solidFill>
                  <a:schemeClr val="lt1"/>
                </a:solidFill>
              </a:rPr>
            </a:br>
            <a:r>
              <a:rPr lang="ru" sz="1000">
                <a:solidFill>
                  <a:schemeClr val="lt1"/>
                </a:solidFill>
              </a:rPr>
              <a:t>Кэши и параметры тюнинга здесь не показаны, они ускоряют расчёт, но не меняют структуру решения.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52" name="Google Shape;352;p26"/>
          <p:cNvSpPr/>
          <p:nvPr/>
        </p:nvSpPr>
        <p:spPr>
          <a:xfrm>
            <a:off x="304800" y="1476850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Входные фото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3" name="Google Shape;353;p26"/>
          <p:cNvSpPr/>
          <p:nvPr/>
        </p:nvSpPr>
        <p:spPr>
          <a:xfrm>
            <a:off x="2054702" y="1476850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Ограничения и поиск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4" name="Google Shape;354;p26"/>
          <p:cNvSpPr/>
          <p:nvPr/>
        </p:nvSpPr>
        <p:spPr>
          <a:xfrm>
            <a:off x="3804604" y="1476850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Глобальный выбор строк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5" name="Google Shape;355;p26"/>
          <p:cNvSpPr/>
          <p:nvPr/>
        </p:nvSpPr>
        <p:spPr>
          <a:xfrm>
            <a:off x="5554505" y="1476850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Сглаживание высот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6" name="Google Shape;356;p26"/>
          <p:cNvSpPr/>
          <p:nvPr/>
        </p:nvSpPr>
        <p:spPr>
          <a:xfrm>
            <a:off x="7304407" y="1476850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Геометрия коллажа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57" name="Google Shape;357;p26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10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358" name="Google Shape;358;p26"/>
          <p:cNvSpPr/>
          <p:nvPr/>
        </p:nvSpPr>
        <p:spPr>
          <a:xfrm>
            <a:off x="291475" y="4733925"/>
            <a:ext cx="6672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pic>
        <p:nvPicPr>
          <p:cNvPr id="359" name="Google Shape;3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6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Архитектура решения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361" name="Google Shape;361;p26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Не одна большая эвристика, а несколько слоёв с разной ответственностью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362" name="Google Shape;362;p26"/>
          <p:cNvSpPr/>
          <p:nvPr/>
        </p:nvSpPr>
        <p:spPr>
          <a:xfrm>
            <a:off x="2875575" y="2732388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Оценка качества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363" name="Google Shape;363;p26"/>
          <p:cNvSpPr/>
          <p:nvPr/>
        </p:nvSpPr>
        <p:spPr>
          <a:xfrm>
            <a:off x="4734825" y="2732388"/>
            <a:ext cx="1533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Построение строки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364" name="Google Shape;364;p26"/>
          <p:cNvCxnSpPr>
            <a:stCxn id="352" idx="3"/>
            <a:endCxn id="353" idx="1"/>
          </p:cNvCxnSpPr>
          <p:nvPr/>
        </p:nvCxnSpPr>
        <p:spPr>
          <a:xfrm>
            <a:off x="1838400" y="19052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65" name="Google Shape;365;p26"/>
          <p:cNvCxnSpPr>
            <a:stCxn id="353" idx="3"/>
            <a:endCxn id="354" idx="1"/>
          </p:cNvCxnSpPr>
          <p:nvPr/>
        </p:nvCxnSpPr>
        <p:spPr>
          <a:xfrm>
            <a:off x="3588302" y="19052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66" name="Google Shape;366;p26"/>
          <p:cNvCxnSpPr>
            <a:stCxn id="354" idx="3"/>
            <a:endCxn id="355" idx="1"/>
          </p:cNvCxnSpPr>
          <p:nvPr/>
        </p:nvCxnSpPr>
        <p:spPr>
          <a:xfrm>
            <a:off x="5338204" y="19052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67" name="Google Shape;367;p26"/>
          <p:cNvCxnSpPr>
            <a:stCxn id="355" idx="3"/>
            <a:endCxn id="356" idx="1"/>
          </p:cNvCxnSpPr>
          <p:nvPr/>
        </p:nvCxnSpPr>
        <p:spPr>
          <a:xfrm>
            <a:off x="7088105" y="190525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68" name="Google Shape;368;p26"/>
          <p:cNvCxnSpPr>
            <a:stCxn id="362" idx="0"/>
            <a:endCxn id="354" idx="2"/>
          </p:cNvCxnSpPr>
          <p:nvPr/>
        </p:nvCxnSpPr>
        <p:spPr>
          <a:xfrm rot="-5400000">
            <a:off x="3907575" y="2068488"/>
            <a:ext cx="398700" cy="929100"/>
          </a:xfrm>
          <a:prstGeom prst="bentConnector3">
            <a:avLst>
              <a:gd name="adj1" fmla="val 50005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69" name="Google Shape;369;p26"/>
          <p:cNvCxnSpPr>
            <a:stCxn id="363" idx="0"/>
            <a:endCxn id="354" idx="2"/>
          </p:cNvCxnSpPr>
          <p:nvPr/>
        </p:nvCxnSpPr>
        <p:spPr>
          <a:xfrm rot="5400000" flipH="1">
            <a:off x="4837125" y="2067888"/>
            <a:ext cx="398700" cy="930300"/>
          </a:xfrm>
          <a:prstGeom prst="bentConnector3">
            <a:avLst>
              <a:gd name="adj1" fmla="val 50005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7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375" name="Google Shape;375;p27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11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376" name="Google Shape;37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7"/>
          <p:cNvSpPr txBox="1"/>
          <p:nvPr/>
        </p:nvSpPr>
        <p:spPr>
          <a:xfrm>
            <a:off x="5913224" y="1406581"/>
            <a:ext cx="19743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50" tIns="31125" rIns="62250" bIns="31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Заполнение по ширине</a:t>
            </a:r>
            <a:endParaRPr sz="1000">
              <a:solidFill>
                <a:schemeClr val="lt1"/>
              </a:solidFill>
            </a:endParaRPr>
          </a:p>
        </p:txBody>
      </p:sp>
      <p:pic>
        <p:nvPicPr>
          <p:cNvPr id="378" name="Google Shape;37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9925" y="2059744"/>
            <a:ext cx="1166675" cy="66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5700" y="2114288"/>
            <a:ext cx="1317300" cy="61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20981" y="1855154"/>
            <a:ext cx="871490" cy="871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35695" y="2990969"/>
            <a:ext cx="3500905" cy="10737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2" name="Google Shape;382;p27"/>
          <p:cNvCxnSpPr/>
          <p:nvPr/>
        </p:nvCxnSpPr>
        <p:spPr>
          <a:xfrm rot="10800000">
            <a:off x="5046009" y="2991000"/>
            <a:ext cx="0" cy="10692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83" name="Google Shape;383;p27"/>
          <p:cNvSpPr txBox="1"/>
          <p:nvPr/>
        </p:nvSpPr>
        <p:spPr>
          <a:xfrm rot="-5400000">
            <a:off x="4097896" y="3422531"/>
            <a:ext cx="15294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50" tIns="31125" rIns="62250" bIns="31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Высотный бюджет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84" name="Google Shape;384;p27"/>
          <p:cNvCxnSpPr/>
          <p:nvPr/>
        </p:nvCxnSpPr>
        <p:spPr>
          <a:xfrm>
            <a:off x="5148525" y="2005838"/>
            <a:ext cx="1298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85" name="Google Shape;385;p27"/>
          <p:cNvSpPr txBox="1"/>
          <p:nvPr/>
        </p:nvSpPr>
        <p:spPr>
          <a:xfrm>
            <a:off x="5256975" y="1810163"/>
            <a:ext cx="1081500" cy="1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50" tIns="31125" rIns="62250" bIns="31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min размеры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6" name="Google Shape;386;p27"/>
          <p:cNvSpPr txBox="1"/>
          <p:nvPr/>
        </p:nvSpPr>
        <p:spPr>
          <a:xfrm rot="-5400000">
            <a:off x="4318400" y="2221925"/>
            <a:ext cx="10749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50" tIns="31125" rIns="62250" bIns="31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min размеры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387" name="Google Shape;387;p27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Множество допустимых решений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388" name="Google Shape;388;p27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Что нельзя нарушать алгоритму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389" name="Google Shape;389;p27"/>
          <p:cNvSpPr/>
          <p:nvPr/>
        </p:nvSpPr>
        <p:spPr>
          <a:xfrm>
            <a:off x="304800" y="3510875"/>
            <a:ext cx="3174600" cy="927600"/>
          </a:xfrm>
          <a:prstGeom prst="roundRect">
            <a:avLst>
              <a:gd name="adj" fmla="val 16667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Это не предпочтения, а рамки,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за которые решение не должно выходить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90" name="Google Shape;390;p27"/>
          <p:cNvCxnSpPr/>
          <p:nvPr/>
        </p:nvCxnSpPr>
        <p:spPr>
          <a:xfrm>
            <a:off x="5135700" y="1672888"/>
            <a:ext cx="350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391" name="Google Shape;391;p27"/>
          <p:cNvCxnSpPr/>
          <p:nvPr/>
        </p:nvCxnSpPr>
        <p:spPr>
          <a:xfrm>
            <a:off x="5135700" y="4187363"/>
            <a:ext cx="350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92" name="Google Shape;392;p27"/>
          <p:cNvSpPr txBox="1"/>
          <p:nvPr/>
        </p:nvSpPr>
        <p:spPr>
          <a:xfrm>
            <a:off x="5913224" y="4187369"/>
            <a:ext cx="1974300" cy="2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250" tIns="31125" rIns="62250" bIns="311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Ширина контейнера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93" name="Google Shape;393;p27"/>
          <p:cNvCxnSpPr/>
          <p:nvPr/>
        </p:nvCxnSpPr>
        <p:spPr>
          <a:xfrm rot="10800000">
            <a:off x="5046009" y="2114250"/>
            <a:ext cx="0" cy="60900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94" name="Google Shape;394;p27"/>
          <p:cNvSpPr/>
          <p:nvPr/>
        </p:nvSpPr>
        <p:spPr>
          <a:xfrm>
            <a:off x="304800" y="1471550"/>
            <a:ext cx="4205400" cy="1599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38400" marR="0" lvl="0" indent="-319301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Минимальные размеры тайлов</a:t>
            </a:r>
            <a:endParaRPr>
              <a:solidFill>
                <a:schemeClr val="lt1"/>
              </a:solidFill>
            </a:endParaRPr>
          </a:p>
          <a:p>
            <a:pPr marL="338400" marR="0" lvl="0" indent="-319301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Заполнение ширины строки </a:t>
            </a:r>
            <a:endParaRPr>
              <a:solidFill>
                <a:schemeClr val="lt1"/>
              </a:solidFill>
            </a:endParaRPr>
          </a:p>
          <a:p>
            <a:pPr marL="338400" marR="0" lvl="0" indent="-319301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Ограничения на состав строки</a:t>
            </a:r>
            <a:endParaRPr>
              <a:solidFill>
                <a:schemeClr val="lt1"/>
              </a:solidFill>
            </a:endParaRPr>
          </a:p>
          <a:p>
            <a:pPr marL="338400" marR="0" lvl="0" indent="-319301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Контроль крайностей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по обрезке и полям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8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400" name="Google Shape;400;p28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12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401" name="Google Shape;4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8"/>
          <p:cNvSpPr txBox="1"/>
          <p:nvPr/>
        </p:nvSpPr>
        <p:spPr>
          <a:xfrm>
            <a:off x="304811" y="1471538"/>
            <a:ext cx="29100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Р</a:t>
            </a:r>
            <a:r>
              <a:rPr lang="ru" sz="1600">
                <a:solidFill>
                  <a:schemeClr val="lt1"/>
                </a:solidFill>
              </a:rPr>
              <a:t>ежим</a:t>
            </a:r>
            <a:r>
              <a:rPr lang="ru" sz="16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1: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>
                <a:solidFill>
                  <a:schemeClr val="lt1"/>
                </a:solidFill>
              </a:rPr>
              <a:t>З</a:t>
            </a: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аполнить тайл и заплатить обрезкой</a:t>
            </a:r>
            <a:endParaRPr sz="12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3" name="Google Shape;403;p28"/>
          <p:cNvGrpSpPr/>
          <p:nvPr/>
        </p:nvGrpSpPr>
        <p:grpSpPr>
          <a:xfrm>
            <a:off x="339391" y="2194283"/>
            <a:ext cx="1525390" cy="1719802"/>
            <a:chOff x="1805582" y="2652477"/>
            <a:chExt cx="2870512" cy="3236360"/>
          </a:xfrm>
        </p:grpSpPr>
        <p:pic>
          <p:nvPicPr>
            <p:cNvPr id="404" name="Google Shape;404;p28"/>
            <p:cNvPicPr preferRelativeResize="0"/>
            <p:nvPr/>
          </p:nvPicPr>
          <p:blipFill rotWithShape="1">
            <a:blip r:embed="rId4">
              <a:alphaModFix amt="52999"/>
            </a:blip>
            <a:srcRect l="44283" r="14896" b="2553"/>
            <a:stretch/>
          </p:blipFill>
          <p:spPr>
            <a:xfrm>
              <a:off x="2652084" y="2667697"/>
              <a:ext cx="2024010" cy="3221140"/>
            </a:xfrm>
            <a:custGeom>
              <a:avLst/>
              <a:gdLst/>
              <a:ahLst/>
              <a:cxnLst/>
              <a:rect l="l" t="t" r="r" b="b"/>
              <a:pathLst>
                <a:path w="2024010" h="3221140" extrusionOk="0">
                  <a:moveTo>
                    <a:pt x="242404" y="0"/>
                  </a:moveTo>
                  <a:lnTo>
                    <a:pt x="1781606" y="0"/>
                  </a:lnTo>
                  <a:lnTo>
                    <a:pt x="1817977" y="11290"/>
                  </a:lnTo>
                  <a:cubicBezTo>
                    <a:pt x="1939054" y="62501"/>
                    <a:pt x="2024010" y="182390"/>
                    <a:pt x="2024010" y="322122"/>
                  </a:cubicBezTo>
                  <a:lnTo>
                    <a:pt x="2024010" y="2883798"/>
                  </a:lnTo>
                  <a:cubicBezTo>
                    <a:pt x="2024010" y="3070107"/>
                    <a:pt x="1872977" y="3221140"/>
                    <a:pt x="1686668" y="3221140"/>
                  </a:cubicBezTo>
                  <a:lnTo>
                    <a:pt x="337342" y="3221140"/>
                  </a:lnTo>
                  <a:cubicBezTo>
                    <a:pt x="151033" y="3221140"/>
                    <a:pt x="0" y="3070107"/>
                    <a:pt x="0" y="2883798"/>
                  </a:cubicBezTo>
                  <a:lnTo>
                    <a:pt x="0" y="322122"/>
                  </a:lnTo>
                  <a:cubicBezTo>
                    <a:pt x="0" y="182390"/>
                    <a:pt x="84956" y="62501"/>
                    <a:pt x="206033" y="11290"/>
                  </a:cubicBezTo>
                  <a:close/>
                </a:path>
              </a:pathLst>
            </a:custGeom>
            <a:noFill/>
            <a:ln w="25925" cap="flat" cmpd="sng">
              <a:solidFill>
                <a:srgbClr val="7F30E3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05" name="Google Shape;405;p28"/>
            <p:cNvPicPr preferRelativeResize="0"/>
            <p:nvPr/>
          </p:nvPicPr>
          <p:blipFill rotWithShape="1">
            <a:blip r:embed="rId4">
              <a:alphaModFix/>
            </a:blip>
            <a:srcRect l="27207" t="1048" r="31971" b="1048"/>
            <a:stretch/>
          </p:blipFill>
          <p:spPr>
            <a:xfrm>
              <a:off x="1805582" y="2652477"/>
              <a:ext cx="2024010" cy="3236360"/>
            </a:xfrm>
            <a:custGeom>
              <a:avLst/>
              <a:gdLst/>
              <a:ahLst/>
              <a:cxnLst/>
              <a:rect l="l" t="t" r="r" b="b"/>
              <a:pathLst>
                <a:path w="2024010" h="3236360" extrusionOk="0">
                  <a:moveTo>
                    <a:pt x="337342" y="0"/>
                  </a:moveTo>
                  <a:lnTo>
                    <a:pt x="1686668" y="0"/>
                  </a:lnTo>
                  <a:cubicBezTo>
                    <a:pt x="1872977" y="0"/>
                    <a:pt x="2024010" y="151033"/>
                    <a:pt x="2024010" y="337342"/>
                  </a:cubicBezTo>
                  <a:lnTo>
                    <a:pt x="2024010" y="2899018"/>
                  </a:lnTo>
                  <a:cubicBezTo>
                    <a:pt x="2024010" y="3085327"/>
                    <a:pt x="1872977" y="3236360"/>
                    <a:pt x="1686668" y="3236360"/>
                  </a:cubicBezTo>
                  <a:lnTo>
                    <a:pt x="337342" y="3236360"/>
                  </a:lnTo>
                  <a:cubicBezTo>
                    <a:pt x="151033" y="3236360"/>
                    <a:pt x="0" y="3085327"/>
                    <a:pt x="0" y="2899018"/>
                  </a:cubicBezTo>
                  <a:lnTo>
                    <a:pt x="0" y="337342"/>
                  </a:lnTo>
                  <a:cubicBezTo>
                    <a:pt x="0" y="151033"/>
                    <a:pt x="151033" y="0"/>
                    <a:pt x="337342" y="0"/>
                  </a:cubicBezTo>
                  <a:close/>
                </a:path>
              </a:pathLst>
            </a:custGeom>
            <a:noFill/>
            <a:ln w="25925" cap="flat" cmpd="sng">
              <a:solidFill>
                <a:srgbClr val="7F30E3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406" name="Google Shape;406;p28"/>
          <p:cNvSpPr txBox="1"/>
          <p:nvPr/>
        </p:nvSpPr>
        <p:spPr>
          <a:xfrm>
            <a:off x="2075050" y="2194275"/>
            <a:ext cx="21624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Считаем долю обрезки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умножаем на площадь тайла.</a:t>
            </a:r>
            <a:r>
              <a:rPr lang="ru" sz="1224">
                <a:solidFill>
                  <a:schemeClr val="lt1"/>
                </a:solidFill>
              </a:rPr>
              <a:t> </a:t>
            </a: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Нелинейный штраф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делает сильную обрезку намного дороже слабой.</a:t>
            </a:r>
            <a:endParaRPr sz="12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28"/>
          <p:cNvSpPr txBox="1"/>
          <p:nvPr/>
        </p:nvSpPr>
        <p:spPr>
          <a:xfrm>
            <a:off x="4571996" y="1471538"/>
            <a:ext cx="33492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Режим </a:t>
            </a:r>
            <a:r>
              <a:rPr lang="ru" sz="16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2: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>
                <a:solidFill>
                  <a:schemeClr val="lt1"/>
                </a:solidFill>
              </a:rPr>
              <a:t>П</a:t>
            </a: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оказать целиком и заплатить полями</a:t>
            </a:r>
            <a:endParaRPr sz="12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8"/>
          <p:cNvSpPr txBox="1"/>
          <p:nvPr/>
        </p:nvSpPr>
        <p:spPr>
          <a:xfrm>
            <a:off x="6719275" y="2194275"/>
            <a:ext cx="2105400" cy="9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Считаем долю полей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сравниваем с ценой обрезки. Для каждого</a:t>
            </a:r>
            <a:br>
              <a:rPr lang="ru" sz="1224">
                <a:solidFill>
                  <a:schemeClr val="lt1"/>
                </a:solidFill>
              </a:rPr>
            </a:b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тайла выбираем менее </a:t>
            </a:r>
            <a:b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плохой режим.</a:t>
            </a:r>
            <a:endParaRPr sz="12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09" name="Google Shape;409;p28"/>
          <p:cNvGrpSpPr/>
          <p:nvPr/>
        </p:nvGrpSpPr>
        <p:grpSpPr>
          <a:xfrm>
            <a:off x="4571999" y="2194283"/>
            <a:ext cx="1974838" cy="1395633"/>
            <a:chOff x="7011294" y="2241370"/>
            <a:chExt cx="3737392" cy="2641243"/>
          </a:xfrm>
        </p:grpSpPr>
        <p:sp>
          <p:nvSpPr>
            <p:cNvPr id="410" name="Google Shape;410;p28"/>
            <p:cNvSpPr/>
            <p:nvPr/>
          </p:nvSpPr>
          <p:spPr>
            <a:xfrm rot="-5400000">
              <a:off x="7551894" y="1711913"/>
              <a:ext cx="2630100" cy="3711300"/>
            </a:xfrm>
            <a:prstGeom prst="roundRect">
              <a:avLst>
                <a:gd name="adj" fmla="val 16667"/>
              </a:avLst>
            </a:prstGeom>
            <a:solidFill>
              <a:srgbClr val="7F30E3">
                <a:alpha val="29020"/>
              </a:srgbClr>
            </a:solidFill>
            <a:ln w="25925" cap="flat" cmpd="sng">
              <a:solidFill>
                <a:srgbClr val="7F30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1" name="Google Shape;411;p28"/>
            <p:cNvPicPr preferRelativeResize="0"/>
            <p:nvPr/>
          </p:nvPicPr>
          <p:blipFill rotWithShape="1">
            <a:blip r:embed="rId5">
              <a:alphaModFix/>
            </a:blip>
            <a:srcRect l="-32171" t="34037" r="3999" b="2175"/>
            <a:stretch/>
          </p:blipFill>
          <p:spPr>
            <a:xfrm>
              <a:off x="7011295" y="2241370"/>
              <a:ext cx="2986146" cy="2630185"/>
            </a:xfrm>
            <a:custGeom>
              <a:avLst/>
              <a:gdLst/>
              <a:ahLst/>
              <a:cxnLst/>
              <a:rect l="l" t="t" r="r" b="b"/>
              <a:pathLst>
                <a:path w="2319337" h="2630185" extrusionOk="0">
                  <a:moveTo>
                    <a:pt x="438373" y="0"/>
                  </a:moveTo>
                  <a:lnTo>
                    <a:pt x="2319337" y="0"/>
                  </a:lnTo>
                  <a:lnTo>
                    <a:pt x="2319337" y="2630185"/>
                  </a:lnTo>
                  <a:lnTo>
                    <a:pt x="438373" y="2630185"/>
                  </a:lnTo>
                  <a:cubicBezTo>
                    <a:pt x="196266" y="2630185"/>
                    <a:pt x="0" y="2433919"/>
                    <a:pt x="0" y="2191812"/>
                  </a:cubicBezTo>
                  <a:lnTo>
                    <a:pt x="0" y="438373"/>
                  </a:lnTo>
                  <a:cubicBezTo>
                    <a:pt x="0" y="196266"/>
                    <a:pt x="196266" y="0"/>
                    <a:pt x="438373" y="0"/>
                  </a:cubicBezTo>
                  <a:close/>
                </a:path>
              </a:pathLst>
            </a:custGeom>
            <a:noFill/>
            <a:ln w="12950" cap="flat" cmpd="sng">
              <a:solidFill>
                <a:srgbClr val="7F30E3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412" name="Google Shape;412;p28"/>
            <p:cNvSpPr/>
            <p:nvPr/>
          </p:nvSpPr>
          <p:spPr>
            <a:xfrm rot="-5400000">
              <a:off x="7577986" y="1700856"/>
              <a:ext cx="2630100" cy="3711300"/>
            </a:xfrm>
            <a:prstGeom prst="roundRect">
              <a:avLst>
                <a:gd name="adj" fmla="val 16667"/>
              </a:avLst>
            </a:prstGeom>
            <a:noFill/>
            <a:ln w="25925" cap="flat" cmpd="sng">
              <a:solidFill>
                <a:srgbClr val="7F30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2200" tIns="31075" rIns="62200" bIns="310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2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3" name="Google Shape;413;p28"/>
          <p:cNvGrpSpPr/>
          <p:nvPr/>
        </p:nvGrpSpPr>
        <p:grpSpPr>
          <a:xfrm>
            <a:off x="304812" y="4128871"/>
            <a:ext cx="6071236" cy="309900"/>
            <a:chOff x="1677000" y="3906421"/>
            <a:chExt cx="6071236" cy="309900"/>
          </a:xfrm>
        </p:grpSpPr>
        <p:sp>
          <p:nvSpPr>
            <p:cNvPr id="414" name="Google Shape;414;p28"/>
            <p:cNvSpPr/>
            <p:nvPr/>
          </p:nvSpPr>
          <p:spPr>
            <a:xfrm>
              <a:off x="1677000" y="3939375"/>
              <a:ext cx="5857200" cy="272100"/>
            </a:xfrm>
            <a:prstGeom prst="roundRect">
              <a:avLst>
                <a:gd name="adj" fmla="val 20044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8"/>
            <p:cNvSpPr txBox="1"/>
            <p:nvPr/>
          </p:nvSpPr>
          <p:spPr>
            <a:xfrm>
              <a:off x="1871285" y="3939384"/>
              <a:ext cx="2100000" cy="260100"/>
            </a:xfrm>
            <a:prstGeom prst="rect">
              <a:avLst/>
            </a:prstGeom>
            <a:blipFill rotWithShape="1">
              <a:blip r:embed="rId6">
                <a:alphaModFix/>
              </a:blip>
              <a:stretch>
                <a:fillRect l="-2560" r="-14210" b="-29031"/>
              </a:stretch>
            </a:blipFill>
            <a:ln>
              <a:noFill/>
            </a:ln>
          </p:spPr>
          <p:txBody>
            <a:bodyPr spcFirstLastPara="1" wrap="square" lIns="62200" tIns="31075" rIns="62200" bIns="310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24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952">
                <a:solidFill>
                  <a:schemeClr val="lt1"/>
                </a:solidFill>
              </a:endParaRPr>
            </a:p>
          </p:txBody>
        </p:sp>
        <p:sp>
          <p:nvSpPr>
            <p:cNvPr id="416" name="Google Shape;416;p28"/>
            <p:cNvSpPr txBox="1"/>
            <p:nvPr/>
          </p:nvSpPr>
          <p:spPr>
            <a:xfrm>
              <a:off x="4569436" y="3906421"/>
              <a:ext cx="3178800" cy="309900"/>
            </a:xfrm>
            <a:prstGeom prst="rect">
              <a:avLst/>
            </a:prstGeom>
            <a:blipFill rotWithShape="1">
              <a:blip r:embed="rId7">
                <a:alphaModFix/>
              </a:blip>
              <a:stretch>
                <a:fillRect t="-5400" b="-13520"/>
              </a:stretch>
            </a:blipFill>
            <a:ln>
              <a:noFill/>
            </a:ln>
          </p:spPr>
          <p:txBody>
            <a:bodyPr spcFirstLastPara="1" wrap="square" lIns="62200" tIns="31075" rIns="62200" bIns="310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24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endParaRPr sz="952">
                <a:solidFill>
                  <a:schemeClr val="lt1"/>
                </a:solidFill>
              </a:endParaRPr>
            </a:p>
          </p:txBody>
        </p:sp>
      </p:grpSp>
      <p:sp>
        <p:nvSpPr>
          <p:cNvPr id="417" name="Google Shape;417;p28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Цена одного тайла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418" name="Google Shape;418;p28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Обрезка против полей</a:t>
            </a:r>
            <a:endParaRPr sz="1800">
              <a:solidFill>
                <a:srgbClr val="BF97F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9"/>
          <p:cNvSpPr/>
          <p:nvPr/>
        </p:nvSpPr>
        <p:spPr>
          <a:xfrm>
            <a:off x="304675" y="4018425"/>
            <a:ext cx="3502800" cy="591600"/>
          </a:xfrm>
          <a:prstGeom prst="roundRect">
            <a:avLst>
              <a:gd name="adj" fmla="val 15530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Строка строится стабильнее, а один экстремальный тайл не ломает соседей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24" name="Google Shape;424;p29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425" name="Google Shape;425;p29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13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426" name="Google Shape;4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29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Экстремальные изображения: геометрия и цена обрезки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428" name="Google Shape;428;p29"/>
          <p:cNvSpPr/>
          <p:nvPr/>
        </p:nvSpPr>
        <p:spPr>
          <a:xfrm>
            <a:off x="291475" y="1280600"/>
            <a:ext cx="85332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В планировании стабилизируем строку, в оценке качества</a:t>
            </a:r>
            <a:br>
              <a:rPr lang="ru" sz="1800">
                <a:solidFill>
                  <a:srgbClr val="BF97F1"/>
                </a:solidFill>
              </a:rPr>
            </a:br>
            <a:r>
              <a:rPr lang="ru" sz="1800">
                <a:solidFill>
                  <a:srgbClr val="BF97F1"/>
                </a:solidFill>
              </a:rPr>
              <a:t>учитываем неизбежную обрезку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429" name="Google Shape;429;p29"/>
          <p:cNvSpPr txBox="1"/>
          <p:nvPr/>
        </p:nvSpPr>
        <p:spPr>
          <a:xfrm>
            <a:off x="304800" y="2062939"/>
            <a:ext cx="32604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1. На этапе планирования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30" name="Google Shape;430;p29"/>
          <p:cNvSpPr txBox="1"/>
          <p:nvPr/>
        </p:nvSpPr>
        <p:spPr>
          <a:xfrm>
            <a:off x="4572001" y="2062939"/>
            <a:ext cx="4266000" cy="2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2. На этапе оценки качеств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431" name="Google Shape;431;p29"/>
          <p:cNvSpPr txBox="1"/>
          <p:nvPr/>
        </p:nvSpPr>
        <p:spPr>
          <a:xfrm>
            <a:off x="304800" y="2444472"/>
            <a:ext cx="3729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Считаем долю обрезки</a:t>
            </a:r>
            <a:r>
              <a:rPr lang="ru" sz="1224">
                <a:solidFill>
                  <a:schemeClr val="lt1"/>
                </a:solidFill>
              </a:rPr>
              <a:t> </a:t>
            </a: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и умножаем на площадь тайла.</a:t>
            </a:r>
            <a:r>
              <a:rPr lang="ru" sz="1224">
                <a:solidFill>
                  <a:schemeClr val="lt1"/>
                </a:solidFill>
              </a:rPr>
              <a:t> </a:t>
            </a:r>
            <a:r>
              <a:rPr lang="ru" sz="1224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Нелинейный штраф делает сильную обрезку намного дороже слабой.</a:t>
            </a:r>
            <a:endParaRPr sz="122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9"/>
          <p:cNvSpPr txBox="1"/>
          <p:nvPr/>
        </p:nvSpPr>
        <p:spPr>
          <a:xfrm>
            <a:off x="4572000" y="2444472"/>
            <a:ext cx="3729900" cy="5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>
                <a:solidFill>
                  <a:schemeClr val="lt1"/>
                </a:solidFill>
              </a:rPr>
              <a:t>Для панорам и очень высоких изображений часть обрезки неизбежна. Мы не штрафуем её так же, как обычную обрезку.</a:t>
            </a:r>
            <a:endParaRPr sz="1224">
              <a:solidFill>
                <a:schemeClr val="lt1"/>
              </a:solidFill>
            </a:endParaRPr>
          </a:p>
        </p:txBody>
      </p:sp>
      <p:sp>
        <p:nvSpPr>
          <p:cNvPr id="433" name="Google Shape;433;p29"/>
          <p:cNvSpPr/>
          <p:nvPr/>
        </p:nvSpPr>
        <p:spPr>
          <a:xfrm>
            <a:off x="304800" y="3154298"/>
            <a:ext cx="3502800" cy="664500"/>
          </a:xfrm>
          <a:prstGeom prst="roundRect">
            <a:avLst>
              <a:gd name="adj" fmla="val 15587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44000" tIns="108000" rIns="144000" bIns="10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safeAspectForLayout(aspect):    </a:t>
            </a:r>
            <a:endParaRPr sz="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return clamp(aspect, 1 / cap, cap)</a:t>
            </a:r>
            <a:endParaRPr sz="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34" name="Google Shape;434;p29"/>
          <p:cNvSpPr/>
          <p:nvPr/>
        </p:nvSpPr>
        <p:spPr>
          <a:xfrm>
            <a:off x="4572000" y="3154298"/>
            <a:ext cx="3502800" cy="664500"/>
          </a:xfrm>
          <a:prstGeom prst="roundRect">
            <a:avLst>
              <a:gd name="adj" fmla="val 17035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44000" tIns="108000" rIns="144000" bIns="108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effectiveCrop(rawCrop, aspect):    </a:t>
            </a:r>
            <a:endParaRPr sz="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free = freeCropQuota(aspect, cap)</a:t>
            </a:r>
            <a:endParaRPr sz="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return clamp((rawCrop - free) / (1 - free), 0, 1)</a:t>
            </a:r>
            <a:endParaRPr sz="8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435" name="Google Shape;435;p29"/>
          <p:cNvSpPr/>
          <p:nvPr/>
        </p:nvSpPr>
        <p:spPr>
          <a:xfrm>
            <a:off x="4572000" y="4018425"/>
            <a:ext cx="3502800" cy="591600"/>
          </a:xfrm>
          <a:prstGeom prst="roundRect">
            <a:avLst>
              <a:gd name="adj" fmla="val 15530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Сравниваем не всю обрезку,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а только обрезку сверх неизбежной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0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441" name="Google Shape;441;p30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14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442" name="Google Shape;4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30"/>
          <p:cNvSpPr txBox="1"/>
          <p:nvPr/>
        </p:nvSpPr>
        <p:spPr>
          <a:xfrm>
            <a:off x="2948200" y="1471550"/>
            <a:ext cx="16314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Локально </a:t>
            </a:r>
            <a:r>
              <a:rPr lang="ru" sz="1160">
                <a:solidFill>
                  <a:schemeClr val="lt1"/>
                </a:solidFill>
              </a:rPr>
              <a:t>— </a:t>
            </a: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приемлемо для тайлов,</a:t>
            </a:r>
            <a:r>
              <a:rPr lang="ru" sz="1160">
                <a:solidFill>
                  <a:schemeClr val="lt1"/>
                </a:solidFill>
              </a:rPr>
              <a:t> </a:t>
            </a: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но ряд выглядит плохо.</a:t>
            </a:r>
            <a:br>
              <a:rPr lang="ru" sz="1160">
                <a:solidFill>
                  <a:schemeClr val="lt1"/>
                </a:solidFill>
              </a:rPr>
            </a:b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Спичка + дисбаланс</a:t>
            </a:r>
            <a:br>
              <a:rPr lang="ru" sz="1160">
                <a:solidFill>
                  <a:schemeClr val="lt1"/>
                </a:solidFill>
              </a:rPr>
            </a:b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по ширине</a:t>
            </a:r>
            <a:endParaRPr sz="1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30"/>
          <p:cNvSpPr txBox="1"/>
          <p:nvPr/>
        </p:nvSpPr>
        <p:spPr>
          <a:xfrm>
            <a:off x="2948200" y="2999075"/>
            <a:ext cx="16314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Чуть дороже</a:t>
            </a:r>
            <a:br>
              <a:rPr lang="ru" sz="1160">
                <a:solidFill>
                  <a:schemeClr val="lt1"/>
                </a:solidFill>
              </a:rPr>
            </a:b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локально, </a:t>
            </a:r>
            <a:b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но ряд выглядит</a:t>
            </a:r>
            <a:br>
              <a:rPr lang="ru" sz="1160">
                <a:solidFill>
                  <a:schemeClr val="lt1"/>
                </a:solidFill>
              </a:rPr>
            </a:br>
            <a:r>
              <a:rPr lang="ru" sz="116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целым</a:t>
            </a:r>
            <a:endParaRPr sz="116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5" name="Google Shape;445;p30"/>
          <p:cNvGrpSpPr/>
          <p:nvPr/>
        </p:nvGrpSpPr>
        <p:grpSpPr>
          <a:xfrm>
            <a:off x="304752" y="1471490"/>
            <a:ext cx="2510356" cy="757464"/>
            <a:chOff x="1240633" y="2155316"/>
            <a:chExt cx="3947100" cy="1011300"/>
          </a:xfrm>
        </p:grpSpPr>
        <p:sp>
          <p:nvSpPr>
            <p:cNvPr id="446" name="Google Shape;446;p30"/>
            <p:cNvSpPr/>
            <p:nvPr/>
          </p:nvSpPr>
          <p:spPr>
            <a:xfrm>
              <a:off x="1240633" y="2155316"/>
              <a:ext cx="3947100" cy="1011300"/>
            </a:xfrm>
            <a:prstGeom prst="roundRect">
              <a:avLst>
                <a:gd name="adj" fmla="val 5100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49550" tIns="24750" rIns="49550" bIns="2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7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30"/>
            <p:cNvSpPr/>
            <p:nvPr/>
          </p:nvSpPr>
          <p:spPr>
            <a:xfrm>
              <a:off x="1297009" y="2234997"/>
              <a:ext cx="1601100" cy="8589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49550" tIns="24750" rIns="49550" bIns="2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7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30"/>
            <p:cNvSpPr/>
            <p:nvPr/>
          </p:nvSpPr>
          <p:spPr>
            <a:xfrm>
              <a:off x="2959269" y="2234997"/>
              <a:ext cx="477300" cy="858900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49550" tIns="24750" rIns="49550" bIns="2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7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30"/>
            <p:cNvSpPr/>
            <p:nvPr/>
          </p:nvSpPr>
          <p:spPr>
            <a:xfrm>
              <a:off x="3494248" y="2234997"/>
              <a:ext cx="1634100" cy="8589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49550" tIns="24750" rIns="49550" bIns="247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7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0" name="Google Shape;450;p30"/>
          <p:cNvGrpSpPr/>
          <p:nvPr/>
        </p:nvGrpSpPr>
        <p:grpSpPr>
          <a:xfrm>
            <a:off x="305173" y="2999067"/>
            <a:ext cx="2510610" cy="761733"/>
            <a:chOff x="6908269" y="2174566"/>
            <a:chExt cx="3975000" cy="1041900"/>
          </a:xfrm>
        </p:grpSpPr>
        <p:sp>
          <p:nvSpPr>
            <p:cNvPr id="451" name="Google Shape;451;p30"/>
            <p:cNvSpPr/>
            <p:nvPr/>
          </p:nvSpPr>
          <p:spPr>
            <a:xfrm>
              <a:off x="6908269" y="2174566"/>
              <a:ext cx="3975000" cy="1041900"/>
            </a:xfrm>
            <a:prstGeom prst="roundRect">
              <a:avLst>
                <a:gd name="adj" fmla="val 6337"/>
              </a:avLst>
            </a:prstGeom>
            <a:solidFill>
              <a:srgbClr val="7F30E3">
                <a:alpha val="76860"/>
              </a:srgbClr>
            </a:solidFill>
            <a:ln>
              <a:noFill/>
            </a:ln>
          </p:spPr>
          <p:txBody>
            <a:bodyPr spcFirstLastPara="1" wrap="square" lIns="49200" tIns="24600" rIns="49200" bIns="24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30"/>
            <p:cNvSpPr/>
            <p:nvPr/>
          </p:nvSpPr>
          <p:spPr>
            <a:xfrm>
              <a:off x="6978720" y="2253961"/>
              <a:ext cx="1211700" cy="8589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49200" tIns="24600" rIns="49200" bIns="24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9601097" y="2253961"/>
              <a:ext cx="1211700" cy="8589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49200" tIns="24600" rIns="49200" bIns="24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8289908" y="2253961"/>
              <a:ext cx="1211700" cy="8589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49200" tIns="24600" rIns="49200" bIns="246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6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5" name="Google Shape;455;p30"/>
          <p:cNvSpPr/>
          <p:nvPr/>
        </p:nvSpPr>
        <p:spPr>
          <a:xfrm>
            <a:off x="304810" y="4154553"/>
            <a:ext cx="2115900" cy="2877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77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4575" tIns="74575" rIns="74575" bIns="745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42"/>
          </a:p>
        </p:txBody>
      </p:sp>
      <p:sp>
        <p:nvSpPr>
          <p:cNvPr id="456" name="Google Shape;456;p30"/>
          <p:cNvSpPr txBox="1"/>
          <p:nvPr/>
        </p:nvSpPr>
        <p:spPr>
          <a:xfrm>
            <a:off x="304801" y="4148781"/>
            <a:ext cx="1996834" cy="35242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48050" tIns="24000" rIns="48050" bIns="240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46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736">
              <a:solidFill>
                <a:schemeClr val="lt1"/>
              </a:solidFill>
            </a:endParaRPr>
          </a:p>
        </p:txBody>
      </p:sp>
      <p:sp>
        <p:nvSpPr>
          <p:cNvPr id="457" name="Google Shape;457;p30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Цена строки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458" name="Google Shape;458;p30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Композиция важнее суммы тайлов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459" name="Google Shape;459;p30"/>
          <p:cNvSpPr/>
          <p:nvPr/>
        </p:nvSpPr>
        <p:spPr>
          <a:xfrm>
            <a:off x="4938300" y="1471550"/>
            <a:ext cx="3886500" cy="1439700"/>
          </a:xfrm>
          <a:prstGeom prst="roundRect">
            <a:avLst>
              <a:gd name="adj" fmla="val 13534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Что строка запрещает сразу:</a:t>
            </a:r>
            <a:endParaRPr>
              <a:solidFill>
                <a:schemeClr val="lt1"/>
              </a:solidFill>
            </a:endParaRPr>
          </a:p>
          <a:p>
            <a:pPr marL="230400" marR="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Слишком узкие элементы</a:t>
            </a:r>
            <a:endParaRPr sz="1200">
              <a:solidFill>
                <a:schemeClr val="lt1"/>
              </a:solidFill>
            </a:endParaRPr>
          </a:p>
          <a:p>
            <a:pPr marL="230400" marR="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Крайние случаи</a:t>
            </a:r>
            <a:endParaRPr sz="1200">
              <a:solidFill>
                <a:schemeClr val="lt1"/>
              </a:solidFill>
            </a:endParaRPr>
          </a:p>
          <a:p>
            <a:pPr marL="230400" marR="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Недопустимый состав строки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460" name="Google Shape;460;p30"/>
          <p:cNvSpPr/>
          <p:nvPr/>
        </p:nvSpPr>
        <p:spPr>
          <a:xfrm>
            <a:off x="4938300" y="2999076"/>
            <a:ext cx="3886500" cy="1439700"/>
          </a:xfrm>
          <a:prstGeom prst="roundRect">
            <a:avLst>
              <a:gd name="adj" fmla="val 129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Что строка может мягко штрафовать:</a:t>
            </a:r>
            <a:endParaRPr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Одинокий хвост, дисбаланс ширины. Скачки общего ритма по ширине и высоте, контраст соседних рядов, общий бюджет по высоте</a:t>
            </a:r>
            <a:endParaRPr sz="1200">
              <a:solidFill>
                <a:schemeClr val="lt1"/>
              </a:solidFill>
            </a:endParaRPr>
          </a:p>
          <a:p>
            <a:pPr marL="45720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3"/>
          <p:cNvSpPr/>
          <p:nvPr/>
        </p:nvSpPr>
        <p:spPr>
          <a:xfrm>
            <a:off x="268450" y="938207"/>
            <a:ext cx="8534400" cy="747600"/>
          </a:xfrm>
          <a:prstGeom prst="roundRect">
            <a:avLst>
              <a:gd name="adj" fmla="val 15530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chemeClr val="lt1"/>
                </a:solidFill>
              </a:rPr>
              <a:t>Глобальный выбор </a:t>
            </a:r>
            <a:br>
              <a:rPr lang="ru" sz="1800">
                <a:solidFill>
                  <a:schemeClr val="lt1"/>
                </a:solidFill>
              </a:rPr>
            </a:br>
            <a:r>
              <a:rPr lang="ru" sz="1800">
                <a:solidFill>
                  <a:schemeClr val="lt1"/>
                </a:solidFill>
              </a:rPr>
              <a:t>разбиения на строки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552" name="Google Shape;552;p33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553" name="Google Shape;553;p33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15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554" name="Google Shape;55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794" y="4134948"/>
            <a:ext cx="3096900" cy="29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6" name="Google Shape;556;p33"/>
          <p:cNvSpPr txBox="1"/>
          <p:nvPr/>
        </p:nvSpPr>
        <p:spPr>
          <a:xfrm>
            <a:off x="3769149" y="2054100"/>
            <a:ext cx="1630800" cy="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6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Первый ряд выглядит нормально</a:t>
            </a:r>
            <a:r>
              <a:rPr lang="ru" sz="1106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, но хвост разбивается хуже, итоговая цена будет выше</a:t>
            </a:r>
            <a:endParaRPr sz="11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p33"/>
          <p:cNvSpPr txBox="1"/>
          <p:nvPr/>
        </p:nvSpPr>
        <p:spPr>
          <a:xfrm>
            <a:off x="3769150" y="3103400"/>
            <a:ext cx="1561500" cy="8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6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Начало менее очевидное, но хвост раскладывается намного лучше, итоговая цена ниже</a:t>
            </a:r>
            <a:endParaRPr sz="1106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33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Сердце решения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559" name="Google Shape;559;p33"/>
          <p:cNvGrpSpPr/>
          <p:nvPr/>
        </p:nvGrpSpPr>
        <p:grpSpPr>
          <a:xfrm>
            <a:off x="5657368" y="1949343"/>
            <a:ext cx="3145710" cy="1917688"/>
            <a:chOff x="4860244" y="1471561"/>
            <a:chExt cx="2794200" cy="1703400"/>
          </a:xfrm>
        </p:grpSpPr>
        <p:sp>
          <p:nvSpPr>
            <p:cNvPr id="560" name="Google Shape;560;p33"/>
            <p:cNvSpPr/>
            <p:nvPr/>
          </p:nvSpPr>
          <p:spPr>
            <a:xfrm>
              <a:off x="4860244" y="1471561"/>
              <a:ext cx="2794200" cy="1703400"/>
            </a:xfrm>
            <a:prstGeom prst="roundRect">
              <a:avLst>
                <a:gd name="adj" fmla="val 10580"/>
              </a:avLst>
            </a:prstGeom>
            <a:solidFill>
              <a:srgbClr val="7F30E3">
                <a:alpha val="76860"/>
              </a:srgbClr>
            </a:solidFill>
            <a:ln>
              <a:noFill/>
            </a:ln>
          </p:spPr>
          <p:txBody>
            <a:bodyPr spcFirstLastPara="1" wrap="square" lIns="68950" tIns="34475" rIns="68950" bIns="34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3"/>
            <p:cNvSpPr/>
            <p:nvPr/>
          </p:nvSpPr>
          <p:spPr>
            <a:xfrm>
              <a:off x="4970157" y="2110107"/>
              <a:ext cx="609600" cy="480900"/>
            </a:xfrm>
            <a:prstGeom prst="roundRect">
              <a:avLst>
                <a:gd name="adj" fmla="val 16667"/>
              </a:avLst>
            </a:prstGeom>
            <a:solidFill>
              <a:srgbClr val="4472C4"/>
            </a:solidFill>
            <a:ln>
              <a:noFill/>
            </a:ln>
          </p:spPr>
          <p:txBody>
            <a:bodyPr spcFirstLastPara="1" wrap="square" lIns="68950" tIns="34475" rIns="68950" bIns="344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62" name="Google Shape;562;p33"/>
            <p:cNvPicPr preferRelativeResize="0"/>
            <p:nvPr/>
          </p:nvPicPr>
          <p:blipFill rotWithShape="1">
            <a:blip r:embed="rId5">
              <a:alphaModFix/>
            </a:blip>
            <a:srcRect t="5608" b="15961"/>
            <a:stretch/>
          </p:blipFill>
          <p:spPr>
            <a:xfrm>
              <a:off x="4970150" y="2110100"/>
              <a:ext cx="609600" cy="478200"/>
            </a:xfrm>
            <a:prstGeom prst="roundRect">
              <a:avLst>
                <a:gd name="adj" fmla="val 16411"/>
              </a:avLst>
            </a:prstGeom>
            <a:noFill/>
            <a:ln>
              <a:noFill/>
            </a:ln>
          </p:spPr>
        </p:pic>
        <p:pic>
          <p:nvPicPr>
            <p:cNvPr id="563" name="Google Shape;563;p33"/>
            <p:cNvPicPr preferRelativeResize="0"/>
            <p:nvPr/>
          </p:nvPicPr>
          <p:blipFill rotWithShape="1">
            <a:blip r:embed="rId6">
              <a:alphaModFix/>
            </a:blip>
            <a:srcRect l="1189" t="8074" r="540" b="3883"/>
            <a:stretch/>
          </p:blipFill>
          <p:spPr>
            <a:xfrm>
              <a:off x="6720673" y="1571775"/>
              <a:ext cx="794100" cy="474300"/>
            </a:xfrm>
            <a:prstGeom prst="roundRect">
              <a:avLst>
                <a:gd name="adj" fmla="val 15945"/>
              </a:avLst>
            </a:prstGeom>
            <a:noFill/>
            <a:ln>
              <a:noFill/>
            </a:ln>
          </p:spPr>
        </p:pic>
        <p:pic>
          <p:nvPicPr>
            <p:cNvPr id="564" name="Google Shape;564;p33"/>
            <p:cNvPicPr preferRelativeResize="0"/>
            <p:nvPr/>
          </p:nvPicPr>
          <p:blipFill rotWithShape="1">
            <a:blip r:embed="rId7">
              <a:alphaModFix/>
            </a:blip>
            <a:srcRect t="2786" r="468" b="2786"/>
            <a:stretch/>
          </p:blipFill>
          <p:spPr>
            <a:xfrm>
              <a:off x="6570350" y="2665000"/>
              <a:ext cx="944400" cy="417000"/>
            </a:xfrm>
            <a:prstGeom prst="roundRect">
              <a:avLst>
                <a:gd name="adj" fmla="val 16864"/>
              </a:avLst>
            </a:prstGeom>
            <a:noFill/>
            <a:ln>
              <a:noFill/>
            </a:ln>
          </p:spPr>
        </p:pic>
        <p:pic>
          <p:nvPicPr>
            <p:cNvPr id="565" name="Google Shape;565;p33"/>
            <p:cNvPicPr preferRelativeResize="0"/>
            <p:nvPr/>
          </p:nvPicPr>
          <p:blipFill rotWithShape="1">
            <a:blip r:embed="rId8">
              <a:alphaModFix/>
            </a:blip>
            <a:srcRect l="1815" t="12734" r="595" b="23629"/>
            <a:stretch/>
          </p:blipFill>
          <p:spPr>
            <a:xfrm>
              <a:off x="5651250" y="2106550"/>
              <a:ext cx="1125000" cy="489000"/>
            </a:xfrm>
            <a:prstGeom prst="roundRect">
              <a:avLst>
                <a:gd name="adj" fmla="val 15649"/>
              </a:avLst>
            </a:prstGeom>
            <a:noFill/>
            <a:ln>
              <a:noFill/>
            </a:ln>
          </p:spPr>
        </p:pic>
        <p:pic>
          <p:nvPicPr>
            <p:cNvPr id="566" name="Google Shape;566;p33"/>
            <p:cNvPicPr preferRelativeResize="0"/>
            <p:nvPr/>
          </p:nvPicPr>
          <p:blipFill rotWithShape="1">
            <a:blip r:embed="rId9">
              <a:alphaModFix/>
            </a:blip>
            <a:srcRect l="1172" t="3263" r="1172" b="3253"/>
            <a:stretch/>
          </p:blipFill>
          <p:spPr>
            <a:xfrm>
              <a:off x="6837850" y="2096350"/>
              <a:ext cx="681300" cy="494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567" name="Google Shape;567;p33"/>
            <p:cNvPicPr preferRelativeResize="0"/>
            <p:nvPr/>
          </p:nvPicPr>
          <p:blipFill rotWithShape="1">
            <a:blip r:embed="rId10">
              <a:alphaModFix/>
            </a:blip>
            <a:srcRect l="1210" t="1889" r="413" b="48268"/>
            <a:stretch/>
          </p:blipFill>
          <p:spPr>
            <a:xfrm>
              <a:off x="4973425" y="1573875"/>
              <a:ext cx="1667100" cy="474300"/>
            </a:xfrm>
            <a:prstGeom prst="roundRect">
              <a:avLst>
                <a:gd name="adj" fmla="val 15033"/>
              </a:avLst>
            </a:prstGeom>
            <a:noFill/>
            <a:ln>
              <a:noFill/>
            </a:ln>
          </p:spPr>
        </p:pic>
        <p:pic>
          <p:nvPicPr>
            <p:cNvPr id="568" name="Google Shape;568;p33"/>
            <p:cNvPicPr preferRelativeResize="0"/>
            <p:nvPr/>
          </p:nvPicPr>
          <p:blipFill rotWithShape="1">
            <a:blip r:embed="rId11">
              <a:alphaModFix/>
            </a:blip>
            <a:srcRect l="5312" r="25789"/>
            <a:stretch/>
          </p:blipFill>
          <p:spPr>
            <a:xfrm>
              <a:off x="4973425" y="2670150"/>
              <a:ext cx="657600" cy="417000"/>
            </a:xfrm>
            <a:prstGeom prst="roundRect">
              <a:avLst>
                <a:gd name="adj" fmla="val 16303"/>
              </a:avLst>
            </a:prstGeom>
            <a:noFill/>
            <a:ln>
              <a:noFill/>
            </a:ln>
          </p:spPr>
        </p:pic>
        <p:pic>
          <p:nvPicPr>
            <p:cNvPr id="569" name="Google Shape;569;p33"/>
            <p:cNvPicPr preferRelativeResize="0"/>
            <p:nvPr/>
          </p:nvPicPr>
          <p:blipFill rotWithShape="1">
            <a:blip r:embed="rId11">
              <a:alphaModFix/>
            </a:blip>
            <a:srcRect l="5312" r="14444"/>
            <a:stretch/>
          </p:blipFill>
          <p:spPr>
            <a:xfrm>
              <a:off x="5715275" y="2669093"/>
              <a:ext cx="765900" cy="417000"/>
            </a:xfrm>
            <a:prstGeom prst="roundRect">
              <a:avLst>
                <a:gd name="adj" fmla="val 16303"/>
              </a:avLst>
            </a:prstGeom>
            <a:noFill/>
            <a:ln>
              <a:noFill/>
            </a:ln>
          </p:spPr>
        </p:pic>
      </p:grpSp>
      <p:grpSp>
        <p:nvGrpSpPr>
          <p:cNvPr id="570" name="Google Shape;570;p33"/>
          <p:cNvGrpSpPr/>
          <p:nvPr/>
        </p:nvGrpSpPr>
        <p:grpSpPr>
          <a:xfrm>
            <a:off x="291469" y="1949383"/>
            <a:ext cx="3145710" cy="1917688"/>
            <a:chOff x="304794" y="1471561"/>
            <a:chExt cx="2794200" cy="1703400"/>
          </a:xfrm>
        </p:grpSpPr>
        <p:sp>
          <p:nvSpPr>
            <p:cNvPr id="571" name="Google Shape;571;p33"/>
            <p:cNvSpPr/>
            <p:nvPr/>
          </p:nvSpPr>
          <p:spPr>
            <a:xfrm>
              <a:off x="304794" y="1471561"/>
              <a:ext cx="2794200" cy="1703400"/>
            </a:xfrm>
            <a:prstGeom prst="roundRect">
              <a:avLst>
                <a:gd name="adj" fmla="val 10580"/>
              </a:avLst>
            </a:prstGeom>
            <a:solidFill>
              <a:srgbClr val="7F30E3">
                <a:alpha val="76860"/>
              </a:srgbClr>
            </a:solidFill>
            <a:ln>
              <a:noFill/>
            </a:ln>
          </p:spPr>
          <p:txBody>
            <a:bodyPr spcFirstLastPara="1" wrap="square" lIns="68950" tIns="34500" rIns="68950" bIns="345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2" name="Google Shape;572;p33"/>
            <p:cNvPicPr preferRelativeResize="0"/>
            <p:nvPr/>
          </p:nvPicPr>
          <p:blipFill rotWithShape="1">
            <a:blip r:embed="rId5">
              <a:alphaModFix/>
            </a:blip>
            <a:srcRect t="24786" b="19902"/>
            <a:stretch/>
          </p:blipFill>
          <p:spPr>
            <a:xfrm>
              <a:off x="2151525" y="1533625"/>
              <a:ext cx="864600" cy="478200"/>
            </a:xfrm>
            <a:prstGeom prst="roundRect">
              <a:avLst>
                <a:gd name="adj" fmla="val 17362"/>
              </a:avLst>
            </a:prstGeom>
            <a:noFill/>
            <a:ln>
              <a:noFill/>
            </a:ln>
          </p:spPr>
        </p:pic>
        <p:pic>
          <p:nvPicPr>
            <p:cNvPr id="573" name="Google Shape;573;p33"/>
            <p:cNvPicPr preferRelativeResize="0"/>
            <p:nvPr/>
          </p:nvPicPr>
          <p:blipFill rotWithShape="1">
            <a:blip r:embed="rId10">
              <a:alphaModFix/>
            </a:blip>
            <a:srcRect t="1521" b="12086"/>
            <a:stretch/>
          </p:blipFill>
          <p:spPr>
            <a:xfrm>
              <a:off x="383150" y="1537650"/>
              <a:ext cx="977700" cy="474300"/>
            </a:xfrm>
            <a:prstGeom prst="roundRect">
              <a:avLst>
                <a:gd name="adj" fmla="val 16434"/>
              </a:avLst>
            </a:prstGeom>
            <a:noFill/>
            <a:ln>
              <a:noFill/>
            </a:ln>
          </p:spPr>
        </p:pic>
        <p:pic>
          <p:nvPicPr>
            <p:cNvPr id="574" name="Google Shape;574;p33"/>
            <p:cNvPicPr preferRelativeResize="0"/>
            <p:nvPr/>
          </p:nvPicPr>
          <p:blipFill rotWithShape="1">
            <a:blip r:embed="rId6">
              <a:alphaModFix/>
            </a:blip>
            <a:srcRect l="9934" t="1923" r="2852" b="1923"/>
            <a:stretch/>
          </p:blipFill>
          <p:spPr>
            <a:xfrm>
              <a:off x="1433549" y="1537650"/>
              <a:ext cx="645300" cy="474300"/>
            </a:xfrm>
            <a:prstGeom prst="roundRect">
              <a:avLst>
                <a:gd name="adj" fmla="val 15945"/>
              </a:avLst>
            </a:prstGeom>
            <a:noFill/>
            <a:ln>
              <a:noFill/>
            </a:ln>
          </p:spPr>
        </p:pic>
        <p:pic>
          <p:nvPicPr>
            <p:cNvPr id="575" name="Google Shape;575;p33"/>
            <p:cNvPicPr preferRelativeResize="0"/>
            <p:nvPr/>
          </p:nvPicPr>
          <p:blipFill rotWithShape="1">
            <a:blip r:embed="rId7">
              <a:alphaModFix/>
            </a:blip>
            <a:srcRect t="30511" b="30511"/>
            <a:stretch/>
          </p:blipFill>
          <p:spPr>
            <a:xfrm>
              <a:off x="365075" y="2592300"/>
              <a:ext cx="2651100" cy="480900"/>
            </a:xfrm>
            <a:prstGeom prst="roundRect">
              <a:avLst>
                <a:gd name="adj" fmla="val 16864"/>
              </a:avLst>
            </a:prstGeom>
            <a:noFill/>
            <a:ln>
              <a:noFill/>
            </a:ln>
          </p:spPr>
        </p:pic>
        <p:pic>
          <p:nvPicPr>
            <p:cNvPr id="576" name="Google Shape;576;p33"/>
            <p:cNvPicPr preferRelativeResize="0"/>
            <p:nvPr/>
          </p:nvPicPr>
          <p:blipFill rotWithShape="1">
            <a:blip r:embed="rId8">
              <a:alphaModFix/>
            </a:blip>
            <a:srcRect t="16835" r="794" b="16835"/>
            <a:stretch/>
          </p:blipFill>
          <p:spPr>
            <a:xfrm>
              <a:off x="383150" y="2061850"/>
              <a:ext cx="1064100" cy="474300"/>
            </a:xfrm>
            <a:prstGeom prst="roundRect">
              <a:avLst>
                <a:gd name="adj" fmla="val 15649"/>
              </a:avLst>
            </a:prstGeom>
            <a:noFill/>
            <a:ln>
              <a:noFill/>
            </a:ln>
          </p:spPr>
        </p:pic>
        <p:pic>
          <p:nvPicPr>
            <p:cNvPr id="577" name="Google Shape;577;p33"/>
            <p:cNvPicPr preferRelativeResize="0"/>
            <p:nvPr/>
          </p:nvPicPr>
          <p:blipFill rotWithShape="1">
            <a:blip r:embed="rId9">
              <a:alphaModFix/>
            </a:blip>
            <a:srcRect l="13204" t="1782" r="19150" b="1347"/>
            <a:stretch/>
          </p:blipFill>
          <p:spPr>
            <a:xfrm>
              <a:off x="1524425" y="2069425"/>
              <a:ext cx="436500" cy="4743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578" name="Google Shape;578;p33"/>
            <p:cNvPicPr preferRelativeResize="0"/>
            <p:nvPr/>
          </p:nvPicPr>
          <p:blipFill rotWithShape="1">
            <a:blip r:embed="rId11">
              <a:alphaModFix/>
            </a:blip>
            <a:srcRect l="11068" r="37068"/>
            <a:stretch/>
          </p:blipFill>
          <p:spPr>
            <a:xfrm>
              <a:off x="2455150" y="2050350"/>
              <a:ext cx="563100" cy="474300"/>
            </a:xfrm>
            <a:prstGeom prst="roundRect">
              <a:avLst>
                <a:gd name="adj" fmla="val 16303"/>
              </a:avLst>
            </a:prstGeom>
            <a:noFill/>
            <a:ln>
              <a:noFill/>
            </a:ln>
          </p:spPr>
        </p:pic>
        <p:pic>
          <p:nvPicPr>
            <p:cNvPr id="579" name="Google Shape;579;p33"/>
            <p:cNvPicPr preferRelativeResize="0"/>
            <p:nvPr/>
          </p:nvPicPr>
          <p:blipFill rotWithShape="1">
            <a:blip r:embed="rId12">
              <a:alphaModFix/>
            </a:blip>
            <a:srcRect l="9568" t="567" r="13645"/>
            <a:stretch/>
          </p:blipFill>
          <p:spPr>
            <a:xfrm>
              <a:off x="2023349" y="2065525"/>
              <a:ext cx="369300" cy="4782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grpSp>
        <p:nvGrpSpPr>
          <p:cNvPr id="580" name="Google Shape;580;p33"/>
          <p:cNvGrpSpPr/>
          <p:nvPr/>
        </p:nvGrpSpPr>
        <p:grpSpPr>
          <a:xfrm>
            <a:off x="268457" y="-1114935"/>
            <a:ext cx="7351797" cy="796661"/>
            <a:chOff x="399532" y="1471540"/>
            <a:chExt cx="7351797" cy="796661"/>
          </a:xfrm>
        </p:grpSpPr>
        <p:grpSp>
          <p:nvGrpSpPr>
            <p:cNvPr id="581" name="Google Shape;581;p33"/>
            <p:cNvGrpSpPr/>
            <p:nvPr/>
          </p:nvGrpSpPr>
          <p:grpSpPr>
            <a:xfrm>
              <a:off x="399532" y="1471540"/>
              <a:ext cx="2059134" cy="796661"/>
              <a:chOff x="1162349" y="1250969"/>
              <a:chExt cx="2618431" cy="860325"/>
            </a:xfrm>
          </p:grpSpPr>
          <p:sp>
            <p:nvSpPr>
              <p:cNvPr id="582" name="Google Shape;582;p33"/>
              <p:cNvSpPr/>
              <p:nvPr/>
            </p:nvSpPr>
            <p:spPr>
              <a:xfrm>
                <a:off x="1162349" y="1270242"/>
                <a:ext cx="1306500" cy="5283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>
                <a:noFill/>
              </a:ln>
            </p:spPr>
            <p:txBody>
              <a:bodyPr spcFirstLastPara="1" wrap="square" lIns="61250" tIns="30625" rIns="61250" bIns="306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6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33"/>
              <p:cNvSpPr/>
              <p:nvPr/>
            </p:nvSpPr>
            <p:spPr>
              <a:xfrm>
                <a:off x="2578724" y="1253594"/>
                <a:ext cx="477300" cy="857700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61250" tIns="30625" rIns="61250" bIns="306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6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4" name="Google Shape;584;p33"/>
              <p:cNvSpPr/>
              <p:nvPr/>
            </p:nvSpPr>
            <p:spPr>
              <a:xfrm>
                <a:off x="3167580" y="1250969"/>
                <a:ext cx="613200" cy="519300"/>
              </a:xfrm>
              <a:prstGeom prst="roundRect">
                <a:avLst>
                  <a:gd name="adj" fmla="val 16667"/>
                </a:avLst>
              </a:pr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61250" tIns="30625" rIns="61250" bIns="306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6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5" name="Google Shape;585;p33"/>
            <p:cNvSpPr/>
            <p:nvPr/>
          </p:nvSpPr>
          <p:spPr>
            <a:xfrm>
              <a:off x="2544289" y="1471540"/>
              <a:ext cx="2063400" cy="4890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61250" tIns="30625" rIns="61250" bIns="30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4693322" y="1471540"/>
              <a:ext cx="594600" cy="494700"/>
            </a:xfrm>
            <a:prstGeom prst="roundRect">
              <a:avLst>
                <a:gd name="adj" fmla="val 16667"/>
              </a:avLst>
            </a:prstGeom>
            <a:solidFill>
              <a:srgbClr val="1F3864"/>
            </a:solidFill>
            <a:ln>
              <a:noFill/>
            </a:ln>
          </p:spPr>
          <p:txBody>
            <a:bodyPr spcFirstLastPara="1" wrap="square" lIns="61250" tIns="30625" rIns="61250" bIns="30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5378395" y="1471540"/>
              <a:ext cx="375300" cy="753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61250" tIns="30625" rIns="61250" bIns="30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5843919" y="1471540"/>
              <a:ext cx="653700" cy="489000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61250" tIns="30625" rIns="61250" bIns="30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6585229" y="1471540"/>
              <a:ext cx="1166100" cy="480900"/>
            </a:xfrm>
            <a:prstGeom prst="roundRect">
              <a:avLst>
                <a:gd name="adj" fmla="val 16667"/>
              </a:avLst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61250" tIns="30625" rIns="61250" bIns="30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6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90" name="Google Shape;590;p33"/>
          <p:cNvGrpSpPr/>
          <p:nvPr/>
        </p:nvGrpSpPr>
        <p:grpSpPr>
          <a:xfrm>
            <a:off x="3679827" y="1059220"/>
            <a:ext cx="4814692" cy="535468"/>
            <a:chOff x="437507" y="1080002"/>
            <a:chExt cx="7351797" cy="817633"/>
          </a:xfrm>
        </p:grpSpPr>
        <p:grpSp>
          <p:nvGrpSpPr>
            <p:cNvPr id="591" name="Google Shape;591;p33"/>
            <p:cNvGrpSpPr/>
            <p:nvPr/>
          </p:nvGrpSpPr>
          <p:grpSpPr>
            <a:xfrm>
              <a:off x="437507" y="1100974"/>
              <a:ext cx="2059134" cy="796661"/>
              <a:chOff x="1162349" y="1250969"/>
              <a:chExt cx="2618431" cy="860325"/>
            </a:xfrm>
          </p:grpSpPr>
          <p:sp>
            <p:nvSpPr>
              <p:cNvPr id="592" name="Google Shape;592;p33"/>
              <p:cNvSpPr/>
              <p:nvPr/>
            </p:nvSpPr>
            <p:spPr>
              <a:xfrm>
                <a:off x="1162349" y="1270242"/>
                <a:ext cx="1306500" cy="528300"/>
              </a:xfrm>
              <a:prstGeom prst="roundRect">
                <a:avLst>
                  <a:gd name="adj" fmla="val 16667"/>
                </a:avLst>
              </a:prstGeom>
              <a:solidFill>
                <a:srgbClr val="B3C6E7"/>
              </a:solidFill>
              <a:ln>
                <a:noFill/>
              </a:ln>
            </p:spPr>
            <p:txBody>
              <a:bodyPr spcFirstLastPara="1" wrap="square" lIns="40125" tIns="20050" rIns="40125" bIns="200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9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33"/>
              <p:cNvSpPr/>
              <p:nvPr/>
            </p:nvSpPr>
            <p:spPr>
              <a:xfrm>
                <a:off x="2578724" y="1253594"/>
                <a:ext cx="477300" cy="857700"/>
              </a:xfrm>
              <a:prstGeom prst="roundRect">
                <a:avLst>
                  <a:gd name="adj" fmla="val 16667"/>
                </a:avLst>
              </a:prstGeom>
              <a:solidFill>
                <a:srgbClr val="A5A5A5"/>
              </a:solidFill>
              <a:ln>
                <a:noFill/>
              </a:ln>
            </p:spPr>
            <p:txBody>
              <a:bodyPr spcFirstLastPara="1" wrap="square" lIns="40125" tIns="20050" rIns="40125" bIns="200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9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33"/>
              <p:cNvSpPr/>
              <p:nvPr/>
            </p:nvSpPr>
            <p:spPr>
              <a:xfrm>
                <a:off x="3167580" y="1250969"/>
                <a:ext cx="613200" cy="519300"/>
              </a:xfrm>
              <a:prstGeom prst="roundRect">
                <a:avLst>
                  <a:gd name="adj" fmla="val 16667"/>
                </a:avLst>
              </a:prstGeom>
              <a:solidFill>
                <a:srgbClr val="4472C4"/>
              </a:solidFill>
              <a:ln>
                <a:noFill/>
              </a:ln>
            </p:spPr>
            <p:txBody>
              <a:bodyPr spcFirstLastPara="1" wrap="square" lIns="40125" tIns="20050" rIns="40125" bIns="2005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79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5" name="Google Shape;595;p33"/>
            <p:cNvSpPr/>
            <p:nvPr/>
          </p:nvSpPr>
          <p:spPr>
            <a:xfrm>
              <a:off x="2582264" y="1091591"/>
              <a:ext cx="2063400" cy="489000"/>
            </a:xfrm>
            <a:prstGeom prst="roundRect">
              <a:avLst>
                <a:gd name="adj" fmla="val 16667"/>
              </a:avLst>
            </a:prstGeom>
            <a:solidFill>
              <a:srgbClr val="ED7D31"/>
            </a:solidFill>
            <a:ln>
              <a:noFill/>
            </a:ln>
          </p:spPr>
          <p:txBody>
            <a:bodyPr spcFirstLastPara="1" wrap="square" lIns="40125" tIns="20050" rIns="40125" bIns="20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4731297" y="1088820"/>
              <a:ext cx="594600" cy="494700"/>
            </a:xfrm>
            <a:prstGeom prst="roundRect">
              <a:avLst>
                <a:gd name="adj" fmla="val 16667"/>
              </a:avLst>
            </a:prstGeom>
            <a:solidFill>
              <a:srgbClr val="1F3864"/>
            </a:solidFill>
            <a:ln>
              <a:noFill/>
            </a:ln>
          </p:spPr>
          <p:txBody>
            <a:bodyPr spcFirstLastPara="1" wrap="square" lIns="40125" tIns="20050" rIns="40125" bIns="20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5416370" y="1080003"/>
              <a:ext cx="375300" cy="753000"/>
            </a:xfrm>
            <a:prstGeom prst="roundRect">
              <a:avLst>
                <a:gd name="adj" fmla="val 16667"/>
              </a:avLst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40125" tIns="20050" rIns="40125" bIns="20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5881894" y="1080002"/>
              <a:ext cx="653700" cy="489000"/>
            </a:xfrm>
            <a:prstGeom prst="roundRect">
              <a:avLst>
                <a:gd name="adj" fmla="val 16667"/>
              </a:avLst>
            </a:prstGeom>
            <a:solidFill>
              <a:srgbClr val="F7CAAC"/>
            </a:solidFill>
            <a:ln>
              <a:noFill/>
            </a:ln>
          </p:spPr>
          <p:txBody>
            <a:bodyPr spcFirstLastPara="1" wrap="square" lIns="40125" tIns="20050" rIns="40125" bIns="20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6623204" y="1101067"/>
              <a:ext cx="1166100" cy="480900"/>
            </a:xfrm>
            <a:prstGeom prst="roundRect">
              <a:avLst>
                <a:gd name="adj" fmla="val 16667"/>
              </a:avLst>
            </a:prstGeom>
            <a:solidFill>
              <a:srgbClr val="9CC2E5"/>
            </a:solidFill>
            <a:ln>
              <a:noFill/>
            </a:ln>
          </p:spPr>
          <p:txBody>
            <a:bodyPr spcFirstLastPara="1" wrap="square" lIns="40125" tIns="20050" rIns="40125" bIns="20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9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600" name="Google Shape;600;p33"/>
          <p:cNvCxnSpPr/>
          <p:nvPr/>
        </p:nvCxnSpPr>
        <p:spPr>
          <a:xfrm>
            <a:off x="5400000" y="344390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01" name="Google Shape;601;p33"/>
          <p:cNvCxnSpPr/>
          <p:nvPr/>
        </p:nvCxnSpPr>
        <p:spPr>
          <a:xfrm rot="10800000">
            <a:off x="3457782" y="2394600"/>
            <a:ext cx="216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34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pic>
        <p:nvPicPr>
          <p:cNvPr id="607" name="Google Shape;60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34"/>
          <p:cNvSpPr/>
          <p:nvPr/>
        </p:nvSpPr>
        <p:spPr>
          <a:xfrm>
            <a:off x="268450" y="260325"/>
            <a:ext cx="41529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2800">
                <a:solidFill>
                  <a:schemeClr val="lt1"/>
                </a:solidFill>
              </a:rPr>
              <a:t>Псевдокод глобального выбора строк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609" name="Google Shape;609;p34"/>
          <p:cNvSpPr/>
          <p:nvPr/>
        </p:nvSpPr>
        <p:spPr>
          <a:xfrm>
            <a:off x="291475" y="1138095"/>
            <a:ext cx="4202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Динамическое программирование</a:t>
            </a:r>
            <a:br>
              <a:rPr lang="ru" sz="1800">
                <a:solidFill>
                  <a:srgbClr val="BF97F1"/>
                </a:solidFill>
              </a:rPr>
            </a:br>
            <a:r>
              <a:rPr lang="ru" sz="1800">
                <a:solidFill>
                  <a:srgbClr val="BF97F1"/>
                </a:solidFill>
              </a:rPr>
              <a:t>с оглядкой на весь хвост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610" name="Google Shape;610;p34"/>
          <p:cNvSpPr/>
          <p:nvPr/>
        </p:nvSpPr>
        <p:spPr>
          <a:xfrm>
            <a:off x="316075" y="1962476"/>
            <a:ext cx="41529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400" marR="0" lvl="0" indent="-2345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ru" sz="1200">
                <a:solidFill>
                  <a:srgbClr val="FFFFFF"/>
                </a:solidFill>
              </a:rPr>
              <a:t>Перебираем допустимую длину</a:t>
            </a:r>
            <a:br>
              <a:rPr lang="ru" sz="1200">
                <a:solidFill>
                  <a:srgbClr val="FFFFFF"/>
                </a:solidFill>
              </a:rPr>
            </a:br>
            <a:r>
              <a:rPr lang="ru" sz="1200">
                <a:solidFill>
                  <a:srgbClr val="FFFFFF"/>
                </a:solidFill>
              </a:rPr>
              <a:t>следующей строки</a:t>
            </a:r>
            <a:endParaRPr sz="1200">
              <a:solidFill>
                <a:srgbClr val="FFFFFF"/>
              </a:solidFill>
            </a:endParaRPr>
          </a:p>
          <a:p>
            <a:pPr marL="230400" marR="0" lvl="0" indent="-2345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ru" sz="1200">
                <a:solidFill>
                  <a:srgbClr val="FFFFFF"/>
                </a:solidFill>
              </a:rPr>
              <a:t>Для неё пробуем несколько разумных высот</a:t>
            </a:r>
            <a:endParaRPr sz="1200">
              <a:solidFill>
                <a:srgbClr val="FFFFFF"/>
              </a:solidFill>
            </a:endParaRPr>
          </a:p>
          <a:p>
            <a:pPr marL="230400" marR="0" lvl="0" indent="-2345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</a:pPr>
            <a:r>
              <a:rPr lang="ru" sz="1200">
                <a:solidFill>
                  <a:srgbClr val="FFFFFF"/>
                </a:solidFill>
              </a:rPr>
              <a:t>Считаем цену текущей строки плюс лучшую цену оставшегося хвоста</a:t>
            </a:r>
            <a:endParaRPr sz="1200">
              <a:solidFill>
                <a:srgbClr val="FFFFFF"/>
              </a:solidFill>
            </a:endParaRPr>
          </a:p>
          <a:p>
            <a:pPr marL="230400" marR="0" lvl="0" indent="-234599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rgbClr val="FFFFFF"/>
              </a:buClr>
              <a:buSzPts val="1200"/>
              <a:buChar char="●"/>
            </a:pPr>
            <a:r>
              <a:rPr lang="ru" sz="1200">
                <a:solidFill>
                  <a:srgbClr val="FFFFFF"/>
                </a:solidFill>
              </a:rPr>
              <a:t>Берём минимум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611" name="Google Shape;611;p34"/>
          <p:cNvSpPr/>
          <p:nvPr/>
        </p:nvSpPr>
        <p:spPr>
          <a:xfrm>
            <a:off x="4638475" y="304800"/>
            <a:ext cx="4202100" cy="4538400"/>
          </a:xfrm>
          <a:prstGeom prst="roundRect">
            <a:avLst>
              <a:gd name="adj" fmla="val 497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360000" tIns="360000" rIns="0" bIns="3600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best(start, rowsLeft):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if start == N: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return 0 if rowsLeft == 0 else INF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if memo[start, rowsLeft] exists: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return memo[start, rowsLeft]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	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bestCost = INF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for len in feasibleLengths(start, rowsLeft):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end = start + len - 1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for h in candidateHeights(start, end, rowsLeft):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row = buildRow(start, end, h)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if not row.isValid: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    continue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cost = row.cost + best(end + 1, rowsLeft - 1)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bestCost = min(bestCost, cost)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	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memo[start, rowsLeft] = bestCost</a:t>
            </a:r>
            <a:b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</a:b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return bestCost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612" name="Google Shape;612;p34"/>
          <p:cNvSpPr/>
          <p:nvPr/>
        </p:nvSpPr>
        <p:spPr>
          <a:xfrm>
            <a:off x="304800" y="3669937"/>
            <a:ext cx="4116600" cy="943200"/>
          </a:xfrm>
          <a:prstGeom prst="roundRect">
            <a:avLst>
              <a:gd name="adj" fmla="val 16667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lt1"/>
                </a:solidFill>
              </a:rPr>
              <a:t>Отдельный внешний цикл может пробовать несколько разумных значений числа строк и брать лучшее решение среди них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35"/>
          <p:cNvSpPr/>
          <p:nvPr/>
        </p:nvSpPr>
        <p:spPr>
          <a:xfrm>
            <a:off x="6066900" y="1471550"/>
            <a:ext cx="2771700" cy="2967000"/>
          </a:xfrm>
          <a:prstGeom prst="roundRect">
            <a:avLst>
              <a:gd name="adj" fmla="val 7928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600">
                <a:solidFill>
                  <a:schemeClr val="lt1"/>
                </a:solidFill>
              </a:rPr>
              <a:t>Как выбираем</a:t>
            </a:r>
            <a:br>
              <a:rPr lang="ru" sz="1600">
                <a:solidFill>
                  <a:schemeClr val="lt1"/>
                </a:solidFill>
              </a:rPr>
            </a:br>
            <a:r>
              <a:rPr lang="ru" sz="1600">
                <a:solidFill>
                  <a:schemeClr val="lt1"/>
                </a:solidFill>
              </a:rPr>
              <a:t>внутри диапазона</a:t>
            </a:r>
            <a:endParaRPr sz="10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Берем ограниченное количество подходящих кандидатов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Для каждого строим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строку и считаем цену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Отбрасываем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недопустимые варианты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Берём лучшую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допустимую строку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18" name="Google Shape;618;p35"/>
          <p:cNvSpPr/>
          <p:nvPr/>
        </p:nvSpPr>
        <p:spPr>
          <a:xfrm>
            <a:off x="3186150" y="1471550"/>
            <a:ext cx="2771700" cy="2967000"/>
          </a:xfrm>
          <a:prstGeom prst="roundRect">
            <a:avLst>
              <a:gd name="adj" fmla="val 7928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600">
                <a:solidFill>
                  <a:schemeClr val="lt1"/>
                </a:solidFill>
              </a:rPr>
              <a:t>Что задает</a:t>
            </a:r>
            <a:br>
              <a:rPr lang="ru" sz="1600">
                <a:solidFill>
                  <a:schemeClr val="lt1"/>
                </a:solidFill>
              </a:rPr>
            </a:br>
            <a:r>
              <a:rPr lang="ru" sz="1600">
                <a:solidFill>
                  <a:schemeClr val="lt1"/>
                </a:solidFill>
              </a:rPr>
              <a:t>допустимый диапазон</a:t>
            </a:r>
            <a:endParaRPr sz="10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Минимальные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и максимальные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размеры тайлов и строки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Допустимость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геометрии строки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Бюджет по общей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высоте коллажа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Нижняя граница общей высоты, если она достижима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19" name="Google Shape;619;p35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620" name="Google Shape;620;p35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17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621" name="Google Shape;6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p35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Как выбирается высота строки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623" name="Google Shape;623;p35"/>
          <p:cNvSpPr/>
          <p:nvPr/>
        </p:nvSpPr>
        <p:spPr>
          <a:xfrm>
            <a:off x="291475" y="822950"/>
            <a:ext cx="8533200" cy="5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Сначала границы допустимости, потом несколько</a:t>
            </a:r>
            <a:br>
              <a:rPr lang="ru" sz="1800">
                <a:solidFill>
                  <a:srgbClr val="BF97F1"/>
                </a:solidFill>
              </a:rPr>
            </a:br>
            <a:r>
              <a:rPr lang="ru" sz="1800">
                <a:solidFill>
                  <a:srgbClr val="BF97F1"/>
                </a:solidFill>
              </a:rPr>
              <a:t>осмысленных кандидатов, потом лучшая допустимая строка</a:t>
            </a:r>
            <a:endParaRPr sz="1800">
              <a:solidFill>
                <a:srgbClr val="BF97F1"/>
              </a:solidFill>
            </a:endParaRPr>
          </a:p>
        </p:txBody>
      </p:sp>
      <p:grpSp>
        <p:nvGrpSpPr>
          <p:cNvPr id="624" name="Google Shape;624;p35"/>
          <p:cNvGrpSpPr/>
          <p:nvPr/>
        </p:nvGrpSpPr>
        <p:grpSpPr>
          <a:xfrm>
            <a:off x="304803" y="1468112"/>
            <a:ext cx="2640050" cy="294756"/>
            <a:chOff x="545364" y="1601528"/>
            <a:chExt cx="4785300" cy="487200"/>
          </a:xfrm>
        </p:grpSpPr>
        <p:sp>
          <p:nvSpPr>
            <p:cNvPr id="625" name="Google Shape;625;p35"/>
            <p:cNvSpPr/>
            <p:nvPr/>
          </p:nvSpPr>
          <p:spPr>
            <a:xfrm>
              <a:off x="545364" y="1601528"/>
              <a:ext cx="4785300" cy="487200"/>
            </a:xfrm>
            <a:prstGeom prst="roundRect">
              <a:avLst>
                <a:gd name="adj" fmla="val 25950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5"/>
            <p:cNvSpPr/>
            <p:nvPr/>
          </p:nvSpPr>
          <p:spPr>
            <a:xfrm>
              <a:off x="613712" y="1661960"/>
              <a:ext cx="1493400" cy="3606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5"/>
            <p:cNvSpPr/>
            <p:nvPr/>
          </p:nvSpPr>
          <p:spPr>
            <a:xfrm>
              <a:off x="2183737" y="1661960"/>
              <a:ext cx="1493400" cy="3606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5"/>
            <p:cNvSpPr/>
            <p:nvPr/>
          </p:nvSpPr>
          <p:spPr>
            <a:xfrm>
              <a:off x="3753763" y="1661960"/>
              <a:ext cx="1493400" cy="3606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9" name="Google Shape;629;p35"/>
          <p:cNvGrpSpPr/>
          <p:nvPr/>
        </p:nvGrpSpPr>
        <p:grpSpPr>
          <a:xfrm>
            <a:off x="304803" y="2114900"/>
            <a:ext cx="2640050" cy="558519"/>
            <a:chOff x="545364" y="2412620"/>
            <a:chExt cx="4785300" cy="715500"/>
          </a:xfrm>
        </p:grpSpPr>
        <p:sp>
          <p:nvSpPr>
            <p:cNvPr id="630" name="Google Shape;630;p35"/>
            <p:cNvSpPr/>
            <p:nvPr/>
          </p:nvSpPr>
          <p:spPr>
            <a:xfrm>
              <a:off x="545364" y="2412620"/>
              <a:ext cx="4785300" cy="715500"/>
            </a:xfrm>
            <a:prstGeom prst="roundRect">
              <a:avLst>
                <a:gd name="adj" fmla="val 17991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5"/>
            <p:cNvSpPr/>
            <p:nvPr/>
          </p:nvSpPr>
          <p:spPr>
            <a:xfrm>
              <a:off x="613712" y="2479103"/>
              <a:ext cx="1493400" cy="5832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5"/>
            <p:cNvSpPr/>
            <p:nvPr/>
          </p:nvSpPr>
          <p:spPr>
            <a:xfrm>
              <a:off x="2183737" y="2479103"/>
              <a:ext cx="1493400" cy="5832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5"/>
            <p:cNvSpPr/>
            <p:nvPr/>
          </p:nvSpPr>
          <p:spPr>
            <a:xfrm>
              <a:off x="3753763" y="2479103"/>
              <a:ext cx="1493400" cy="5832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4" name="Google Shape;634;p35"/>
          <p:cNvGrpSpPr/>
          <p:nvPr/>
        </p:nvGrpSpPr>
        <p:grpSpPr>
          <a:xfrm>
            <a:off x="304803" y="3025451"/>
            <a:ext cx="2640050" cy="701768"/>
            <a:chOff x="545364" y="3565525"/>
            <a:chExt cx="4785300" cy="1140900"/>
          </a:xfrm>
        </p:grpSpPr>
        <p:sp>
          <p:nvSpPr>
            <p:cNvPr id="635" name="Google Shape;635;p35"/>
            <p:cNvSpPr/>
            <p:nvPr/>
          </p:nvSpPr>
          <p:spPr>
            <a:xfrm>
              <a:off x="545364" y="3565525"/>
              <a:ext cx="4785300" cy="1140900"/>
            </a:xfrm>
            <a:prstGeom prst="roundRect">
              <a:avLst>
                <a:gd name="adj" fmla="val 15356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5"/>
            <p:cNvSpPr/>
            <p:nvPr/>
          </p:nvSpPr>
          <p:spPr>
            <a:xfrm>
              <a:off x="613712" y="3632609"/>
              <a:ext cx="1493400" cy="10080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5"/>
            <p:cNvSpPr/>
            <p:nvPr/>
          </p:nvSpPr>
          <p:spPr>
            <a:xfrm>
              <a:off x="2183737" y="3632609"/>
              <a:ext cx="1493400" cy="10080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5"/>
            <p:cNvSpPr/>
            <p:nvPr/>
          </p:nvSpPr>
          <p:spPr>
            <a:xfrm>
              <a:off x="3753763" y="3632609"/>
              <a:ext cx="1493400" cy="1008000"/>
            </a:xfrm>
            <a:prstGeom prst="roundRect">
              <a:avLst>
                <a:gd name="adj" fmla="val 16667"/>
              </a:avLst>
            </a:prstGeom>
            <a:solidFill>
              <a:srgbClr val="DDF1F1"/>
            </a:solidFill>
            <a:ln>
              <a:noFill/>
            </a:ln>
          </p:spPr>
          <p:txBody>
            <a:bodyPr spcFirstLastPara="1" wrap="square" lIns="56225" tIns="28100" rIns="56225" bIns="281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9" name="Google Shape;639;p35"/>
          <p:cNvSpPr txBox="1"/>
          <p:nvPr/>
        </p:nvSpPr>
        <p:spPr>
          <a:xfrm>
            <a:off x="304800" y="1792650"/>
            <a:ext cx="2640000" cy="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</a:rPr>
              <a:t>Возрастает риск узких элементов и обрезки</a:t>
            </a:r>
            <a:endParaRPr sz="900">
              <a:solidFill>
                <a:schemeClr val="lt1"/>
              </a:solidFill>
            </a:endParaRPr>
          </a:p>
        </p:txBody>
      </p:sp>
      <p:pic>
        <p:nvPicPr>
          <p:cNvPr id="640" name="Google Shape;640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4124325"/>
            <a:ext cx="2515800" cy="3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1" name="Google Shape;641;p35"/>
          <p:cNvSpPr txBox="1"/>
          <p:nvPr/>
        </p:nvSpPr>
        <p:spPr>
          <a:xfrm>
            <a:off x="312650" y="3793333"/>
            <a:ext cx="2844300" cy="1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</a:rPr>
              <a:t>Ряд становится тяжелым и распирает коллаж</a:t>
            </a:r>
            <a:endParaRPr sz="900">
              <a:solidFill>
                <a:schemeClr val="lt1"/>
              </a:solidFill>
            </a:endParaRPr>
          </a:p>
        </p:txBody>
      </p:sp>
      <p:sp>
        <p:nvSpPr>
          <p:cNvPr id="642" name="Google Shape;642;p35"/>
          <p:cNvSpPr txBox="1"/>
          <p:nvPr/>
        </p:nvSpPr>
        <p:spPr>
          <a:xfrm>
            <a:off x="304800" y="2721815"/>
            <a:ext cx="2482500" cy="1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</a:rPr>
              <a:t>Хороший компромисс</a:t>
            </a:r>
            <a:endParaRPr sz="9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6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648" name="Google Shape;648;p36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18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649" name="Google Shape;64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" y="4124325"/>
            <a:ext cx="2515800" cy="314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51" name="Google Shape;651;p36"/>
          <p:cNvSpPr txBox="1"/>
          <p:nvPr/>
        </p:nvSpPr>
        <p:spPr>
          <a:xfrm>
            <a:off x="304800" y="2060000"/>
            <a:ext cx="35937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>
                <a:solidFill>
                  <a:schemeClr val="lt1"/>
                </a:solidFill>
              </a:rPr>
              <a:t>Снизу его ограничивают минимальные</a:t>
            </a:r>
            <a:br>
              <a:rPr lang="ru" sz="1224">
                <a:solidFill>
                  <a:schemeClr val="lt1"/>
                </a:solidFill>
              </a:rPr>
            </a:br>
            <a:r>
              <a:rPr lang="ru" sz="1224">
                <a:solidFill>
                  <a:schemeClr val="lt1"/>
                </a:solidFill>
              </a:rPr>
              <a:t>размеры и защитные правила</a:t>
            </a:r>
            <a:endParaRPr sz="1224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>
                <a:solidFill>
                  <a:schemeClr val="lt1"/>
                </a:solidFill>
              </a:rPr>
              <a:t> </a:t>
            </a:r>
            <a:endParaRPr sz="1224">
              <a:solidFill>
                <a:schemeClr val="lt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24">
                <a:solidFill>
                  <a:schemeClr val="lt1"/>
                </a:solidFill>
              </a:rPr>
              <a:t>Сверху — высотный бюджет</a:t>
            </a:r>
            <a:br>
              <a:rPr lang="ru" sz="1224">
                <a:solidFill>
                  <a:schemeClr val="lt1"/>
                </a:solidFill>
              </a:rPr>
            </a:br>
            <a:r>
              <a:rPr lang="ru" sz="1224">
                <a:solidFill>
                  <a:schemeClr val="lt1"/>
                </a:solidFill>
              </a:rPr>
              <a:t>и естественная геометрия строки </a:t>
            </a:r>
            <a:endParaRPr sz="1224">
              <a:solidFill>
                <a:schemeClr val="lt1"/>
              </a:solidFill>
            </a:endParaRPr>
          </a:p>
        </p:txBody>
      </p:sp>
      <p:sp>
        <p:nvSpPr>
          <p:cNvPr id="652" name="Google Shape;652;p36"/>
          <p:cNvSpPr/>
          <p:nvPr/>
        </p:nvSpPr>
        <p:spPr>
          <a:xfrm>
            <a:off x="4638475" y="304800"/>
            <a:ext cx="4202100" cy="4538400"/>
          </a:xfrm>
          <a:prstGeom prst="roundRect">
            <a:avLst>
              <a:gd name="adj" fmla="val 497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360000" tIns="216000" rIns="0" bIns="3600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pickRowHeight(segment, context):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minHeight = lowerBound(segment, context)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maxHeight = upperBound(segment, context)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candidates = unique([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minHeight,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naturalHeight(segment),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budgetHeight(context),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rhythmTarget(context),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neighborHints(context)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])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bestRow = null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bestCost = INF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for h in clampToRange(candidates, minHeight, maxHeight):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row = buildRow(segment, h)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if not row.isValid: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continue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if row.cost &lt; bestCost: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bestCost = row.cost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    bestRow = row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return bestRow</a:t>
            </a:r>
            <a:endParaRPr sz="11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653" name="Google Shape;653;p36"/>
          <p:cNvSpPr/>
          <p:nvPr/>
        </p:nvSpPr>
        <p:spPr>
          <a:xfrm>
            <a:off x="268450" y="260325"/>
            <a:ext cx="4152900" cy="77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2800">
                <a:solidFill>
                  <a:schemeClr val="lt1"/>
                </a:solidFill>
              </a:rPr>
              <a:t>Псевдокод выбора высоты строки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654" name="Google Shape;654;p36"/>
          <p:cNvSpPr/>
          <p:nvPr/>
        </p:nvSpPr>
        <p:spPr>
          <a:xfrm>
            <a:off x="291475" y="1138095"/>
            <a:ext cx="4202100" cy="5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Сначала границы допустимости,</a:t>
            </a:r>
            <a:br>
              <a:rPr lang="ru" sz="1800">
                <a:solidFill>
                  <a:srgbClr val="BF97F1"/>
                </a:solidFill>
              </a:rPr>
            </a:br>
            <a:r>
              <a:rPr lang="ru" sz="1800">
                <a:solidFill>
                  <a:srgbClr val="BF97F1"/>
                </a:solidFill>
              </a:rPr>
              <a:t>потом несколько осмысленных кандидатов, потом минимум цены</a:t>
            </a:r>
            <a:endParaRPr sz="1800">
              <a:solidFill>
                <a:srgbClr val="BF97F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7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660" name="Google Shape;660;p37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19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661" name="Google Shape;6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37"/>
          <p:cNvSpPr txBox="1"/>
          <p:nvPr/>
        </p:nvSpPr>
        <p:spPr>
          <a:xfrm>
            <a:off x="2608844" y="2120753"/>
            <a:ext cx="3583500" cy="2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375" tIns="33675" rIns="67375" bIns="33675" anchor="t" anchorCtr="0">
            <a:spAutoFit/>
          </a:bodyPr>
          <a:lstStyle/>
          <a:p>
            <a:pPr marL="0" marR="0" lvl="0" indent="0" algn="l" rtl="0">
              <a:spcBef>
                <a:spcPts val="884"/>
              </a:spcBef>
              <a:spcAft>
                <a:spcPts val="0"/>
              </a:spcAft>
              <a:buNone/>
            </a:pPr>
            <a:endParaRPr sz="1032">
              <a:solidFill>
                <a:schemeClr val="lt1"/>
              </a:solidFill>
            </a:endParaRPr>
          </a:p>
        </p:txBody>
      </p:sp>
      <p:grpSp>
        <p:nvGrpSpPr>
          <p:cNvPr id="663" name="Google Shape;663;p37"/>
          <p:cNvGrpSpPr/>
          <p:nvPr/>
        </p:nvGrpSpPr>
        <p:grpSpPr>
          <a:xfrm>
            <a:off x="4822902" y="1746636"/>
            <a:ext cx="4015369" cy="2258679"/>
            <a:chOff x="5283208" y="2735063"/>
            <a:chExt cx="6520573" cy="3667878"/>
          </a:xfrm>
        </p:grpSpPr>
        <p:grpSp>
          <p:nvGrpSpPr>
            <p:cNvPr id="664" name="Google Shape;664;p37"/>
            <p:cNvGrpSpPr/>
            <p:nvPr/>
          </p:nvGrpSpPr>
          <p:grpSpPr>
            <a:xfrm>
              <a:off x="5283208" y="2735063"/>
              <a:ext cx="6520573" cy="3667878"/>
              <a:chOff x="829943" y="166605"/>
              <a:chExt cx="10973700" cy="6172800"/>
            </a:xfrm>
          </p:grpSpPr>
          <p:pic>
            <p:nvPicPr>
              <p:cNvPr id="665" name="Google Shape;665;p37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829943" y="166605"/>
                <a:ext cx="10973700" cy="6172800"/>
              </a:xfrm>
              <a:prstGeom prst="roundRect">
                <a:avLst>
                  <a:gd name="adj" fmla="val 3775"/>
                </a:avLst>
              </a:prstGeom>
              <a:noFill/>
              <a:ln>
                <a:noFill/>
              </a:ln>
            </p:spPr>
          </p:pic>
          <p:grpSp>
            <p:nvGrpSpPr>
              <p:cNvPr id="666" name="Google Shape;666;p37"/>
              <p:cNvGrpSpPr/>
              <p:nvPr/>
            </p:nvGrpSpPr>
            <p:grpSpPr>
              <a:xfrm>
                <a:off x="1762238" y="4162226"/>
                <a:ext cx="9523526" cy="1513766"/>
                <a:chOff x="1762238" y="4162226"/>
                <a:chExt cx="9523526" cy="1513766"/>
              </a:xfrm>
            </p:grpSpPr>
            <p:cxnSp>
              <p:nvCxnSpPr>
                <p:cNvPr id="667" name="Google Shape;667;p37"/>
                <p:cNvCxnSpPr/>
                <p:nvPr/>
              </p:nvCxnSpPr>
              <p:spPr>
                <a:xfrm rot="10800000" flipH="1">
                  <a:off x="1828800" y="4252657"/>
                  <a:ext cx="9361800" cy="987000"/>
                </a:xfrm>
                <a:prstGeom prst="straightConnector1">
                  <a:avLst/>
                </a:prstGeom>
                <a:noFill/>
                <a:ln w="104875" cap="rnd" cmpd="sng">
                  <a:solidFill>
                    <a:srgbClr val="7F30E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68" name="Google Shape;668;p37"/>
                <p:cNvCxnSpPr/>
                <p:nvPr/>
              </p:nvCxnSpPr>
              <p:spPr>
                <a:xfrm rot="10800000" flipH="1">
                  <a:off x="1828800" y="4905800"/>
                  <a:ext cx="9361800" cy="682200"/>
                </a:xfrm>
                <a:prstGeom prst="straightConnector1">
                  <a:avLst/>
                </a:prstGeom>
                <a:noFill/>
                <a:ln w="104875" cap="rnd" cmpd="sng">
                  <a:solidFill>
                    <a:srgbClr val="FF6699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69" name="Google Shape;669;p37"/>
                <p:cNvSpPr/>
                <p:nvPr/>
              </p:nvSpPr>
              <p:spPr>
                <a:xfrm>
                  <a:off x="1765300" y="5485492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p37"/>
                <p:cNvSpPr/>
                <p:nvPr/>
              </p:nvSpPr>
              <p:spPr>
                <a:xfrm>
                  <a:off x="2660650" y="5428139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p37"/>
                <p:cNvSpPr/>
                <p:nvPr/>
              </p:nvSpPr>
              <p:spPr>
                <a:xfrm>
                  <a:off x="3594100" y="5360205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37"/>
                <p:cNvSpPr/>
                <p:nvPr/>
              </p:nvSpPr>
              <p:spPr>
                <a:xfrm>
                  <a:off x="4533900" y="5302953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37"/>
                <p:cNvSpPr/>
                <p:nvPr/>
              </p:nvSpPr>
              <p:spPr>
                <a:xfrm>
                  <a:off x="5467350" y="5233556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37"/>
                <p:cNvSpPr/>
                <p:nvPr/>
              </p:nvSpPr>
              <p:spPr>
                <a:xfrm>
                  <a:off x="6400800" y="5158717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37"/>
                <p:cNvSpPr/>
                <p:nvPr/>
              </p:nvSpPr>
              <p:spPr>
                <a:xfrm>
                  <a:off x="7334250" y="5088164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37"/>
                <p:cNvSpPr/>
                <p:nvPr/>
              </p:nvSpPr>
              <p:spPr>
                <a:xfrm>
                  <a:off x="7334250" y="4552222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7" name="Google Shape;677;p37"/>
                <p:cNvSpPr/>
                <p:nvPr/>
              </p:nvSpPr>
              <p:spPr>
                <a:xfrm>
                  <a:off x="8293100" y="5019470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8" name="Google Shape;678;p37"/>
                <p:cNvSpPr/>
                <p:nvPr/>
              </p:nvSpPr>
              <p:spPr>
                <a:xfrm>
                  <a:off x="8309614" y="4444272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37"/>
                <p:cNvSpPr/>
                <p:nvPr/>
              </p:nvSpPr>
              <p:spPr>
                <a:xfrm>
                  <a:off x="9245602" y="4961130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37"/>
                <p:cNvSpPr/>
                <p:nvPr/>
              </p:nvSpPr>
              <p:spPr>
                <a:xfrm>
                  <a:off x="9236716" y="4360532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37"/>
                <p:cNvSpPr/>
                <p:nvPr/>
              </p:nvSpPr>
              <p:spPr>
                <a:xfrm>
                  <a:off x="11095264" y="4807274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37"/>
                <p:cNvSpPr/>
                <p:nvPr/>
              </p:nvSpPr>
              <p:spPr>
                <a:xfrm>
                  <a:off x="11092728" y="4162226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37"/>
                <p:cNvSpPr/>
                <p:nvPr/>
              </p:nvSpPr>
              <p:spPr>
                <a:xfrm>
                  <a:off x="10174289" y="4882494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FF75A8"/>
                    </a:gs>
                    <a:gs pos="100000">
                      <a:srgbClr val="E7CAFA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p37"/>
                <p:cNvSpPr/>
                <p:nvPr/>
              </p:nvSpPr>
              <p:spPr>
                <a:xfrm>
                  <a:off x="10170164" y="4260781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p37"/>
                <p:cNvSpPr/>
                <p:nvPr/>
              </p:nvSpPr>
              <p:spPr>
                <a:xfrm>
                  <a:off x="1762238" y="5138711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p37"/>
                <p:cNvSpPr/>
                <p:nvPr/>
              </p:nvSpPr>
              <p:spPr>
                <a:xfrm>
                  <a:off x="2695688" y="5035195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p37"/>
                <p:cNvSpPr/>
                <p:nvPr/>
              </p:nvSpPr>
              <p:spPr>
                <a:xfrm>
                  <a:off x="3629138" y="4935511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p37"/>
                <p:cNvSpPr/>
                <p:nvPr/>
              </p:nvSpPr>
              <p:spPr>
                <a:xfrm>
                  <a:off x="4562588" y="4835675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p37"/>
                <p:cNvSpPr/>
                <p:nvPr/>
              </p:nvSpPr>
              <p:spPr>
                <a:xfrm>
                  <a:off x="5502388" y="4729111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p37"/>
                <p:cNvSpPr/>
                <p:nvPr/>
              </p:nvSpPr>
              <p:spPr>
                <a:xfrm>
                  <a:off x="6435838" y="4641572"/>
                  <a:ext cx="190500" cy="190500"/>
                </a:xfrm>
                <a:prstGeom prst="ellipse">
                  <a:avLst/>
                </a:prstGeom>
                <a:gradFill>
                  <a:gsLst>
                    <a:gs pos="0">
                      <a:srgbClr val="7F30E3"/>
                    </a:gs>
                    <a:gs pos="100000">
                      <a:srgbClr val="C7D4ED"/>
                    </a:gs>
                  </a:gsLst>
                  <a:lin ang="1200117" scaled="0"/>
                </a:gra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1" name="Google Shape;691;p37"/>
              <p:cNvGrpSpPr/>
              <p:nvPr/>
            </p:nvGrpSpPr>
            <p:grpSpPr>
              <a:xfrm>
                <a:off x="1495425" y="626270"/>
                <a:ext cx="290400" cy="293990"/>
                <a:chOff x="1495425" y="626270"/>
                <a:chExt cx="290400" cy="293990"/>
              </a:xfrm>
            </p:grpSpPr>
            <p:cxnSp>
              <p:nvCxnSpPr>
                <p:cNvPr id="692" name="Google Shape;692;p37"/>
                <p:cNvCxnSpPr/>
                <p:nvPr/>
              </p:nvCxnSpPr>
              <p:spPr>
                <a:xfrm>
                  <a:off x="1495425" y="676275"/>
                  <a:ext cx="290400" cy="0"/>
                </a:xfrm>
                <a:prstGeom prst="straightConnector1">
                  <a:avLst/>
                </a:prstGeom>
                <a:noFill/>
                <a:ln w="31450" cap="flat" cmpd="sng">
                  <a:solidFill>
                    <a:srgbClr val="7F30E3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693" name="Google Shape;693;p37"/>
                <p:cNvCxnSpPr/>
                <p:nvPr/>
              </p:nvCxnSpPr>
              <p:spPr>
                <a:xfrm>
                  <a:off x="1495425" y="869156"/>
                  <a:ext cx="290400" cy="0"/>
                </a:xfrm>
                <a:prstGeom prst="straightConnector1">
                  <a:avLst/>
                </a:prstGeom>
                <a:noFill/>
                <a:ln w="31450" cap="flat" cmpd="sng">
                  <a:solidFill>
                    <a:srgbClr val="FF7F0E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694" name="Google Shape;694;p37"/>
                <p:cNvSpPr/>
                <p:nvPr/>
              </p:nvSpPr>
              <p:spPr>
                <a:xfrm>
                  <a:off x="1593059" y="626270"/>
                  <a:ext cx="102300" cy="102300"/>
                </a:xfrm>
                <a:prstGeom prst="ellipse">
                  <a:avLst/>
                </a:prstGeom>
                <a:solidFill>
                  <a:srgbClr val="7F30E3"/>
                </a:soli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37"/>
                <p:cNvSpPr/>
                <p:nvPr/>
              </p:nvSpPr>
              <p:spPr>
                <a:xfrm>
                  <a:off x="1593059" y="817960"/>
                  <a:ext cx="102300" cy="102300"/>
                </a:xfrm>
                <a:prstGeom prst="ellipse">
                  <a:avLst/>
                </a:prstGeom>
                <a:solidFill>
                  <a:srgbClr val="FF7F0E"/>
                </a:solidFill>
                <a:ln>
                  <a:noFill/>
                </a:ln>
              </p:spPr>
              <p:txBody>
                <a:bodyPr spcFirstLastPara="1" wrap="square" lIns="75500" tIns="37725" rIns="75500" bIns="37725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86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96" name="Google Shape;696;p37"/>
            <p:cNvGrpSpPr/>
            <p:nvPr/>
          </p:nvGrpSpPr>
          <p:grpSpPr>
            <a:xfrm>
              <a:off x="5676995" y="3005482"/>
              <a:ext cx="175924" cy="178099"/>
              <a:chOff x="1495425" y="626270"/>
              <a:chExt cx="290400" cy="293990"/>
            </a:xfrm>
          </p:grpSpPr>
          <p:cxnSp>
            <p:nvCxnSpPr>
              <p:cNvPr id="697" name="Google Shape;697;p37"/>
              <p:cNvCxnSpPr/>
              <p:nvPr/>
            </p:nvCxnSpPr>
            <p:spPr>
              <a:xfrm>
                <a:off x="1495425" y="676275"/>
                <a:ext cx="290400" cy="0"/>
              </a:xfrm>
              <a:prstGeom prst="straightConnector1">
                <a:avLst/>
              </a:prstGeom>
              <a:noFill/>
              <a:ln w="314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698" name="Google Shape;698;p37"/>
              <p:cNvCxnSpPr/>
              <p:nvPr/>
            </p:nvCxnSpPr>
            <p:spPr>
              <a:xfrm>
                <a:off x="1495425" y="869156"/>
                <a:ext cx="290400" cy="0"/>
              </a:xfrm>
              <a:prstGeom prst="straightConnector1">
                <a:avLst/>
              </a:prstGeom>
              <a:noFill/>
              <a:ln w="31450" cap="flat" cmpd="sng">
                <a:solidFill>
                  <a:srgbClr val="FF72A5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699" name="Google Shape;699;p37"/>
              <p:cNvSpPr/>
              <p:nvPr/>
            </p:nvSpPr>
            <p:spPr>
              <a:xfrm>
                <a:off x="1593059" y="626270"/>
                <a:ext cx="102300" cy="102300"/>
              </a:xfrm>
              <a:prstGeom prst="ellipse">
                <a:avLst/>
              </a:prstGeom>
              <a:solidFill>
                <a:srgbClr val="7F30E3"/>
              </a:solidFill>
              <a:ln>
                <a:noFill/>
              </a:ln>
            </p:spPr>
            <p:txBody>
              <a:bodyPr spcFirstLastPara="1" wrap="square" lIns="75500" tIns="37725" rIns="75500" bIns="377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86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37"/>
              <p:cNvSpPr/>
              <p:nvPr/>
            </p:nvSpPr>
            <p:spPr>
              <a:xfrm>
                <a:off x="1593059" y="817960"/>
                <a:ext cx="102300" cy="102300"/>
              </a:xfrm>
              <a:prstGeom prst="ellipse">
                <a:avLst/>
              </a:prstGeom>
              <a:solidFill>
                <a:srgbClr val="FF72A5"/>
              </a:solidFill>
              <a:ln>
                <a:noFill/>
              </a:ln>
            </p:spPr>
            <p:txBody>
              <a:bodyPr spcFirstLastPara="1" wrap="square" lIns="75500" tIns="37725" rIns="75500" bIns="3772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86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01" name="Google Shape;701;p37"/>
          <p:cNvSpPr txBox="1"/>
          <p:nvPr/>
        </p:nvSpPr>
        <p:spPr>
          <a:xfrm>
            <a:off x="5727486" y="4246492"/>
            <a:ext cx="2206200" cy="2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7375" tIns="33675" rIns="67375" bIns="336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27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График времени расчетов</a:t>
            </a:r>
            <a:endParaRPr sz="1032">
              <a:solidFill>
                <a:schemeClr val="lt1"/>
              </a:solidFill>
            </a:endParaRPr>
          </a:p>
        </p:txBody>
      </p:sp>
      <p:sp>
        <p:nvSpPr>
          <p:cNvPr id="702" name="Google Shape;702;p37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Почему решение укладывается</a:t>
            </a:r>
            <a:br>
              <a:rPr lang="ru" sz="3500">
                <a:solidFill>
                  <a:schemeClr val="lt1"/>
                </a:solidFill>
              </a:rPr>
            </a:br>
            <a:r>
              <a:rPr lang="ru" sz="3500">
                <a:solidFill>
                  <a:schemeClr val="lt1"/>
                </a:solidFill>
              </a:rPr>
              <a:t>в бюджет времени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03" name="Google Shape;703;p37"/>
          <p:cNvSpPr/>
          <p:nvPr/>
        </p:nvSpPr>
        <p:spPr>
          <a:xfrm>
            <a:off x="291475" y="1280600"/>
            <a:ext cx="85332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Важно не просто быстро, а предсказуемо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704" name="Google Shape;704;p37"/>
          <p:cNvSpPr/>
          <p:nvPr/>
        </p:nvSpPr>
        <p:spPr>
          <a:xfrm>
            <a:off x="316075" y="1781850"/>
            <a:ext cx="4152900" cy="241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400" marR="0" lvl="0" indent="-2472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Ограниченный перебор: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не пробуем все разбиения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и все длины рядов</a:t>
            </a:r>
            <a:endParaRPr>
              <a:solidFill>
                <a:schemeClr val="lt1"/>
              </a:solidFill>
            </a:endParaRPr>
          </a:p>
          <a:p>
            <a:pPr marL="230400" marR="0" lvl="0" indent="-2472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Быстрые отсечки: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невозможные и плохие варианты 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отбрасываем рано</a:t>
            </a:r>
            <a:endParaRPr>
              <a:solidFill>
                <a:schemeClr val="lt1"/>
              </a:solidFill>
            </a:endParaRPr>
          </a:p>
          <a:p>
            <a:pPr marL="230400" marR="0" lvl="0" indent="-247299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400"/>
              <a:buChar char="●"/>
            </a:pPr>
            <a:r>
              <a:rPr lang="ru">
                <a:solidFill>
                  <a:schemeClr val="lt1"/>
                </a:solidFill>
              </a:rPr>
              <a:t>Кэш подпланов:</a:t>
            </a:r>
            <a:br>
              <a:rPr lang="ru">
                <a:solidFill>
                  <a:schemeClr val="lt1"/>
                </a:solidFill>
              </a:rPr>
            </a:br>
            <a:r>
              <a:rPr lang="ru">
                <a:solidFill>
                  <a:schemeClr val="lt1"/>
                </a:solidFill>
              </a:rPr>
              <a:t>не считаем одно и то же снова и снова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/>
          <p:nvPr/>
        </p:nvSpPr>
        <p:spPr>
          <a:xfrm>
            <a:off x="4758700" y="1519250"/>
            <a:ext cx="4082100" cy="2679300"/>
          </a:xfrm>
          <a:prstGeom prst="roundRect">
            <a:avLst>
              <a:gd name="adj" fmla="val 6888"/>
            </a:avLst>
          </a:prstGeom>
          <a:solidFill>
            <a:srgbClr val="B99DFC"/>
          </a:solidFill>
          <a:ln>
            <a:noFill/>
          </a:ln>
        </p:spPr>
        <p:txBody>
          <a:bodyPr spcFirstLastPara="1" wrap="square" lIns="180000" tIns="72000" rIns="180000" bIns="72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74" name="Google Shape;74;p16"/>
          <p:cNvSpPr/>
          <p:nvPr/>
        </p:nvSpPr>
        <p:spPr>
          <a:xfrm>
            <a:off x="304800" y="1519250"/>
            <a:ext cx="4243200" cy="2679300"/>
          </a:xfrm>
          <a:prstGeom prst="roundRect">
            <a:avLst>
              <a:gd name="adj" fmla="val 6247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</p:txBody>
      </p:sp>
      <p:sp>
        <p:nvSpPr>
          <p:cNvPr id="75" name="Google Shape;75;p16"/>
          <p:cNvSpPr/>
          <p:nvPr/>
        </p:nvSpPr>
        <p:spPr>
          <a:xfrm>
            <a:off x="268450" y="260325"/>
            <a:ext cx="7416205" cy="3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 dirty="0">
                <a:solidFill>
                  <a:schemeClr val="lt1"/>
                </a:solidFill>
              </a:rPr>
              <a:t>Альтернативные решения</a:t>
            </a:r>
            <a:endParaRPr sz="3500" dirty="0">
              <a:solidFill>
                <a:schemeClr val="lt1"/>
              </a:solidFill>
            </a:endParaRPr>
          </a:p>
        </p:txBody>
      </p:sp>
      <p:sp>
        <p:nvSpPr>
          <p:cNvPr id="76" name="Google Shape;76;p16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/>
          <p:nvPr/>
        </p:nvSpPr>
        <p:spPr>
          <a:xfrm>
            <a:off x="304800" y="4309700"/>
            <a:ext cx="8534400" cy="390000"/>
          </a:xfrm>
          <a:prstGeom prst="roundRect">
            <a:avLst>
              <a:gd name="adj" fmla="val 37859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11600" rIns="144000" bIns="684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000" dirty="0">
                <a:solidFill>
                  <a:schemeClr val="lt1"/>
                </a:solidFill>
              </a:rPr>
              <a:t>Не просто сетка, а движок геометрии под продуктовые сценарии</a:t>
            </a:r>
            <a:endParaRPr sz="1000" dirty="0">
              <a:solidFill>
                <a:schemeClr val="lt1"/>
              </a:solidFill>
            </a:endParaRPr>
          </a:p>
        </p:txBody>
      </p:sp>
      <p:sp>
        <p:nvSpPr>
          <p:cNvPr id="79" name="Google Shape;79;p16"/>
          <p:cNvSpPr/>
          <p:nvPr/>
        </p:nvSpPr>
        <p:spPr>
          <a:xfrm>
            <a:off x="281400" y="688950"/>
            <a:ext cx="8533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 dirty="0">
                <a:solidFill>
                  <a:srgbClr val="BF97F1"/>
                </a:solidFill>
              </a:rPr>
              <a:t>Частые подходы на рынке и их ограничения</a:t>
            </a:r>
            <a:endParaRPr sz="1800" dirty="0">
              <a:solidFill>
                <a:srgbClr val="BF97F1"/>
              </a:solidFill>
            </a:endParaRPr>
          </a:p>
        </p:txBody>
      </p:sp>
      <p:sp>
        <p:nvSpPr>
          <p:cNvPr id="80" name="Google Shape;80;p16"/>
          <p:cNvSpPr/>
          <p:nvPr/>
        </p:nvSpPr>
        <p:spPr>
          <a:xfrm>
            <a:off x="6593437" y="1848275"/>
            <a:ext cx="2050500" cy="17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400" marR="0" lvl="0" indent="-2218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000" dirty="0">
                <a:solidFill>
                  <a:schemeClr val="dk1"/>
                </a:solidFill>
              </a:rPr>
              <a:t>Сохраняет порядок изображений</a:t>
            </a:r>
            <a:endParaRPr sz="1000" dirty="0">
              <a:solidFill>
                <a:schemeClr val="dk1"/>
              </a:solidFill>
            </a:endParaRPr>
          </a:p>
          <a:p>
            <a:pPr marL="230400" marR="0" lvl="0" indent="-2218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000" dirty="0">
                <a:solidFill>
                  <a:schemeClr val="dk1"/>
                </a:solidFill>
              </a:rPr>
              <a:t>Лучше работает </a:t>
            </a:r>
            <a:br>
              <a:rPr lang="ru" sz="1000" dirty="0">
                <a:solidFill>
                  <a:schemeClr val="dk1"/>
                </a:solidFill>
              </a:rPr>
            </a:br>
            <a:r>
              <a:rPr lang="ru" sz="1000" dirty="0">
                <a:solidFill>
                  <a:schemeClr val="dk1"/>
                </a:solidFill>
              </a:rPr>
              <a:t>со смешанными пропорциями</a:t>
            </a:r>
            <a:endParaRPr sz="1000" dirty="0">
              <a:solidFill>
                <a:schemeClr val="dk1"/>
              </a:solidFill>
            </a:endParaRPr>
          </a:p>
          <a:p>
            <a:pPr marL="230400" marR="0" lvl="0" indent="-2218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000" dirty="0">
                <a:solidFill>
                  <a:schemeClr val="dk1"/>
                </a:solidFill>
              </a:rPr>
              <a:t>Компактнее в ленте и чате</a:t>
            </a:r>
            <a:endParaRPr sz="1000" dirty="0">
              <a:solidFill>
                <a:schemeClr val="dk1"/>
              </a:solidFill>
            </a:endParaRPr>
          </a:p>
          <a:p>
            <a:pPr marL="230400" marR="0" lvl="0" indent="-22189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ru" sz="1000" dirty="0">
                <a:solidFill>
                  <a:schemeClr val="dk1"/>
                </a:solidFill>
              </a:rPr>
              <a:t>Единая логика</a:t>
            </a:r>
            <a:br>
              <a:rPr lang="ru" sz="1000" dirty="0">
                <a:solidFill>
                  <a:schemeClr val="dk1"/>
                </a:solidFill>
              </a:rPr>
            </a:br>
            <a:r>
              <a:rPr lang="ru" sz="1000" dirty="0">
                <a:solidFill>
                  <a:schemeClr val="dk1"/>
                </a:solidFill>
              </a:rPr>
              <a:t>на Android / iOS / Web</a:t>
            </a:r>
            <a:endParaRPr sz="1000" dirty="0">
              <a:solidFill>
                <a:schemeClr val="dk1"/>
              </a:solidFill>
            </a:endParaRPr>
          </a:p>
          <a:p>
            <a:pPr marL="230400" marR="0" lvl="0" indent="-221899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dk1"/>
              </a:buClr>
              <a:buSzPts val="1000"/>
              <a:buChar char="●"/>
            </a:pPr>
            <a:r>
              <a:rPr lang="ru" sz="1000" dirty="0">
                <a:solidFill>
                  <a:schemeClr val="dk1"/>
                </a:solidFill>
              </a:rPr>
              <a:t>Гибко настраивается под продуктовые ограничения</a:t>
            </a:r>
            <a:endParaRPr sz="1000" dirty="0">
              <a:solidFill>
                <a:schemeClr val="dk1"/>
              </a:solidFill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l="61360" t="30001" r="22435" b="19168"/>
          <a:stretch/>
        </p:blipFill>
        <p:spPr>
          <a:xfrm>
            <a:off x="4954000" y="1822225"/>
            <a:ext cx="1298700" cy="2292300"/>
          </a:xfrm>
          <a:prstGeom prst="roundRect">
            <a:avLst>
              <a:gd name="adj" fmla="val 8754"/>
            </a:avLst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 rotWithShape="1">
          <a:blip r:embed="rId4">
            <a:alphaModFix/>
          </a:blip>
          <a:srcRect l="3717" t="25813" r="82065" b="21041"/>
          <a:stretch/>
        </p:blipFill>
        <p:spPr>
          <a:xfrm>
            <a:off x="500063" y="1822225"/>
            <a:ext cx="1076400" cy="2264100"/>
          </a:xfrm>
          <a:prstGeom prst="roundRect">
            <a:avLst>
              <a:gd name="adj" fmla="val 8754"/>
            </a:avLst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4">
            <a:alphaModFix/>
          </a:blip>
          <a:srcRect l="21803" t="25813" r="63979" b="21041"/>
          <a:stretch/>
        </p:blipFill>
        <p:spPr>
          <a:xfrm>
            <a:off x="1788319" y="1822225"/>
            <a:ext cx="1076400" cy="2264100"/>
          </a:xfrm>
          <a:prstGeom prst="roundRect">
            <a:avLst>
              <a:gd name="adj" fmla="val 8754"/>
            </a:avLst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 l="40323" t="25813" r="44643" b="21041"/>
          <a:stretch/>
        </p:blipFill>
        <p:spPr>
          <a:xfrm>
            <a:off x="3095775" y="1822225"/>
            <a:ext cx="1138200" cy="2264100"/>
          </a:xfrm>
          <a:prstGeom prst="roundRect">
            <a:avLst>
              <a:gd name="adj" fmla="val 8754"/>
            </a:avLst>
          </a:prstGeom>
          <a:noFill/>
          <a:ln>
            <a:noFill/>
          </a:ln>
        </p:spPr>
      </p:pic>
      <p:sp>
        <p:nvSpPr>
          <p:cNvPr id="85" name="Google Shape;85;p16"/>
          <p:cNvSpPr/>
          <p:nvPr/>
        </p:nvSpPr>
        <p:spPr>
          <a:xfrm>
            <a:off x="4985575" y="1480150"/>
            <a:ext cx="37614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dirty="0">
                <a:solidFill>
                  <a:schemeClr val="dk1"/>
                </a:solidFill>
              </a:rPr>
              <a:t>Нам нужно - компактный адаптивный коллаж</a:t>
            </a:r>
            <a:endParaRPr sz="11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70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454875" y="3481401"/>
            <a:ext cx="1121588" cy="633000"/>
          </a:xfrm>
          <a:prstGeom prst="roundRect">
            <a:avLst>
              <a:gd name="adj" fmla="val 7928"/>
            </a:avLst>
          </a:prstGeom>
          <a:solidFill>
            <a:srgbClr val="474747"/>
          </a:solidFill>
          <a:ln w="9525" cap="flat" cmpd="sng">
            <a:solidFill>
              <a:srgbClr val="99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900" dirty="0">
                <a:solidFill>
                  <a:schemeClr val="lt1"/>
                </a:solidFill>
              </a:rPr>
              <a:t>Без коллажа</a:t>
            </a:r>
            <a:br>
              <a:rPr lang="ru" sz="900" dirty="0">
                <a:solidFill>
                  <a:schemeClr val="lt1"/>
                </a:solidFill>
              </a:rPr>
            </a:br>
            <a:endParaRPr sz="9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700" dirty="0">
                <a:solidFill>
                  <a:schemeClr val="lt1"/>
                </a:solidFill>
              </a:rPr>
              <a:t>Занимает много места </a:t>
            </a:r>
            <a:br>
              <a:rPr lang="ru" sz="700" dirty="0">
                <a:solidFill>
                  <a:schemeClr val="lt1"/>
                </a:solidFill>
              </a:rPr>
            </a:br>
            <a:r>
              <a:rPr lang="ru" sz="700" dirty="0">
                <a:solidFill>
                  <a:schemeClr val="lt1"/>
                </a:solidFill>
              </a:rPr>
              <a:t>и растягивает экран</a:t>
            </a:r>
            <a:endParaRPr sz="700" dirty="0">
              <a:solidFill>
                <a:schemeClr val="lt1"/>
              </a:solidFill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1750288" y="3481400"/>
            <a:ext cx="1138200" cy="633300"/>
          </a:xfrm>
          <a:prstGeom prst="roundRect">
            <a:avLst>
              <a:gd name="adj" fmla="val 7928"/>
            </a:avLst>
          </a:prstGeom>
          <a:solidFill>
            <a:srgbClr val="474747"/>
          </a:solidFill>
          <a:ln w="9525" cap="flat" cmpd="sng">
            <a:solidFill>
              <a:srgbClr val="99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Квадратная галерея</a:t>
            </a:r>
            <a:endParaRPr sz="9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700">
                <a:solidFill>
                  <a:schemeClr val="lt1"/>
                </a:solidFill>
              </a:rPr>
              <a:t>Не учитывает реальные пропорции изображения</a:t>
            </a:r>
            <a:endParaRPr sz="700">
              <a:solidFill>
                <a:schemeClr val="lt1"/>
              </a:solidFill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3021951" y="3481400"/>
            <a:ext cx="1312025" cy="633300"/>
          </a:xfrm>
          <a:prstGeom prst="roundRect">
            <a:avLst>
              <a:gd name="adj" fmla="val 7928"/>
            </a:avLst>
          </a:prstGeom>
          <a:solidFill>
            <a:srgbClr val="474747"/>
          </a:solidFill>
          <a:ln w="9525" cap="flat" cmpd="sng">
            <a:solidFill>
              <a:srgbClr val="9966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900" dirty="0">
                <a:solidFill>
                  <a:schemeClr val="lt1"/>
                </a:solidFill>
              </a:rPr>
              <a:t>Слишком крупный коллаж</a:t>
            </a:r>
            <a:endParaRPr sz="9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800" dirty="0">
                <a:solidFill>
                  <a:schemeClr val="lt1"/>
                </a:solidFill>
              </a:rPr>
              <a:t>Снижает компактность </a:t>
            </a:r>
            <a:br>
              <a:rPr lang="ru" sz="800" dirty="0">
                <a:solidFill>
                  <a:schemeClr val="lt1"/>
                </a:solidFill>
              </a:rPr>
            </a:br>
            <a:r>
              <a:rPr lang="ru" sz="800" dirty="0">
                <a:solidFill>
                  <a:schemeClr val="lt1"/>
                </a:solidFill>
              </a:rPr>
              <a:t>и мешает скроллу</a:t>
            </a:r>
            <a:endParaRPr sz="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38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710" name="Google Shape;710;p38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20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711" name="Google Shape;71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38"/>
          <p:cNvSpPr/>
          <p:nvPr/>
        </p:nvSpPr>
        <p:spPr>
          <a:xfrm>
            <a:off x="268450" y="260325"/>
            <a:ext cx="78063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Как мы тюнили и проверяли систему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13" name="Google Shape;713;p38"/>
          <p:cNvSpPr/>
          <p:nvPr/>
        </p:nvSpPr>
        <p:spPr>
          <a:xfrm>
            <a:off x="291475" y="822950"/>
            <a:ext cx="8533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Как подбирали набор тестов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714" name="Google Shape;714;p38"/>
          <p:cNvSpPr/>
          <p:nvPr/>
        </p:nvSpPr>
        <p:spPr>
          <a:xfrm>
            <a:off x="304800" y="1476850"/>
            <a:ext cx="2229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Фиксированные наборы входов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15" name="Google Shape;715;p38"/>
          <p:cNvSpPr/>
          <p:nvPr/>
        </p:nvSpPr>
        <p:spPr>
          <a:xfrm>
            <a:off x="304800" y="2529425"/>
            <a:ext cx="2229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Случайные наборы входов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16" name="Google Shape;716;p38"/>
          <p:cNvSpPr/>
          <p:nvPr/>
        </p:nvSpPr>
        <p:spPr>
          <a:xfrm>
            <a:off x="304800" y="3581981"/>
            <a:ext cx="2229600" cy="856800"/>
          </a:xfrm>
          <a:prstGeom prst="roundRect">
            <a:avLst>
              <a:gd name="adj" fmla="val 1124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>
                <a:solidFill>
                  <a:srgbClr val="FFFFFF"/>
                </a:solidFill>
              </a:rPr>
              <a:t>Вредные</a:t>
            </a:r>
            <a:br>
              <a:rPr lang="ru">
                <a:solidFill>
                  <a:srgbClr val="FFFFFF"/>
                </a:solidFill>
              </a:rPr>
            </a:br>
            <a:r>
              <a:rPr lang="ru">
                <a:solidFill>
                  <a:srgbClr val="FFFFFF"/>
                </a:solidFill>
              </a:rPr>
              <a:t>наборы входов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17" name="Google Shape;717;p38"/>
          <p:cNvSpPr/>
          <p:nvPr/>
        </p:nvSpPr>
        <p:spPr>
          <a:xfrm>
            <a:off x="6066900" y="1471550"/>
            <a:ext cx="2771700" cy="2967000"/>
          </a:xfrm>
          <a:prstGeom prst="roundRect">
            <a:avLst>
              <a:gd name="adj" fmla="val 7928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600">
                <a:solidFill>
                  <a:schemeClr val="lt1"/>
                </a:solidFill>
              </a:rPr>
              <a:t>Результат:</a:t>
            </a:r>
            <a:endParaRPr sz="10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1200"/>
              </a:spcBef>
              <a:spcAft>
                <a:spcPts val="70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Тюнинг не на глаз,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а по расчетам и метрикам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18" name="Google Shape;718;p38"/>
          <p:cNvSpPr/>
          <p:nvPr/>
        </p:nvSpPr>
        <p:spPr>
          <a:xfrm>
            <a:off x="2914800" y="1471550"/>
            <a:ext cx="2771700" cy="2967000"/>
          </a:xfrm>
          <a:prstGeom prst="roundRect">
            <a:avLst>
              <a:gd name="adj" fmla="val 7928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600">
                <a:solidFill>
                  <a:schemeClr val="lt1"/>
                </a:solidFill>
              </a:rPr>
              <a:t>Что измеряли:</a:t>
            </a:r>
            <a:endParaRPr sz="16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Сколько раз появляются слишком узкие тайлы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Худший случай по обрезке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Скачки ритма между строками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Недобор/перебор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по высоте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Время расчета</a:t>
            </a:r>
            <a:endParaRPr sz="1200">
              <a:solidFill>
                <a:schemeClr val="lt1"/>
              </a:solidFill>
            </a:endParaRPr>
          </a:p>
        </p:txBody>
      </p:sp>
      <p:cxnSp>
        <p:nvCxnSpPr>
          <p:cNvPr id="719" name="Google Shape;719;p38"/>
          <p:cNvCxnSpPr>
            <a:stCxn id="714" idx="3"/>
          </p:cNvCxnSpPr>
          <p:nvPr/>
        </p:nvCxnSpPr>
        <p:spPr>
          <a:xfrm>
            <a:off x="2534400" y="1905250"/>
            <a:ext cx="38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20" name="Google Shape;720;p38"/>
          <p:cNvCxnSpPr/>
          <p:nvPr/>
        </p:nvCxnSpPr>
        <p:spPr>
          <a:xfrm>
            <a:off x="2534400" y="2955050"/>
            <a:ext cx="38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21" name="Google Shape;721;p38"/>
          <p:cNvCxnSpPr/>
          <p:nvPr/>
        </p:nvCxnSpPr>
        <p:spPr>
          <a:xfrm>
            <a:off x="2534400" y="4010375"/>
            <a:ext cx="38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22" name="Google Shape;722;p38"/>
          <p:cNvCxnSpPr/>
          <p:nvPr/>
        </p:nvCxnSpPr>
        <p:spPr>
          <a:xfrm>
            <a:off x="5686500" y="2957825"/>
            <a:ext cx="3804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39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728" name="Google Shape;728;p39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21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729" name="Google Shape;72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30" name="Google Shape;730;p39"/>
          <p:cNvSpPr/>
          <p:nvPr/>
        </p:nvSpPr>
        <p:spPr>
          <a:xfrm>
            <a:off x="5348987" y="1945325"/>
            <a:ext cx="3488449" cy="2493704"/>
          </a:xfrm>
          <a:prstGeom prst="roundRect">
            <a:avLst>
              <a:gd name="adj" fmla="val 7450"/>
            </a:avLst>
          </a:prstGeom>
          <a:solidFill>
            <a:srgbClr val="7F30E3">
              <a:alpha val="78820"/>
            </a:srgbClr>
          </a:solidFill>
          <a:ln>
            <a:noFill/>
          </a:ln>
        </p:spPr>
        <p:txBody>
          <a:bodyPr spcFirstLastPara="1" wrap="square" lIns="80225" tIns="40100" rIns="80225" bIns="401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7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39"/>
          <p:cNvSpPr/>
          <p:nvPr/>
        </p:nvSpPr>
        <p:spPr>
          <a:xfrm>
            <a:off x="304801" y="3249667"/>
            <a:ext cx="1904272" cy="1189111"/>
          </a:xfrm>
          <a:prstGeom prst="roundRect">
            <a:avLst>
              <a:gd name="adj" fmla="val 5184"/>
            </a:avLst>
          </a:prstGeom>
          <a:solidFill>
            <a:srgbClr val="7F30E3">
              <a:alpha val="78820"/>
            </a:srgbClr>
          </a:solidFill>
          <a:ln>
            <a:noFill/>
          </a:ln>
        </p:spPr>
        <p:txBody>
          <a:bodyPr spcFirstLastPara="1" wrap="square" lIns="66175" tIns="33075" rIns="66175" bIns="330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32" name="Google Shape;732;p39"/>
          <p:cNvCxnSpPr/>
          <p:nvPr/>
        </p:nvCxnSpPr>
        <p:spPr>
          <a:xfrm>
            <a:off x="2209083" y="2348265"/>
            <a:ext cx="3141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33" name="Google Shape;733;p39"/>
          <p:cNvSpPr txBox="1"/>
          <p:nvPr/>
        </p:nvSpPr>
        <p:spPr>
          <a:xfrm>
            <a:off x="5350375" y="1715100"/>
            <a:ext cx="32961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Наше решение / глобальная оценка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34" name="Google Shape;734;p39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Простая раскладка против управляемого решения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35" name="Google Shape;735;p39"/>
          <p:cNvSpPr/>
          <p:nvPr/>
        </p:nvSpPr>
        <p:spPr>
          <a:xfrm>
            <a:off x="291475" y="1280600"/>
            <a:ext cx="85332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Что изменилось относительно дефолтной раскладки</a:t>
            </a:r>
            <a:endParaRPr sz="1800">
              <a:solidFill>
                <a:srgbClr val="BF97F1"/>
              </a:solidFill>
            </a:endParaRPr>
          </a:p>
        </p:txBody>
      </p:sp>
      <p:cxnSp>
        <p:nvCxnSpPr>
          <p:cNvPr id="736" name="Google Shape;736;p39"/>
          <p:cNvCxnSpPr>
            <a:stCxn id="737" idx="3"/>
            <a:endCxn id="730" idx="1"/>
          </p:cNvCxnSpPr>
          <p:nvPr/>
        </p:nvCxnSpPr>
        <p:spPr>
          <a:xfrm>
            <a:off x="4731166" y="3192177"/>
            <a:ext cx="6177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738" name="Google Shape;738;p39"/>
          <p:cNvCxnSpPr/>
          <p:nvPr/>
        </p:nvCxnSpPr>
        <p:spPr>
          <a:xfrm>
            <a:off x="2209083" y="3997515"/>
            <a:ext cx="31413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39" name="Google Shape;739;p39"/>
          <p:cNvSpPr txBox="1"/>
          <p:nvPr/>
        </p:nvSpPr>
        <p:spPr>
          <a:xfrm>
            <a:off x="304810" y="1715098"/>
            <a:ext cx="31065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Простая раскладка / локальная логика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40" name="Google Shape;740;p39"/>
          <p:cNvSpPr txBox="1"/>
          <p:nvPr/>
        </p:nvSpPr>
        <p:spPr>
          <a:xfrm>
            <a:off x="3003483" y="2156363"/>
            <a:ext cx="1552500" cy="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Те же входные картинки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741" name="Google Shape;741;p39"/>
          <p:cNvSpPr txBox="1"/>
          <p:nvPr/>
        </p:nvSpPr>
        <p:spPr>
          <a:xfrm>
            <a:off x="2645133" y="4037549"/>
            <a:ext cx="22692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</a:rPr>
              <a:t>То же ограничение контейнера</a:t>
            </a:r>
            <a:endParaRPr sz="1000">
              <a:solidFill>
                <a:schemeClr val="lt1"/>
              </a:solidFill>
            </a:endParaRPr>
          </a:p>
        </p:txBody>
      </p:sp>
      <p:grpSp>
        <p:nvGrpSpPr>
          <p:cNvPr id="742" name="Google Shape;742;p39"/>
          <p:cNvGrpSpPr/>
          <p:nvPr/>
        </p:nvGrpSpPr>
        <p:grpSpPr>
          <a:xfrm>
            <a:off x="2826894" y="2597621"/>
            <a:ext cx="1904272" cy="1189111"/>
            <a:chOff x="2826894" y="2597621"/>
            <a:chExt cx="1904272" cy="1189111"/>
          </a:xfrm>
        </p:grpSpPr>
        <p:sp>
          <p:nvSpPr>
            <p:cNvPr id="737" name="Google Shape;737;p39"/>
            <p:cNvSpPr/>
            <p:nvPr/>
          </p:nvSpPr>
          <p:spPr>
            <a:xfrm>
              <a:off x="2826894" y="2597621"/>
              <a:ext cx="1904272" cy="1189111"/>
            </a:xfrm>
            <a:prstGeom prst="roundRect">
              <a:avLst>
                <a:gd name="adj" fmla="val 7001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66175" tIns="33075" rIns="66175" bIns="330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43" name="Google Shape;743;p39"/>
            <p:cNvPicPr preferRelativeResize="0"/>
            <p:nvPr/>
          </p:nvPicPr>
          <p:blipFill rotWithShape="1">
            <a:blip r:embed="rId4">
              <a:alphaModFix/>
            </a:blip>
            <a:srcRect l="1210" t="1889" r="413" b="29902"/>
            <a:stretch/>
          </p:blipFill>
          <p:spPr>
            <a:xfrm>
              <a:off x="2863275" y="2629750"/>
              <a:ext cx="924600" cy="360000"/>
            </a:xfrm>
            <a:prstGeom prst="roundRect">
              <a:avLst>
                <a:gd name="adj" fmla="val 16035"/>
              </a:avLst>
            </a:prstGeom>
            <a:noFill/>
            <a:ln>
              <a:noFill/>
            </a:ln>
          </p:spPr>
        </p:pic>
        <p:pic>
          <p:nvPicPr>
            <p:cNvPr id="744" name="Google Shape;744;p39"/>
            <p:cNvPicPr preferRelativeResize="0"/>
            <p:nvPr/>
          </p:nvPicPr>
          <p:blipFill rotWithShape="1">
            <a:blip r:embed="rId5">
              <a:alphaModFix/>
            </a:blip>
            <a:srcRect l="1807" b="8147"/>
            <a:stretch/>
          </p:blipFill>
          <p:spPr>
            <a:xfrm>
              <a:off x="2863275" y="3440825"/>
              <a:ext cx="765900" cy="312900"/>
            </a:xfrm>
            <a:prstGeom prst="roundRect">
              <a:avLst>
                <a:gd name="adj" fmla="val 16303"/>
              </a:avLst>
            </a:prstGeom>
            <a:noFill/>
            <a:ln>
              <a:noFill/>
            </a:ln>
          </p:spPr>
        </p:pic>
        <p:pic>
          <p:nvPicPr>
            <p:cNvPr id="745" name="Google Shape;745;p39"/>
            <p:cNvPicPr preferRelativeResize="0"/>
            <p:nvPr/>
          </p:nvPicPr>
          <p:blipFill rotWithShape="1">
            <a:blip r:embed="rId6">
              <a:alphaModFix/>
            </a:blip>
            <a:srcRect l="1210" t="12737" r="1200" b="7359"/>
            <a:stretch/>
          </p:blipFill>
          <p:spPr>
            <a:xfrm>
              <a:off x="3389950" y="3021488"/>
              <a:ext cx="710100" cy="387600"/>
            </a:xfrm>
            <a:prstGeom prst="roundRect">
              <a:avLst>
                <a:gd name="adj" fmla="val 15649"/>
              </a:avLst>
            </a:prstGeom>
            <a:noFill/>
            <a:ln>
              <a:noFill/>
            </a:ln>
          </p:spPr>
        </p:pic>
        <p:pic>
          <p:nvPicPr>
            <p:cNvPr id="746" name="Google Shape;746;p39"/>
            <p:cNvPicPr preferRelativeResize="0"/>
            <p:nvPr/>
          </p:nvPicPr>
          <p:blipFill rotWithShape="1">
            <a:blip r:embed="rId7">
              <a:alphaModFix/>
            </a:blip>
            <a:srcRect t="5609" b="15277"/>
            <a:stretch/>
          </p:blipFill>
          <p:spPr>
            <a:xfrm>
              <a:off x="2864525" y="3021488"/>
              <a:ext cx="489900" cy="387600"/>
            </a:xfrm>
            <a:prstGeom prst="roundRect">
              <a:avLst>
                <a:gd name="adj" fmla="val 16411"/>
              </a:avLst>
            </a:prstGeom>
            <a:noFill/>
            <a:ln>
              <a:noFill/>
            </a:ln>
          </p:spPr>
        </p:pic>
        <p:pic>
          <p:nvPicPr>
            <p:cNvPr id="747" name="Google Shape;747;p39"/>
            <p:cNvPicPr preferRelativeResize="0"/>
            <p:nvPr/>
          </p:nvPicPr>
          <p:blipFill rotWithShape="1">
            <a:blip r:embed="rId8">
              <a:alphaModFix/>
            </a:blip>
            <a:srcRect l="616" t="3111" b="7738"/>
            <a:stretch/>
          </p:blipFill>
          <p:spPr>
            <a:xfrm>
              <a:off x="4129600" y="3021488"/>
              <a:ext cx="567900" cy="386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748" name="Google Shape;748;p39"/>
            <p:cNvPicPr preferRelativeResize="0"/>
            <p:nvPr/>
          </p:nvPicPr>
          <p:blipFill rotWithShape="1">
            <a:blip r:embed="rId9">
              <a:alphaModFix/>
            </a:blip>
            <a:srcRect t="17493" r="468" b="17500"/>
            <a:stretch/>
          </p:blipFill>
          <p:spPr>
            <a:xfrm>
              <a:off x="3658725" y="3440775"/>
              <a:ext cx="1038900" cy="315900"/>
            </a:xfrm>
            <a:prstGeom prst="roundRect">
              <a:avLst>
                <a:gd name="adj" fmla="val 16864"/>
              </a:avLst>
            </a:prstGeom>
            <a:noFill/>
            <a:ln>
              <a:noFill/>
            </a:ln>
          </p:spPr>
        </p:pic>
        <p:pic>
          <p:nvPicPr>
            <p:cNvPr id="749" name="Google Shape;749;p39"/>
            <p:cNvPicPr preferRelativeResize="0"/>
            <p:nvPr/>
          </p:nvPicPr>
          <p:blipFill rotWithShape="1">
            <a:blip r:embed="rId10">
              <a:alphaModFix/>
            </a:blip>
            <a:srcRect l="1127" t="8216" b="8207"/>
            <a:stretch/>
          </p:blipFill>
          <p:spPr>
            <a:xfrm>
              <a:off x="4059650" y="2630450"/>
              <a:ext cx="637800" cy="359400"/>
            </a:xfrm>
            <a:prstGeom prst="roundRect">
              <a:avLst>
                <a:gd name="adj" fmla="val 15945"/>
              </a:avLst>
            </a:prstGeom>
            <a:noFill/>
            <a:ln>
              <a:noFill/>
            </a:ln>
          </p:spPr>
        </p:pic>
        <p:pic>
          <p:nvPicPr>
            <p:cNvPr id="750" name="Google Shape;750;p39"/>
            <p:cNvPicPr preferRelativeResize="0"/>
            <p:nvPr/>
          </p:nvPicPr>
          <p:blipFill rotWithShape="1">
            <a:blip r:embed="rId11">
              <a:alphaModFix/>
            </a:blip>
            <a:srcRect l="19511" t="567" r="23707"/>
            <a:stretch/>
          </p:blipFill>
          <p:spPr>
            <a:xfrm>
              <a:off x="3822100" y="2630450"/>
              <a:ext cx="205500" cy="360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grpSp>
        <p:nvGrpSpPr>
          <p:cNvPr id="751" name="Google Shape;751;p39"/>
          <p:cNvGrpSpPr/>
          <p:nvPr/>
        </p:nvGrpSpPr>
        <p:grpSpPr>
          <a:xfrm>
            <a:off x="304801" y="1945305"/>
            <a:ext cx="1904272" cy="1189111"/>
            <a:chOff x="304801" y="1945305"/>
            <a:chExt cx="1904272" cy="1189111"/>
          </a:xfrm>
        </p:grpSpPr>
        <p:sp>
          <p:nvSpPr>
            <p:cNvPr id="752" name="Google Shape;752;p39"/>
            <p:cNvSpPr/>
            <p:nvPr/>
          </p:nvSpPr>
          <p:spPr>
            <a:xfrm>
              <a:off x="304801" y="1945305"/>
              <a:ext cx="1904272" cy="1189111"/>
            </a:xfrm>
            <a:prstGeom prst="roundRect">
              <a:avLst>
                <a:gd name="adj" fmla="val 7772"/>
              </a:avLst>
            </a:prstGeom>
            <a:solidFill>
              <a:srgbClr val="7F30E3">
                <a:alpha val="78820"/>
              </a:srgbClr>
            </a:solidFill>
            <a:ln>
              <a:noFill/>
            </a:ln>
          </p:spPr>
          <p:txBody>
            <a:bodyPr spcFirstLastPara="1" wrap="square" lIns="66175" tIns="33075" rIns="66175" bIns="330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753" name="Google Shape;753;p39"/>
            <p:cNvPicPr preferRelativeResize="0"/>
            <p:nvPr/>
          </p:nvPicPr>
          <p:blipFill rotWithShape="1">
            <a:blip r:embed="rId4">
              <a:alphaModFix/>
            </a:blip>
            <a:srcRect l="5145" t="2611" r="7792" b="3111"/>
            <a:stretch/>
          </p:blipFill>
          <p:spPr>
            <a:xfrm>
              <a:off x="339784" y="1976400"/>
              <a:ext cx="591600" cy="360000"/>
            </a:xfrm>
            <a:prstGeom prst="roundRect">
              <a:avLst>
                <a:gd name="adj" fmla="val 16035"/>
              </a:avLst>
            </a:prstGeom>
            <a:noFill/>
            <a:ln>
              <a:noFill/>
            </a:ln>
          </p:spPr>
        </p:pic>
        <p:pic>
          <p:nvPicPr>
            <p:cNvPr id="754" name="Google Shape;754;p39"/>
            <p:cNvPicPr preferRelativeResize="0"/>
            <p:nvPr/>
          </p:nvPicPr>
          <p:blipFill rotWithShape="1">
            <a:blip r:embed="rId5">
              <a:alphaModFix/>
            </a:blip>
            <a:srcRect l="764" t="17331" b="43540"/>
            <a:stretch/>
          </p:blipFill>
          <p:spPr>
            <a:xfrm>
              <a:off x="339800" y="2787475"/>
              <a:ext cx="1834200" cy="315900"/>
            </a:xfrm>
            <a:prstGeom prst="roundRect">
              <a:avLst>
                <a:gd name="adj" fmla="val 16303"/>
              </a:avLst>
            </a:prstGeom>
            <a:noFill/>
            <a:ln>
              <a:noFill/>
            </a:ln>
          </p:spPr>
        </p:pic>
        <p:pic>
          <p:nvPicPr>
            <p:cNvPr id="755" name="Google Shape;755;p39"/>
            <p:cNvPicPr preferRelativeResize="0"/>
            <p:nvPr/>
          </p:nvPicPr>
          <p:blipFill rotWithShape="1">
            <a:blip r:embed="rId6">
              <a:alphaModFix/>
            </a:blip>
            <a:srcRect l="1210" t="12737" r="1200" b="7359"/>
            <a:stretch/>
          </p:blipFill>
          <p:spPr>
            <a:xfrm>
              <a:off x="866438" y="2368138"/>
              <a:ext cx="710100" cy="387600"/>
            </a:xfrm>
            <a:prstGeom prst="roundRect">
              <a:avLst>
                <a:gd name="adj" fmla="val 15649"/>
              </a:avLst>
            </a:prstGeom>
            <a:noFill/>
            <a:ln>
              <a:noFill/>
            </a:ln>
          </p:spPr>
        </p:pic>
        <p:pic>
          <p:nvPicPr>
            <p:cNvPr id="756" name="Google Shape;756;p39"/>
            <p:cNvPicPr preferRelativeResize="0"/>
            <p:nvPr/>
          </p:nvPicPr>
          <p:blipFill rotWithShape="1">
            <a:blip r:embed="rId7">
              <a:alphaModFix/>
            </a:blip>
            <a:srcRect t="5609" b="15277"/>
            <a:stretch/>
          </p:blipFill>
          <p:spPr>
            <a:xfrm>
              <a:off x="341013" y="2368138"/>
              <a:ext cx="489900" cy="387600"/>
            </a:xfrm>
            <a:prstGeom prst="roundRect">
              <a:avLst>
                <a:gd name="adj" fmla="val 16411"/>
              </a:avLst>
            </a:prstGeom>
            <a:noFill/>
            <a:ln>
              <a:noFill/>
            </a:ln>
          </p:spPr>
        </p:pic>
        <p:pic>
          <p:nvPicPr>
            <p:cNvPr id="757" name="Google Shape;757;p39"/>
            <p:cNvPicPr preferRelativeResize="0"/>
            <p:nvPr/>
          </p:nvPicPr>
          <p:blipFill rotWithShape="1">
            <a:blip r:embed="rId8">
              <a:alphaModFix/>
            </a:blip>
            <a:srcRect l="616" t="3111" b="7738"/>
            <a:stretch/>
          </p:blipFill>
          <p:spPr>
            <a:xfrm>
              <a:off x="1606088" y="2368138"/>
              <a:ext cx="567900" cy="3867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  <p:pic>
          <p:nvPicPr>
            <p:cNvPr id="758" name="Google Shape;758;p39"/>
            <p:cNvPicPr preferRelativeResize="0"/>
            <p:nvPr/>
          </p:nvPicPr>
          <p:blipFill rotWithShape="1">
            <a:blip r:embed="rId10">
              <a:alphaModFix/>
            </a:blip>
            <a:srcRect l="1127" t="8216" b="8207"/>
            <a:stretch/>
          </p:blipFill>
          <p:spPr>
            <a:xfrm>
              <a:off x="1536138" y="1977100"/>
              <a:ext cx="637800" cy="359400"/>
            </a:xfrm>
            <a:prstGeom prst="roundRect">
              <a:avLst>
                <a:gd name="adj" fmla="val 15945"/>
              </a:avLst>
            </a:prstGeom>
            <a:noFill/>
            <a:ln>
              <a:noFill/>
            </a:ln>
          </p:spPr>
        </p:pic>
        <p:pic>
          <p:nvPicPr>
            <p:cNvPr id="759" name="Google Shape;759;p39"/>
            <p:cNvPicPr preferRelativeResize="0"/>
            <p:nvPr/>
          </p:nvPicPr>
          <p:blipFill rotWithShape="1">
            <a:blip r:embed="rId11">
              <a:alphaModFix/>
            </a:blip>
            <a:srcRect t="3241" b="29793"/>
            <a:stretch/>
          </p:blipFill>
          <p:spPr>
            <a:xfrm>
              <a:off x="967750" y="1977100"/>
              <a:ext cx="537300" cy="360000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</p:spPr>
        </p:pic>
      </p:grpSp>
      <p:pic>
        <p:nvPicPr>
          <p:cNvPr id="761" name="Google Shape;761;p39"/>
          <p:cNvPicPr preferRelativeResize="0"/>
          <p:nvPr/>
        </p:nvPicPr>
        <p:blipFill rotWithShape="1">
          <a:blip r:embed="rId11">
            <a:alphaModFix/>
          </a:blip>
          <a:srcRect l="3201" t="10169" r="3192" b="56293"/>
          <a:stretch/>
        </p:blipFill>
        <p:spPr>
          <a:xfrm>
            <a:off x="946059" y="3289197"/>
            <a:ext cx="537300" cy="19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62" name="Google Shape;762;p39"/>
          <p:cNvPicPr preferRelativeResize="0"/>
          <p:nvPr/>
        </p:nvPicPr>
        <p:blipFill rotWithShape="1">
          <a:blip r:embed="rId10">
            <a:alphaModFix/>
          </a:blip>
          <a:srcRect l="1127" t="40338" b="14867"/>
          <a:stretch/>
        </p:blipFill>
        <p:spPr>
          <a:xfrm>
            <a:off x="1536975" y="3283195"/>
            <a:ext cx="637800" cy="192600"/>
          </a:xfrm>
          <a:prstGeom prst="roundRect">
            <a:avLst>
              <a:gd name="adj" fmla="val 15945"/>
            </a:avLst>
          </a:prstGeom>
          <a:noFill/>
          <a:ln>
            <a:noFill/>
          </a:ln>
        </p:spPr>
      </p:pic>
      <p:pic>
        <p:nvPicPr>
          <p:cNvPr id="763" name="Google Shape;763;p39"/>
          <p:cNvPicPr preferRelativeResize="0"/>
          <p:nvPr/>
        </p:nvPicPr>
        <p:blipFill rotWithShape="1">
          <a:blip r:embed="rId5">
            <a:alphaModFix/>
          </a:blip>
          <a:srcRect l="763" t="32696" r="57757" b="43538"/>
          <a:stretch/>
        </p:blipFill>
        <p:spPr>
          <a:xfrm>
            <a:off x="340650" y="4217650"/>
            <a:ext cx="766800" cy="191700"/>
          </a:xfrm>
          <a:prstGeom prst="roundRect">
            <a:avLst>
              <a:gd name="adj" fmla="val 16303"/>
            </a:avLst>
          </a:prstGeom>
          <a:noFill/>
          <a:ln>
            <a:noFill/>
          </a:ln>
        </p:spPr>
      </p:pic>
      <p:pic>
        <p:nvPicPr>
          <p:cNvPr id="764" name="Google Shape;764;p39"/>
          <p:cNvPicPr preferRelativeResize="0"/>
          <p:nvPr/>
        </p:nvPicPr>
        <p:blipFill rotWithShape="1">
          <a:blip r:embed="rId6">
            <a:alphaModFix/>
          </a:blip>
          <a:srcRect l="20007" r="9620"/>
          <a:stretch/>
        </p:blipFill>
        <p:spPr>
          <a:xfrm>
            <a:off x="867275" y="3511225"/>
            <a:ext cx="710100" cy="672600"/>
          </a:xfrm>
          <a:prstGeom prst="roundRect">
            <a:avLst>
              <a:gd name="adj" fmla="val 15649"/>
            </a:avLst>
          </a:prstGeom>
          <a:noFill/>
          <a:ln>
            <a:noFill/>
          </a:ln>
        </p:spPr>
      </p:pic>
      <p:pic>
        <p:nvPicPr>
          <p:cNvPr id="765" name="Google Shape;765;p39"/>
          <p:cNvPicPr preferRelativeResize="0"/>
          <p:nvPr/>
        </p:nvPicPr>
        <p:blipFill rotWithShape="1">
          <a:blip r:embed="rId7">
            <a:alphaModFix/>
          </a:blip>
          <a:srcRect l="8080" t="1058" r="19905" b="20"/>
          <a:stretch/>
        </p:blipFill>
        <p:spPr>
          <a:xfrm>
            <a:off x="341850" y="3511225"/>
            <a:ext cx="489900" cy="672600"/>
          </a:xfrm>
          <a:prstGeom prst="roundRect">
            <a:avLst>
              <a:gd name="adj" fmla="val 16411"/>
            </a:avLst>
          </a:prstGeom>
          <a:noFill/>
          <a:ln>
            <a:noFill/>
          </a:ln>
        </p:spPr>
      </p:pic>
      <p:pic>
        <p:nvPicPr>
          <p:cNvPr id="766" name="Google Shape;766;p39"/>
          <p:cNvPicPr preferRelativeResize="0"/>
          <p:nvPr/>
        </p:nvPicPr>
        <p:blipFill rotWithShape="1">
          <a:blip r:embed="rId8">
            <a:alphaModFix/>
          </a:blip>
          <a:srcRect l="14984" t="-10" r="22218" b="2009"/>
          <a:stretch/>
        </p:blipFill>
        <p:spPr>
          <a:xfrm>
            <a:off x="1606925" y="3511225"/>
            <a:ext cx="567900" cy="672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67" name="Google Shape;767;p39"/>
          <p:cNvPicPr preferRelativeResize="0"/>
          <p:nvPr/>
        </p:nvPicPr>
        <p:blipFill rotWithShape="1">
          <a:blip r:embed="rId9">
            <a:alphaModFix/>
          </a:blip>
          <a:srcRect t="17495" r="468" b="43050"/>
          <a:stretch/>
        </p:blipFill>
        <p:spPr>
          <a:xfrm>
            <a:off x="1136600" y="4216175"/>
            <a:ext cx="1038900" cy="191700"/>
          </a:xfrm>
          <a:prstGeom prst="roundRect">
            <a:avLst>
              <a:gd name="adj" fmla="val 16864"/>
            </a:avLst>
          </a:prstGeom>
          <a:noFill/>
          <a:ln>
            <a:noFill/>
          </a:ln>
        </p:spPr>
      </p:pic>
      <p:pic>
        <p:nvPicPr>
          <p:cNvPr id="768" name="Google Shape;768;p39"/>
          <p:cNvPicPr preferRelativeResize="0"/>
          <p:nvPr/>
        </p:nvPicPr>
        <p:blipFill rotWithShape="1">
          <a:blip r:embed="rId4">
            <a:alphaModFix/>
          </a:blip>
          <a:srcRect l="10261" t="2567" r="14844" b="4763"/>
          <a:stretch/>
        </p:blipFill>
        <p:spPr>
          <a:xfrm>
            <a:off x="5414675" y="2014100"/>
            <a:ext cx="1084200" cy="753300"/>
          </a:xfrm>
          <a:prstGeom prst="roundRect">
            <a:avLst>
              <a:gd name="adj" fmla="val 16035"/>
            </a:avLst>
          </a:prstGeom>
          <a:noFill/>
          <a:ln>
            <a:noFill/>
          </a:ln>
        </p:spPr>
      </p:pic>
      <p:pic>
        <p:nvPicPr>
          <p:cNvPr id="769" name="Google Shape;769;p39"/>
          <p:cNvPicPr preferRelativeResize="0"/>
          <p:nvPr/>
        </p:nvPicPr>
        <p:blipFill rotWithShape="1">
          <a:blip r:embed="rId11">
            <a:alphaModFix/>
          </a:blip>
          <a:srcRect l="1911" t="2087" r="3500" b="25449"/>
          <a:stretch/>
        </p:blipFill>
        <p:spPr>
          <a:xfrm>
            <a:off x="6563175" y="2014175"/>
            <a:ext cx="984000" cy="753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70" name="Google Shape;770;p39"/>
          <p:cNvPicPr preferRelativeResize="0"/>
          <p:nvPr/>
        </p:nvPicPr>
        <p:blipFill rotWithShape="1">
          <a:blip r:embed="rId8">
            <a:alphaModFix/>
          </a:blip>
          <a:srcRect l="589" t="1515" r="4463" b="714"/>
          <a:stretch/>
        </p:blipFill>
        <p:spPr>
          <a:xfrm>
            <a:off x="7735375" y="2844350"/>
            <a:ext cx="1040400" cy="813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71" name="Google Shape;771;p39"/>
          <p:cNvPicPr preferRelativeResize="0"/>
          <p:nvPr/>
        </p:nvPicPr>
        <p:blipFill rotWithShape="1">
          <a:blip r:embed="rId7">
            <a:alphaModFix/>
          </a:blip>
          <a:srcRect t="5606" b="3831"/>
          <a:stretch/>
        </p:blipFill>
        <p:spPr>
          <a:xfrm>
            <a:off x="5414675" y="2844350"/>
            <a:ext cx="897300" cy="813000"/>
          </a:xfrm>
          <a:prstGeom prst="roundRect">
            <a:avLst>
              <a:gd name="adj" fmla="val 16411"/>
            </a:avLst>
          </a:prstGeom>
          <a:noFill/>
          <a:ln>
            <a:noFill/>
          </a:ln>
        </p:spPr>
      </p:pic>
      <p:pic>
        <p:nvPicPr>
          <p:cNvPr id="772" name="Google Shape;772;p39"/>
          <p:cNvPicPr preferRelativeResize="0"/>
          <p:nvPr/>
        </p:nvPicPr>
        <p:blipFill rotWithShape="1">
          <a:blip r:embed="rId6">
            <a:alphaModFix/>
          </a:blip>
          <a:srcRect l="3695" t="9202" r="3686" b="3985"/>
          <a:stretch/>
        </p:blipFill>
        <p:spPr>
          <a:xfrm>
            <a:off x="6373275" y="2844350"/>
            <a:ext cx="1300800" cy="813000"/>
          </a:xfrm>
          <a:prstGeom prst="roundRect">
            <a:avLst>
              <a:gd name="adj" fmla="val 15649"/>
            </a:avLst>
          </a:prstGeom>
          <a:noFill/>
          <a:ln>
            <a:noFill/>
          </a:ln>
        </p:spPr>
      </p:pic>
      <p:pic>
        <p:nvPicPr>
          <p:cNvPr id="773" name="Google Shape;773;p39"/>
          <p:cNvPicPr preferRelativeResize="0"/>
          <p:nvPr/>
        </p:nvPicPr>
        <p:blipFill rotWithShape="1">
          <a:blip r:embed="rId10">
            <a:alphaModFix/>
          </a:blip>
          <a:srcRect l="5705" t="2007" b="6769"/>
          <a:stretch/>
        </p:blipFill>
        <p:spPr>
          <a:xfrm>
            <a:off x="7607225" y="2014099"/>
            <a:ext cx="1168200" cy="753300"/>
          </a:xfrm>
          <a:prstGeom prst="roundRect">
            <a:avLst>
              <a:gd name="adj" fmla="val 15945"/>
            </a:avLst>
          </a:prstGeom>
          <a:noFill/>
          <a:ln>
            <a:noFill/>
          </a:ln>
        </p:spPr>
      </p:pic>
      <p:pic>
        <p:nvPicPr>
          <p:cNvPr id="774" name="Google Shape;774;p39"/>
          <p:cNvPicPr preferRelativeResize="0"/>
          <p:nvPr/>
        </p:nvPicPr>
        <p:blipFill rotWithShape="1">
          <a:blip r:embed="rId5">
            <a:alphaModFix/>
          </a:blip>
          <a:srcRect l="4759" t="547" r="4768" b="1787"/>
          <a:stretch/>
        </p:blipFill>
        <p:spPr>
          <a:xfrm>
            <a:off x="5414675" y="3713450"/>
            <a:ext cx="1404600" cy="662400"/>
          </a:xfrm>
          <a:prstGeom prst="roundRect">
            <a:avLst>
              <a:gd name="adj" fmla="val 16303"/>
            </a:avLst>
          </a:prstGeom>
          <a:noFill/>
          <a:ln>
            <a:noFill/>
          </a:ln>
        </p:spPr>
      </p:pic>
      <p:pic>
        <p:nvPicPr>
          <p:cNvPr id="775" name="Google Shape;775;p39"/>
          <p:cNvPicPr preferRelativeResize="0"/>
          <p:nvPr/>
        </p:nvPicPr>
        <p:blipFill rotWithShape="1">
          <a:blip r:embed="rId9">
            <a:alphaModFix/>
          </a:blip>
          <a:srcRect t="16303" r="468" b="9286"/>
          <a:stretch/>
        </p:blipFill>
        <p:spPr>
          <a:xfrm>
            <a:off x="6872825" y="3713450"/>
            <a:ext cx="1903200" cy="662400"/>
          </a:xfrm>
          <a:prstGeom prst="roundRect">
            <a:avLst>
              <a:gd name="adj" fmla="val 16864"/>
            </a:avLst>
          </a:prstGeom>
          <a:noFill/>
          <a:ln>
            <a:noFill/>
          </a:ln>
        </p:spPr>
      </p:pic>
      <p:pic>
        <p:nvPicPr>
          <p:cNvPr id="760" name="Google Shape;760;p39"/>
          <p:cNvPicPr preferRelativeResize="0"/>
          <p:nvPr/>
        </p:nvPicPr>
        <p:blipFill rotWithShape="1">
          <a:blip r:embed="rId4">
            <a:alphaModFix/>
          </a:blip>
          <a:srcRect l="5145" t="53513" r="7792" b="97181"/>
          <a:stretch/>
        </p:blipFill>
        <p:spPr>
          <a:xfrm rot="10800000" flipH="1">
            <a:off x="340625" y="3283424"/>
            <a:ext cx="591600" cy="191700"/>
          </a:xfrm>
          <a:prstGeom prst="roundRect">
            <a:avLst>
              <a:gd name="adj" fmla="val 16035"/>
            </a:avLst>
          </a:prstGeom>
          <a:noFill/>
          <a:ln>
            <a:noFill/>
          </a:ln>
        </p:spPr>
      </p:pic>
      <p:pic>
        <p:nvPicPr>
          <p:cNvPr id="2" name="Google Shape;743;p39">
            <a:extLst>
              <a:ext uri="{FF2B5EF4-FFF2-40B4-BE49-F238E27FC236}">
                <a16:creationId xmlns:a16="http://schemas.microsoft.com/office/drawing/2014/main" id="{5956073F-9ECE-D1BA-4508-88BCF2C8FA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210" t="1889" r="413" b="29902"/>
          <a:stretch/>
        </p:blipFill>
        <p:spPr>
          <a:xfrm>
            <a:off x="337484" y="3282814"/>
            <a:ext cx="568375" cy="209333"/>
          </a:xfrm>
          <a:prstGeom prst="roundRect">
            <a:avLst>
              <a:gd name="adj" fmla="val 16035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40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781" name="Google Shape;781;p40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22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782" name="Google Shape;78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40"/>
          <p:cNvSpPr/>
          <p:nvPr/>
        </p:nvSpPr>
        <p:spPr>
          <a:xfrm>
            <a:off x="268450" y="260325"/>
            <a:ext cx="78063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Критерии выбора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784" name="Google Shape;784;p40"/>
          <p:cNvSpPr/>
          <p:nvPr/>
        </p:nvSpPr>
        <p:spPr>
          <a:xfrm>
            <a:off x="291475" y="822950"/>
            <a:ext cx="8533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Когда свое решение оправдано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785" name="Google Shape;785;p40"/>
          <p:cNvSpPr/>
          <p:nvPr/>
        </p:nvSpPr>
        <p:spPr>
          <a:xfrm>
            <a:off x="304800" y="1471550"/>
            <a:ext cx="4205400" cy="2967300"/>
          </a:xfrm>
          <a:prstGeom prst="roundRect">
            <a:avLst>
              <a:gd name="adj" fmla="val 4975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600">
                <a:solidFill>
                  <a:schemeClr val="lt1"/>
                </a:solidFill>
              </a:rPr>
              <a:t>Что измеряли:</a:t>
            </a:r>
            <a:endParaRPr sz="16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Сколько раз появляются слишком узкие тайлы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Худший случай по обрезке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Скачки ритма между строками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Недобор/перебор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по высоте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Время расчета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786" name="Google Shape;786;p40"/>
          <p:cNvSpPr/>
          <p:nvPr/>
        </p:nvSpPr>
        <p:spPr>
          <a:xfrm>
            <a:off x="4635175" y="1471550"/>
            <a:ext cx="4205400" cy="2967300"/>
          </a:xfrm>
          <a:prstGeom prst="roundRect">
            <a:avLst>
              <a:gd name="adj" fmla="val 4975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lt1"/>
                </a:solidFill>
              </a:rPr>
              <a:t>Что измеряли:</a:t>
            </a:r>
            <a:endParaRPr sz="16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Сколько раз появляются слишком узкие тайлы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Худший случай по обрезке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Скачки ритма между строками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Недобор/перебор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по высоте</a:t>
            </a:r>
            <a:endParaRPr sz="1200">
              <a:solidFill>
                <a:schemeClr val="lt1"/>
              </a:solidFill>
            </a:endParaRPr>
          </a:p>
          <a:p>
            <a:pPr marL="2160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Время расчета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41"/>
          <p:cNvSpPr/>
          <p:nvPr/>
        </p:nvSpPr>
        <p:spPr>
          <a:xfrm>
            <a:off x="291475" y="4733925"/>
            <a:ext cx="62535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792" name="Google Shape;792;p41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23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793" name="Google Shape;79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794" name="Google Shape;794;p41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Метод формализации задач</a:t>
            </a:r>
            <a:br>
              <a:rPr lang="ru" sz="3500">
                <a:solidFill>
                  <a:schemeClr val="lt1"/>
                </a:solidFill>
              </a:rPr>
            </a:br>
            <a:r>
              <a:rPr lang="ru" sz="3500">
                <a:solidFill>
                  <a:schemeClr val="lt1"/>
                </a:solidFill>
              </a:rPr>
              <a:t>такого класса</a:t>
            </a:r>
            <a:endParaRPr sz="3500">
              <a:solidFill>
                <a:schemeClr val="lt1"/>
              </a:solidFill>
            </a:endParaRPr>
          </a:p>
        </p:txBody>
      </p:sp>
      <p:grpSp>
        <p:nvGrpSpPr>
          <p:cNvPr id="795" name="Google Shape;795;p41"/>
          <p:cNvGrpSpPr/>
          <p:nvPr/>
        </p:nvGrpSpPr>
        <p:grpSpPr>
          <a:xfrm>
            <a:off x="304800" y="2180870"/>
            <a:ext cx="8533122" cy="2257909"/>
            <a:chOff x="304800" y="1000125"/>
            <a:chExt cx="10629200" cy="1723200"/>
          </a:xfrm>
        </p:grpSpPr>
        <p:sp>
          <p:nvSpPr>
            <p:cNvPr id="796" name="Google Shape;796;p41"/>
            <p:cNvSpPr/>
            <p:nvPr/>
          </p:nvSpPr>
          <p:spPr>
            <a:xfrm>
              <a:off x="3048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1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Назови,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что алгоритм выбирает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24521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2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Раздели нельзя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и плохо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45994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3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Зафиксируй дефекты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как метрики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67467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4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Выбери поиск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под структуру задачи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120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88940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5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Строй тюнинг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и проверку</a:t>
              </a:r>
              <a:endParaRPr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30E3"/>
        </a:solid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42"/>
          <p:cNvSpPr/>
          <p:nvPr/>
        </p:nvSpPr>
        <p:spPr>
          <a:xfrm>
            <a:off x="235225" y="304800"/>
            <a:ext cx="64143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800"/>
              <a:buFont typeface="Arial"/>
              <a:buNone/>
            </a:pPr>
            <a:r>
              <a:rPr lang="ru" sz="6800">
                <a:solidFill>
                  <a:schemeClr val="lt1"/>
                </a:solidFill>
              </a:rPr>
              <a:t>Спасибо!</a:t>
            </a:r>
            <a:br>
              <a:rPr lang="ru" sz="6800">
                <a:solidFill>
                  <a:schemeClr val="lt1"/>
                </a:solidFill>
              </a:rPr>
            </a:br>
            <a:r>
              <a:rPr lang="ru" sz="6800">
                <a:solidFill>
                  <a:schemeClr val="lt1"/>
                </a:solidFill>
              </a:rPr>
              <a:t>Есть вопросы?</a:t>
            </a:r>
            <a:endParaRPr sz="6800">
              <a:solidFill>
                <a:schemeClr val="lt1"/>
              </a:solidFill>
            </a:endParaRPr>
          </a:p>
        </p:txBody>
      </p:sp>
      <p:sp>
        <p:nvSpPr>
          <p:cNvPr id="806" name="Google Shape;806;p42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24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807" name="Google Shape;807;p42"/>
          <p:cNvSpPr/>
          <p:nvPr/>
        </p:nvSpPr>
        <p:spPr>
          <a:xfrm>
            <a:off x="304799" y="4410150"/>
            <a:ext cx="4068300" cy="1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1458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2010" y="304800"/>
            <a:ext cx="765989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809" name="Google Shape;809;p42"/>
          <p:cNvSpPr/>
          <p:nvPr/>
        </p:nvSpPr>
        <p:spPr>
          <a:xfrm>
            <a:off x="7640410" y="3878989"/>
            <a:ext cx="214800" cy="214800"/>
          </a:xfrm>
          <a:prstGeom prst="rect">
            <a:avLst/>
          </a:prstGeom>
          <a:solidFill>
            <a:srgbClr val="7F30E3"/>
          </a:solidFill>
          <a:ln>
            <a:noFill/>
          </a:ln>
        </p:spPr>
        <p:txBody>
          <a:bodyPr spcFirstLastPara="1" wrap="square" lIns="60975" tIns="60975" rIns="60975" bIns="609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34"/>
          </a:p>
        </p:txBody>
      </p:sp>
      <p:sp>
        <p:nvSpPr>
          <p:cNvPr id="810" name="Google Shape;810;p42"/>
          <p:cNvSpPr/>
          <p:nvPr/>
        </p:nvSpPr>
        <p:spPr>
          <a:xfrm rot="5400000">
            <a:off x="6755874" y="3175800"/>
            <a:ext cx="1849800" cy="644400"/>
          </a:xfrm>
          <a:prstGeom prst="rect">
            <a:avLst/>
          </a:prstGeom>
          <a:solidFill>
            <a:srgbClr val="FE5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42"/>
          <p:cNvSpPr/>
          <p:nvPr/>
        </p:nvSpPr>
        <p:spPr>
          <a:xfrm>
            <a:off x="5889950" y="3858300"/>
            <a:ext cx="2112900" cy="1285200"/>
          </a:xfrm>
          <a:prstGeom prst="rect">
            <a:avLst/>
          </a:prstGeom>
          <a:solidFill>
            <a:srgbClr val="FE5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42"/>
          <p:cNvSpPr/>
          <p:nvPr/>
        </p:nvSpPr>
        <p:spPr>
          <a:xfrm>
            <a:off x="8002975" y="1928700"/>
            <a:ext cx="1140900" cy="644400"/>
          </a:xfrm>
          <a:prstGeom prst="rect">
            <a:avLst/>
          </a:prstGeom>
          <a:solidFill>
            <a:srgbClr val="BF9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42"/>
          <p:cNvSpPr/>
          <p:nvPr/>
        </p:nvSpPr>
        <p:spPr>
          <a:xfrm>
            <a:off x="8499600" y="3217500"/>
            <a:ext cx="644400" cy="644400"/>
          </a:xfrm>
          <a:prstGeom prst="rect">
            <a:avLst/>
          </a:prstGeom>
          <a:solidFill>
            <a:srgbClr val="BF9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42"/>
          <p:cNvSpPr/>
          <p:nvPr/>
        </p:nvSpPr>
        <p:spPr>
          <a:xfrm>
            <a:off x="7358574" y="1284300"/>
            <a:ext cx="644400" cy="644400"/>
          </a:xfrm>
          <a:prstGeom prst="rect">
            <a:avLst/>
          </a:prstGeom>
          <a:solidFill>
            <a:srgbClr val="BF9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2"/>
          <p:cNvSpPr/>
          <p:nvPr/>
        </p:nvSpPr>
        <p:spPr>
          <a:xfrm>
            <a:off x="4636800" y="2573100"/>
            <a:ext cx="644400" cy="644400"/>
          </a:xfrm>
          <a:prstGeom prst="rect">
            <a:avLst/>
          </a:prstGeom>
          <a:solidFill>
            <a:srgbClr val="BF97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6" name="Google Shape;816;p42"/>
          <p:cNvSpPr/>
          <p:nvPr/>
        </p:nvSpPr>
        <p:spPr>
          <a:xfrm>
            <a:off x="5925600" y="-4500"/>
            <a:ext cx="644400" cy="644400"/>
          </a:xfrm>
          <a:prstGeom prst="rect">
            <a:avLst/>
          </a:prstGeom>
          <a:solidFill>
            <a:srgbClr val="FE5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7" name="Google Shape;817;p42" title="photo_2026-05-08 23.52.19.jpeg"/>
          <p:cNvPicPr preferRelativeResize="0"/>
          <p:nvPr/>
        </p:nvPicPr>
        <p:blipFill rotWithShape="1">
          <a:blip r:embed="rId4">
            <a:alphaModFix/>
          </a:blip>
          <a:srcRect t="20" b="10"/>
          <a:stretch/>
        </p:blipFill>
        <p:spPr>
          <a:xfrm>
            <a:off x="273150" y="2309241"/>
            <a:ext cx="2574000" cy="2573400"/>
          </a:xfrm>
          <a:prstGeom prst="roundRect">
            <a:avLst>
              <a:gd name="adj" fmla="val 9292"/>
            </a:avLst>
          </a:prstGeom>
          <a:noFill/>
          <a:ln>
            <a:noFill/>
          </a:ln>
        </p:spPr>
      </p:pic>
      <p:sp>
        <p:nvSpPr>
          <p:cNvPr id="818" name="Google Shape;818;p42"/>
          <p:cNvSpPr/>
          <p:nvPr/>
        </p:nvSpPr>
        <p:spPr>
          <a:xfrm>
            <a:off x="3099625" y="3638850"/>
            <a:ext cx="2296500" cy="12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2400">
                <a:solidFill>
                  <a:srgbClr val="FFFFFF"/>
                </a:solidFill>
              </a:rPr>
              <a:t>Ссылка </a:t>
            </a:r>
            <a:br>
              <a:rPr lang="ru" sz="2400">
                <a:solidFill>
                  <a:srgbClr val="FFFFFF"/>
                </a:solidFill>
              </a:rPr>
            </a:br>
            <a:r>
              <a:rPr lang="ru" sz="2400">
                <a:solidFill>
                  <a:srgbClr val="FFFFFF"/>
                </a:solidFill>
              </a:rPr>
              <a:t>на репозиторий библиотеки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304800" y="1519250"/>
            <a:ext cx="4243200" cy="2679300"/>
          </a:xfrm>
          <a:prstGeom prst="roundRect">
            <a:avLst>
              <a:gd name="adj" fmla="val 6247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</a:endParaRPr>
          </a:p>
        </p:txBody>
      </p:sp>
      <p:sp>
        <p:nvSpPr>
          <p:cNvPr id="101" name="Google Shape;101;p18"/>
          <p:cNvSpPr/>
          <p:nvPr/>
        </p:nvSpPr>
        <p:spPr>
          <a:xfrm>
            <a:off x="4758700" y="1519250"/>
            <a:ext cx="4082100" cy="2679300"/>
          </a:xfrm>
          <a:prstGeom prst="roundRect">
            <a:avLst>
              <a:gd name="adj" fmla="val 6888"/>
            </a:avLst>
          </a:prstGeom>
          <a:solidFill>
            <a:srgbClr val="B99DFC"/>
          </a:solidFill>
          <a:ln>
            <a:noFill/>
          </a:ln>
        </p:spPr>
        <p:txBody>
          <a:bodyPr spcFirstLastPara="1" wrap="square" lIns="180000" tIns="72000" rIns="180000" bIns="72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</a:endParaRPr>
          </a:p>
        </p:txBody>
      </p:sp>
      <p:sp>
        <p:nvSpPr>
          <p:cNvPr id="102" name="Google Shape;102;p18"/>
          <p:cNvSpPr/>
          <p:nvPr/>
        </p:nvSpPr>
        <p:spPr>
          <a:xfrm>
            <a:off x="268450" y="260325"/>
            <a:ext cx="75657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-RU" sz="3500" dirty="0">
                <a:solidFill>
                  <a:schemeClr val="lt1"/>
                </a:solidFill>
              </a:rPr>
              <a:t>Продуктовые боли</a:t>
            </a:r>
            <a:endParaRPr sz="3500" dirty="0">
              <a:solidFill>
                <a:schemeClr val="lt1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3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/>
          <p:nvPr/>
        </p:nvSpPr>
        <p:spPr>
          <a:xfrm>
            <a:off x="304800" y="4309700"/>
            <a:ext cx="8534400" cy="390000"/>
          </a:xfrm>
          <a:prstGeom prst="roundRect">
            <a:avLst>
              <a:gd name="adj" fmla="val 37859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11600" rIns="144000" bIns="68400" anchor="ctr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ru" sz="1000" dirty="0">
                <a:solidFill>
                  <a:schemeClr val="lt1"/>
                </a:solidFill>
              </a:rPr>
              <a:t>Пользователь быстрее понимает состав медиагруппы, а интерфейс остаётся компактным и предстазуемым</a:t>
            </a:r>
            <a:endParaRPr sz="1000" dirty="0">
              <a:solidFill>
                <a:schemeClr val="lt1"/>
              </a:solidFill>
            </a:endParaRPr>
          </a:p>
        </p:txBody>
      </p:sp>
      <p:pic>
        <p:nvPicPr>
          <p:cNvPr id="106" name="Google Shape;106;p18"/>
          <p:cNvPicPr preferRelativeResize="0"/>
          <p:nvPr/>
        </p:nvPicPr>
        <p:blipFill rotWithShape="1">
          <a:blip r:embed="rId4">
            <a:alphaModFix/>
          </a:blip>
          <a:srcRect l="3710" t="19491" r="69501" b="51111"/>
          <a:stretch/>
        </p:blipFill>
        <p:spPr>
          <a:xfrm>
            <a:off x="561359" y="1896937"/>
            <a:ext cx="1694700" cy="1046400"/>
          </a:xfrm>
          <a:prstGeom prst="roundRect">
            <a:avLst>
              <a:gd name="adj" fmla="val 10072"/>
            </a:avLst>
          </a:prstGeom>
          <a:noFill/>
          <a:ln>
            <a:noFill/>
          </a:ln>
        </p:spPr>
      </p:pic>
      <p:grpSp>
        <p:nvGrpSpPr>
          <p:cNvPr id="107" name="Google Shape;107;p18"/>
          <p:cNvGrpSpPr/>
          <p:nvPr/>
        </p:nvGrpSpPr>
        <p:grpSpPr>
          <a:xfrm>
            <a:off x="561352" y="3021612"/>
            <a:ext cx="1694692" cy="1066713"/>
            <a:chOff x="3328882" y="1871409"/>
            <a:chExt cx="2496600" cy="1571700"/>
          </a:xfrm>
        </p:grpSpPr>
        <p:sp>
          <p:nvSpPr>
            <p:cNvPr id="108" name="Google Shape;108;p18"/>
            <p:cNvSpPr/>
            <p:nvPr/>
          </p:nvSpPr>
          <p:spPr>
            <a:xfrm>
              <a:off x="3454350" y="2063750"/>
              <a:ext cx="2350500" cy="1129500"/>
            </a:xfrm>
            <a:prstGeom prst="roundRect">
              <a:avLst>
                <a:gd name="adj" fmla="val 5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2075" tIns="62075" rIns="62075" bIns="620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50"/>
            </a:p>
          </p:txBody>
        </p:sp>
        <p:pic>
          <p:nvPicPr>
            <p:cNvPr id="109" name="Google Shape;109;p18"/>
            <p:cNvPicPr preferRelativeResize="0"/>
            <p:nvPr/>
          </p:nvPicPr>
          <p:blipFill rotWithShape="1">
            <a:blip r:embed="rId4">
              <a:alphaModFix/>
            </a:blip>
            <a:srcRect l="3372" t="51801" r="69306" b="17641"/>
            <a:stretch/>
          </p:blipFill>
          <p:spPr>
            <a:xfrm>
              <a:off x="3328882" y="1871409"/>
              <a:ext cx="2496600" cy="1571700"/>
            </a:xfrm>
            <a:prstGeom prst="roundRect">
              <a:avLst>
                <a:gd name="adj" fmla="val 10772"/>
              </a:avLst>
            </a:prstGeom>
            <a:noFill/>
            <a:ln>
              <a:noFill/>
            </a:ln>
          </p:spPr>
        </p:pic>
      </p:grpSp>
      <p:pic>
        <p:nvPicPr>
          <p:cNvPr id="110" name="Google Shape;110;p18"/>
          <p:cNvPicPr preferRelativeResize="0"/>
          <p:nvPr/>
        </p:nvPicPr>
        <p:blipFill rotWithShape="1">
          <a:blip r:embed="rId4">
            <a:alphaModFix/>
          </a:blip>
          <a:srcRect l="32365" t="19656" r="43545" b="47463"/>
          <a:stretch/>
        </p:blipFill>
        <p:spPr>
          <a:xfrm>
            <a:off x="2375926" y="1896937"/>
            <a:ext cx="1598100" cy="1066800"/>
          </a:xfrm>
          <a:prstGeom prst="roundRect">
            <a:avLst>
              <a:gd name="adj" fmla="val 10067"/>
            </a:avLst>
          </a:prstGeom>
          <a:noFill/>
          <a:ln>
            <a:noFill/>
          </a:ln>
        </p:spPr>
      </p:pic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 l="32189" t="53222" r="43229" b="17631"/>
          <a:stretch/>
        </p:blipFill>
        <p:spPr>
          <a:xfrm>
            <a:off x="2375926" y="3042619"/>
            <a:ext cx="1598100" cy="1066800"/>
          </a:xfrm>
          <a:prstGeom prst="roundRect">
            <a:avLst>
              <a:gd name="adj" fmla="val 11420"/>
            </a:avLst>
          </a:prstGeom>
          <a:noFill/>
          <a:ln>
            <a:noFill/>
          </a:ln>
        </p:spPr>
      </p:pic>
      <p:grpSp>
        <p:nvGrpSpPr>
          <p:cNvPr id="112" name="Google Shape;112;p18"/>
          <p:cNvGrpSpPr/>
          <p:nvPr/>
        </p:nvGrpSpPr>
        <p:grpSpPr>
          <a:xfrm>
            <a:off x="4957775" y="1977888"/>
            <a:ext cx="1806713" cy="1481109"/>
            <a:chOff x="3834677" y="2110599"/>
            <a:chExt cx="1313400" cy="1076700"/>
          </a:xfrm>
        </p:grpSpPr>
        <p:pic>
          <p:nvPicPr>
            <p:cNvPr id="113" name="Google Shape;113;p18"/>
            <p:cNvPicPr preferRelativeResize="0"/>
            <p:nvPr/>
          </p:nvPicPr>
          <p:blipFill rotWithShape="1">
            <a:blip r:embed="rId4">
              <a:alphaModFix/>
            </a:blip>
            <a:srcRect l="64212" t="20070" r="4668" b="34616"/>
            <a:stretch/>
          </p:blipFill>
          <p:spPr>
            <a:xfrm>
              <a:off x="3834677" y="2110599"/>
              <a:ext cx="1313400" cy="1076700"/>
            </a:xfrm>
            <a:prstGeom prst="roundRect">
              <a:avLst>
                <a:gd name="adj" fmla="val 7644"/>
              </a:avLst>
            </a:prstGeom>
            <a:noFill/>
            <a:ln>
              <a:noFill/>
            </a:ln>
          </p:spPr>
        </p:pic>
        <p:sp>
          <p:nvSpPr>
            <p:cNvPr id="114" name="Google Shape;114;p18"/>
            <p:cNvSpPr/>
            <p:nvPr/>
          </p:nvSpPr>
          <p:spPr>
            <a:xfrm>
              <a:off x="3852875" y="2325875"/>
              <a:ext cx="817800" cy="543000"/>
            </a:xfrm>
            <a:prstGeom prst="roundRect">
              <a:avLst>
                <a:gd name="adj" fmla="val 3082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5775" tIns="125775" rIns="125775" bIns="12577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26"/>
            </a:p>
          </p:txBody>
        </p:sp>
        <p:pic>
          <p:nvPicPr>
            <p:cNvPr id="115" name="Google Shape;115;p18"/>
            <p:cNvPicPr preferRelativeResize="0"/>
            <p:nvPr/>
          </p:nvPicPr>
          <p:blipFill rotWithShape="1">
            <a:blip r:embed="rId4">
              <a:alphaModFix/>
            </a:blip>
            <a:srcRect l="64768" t="26704" r="16182" b="59419"/>
            <a:stretch/>
          </p:blipFill>
          <p:spPr>
            <a:xfrm>
              <a:off x="3858225" y="2267125"/>
              <a:ext cx="804300" cy="329700"/>
            </a:xfrm>
            <a:prstGeom prst="roundRect">
              <a:avLst>
                <a:gd name="adj" fmla="val 2894"/>
              </a:avLst>
            </a:prstGeom>
            <a:noFill/>
            <a:ln>
              <a:noFill/>
            </a:ln>
          </p:spPr>
        </p:pic>
        <p:pic>
          <p:nvPicPr>
            <p:cNvPr id="116" name="Google Shape;116;p18"/>
            <p:cNvPicPr preferRelativeResize="0"/>
            <p:nvPr/>
          </p:nvPicPr>
          <p:blipFill rotWithShape="1">
            <a:blip r:embed="rId5">
              <a:alphaModFix/>
            </a:blip>
            <a:srcRect r="3846"/>
            <a:stretch/>
          </p:blipFill>
          <p:spPr>
            <a:xfrm>
              <a:off x="3858225" y="2606275"/>
              <a:ext cx="804300" cy="256500"/>
            </a:xfrm>
            <a:prstGeom prst="roundRect">
              <a:avLst>
                <a:gd name="adj" fmla="val 4639"/>
              </a:avLst>
            </a:prstGeom>
            <a:noFill/>
            <a:ln>
              <a:noFill/>
            </a:ln>
          </p:spPr>
        </p:pic>
      </p:grpSp>
      <p:sp>
        <p:nvSpPr>
          <p:cNvPr id="117" name="Google Shape;117;p18"/>
          <p:cNvSpPr/>
          <p:nvPr/>
        </p:nvSpPr>
        <p:spPr>
          <a:xfrm>
            <a:off x="291475" y="822949"/>
            <a:ext cx="8643600" cy="4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 dirty="0">
                <a:solidFill>
                  <a:srgbClr val="BF97F1"/>
                </a:solidFill>
              </a:rPr>
              <a:t>Типичные решения мешают быстро понять,</a:t>
            </a:r>
            <a:br>
              <a:rPr lang="ru" sz="1800" dirty="0">
                <a:solidFill>
                  <a:srgbClr val="BF97F1"/>
                </a:solidFill>
              </a:rPr>
            </a:br>
            <a:r>
              <a:rPr lang="ru" sz="1800" dirty="0">
                <a:solidFill>
                  <a:srgbClr val="BF97F1"/>
                </a:solidFill>
              </a:rPr>
              <a:t>что находится внутри группы изображений</a:t>
            </a:r>
            <a:endParaRPr sz="1800" dirty="0">
              <a:solidFill>
                <a:srgbClr val="BF97F1"/>
              </a:solidFill>
            </a:endParaRPr>
          </a:p>
        </p:txBody>
      </p:sp>
      <p:sp>
        <p:nvSpPr>
          <p:cNvPr id="118" name="Google Shape;118;p18"/>
          <p:cNvSpPr/>
          <p:nvPr/>
        </p:nvSpPr>
        <p:spPr>
          <a:xfrm>
            <a:off x="6898375" y="1977888"/>
            <a:ext cx="1660500" cy="15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30400" marR="0" lvl="0" indent="-22824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Компактно в ленте</a:t>
            </a:r>
            <a:endParaRPr sz="1100">
              <a:solidFill>
                <a:schemeClr val="dk1"/>
              </a:solidFill>
            </a:endParaRPr>
          </a:p>
          <a:p>
            <a:pPr marL="230400" marR="0" lvl="0" indent="-22824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Понятно, что внутри</a:t>
            </a:r>
            <a:endParaRPr sz="1100">
              <a:solidFill>
                <a:schemeClr val="dk1"/>
              </a:solidFill>
            </a:endParaRPr>
          </a:p>
          <a:p>
            <a:pPr marL="230400" marR="0" lvl="0" indent="-228249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Меньше потери важного контента</a:t>
            </a:r>
            <a:endParaRPr sz="1100">
              <a:solidFill>
                <a:schemeClr val="dk1"/>
              </a:solidFill>
            </a:endParaRPr>
          </a:p>
          <a:p>
            <a:pPr marL="230400" marR="0" lvl="0" indent="-228249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dk1"/>
              </a:buClr>
              <a:buSzPts val="1100"/>
              <a:buChar char="●"/>
            </a:pPr>
            <a:r>
              <a:rPr lang="ru" sz="1100">
                <a:solidFill>
                  <a:schemeClr val="dk1"/>
                </a:solidFill>
              </a:rPr>
              <a:t>Единое поведение </a:t>
            </a:r>
            <a:br>
              <a:rPr lang="ru" sz="1100">
                <a:solidFill>
                  <a:schemeClr val="dk1"/>
                </a:solidFill>
              </a:rPr>
            </a:br>
            <a:r>
              <a:rPr lang="ru" sz="1100">
                <a:solidFill>
                  <a:schemeClr val="dk1"/>
                </a:solidFill>
              </a:rPr>
              <a:t>на Android / iOS / Web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4957775" y="1530124"/>
            <a:ext cx="37614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dirty="0">
                <a:solidFill>
                  <a:schemeClr val="dk1"/>
                </a:solidFill>
              </a:rPr>
              <a:t>Наш подход </a:t>
            </a:r>
            <a:endParaRPr sz="1300" dirty="0">
              <a:solidFill>
                <a:srgbClr val="FFFFFF"/>
              </a:solidFill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545700" y="1535420"/>
            <a:ext cx="3761400" cy="2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 dirty="0">
                <a:solidFill>
                  <a:schemeClr val="lt1"/>
                </a:solidFill>
              </a:rPr>
              <a:t>Типичные неудачные варианты</a:t>
            </a:r>
            <a:endParaRPr sz="13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О чем будем говорить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126" name="Google Shape;126;p19"/>
          <p:cNvSpPr/>
          <p:nvPr/>
        </p:nvSpPr>
        <p:spPr>
          <a:xfrm>
            <a:off x="291475" y="4733925"/>
            <a:ext cx="4881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4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9" name="Google Shape;129;p19"/>
          <p:cNvGrpSpPr/>
          <p:nvPr/>
        </p:nvGrpSpPr>
        <p:grpSpPr>
          <a:xfrm>
            <a:off x="304800" y="2180870"/>
            <a:ext cx="8533122" cy="2257909"/>
            <a:chOff x="304800" y="1000125"/>
            <a:chExt cx="10629200" cy="1723200"/>
          </a:xfrm>
        </p:grpSpPr>
        <p:sp>
          <p:nvSpPr>
            <p:cNvPr id="130" name="Google Shape;130;p19"/>
            <p:cNvSpPr/>
            <p:nvPr/>
          </p:nvSpPr>
          <p:spPr>
            <a:xfrm>
              <a:off x="3048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1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Где ломается дефолт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1" name="Google Shape;131;p19"/>
            <p:cNvSpPr/>
            <p:nvPr/>
          </p:nvSpPr>
          <p:spPr>
            <a:xfrm>
              <a:off x="24521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2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Что считаем плохим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2" name="Google Shape;132;p19"/>
            <p:cNvSpPr/>
            <p:nvPr/>
          </p:nvSpPr>
          <p:spPr>
            <a:xfrm>
              <a:off x="45994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3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Как по слоям строим решение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3" name="Google Shape;133;p19"/>
            <p:cNvSpPr/>
            <p:nvPr/>
          </p:nvSpPr>
          <p:spPr>
            <a:xfrm>
              <a:off x="67467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4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Как делаем его быстрым и прове-</a:t>
              </a:r>
              <a:br>
                <a:rPr lang="ru">
                  <a:solidFill>
                    <a:srgbClr val="FFFFFF"/>
                  </a:solidFill>
                </a:rPr>
              </a:br>
              <a:r>
                <a:rPr lang="ru">
                  <a:solidFill>
                    <a:srgbClr val="FFFFFF"/>
                  </a:solidFill>
                </a:rPr>
                <a:t>ряемым</a:t>
              </a:r>
              <a:endParaRPr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1200"/>
                </a:spcBef>
                <a:spcAft>
                  <a:spcPts val="120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34" name="Google Shape;134;p19"/>
            <p:cNvSpPr/>
            <p:nvPr/>
          </p:nvSpPr>
          <p:spPr>
            <a:xfrm>
              <a:off x="8894000" y="1000125"/>
              <a:ext cx="2040000" cy="1723200"/>
            </a:xfrm>
            <a:prstGeom prst="roundRect">
              <a:avLst>
                <a:gd name="adj" fmla="val 11243"/>
              </a:avLst>
            </a:prstGeom>
            <a:solidFill>
              <a:srgbClr val="474747"/>
            </a:solidFill>
            <a:ln>
              <a:noFill/>
            </a:ln>
          </p:spPr>
          <p:txBody>
            <a:bodyPr spcFirstLastPara="1" wrap="square" lIns="180000" tIns="144000" rIns="180000" bIns="144000" anchor="t" anchorCtr="0">
              <a:noAutofit/>
            </a:bodyPr>
            <a:lstStyle/>
            <a:p>
              <a:pPr marL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4000" b="1">
                  <a:solidFill>
                    <a:srgbClr val="FFFFFF"/>
                  </a:solidFill>
                </a:rPr>
                <a:t>5</a:t>
              </a:r>
              <a:endParaRPr sz="4000">
                <a:solidFill>
                  <a:srgbClr val="FFFFFF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ru">
                  <a:solidFill>
                    <a:srgbClr val="FFFFFF"/>
                  </a:solidFill>
                </a:rPr>
                <a:t>Когда свое решение вообще оправдано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135" name="Google Shape;135;p19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Маршрут от продуктовой боли к управляемому решению</a:t>
            </a:r>
            <a:endParaRPr sz="1800">
              <a:solidFill>
                <a:srgbClr val="BF97F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endParaRPr sz="1800">
              <a:solidFill>
                <a:srgbClr val="BF97F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1"/>
          <p:cNvSpPr/>
          <p:nvPr/>
        </p:nvSpPr>
        <p:spPr>
          <a:xfrm>
            <a:off x="268450" y="260325"/>
            <a:ext cx="7407000" cy="9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 dirty="0">
                <a:solidFill>
                  <a:schemeClr val="lt1"/>
                </a:solidFill>
              </a:rPr>
              <a:t>Почему известные подходы</a:t>
            </a:r>
            <a:br>
              <a:rPr lang="ru" sz="3500" dirty="0">
                <a:solidFill>
                  <a:schemeClr val="lt1"/>
                </a:solidFill>
              </a:rPr>
            </a:br>
            <a:r>
              <a:rPr lang="ru" sz="3500" dirty="0">
                <a:solidFill>
                  <a:schemeClr val="lt1"/>
                </a:solidFill>
              </a:rPr>
              <a:t>не закрывают задачу целиком</a:t>
            </a:r>
            <a:endParaRPr sz="3500" dirty="0">
              <a:solidFill>
                <a:schemeClr val="lt1"/>
              </a:solidFill>
            </a:endParaRPr>
          </a:p>
        </p:txBody>
      </p:sp>
      <p:sp>
        <p:nvSpPr>
          <p:cNvPr id="185" name="Google Shape;185;p21"/>
          <p:cNvSpPr/>
          <p:nvPr/>
        </p:nvSpPr>
        <p:spPr>
          <a:xfrm>
            <a:off x="291475" y="4733925"/>
            <a:ext cx="4881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186" name="Google Shape;186;p21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5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187" name="Google Shape;18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1"/>
          <p:cNvSpPr/>
          <p:nvPr/>
        </p:nvSpPr>
        <p:spPr>
          <a:xfrm>
            <a:off x="291475" y="1280599"/>
            <a:ext cx="8533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Отсутствие тонкого контроля и глобальной оценки</a:t>
            </a:r>
            <a:endParaRPr sz="1800">
              <a:solidFill>
                <a:srgbClr val="BF97F1"/>
              </a:solidFill>
            </a:endParaRPr>
          </a:p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endParaRPr sz="1800">
              <a:solidFill>
                <a:srgbClr val="BF97F1"/>
              </a:solidFill>
            </a:endParaRPr>
          </a:p>
        </p:txBody>
      </p:sp>
      <p:pic>
        <p:nvPicPr>
          <p:cNvPr id="189" name="Google Shape;189;p21"/>
          <p:cNvPicPr preferRelativeResize="0"/>
          <p:nvPr/>
        </p:nvPicPr>
        <p:blipFill rotWithShape="1">
          <a:blip r:embed="rId4">
            <a:alphaModFix amt="43000"/>
          </a:blip>
          <a:srcRect/>
          <a:stretch/>
        </p:blipFill>
        <p:spPr>
          <a:xfrm>
            <a:off x="6563186" y="2137500"/>
            <a:ext cx="1777775" cy="1721699"/>
          </a:xfrm>
          <a:prstGeom prst="rect">
            <a:avLst/>
          </a:prstGeom>
          <a:solidFill>
            <a:srgbClr val="7F30E3"/>
          </a:solidFill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30665" y="2138495"/>
            <a:ext cx="2081446" cy="1689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 rotWithShape="1">
          <a:blip r:embed="rId6">
            <a:alphaModFix/>
          </a:blip>
          <a:srcRect l="778" t="877" r="68329" b="621"/>
          <a:stretch/>
        </p:blipFill>
        <p:spPr>
          <a:xfrm>
            <a:off x="643600" y="2150900"/>
            <a:ext cx="642900" cy="1397100"/>
          </a:xfrm>
          <a:prstGeom prst="roundRect">
            <a:avLst>
              <a:gd name="adj" fmla="val 13627"/>
            </a:avLst>
          </a:prstGeom>
          <a:noFill/>
          <a:ln>
            <a:noFill/>
          </a:ln>
        </p:spPr>
      </p:pic>
      <p:sp>
        <p:nvSpPr>
          <p:cNvPr id="192" name="Google Shape;192;p21"/>
          <p:cNvSpPr txBox="1"/>
          <p:nvPr/>
        </p:nvSpPr>
        <p:spPr>
          <a:xfrm>
            <a:off x="1084938" y="1740880"/>
            <a:ext cx="12114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Шаблоны</a:t>
            </a:r>
            <a:endParaRPr sz="1233">
              <a:solidFill>
                <a:schemeClr val="lt1"/>
              </a:solidFill>
            </a:endParaRPr>
          </a:p>
        </p:txBody>
      </p:sp>
      <p:sp>
        <p:nvSpPr>
          <p:cNvPr id="193" name="Google Shape;193;p21"/>
          <p:cNvSpPr txBox="1"/>
          <p:nvPr/>
        </p:nvSpPr>
        <p:spPr>
          <a:xfrm>
            <a:off x="3416388" y="1740880"/>
            <a:ext cx="23100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Каскад</a:t>
            </a:r>
            <a:endParaRPr sz="1233">
              <a:solidFill>
                <a:schemeClr val="lt1"/>
              </a:solidFill>
            </a:endParaRPr>
          </a:p>
        </p:txBody>
      </p:sp>
      <p:sp>
        <p:nvSpPr>
          <p:cNvPr id="194" name="Google Shape;194;p21"/>
          <p:cNvSpPr txBox="1"/>
          <p:nvPr/>
        </p:nvSpPr>
        <p:spPr>
          <a:xfrm flipH="1">
            <a:off x="6098325" y="1740875"/>
            <a:ext cx="27075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Выравнивание по ширине</a:t>
            </a:r>
            <a:endParaRPr sz="1233">
              <a:solidFill>
                <a:schemeClr val="lt1"/>
              </a:solidFill>
            </a:endParaRPr>
          </a:p>
        </p:txBody>
      </p:sp>
      <p:sp>
        <p:nvSpPr>
          <p:cNvPr id="195" name="Google Shape;195;p21"/>
          <p:cNvSpPr txBox="1"/>
          <p:nvPr/>
        </p:nvSpPr>
        <p:spPr>
          <a:xfrm>
            <a:off x="476838" y="3919707"/>
            <a:ext cx="2427600" cy="5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Быстро, но мало вариантов</a:t>
            </a:r>
            <a:br>
              <a:rPr lang="ru" sz="1233">
                <a:solidFill>
                  <a:schemeClr val="lt1"/>
                </a:solidFill>
              </a:rPr>
            </a:br>
            <a:r>
              <a:rPr lang="ru" sz="1233">
                <a:solidFill>
                  <a:schemeClr val="lt1"/>
                </a:solidFill>
              </a:rPr>
              <a:t>и много исключений </a:t>
            </a:r>
            <a:endParaRPr sz="1233">
              <a:solidFill>
                <a:schemeClr val="lt1"/>
              </a:solidFill>
            </a:endParaRPr>
          </a:p>
        </p:txBody>
      </p:sp>
      <p:sp>
        <p:nvSpPr>
          <p:cNvPr id="196" name="Google Shape;196;p21"/>
          <p:cNvSpPr txBox="1"/>
          <p:nvPr/>
        </p:nvSpPr>
        <p:spPr>
          <a:xfrm>
            <a:off x="3387888" y="3919707"/>
            <a:ext cx="23670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Хорошо для ленты, </a:t>
            </a:r>
            <a:endParaRPr sz="1233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но не контролирует строки </a:t>
            </a:r>
            <a:endParaRPr sz="1233">
              <a:solidFill>
                <a:schemeClr val="lt1"/>
              </a:solidFill>
            </a:endParaRPr>
          </a:p>
        </p:txBody>
      </p:sp>
      <p:sp>
        <p:nvSpPr>
          <p:cNvPr id="197" name="Google Shape;197;p21"/>
          <p:cNvSpPr txBox="1"/>
          <p:nvPr/>
        </p:nvSpPr>
        <p:spPr>
          <a:xfrm>
            <a:off x="6249738" y="3919707"/>
            <a:ext cx="2404800" cy="2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625" tIns="31300" rIns="62625" bIns="313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Дает локальную геометрию, </a:t>
            </a:r>
            <a:endParaRPr sz="1233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33">
                <a:solidFill>
                  <a:schemeClr val="lt1"/>
                </a:solidFill>
              </a:rPr>
              <a:t>но не глобальный расчет</a:t>
            </a:r>
            <a:endParaRPr sz="1233">
              <a:solidFill>
                <a:schemeClr val="lt1"/>
              </a:solidFill>
            </a:endParaRPr>
          </a:p>
        </p:txBody>
      </p:sp>
      <p:pic>
        <p:nvPicPr>
          <p:cNvPr id="198" name="Google Shape;198;p21"/>
          <p:cNvPicPr preferRelativeResize="0"/>
          <p:nvPr/>
        </p:nvPicPr>
        <p:blipFill rotWithShape="1">
          <a:blip r:embed="rId6">
            <a:alphaModFix/>
          </a:blip>
          <a:srcRect l="34415" t="877" r="34693" b="621"/>
          <a:stretch/>
        </p:blipFill>
        <p:spPr>
          <a:xfrm>
            <a:off x="1371013" y="2150875"/>
            <a:ext cx="642900" cy="1397100"/>
          </a:xfrm>
          <a:prstGeom prst="roundRect">
            <a:avLst>
              <a:gd name="adj" fmla="val 13627"/>
            </a:avLst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6">
            <a:alphaModFix/>
          </a:blip>
          <a:srcRect l="68193" t="877" r="914" b="621"/>
          <a:stretch/>
        </p:blipFill>
        <p:spPr>
          <a:xfrm>
            <a:off x="2098425" y="2150900"/>
            <a:ext cx="642900" cy="1397100"/>
          </a:xfrm>
          <a:prstGeom prst="roundRect">
            <a:avLst>
              <a:gd name="adj" fmla="val 1362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Галерея дефектов</a:t>
            </a:r>
            <a:endParaRPr sz="3500">
              <a:solidFill>
                <a:schemeClr val="lt1"/>
              </a:solidFill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endParaRPr sz="3500">
              <a:solidFill>
                <a:schemeClr val="lt1"/>
              </a:solidFill>
            </a:endParaRPr>
          </a:p>
        </p:txBody>
      </p:sp>
      <p:sp>
        <p:nvSpPr>
          <p:cNvPr id="205" name="Google Shape;205;p22"/>
          <p:cNvSpPr/>
          <p:nvPr/>
        </p:nvSpPr>
        <p:spPr>
          <a:xfrm>
            <a:off x="291475" y="4733925"/>
            <a:ext cx="4881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06" name="Google Shape;206;p22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6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207" name="Google Shape;20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2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Какие артефакты мы считаем дефектами качества</a:t>
            </a:r>
            <a:endParaRPr sz="1800">
              <a:solidFill>
                <a:srgbClr val="BF97F1"/>
              </a:solidFill>
            </a:endParaRPr>
          </a:p>
        </p:txBody>
      </p:sp>
      <p:grpSp>
        <p:nvGrpSpPr>
          <p:cNvPr id="209" name="Google Shape;209;p22"/>
          <p:cNvGrpSpPr/>
          <p:nvPr/>
        </p:nvGrpSpPr>
        <p:grpSpPr>
          <a:xfrm>
            <a:off x="304813" y="1471613"/>
            <a:ext cx="2168323" cy="1125563"/>
            <a:chOff x="623888" y="1700565"/>
            <a:chExt cx="3323100" cy="1725000"/>
          </a:xfrm>
        </p:grpSpPr>
        <p:sp>
          <p:nvSpPr>
            <p:cNvPr id="210" name="Google Shape;210;p22"/>
            <p:cNvSpPr/>
            <p:nvPr/>
          </p:nvSpPr>
          <p:spPr>
            <a:xfrm>
              <a:off x="623888" y="1700565"/>
              <a:ext cx="3323100" cy="17250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695324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1500319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2305314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3110310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695324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1774229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2853134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695324" y="2871266"/>
              <a:ext cx="3181800" cy="490500"/>
            </a:xfrm>
            <a:prstGeom prst="roundRect">
              <a:avLst>
                <a:gd name="adj" fmla="val 16667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9" name="Google Shape;219;p22"/>
          <p:cNvSpPr txBox="1"/>
          <p:nvPr/>
        </p:nvSpPr>
        <p:spPr>
          <a:xfrm>
            <a:off x="729733" y="2631875"/>
            <a:ext cx="14301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Одинокий хвост</a:t>
            </a:r>
            <a:endParaRPr sz="1200">
              <a:solidFill>
                <a:schemeClr val="lt1"/>
              </a:solidFill>
            </a:endParaRPr>
          </a:p>
        </p:txBody>
      </p:sp>
      <p:grpSp>
        <p:nvGrpSpPr>
          <p:cNvPr id="220" name="Google Shape;220;p22"/>
          <p:cNvGrpSpPr/>
          <p:nvPr/>
        </p:nvGrpSpPr>
        <p:grpSpPr>
          <a:xfrm>
            <a:off x="3487839" y="1471612"/>
            <a:ext cx="2168323" cy="1125562"/>
            <a:chOff x="4434414" y="1700565"/>
            <a:chExt cx="3323100" cy="1725000"/>
          </a:xfrm>
        </p:grpSpPr>
        <p:sp>
          <p:nvSpPr>
            <p:cNvPr id="221" name="Google Shape;221;p22"/>
            <p:cNvSpPr/>
            <p:nvPr/>
          </p:nvSpPr>
          <p:spPr>
            <a:xfrm>
              <a:off x="4434414" y="1700565"/>
              <a:ext cx="3323100" cy="17250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4501421" y="1768187"/>
              <a:ext cx="18723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4501421" y="2596862"/>
              <a:ext cx="10167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5593290" y="2596862"/>
              <a:ext cx="10167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6685158" y="2596862"/>
              <a:ext cx="10167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6861176" y="1768187"/>
              <a:ext cx="8295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6440828" y="1768187"/>
              <a:ext cx="353400" cy="771900"/>
            </a:xfrm>
            <a:prstGeom prst="roundRect">
              <a:avLst>
                <a:gd name="adj" fmla="val 2179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8" name="Google Shape;228;p22"/>
          <p:cNvSpPr txBox="1"/>
          <p:nvPr/>
        </p:nvSpPr>
        <p:spPr>
          <a:xfrm>
            <a:off x="4233300" y="2631875"/>
            <a:ext cx="6774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725" tIns="31350" rIns="62725" bIns="313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Спички</a:t>
            </a:r>
            <a:endParaRPr sz="1200">
              <a:solidFill>
                <a:schemeClr val="lt1"/>
              </a:solidFill>
            </a:endParaRPr>
          </a:p>
        </p:txBody>
      </p:sp>
      <p:grpSp>
        <p:nvGrpSpPr>
          <p:cNvPr id="229" name="Google Shape;229;p22"/>
          <p:cNvGrpSpPr/>
          <p:nvPr/>
        </p:nvGrpSpPr>
        <p:grpSpPr>
          <a:xfrm>
            <a:off x="304809" y="3001737"/>
            <a:ext cx="2168323" cy="1125563"/>
            <a:chOff x="515938" y="4139586"/>
            <a:chExt cx="3323100" cy="1725000"/>
          </a:xfrm>
        </p:grpSpPr>
        <p:sp>
          <p:nvSpPr>
            <p:cNvPr id="230" name="Google Shape;230;p22"/>
            <p:cNvSpPr/>
            <p:nvPr/>
          </p:nvSpPr>
          <p:spPr>
            <a:xfrm>
              <a:off x="515938" y="4139586"/>
              <a:ext cx="3323100" cy="17250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82946" y="4207208"/>
              <a:ext cx="16680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582946" y="5035883"/>
              <a:ext cx="7998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1449821" y="5035883"/>
              <a:ext cx="4170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2766682" y="5035883"/>
              <a:ext cx="10167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2"/>
            <p:cNvSpPr/>
            <p:nvPr/>
          </p:nvSpPr>
          <p:spPr>
            <a:xfrm>
              <a:off x="2942700" y="4207208"/>
              <a:ext cx="8295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2"/>
            <p:cNvSpPr/>
            <p:nvPr/>
          </p:nvSpPr>
          <p:spPr>
            <a:xfrm>
              <a:off x="2318084" y="4207208"/>
              <a:ext cx="557700" cy="771900"/>
            </a:xfrm>
            <a:prstGeom prst="roundRect">
              <a:avLst>
                <a:gd name="adj" fmla="val 2179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1945847" y="5035883"/>
              <a:ext cx="753900" cy="7719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22"/>
          <p:cNvGrpSpPr/>
          <p:nvPr/>
        </p:nvGrpSpPr>
        <p:grpSpPr>
          <a:xfrm>
            <a:off x="6372664" y="3018829"/>
            <a:ext cx="2158985" cy="1125534"/>
            <a:chOff x="6302299" y="3098525"/>
            <a:chExt cx="2270226" cy="1183526"/>
          </a:xfrm>
        </p:grpSpPr>
        <p:pic>
          <p:nvPicPr>
            <p:cNvPr id="239" name="Google Shape;239;p22"/>
            <p:cNvPicPr preferRelativeResize="0"/>
            <p:nvPr/>
          </p:nvPicPr>
          <p:blipFill rotWithShape="1">
            <a:blip r:embed="rId4">
              <a:alphaModFix/>
            </a:blip>
            <a:srcRect l="52730" t="26800" r="1844" b="39095"/>
            <a:stretch/>
          </p:blipFill>
          <p:spPr>
            <a:xfrm>
              <a:off x="7864398" y="3098525"/>
              <a:ext cx="708127" cy="11835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22"/>
            <p:cNvPicPr preferRelativeResize="0"/>
            <p:nvPr/>
          </p:nvPicPr>
          <p:blipFill rotWithShape="1">
            <a:blip r:embed="rId5">
              <a:alphaModFix/>
            </a:blip>
            <a:srcRect l="41116" t="69908" r="1842" b="9857"/>
            <a:stretch/>
          </p:blipFill>
          <p:spPr>
            <a:xfrm>
              <a:off x="6302299" y="3098525"/>
              <a:ext cx="1498825" cy="11835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22"/>
          <p:cNvGrpSpPr/>
          <p:nvPr/>
        </p:nvGrpSpPr>
        <p:grpSpPr>
          <a:xfrm>
            <a:off x="3488003" y="3018848"/>
            <a:ext cx="2167995" cy="1125509"/>
            <a:chOff x="2884104" y="3173819"/>
            <a:chExt cx="2279700" cy="1183500"/>
          </a:xfrm>
        </p:grpSpPr>
        <p:sp>
          <p:nvSpPr>
            <p:cNvPr id="242" name="Google Shape;242;p22"/>
            <p:cNvSpPr/>
            <p:nvPr/>
          </p:nvSpPr>
          <p:spPr>
            <a:xfrm>
              <a:off x="2884104" y="3173819"/>
              <a:ext cx="2279700" cy="11835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2"/>
            <p:cNvSpPr/>
            <p:nvPr/>
          </p:nvSpPr>
          <p:spPr>
            <a:xfrm>
              <a:off x="4053953" y="3203570"/>
              <a:ext cx="519300" cy="1821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2"/>
            <p:cNvSpPr/>
            <p:nvPr/>
          </p:nvSpPr>
          <p:spPr>
            <a:xfrm>
              <a:off x="4598427" y="3203570"/>
              <a:ext cx="519300" cy="1821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2"/>
            <p:cNvSpPr/>
            <p:nvPr/>
          </p:nvSpPr>
          <p:spPr>
            <a:xfrm>
              <a:off x="2933435" y="4067755"/>
              <a:ext cx="519300" cy="231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2"/>
            <p:cNvSpPr/>
            <p:nvPr/>
          </p:nvSpPr>
          <p:spPr>
            <a:xfrm>
              <a:off x="3490286" y="4067755"/>
              <a:ext cx="519300" cy="231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2"/>
            <p:cNvSpPr/>
            <p:nvPr/>
          </p:nvSpPr>
          <p:spPr>
            <a:xfrm>
              <a:off x="4047136" y="4067755"/>
              <a:ext cx="519300" cy="231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2"/>
            <p:cNvSpPr/>
            <p:nvPr/>
          </p:nvSpPr>
          <p:spPr>
            <a:xfrm>
              <a:off x="4603988" y="4067755"/>
              <a:ext cx="519300" cy="231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2"/>
            <p:cNvSpPr/>
            <p:nvPr/>
          </p:nvSpPr>
          <p:spPr>
            <a:xfrm>
              <a:off x="2933435" y="3415522"/>
              <a:ext cx="519300" cy="624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2"/>
            <p:cNvSpPr/>
            <p:nvPr/>
          </p:nvSpPr>
          <p:spPr>
            <a:xfrm>
              <a:off x="4603988" y="3415522"/>
              <a:ext cx="519300" cy="624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2"/>
            <p:cNvSpPr/>
            <p:nvPr/>
          </p:nvSpPr>
          <p:spPr>
            <a:xfrm>
              <a:off x="2933435" y="3204132"/>
              <a:ext cx="519300" cy="1821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2"/>
            <p:cNvSpPr/>
            <p:nvPr/>
          </p:nvSpPr>
          <p:spPr>
            <a:xfrm>
              <a:off x="3490286" y="3204131"/>
              <a:ext cx="519300" cy="1821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2"/>
            <p:cNvSpPr/>
            <p:nvPr/>
          </p:nvSpPr>
          <p:spPr>
            <a:xfrm>
              <a:off x="4048549" y="3415522"/>
              <a:ext cx="519300" cy="624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2"/>
            <p:cNvSpPr/>
            <p:nvPr/>
          </p:nvSpPr>
          <p:spPr>
            <a:xfrm>
              <a:off x="3502311" y="3415522"/>
              <a:ext cx="519300" cy="624000"/>
            </a:xfrm>
            <a:prstGeom prst="roundRect">
              <a:avLst>
                <a:gd name="adj" fmla="val 9214"/>
              </a:avLst>
            </a:prstGeom>
            <a:solidFill>
              <a:srgbClr val="E2F3F4"/>
            </a:solidFill>
            <a:ln>
              <a:noFill/>
            </a:ln>
          </p:spPr>
          <p:txBody>
            <a:bodyPr spcFirstLastPara="1" wrap="square" lIns="59650" tIns="29825" rIns="59650" bIns="298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74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5" name="Google Shape;255;p22"/>
          <p:cNvGrpSpPr/>
          <p:nvPr/>
        </p:nvGrpSpPr>
        <p:grpSpPr>
          <a:xfrm>
            <a:off x="6620851" y="1471509"/>
            <a:ext cx="1689436" cy="1060821"/>
            <a:chOff x="5384558" y="890622"/>
            <a:chExt cx="2701800" cy="1696500"/>
          </a:xfrm>
        </p:grpSpPr>
        <p:sp>
          <p:nvSpPr>
            <p:cNvPr id="256" name="Google Shape;256;p22"/>
            <p:cNvSpPr/>
            <p:nvPr/>
          </p:nvSpPr>
          <p:spPr>
            <a:xfrm>
              <a:off x="5384558" y="890622"/>
              <a:ext cx="2701800" cy="1696500"/>
            </a:xfrm>
            <a:prstGeom prst="roundRect">
              <a:avLst>
                <a:gd name="adj" fmla="val 9214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39225" tIns="19625" rIns="39225" bIns="19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7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2"/>
            <p:cNvSpPr/>
            <p:nvPr/>
          </p:nvSpPr>
          <p:spPr>
            <a:xfrm>
              <a:off x="5623903" y="1360018"/>
              <a:ext cx="2279700" cy="11835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39225" tIns="19625" rIns="39225" bIns="196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77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8" name="Google Shape;258;p22"/>
          <p:cNvSpPr txBox="1"/>
          <p:nvPr/>
        </p:nvSpPr>
        <p:spPr>
          <a:xfrm>
            <a:off x="5877050" y="2631875"/>
            <a:ext cx="3150300" cy="2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725" tIns="31350" rIns="62725" bIns="313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Слишком сильная обрезка контента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729733" y="4258696"/>
            <a:ext cx="14301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Дисбаланс ширин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3761250" y="4258696"/>
            <a:ext cx="1621500" cy="2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2725" tIns="31350" rIns="62725" bIns="3135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</a:rPr>
              <a:t>Скачок высот</a:t>
            </a:r>
            <a:endParaRPr sz="1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3"/>
          <p:cNvSpPr/>
          <p:nvPr/>
        </p:nvSpPr>
        <p:spPr>
          <a:xfrm>
            <a:off x="301825" y="1745350"/>
            <a:ext cx="4152900" cy="2864700"/>
          </a:xfrm>
          <a:prstGeom prst="roundRect">
            <a:avLst>
              <a:gd name="adj" fmla="val 5503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Тайл меньше минимального размера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Ряд не влезает по ширине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Слишком много горизонтальных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тайлов в одном ряду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Экстремальная комбинация,</a:t>
            </a:r>
            <a:br>
              <a:rPr lang="ru" sz="1200">
                <a:solidFill>
                  <a:schemeClr val="lt1"/>
                </a:solidFill>
              </a:rPr>
            </a:br>
            <a:r>
              <a:rPr lang="ru" sz="1200">
                <a:solidFill>
                  <a:schemeClr val="lt1"/>
                </a:solidFill>
              </a:rPr>
              <a:t>которая ломает геометрию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4682231" y="1745350"/>
            <a:ext cx="4152900" cy="2864700"/>
          </a:xfrm>
          <a:prstGeom prst="roundRect">
            <a:avLst>
              <a:gd name="adj" fmla="val 5503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Одинокая последняя строка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Спички даже при формальной допустимости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Скачки высот между соседними рядами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Сильный дисбаланс ширин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Жесткие ограничения</a:t>
            </a:r>
            <a:br>
              <a:rPr lang="ru" sz="3500">
                <a:solidFill>
                  <a:schemeClr val="lt1"/>
                </a:solidFill>
              </a:rPr>
            </a:br>
            <a:r>
              <a:rPr lang="ru" sz="3500">
                <a:solidFill>
                  <a:schemeClr val="lt1"/>
                </a:solidFill>
              </a:rPr>
              <a:t>и мягкие предпочтения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291475" y="4733925"/>
            <a:ext cx="4881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69" name="Google Shape;269;p23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7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270" name="Google Shape;27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3"/>
          <p:cNvSpPr/>
          <p:nvPr/>
        </p:nvSpPr>
        <p:spPr>
          <a:xfrm>
            <a:off x="291475" y="1280599"/>
            <a:ext cx="8533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Два типа правил: нельзя и плохо</a:t>
            </a:r>
            <a:endParaRPr sz="1800">
              <a:solidFill>
                <a:srgbClr val="BF97F1"/>
              </a:solidFill>
            </a:endParaRPr>
          </a:p>
        </p:txBody>
      </p:sp>
      <p:grpSp>
        <p:nvGrpSpPr>
          <p:cNvPr id="272" name="Google Shape;272;p23"/>
          <p:cNvGrpSpPr/>
          <p:nvPr/>
        </p:nvGrpSpPr>
        <p:grpSpPr>
          <a:xfrm>
            <a:off x="4913747" y="3188630"/>
            <a:ext cx="2033073" cy="781253"/>
            <a:chOff x="623888" y="1700565"/>
            <a:chExt cx="3323100" cy="1725000"/>
          </a:xfrm>
        </p:grpSpPr>
        <p:sp>
          <p:nvSpPr>
            <p:cNvPr id="273" name="Google Shape;273;p23"/>
            <p:cNvSpPr/>
            <p:nvPr/>
          </p:nvSpPr>
          <p:spPr>
            <a:xfrm>
              <a:off x="623888" y="1700565"/>
              <a:ext cx="3323100" cy="1725000"/>
            </a:xfrm>
            <a:prstGeom prst="roundRect">
              <a:avLst>
                <a:gd name="adj" fmla="val 8108"/>
              </a:avLst>
            </a:prstGeom>
            <a:solidFill>
              <a:srgbClr val="7F30E3">
                <a:alpha val="80000"/>
              </a:srgbClr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3"/>
            <p:cNvSpPr/>
            <p:nvPr/>
          </p:nvSpPr>
          <p:spPr>
            <a:xfrm>
              <a:off x="695324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3"/>
            <p:cNvSpPr/>
            <p:nvPr/>
          </p:nvSpPr>
          <p:spPr>
            <a:xfrm>
              <a:off x="1500319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3"/>
            <p:cNvSpPr/>
            <p:nvPr/>
          </p:nvSpPr>
          <p:spPr>
            <a:xfrm>
              <a:off x="2305314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3"/>
            <p:cNvSpPr/>
            <p:nvPr/>
          </p:nvSpPr>
          <p:spPr>
            <a:xfrm>
              <a:off x="3110310" y="1768187"/>
              <a:ext cx="7668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3"/>
            <p:cNvSpPr/>
            <p:nvPr/>
          </p:nvSpPr>
          <p:spPr>
            <a:xfrm>
              <a:off x="695324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3"/>
            <p:cNvSpPr/>
            <p:nvPr/>
          </p:nvSpPr>
          <p:spPr>
            <a:xfrm>
              <a:off x="1774229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3"/>
            <p:cNvSpPr/>
            <p:nvPr/>
          </p:nvSpPr>
          <p:spPr>
            <a:xfrm>
              <a:off x="2853134" y="2326347"/>
              <a:ext cx="10239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3"/>
            <p:cNvSpPr/>
            <p:nvPr/>
          </p:nvSpPr>
          <p:spPr>
            <a:xfrm>
              <a:off x="695324" y="2871266"/>
              <a:ext cx="3181800" cy="490500"/>
            </a:xfrm>
            <a:prstGeom prst="roundRect">
              <a:avLst>
                <a:gd name="adj" fmla="val 16667"/>
              </a:avLst>
            </a:prstGeom>
            <a:solidFill>
              <a:srgbClr val="F1E8F0"/>
            </a:solidFill>
            <a:ln>
              <a:noFill/>
            </a:ln>
          </p:spPr>
          <p:txBody>
            <a:bodyPr spcFirstLastPara="1" wrap="square" lIns="48075" tIns="24050" rIns="48075" bIns="240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47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82;p23"/>
          <p:cNvGrpSpPr/>
          <p:nvPr/>
        </p:nvGrpSpPr>
        <p:grpSpPr>
          <a:xfrm>
            <a:off x="521783" y="3531728"/>
            <a:ext cx="2875340" cy="438155"/>
            <a:chOff x="847726" y="5109945"/>
            <a:chExt cx="4829258" cy="735900"/>
          </a:xfrm>
        </p:grpSpPr>
        <p:sp>
          <p:nvSpPr>
            <p:cNvPr id="283" name="Google Shape;283;p23"/>
            <p:cNvSpPr/>
            <p:nvPr/>
          </p:nvSpPr>
          <p:spPr>
            <a:xfrm>
              <a:off x="847726" y="5109945"/>
              <a:ext cx="2186100" cy="735900"/>
            </a:xfrm>
            <a:prstGeom prst="roundRect">
              <a:avLst>
                <a:gd name="adj" fmla="val 16667"/>
              </a:avLst>
            </a:prstGeom>
            <a:solidFill>
              <a:srgbClr val="9966FF"/>
            </a:solidFill>
            <a:ln w="11350" cap="flat" cmpd="sng">
              <a:solidFill>
                <a:srgbClr val="7F30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425" tIns="27225" rIns="54425" bIns="272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7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3"/>
            <p:cNvSpPr/>
            <p:nvPr/>
          </p:nvSpPr>
          <p:spPr>
            <a:xfrm>
              <a:off x="3122023" y="5109945"/>
              <a:ext cx="502800" cy="735900"/>
            </a:xfrm>
            <a:prstGeom prst="roundRect">
              <a:avLst>
                <a:gd name="adj" fmla="val 16667"/>
              </a:avLst>
            </a:prstGeom>
            <a:solidFill>
              <a:srgbClr val="B99DFC"/>
            </a:solidFill>
            <a:ln w="11350" cap="flat" cmpd="sng">
              <a:solidFill>
                <a:srgbClr val="7F30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425" tIns="27225" rIns="54425" bIns="272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7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3"/>
            <p:cNvSpPr/>
            <p:nvPr/>
          </p:nvSpPr>
          <p:spPr>
            <a:xfrm>
              <a:off x="3707784" y="5109945"/>
              <a:ext cx="1969200" cy="735900"/>
            </a:xfrm>
            <a:prstGeom prst="roundRect">
              <a:avLst>
                <a:gd name="adj" fmla="val 16667"/>
              </a:avLst>
            </a:prstGeom>
            <a:solidFill>
              <a:srgbClr val="CC99FF">
                <a:alpha val="38040"/>
              </a:srgbClr>
            </a:solidFill>
            <a:ln w="11350" cap="flat" cmpd="sng">
              <a:solidFill>
                <a:srgbClr val="7F30E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54425" tIns="27225" rIns="54425" bIns="272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72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86" name="Google Shape;286;p23"/>
            <p:cNvCxnSpPr/>
            <p:nvPr/>
          </p:nvCxnSpPr>
          <p:spPr>
            <a:xfrm>
              <a:off x="1528763" y="5109945"/>
              <a:ext cx="0" cy="735900"/>
            </a:xfrm>
            <a:prstGeom prst="straightConnector1">
              <a:avLst/>
            </a:prstGeom>
            <a:noFill/>
            <a:ln w="1702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87" name="Google Shape;287;p23"/>
          <p:cNvSpPr txBox="1"/>
          <p:nvPr/>
        </p:nvSpPr>
        <p:spPr>
          <a:xfrm>
            <a:off x="521783" y="4154951"/>
            <a:ext cx="28755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Такие варианты даже не пускаем</a:t>
            </a:r>
            <a:br>
              <a:rPr lang="ru" sz="1000">
                <a:solidFill>
                  <a:schemeClr val="lt1"/>
                </a:solidFill>
              </a:rPr>
            </a:br>
            <a:r>
              <a:rPr lang="ru" sz="10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 дальнейший выбор</a:t>
            </a:r>
            <a:endParaRPr sz="1000">
              <a:solidFill>
                <a:schemeClr val="lt1"/>
              </a:solidFill>
            </a:endParaRPr>
          </a:p>
        </p:txBody>
      </p:sp>
      <p:sp>
        <p:nvSpPr>
          <p:cNvPr id="288" name="Google Shape;288;p23"/>
          <p:cNvSpPr txBox="1"/>
          <p:nvPr/>
        </p:nvSpPr>
        <p:spPr>
          <a:xfrm>
            <a:off x="4913758" y="4154951"/>
            <a:ext cx="26610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Это не запрещаем, а штрафуем и выбираем лучший компромисс</a:t>
            </a:r>
            <a:endParaRPr sz="1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4"/>
          <p:cNvSpPr/>
          <p:nvPr/>
        </p:nvSpPr>
        <p:spPr>
          <a:xfrm>
            <a:off x="304800" y="3536775"/>
            <a:ext cx="4590300" cy="1073100"/>
          </a:xfrm>
          <a:prstGeom prst="roundRect">
            <a:avLst>
              <a:gd name="adj" fmla="val 550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endParaRPr sz="1200">
              <a:solidFill>
                <a:schemeClr val="lt1"/>
              </a:solidFill>
            </a:endParaRPr>
          </a:p>
        </p:txBody>
      </p:sp>
      <p:sp>
        <p:nvSpPr>
          <p:cNvPr id="294" name="Google Shape;294;p24"/>
          <p:cNvSpPr/>
          <p:nvPr/>
        </p:nvSpPr>
        <p:spPr>
          <a:xfrm>
            <a:off x="304800" y="1471550"/>
            <a:ext cx="4590300" cy="1953000"/>
          </a:xfrm>
          <a:prstGeom prst="roundRect">
            <a:avLst>
              <a:gd name="adj" fmla="val 5503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/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Где заканчиваются строки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Какую высоту дать рядам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Как сделать наименьшую обрезку для каждого тайла</a:t>
            </a:r>
            <a:endParaRPr sz="1200">
              <a:solidFill>
                <a:schemeClr val="lt1"/>
              </a:solidFill>
            </a:endParaRPr>
          </a:p>
          <a:p>
            <a:pPr marL="374400" lvl="0" indent="-22020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Clr>
                <a:schemeClr val="lt1"/>
              </a:buClr>
              <a:buSzPts val="1200"/>
              <a:buChar char="●"/>
            </a:pPr>
            <a:r>
              <a:rPr lang="ru" sz="1200">
                <a:solidFill>
                  <a:schemeClr val="lt1"/>
                </a:solidFill>
              </a:rPr>
              <a:t>На выходе список списков с размерами каждого тайла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295" name="Google Shape;295;p24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Что является решением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296" name="Google Shape;296;p24"/>
          <p:cNvSpPr/>
          <p:nvPr/>
        </p:nvSpPr>
        <p:spPr>
          <a:xfrm>
            <a:off x="291475" y="4733925"/>
            <a:ext cx="48819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sp>
        <p:nvSpPr>
          <p:cNvPr id="297" name="Google Shape;297;p24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8</a:t>
            </a:fld>
            <a:endParaRPr sz="900">
              <a:solidFill>
                <a:schemeClr val="lt1"/>
              </a:solidFill>
            </a:endParaRPr>
          </a:p>
        </p:txBody>
      </p:sp>
      <p:pic>
        <p:nvPicPr>
          <p:cNvPr id="298" name="Google Shape;29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4"/>
          <p:cNvSpPr/>
          <p:nvPr/>
        </p:nvSpPr>
        <p:spPr>
          <a:xfrm>
            <a:off x="291475" y="822949"/>
            <a:ext cx="8533200" cy="4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Порядок фото фиксирован: дальше выбираем</a:t>
            </a:r>
            <a:br>
              <a:rPr lang="ru" sz="1800">
                <a:solidFill>
                  <a:srgbClr val="BF97F1"/>
                </a:solidFill>
              </a:rPr>
            </a:br>
            <a:r>
              <a:rPr lang="ru" sz="1800">
                <a:solidFill>
                  <a:srgbClr val="BF97F1"/>
                </a:solidFill>
              </a:rPr>
              <a:t>границы строк, высоты и способ размещения содержимого</a:t>
            </a:r>
            <a:endParaRPr sz="1800">
              <a:solidFill>
                <a:srgbClr val="BF97F1"/>
              </a:solidFill>
            </a:endParaRPr>
          </a:p>
        </p:txBody>
      </p:sp>
      <p:pic>
        <p:nvPicPr>
          <p:cNvPr id="300" name="Google Shape;30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216" y="4186775"/>
            <a:ext cx="1038900" cy="252000"/>
          </a:xfrm>
          <a:prstGeom prst="roundRect">
            <a:avLst>
              <a:gd name="adj" fmla="val 16034"/>
            </a:avLst>
          </a:prstGeom>
          <a:noFill/>
          <a:ln>
            <a:noFill/>
          </a:ln>
        </p:spPr>
      </p:pic>
      <p:grpSp>
        <p:nvGrpSpPr>
          <p:cNvPr id="301" name="Google Shape;301;p24"/>
          <p:cNvGrpSpPr/>
          <p:nvPr/>
        </p:nvGrpSpPr>
        <p:grpSpPr>
          <a:xfrm>
            <a:off x="536018" y="2872210"/>
            <a:ext cx="3132235" cy="352449"/>
            <a:chOff x="518838" y="3741224"/>
            <a:chExt cx="5503839" cy="619200"/>
          </a:xfrm>
        </p:grpSpPr>
        <p:grpSp>
          <p:nvGrpSpPr>
            <p:cNvPr id="302" name="Google Shape;302;p24"/>
            <p:cNvGrpSpPr/>
            <p:nvPr/>
          </p:nvGrpSpPr>
          <p:grpSpPr>
            <a:xfrm>
              <a:off x="518838" y="3815838"/>
              <a:ext cx="5503839" cy="472500"/>
              <a:chOff x="515938" y="3465514"/>
              <a:chExt cx="5503839" cy="472500"/>
            </a:xfrm>
          </p:grpSpPr>
          <p:sp>
            <p:nvSpPr>
              <p:cNvPr id="303" name="Google Shape;303;p24"/>
              <p:cNvSpPr/>
              <p:nvPr/>
            </p:nvSpPr>
            <p:spPr>
              <a:xfrm>
                <a:off x="515938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24"/>
              <p:cNvSpPr/>
              <p:nvPr/>
            </p:nvSpPr>
            <p:spPr>
              <a:xfrm>
                <a:off x="1075175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24"/>
              <p:cNvSpPr/>
              <p:nvPr/>
            </p:nvSpPr>
            <p:spPr>
              <a:xfrm>
                <a:off x="1634412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24"/>
              <p:cNvSpPr/>
              <p:nvPr/>
            </p:nvSpPr>
            <p:spPr>
              <a:xfrm>
                <a:off x="2193650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24"/>
              <p:cNvSpPr/>
              <p:nvPr/>
            </p:nvSpPr>
            <p:spPr>
              <a:xfrm>
                <a:off x="2752887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24"/>
              <p:cNvSpPr/>
              <p:nvPr/>
            </p:nvSpPr>
            <p:spPr>
              <a:xfrm>
                <a:off x="3312124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24"/>
              <p:cNvSpPr/>
              <p:nvPr/>
            </p:nvSpPr>
            <p:spPr>
              <a:xfrm>
                <a:off x="3871361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24"/>
              <p:cNvSpPr/>
              <p:nvPr/>
            </p:nvSpPr>
            <p:spPr>
              <a:xfrm>
                <a:off x="4430599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24"/>
              <p:cNvSpPr/>
              <p:nvPr/>
            </p:nvSpPr>
            <p:spPr>
              <a:xfrm>
                <a:off x="4989836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24"/>
              <p:cNvSpPr/>
              <p:nvPr/>
            </p:nvSpPr>
            <p:spPr>
              <a:xfrm>
                <a:off x="5549077" y="3465514"/>
                <a:ext cx="470700" cy="472500"/>
              </a:xfrm>
              <a:prstGeom prst="roundRect">
                <a:avLst>
                  <a:gd name="adj" fmla="val 10815"/>
                </a:avLst>
              </a:prstGeom>
              <a:solidFill>
                <a:srgbClr val="DFF2F2"/>
              </a:solidFill>
              <a:ln w="10850" cap="flat" cmpd="sng">
                <a:solidFill>
                  <a:srgbClr val="7F30E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52025" tIns="26000" rIns="52025" bIns="260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25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13" name="Google Shape;313;p24"/>
            <p:cNvCxnSpPr/>
            <p:nvPr/>
          </p:nvCxnSpPr>
          <p:spPr>
            <a:xfrm>
              <a:off x="2158050" y="3741224"/>
              <a:ext cx="0" cy="619200"/>
            </a:xfrm>
            <a:prstGeom prst="straightConnector1">
              <a:avLst/>
            </a:prstGeom>
            <a:noFill/>
            <a:ln w="216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14" name="Google Shape;314;p24"/>
            <p:cNvCxnSpPr/>
            <p:nvPr/>
          </p:nvCxnSpPr>
          <p:spPr>
            <a:xfrm>
              <a:off x="4385600" y="3741224"/>
              <a:ext cx="0" cy="619200"/>
            </a:xfrm>
            <a:prstGeom prst="straightConnector1">
              <a:avLst/>
            </a:prstGeom>
            <a:noFill/>
            <a:ln w="21675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15" name="Google Shape;315;p24"/>
          <p:cNvSpPr txBox="1"/>
          <p:nvPr/>
        </p:nvSpPr>
        <p:spPr>
          <a:xfrm>
            <a:off x="5372285" y="4083018"/>
            <a:ext cx="29388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9825" tIns="29900" rIns="59825" bIns="299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78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На выходе </a:t>
            </a:r>
            <a:r>
              <a:rPr lang="ru" sz="1178">
                <a:solidFill>
                  <a:schemeClr val="lt1"/>
                </a:solidFill>
              </a:rPr>
              <a:t>— </a:t>
            </a:r>
            <a:r>
              <a:rPr lang="ru" sz="1178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геометрия строк,</a:t>
            </a:r>
            <a:br>
              <a:rPr lang="ru" sz="1178">
                <a:solidFill>
                  <a:schemeClr val="lt1"/>
                </a:solidFill>
              </a:rPr>
            </a:br>
            <a:r>
              <a:rPr lang="ru" sz="1178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тайлов и способ размещения</a:t>
            </a:r>
            <a:endParaRPr sz="916">
              <a:solidFill>
                <a:schemeClr val="lt1"/>
              </a:solidFill>
            </a:endParaRPr>
          </a:p>
        </p:txBody>
      </p:sp>
      <p:grpSp>
        <p:nvGrpSpPr>
          <p:cNvPr id="316" name="Google Shape;316;p24"/>
          <p:cNvGrpSpPr/>
          <p:nvPr/>
        </p:nvGrpSpPr>
        <p:grpSpPr>
          <a:xfrm>
            <a:off x="5408516" y="1472280"/>
            <a:ext cx="2866337" cy="2064507"/>
            <a:chOff x="6899000" y="1441218"/>
            <a:chExt cx="3974400" cy="2862600"/>
          </a:xfrm>
        </p:grpSpPr>
        <p:sp>
          <p:nvSpPr>
            <p:cNvPr id="317" name="Google Shape;317;p24"/>
            <p:cNvSpPr/>
            <p:nvPr/>
          </p:nvSpPr>
          <p:spPr>
            <a:xfrm>
              <a:off x="6899000" y="1441218"/>
              <a:ext cx="3974400" cy="2862600"/>
            </a:xfrm>
            <a:prstGeom prst="roundRect">
              <a:avLst>
                <a:gd name="adj" fmla="val 6269"/>
              </a:avLst>
            </a:prstGeom>
            <a:solidFill>
              <a:srgbClr val="7F30E3">
                <a:alpha val="76080"/>
              </a:srgbClr>
            </a:solidFill>
            <a:ln>
              <a:noFill/>
            </a:ln>
          </p:spPr>
          <p:txBody>
            <a:bodyPr spcFirstLastPara="1" wrap="square" lIns="65925" tIns="32950" rIns="65925" bIns="32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9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18" name="Google Shape;318;p24"/>
            <p:cNvGrpSpPr/>
            <p:nvPr/>
          </p:nvGrpSpPr>
          <p:grpSpPr>
            <a:xfrm>
              <a:off x="6964881" y="1528789"/>
              <a:ext cx="3831433" cy="2692466"/>
              <a:chOff x="6955631" y="1384235"/>
              <a:chExt cx="3831433" cy="2692466"/>
            </a:xfrm>
          </p:grpSpPr>
          <p:pic>
            <p:nvPicPr>
              <p:cNvPr id="319" name="Google Shape;319;p24"/>
              <p:cNvPicPr preferRelativeResize="0"/>
              <p:nvPr/>
            </p:nvPicPr>
            <p:blipFill rotWithShape="1">
              <a:blip r:embed="rId5">
                <a:alphaModFix/>
              </a:blip>
              <a:srcRect l="10741" t="683" r="9098" b="277"/>
              <a:stretch/>
            </p:blipFill>
            <p:spPr>
              <a:xfrm>
                <a:off x="6955631" y="1384236"/>
                <a:ext cx="1235869" cy="858903"/>
              </a:xfrm>
              <a:custGeom>
                <a:avLst/>
                <a:gdLst/>
                <a:ahLst/>
                <a:cxnLst/>
                <a:rect l="l" t="t" r="r" b="b"/>
                <a:pathLst>
                  <a:path w="1235869" h="858903" extrusionOk="0">
                    <a:moveTo>
                      <a:pt x="143153" y="0"/>
                    </a:moveTo>
                    <a:lnTo>
                      <a:pt x="1092716" y="0"/>
                    </a:lnTo>
                    <a:cubicBezTo>
                      <a:pt x="1171777" y="0"/>
                      <a:pt x="1235869" y="64092"/>
                      <a:pt x="1235869" y="143153"/>
                    </a:cubicBezTo>
                    <a:lnTo>
                      <a:pt x="1235869" y="715750"/>
                    </a:lnTo>
                    <a:cubicBezTo>
                      <a:pt x="1235869" y="794811"/>
                      <a:pt x="1171777" y="858903"/>
                      <a:pt x="1092716" y="858903"/>
                    </a:cubicBezTo>
                    <a:lnTo>
                      <a:pt x="143153" y="858903"/>
                    </a:lnTo>
                    <a:cubicBezTo>
                      <a:pt x="64092" y="858903"/>
                      <a:pt x="0" y="794811"/>
                      <a:pt x="0" y="715750"/>
                    </a:cubicBezTo>
                    <a:lnTo>
                      <a:pt x="0" y="143153"/>
                    </a:lnTo>
                    <a:cubicBezTo>
                      <a:pt x="0" y="64092"/>
                      <a:pt x="64092" y="0"/>
                      <a:pt x="143153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0" name="Google Shape;320;p24"/>
              <p:cNvPicPr preferRelativeResize="0"/>
              <p:nvPr/>
            </p:nvPicPr>
            <p:blipFill rotWithShape="1">
              <a:blip r:embed="rId6">
                <a:alphaModFix/>
              </a:blip>
              <a:srcRect l="4751" t="16590" r="7104" b="2406"/>
              <a:stretch/>
            </p:blipFill>
            <p:spPr>
              <a:xfrm>
                <a:off x="8266907" y="1384235"/>
                <a:ext cx="1121569" cy="858903"/>
              </a:xfrm>
              <a:custGeom>
                <a:avLst/>
                <a:gdLst/>
                <a:ahLst/>
                <a:cxnLst/>
                <a:rect l="l" t="t" r="r" b="b"/>
                <a:pathLst>
                  <a:path w="1121569" h="858903" extrusionOk="0">
                    <a:moveTo>
                      <a:pt x="143153" y="0"/>
                    </a:moveTo>
                    <a:lnTo>
                      <a:pt x="978416" y="0"/>
                    </a:lnTo>
                    <a:cubicBezTo>
                      <a:pt x="1057477" y="0"/>
                      <a:pt x="1121569" y="64092"/>
                      <a:pt x="1121569" y="143153"/>
                    </a:cubicBezTo>
                    <a:lnTo>
                      <a:pt x="1121569" y="715750"/>
                    </a:lnTo>
                    <a:cubicBezTo>
                      <a:pt x="1121569" y="794811"/>
                      <a:pt x="1057477" y="858903"/>
                      <a:pt x="978416" y="858903"/>
                    </a:cubicBezTo>
                    <a:lnTo>
                      <a:pt x="143153" y="858903"/>
                    </a:lnTo>
                    <a:cubicBezTo>
                      <a:pt x="64092" y="858903"/>
                      <a:pt x="0" y="794811"/>
                      <a:pt x="0" y="715750"/>
                    </a:cubicBezTo>
                    <a:lnTo>
                      <a:pt x="0" y="143153"/>
                    </a:lnTo>
                    <a:cubicBezTo>
                      <a:pt x="0" y="64092"/>
                      <a:pt x="64092" y="0"/>
                      <a:pt x="143153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1" name="Google Shape;321;p24"/>
              <p:cNvPicPr preferRelativeResize="0"/>
              <p:nvPr/>
            </p:nvPicPr>
            <p:blipFill rotWithShape="1">
              <a:blip r:embed="rId7">
                <a:alphaModFix/>
              </a:blip>
              <a:srcRect l="4414" t="2604" r="3809" b="4726"/>
              <a:stretch/>
            </p:blipFill>
            <p:spPr>
              <a:xfrm>
                <a:off x="9455103" y="1384235"/>
                <a:ext cx="1331961" cy="858903"/>
              </a:xfrm>
              <a:custGeom>
                <a:avLst/>
                <a:gdLst/>
                <a:ahLst/>
                <a:cxnLst/>
                <a:rect l="l" t="t" r="r" b="b"/>
                <a:pathLst>
                  <a:path w="1331961" h="858903" extrusionOk="0">
                    <a:moveTo>
                      <a:pt x="143153" y="0"/>
                    </a:moveTo>
                    <a:lnTo>
                      <a:pt x="1188808" y="0"/>
                    </a:lnTo>
                    <a:cubicBezTo>
                      <a:pt x="1267869" y="0"/>
                      <a:pt x="1331961" y="64092"/>
                      <a:pt x="1331961" y="143153"/>
                    </a:cubicBezTo>
                    <a:lnTo>
                      <a:pt x="1331961" y="715750"/>
                    </a:lnTo>
                    <a:cubicBezTo>
                      <a:pt x="1331961" y="794811"/>
                      <a:pt x="1267869" y="858903"/>
                      <a:pt x="1188808" y="858903"/>
                    </a:cubicBezTo>
                    <a:lnTo>
                      <a:pt x="143153" y="858903"/>
                    </a:lnTo>
                    <a:cubicBezTo>
                      <a:pt x="64092" y="858903"/>
                      <a:pt x="0" y="794811"/>
                      <a:pt x="0" y="715750"/>
                    </a:cubicBezTo>
                    <a:lnTo>
                      <a:pt x="0" y="143153"/>
                    </a:lnTo>
                    <a:cubicBezTo>
                      <a:pt x="0" y="64092"/>
                      <a:pt x="64092" y="0"/>
                      <a:pt x="143153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2" name="Google Shape;322;p24"/>
              <p:cNvPicPr preferRelativeResize="0"/>
              <p:nvPr/>
            </p:nvPicPr>
            <p:blipFill rotWithShape="1">
              <a:blip r:embed="rId8">
                <a:alphaModFix/>
              </a:blip>
              <a:srcRect l="420" t="35144" r="1790" b="19654"/>
              <a:stretch/>
            </p:blipFill>
            <p:spPr>
              <a:xfrm>
                <a:off x="8617892" y="3321471"/>
                <a:ext cx="2169170" cy="755230"/>
              </a:xfrm>
              <a:custGeom>
                <a:avLst/>
                <a:gdLst/>
                <a:ahLst/>
                <a:cxnLst/>
                <a:rect l="l" t="t" r="r" b="b"/>
                <a:pathLst>
                  <a:path w="2169170" h="755230" extrusionOk="0">
                    <a:moveTo>
                      <a:pt x="125874" y="0"/>
                    </a:moveTo>
                    <a:lnTo>
                      <a:pt x="2043296" y="0"/>
                    </a:lnTo>
                    <a:cubicBezTo>
                      <a:pt x="2112814" y="0"/>
                      <a:pt x="2169170" y="56356"/>
                      <a:pt x="2169170" y="125874"/>
                    </a:cubicBezTo>
                    <a:lnTo>
                      <a:pt x="2169170" y="629356"/>
                    </a:lnTo>
                    <a:cubicBezTo>
                      <a:pt x="2169170" y="698874"/>
                      <a:pt x="2112814" y="755230"/>
                      <a:pt x="2043296" y="755230"/>
                    </a:cubicBezTo>
                    <a:lnTo>
                      <a:pt x="125874" y="755230"/>
                    </a:lnTo>
                    <a:cubicBezTo>
                      <a:pt x="56356" y="755230"/>
                      <a:pt x="0" y="698874"/>
                      <a:pt x="0" y="629356"/>
                    </a:cubicBezTo>
                    <a:lnTo>
                      <a:pt x="0" y="125874"/>
                    </a:lnTo>
                    <a:cubicBezTo>
                      <a:pt x="0" y="56356"/>
                      <a:pt x="56356" y="0"/>
                      <a:pt x="125874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3" name="Google Shape;323;p24"/>
              <p:cNvPicPr preferRelativeResize="0"/>
              <p:nvPr/>
            </p:nvPicPr>
            <p:blipFill rotWithShape="1">
              <a:blip r:embed="rId9">
                <a:alphaModFix/>
              </a:blip>
              <a:srcRect l="6567" t="2906" r="12454" b="2118"/>
              <a:stretch/>
            </p:blipFill>
            <p:spPr>
              <a:xfrm>
                <a:off x="9601199" y="2330707"/>
                <a:ext cx="1185863" cy="926843"/>
              </a:xfrm>
              <a:custGeom>
                <a:avLst/>
                <a:gdLst/>
                <a:ahLst/>
                <a:cxnLst/>
                <a:rect l="l" t="t" r="r" b="b"/>
                <a:pathLst>
                  <a:path w="1185863" h="926843" extrusionOk="0">
                    <a:moveTo>
                      <a:pt x="154477" y="0"/>
                    </a:moveTo>
                    <a:lnTo>
                      <a:pt x="1031386" y="0"/>
                    </a:lnTo>
                    <a:cubicBezTo>
                      <a:pt x="1116701" y="0"/>
                      <a:pt x="1185863" y="69162"/>
                      <a:pt x="1185863" y="154477"/>
                    </a:cubicBezTo>
                    <a:lnTo>
                      <a:pt x="1185863" y="772366"/>
                    </a:lnTo>
                    <a:cubicBezTo>
                      <a:pt x="1185863" y="857681"/>
                      <a:pt x="1116701" y="926843"/>
                      <a:pt x="1031386" y="926843"/>
                    </a:cubicBezTo>
                    <a:lnTo>
                      <a:pt x="154477" y="926843"/>
                    </a:lnTo>
                    <a:cubicBezTo>
                      <a:pt x="69162" y="926843"/>
                      <a:pt x="0" y="857681"/>
                      <a:pt x="0" y="772366"/>
                    </a:cubicBezTo>
                    <a:lnTo>
                      <a:pt x="0" y="154477"/>
                    </a:lnTo>
                    <a:cubicBezTo>
                      <a:pt x="0" y="69162"/>
                      <a:pt x="69162" y="0"/>
                      <a:pt x="154477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4" name="Google Shape;324;p24"/>
              <p:cNvPicPr preferRelativeResize="0"/>
              <p:nvPr/>
            </p:nvPicPr>
            <p:blipFill rotWithShape="1">
              <a:blip r:embed="rId10">
                <a:alphaModFix/>
              </a:blip>
              <a:srcRect l="11129" t="13619" r="11800" b="2881"/>
              <a:stretch/>
            </p:blipFill>
            <p:spPr>
              <a:xfrm>
                <a:off x="6955632" y="2330708"/>
                <a:ext cx="1026584" cy="926843"/>
              </a:xfrm>
              <a:custGeom>
                <a:avLst/>
                <a:gdLst/>
                <a:ahLst/>
                <a:cxnLst/>
                <a:rect l="l" t="t" r="r" b="b"/>
                <a:pathLst>
                  <a:path w="1026584" h="926843" extrusionOk="0">
                    <a:moveTo>
                      <a:pt x="154477" y="0"/>
                    </a:moveTo>
                    <a:lnTo>
                      <a:pt x="872107" y="0"/>
                    </a:lnTo>
                    <a:cubicBezTo>
                      <a:pt x="957422" y="0"/>
                      <a:pt x="1026584" y="69162"/>
                      <a:pt x="1026584" y="154477"/>
                    </a:cubicBezTo>
                    <a:lnTo>
                      <a:pt x="1026584" y="772366"/>
                    </a:lnTo>
                    <a:cubicBezTo>
                      <a:pt x="1026584" y="857681"/>
                      <a:pt x="957422" y="926843"/>
                      <a:pt x="872107" y="926843"/>
                    </a:cubicBezTo>
                    <a:lnTo>
                      <a:pt x="154477" y="926843"/>
                    </a:lnTo>
                    <a:cubicBezTo>
                      <a:pt x="69162" y="926843"/>
                      <a:pt x="0" y="857681"/>
                      <a:pt x="0" y="772366"/>
                    </a:cubicBezTo>
                    <a:lnTo>
                      <a:pt x="0" y="154477"/>
                    </a:lnTo>
                    <a:cubicBezTo>
                      <a:pt x="0" y="69162"/>
                      <a:pt x="69162" y="0"/>
                      <a:pt x="154477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5" name="Google Shape;325;p24"/>
              <p:cNvPicPr preferRelativeResize="0"/>
              <p:nvPr/>
            </p:nvPicPr>
            <p:blipFill rotWithShape="1">
              <a:blip r:embed="rId11">
                <a:alphaModFix/>
              </a:blip>
              <a:srcRect l="6742" t="2866" r="7258" b="2866"/>
              <a:stretch/>
            </p:blipFill>
            <p:spPr>
              <a:xfrm>
                <a:off x="8056603" y="2330708"/>
                <a:ext cx="1482685" cy="926843"/>
              </a:xfrm>
              <a:custGeom>
                <a:avLst/>
                <a:gdLst/>
                <a:ahLst/>
                <a:cxnLst/>
                <a:rect l="l" t="t" r="r" b="b"/>
                <a:pathLst>
                  <a:path w="1482685" h="926843" extrusionOk="0">
                    <a:moveTo>
                      <a:pt x="154477" y="0"/>
                    </a:moveTo>
                    <a:lnTo>
                      <a:pt x="1328208" y="0"/>
                    </a:lnTo>
                    <a:cubicBezTo>
                      <a:pt x="1413523" y="0"/>
                      <a:pt x="1482685" y="69162"/>
                      <a:pt x="1482685" y="154477"/>
                    </a:cubicBezTo>
                    <a:lnTo>
                      <a:pt x="1482685" y="772366"/>
                    </a:lnTo>
                    <a:cubicBezTo>
                      <a:pt x="1482685" y="857681"/>
                      <a:pt x="1413523" y="926843"/>
                      <a:pt x="1328208" y="926843"/>
                    </a:cubicBezTo>
                    <a:lnTo>
                      <a:pt x="154477" y="926843"/>
                    </a:lnTo>
                    <a:cubicBezTo>
                      <a:pt x="69162" y="926843"/>
                      <a:pt x="0" y="857681"/>
                      <a:pt x="0" y="772366"/>
                    </a:cubicBezTo>
                    <a:lnTo>
                      <a:pt x="0" y="154477"/>
                    </a:lnTo>
                    <a:cubicBezTo>
                      <a:pt x="0" y="69162"/>
                      <a:pt x="69162" y="0"/>
                      <a:pt x="154477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  <p:pic>
            <p:nvPicPr>
              <p:cNvPr id="326" name="Google Shape;326;p24"/>
              <p:cNvPicPr preferRelativeResize="0"/>
              <p:nvPr/>
            </p:nvPicPr>
            <p:blipFill rotWithShape="1">
              <a:blip r:embed="rId12">
                <a:alphaModFix/>
              </a:blip>
              <a:srcRect t="7097" r="-60" b="9010"/>
              <a:stretch/>
            </p:blipFill>
            <p:spPr>
              <a:xfrm>
                <a:off x="6955632" y="3321471"/>
                <a:ext cx="1601226" cy="755230"/>
              </a:xfrm>
              <a:custGeom>
                <a:avLst/>
                <a:gdLst/>
                <a:ahLst/>
                <a:cxnLst/>
                <a:rect l="l" t="t" r="r" b="b"/>
                <a:pathLst>
                  <a:path w="1601226" h="755230" extrusionOk="0">
                    <a:moveTo>
                      <a:pt x="125874" y="0"/>
                    </a:moveTo>
                    <a:lnTo>
                      <a:pt x="1475352" y="0"/>
                    </a:lnTo>
                    <a:cubicBezTo>
                      <a:pt x="1544870" y="0"/>
                      <a:pt x="1601226" y="56356"/>
                      <a:pt x="1601226" y="125874"/>
                    </a:cubicBezTo>
                    <a:lnTo>
                      <a:pt x="1601226" y="629356"/>
                    </a:lnTo>
                    <a:cubicBezTo>
                      <a:pt x="1601226" y="698874"/>
                      <a:pt x="1544870" y="755230"/>
                      <a:pt x="1475352" y="755230"/>
                    </a:cubicBezTo>
                    <a:lnTo>
                      <a:pt x="125874" y="755230"/>
                    </a:lnTo>
                    <a:cubicBezTo>
                      <a:pt x="56356" y="755230"/>
                      <a:pt x="0" y="698874"/>
                      <a:pt x="0" y="629356"/>
                    </a:cubicBezTo>
                    <a:lnTo>
                      <a:pt x="0" y="125874"/>
                    </a:lnTo>
                    <a:cubicBezTo>
                      <a:pt x="0" y="56356"/>
                      <a:pt x="56356" y="0"/>
                      <a:pt x="125874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</p:pic>
        </p:grpSp>
      </p:grpSp>
      <p:grpSp>
        <p:nvGrpSpPr>
          <p:cNvPr id="327" name="Google Shape;327;p24"/>
          <p:cNvGrpSpPr/>
          <p:nvPr/>
        </p:nvGrpSpPr>
        <p:grpSpPr>
          <a:xfrm>
            <a:off x="536025" y="3688484"/>
            <a:ext cx="4134997" cy="589100"/>
            <a:chOff x="464425" y="3585475"/>
            <a:chExt cx="3246955" cy="589100"/>
          </a:xfrm>
        </p:grpSpPr>
        <p:sp>
          <p:nvSpPr>
            <p:cNvPr id="328" name="Google Shape;328;p24"/>
            <p:cNvSpPr txBox="1"/>
            <p:nvPr/>
          </p:nvSpPr>
          <p:spPr>
            <a:xfrm>
              <a:off x="464425" y="3585475"/>
              <a:ext cx="1844700" cy="18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64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Последовательность входных фото                                         </a:t>
              </a:r>
              <a:endParaRPr sz="672">
                <a:solidFill>
                  <a:schemeClr val="lt1"/>
                </a:solidFill>
              </a:endParaRPr>
            </a:p>
          </p:txBody>
        </p:sp>
        <p:sp>
          <p:nvSpPr>
            <p:cNvPr id="329" name="Google Shape;329;p24"/>
            <p:cNvSpPr txBox="1"/>
            <p:nvPr/>
          </p:nvSpPr>
          <p:spPr>
            <a:xfrm>
              <a:off x="2040050" y="3766350"/>
              <a:ext cx="10389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64">
                  <a:solidFill>
                    <a:schemeClr val="lt1"/>
                  </a:solidFill>
                </a:rPr>
                <a:t>Р</a:t>
              </a:r>
              <a:r>
                <a:rPr lang="ru" sz="864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ассчет и разбивка</a:t>
              </a:r>
              <a:endParaRPr sz="672">
                <a:solidFill>
                  <a:schemeClr val="lt1"/>
                </a:solidFill>
              </a:endParaRPr>
            </a:p>
          </p:txBody>
        </p:sp>
        <p:sp>
          <p:nvSpPr>
            <p:cNvPr id="330" name="Google Shape;330;p24"/>
            <p:cNvSpPr txBox="1"/>
            <p:nvPr/>
          </p:nvSpPr>
          <p:spPr>
            <a:xfrm>
              <a:off x="2997080" y="3997275"/>
              <a:ext cx="714300" cy="177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864">
                  <a:solidFill>
                    <a:schemeClr val="lt1"/>
                  </a:solidFill>
                </a:rPr>
                <a:t>С</a:t>
              </a:r>
              <a:r>
                <a:rPr lang="ru" sz="864" i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троки строк</a:t>
              </a:r>
              <a:endParaRPr sz="672">
                <a:solidFill>
                  <a:schemeClr val="lt1"/>
                </a:solidFill>
              </a:endParaRPr>
            </a:p>
          </p:txBody>
        </p:sp>
        <p:cxnSp>
          <p:nvCxnSpPr>
            <p:cNvPr id="331" name="Google Shape;331;p24"/>
            <p:cNvCxnSpPr>
              <a:stCxn id="328" idx="2"/>
              <a:endCxn id="329" idx="1"/>
            </p:cNvCxnSpPr>
            <p:nvPr/>
          </p:nvCxnSpPr>
          <p:spPr>
            <a:xfrm rot="-5400000" flipH="1">
              <a:off x="1669225" y="3483925"/>
              <a:ext cx="88500" cy="653400"/>
            </a:xfrm>
            <a:prstGeom prst="bentConnector2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  <p:cxnSp>
          <p:nvCxnSpPr>
            <p:cNvPr id="332" name="Google Shape;332;p24"/>
            <p:cNvCxnSpPr>
              <a:stCxn id="329" idx="2"/>
              <a:endCxn id="330" idx="1"/>
            </p:cNvCxnSpPr>
            <p:nvPr/>
          </p:nvCxnSpPr>
          <p:spPr>
            <a:xfrm rot="-5400000" flipH="1">
              <a:off x="2707250" y="3795900"/>
              <a:ext cx="142200" cy="437700"/>
            </a:xfrm>
            <a:prstGeom prst="bentConnector2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med" len="med"/>
              <a:tailEnd type="stealth" w="med" len="med"/>
            </a:ln>
          </p:spPr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/>
          <p:nvPr/>
        </p:nvSpPr>
        <p:spPr>
          <a:xfrm>
            <a:off x="304775" y="3856850"/>
            <a:ext cx="8534400" cy="747600"/>
          </a:xfrm>
          <a:prstGeom prst="roundRect">
            <a:avLst>
              <a:gd name="adj" fmla="val 15530"/>
            </a:avLst>
          </a:prstGeom>
          <a:solidFill>
            <a:srgbClr val="7F30E3"/>
          </a:solidFill>
          <a:ln>
            <a:noFill/>
          </a:ln>
        </p:spPr>
        <p:txBody>
          <a:bodyPr spcFirstLastPara="1" wrap="square" lIns="144000" tIns="144000" rIns="144000" bIns="144000" anchor="ctr" anchorCtr="0">
            <a:noAutofit/>
          </a:bodyPr>
          <a:lstStyle/>
          <a:p>
            <a:pPr marL="252000" lvl="0" indent="-20750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ru" sz="1000">
                <a:solidFill>
                  <a:schemeClr val="lt1"/>
                </a:solidFill>
              </a:rPr>
              <a:t>Снаружи только данные на входе и геометрия на выходе.</a:t>
            </a:r>
            <a:endParaRPr sz="1000">
              <a:solidFill>
                <a:schemeClr val="lt1"/>
              </a:solidFill>
            </a:endParaRPr>
          </a:p>
          <a:p>
            <a:pPr marL="252000" lvl="0" indent="-207500" algn="l" rtl="0">
              <a:lnSpc>
                <a:spcPct val="85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</a:pPr>
            <a:r>
              <a:rPr lang="ru" sz="1000">
                <a:solidFill>
                  <a:schemeClr val="lt1"/>
                </a:solidFill>
              </a:rPr>
              <a:t>На выходе уже есть рамка тайла и положение содержимого внутри неё и этого достаточно для любого платформенного рендера.</a:t>
            </a:r>
            <a:endParaRPr sz="1000">
              <a:solidFill>
                <a:schemeClr val="lt1"/>
              </a:solidFill>
            </a:endParaRPr>
          </a:p>
          <a:p>
            <a:pPr marL="252000" lvl="0" indent="-207500" algn="l" rtl="0">
              <a:lnSpc>
                <a:spcPct val="85000"/>
              </a:lnSpc>
              <a:spcBef>
                <a:spcPts val="500"/>
              </a:spcBef>
              <a:spcAft>
                <a:spcPts val="500"/>
              </a:spcAft>
              <a:buClr>
                <a:schemeClr val="lt1"/>
              </a:buClr>
              <a:buSzPts val="1000"/>
              <a:buChar char="●"/>
            </a:pPr>
            <a:r>
              <a:rPr lang="ru" sz="1000">
                <a:solidFill>
                  <a:schemeClr val="lt1"/>
                </a:solidFill>
              </a:rPr>
              <a:t>Такой контракт удобно тестировать и удобно переносить в общее ядро между платформами.</a:t>
            </a:r>
            <a:endParaRPr sz="1000">
              <a:solidFill>
                <a:schemeClr val="lt1"/>
              </a:solidFill>
            </a:endParaRPr>
          </a:p>
        </p:txBody>
      </p:sp>
      <p:cxnSp>
        <p:nvCxnSpPr>
          <p:cNvPr id="338" name="Google Shape;338;p25"/>
          <p:cNvCxnSpPr/>
          <p:nvPr/>
        </p:nvCxnSpPr>
        <p:spPr>
          <a:xfrm rot="-658649">
            <a:off x="3062105" y="2075333"/>
            <a:ext cx="557705" cy="102669"/>
          </a:xfrm>
          <a:prstGeom prst="straightConnector1">
            <a:avLst/>
          </a:prstGeom>
          <a:noFill/>
          <a:ln w="28600" cap="flat" cmpd="sng">
            <a:solidFill>
              <a:srgbClr val="848484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39" name="Google Shape;339;p25"/>
          <p:cNvSpPr txBox="1"/>
          <p:nvPr/>
        </p:nvSpPr>
        <p:spPr>
          <a:xfrm>
            <a:off x="8558875" y="4638725"/>
            <a:ext cx="376200" cy="2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900">
                <a:solidFill>
                  <a:schemeClr val="lt1"/>
                </a:solidFill>
              </a:rPr>
              <a:t>9</a:t>
            </a:fld>
            <a:endParaRPr sz="900">
              <a:solidFill>
                <a:schemeClr val="lt1"/>
              </a:solidFill>
            </a:endParaRPr>
          </a:p>
        </p:txBody>
      </p:sp>
      <p:sp>
        <p:nvSpPr>
          <p:cNvPr id="340" name="Google Shape;340;p25"/>
          <p:cNvSpPr/>
          <p:nvPr/>
        </p:nvSpPr>
        <p:spPr>
          <a:xfrm>
            <a:off x="291475" y="4733925"/>
            <a:ext cx="6672600" cy="1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  <a:p>
            <a:pPr marL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ru" sz="900">
                <a:solidFill>
                  <a:schemeClr val="lt1"/>
                </a:solidFill>
              </a:rPr>
              <a:t>Коллаж изображений в чате как задача оптимизации</a:t>
            </a:r>
            <a:endParaRPr sz="900">
              <a:solidFill>
                <a:schemeClr val="lt1"/>
              </a:solidFill>
            </a:endParaRPr>
          </a:p>
          <a:p>
            <a:pPr marL="0" marR="0" lvl="0" indent="-90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>
              <a:solidFill>
                <a:schemeClr val="lt1"/>
              </a:solidFill>
            </a:endParaRPr>
          </a:p>
        </p:txBody>
      </p:sp>
      <p:pic>
        <p:nvPicPr>
          <p:cNvPr id="341" name="Google Shape;34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780" y="304800"/>
            <a:ext cx="765795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5"/>
          <p:cNvSpPr/>
          <p:nvPr/>
        </p:nvSpPr>
        <p:spPr>
          <a:xfrm>
            <a:off x="268450" y="260325"/>
            <a:ext cx="74070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lang="ru" sz="3500">
                <a:solidFill>
                  <a:schemeClr val="lt1"/>
                </a:solidFill>
              </a:rPr>
              <a:t>Публичный контракт</a:t>
            </a:r>
            <a:endParaRPr sz="3500">
              <a:solidFill>
                <a:schemeClr val="lt1"/>
              </a:solidFill>
            </a:endParaRPr>
          </a:p>
        </p:txBody>
      </p:sp>
      <p:sp>
        <p:nvSpPr>
          <p:cNvPr id="343" name="Google Shape;343;p25"/>
          <p:cNvSpPr/>
          <p:nvPr/>
        </p:nvSpPr>
        <p:spPr>
          <a:xfrm>
            <a:off x="291475" y="822951"/>
            <a:ext cx="8533200" cy="3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1000"/>
              </a:spcBef>
              <a:spcAft>
                <a:spcPts val="700"/>
              </a:spcAft>
              <a:buNone/>
            </a:pPr>
            <a:r>
              <a:rPr lang="ru" sz="1800">
                <a:solidFill>
                  <a:srgbClr val="BF97F1"/>
                </a:solidFill>
              </a:rPr>
              <a:t>На входе фото, на выходе уже геометрия, пригодная для отрисовки</a:t>
            </a:r>
            <a:endParaRPr sz="1800">
              <a:solidFill>
                <a:srgbClr val="BF97F1"/>
              </a:solidFill>
            </a:endParaRPr>
          </a:p>
        </p:txBody>
      </p:sp>
      <p:sp>
        <p:nvSpPr>
          <p:cNvPr id="344" name="Google Shape;344;p25"/>
          <p:cNvSpPr/>
          <p:nvPr/>
        </p:nvSpPr>
        <p:spPr>
          <a:xfrm>
            <a:off x="304800" y="1471550"/>
            <a:ext cx="4111500" cy="2171400"/>
          </a:xfrm>
          <a:prstGeom prst="roundRect">
            <a:avLst>
              <a:gd name="adj" fmla="val 6051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interface CollageEngine {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fun arrangeWithGeometry(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    photos: List&lt;Photo&gt;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): CollageGeometry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}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data class Photo(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imageId: Int,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width: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height: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)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sp>
        <p:nvSpPr>
          <p:cNvPr id="345" name="Google Shape;345;p25"/>
          <p:cNvSpPr/>
          <p:nvPr/>
        </p:nvSpPr>
        <p:spPr>
          <a:xfrm>
            <a:off x="4726500" y="1471550"/>
            <a:ext cx="4111500" cy="2171400"/>
          </a:xfrm>
          <a:prstGeom prst="roundRect">
            <a:avLst>
              <a:gd name="adj" fmla="val 6051"/>
            </a:avLst>
          </a:prstGeom>
          <a:solidFill>
            <a:srgbClr val="474747"/>
          </a:solidFill>
          <a:ln>
            <a:noFill/>
          </a:ln>
        </p:spPr>
        <p:txBody>
          <a:bodyPr spcFirstLastPara="1" wrap="square" lIns="180000" tIns="144000" rIns="180000" bIns="1440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data class CollageGeometry(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width: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height: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rows: List&lt;RowGeometry&gt;,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)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data class TileGeometry(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boxX: Float, val boxY: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boxW: Float, val boxH: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contentX: Float, val contentY: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contentW: Float, val contentH: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   val fit: TileFit, val cropRatio: Float,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  <a:p>
            <a:pPr marL="0" marR="0" lvl="0" indent="0" algn="l" rtl="0">
              <a:lnSpc>
                <a:spcPct val="8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ru" sz="900">
                <a:solidFill>
                  <a:schemeClr val="lt1"/>
                </a:solidFill>
                <a:latin typeface="JetBrains Mono"/>
                <a:ea typeface="JetBrains Mono"/>
                <a:cs typeface="JetBrains Mono"/>
                <a:sym typeface="JetBrains Mono"/>
              </a:rPr>
              <a:t> )</a:t>
            </a:r>
            <a:endParaRPr sz="900">
              <a:solidFill>
                <a:schemeClr val="lt1"/>
              </a:solidFill>
              <a:latin typeface="JetBrains Mono"/>
              <a:ea typeface="JetBrains Mono"/>
              <a:cs typeface="JetBrains Mono"/>
              <a:sym typeface="JetBrains Mono"/>
            </a:endParaRPr>
          </a:p>
        </p:txBody>
      </p:sp>
      <p:cxnSp>
        <p:nvCxnSpPr>
          <p:cNvPr id="346" name="Google Shape;346;p25"/>
          <p:cNvCxnSpPr>
            <a:stCxn id="344" idx="3"/>
            <a:endCxn id="345" idx="1"/>
          </p:cNvCxnSpPr>
          <p:nvPr/>
        </p:nvCxnSpPr>
        <p:spPr>
          <a:xfrm>
            <a:off x="4416300" y="2557250"/>
            <a:ext cx="3102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1863</Words>
  <Application>Microsoft Office PowerPoint</Application>
  <PresentationFormat>Экран (16:9)</PresentationFormat>
  <Paragraphs>340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Calibri</vt:lpstr>
      <vt:lpstr>JetBrains Mono</vt:lpstr>
      <vt:lpstr>Arial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User</dc:creator>
  <cp:lastModifiedBy>Ivan Gorbunov</cp:lastModifiedBy>
  <cp:revision>1</cp:revision>
  <dcterms:modified xsi:type="dcterms:W3CDTF">2026-05-09T00:01:16Z</dcterms:modified>
</cp:coreProperties>
</file>