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embeddedFontLst>
    <p:embeddedFont>
      <p:font typeface="Helvetica Neue"/>
      <p:regular r:id="rId43"/>
      <p:bold r:id="rId44"/>
      <p:italic r:id="rId45"/>
      <p:boldItalic r:id="rId46"/>
    </p:embeddedFont>
    <p:embeddedFont>
      <p:font typeface="Cascadia Code"/>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85B1BB2-5AEF-4EE0-8DA7-60465973ECE9}">
  <a:tblStyle styleId="{F85B1BB2-5AEF-4EE0-8DA7-60465973ECE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HelveticaNeue-bold.fntdata"/><Relationship Id="rId43" Type="http://schemas.openxmlformats.org/officeDocument/2006/relationships/font" Target="fonts/HelveticaNeue-regular.fntdata"/><Relationship Id="rId46" Type="http://schemas.openxmlformats.org/officeDocument/2006/relationships/font" Target="fonts/HelveticaNeue-boldItalic.fntdata"/><Relationship Id="rId45" Type="http://schemas.openxmlformats.org/officeDocument/2006/relationships/font" Target="fonts/HelveticaNeue-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CascadiaCode-bold.fntdata"/><Relationship Id="rId47" Type="http://schemas.openxmlformats.org/officeDocument/2006/relationships/font" Target="fonts/CascadiaCode-regular.fntdata"/><Relationship Id="rId49" Type="http://schemas.openxmlformats.org/officeDocument/2006/relationships/font" Target="fonts/CascadiaCode-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schemas.openxmlformats.org/officeDocument/2006/relationships/font" Target="fonts/CascadiaCode-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c6e370541b_1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c6e370541b_1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c6e370541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c6e370541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a:t>Пример интерфейса: системные вызовы Linux (open, read, write…)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c6e370541b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c6e370541b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c6e370541b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c6e370541b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c6e370541b_1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c6e370541b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c6e370541b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c6e370541b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c2612cd10f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c2612cd10f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c2612cd10f_0_1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c2612cd10f_0_1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c6e7cc8252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c6e7cc8252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c2612cd10f_0_1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c2612cd10f_0_1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c6e7cc8252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c6e7cc8252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c2612cd10f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c2612cd10f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c2612cd10f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c2612cd10f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c2612cd10f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c2612cd10f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c2612cd10f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c2612cd10f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c2612cd10f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c2612cd10f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1400"/>
              <a:t>Общий принцип бинарной трансляции заключается в том, что на определенном этапе работы транслятора для блока инструкций из гостевого приложения в процессе трансляции создается новый блок, описанный инструкциями из хозяйской системы команд. Блок инструкции из хозяйской системы команд будем называть капсулой.</a:t>
            </a:r>
            <a:endParaRPr sz="1400"/>
          </a:p>
          <a:p>
            <a:pPr indent="0" lvl="0" marL="0" rtl="0" algn="l">
              <a:spcBef>
                <a:spcPts val="0"/>
              </a:spcBef>
              <a:spcAft>
                <a:spcPts val="0"/>
              </a:spcAft>
              <a:buNone/>
            </a:pPr>
            <a:r>
              <a:rPr lang="ru" sz="1400"/>
              <a:t>Очевидно, результаты исполнения гостевого кода на гостевой системе и кода, транслируемого на хозяйской системе, должны совпадать.</a:t>
            </a:r>
            <a:endParaRPr sz="1400"/>
          </a:p>
          <a:p>
            <a:pPr indent="0" lvl="0" marL="0" rtl="0" algn="l">
              <a:spcBef>
                <a:spcPts val="0"/>
              </a:spcBef>
              <a:spcAft>
                <a:spcPts val="0"/>
              </a:spcAft>
              <a:buNone/>
            </a:pPr>
            <a:r>
              <a:rPr lang="ru" sz="1400"/>
              <a:t>Смотрим на рисунок на слайде – взаимосвязь исходного гостевой программы и результат трансляции, состоящий из хозяйских инструкций.</a:t>
            </a:r>
            <a:endParaRPr sz="1400"/>
          </a:p>
          <a:p>
            <a:pPr indent="0" lvl="0" marL="0" rtl="0" algn="l">
              <a:spcBef>
                <a:spcPts val="0"/>
              </a:spcBef>
              <a:spcAft>
                <a:spcPts val="0"/>
              </a:spcAft>
              <a:buNone/>
            </a:pPr>
            <a:r>
              <a:rPr lang="ru" sz="1400"/>
              <a:t>Понятно, что одновременно могут существовать несколько блоков трансляции, соответствующие разным частям гостевого кода.</a:t>
            </a:r>
            <a:endParaRPr sz="1400"/>
          </a:p>
          <a:p>
            <a:pPr indent="0" lvl="0" marL="0" rtl="0" algn="l">
              <a:spcBef>
                <a:spcPts val="0"/>
              </a:spcBef>
              <a:spcAft>
                <a:spcPts val="0"/>
              </a:spcAft>
              <a:buNone/>
            </a:pPr>
            <a:r>
              <a:rPr lang="ru" sz="1400"/>
              <a:t>Отдельные блоки трансляции могут быть связаны с помощью клея, или же glue code, кода, не соответствующего никакой гостевой инструкции, необходимый для передачи потока управления между блоками трансляции.</a:t>
            </a:r>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c2612cd10f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c2612cd10f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1400">
                <a:solidFill>
                  <a:schemeClr val="dk1"/>
                </a:solidFill>
              </a:rPr>
              <a:t>Рассмотрим пример соответствия гостевой 32-битной инструкции из RISC-V (RV32I) блока хозяйского кода, </a:t>
            </a:r>
            <a:endParaRPr sz="1400">
              <a:solidFill>
                <a:schemeClr val="dk1"/>
              </a:solidFill>
            </a:endParaRPr>
          </a:p>
          <a:p>
            <a:pPr indent="0" lvl="0" marL="0" rtl="0" algn="l">
              <a:spcBef>
                <a:spcPts val="0"/>
              </a:spcBef>
              <a:spcAft>
                <a:spcPts val="0"/>
              </a:spcAft>
              <a:buNone/>
            </a:pPr>
            <a:r>
              <a:rPr lang="ru" sz="1400">
                <a:solidFill>
                  <a:schemeClr val="dk1"/>
                </a:solidFill>
              </a:rPr>
              <a:t>который мы обозвали капсулой, под x86-64. </a:t>
            </a:r>
            <a:endParaRPr sz="1400">
              <a:solidFill>
                <a:schemeClr val="dk1"/>
              </a:solidFill>
            </a:endParaRPr>
          </a:p>
          <a:p>
            <a:pPr indent="0" lvl="0" marL="0" rtl="0" algn="l">
              <a:spcBef>
                <a:spcPts val="0"/>
              </a:spcBef>
              <a:spcAft>
                <a:spcPts val="0"/>
              </a:spcAft>
              <a:buClr>
                <a:schemeClr val="dk1"/>
              </a:buClr>
              <a:buSzPts val="1100"/>
              <a:buFont typeface="Arial"/>
              <a:buNone/>
            </a:pPr>
            <a:r>
              <a:rPr lang="ru" sz="1400">
                <a:solidFill>
                  <a:schemeClr val="dk1"/>
                </a:solidFill>
              </a:rPr>
              <a:t>Какие особенности поведения, реализации вы бы выделили, смотря на этот пример?</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ru" sz="1400">
                <a:solidFill>
                  <a:schemeClr val="dk1"/>
                </a:solidFill>
              </a:rPr>
              <a:t>Доступ к гостевым регистрам</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ru" sz="1400">
                <a:solidFill>
                  <a:schemeClr val="dk1"/>
                </a:solidFill>
              </a:rPr>
              <a:t>Чтение из гостевой памяти</a:t>
            </a:r>
            <a:endParaRPr sz="1400">
              <a:solidFill>
                <a:schemeClr val="dk1"/>
              </a:solidFill>
            </a:endParaRPr>
          </a:p>
          <a:p>
            <a:pPr indent="-317500" lvl="0" marL="457200" rtl="0" algn="l">
              <a:spcBef>
                <a:spcPts val="0"/>
              </a:spcBef>
              <a:spcAft>
                <a:spcPts val="0"/>
              </a:spcAft>
              <a:buClr>
                <a:schemeClr val="dk1"/>
              </a:buClr>
              <a:buSzPts val="1400"/>
              <a:buAutoNum type="arabicPeriod"/>
            </a:pPr>
            <a:r>
              <a:rPr lang="ru" sz="1400">
                <a:solidFill>
                  <a:schemeClr val="dk1"/>
                </a:solidFill>
              </a:rPr>
              <a:t>Семантика операции, исполнение</a:t>
            </a:r>
            <a:br>
              <a:rPr lang="ru" sz="1400"/>
            </a:br>
            <a:endParaRPr sz="1400"/>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rPr b="1" lang="ru" sz="1400" u="sng">
                <a:solidFill>
                  <a:schemeClr val="dk1"/>
                </a:solidFill>
              </a:rPr>
              <a:t>Доступ к гостевым регистрам.</a:t>
            </a:r>
            <a:endParaRPr b="1" sz="1400" u="sng">
              <a:solidFill>
                <a:schemeClr val="dk1"/>
              </a:solidFill>
            </a:endParaRPr>
          </a:p>
          <a:p>
            <a:pPr indent="0" lvl="0" marL="0" rtl="0" algn="l">
              <a:spcBef>
                <a:spcPts val="0"/>
              </a:spcBef>
              <a:spcAft>
                <a:spcPts val="0"/>
              </a:spcAft>
              <a:buClr>
                <a:schemeClr val="dk1"/>
              </a:buClr>
              <a:buSzPts val="1100"/>
              <a:buFont typeface="Arial"/>
              <a:buNone/>
            </a:pPr>
            <a:r>
              <a:rPr lang="ru" sz="1400">
                <a:solidFill>
                  <a:schemeClr val="dk1"/>
                </a:solidFill>
              </a:rPr>
              <a:t>В этом примере хозяйский регистр регистр rdi хранит указатель на структуру гостевого состояния. Для простоты можем считать, что это указатель на на регистровый файл.</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ru" sz="1400"/>
              <a:t>Как можно обобщить капсулу?</a:t>
            </a:r>
            <a:endParaRPr sz="1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c2612cd10f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c2612cd10f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ru" sz="1400"/>
              <a:t>На самом деле мы можем хранить целый шаблон трансляции гостевого сложения, определив макросы для смещения внутри гостевого состояния регистров. </a:t>
            </a:r>
            <a:endParaRPr sz="1400"/>
          </a:p>
          <a:p>
            <a:pPr indent="0" lvl="0" marL="0" rtl="0" algn="l">
              <a:spcBef>
                <a:spcPts val="0"/>
              </a:spcBef>
              <a:spcAft>
                <a:spcPts val="0"/>
              </a:spcAft>
              <a:buNone/>
            </a:pPr>
            <a:r>
              <a:rPr lang="ru" sz="1400"/>
              <a:t>В нашем случае OF_R1 – cмещение внутри гостевого состояния для регистра R1, </a:t>
            </a:r>
            <a:r>
              <a:rPr lang="ru" sz="1400">
                <a:solidFill>
                  <a:schemeClr val="dk1"/>
                </a:solidFill>
              </a:rPr>
              <a:t>OF_R2 - R2 и так далее. </a:t>
            </a:r>
            <a:endParaRPr sz="14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c2612cd10f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c2612cd10f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ru" sz="1400">
                <a:solidFill>
                  <a:schemeClr val="dk1"/>
                </a:solidFill>
              </a:rPr>
              <a:t>Аналогичная “компиляции” техника трансляции гостевого приложения целиком в образ хозяйского кода иногда применялась, однако она не получила широкого распространения по ряду причин.</a:t>
            </a:r>
            <a:endParaRPr sz="1400">
              <a:solidFill>
                <a:schemeClr val="dk1"/>
              </a:solidFill>
            </a:endParaRPr>
          </a:p>
          <a:p>
            <a:pPr indent="0" lvl="0" marL="0" rtl="0" algn="l">
              <a:lnSpc>
                <a:spcPct val="115000"/>
              </a:lnSpc>
              <a:spcBef>
                <a:spcPts val="1200"/>
              </a:spcBef>
              <a:spcAft>
                <a:spcPts val="0"/>
              </a:spcAft>
              <a:buNone/>
            </a:pPr>
            <a:r>
              <a:rPr lang="ru" sz="1400">
                <a:solidFill>
                  <a:schemeClr val="dk1"/>
                </a:solidFill>
              </a:rPr>
              <a:t>Статическая бинарная трансляция становится очень проблемной в случае полноплатформенной симуляции, поскольку пришлось бы транслировать всю гостевую память.</a:t>
            </a:r>
            <a:endParaRPr sz="1400">
              <a:solidFill>
                <a:schemeClr val="dk1"/>
              </a:solidFill>
            </a:endParaRPr>
          </a:p>
          <a:p>
            <a:pPr indent="-317500" lvl="0" marL="457200" rtl="0" algn="l">
              <a:lnSpc>
                <a:spcPct val="115000"/>
              </a:lnSpc>
              <a:spcBef>
                <a:spcPts val="1200"/>
              </a:spcBef>
              <a:spcAft>
                <a:spcPts val="0"/>
              </a:spcAft>
              <a:buClr>
                <a:schemeClr val="dk1"/>
              </a:buClr>
              <a:buSzPts val="1400"/>
              <a:buAutoNum type="arabicPeriod"/>
            </a:pPr>
            <a:r>
              <a:rPr lang="ru" sz="1400">
                <a:solidFill>
                  <a:schemeClr val="dk1"/>
                </a:solidFill>
              </a:rPr>
              <a:t>Объём входного текста может быть огромен, и время трансляции, и размер результирующего файла окажутся непозволительно большими.</a:t>
            </a:r>
            <a:endParaRPr sz="1400">
              <a:solidFill>
                <a:schemeClr val="dk1"/>
              </a:solidFill>
            </a:endParaRPr>
          </a:p>
          <a:p>
            <a:pPr indent="-317500" lvl="0" marL="457200" rtl="0" algn="l">
              <a:lnSpc>
                <a:spcPct val="115000"/>
              </a:lnSpc>
              <a:spcBef>
                <a:spcPts val="0"/>
              </a:spcBef>
              <a:spcAft>
                <a:spcPts val="0"/>
              </a:spcAft>
              <a:buClr>
                <a:schemeClr val="dk1"/>
              </a:buClr>
              <a:buSzPts val="1400"/>
              <a:buAutoNum type="arabicPeriod"/>
            </a:pPr>
            <a:r>
              <a:rPr lang="ru" sz="1400">
                <a:solidFill>
                  <a:schemeClr val="dk1"/>
                </a:solidFill>
              </a:rPr>
              <a:t>Содержимое памяти, в том числе секций с кодом, изменяется в ходе работы, что делает статическую бинарную трансляцию бессмысленной.</a:t>
            </a:r>
            <a:endParaRPr sz="1400">
              <a:solidFill>
                <a:schemeClr val="dk1"/>
              </a:solidFill>
            </a:endParaRPr>
          </a:p>
          <a:p>
            <a:pPr indent="-317500" lvl="0" marL="457200" rtl="0" algn="l">
              <a:lnSpc>
                <a:spcPct val="115000"/>
              </a:lnSpc>
              <a:spcBef>
                <a:spcPts val="0"/>
              </a:spcBef>
              <a:spcAft>
                <a:spcPts val="0"/>
              </a:spcAft>
              <a:buClr>
                <a:schemeClr val="dk1"/>
              </a:buClr>
              <a:buSzPts val="1400"/>
              <a:buAutoNum type="arabicPeriod"/>
            </a:pPr>
            <a:r>
              <a:rPr lang="ru" sz="1400">
                <a:solidFill>
                  <a:schemeClr val="dk1"/>
                </a:solidFill>
              </a:rPr>
              <a:t>Результат статического преобразования приложения может запускаться неограниченное число раз, что компенсирует время, потраченное на его получение. Поэтому на этапе бинарной трансляции могут быть применены разнообразные оптимизации, нацеленные на создание максимально эффективного кода.</a:t>
            </a:r>
            <a:br>
              <a:rPr lang="ru" sz="1400">
                <a:solidFill>
                  <a:schemeClr val="dk1"/>
                </a:solidFill>
              </a:rPr>
            </a:br>
            <a:endParaRPr sz="1400">
              <a:solidFill>
                <a:schemeClr val="dk1"/>
              </a:solidFill>
            </a:endParaRPr>
          </a:p>
          <a:p>
            <a:pPr indent="0" lvl="0" marL="0" rtl="0" algn="l">
              <a:lnSpc>
                <a:spcPct val="115000"/>
              </a:lnSpc>
              <a:spcBef>
                <a:spcPts val="1200"/>
              </a:spcBef>
              <a:spcAft>
                <a:spcPts val="0"/>
              </a:spcAft>
              <a:buNone/>
            </a:pPr>
            <a:r>
              <a:rPr lang="ru" sz="1400">
                <a:solidFill>
                  <a:schemeClr val="dk1"/>
                </a:solidFill>
              </a:rPr>
              <a:t>Для обычных языков программирования всё довольно просто: исходный код компилируем в приложение. </a:t>
            </a:r>
            <a:endParaRPr sz="1400">
              <a:solidFill>
                <a:schemeClr val="dk1"/>
              </a:solidFill>
            </a:endParaRPr>
          </a:p>
          <a:p>
            <a:pPr indent="0" lvl="0" marL="0" rtl="0" algn="l">
              <a:lnSpc>
                <a:spcPct val="115000"/>
              </a:lnSpc>
              <a:spcBef>
                <a:spcPts val="1200"/>
              </a:spcBef>
              <a:spcAft>
                <a:spcPts val="0"/>
              </a:spcAft>
              <a:buNone/>
            </a:pPr>
            <a:r>
              <a:rPr lang="ru" sz="1400">
                <a:solidFill>
                  <a:schemeClr val="dk1"/>
                </a:solidFill>
              </a:rPr>
              <a:t>В случае бинарной трансляции возникают некоторые приколы из-за того, что наш входной набор команд – это монолитный машинный код, у которого могут быть, а могут не быть метки. Код может быть перемешан с секциями кода и данными. Вполне могут встретиться неопределенные на этапе анализа адреса переходов.</a:t>
            </a:r>
            <a:endParaRPr sz="1400">
              <a:solidFill>
                <a:schemeClr val="dk1"/>
              </a:solidFill>
            </a:endParaRPr>
          </a:p>
          <a:p>
            <a:pPr indent="0" lvl="0" marL="0" rtl="0" algn="l">
              <a:lnSpc>
                <a:spcPct val="115000"/>
              </a:lnSpc>
              <a:spcBef>
                <a:spcPts val="1200"/>
              </a:spcBef>
              <a:spcAft>
                <a:spcPts val="1200"/>
              </a:spcAft>
              <a:buNone/>
            </a:pPr>
            <a:r>
              <a:rPr lang="ru" sz="1400">
                <a:solidFill>
                  <a:schemeClr val="dk1"/>
                </a:solidFill>
              </a:rPr>
              <a:t>Если продолжать тему языков программирования, как думаете, о каких двух типах мы трансляции мы далее с вами поговорим?</a:t>
            </a:r>
            <a:endParaRPr sz="140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c2612cd10f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c2612cd10f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ru" sz="1400">
                <a:solidFill>
                  <a:schemeClr val="dk1"/>
                </a:solidFill>
              </a:rPr>
              <a:t>Динамическая бинарная трансляция – традиционный подход моделирования гостевой системы, при котором исполнение оттранслированного кода перемежается с запусками механизма трансляции для новых блоков кода, которые в дальнейшем будут исполнены. Данный подход позволяет обновлять данные трансляции для блоков изменивших свое содержимое в результате исполнения. </a:t>
            </a:r>
            <a:endParaRPr sz="1400">
              <a:solidFill>
                <a:schemeClr val="dk1"/>
              </a:solidFill>
            </a:endParaRPr>
          </a:p>
          <a:p>
            <a:pPr indent="0" lvl="0" marL="0" rtl="0" algn="l">
              <a:lnSpc>
                <a:spcPct val="115000"/>
              </a:lnSpc>
              <a:spcBef>
                <a:spcPts val="1200"/>
              </a:spcBef>
              <a:spcAft>
                <a:spcPts val="0"/>
              </a:spcAft>
              <a:buNone/>
            </a:pPr>
            <a:r>
              <a:rPr lang="ru" sz="1400">
                <a:solidFill>
                  <a:schemeClr val="dk1"/>
                </a:solidFill>
              </a:rPr>
              <a:t>Таким образом, в памяти симулятора хранятся ранее транслированные секции для их переиспользования, когда/если поток управления переходит вновь на них.</a:t>
            </a:r>
            <a:endParaRPr sz="1400">
              <a:solidFill>
                <a:schemeClr val="dk1"/>
              </a:solidFill>
            </a:endParaRPr>
          </a:p>
          <a:p>
            <a:pPr indent="0" lvl="0" marL="0" rtl="0" algn="l">
              <a:lnSpc>
                <a:spcPct val="115000"/>
              </a:lnSpc>
              <a:spcBef>
                <a:spcPts val="1200"/>
              </a:spcBef>
              <a:spcAft>
                <a:spcPts val="0"/>
              </a:spcAft>
              <a:buNone/>
            </a:pPr>
            <a:r>
              <a:rPr lang="ru" sz="1400">
                <a:solidFill>
                  <a:schemeClr val="dk1"/>
                </a:solidFill>
              </a:rPr>
              <a:t>В отличие от статики, при динамической бинарной трансляции время, потраченное на фазу преобразования, грубо говоря отнимается у “симуляции”, то есть фактически снижая тем самым производительность модели. </a:t>
            </a:r>
            <a:endParaRPr sz="1400">
              <a:solidFill>
                <a:schemeClr val="dk1"/>
              </a:solidFill>
            </a:endParaRPr>
          </a:p>
          <a:p>
            <a:pPr indent="0" lvl="0" marL="0" rtl="0" algn="l">
              <a:lnSpc>
                <a:spcPct val="115000"/>
              </a:lnSpc>
              <a:spcBef>
                <a:spcPts val="1200"/>
              </a:spcBef>
              <a:spcAft>
                <a:spcPts val="1200"/>
              </a:spcAft>
              <a:buNone/>
            </a:pPr>
            <a:r>
              <a:rPr lang="ru" sz="1400">
                <a:solidFill>
                  <a:schemeClr val="dk1"/>
                </a:solidFill>
              </a:rPr>
              <a:t>Однако в случае динамической бинарной трансляции есть резон применять ряд оптимизаций, позволяющих ускорить модель.</a:t>
            </a:r>
            <a:endParaRPr sz="140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c2612cd10f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c2612cd10f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c2612cd10f_0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c2612cd10f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c2612cd10f_0_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c2612cd10f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c2612cd10f_0_1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c2612cd10f_0_1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c2612cd10f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c2612cd10f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c2612cd10f_0_10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c2612cd10f_0_10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c2612cd10f_0_10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3c2612cd10f_0_10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c2612cd10f_0_10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c2612cd10f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cee9ffb5b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cee9ffb5b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c6e7cc8252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3c6e7cc8252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c2612cd10f_0_1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c2612cd10f_0_1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cee9ffb5b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cee9ffb5b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260fdeff20ca8494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260fdeff20ca8494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cee9ffb5b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cee9ffb5b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c2612cd10f_0_1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3c2612cd10f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50" name="Shape 50"/>
        <p:cNvGrpSpPr/>
        <p:nvPr/>
      </p:nvGrpSpPr>
      <p:grpSpPr>
        <a:xfrm>
          <a:off x="0" y="0"/>
          <a:ext cx="0" cy="0"/>
          <a:chOff x="0" y="0"/>
          <a:chExt cx="0" cy="0"/>
        </a:xfrm>
      </p:grpSpPr>
      <p:grpSp>
        <p:nvGrpSpPr>
          <p:cNvPr descr="e7d195523061f1c0e47ffc70844bb6f75fcb03b75858c49c480C64385E58A9406A784D96DFB0659D141F23C21B5D92CEF93DE268DCD659DE2284C54467FC4D0C40898BA465CB317FBA32D1D63CA47264ED74E54D8DE3F2567652E58BCE5424486EDA4251D200CA477EF318E2CC7860F6E4E77F0EAD7DC11061149751BCA9EAF0A4BB3960C71EDCDD" id="51" name="Google Shape;51;p13"/>
          <p:cNvGrpSpPr/>
          <p:nvPr/>
        </p:nvGrpSpPr>
        <p:grpSpPr>
          <a:xfrm>
            <a:off x="-1" y="0"/>
            <a:ext cx="9144002" cy="5143500"/>
            <a:chOff x="0" y="0"/>
            <a:chExt cx="9144002" cy="5143500"/>
          </a:xfrm>
        </p:grpSpPr>
        <p:sp>
          <p:nvSpPr>
            <p:cNvPr id="52" name="Google Shape;52;p13"/>
            <p:cNvSpPr/>
            <p:nvPr/>
          </p:nvSpPr>
          <p:spPr>
            <a:xfrm>
              <a:off x="0" y="0"/>
              <a:ext cx="9144000" cy="5143500"/>
            </a:xfrm>
            <a:prstGeom prst="rect">
              <a:avLst/>
            </a:prstGeom>
            <a:gradFill>
              <a:gsLst>
                <a:gs pos="0">
                  <a:schemeClr val="lt1"/>
                </a:gs>
                <a:gs pos="50000">
                  <a:srgbClr val="F2F2F2"/>
                </a:gs>
                <a:gs pos="100000">
                  <a:srgbClr val="D8D8D8"/>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pic>
          <p:nvPicPr>
            <p:cNvPr id="53" name="Google Shape;53;p13"/>
            <p:cNvPicPr preferRelativeResize="0"/>
            <p:nvPr/>
          </p:nvPicPr>
          <p:blipFill rotWithShape="1">
            <a:blip r:embed="rId2">
              <a:alphaModFix/>
            </a:blip>
            <a:srcRect b="50185" l="10222" r="17177" t="10426"/>
            <a:stretch/>
          </p:blipFill>
          <p:spPr>
            <a:xfrm>
              <a:off x="0" y="0"/>
              <a:ext cx="9144002" cy="5143499"/>
            </a:xfrm>
            <a:prstGeom prst="rect">
              <a:avLst/>
            </a:prstGeom>
            <a:noFill/>
            <a:ln>
              <a:noFill/>
            </a:ln>
          </p:spPr>
        </p:pic>
      </p:grpSp>
      <p:sp>
        <p:nvSpPr>
          <p:cNvPr id="54" name="Google Shape;54;p1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5" name="Google Shape;55;p13"/>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1200"/>
              </a:spcBef>
              <a:spcAft>
                <a:spcPts val="0"/>
              </a:spcAft>
              <a:buClr>
                <a:schemeClr val="dk1"/>
              </a:buClr>
              <a:buSzPts val="1800"/>
              <a:buChar char="○"/>
              <a:defRPr/>
            </a:lvl2pPr>
            <a:lvl3pPr indent="-342900" lvl="2" marL="1371600" algn="l">
              <a:spcBef>
                <a:spcPts val="1200"/>
              </a:spcBef>
              <a:spcAft>
                <a:spcPts val="0"/>
              </a:spcAft>
              <a:buClr>
                <a:schemeClr val="dk1"/>
              </a:buClr>
              <a:buSzPts val="1800"/>
              <a:buChar char="■"/>
              <a:defRPr/>
            </a:lvl3pPr>
            <a:lvl4pPr indent="-342900" lvl="3" marL="1828800" algn="l">
              <a:spcBef>
                <a:spcPts val="1200"/>
              </a:spcBef>
              <a:spcAft>
                <a:spcPts val="0"/>
              </a:spcAft>
              <a:buClr>
                <a:schemeClr val="dk1"/>
              </a:buClr>
              <a:buSzPts val="1800"/>
              <a:buChar char="●"/>
              <a:defRPr/>
            </a:lvl4pPr>
            <a:lvl5pPr indent="-342900" lvl="4" marL="2286000" algn="l">
              <a:spcBef>
                <a:spcPts val="1200"/>
              </a:spcBef>
              <a:spcAft>
                <a:spcPts val="0"/>
              </a:spcAft>
              <a:buClr>
                <a:schemeClr val="dk1"/>
              </a:buClr>
              <a:buSzPts val="1800"/>
              <a:buChar char="○"/>
              <a:defRPr/>
            </a:lvl5pPr>
            <a:lvl6pPr indent="-342900" lvl="5" marL="2743200" algn="l">
              <a:spcBef>
                <a:spcPts val="1200"/>
              </a:spcBef>
              <a:spcAft>
                <a:spcPts val="0"/>
              </a:spcAft>
              <a:buClr>
                <a:schemeClr val="dk1"/>
              </a:buClr>
              <a:buSzPts val="1800"/>
              <a:buChar char="■"/>
              <a:defRPr/>
            </a:lvl6pPr>
            <a:lvl7pPr indent="-342900" lvl="6" marL="3200400" algn="l">
              <a:spcBef>
                <a:spcPts val="1200"/>
              </a:spcBef>
              <a:spcAft>
                <a:spcPts val="0"/>
              </a:spcAft>
              <a:buClr>
                <a:schemeClr val="dk1"/>
              </a:buClr>
              <a:buSzPts val="1800"/>
              <a:buChar char="●"/>
              <a:defRPr/>
            </a:lvl7pPr>
            <a:lvl8pPr indent="-342900" lvl="7" marL="3657600" algn="l">
              <a:spcBef>
                <a:spcPts val="1200"/>
              </a:spcBef>
              <a:spcAft>
                <a:spcPts val="0"/>
              </a:spcAft>
              <a:buClr>
                <a:schemeClr val="dk1"/>
              </a:buClr>
              <a:buSzPts val="1800"/>
              <a:buChar char="○"/>
              <a:defRPr/>
            </a:lvl8pPr>
            <a:lvl9pPr indent="-342900" lvl="8" marL="4114800" algn="l">
              <a:spcBef>
                <a:spcPts val="1200"/>
              </a:spcBef>
              <a:spcAft>
                <a:spcPts val="1200"/>
              </a:spcAft>
              <a:buClr>
                <a:schemeClr val="dk1"/>
              </a:buClr>
              <a:buSzPts val="1800"/>
              <a:buChar char="■"/>
              <a:defRPr/>
            </a:lvl9pPr>
          </a:lstStyle>
          <a:p/>
        </p:txBody>
      </p:sp>
      <p:sp>
        <p:nvSpPr>
          <p:cNvPr id="56" name="Google Shape;56;p13"/>
          <p:cNvSpPr txBox="1"/>
          <p:nvPr>
            <p:ph idx="12" type="sldNum"/>
          </p:nvPr>
        </p:nvSpPr>
        <p:spPr>
          <a:xfrm>
            <a:off x="7010399" y="4843356"/>
            <a:ext cx="2133600" cy="273900"/>
          </a:xfrm>
          <a:prstGeom prst="rect">
            <a:avLst/>
          </a:prstGeom>
          <a:noFill/>
          <a:ln>
            <a:noFill/>
          </a:ln>
        </p:spPr>
        <p:txBody>
          <a:bodyPr anchorCtr="0" anchor="ctr" bIns="45700" lIns="91425" spcFirstLastPara="1" rIns="91425" wrap="square" tIns="45700">
            <a:normAutofit/>
          </a:bodyPr>
          <a:lstStyle>
            <a:lvl1pPr indent="0" lvl="0" marL="0" algn="r">
              <a:spcBef>
                <a:spcPts val="0"/>
              </a:spcBef>
              <a:buNone/>
              <a:defRPr sz="1000">
                <a:solidFill>
                  <a:srgbClr val="7F7F7F"/>
                </a:solidFill>
                <a:latin typeface="Microsoft JhengHei"/>
                <a:ea typeface="Microsoft JhengHei"/>
                <a:cs typeface="Microsoft JhengHei"/>
                <a:sym typeface="Microsoft JhengHei"/>
              </a:defRPr>
            </a:lvl1pPr>
            <a:lvl2pPr indent="0" lvl="1" marL="0" algn="r">
              <a:spcBef>
                <a:spcPts val="0"/>
              </a:spcBef>
              <a:buNone/>
              <a:defRPr sz="1000">
                <a:solidFill>
                  <a:srgbClr val="7F7F7F"/>
                </a:solidFill>
                <a:latin typeface="Microsoft JhengHei"/>
                <a:ea typeface="Microsoft JhengHei"/>
                <a:cs typeface="Microsoft JhengHei"/>
                <a:sym typeface="Microsoft JhengHei"/>
              </a:defRPr>
            </a:lvl2pPr>
            <a:lvl3pPr indent="0" lvl="2" marL="0" algn="r">
              <a:spcBef>
                <a:spcPts val="0"/>
              </a:spcBef>
              <a:buNone/>
              <a:defRPr sz="1000">
                <a:solidFill>
                  <a:srgbClr val="7F7F7F"/>
                </a:solidFill>
                <a:latin typeface="Microsoft JhengHei"/>
                <a:ea typeface="Microsoft JhengHei"/>
                <a:cs typeface="Microsoft JhengHei"/>
                <a:sym typeface="Microsoft JhengHei"/>
              </a:defRPr>
            </a:lvl3pPr>
            <a:lvl4pPr indent="0" lvl="3" marL="0" algn="r">
              <a:spcBef>
                <a:spcPts val="0"/>
              </a:spcBef>
              <a:buNone/>
              <a:defRPr sz="1000">
                <a:solidFill>
                  <a:srgbClr val="7F7F7F"/>
                </a:solidFill>
                <a:latin typeface="Microsoft JhengHei"/>
                <a:ea typeface="Microsoft JhengHei"/>
                <a:cs typeface="Microsoft JhengHei"/>
                <a:sym typeface="Microsoft JhengHei"/>
              </a:defRPr>
            </a:lvl4pPr>
            <a:lvl5pPr indent="0" lvl="4" marL="0" algn="r">
              <a:spcBef>
                <a:spcPts val="0"/>
              </a:spcBef>
              <a:buNone/>
              <a:defRPr sz="1000">
                <a:solidFill>
                  <a:srgbClr val="7F7F7F"/>
                </a:solidFill>
                <a:latin typeface="Microsoft JhengHei"/>
                <a:ea typeface="Microsoft JhengHei"/>
                <a:cs typeface="Microsoft JhengHei"/>
                <a:sym typeface="Microsoft JhengHei"/>
              </a:defRPr>
            </a:lvl5pPr>
            <a:lvl6pPr indent="0" lvl="5" marL="0" algn="r">
              <a:spcBef>
                <a:spcPts val="0"/>
              </a:spcBef>
              <a:buNone/>
              <a:defRPr sz="1000">
                <a:solidFill>
                  <a:srgbClr val="7F7F7F"/>
                </a:solidFill>
                <a:latin typeface="Microsoft JhengHei"/>
                <a:ea typeface="Microsoft JhengHei"/>
                <a:cs typeface="Microsoft JhengHei"/>
                <a:sym typeface="Microsoft JhengHei"/>
              </a:defRPr>
            </a:lvl6pPr>
            <a:lvl7pPr indent="0" lvl="6" marL="0" algn="r">
              <a:spcBef>
                <a:spcPts val="0"/>
              </a:spcBef>
              <a:buNone/>
              <a:defRPr sz="1000">
                <a:solidFill>
                  <a:srgbClr val="7F7F7F"/>
                </a:solidFill>
                <a:latin typeface="Microsoft JhengHei"/>
                <a:ea typeface="Microsoft JhengHei"/>
                <a:cs typeface="Microsoft JhengHei"/>
                <a:sym typeface="Microsoft JhengHei"/>
              </a:defRPr>
            </a:lvl7pPr>
            <a:lvl8pPr indent="0" lvl="7" marL="0" algn="r">
              <a:spcBef>
                <a:spcPts val="0"/>
              </a:spcBef>
              <a:buNone/>
              <a:defRPr sz="1000">
                <a:solidFill>
                  <a:srgbClr val="7F7F7F"/>
                </a:solidFill>
                <a:latin typeface="Microsoft JhengHei"/>
                <a:ea typeface="Microsoft JhengHei"/>
                <a:cs typeface="Microsoft JhengHei"/>
                <a:sym typeface="Microsoft JhengHei"/>
              </a:defRPr>
            </a:lvl8pPr>
            <a:lvl9pPr indent="0" lvl="8" marL="0" algn="r">
              <a:spcBef>
                <a:spcPts val="0"/>
              </a:spcBef>
              <a:buNone/>
              <a:defRPr sz="1000">
                <a:solidFill>
                  <a:srgbClr val="7F7F7F"/>
                </a:solidFill>
                <a:latin typeface="Microsoft JhengHei"/>
                <a:ea typeface="Microsoft JhengHei"/>
                <a:cs typeface="Microsoft JhengHei"/>
                <a:sym typeface="Microsoft JhengHei"/>
              </a:defRPr>
            </a:lvl9pPr>
          </a:lstStyle>
          <a:p>
            <a:pPr indent="0" lvl="0" marL="0" rtl="0" algn="r">
              <a:spcBef>
                <a:spcPts val="0"/>
              </a:spcBef>
              <a:spcAft>
                <a:spcPts val="0"/>
              </a:spcAft>
              <a:buNone/>
            </a:pPr>
            <a:fld id="{00000000-1234-1234-1234-123412341234}" type="slidenum">
              <a:rPr lang="ru"/>
              <a:t>‹#›</a:t>
            </a:fld>
            <a:endParaRPr/>
          </a:p>
        </p:txBody>
      </p:sp>
      <p:pic>
        <p:nvPicPr>
          <p:cNvPr id="57" name="Google Shape;57;p13"/>
          <p:cNvPicPr preferRelativeResize="0"/>
          <p:nvPr/>
        </p:nvPicPr>
        <p:blipFill rotWithShape="1">
          <a:blip r:embed="rId3">
            <a:alphaModFix/>
          </a:blip>
          <a:srcRect b="0" l="0" r="0" t="0"/>
          <a:stretch/>
        </p:blipFill>
        <p:spPr>
          <a:xfrm>
            <a:off x="0" y="4260278"/>
            <a:ext cx="1158948" cy="720000"/>
          </a:xfrm>
          <a:prstGeom prst="rect">
            <a:avLst/>
          </a:prstGeom>
          <a:noFill/>
          <a:ln>
            <a:noFill/>
          </a:ln>
        </p:spPr>
      </p:pic>
      <p:sp>
        <p:nvSpPr>
          <p:cNvPr descr="e7d195523061f1c0e47ffc70844bb6f75fcb03b75858c49c480C64385E58A9406A784D96DFB0659D141F23C21B5D92CEF93DE268DCD659DE2284C54467FC4D0C40898BA465CB317FBA32D1D63CA47264ED74E54D8DE3F2567652E58BCE5424486EDA4251D200CA477EF318E2CC7860F6E4E77F0EAD7DC11061149751BCA9EAF0A4BB3960C71EDCDD" id="58" name="Google Shape;58;p13"/>
          <p:cNvSpPr/>
          <p:nvPr/>
        </p:nvSpPr>
        <p:spPr>
          <a:xfrm>
            <a:off x="0" y="4845809"/>
            <a:ext cx="4528800" cy="24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u" sz="1000">
                <a:solidFill>
                  <a:srgbClr val="7F7F7F"/>
                </a:solidFill>
                <a:latin typeface="Microsoft JhengHei"/>
                <a:ea typeface="Microsoft JhengHei"/>
                <a:cs typeface="Microsoft JhengHei"/>
                <a:sym typeface="Microsoft JhengHei"/>
              </a:rPr>
              <a:t>Engineering &amp; Telecommunication Conference, November 26– 27, 2025</a:t>
            </a:r>
            <a:endParaRPr sz="1000">
              <a:solidFill>
                <a:srgbClr val="7F7F7F"/>
              </a:solidFill>
              <a:latin typeface="Microsoft JhengHei"/>
              <a:ea typeface="Microsoft JhengHei"/>
              <a:cs typeface="Microsoft JhengHei"/>
              <a:sym typeface="Microsoft JhengHe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github.com/grigory-rechistov/simboo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2.gif"/><Relationship Id="rId5" Type="http://schemas.openxmlformats.org/officeDocument/2006/relationships/image" Target="../media/image3.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cppconf.ru/archive/2025/talks/ec611e9eb3684c359e71c7d85ded58bb/?referer=%2Farchive%2F2025%2Fschedule%2Ftable%2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github.com/grigory-rechistov/simboo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google.com/search?q=chernoff+and+hookaway+97&amp;oq=chernoff+and+hookaway+97&amp;gs_lcrp=EgZjaHJvbWUyBggAEEUYOTIHCAEQIRigATIHCAIQIRigATIHCAMQIRigATIHCAQQIRigAdIBCDczNTFqMGo3qAIAsAIA&amp;sourceid=chrome&amp;ie=UTF-8"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homepages.inf.ed.ac.uk/npt/pubs/mobs-07.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github.com/grigory-rechistov/simbook" TargetMode="External"/><Relationship Id="rId4" Type="http://schemas.openxmlformats.org/officeDocument/2006/relationships/hyperlink" Target="https://cppconf.ru/archive/2025/talks/ec611e9eb3684c359e71c7d85ded58bb/?referer=%2Farchive%2F2025%2Fschedule%2Ftable%2F" TargetMode="External"/><Relationship Id="rId5" Type="http://schemas.openxmlformats.org/officeDocument/2006/relationships/hyperlink" Target="https://homepages.inf.ed.ac.uk/npt/pubs/mobs-07.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s://homepages.inf.ed.ac.uk/npt/pubs/mobs-07.pdf"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ctrTitle"/>
          </p:nvPr>
        </p:nvSpPr>
        <p:spPr>
          <a:xfrm>
            <a:off x="311700" y="1878450"/>
            <a:ext cx="8520600" cy="1386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ru" sz="3600"/>
              <a:t>JIT-библиотеки для симуляции CPU: сложности выбора</a:t>
            </a:r>
            <a:endParaRPr sz="3600"/>
          </a:p>
        </p:txBody>
      </p:sp>
      <p:sp>
        <p:nvSpPr>
          <p:cNvPr id="64" name="Google Shape;64;p14"/>
          <p:cNvSpPr txBox="1"/>
          <p:nvPr>
            <p:ph idx="1" type="subTitle"/>
          </p:nvPr>
        </p:nvSpPr>
        <p:spPr>
          <a:xfrm>
            <a:off x="311700" y="326505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ru" sz="3600"/>
              <a:t>C++ Russia Proposal</a:t>
            </a:r>
            <a:endParaRPr sz="3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План</a:t>
            </a:r>
            <a:endParaRPr/>
          </a:p>
        </p:txBody>
      </p:sp>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Функциональная симуляция</a:t>
            </a:r>
            <a:endParaRPr/>
          </a:p>
          <a:p>
            <a:pPr indent="-342900" lvl="0" marL="457200" rtl="0" algn="l">
              <a:spcBef>
                <a:spcPts val="0"/>
              </a:spcBef>
              <a:spcAft>
                <a:spcPts val="0"/>
              </a:spcAft>
              <a:buSzPts val="1800"/>
              <a:buChar char="●"/>
            </a:pPr>
            <a:r>
              <a:rPr lang="ru"/>
              <a:t>Ускорение симуляции с помощью JIT</a:t>
            </a:r>
            <a:endParaRPr/>
          </a:p>
          <a:p>
            <a:pPr indent="-342900" lvl="0" marL="457200" rtl="0" algn="l">
              <a:spcBef>
                <a:spcPts val="0"/>
              </a:spcBef>
              <a:spcAft>
                <a:spcPts val="0"/>
              </a:spcAft>
              <a:buSzPts val="1800"/>
              <a:buChar char="●"/>
            </a:pPr>
            <a:r>
              <a:rPr lang="ru"/>
              <a:t>Существующие JIT библиотеки</a:t>
            </a:r>
            <a:endParaRPr/>
          </a:p>
          <a:p>
            <a:pPr indent="-342900" lvl="0" marL="457200" rtl="0" algn="l">
              <a:spcBef>
                <a:spcPts val="0"/>
              </a:spcBef>
              <a:spcAft>
                <a:spcPts val="0"/>
              </a:spcAft>
              <a:buSzPts val="1800"/>
              <a:buChar char="●"/>
            </a:pPr>
            <a:r>
              <a:rPr lang="ru"/>
              <a:t>Фреймворк для JIT-экспериментов</a:t>
            </a:r>
            <a:endParaRPr/>
          </a:p>
          <a:p>
            <a:pPr indent="-342900" lvl="0" marL="457200" rtl="0" algn="l">
              <a:spcBef>
                <a:spcPts val="0"/>
              </a:spcBef>
              <a:spcAft>
                <a:spcPts val="0"/>
              </a:spcAft>
              <a:buSzPts val="1800"/>
              <a:buChar char="●"/>
            </a:pPr>
            <a:r>
              <a:rPr lang="ru"/>
              <a:t>Результаты</a:t>
            </a:r>
            <a:r>
              <a:rPr lang="ru"/>
              <a:t> запусков</a:t>
            </a:r>
            <a:endParaRPr/>
          </a:p>
          <a:p>
            <a:pPr indent="-342900" lvl="0" marL="457200" rtl="0" algn="l">
              <a:spcBef>
                <a:spcPts val="0"/>
              </a:spcBef>
              <a:spcAft>
                <a:spcPts val="0"/>
              </a:spcAft>
              <a:buSzPts val="1800"/>
              <a:buChar char="●"/>
            </a:pPr>
            <a:r>
              <a:rPr lang="ru"/>
              <a:t>Итоги</a:t>
            </a:r>
            <a:endParaRPr/>
          </a:p>
        </p:txBody>
      </p:sp>
      <p:sp>
        <p:nvSpPr>
          <p:cNvPr id="71" name="Google Shape;7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Что такое моделирование?</a:t>
            </a:r>
            <a:endParaRPr/>
          </a:p>
        </p:txBody>
      </p:sp>
      <p:sp>
        <p:nvSpPr>
          <p:cNvPr id="77" name="Google Shape;77;p16"/>
          <p:cNvSpPr txBox="1"/>
          <p:nvPr>
            <p:ph idx="1" type="body"/>
          </p:nvPr>
        </p:nvSpPr>
        <p:spPr>
          <a:xfrm>
            <a:off x="311700" y="1152475"/>
            <a:ext cx="8520600" cy="1259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ru" sz="1400">
                <a:solidFill>
                  <a:schemeClr val="dk1"/>
                </a:solidFill>
              </a:rPr>
              <a:t>Метод исследования процессов на моделях </a:t>
            </a:r>
            <a:r>
              <a:rPr lang="ru" sz="1400" u="sng">
                <a:solidFill>
                  <a:schemeClr val="hlink"/>
                </a:solidFill>
                <a:hlinkClick r:id="rId3"/>
              </a:rPr>
              <a:t>[1]</a:t>
            </a:r>
            <a:endParaRPr sz="1400">
              <a:solidFill>
                <a:schemeClr val="dk1"/>
              </a:solidFill>
            </a:endParaRPr>
          </a:p>
          <a:p>
            <a:pPr indent="-317500" lvl="0" marL="457200" rtl="0" algn="l">
              <a:spcBef>
                <a:spcPts val="0"/>
              </a:spcBef>
              <a:spcAft>
                <a:spcPts val="0"/>
              </a:spcAft>
              <a:buClr>
                <a:schemeClr val="dk1"/>
              </a:buClr>
              <a:buSzPts val="1400"/>
              <a:buChar char="➢"/>
            </a:pPr>
            <a:r>
              <a:rPr i="1" lang="ru" sz="1400">
                <a:solidFill>
                  <a:schemeClr val="dk1"/>
                </a:solidFill>
              </a:rPr>
              <a:t>А почему моделирование вообще возможно?</a:t>
            </a:r>
            <a:endParaRPr i="1" sz="1400">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Модульность подсистем</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Абстракция функций подсистем</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1200"/>
              </a:spcAft>
              <a:buNone/>
            </a:pPr>
            <a:r>
              <a:t/>
            </a:r>
            <a:endParaRPr>
              <a:solidFill>
                <a:schemeClr val="dk1"/>
              </a:solidFill>
            </a:endParaRPr>
          </a:p>
        </p:txBody>
      </p:sp>
      <p:grpSp>
        <p:nvGrpSpPr>
          <p:cNvPr id="78" name="Google Shape;78;p16"/>
          <p:cNvGrpSpPr/>
          <p:nvPr/>
        </p:nvGrpSpPr>
        <p:grpSpPr>
          <a:xfrm>
            <a:off x="816125" y="2521600"/>
            <a:ext cx="8339525" cy="1897800"/>
            <a:chOff x="816125" y="2521600"/>
            <a:chExt cx="8339525" cy="1897800"/>
          </a:xfrm>
        </p:grpSpPr>
        <p:sp>
          <p:nvSpPr>
            <p:cNvPr id="79" name="Google Shape;79;p16"/>
            <p:cNvSpPr/>
            <p:nvPr/>
          </p:nvSpPr>
          <p:spPr>
            <a:xfrm>
              <a:off x="1141025" y="2521600"/>
              <a:ext cx="2056200" cy="1897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6"/>
            <p:cNvSpPr/>
            <p:nvPr/>
          </p:nvSpPr>
          <p:spPr>
            <a:xfrm>
              <a:off x="2077225" y="2764350"/>
              <a:ext cx="1047600" cy="674400"/>
            </a:xfrm>
            <a:prstGeom prst="roundRect">
              <a:avLst>
                <a:gd fmla="val 16667" name="adj"/>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1" name="Google Shape;81;p16"/>
            <p:cNvSpPr txBox="1"/>
            <p:nvPr/>
          </p:nvSpPr>
          <p:spPr>
            <a:xfrm>
              <a:off x="2077225" y="2932200"/>
              <a:ext cx="10476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1"/>
                  </a:solidFill>
                </a:rPr>
                <a:t>Подсистема</a:t>
              </a:r>
              <a:endParaRPr sz="1000">
                <a:solidFill>
                  <a:schemeClr val="dk1"/>
                </a:solidFill>
              </a:endParaRPr>
            </a:p>
          </p:txBody>
        </p:sp>
        <p:sp>
          <p:nvSpPr>
            <p:cNvPr id="82" name="Google Shape;82;p16"/>
            <p:cNvSpPr/>
            <p:nvPr/>
          </p:nvSpPr>
          <p:spPr>
            <a:xfrm>
              <a:off x="2077225" y="3641200"/>
              <a:ext cx="1047600" cy="674400"/>
            </a:xfrm>
            <a:prstGeom prst="roundRect">
              <a:avLst>
                <a:gd fmla="val 16667" name="adj"/>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3" name="Google Shape;83;p16"/>
            <p:cNvSpPr/>
            <p:nvPr/>
          </p:nvSpPr>
          <p:spPr>
            <a:xfrm>
              <a:off x="816125" y="2764350"/>
              <a:ext cx="1047600" cy="674400"/>
            </a:xfrm>
            <a:prstGeom prst="roundRect">
              <a:avLst>
                <a:gd fmla="val 16667" name="adj"/>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84" name="Google Shape;84;p16"/>
            <p:cNvSpPr/>
            <p:nvPr/>
          </p:nvSpPr>
          <p:spPr>
            <a:xfrm>
              <a:off x="816125" y="3641200"/>
              <a:ext cx="1047600" cy="674400"/>
            </a:xfrm>
            <a:prstGeom prst="roundRect">
              <a:avLst>
                <a:gd fmla="val 16667" name="adj"/>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cxnSp>
          <p:nvCxnSpPr>
            <p:cNvPr id="85" name="Google Shape;85;p16"/>
            <p:cNvCxnSpPr/>
            <p:nvPr/>
          </p:nvCxnSpPr>
          <p:spPr>
            <a:xfrm>
              <a:off x="3124825" y="2932200"/>
              <a:ext cx="2390700" cy="0"/>
            </a:xfrm>
            <a:prstGeom prst="straightConnector1">
              <a:avLst/>
            </a:prstGeom>
            <a:noFill/>
            <a:ln cap="flat" cmpd="sng" w="9525">
              <a:solidFill>
                <a:schemeClr val="dk2"/>
              </a:solidFill>
              <a:prstDash val="solid"/>
              <a:round/>
              <a:headEnd len="med" w="med" type="none"/>
              <a:tailEnd len="med" w="med" type="triangle"/>
            </a:ln>
          </p:spPr>
        </p:cxnSp>
        <p:sp>
          <p:nvSpPr>
            <p:cNvPr id="86" name="Google Shape;86;p16"/>
            <p:cNvSpPr/>
            <p:nvPr/>
          </p:nvSpPr>
          <p:spPr>
            <a:xfrm>
              <a:off x="5515525" y="2792250"/>
              <a:ext cx="1298400" cy="6186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7" name="Google Shape;87;p16"/>
            <p:cNvCxnSpPr/>
            <p:nvPr/>
          </p:nvCxnSpPr>
          <p:spPr>
            <a:xfrm rot="10800000">
              <a:off x="3124825" y="3235050"/>
              <a:ext cx="2390700" cy="0"/>
            </a:xfrm>
            <a:prstGeom prst="straightConnector1">
              <a:avLst/>
            </a:prstGeom>
            <a:noFill/>
            <a:ln cap="flat" cmpd="sng" w="9525">
              <a:solidFill>
                <a:schemeClr val="dk2"/>
              </a:solidFill>
              <a:prstDash val="solid"/>
              <a:round/>
              <a:headEnd len="med" w="med" type="none"/>
              <a:tailEnd len="med" w="med" type="triangle"/>
            </a:ln>
          </p:spPr>
        </p:cxnSp>
        <p:sp>
          <p:nvSpPr>
            <p:cNvPr id="88" name="Google Shape;88;p16"/>
            <p:cNvSpPr txBox="1"/>
            <p:nvPr/>
          </p:nvSpPr>
          <p:spPr>
            <a:xfrm>
              <a:off x="5950150" y="3076425"/>
              <a:ext cx="3205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89" name="Google Shape;89;p16"/>
            <p:cNvSpPr txBox="1"/>
            <p:nvPr/>
          </p:nvSpPr>
          <p:spPr>
            <a:xfrm>
              <a:off x="5640925" y="2932200"/>
              <a:ext cx="10476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1"/>
                  </a:solidFill>
                </a:rPr>
                <a:t>Нечто</a:t>
              </a:r>
              <a:endParaRPr sz="1000">
                <a:solidFill>
                  <a:schemeClr val="dk1"/>
                </a:solidFill>
              </a:endParaRPr>
            </a:p>
          </p:txBody>
        </p:sp>
        <p:sp>
          <p:nvSpPr>
            <p:cNvPr id="90" name="Google Shape;90;p16"/>
            <p:cNvSpPr txBox="1"/>
            <p:nvPr/>
          </p:nvSpPr>
          <p:spPr>
            <a:xfrm>
              <a:off x="3796375" y="2608950"/>
              <a:ext cx="1047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800">
                  <a:solidFill>
                    <a:schemeClr val="dk2"/>
                  </a:solidFill>
                </a:rPr>
                <a:t>запрос</a:t>
              </a:r>
              <a:endParaRPr sz="800">
                <a:solidFill>
                  <a:schemeClr val="dk2"/>
                </a:solidFill>
              </a:endParaRPr>
            </a:p>
          </p:txBody>
        </p:sp>
        <p:sp>
          <p:nvSpPr>
            <p:cNvPr id="91" name="Google Shape;91;p16"/>
            <p:cNvSpPr txBox="1"/>
            <p:nvPr/>
          </p:nvSpPr>
          <p:spPr>
            <a:xfrm>
              <a:off x="3796375" y="2947650"/>
              <a:ext cx="1047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800">
                  <a:solidFill>
                    <a:schemeClr val="dk2"/>
                  </a:solidFill>
                </a:rPr>
                <a:t>ответ</a:t>
              </a:r>
              <a:endParaRPr sz="800">
                <a:solidFill>
                  <a:schemeClr val="dk2"/>
                </a:solidFill>
              </a:endParaRPr>
            </a:p>
          </p:txBody>
        </p:sp>
      </p:grpSp>
      <p:sp>
        <p:nvSpPr>
          <p:cNvPr id="92" name="Google Shape;9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ru"/>
              <a:t>Применение моделирования</a:t>
            </a:r>
            <a:endParaRPr/>
          </a:p>
        </p:txBody>
      </p:sp>
      <p:grpSp>
        <p:nvGrpSpPr>
          <p:cNvPr id="98" name="Google Shape;98;p17"/>
          <p:cNvGrpSpPr/>
          <p:nvPr/>
        </p:nvGrpSpPr>
        <p:grpSpPr>
          <a:xfrm>
            <a:off x="-806193" y="2008238"/>
            <a:ext cx="10024663" cy="1944825"/>
            <a:chOff x="-494037" y="1814000"/>
            <a:chExt cx="10024663" cy="1944825"/>
          </a:xfrm>
        </p:grpSpPr>
        <p:pic>
          <p:nvPicPr>
            <p:cNvPr id="99" name="Google Shape;99;p17" title="Файл:Samsung Galaxy Note 7.png — Википедия"/>
            <p:cNvPicPr preferRelativeResize="0"/>
            <p:nvPr/>
          </p:nvPicPr>
          <p:blipFill>
            <a:blip r:embed="rId3">
              <a:alphaModFix/>
            </a:blip>
            <a:stretch>
              <a:fillRect/>
            </a:stretch>
          </p:blipFill>
          <p:spPr>
            <a:xfrm>
              <a:off x="902677" y="1861600"/>
              <a:ext cx="608875" cy="1243700"/>
            </a:xfrm>
            <a:prstGeom prst="rect">
              <a:avLst/>
            </a:prstGeom>
            <a:noFill/>
            <a:ln>
              <a:noFill/>
            </a:ln>
          </p:spPr>
        </p:pic>
        <p:sp>
          <p:nvSpPr>
            <p:cNvPr id="100" name="Google Shape;100;p17"/>
            <p:cNvSpPr txBox="1"/>
            <p:nvPr/>
          </p:nvSpPr>
          <p:spPr>
            <a:xfrm>
              <a:off x="-494037" y="3139300"/>
              <a:ext cx="3402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1"/>
                  </a:solidFill>
                </a:rPr>
                <a:t>Обнаружение ошибок </a:t>
              </a:r>
              <a:endParaRPr sz="1000">
                <a:solidFill>
                  <a:schemeClr val="dk1"/>
                </a:solidFill>
              </a:endParaRPr>
            </a:p>
            <a:p>
              <a:pPr indent="0" lvl="0" marL="0" rtl="0" algn="ctr">
                <a:spcBef>
                  <a:spcPts val="0"/>
                </a:spcBef>
                <a:spcAft>
                  <a:spcPts val="0"/>
                </a:spcAft>
                <a:buNone/>
              </a:pPr>
              <a:r>
                <a:rPr lang="ru" sz="1000">
                  <a:solidFill>
                    <a:schemeClr val="dk1"/>
                  </a:solidFill>
                </a:rPr>
                <a:t>проектирования</a:t>
              </a:r>
              <a:endParaRPr sz="1000">
                <a:solidFill>
                  <a:schemeClr val="dk1"/>
                </a:solidFill>
              </a:endParaRPr>
            </a:p>
          </p:txBody>
        </p:sp>
        <p:pic>
          <p:nvPicPr>
            <p:cNvPr id="101" name="Google Shape;101;p17" title="Файл:Award BIOS setup utility.png — Википедия"/>
            <p:cNvPicPr preferRelativeResize="0"/>
            <p:nvPr/>
          </p:nvPicPr>
          <p:blipFill>
            <a:blip r:embed="rId4">
              <a:alphaModFix/>
            </a:blip>
            <a:stretch>
              <a:fillRect/>
            </a:stretch>
          </p:blipFill>
          <p:spPr>
            <a:xfrm>
              <a:off x="2663350" y="1814001"/>
              <a:ext cx="1989920" cy="1243700"/>
            </a:xfrm>
            <a:prstGeom prst="rect">
              <a:avLst/>
            </a:prstGeom>
            <a:noFill/>
            <a:ln>
              <a:noFill/>
            </a:ln>
          </p:spPr>
        </p:pic>
        <p:sp>
          <p:nvSpPr>
            <p:cNvPr id="102" name="Google Shape;102;p17"/>
            <p:cNvSpPr txBox="1"/>
            <p:nvPr/>
          </p:nvSpPr>
          <p:spPr>
            <a:xfrm>
              <a:off x="2158313" y="3139300"/>
              <a:ext cx="3000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1"/>
                  </a:solidFill>
                </a:rPr>
                <a:t>Разработка ПО под</a:t>
              </a:r>
              <a:endParaRPr sz="1000">
                <a:solidFill>
                  <a:schemeClr val="dk1"/>
                </a:solidFill>
              </a:endParaRPr>
            </a:p>
            <a:p>
              <a:pPr indent="0" lvl="0" marL="0" rtl="0" algn="ctr">
                <a:spcBef>
                  <a:spcPts val="0"/>
                </a:spcBef>
                <a:spcAft>
                  <a:spcPts val="0"/>
                </a:spcAft>
                <a:buNone/>
              </a:pPr>
              <a:r>
                <a:rPr lang="ru" sz="1000">
                  <a:solidFill>
                    <a:schemeClr val="dk1"/>
                  </a:solidFill>
                </a:rPr>
                <a:t>недоступную аппаратуру</a:t>
              </a:r>
              <a:endParaRPr/>
            </a:p>
          </p:txBody>
        </p:sp>
        <p:pic>
          <p:nvPicPr>
            <p:cNvPr id="103" name="Google Shape;103;p17"/>
            <p:cNvPicPr preferRelativeResize="0"/>
            <p:nvPr/>
          </p:nvPicPr>
          <p:blipFill>
            <a:blip r:embed="rId5">
              <a:alphaModFix/>
            </a:blip>
            <a:stretch>
              <a:fillRect/>
            </a:stretch>
          </p:blipFill>
          <p:spPr>
            <a:xfrm>
              <a:off x="4982500" y="1814000"/>
              <a:ext cx="1795026" cy="1243700"/>
            </a:xfrm>
            <a:prstGeom prst="rect">
              <a:avLst/>
            </a:prstGeom>
            <a:noFill/>
            <a:ln>
              <a:noFill/>
            </a:ln>
          </p:spPr>
        </p:pic>
        <p:sp>
          <p:nvSpPr>
            <p:cNvPr id="104" name="Google Shape;104;p17"/>
            <p:cNvSpPr txBox="1"/>
            <p:nvPr/>
          </p:nvSpPr>
          <p:spPr>
            <a:xfrm>
              <a:off x="5090225" y="3297125"/>
              <a:ext cx="3402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05" name="Google Shape;105;p17"/>
            <p:cNvSpPr txBox="1"/>
            <p:nvPr/>
          </p:nvSpPr>
          <p:spPr>
            <a:xfrm>
              <a:off x="4380000" y="3139425"/>
              <a:ext cx="3000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1"/>
                  </a:solidFill>
                </a:rPr>
                <a:t>Исследование пространства</a:t>
              </a:r>
              <a:endParaRPr sz="1000">
                <a:solidFill>
                  <a:schemeClr val="dk1"/>
                </a:solidFill>
              </a:endParaRPr>
            </a:p>
            <a:p>
              <a:pPr indent="0" lvl="0" marL="0" rtl="0" algn="ctr">
                <a:spcBef>
                  <a:spcPts val="0"/>
                </a:spcBef>
                <a:spcAft>
                  <a:spcPts val="0"/>
                </a:spcAft>
                <a:buNone/>
              </a:pPr>
              <a:r>
                <a:rPr lang="ru" sz="1000">
                  <a:solidFill>
                    <a:schemeClr val="dk1"/>
                  </a:solidFill>
                </a:rPr>
                <a:t>проектирования</a:t>
              </a:r>
              <a:endParaRPr sz="1000">
                <a:solidFill>
                  <a:schemeClr val="dk1"/>
                </a:solidFill>
              </a:endParaRPr>
            </a:p>
          </p:txBody>
        </p:sp>
        <p:pic>
          <p:nvPicPr>
            <p:cNvPr id="106" name="Google Shape;106;p17"/>
            <p:cNvPicPr preferRelativeResize="0"/>
            <p:nvPr/>
          </p:nvPicPr>
          <p:blipFill>
            <a:blip r:embed="rId6">
              <a:alphaModFix/>
            </a:blip>
            <a:stretch>
              <a:fillRect/>
            </a:stretch>
          </p:blipFill>
          <p:spPr>
            <a:xfrm>
              <a:off x="7067301" y="1938475"/>
              <a:ext cx="1926650" cy="1089951"/>
            </a:xfrm>
            <a:prstGeom prst="rect">
              <a:avLst/>
            </a:prstGeom>
            <a:noFill/>
            <a:ln>
              <a:noFill/>
            </a:ln>
          </p:spPr>
        </p:pic>
        <p:sp>
          <p:nvSpPr>
            <p:cNvPr id="107" name="Google Shape;107;p17"/>
            <p:cNvSpPr txBox="1"/>
            <p:nvPr/>
          </p:nvSpPr>
          <p:spPr>
            <a:xfrm>
              <a:off x="7263975" y="3154875"/>
              <a:ext cx="1608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0">
                <a:solidFill>
                  <a:schemeClr val="dk2"/>
                </a:solidFill>
              </a:endParaRPr>
            </a:p>
          </p:txBody>
        </p:sp>
        <p:sp>
          <p:nvSpPr>
            <p:cNvPr id="108" name="Google Shape;108;p17"/>
            <p:cNvSpPr txBox="1"/>
            <p:nvPr/>
          </p:nvSpPr>
          <p:spPr>
            <a:xfrm>
              <a:off x="6530625" y="3154875"/>
              <a:ext cx="3000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1"/>
                  </a:solidFill>
                </a:rPr>
                <a:t>Выполнение программ</a:t>
              </a:r>
              <a:endParaRPr sz="1000">
                <a:solidFill>
                  <a:schemeClr val="dk1"/>
                </a:solidFill>
              </a:endParaRPr>
            </a:p>
            <a:p>
              <a:pPr indent="0" lvl="0" marL="0" rtl="0" algn="ctr">
                <a:spcBef>
                  <a:spcPts val="0"/>
                </a:spcBef>
                <a:spcAft>
                  <a:spcPts val="0"/>
                </a:spcAft>
                <a:buNone/>
              </a:pPr>
              <a:r>
                <a:rPr lang="ru" sz="1000">
                  <a:solidFill>
                    <a:schemeClr val="dk1"/>
                  </a:solidFill>
                </a:rPr>
                <a:t>на «неродной» архитектуре</a:t>
              </a:r>
              <a:endParaRPr sz="1000">
                <a:solidFill>
                  <a:schemeClr val="dk1"/>
                </a:solidFill>
              </a:endParaRPr>
            </a:p>
          </p:txBody>
        </p:sp>
      </p:grpSp>
      <p:sp>
        <p:nvSpPr>
          <p:cNvPr id="109" name="Google Shape;10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Уровни абстракций</a:t>
            </a:r>
            <a:endParaRPr/>
          </a:p>
        </p:txBody>
      </p:sp>
      <p:sp>
        <p:nvSpPr>
          <p:cNvPr id="115" name="Google Shape;115;p18"/>
          <p:cNvSpPr/>
          <p:nvPr/>
        </p:nvSpPr>
        <p:spPr>
          <a:xfrm>
            <a:off x="3596100" y="3800250"/>
            <a:ext cx="2259000" cy="2187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18"/>
          <p:cNvSpPr/>
          <p:nvPr/>
        </p:nvSpPr>
        <p:spPr>
          <a:xfrm>
            <a:off x="3596100" y="3495450"/>
            <a:ext cx="2259000" cy="2187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18"/>
          <p:cNvSpPr/>
          <p:nvPr/>
        </p:nvSpPr>
        <p:spPr>
          <a:xfrm>
            <a:off x="3596100" y="3190650"/>
            <a:ext cx="2259000" cy="2187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18"/>
          <p:cNvSpPr/>
          <p:nvPr/>
        </p:nvSpPr>
        <p:spPr>
          <a:xfrm>
            <a:off x="3596100" y="1971450"/>
            <a:ext cx="2259000" cy="218700"/>
          </a:xfrm>
          <a:prstGeom prst="roundRect">
            <a:avLst>
              <a:gd fmla="val 16667"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9" name="Google Shape;119;p18"/>
          <p:cNvSpPr/>
          <p:nvPr/>
        </p:nvSpPr>
        <p:spPr>
          <a:xfrm>
            <a:off x="3596100" y="1666650"/>
            <a:ext cx="2259000" cy="218700"/>
          </a:xfrm>
          <a:prstGeom prst="roundRect">
            <a:avLst>
              <a:gd fmla="val 16667"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18"/>
          <p:cNvSpPr/>
          <p:nvPr/>
        </p:nvSpPr>
        <p:spPr>
          <a:xfrm>
            <a:off x="3596100" y="1361850"/>
            <a:ext cx="2259000" cy="218700"/>
          </a:xfrm>
          <a:prstGeom prst="roundRect">
            <a:avLst>
              <a:gd fmla="val 16667"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 name="Google Shape;121;p18"/>
          <p:cNvSpPr txBox="1"/>
          <p:nvPr/>
        </p:nvSpPr>
        <p:spPr>
          <a:xfrm>
            <a:off x="4090450" y="1472900"/>
            <a:ext cx="271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22" name="Google Shape;122;p18"/>
          <p:cNvSpPr txBox="1"/>
          <p:nvPr/>
        </p:nvSpPr>
        <p:spPr>
          <a:xfrm>
            <a:off x="3596050" y="1271100"/>
            <a:ext cx="225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Приложения</a:t>
            </a:r>
            <a:endParaRPr>
              <a:solidFill>
                <a:schemeClr val="dk2"/>
              </a:solidFill>
            </a:endParaRPr>
          </a:p>
        </p:txBody>
      </p:sp>
      <p:sp>
        <p:nvSpPr>
          <p:cNvPr id="123" name="Google Shape;123;p18"/>
          <p:cNvSpPr txBox="1"/>
          <p:nvPr/>
        </p:nvSpPr>
        <p:spPr>
          <a:xfrm>
            <a:off x="3596050" y="1580550"/>
            <a:ext cx="225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Алгоритмы</a:t>
            </a:r>
            <a:endParaRPr>
              <a:solidFill>
                <a:schemeClr val="dk2"/>
              </a:solidFill>
            </a:endParaRPr>
          </a:p>
        </p:txBody>
      </p:sp>
      <p:sp>
        <p:nvSpPr>
          <p:cNvPr id="124" name="Google Shape;124;p18"/>
          <p:cNvSpPr txBox="1"/>
          <p:nvPr/>
        </p:nvSpPr>
        <p:spPr>
          <a:xfrm>
            <a:off x="3596050" y="1880700"/>
            <a:ext cx="225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Язык программирования</a:t>
            </a:r>
            <a:endParaRPr>
              <a:solidFill>
                <a:schemeClr val="dk2"/>
              </a:solidFill>
            </a:endParaRPr>
          </a:p>
        </p:txBody>
      </p:sp>
      <p:sp>
        <p:nvSpPr>
          <p:cNvPr id="125" name="Google Shape;125;p18"/>
          <p:cNvSpPr txBox="1"/>
          <p:nvPr/>
        </p:nvSpPr>
        <p:spPr>
          <a:xfrm>
            <a:off x="3596100" y="3099900"/>
            <a:ext cx="225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Интегральные схемы</a:t>
            </a:r>
            <a:endParaRPr>
              <a:solidFill>
                <a:schemeClr val="dk2"/>
              </a:solidFill>
            </a:endParaRPr>
          </a:p>
        </p:txBody>
      </p:sp>
      <p:sp>
        <p:nvSpPr>
          <p:cNvPr id="126" name="Google Shape;126;p18"/>
          <p:cNvSpPr txBox="1"/>
          <p:nvPr/>
        </p:nvSpPr>
        <p:spPr>
          <a:xfrm>
            <a:off x="3596100" y="3404700"/>
            <a:ext cx="225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Цифровая логика</a:t>
            </a:r>
            <a:endParaRPr>
              <a:solidFill>
                <a:schemeClr val="dk2"/>
              </a:solidFill>
            </a:endParaRPr>
          </a:p>
        </p:txBody>
      </p:sp>
      <p:sp>
        <p:nvSpPr>
          <p:cNvPr id="127" name="Google Shape;127;p18"/>
          <p:cNvSpPr txBox="1"/>
          <p:nvPr/>
        </p:nvSpPr>
        <p:spPr>
          <a:xfrm>
            <a:off x="3596100" y="3709500"/>
            <a:ext cx="225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Физический уровень</a:t>
            </a:r>
            <a:endParaRPr>
              <a:solidFill>
                <a:schemeClr val="dk2"/>
              </a:solidFill>
            </a:endParaRPr>
          </a:p>
        </p:txBody>
      </p:sp>
      <p:sp>
        <p:nvSpPr>
          <p:cNvPr id="128" name="Google Shape;128;p18"/>
          <p:cNvSpPr/>
          <p:nvPr/>
        </p:nvSpPr>
        <p:spPr>
          <a:xfrm>
            <a:off x="3596100" y="2885850"/>
            <a:ext cx="2259000" cy="2187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8"/>
          <p:cNvSpPr/>
          <p:nvPr/>
        </p:nvSpPr>
        <p:spPr>
          <a:xfrm>
            <a:off x="3596100" y="2581050"/>
            <a:ext cx="2259000" cy="218700"/>
          </a:xfrm>
          <a:prstGeom prst="roundRect">
            <a:avLst>
              <a:gd fmla="val 16667"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ru">
                <a:solidFill>
                  <a:schemeClr val="dk2"/>
                </a:solidFill>
              </a:rPr>
              <a:t>Набор команд</a:t>
            </a:r>
            <a:endParaRPr>
              <a:solidFill>
                <a:schemeClr val="dk2"/>
              </a:solidFill>
            </a:endParaRPr>
          </a:p>
        </p:txBody>
      </p:sp>
      <p:sp>
        <p:nvSpPr>
          <p:cNvPr id="130" name="Google Shape;130;p18"/>
          <p:cNvSpPr/>
          <p:nvPr/>
        </p:nvSpPr>
        <p:spPr>
          <a:xfrm>
            <a:off x="3596100" y="2276250"/>
            <a:ext cx="2259000" cy="218700"/>
          </a:xfrm>
          <a:prstGeom prst="roundRect">
            <a:avLst>
              <a:gd fmla="val 16667" name="adj"/>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ru">
                <a:solidFill>
                  <a:schemeClr val="dk2"/>
                </a:solidFill>
              </a:rPr>
              <a:t>Операционная система</a:t>
            </a:r>
            <a:endParaRPr>
              <a:solidFill>
                <a:schemeClr val="dk2"/>
              </a:solidFill>
            </a:endParaRPr>
          </a:p>
        </p:txBody>
      </p:sp>
      <p:sp>
        <p:nvSpPr>
          <p:cNvPr id="131" name="Google Shape;131;p18"/>
          <p:cNvSpPr txBox="1"/>
          <p:nvPr/>
        </p:nvSpPr>
        <p:spPr>
          <a:xfrm>
            <a:off x="3596050" y="2790450"/>
            <a:ext cx="225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Микроархитектура</a:t>
            </a:r>
            <a:endParaRPr>
              <a:solidFill>
                <a:schemeClr val="dk2"/>
              </a:solidFill>
            </a:endParaRPr>
          </a:p>
        </p:txBody>
      </p:sp>
      <p:sp>
        <p:nvSpPr>
          <p:cNvPr id="132" name="Google Shape;132;p18"/>
          <p:cNvSpPr/>
          <p:nvPr/>
        </p:nvSpPr>
        <p:spPr>
          <a:xfrm>
            <a:off x="3374775" y="1361838"/>
            <a:ext cx="218700" cy="1133100"/>
          </a:xfrm>
          <a:prstGeom prst="leftBrace">
            <a:avLst>
              <a:gd fmla="val 50000" name="adj1"/>
              <a:gd fmla="val 50000" name="adj2"/>
            </a:avLst>
          </a:prstGeom>
          <a:no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4CCCC"/>
              </a:solidFill>
            </a:endParaRPr>
          </a:p>
        </p:txBody>
      </p:sp>
      <p:sp>
        <p:nvSpPr>
          <p:cNvPr id="133" name="Google Shape;133;p18"/>
          <p:cNvSpPr/>
          <p:nvPr/>
        </p:nvSpPr>
        <p:spPr>
          <a:xfrm>
            <a:off x="3374775" y="2885850"/>
            <a:ext cx="218700" cy="1133100"/>
          </a:xfrm>
          <a:prstGeom prst="leftBrace">
            <a:avLst>
              <a:gd fmla="val 50000" name="adj1"/>
              <a:gd fmla="val 50000" name="adj2"/>
            </a:avLst>
          </a:prstGeom>
          <a:noFill/>
          <a:ln cap="flat" cmpd="sng" w="9525">
            <a:solidFill>
              <a:srgbClr val="B6D7A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4CCCC"/>
              </a:solidFill>
            </a:endParaRPr>
          </a:p>
        </p:txBody>
      </p:sp>
      <p:pic>
        <p:nvPicPr>
          <p:cNvPr id="134" name="Google Shape;134;p18" title="File:Eye symbol lateral.svg - Wikimedia Commons"/>
          <p:cNvPicPr preferRelativeResize="0"/>
          <p:nvPr/>
        </p:nvPicPr>
        <p:blipFill>
          <a:blip r:embed="rId3">
            <a:alphaModFix/>
          </a:blip>
          <a:stretch>
            <a:fillRect/>
          </a:stretch>
        </p:blipFill>
        <p:spPr>
          <a:xfrm flipH="1">
            <a:off x="6078750" y="1699200"/>
            <a:ext cx="1238995" cy="1982400"/>
          </a:xfrm>
          <a:prstGeom prst="rect">
            <a:avLst/>
          </a:prstGeom>
          <a:noFill/>
          <a:ln>
            <a:noFill/>
          </a:ln>
        </p:spPr>
      </p:pic>
      <p:sp>
        <p:nvSpPr>
          <p:cNvPr id="135" name="Google Shape;135;p18"/>
          <p:cNvSpPr txBox="1"/>
          <p:nvPr/>
        </p:nvSpPr>
        <p:spPr>
          <a:xfrm>
            <a:off x="1722275" y="3256875"/>
            <a:ext cx="1713300" cy="32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200">
                <a:solidFill>
                  <a:srgbClr val="6AA84F"/>
                </a:solidFill>
              </a:rPr>
              <a:t>аппаратный  уровень</a:t>
            </a:r>
            <a:endParaRPr sz="1200">
              <a:solidFill>
                <a:srgbClr val="6AA84F"/>
              </a:solidFill>
            </a:endParaRPr>
          </a:p>
        </p:txBody>
      </p:sp>
      <p:pic>
        <p:nvPicPr>
          <p:cNvPr id="136" name="Google Shape;136;p18"/>
          <p:cNvPicPr preferRelativeResize="0"/>
          <p:nvPr/>
        </p:nvPicPr>
        <p:blipFill>
          <a:blip r:embed="rId4">
            <a:alphaModFix/>
          </a:blip>
          <a:stretch>
            <a:fillRect/>
          </a:stretch>
        </p:blipFill>
        <p:spPr>
          <a:xfrm>
            <a:off x="2239225" y="2373170"/>
            <a:ext cx="1132975" cy="634450"/>
          </a:xfrm>
          <a:prstGeom prst="rect">
            <a:avLst/>
          </a:prstGeom>
          <a:noFill/>
          <a:ln>
            <a:noFill/>
          </a:ln>
        </p:spPr>
      </p:pic>
      <p:sp>
        <p:nvSpPr>
          <p:cNvPr id="137" name="Google Shape;137;p18"/>
          <p:cNvSpPr txBox="1"/>
          <p:nvPr/>
        </p:nvSpPr>
        <p:spPr>
          <a:xfrm>
            <a:off x="1565225" y="1725525"/>
            <a:ext cx="1806900" cy="32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200">
                <a:solidFill>
                  <a:srgbClr val="CC0000"/>
                </a:solidFill>
              </a:rPr>
              <a:t>программный уровень</a:t>
            </a:r>
            <a:endParaRPr sz="1200">
              <a:solidFill>
                <a:srgbClr val="CC0000"/>
              </a:solidFill>
            </a:endParaRPr>
          </a:p>
        </p:txBody>
      </p:sp>
      <p:sp>
        <p:nvSpPr>
          <p:cNvPr id="138" name="Google Shape;138;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139" name="Google Shape;139;p18"/>
          <p:cNvSpPr/>
          <p:nvPr/>
        </p:nvSpPr>
        <p:spPr>
          <a:xfrm>
            <a:off x="3595975" y="2581050"/>
            <a:ext cx="2259000" cy="218700"/>
          </a:xfrm>
          <a:prstGeom prst="roundRect">
            <a:avLst>
              <a:gd fmla="val 16667" name="adj"/>
            </a:avLst>
          </a:prstGeom>
          <a:gradFill>
            <a:gsLst>
              <a:gs pos="0">
                <a:srgbClr val="FFC882"/>
              </a:gs>
              <a:gs pos="100000">
                <a:srgbClr val="F58E09"/>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ru">
                <a:solidFill>
                  <a:schemeClr val="dk2"/>
                </a:solidFill>
              </a:rPr>
              <a:t>Набор команд</a:t>
            </a:r>
            <a:endParaRPr>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Гостевые и хозяйские системы</a:t>
            </a:r>
            <a:endParaRPr/>
          </a:p>
        </p:txBody>
      </p:sp>
      <p:sp>
        <p:nvSpPr>
          <p:cNvPr id="145" name="Google Shape;145;p19"/>
          <p:cNvSpPr txBox="1"/>
          <p:nvPr>
            <p:ph idx="1" type="body"/>
          </p:nvPr>
        </p:nvSpPr>
        <p:spPr>
          <a:xfrm>
            <a:off x="311700" y="1152475"/>
            <a:ext cx="8520600" cy="1230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Гостевая система (GUEST) - система, поведение которой моделируется</a:t>
            </a:r>
            <a:endParaRPr/>
          </a:p>
          <a:p>
            <a:pPr indent="-342900" lvl="0" marL="457200" rtl="0" algn="l">
              <a:spcBef>
                <a:spcPts val="0"/>
              </a:spcBef>
              <a:spcAft>
                <a:spcPts val="0"/>
              </a:spcAft>
              <a:buSzPts val="1800"/>
              <a:buChar char="●"/>
            </a:pPr>
            <a:r>
              <a:rPr lang="ru"/>
              <a:t>Хозяйская система (HOST) - система, на которой моделируется поведение гостевой системы</a:t>
            </a:r>
            <a:endParaRPr/>
          </a:p>
        </p:txBody>
      </p:sp>
      <p:pic>
        <p:nvPicPr>
          <p:cNvPr id="146" name="Google Shape;146;p19"/>
          <p:cNvPicPr preferRelativeResize="0"/>
          <p:nvPr/>
        </p:nvPicPr>
        <p:blipFill>
          <a:blip r:embed="rId3">
            <a:alphaModFix/>
          </a:blip>
          <a:stretch>
            <a:fillRect/>
          </a:stretch>
        </p:blipFill>
        <p:spPr>
          <a:xfrm>
            <a:off x="712484" y="2685025"/>
            <a:ext cx="2747592" cy="1554375"/>
          </a:xfrm>
          <a:prstGeom prst="rect">
            <a:avLst/>
          </a:prstGeom>
          <a:noFill/>
          <a:ln>
            <a:noFill/>
          </a:ln>
        </p:spPr>
      </p:pic>
      <p:grpSp>
        <p:nvGrpSpPr>
          <p:cNvPr id="147" name="Google Shape;147;p19"/>
          <p:cNvGrpSpPr/>
          <p:nvPr/>
        </p:nvGrpSpPr>
        <p:grpSpPr>
          <a:xfrm>
            <a:off x="5156425" y="2265625"/>
            <a:ext cx="3249675" cy="2422900"/>
            <a:chOff x="5156425" y="2265625"/>
            <a:chExt cx="3249675" cy="2422900"/>
          </a:xfrm>
        </p:grpSpPr>
        <p:sp>
          <p:nvSpPr>
            <p:cNvPr id="148" name="Google Shape;148;p19"/>
            <p:cNvSpPr/>
            <p:nvPr/>
          </p:nvSpPr>
          <p:spPr>
            <a:xfrm>
              <a:off x="5156425" y="3900725"/>
              <a:ext cx="3249600" cy="787800"/>
            </a:xfrm>
            <a:prstGeom prst="rect">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Хозяйская система</a:t>
              </a:r>
              <a:endParaRPr/>
            </a:p>
          </p:txBody>
        </p:sp>
        <p:grpSp>
          <p:nvGrpSpPr>
            <p:cNvPr id="149" name="Google Shape;149;p19"/>
            <p:cNvGrpSpPr/>
            <p:nvPr/>
          </p:nvGrpSpPr>
          <p:grpSpPr>
            <a:xfrm>
              <a:off x="5156431" y="2265631"/>
              <a:ext cx="1019015" cy="1575588"/>
              <a:chOff x="3553100" y="2448625"/>
              <a:chExt cx="3142200" cy="1575588"/>
            </a:xfrm>
          </p:grpSpPr>
          <p:sp>
            <p:nvSpPr>
              <p:cNvPr id="150" name="Google Shape;150;p19"/>
              <p:cNvSpPr/>
              <p:nvPr/>
            </p:nvSpPr>
            <p:spPr>
              <a:xfrm>
                <a:off x="3553100" y="3236413"/>
                <a:ext cx="3142200" cy="787800"/>
              </a:xfrm>
              <a:prstGeom prst="rect">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Модель 1</a:t>
                </a:r>
                <a:endParaRPr/>
              </a:p>
            </p:txBody>
          </p:sp>
          <p:sp>
            <p:nvSpPr>
              <p:cNvPr id="151" name="Google Shape;151;p19"/>
              <p:cNvSpPr/>
              <p:nvPr/>
            </p:nvSpPr>
            <p:spPr>
              <a:xfrm>
                <a:off x="3553100" y="2448625"/>
                <a:ext cx="3142200" cy="78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Гостевая система 1</a:t>
                </a:r>
                <a:endParaRPr/>
              </a:p>
            </p:txBody>
          </p:sp>
        </p:grpSp>
        <p:grpSp>
          <p:nvGrpSpPr>
            <p:cNvPr id="152" name="Google Shape;152;p19"/>
            <p:cNvGrpSpPr/>
            <p:nvPr/>
          </p:nvGrpSpPr>
          <p:grpSpPr>
            <a:xfrm>
              <a:off x="6218019" y="2265631"/>
              <a:ext cx="1019015" cy="1575588"/>
              <a:chOff x="3553100" y="2448625"/>
              <a:chExt cx="3142200" cy="1575588"/>
            </a:xfrm>
          </p:grpSpPr>
          <p:sp>
            <p:nvSpPr>
              <p:cNvPr id="153" name="Google Shape;153;p19"/>
              <p:cNvSpPr/>
              <p:nvPr/>
            </p:nvSpPr>
            <p:spPr>
              <a:xfrm>
                <a:off x="3553100" y="3236413"/>
                <a:ext cx="3142200" cy="787800"/>
              </a:xfrm>
              <a:prstGeom prst="rect">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Модель 2</a:t>
                </a:r>
                <a:endParaRPr/>
              </a:p>
            </p:txBody>
          </p:sp>
          <p:sp>
            <p:nvSpPr>
              <p:cNvPr id="154" name="Google Shape;154;p19"/>
              <p:cNvSpPr/>
              <p:nvPr/>
            </p:nvSpPr>
            <p:spPr>
              <a:xfrm>
                <a:off x="3553100" y="2448625"/>
                <a:ext cx="3142200" cy="78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Гостевая система 2</a:t>
                </a:r>
                <a:endParaRPr/>
              </a:p>
            </p:txBody>
          </p:sp>
        </p:grpSp>
        <p:sp>
          <p:nvSpPr>
            <p:cNvPr id="155" name="Google Shape;155;p19"/>
            <p:cNvSpPr/>
            <p:nvPr/>
          </p:nvSpPr>
          <p:spPr>
            <a:xfrm>
              <a:off x="7279600" y="2265625"/>
              <a:ext cx="1126500" cy="1575600"/>
            </a:xfrm>
            <a:prstGeom prst="rect">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Хозяйская программа</a:t>
              </a:r>
              <a:endParaRPr/>
            </a:p>
          </p:txBody>
        </p:sp>
      </p:grpSp>
      <p:grpSp>
        <p:nvGrpSpPr>
          <p:cNvPr id="156" name="Google Shape;156;p19"/>
          <p:cNvGrpSpPr/>
          <p:nvPr/>
        </p:nvGrpSpPr>
        <p:grpSpPr>
          <a:xfrm>
            <a:off x="3460076" y="2473250"/>
            <a:ext cx="1696500" cy="1977950"/>
            <a:chOff x="3460076" y="2473250"/>
            <a:chExt cx="1696500" cy="1977950"/>
          </a:xfrm>
        </p:grpSpPr>
        <p:cxnSp>
          <p:nvCxnSpPr>
            <p:cNvPr id="157" name="Google Shape;157;p19"/>
            <p:cNvCxnSpPr>
              <a:stCxn id="146" idx="3"/>
              <a:endCxn id="150" idx="1"/>
            </p:cNvCxnSpPr>
            <p:nvPr/>
          </p:nvCxnSpPr>
          <p:spPr>
            <a:xfrm flipH="1" rot="10800000">
              <a:off x="3460076" y="3447213"/>
              <a:ext cx="1696500" cy="15000"/>
            </a:xfrm>
            <a:prstGeom prst="straightConnector1">
              <a:avLst/>
            </a:prstGeom>
            <a:noFill/>
            <a:ln cap="flat" cmpd="sng" w="38100">
              <a:solidFill>
                <a:schemeClr val="dk2"/>
              </a:solidFill>
              <a:prstDash val="solid"/>
              <a:round/>
              <a:headEnd len="med" w="med" type="none"/>
              <a:tailEnd len="med" w="med" type="triangle"/>
            </a:ln>
          </p:spPr>
        </p:cxnSp>
        <p:pic>
          <p:nvPicPr>
            <p:cNvPr descr="a colorful windows logo with red blue green and yellow squares (источник: Tenor)" id="158" name="Google Shape;158;p19"/>
            <p:cNvPicPr preferRelativeResize="0"/>
            <p:nvPr/>
          </p:nvPicPr>
          <p:blipFill>
            <a:blip r:embed="rId4">
              <a:alphaModFix/>
            </a:blip>
            <a:stretch>
              <a:fillRect/>
            </a:stretch>
          </p:blipFill>
          <p:spPr>
            <a:xfrm>
              <a:off x="4608200" y="4064600"/>
              <a:ext cx="435582" cy="386600"/>
            </a:xfrm>
            <a:prstGeom prst="rect">
              <a:avLst/>
            </a:prstGeom>
            <a:noFill/>
            <a:ln>
              <a:noFill/>
            </a:ln>
          </p:spPr>
        </p:pic>
        <p:pic>
          <p:nvPicPr>
            <p:cNvPr descr="a red playstation logo with a blue yellow and green stripe (источник: Tenor)" id="159" name="Google Shape;159;p19"/>
            <p:cNvPicPr preferRelativeResize="0"/>
            <p:nvPr/>
          </p:nvPicPr>
          <p:blipFill>
            <a:blip r:embed="rId5">
              <a:alphaModFix/>
            </a:blip>
            <a:stretch>
              <a:fillRect/>
            </a:stretch>
          </p:blipFill>
          <p:spPr>
            <a:xfrm>
              <a:off x="4572000" y="2473250"/>
              <a:ext cx="507975" cy="386600"/>
            </a:xfrm>
            <a:prstGeom prst="rect">
              <a:avLst/>
            </a:prstGeom>
            <a:noFill/>
            <a:ln>
              <a:noFill/>
            </a:ln>
          </p:spPr>
        </p:pic>
      </p:grpSp>
      <p:sp>
        <p:nvSpPr>
          <p:cNvPr id="160" name="Google Shape;160;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Функциональная Симуляция</a:t>
            </a:r>
            <a:endParaRPr/>
          </a:p>
        </p:txBody>
      </p:sp>
      <p:sp>
        <p:nvSpPr>
          <p:cNvPr id="166" name="Google Shape;166;p20"/>
          <p:cNvSpPr txBox="1"/>
          <p:nvPr>
            <p:ph idx="1" type="body"/>
          </p:nvPr>
        </p:nvSpPr>
        <p:spPr>
          <a:xfrm>
            <a:off x="311700" y="1152475"/>
            <a:ext cx="8520600" cy="1283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Фокус на поведении СК</a:t>
            </a:r>
            <a:endParaRPr/>
          </a:p>
          <a:p>
            <a:pPr indent="-342900" lvl="0" marL="457200" rtl="0" algn="l">
              <a:spcBef>
                <a:spcPts val="0"/>
              </a:spcBef>
              <a:spcAft>
                <a:spcPts val="0"/>
              </a:spcAft>
              <a:buSzPts val="1800"/>
              <a:buChar char="●"/>
            </a:pPr>
            <a:r>
              <a:rPr lang="ru"/>
              <a:t>Микроархитеткурные параметры не учитываются</a:t>
            </a:r>
            <a:endParaRPr/>
          </a:p>
          <a:p>
            <a:pPr indent="-342900" lvl="0" marL="457200" rtl="0" algn="l">
              <a:spcBef>
                <a:spcPts val="0"/>
              </a:spcBef>
              <a:spcAft>
                <a:spcPts val="0"/>
              </a:spcAft>
              <a:buSzPts val="1800"/>
              <a:buChar char="●"/>
            </a:pPr>
            <a:r>
              <a:rPr lang="ru"/>
              <a:t>Подходит для разработки и отладки ПО</a:t>
            </a:r>
            <a:endParaRPr/>
          </a:p>
        </p:txBody>
      </p:sp>
      <p:grpSp>
        <p:nvGrpSpPr>
          <p:cNvPr id="167" name="Google Shape;167;p20"/>
          <p:cNvGrpSpPr/>
          <p:nvPr/>
        </p:nvGrpSpPr>
        <p:grpSpPr>
          <a:xfrm>
            <a:off x="1555375" y="3092550"/>
            <a:ext cx="6033250" cy="572700"/>
            <a:chOff x="1555375" y="3092550"/>
            <a:chExt cx="6033250" cy="572700"/>
          </a:xfrm>
        </p:grpSpPr>
        <p:sp>
          <p:nvSpPr>
            <p:cNvPr id="168" name="Google Shape;168;p20"/>
            <p:cNvSpPr/>
            <p:nvPr/>
          </p:nvSpPr>
          <p:spPr>
            <a:xfrm>
              <a:off x="3899400" y="3092550"/>
              <a:ext cx="13452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Симулятор</a:t>
              </a:r>
              <a:endParaRPr/>
            </a:p>
          </p:txBody>
        </p:sp>
        <p:sp>
          <p:nvSpPr>
            <p:cNvPr id="169" name="Google Shape;169;p20"/>
            <p:cNvSpPr/>
            <p:nvPr/>
          </p:nvSpPr>
          <p:spPr>
            <a:xfrm>
              <a:off x="1555375" y="3092550"/>
              <a:ext cx="13452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Входное состояние</a:t>
              </a:r>
              <a:endParaRPr/>
            </a:p>
          </p:txBody>
        </p:sp>
        <p:sp>
          <p:nvSpPr>
            <p:cNvPr id="170" name="Google Shape;170;p20"/>
            <p:cNvSpPr/>
            <p:nvPr/>
          </p:nvSpPr>
          <p:spPr>
            <a:xfrm>
              <a:off x="6243425" y="3092550"/>
              <a:ext cx="13452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Выходное состояние</a:t>
              </a:r>
              <a:endParaRPr/>
            </a:p>
          </p:txBody>
        </p:sp>
        <p:cxnSp>
          <p:nvCxnSpPr>
            <p:cNvPr id="171" name="Google Shape;171;p20"/>
            <p:cNvCxnSpPr>
              <a:stCxn id="169" idx="3"/>
              <a:endCxn id="168" idx="1"/>
            </p:cNvCxnSpPr>
            <p:nvPr/>
          </p:nvCxnSpPr>
          <p:spPr>
            <a:xfrm>
              <a:off x="2900575" y="3378900"/>
              <a:ext cx="998700" cy="0"/>
            </a:xfrm>
            <a:prstGeom prst="straightConnector1">
              <a:avLst/>
            </a:prstGeom>
            <a:noFill/>
            <a:ln cap="flat" cmpd="sng" w="9525">
              <a:solidFill>
                <a:schemeClr val="dk2"/>
              </a:solidFill>
              <a:prstDash val="solid"/>
              <a:round/>
              <a:headEnd len="med" w="med" type="none"/>
              <a:tailEnd len="med" w="med" type="triangle"/>
            </a:ln>
          </p:spPr>
        </p:cxnSp>
        <p:cxnSp>
          <p:nvCxnSpPr>
            <p:cNvPr id="172" name="Google Shape;172;p20"/>
            <p:cNvCxnSpPr>
              <a:stCxn id="168" idx="3"/>
              <a:endCxn id="170" idx="1"/>
            </p:cNvCxnSpPr>
            <p:nvPr/>
          </p:nvCxnSpPr>
          <p:spPr>
            <a:xfrm>
              <a:off x="5244600" y="3378900"/>
              <a:ext cx="998700" cy="0"/>
            </a:xfrm>
            <a:prstGeom prst="straightConnector1">
              <a:avLst/>
            </a:prstGeom>
            <a:noFill/>
            <a:ln cap="flat" cmpd="sng" w="9525">
              <a:solidFill>
                <a:schemeClr val="dk2"/>
              </a:solidFill>
              <a:prstDash val="solid"/>
              <a:round/>
              <a:headEnd len="med" w="med" type="none"/>
              <a:tailEnd len="med" w="med" type="triangle"/>
            </a:ln>
          </p:spPr>
        </p:cxnSp>
      </p:grpSp>
      <p:sp>
        <p:nvSpPr>
          <p:cNvPr id="173" name="Google Shape;173;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Программная модель CPU</a:t>
            </a:r>
            <a:endParaRPr/>
          </a:p>
        </p:txBody>
      </p:sp>
      <p:sp>
        <p:nvSpPr>
          <p:cNvPr id="179" name="Google Shape;179;p21"/>
          <p:cNvSpPr txBox="1"/>
          <p:nvPr>
            <p:ph idx="1" type="body"/>
          </p:nvPr>
        </p:nvSpPr>
        <p:spPr>
          <a:xfrm>
            <a:off x="311700" y="1152475"/>
            <a:ext cx="8520600" cy="907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Ядро исполняет инструкции</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Память - хранит код и данные</a:t>
            </a:r>
            <a:endParaRPr>
              <a:solidFill>
                <a:schemeClr val="dk1"/>
              </a:solidFill>
            </a:endParaRPr>
          </a:p>
        </p:txBody>
      </p:sp>
      <p:sp>
        <p:nvSpPr>
          <p:cNvPr id="180" name="Google Shape;180;p21"/>
          <p:cNvSpPr/>
          <p:nvPr/>
        </p:nvSpPr>
        <p:spPr>
          <a:xfrm>
            <a:off x="4095300" y="2464725"/>
            <a:ext cx="953400" cy="6066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CPU 1</a:t>
            </a:r>
            <a:endParaRPr/>
          </a:p>
        </p:txBody>
      </p:sp>
      <p:sp>
        <p:nvSpPr>
          <p:cNvPr id="181" name="Google Shape;181;p21"/>
          <p:cNvSpPr/>
          <p:nvPr/>
        </p:nvSpPr>
        <p:spPr>
          <a:xfrm>
            <a:off x="2626500" y="4450225"/>
            <a:ext cx="3891000" cy="606600"/>
          </a:xfrm>
          <a:prstGeom prst="roundRect">
            <a:avLst>
              <a:gd fmla="val 16667" name="adj"/>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Memory</a:t>
            </a:r>
            <a:endParaRPr/>
          </a:p>
        </p:txBody>
      </p:sp>
      <p:cxnSp>
        <p:nvCxnSpPr>
          <p:cNvPr id="182" name="Google Shape;182;p21"/>
          <p:cNvCxnSpPr>
            <a:stCxn id="180" idx="2"/>
            <a:endCxn id="183" idx="0"/>
          </p:cNvCxnSpPr>
          <p:nvPr/>
        </p:nvCxnSpPr>
        <p:spPr>
          <a:xfrm>
            <a:off x="4572000" y="3071325"/>
            <a:ext cx="0" cy="386100"/>
          </a:xfrm>
          <a:prstGeom prst="straightConnector1">
            <a:avLst/>
          </a:prstGeom>
          <a:noFill/>
          <a:ln cap="flat" cmpd="sng" w="9525">
            <a:solidFill>
              <a:schemeClr val="dk2"/>
            </a:solidFill>
            <a:prstDash val="solid"/>
            <a:round/>
            <a:headEnd len="med" w="med" type="triangle"/>
            <a:tailEnd len="med" w="med" type="triangle"/>
          </a:ln>
        </p:spPr>
      </p:cxnSp>
      <p:sp>
        <p:nvSpPr>
          <p:cNvPr id="183" name="Google Shape;183;p21"/>
          <p:cNvSpPr/>
          <p:nvPr/>
        </p:nvSpPr>
        <p:spPr>
          <a:xfrm>
            <a:off x="2626500" y="3457475"/>
            <a:ext cx="3891000" cy="6066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Machine</a:t>
            </a:r>
            <a:endParaRPr/>
          </a:p>
        </p:txBody>
      </p:sp>
      <p:cxnSp>
        <p:nvCxnSpPr>
          <p:cNvPr id="184" name="Google Shape;184;p21"/>
          <p:cNvCxnSpPr/>
          <p:nvPr/>
        </p:nvCxnSpPr>
        <p:spPr>
          <a:xfrm>
            <a:off x="4572000" y="4064075"/>
            <a:ext cx="0" cy="386100"/>
          </a:xfrm>
          <a:prstGeom prst="straightConnector1">
            <a:avLst/>
          </a:prstGeom>
          <a:noFill/>
          <a:ln cap="flat" cmpd="sng" w="9525">
            <a:solidFill>
              <a:schemeClr val="dk2"/>
            </a:solidFill>
            <a:prstDash val="solid"/>
            <a:round/>
            <a:headEnd len="med" w="med" type="triangle"/>
            <a:tailEnd len="med" w="med" type="triangle"/>
          </a:ln>
        </p:spPr>
      </p:cxnSp>
      <p:sp>
        <p:nvSpPr>
          <p:cNvPr id="185" name="Google Shape;185;p21"/>
          <p:cNvSpPr/>
          <p:nvPr/>
        </p:nvSpPr>
        <p:spPr>
          <a:xfrm>
            <a:off x="2626500" y="2464725"/>
            <a:ext cx="953400" cy="6066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CPU 0</a:t>
            </a:r>
            <a:endParaRPr/>
          </a:p>
        </p:txBody>
      </p:sp>
      <p:cxnSp>
        <p:nvCxnSpPr>
          <p:cNvPr id="186" name="Google Shape;186;p21"/>
          <p:cNvCxnSpPr/>
          <p:nvPr/>
        </p:nvCxnSpPr>
        <p:spPr>
          <a:xfrm>
            <a:off x="3103200" y="3071325"/>
            <a:ext cx="0" cy="386100"/>
          </a:xfrm>
          <a:prstGeom prst="straightConnector1">
            <a:avLst/>
          </a:prstGeom>
          <a:noFill/>
          <a:ln cap="flat" cmpd="sng" w="9525">
            <a:solidFill>
              <a:schemeClr val="dk2"/>
            </a:solidFill>
            <a:prstDash val="solid"/>
            <a:round/>
            <a:headEnd len="med" w="med" type="triangle"/>
            <a:tailEnd len="med" w="med" type="triangle"/>
          </a:ln>
        </p:spPr>
      </p:cxnSp>
      <p:sp>
        <p:nvSpPr>
          <p:cNvPr id="187" name="Google Shape;187;p21"/>
          <p:cNvSpPr txBox="1"/>
          <p:nvPr/>
        </p:nvSpPr>
        <p:spPr>
          <a:xfrm>
            <a:off x="4989400" y="2314130"/>
            <a:ext cx="889500" cy="9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3300">
                <a:solidFill>
                  <a:schemeClr val="dk1"/>
                </a:solidFill>
              </a:rPr>
              <a:t>…</a:t>
            </a:r>
            <a:endParaRPr sz="3300">
              <a:solidFill>
                <a:schemeClr val="dk1"/>
              </a:solidFill>
            </a:endParaRPr>
          </a:p>
        </p:txBody>
      </p:sp>
      <p:sp>
        <p:nvSpPr>
          <p:cNvPr id="188" name="Google Shape;188;p21"/>
          <p:cNvSpPr/>
          <p:nvPr/>
        </p:nvSpPr>
        <p:spPr>
          <a:xfrm>
            <a:off x="5564100" y="2464725"/>
            <a:ext cx="953400" cy="6066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CPU N</a:t>
            </a:r>
            <a:endParaRPr/>
          </a:p>
        </p:txBody>
      </p:sp>
      <p:cxnSp>
        <p:nvCxnSpPr>
          <p:cNvPr id="189" name="Google Shape;189;p21"/>
          <p:cNvCxnSpPr/>
          <p:nvPr/>
        </p:nvCxnSpPr>
        <p:spPr>
          <a:xfrm>
            <a:off x="6040800" y="3112550"/>
            <a:ext cx="0" cy="386100"/>
          </a:xfrm>
          <a:prstGeom prst="straightConnector1">
            <a:avLst/>
          </a:prstGeom>
          <a:noFill/>
          <a:ln cap="flat" cmpd="sng" w="9525">
            <a:solidFill>
              <a:schemeClr val="dk2"/>
            </a:solidFill>
            <a:prstDash val="solid"/>
            <a:round/>
            <a:headEnd len="med" w="med" type="triangle"/>
            <a:tailEnd len="med" w="med" type="triangle"/>
          </a:ln>
        </p:spPr>
      </p:cxnSp>
      <p:sp>
        <p:nvSpPr>
          <p:cNvPr id="190" name="Google Shape;190;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191" name="Google Shape;191;p21"/>
          <p:cNvSpPr txBox="1"/>
          <p:nvPr>
            <p:ph idx="1" type="body"/>
          </p:nvPr>
        </p:nvSpPr>
        <p:spPr>
          <a:xfrm>
            <a:off x="311700" y="1783700"/>
            <a:ext cx="8520600" cy="491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Пишем свой симулятор…</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2"/>
          <p:cNvSpPr txBox="1"/>
          <p:nvPr/>
        </p:nvSpPr>
        <p:spPr>
          <a:xfrm>
            <a:off x="1901700" y="1017725"/>
            <a:ext cx="5340600" cy="3846000"/>
          </a:xfrm>
          <a:prstGeom prst="rect">
            <a:avLst/>
          </a:prstGeom>
          <a:noFill/>
          <a:ln>
            <a:noFill/>
          </a:ln>
        </p:spPr>
        <p:txBody>
          <a:bodyPr anchorCtr="0" anchor="t" bIns="91425" lIns="91425" spcFirstLastPara="1" rIns="91425" wrap="square" tIns="91425">
            <a:spAutoFit/>
          </a:bodyPr>
          <a:lstStyle/>
          <a:p>
            <a:pPr indent="0" lvl="0" marL="0" rtl="0" algn="l">
              <a:lnSpc>
                <a:spcPct val="135714"/>
              </a:lnSpc>
              <a:spcBef>
                <a:spcPts val="0"/>
              </a:spcBef>
              <a:spcAft>
                <a:spcPts val="0"/>
              </a:spcAft>
              <a:buClr>
                <a:schemeClr val="dk1"/>
              </a:buClr>
              <a:buSzPts val="1100"/>
              <a:buFont typeface="Arial"/>
              <a:buNone/>
            </a:pPr>
            <a:r>
              <a:rPr lang="ru" sz="1800">
                <a:solidFill>
                  <a:srgbClr val="AF00DB"/>
                </a:solidFill>
                <a:highlight>
                  <a:srgbClr val="FFFFFF"/>
                </a:highlight>
                <a:latin typeface="Cascadia Code"/>
                <a:ea typeface="Cascadia Code"/>
                <a:cs typeface="Cascadia Code"/>
                <a:sym typeface="Cascadia Code"/>
              </a:rPr>
              <a:t>using</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Register</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uint32_t</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Clr>
                <a:schemeClr val="dk1"/>
              </a:buClr>
              <a:buSzPts val="1100"/>
              <a:buFont typeface="Arial"/>
              <a:buNone/>
            </a:pPr>
            <a:r>
              <a:rPr lang="ru" sz="1800">
                <a:solidFill>
                  <a:srgbClr val="0000FF"/>
                </a:solidFill>
                <a:highlight>
                  <a:srgbClr val="FFFFFF"/>
                </a:highlight>
                <a:latin typeface="Cascadia Code"/>
                <a:ea typeface="Cascadia Code"/>
                <a:cs typeface="Cascadia Code"/>
                <a:sym typeface="Cascadia Code"/>
              </a:rPr>
              <a:t>constexpr</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std</a:t>
            </a:r>
            <a:r>
              <a:rPr lang="ru" sz="1800">
                <a:solidFill>
                  <a:srgbClr val="3B3B3B"/>
                </a:solidFill>
                <a:highlight>
                  <a:srgbClr val="FFFFFF"/>
                </a:highlight>
                <a:latin typeface="Cascadia Code"/>
                <a:ea typeface="Cascadia Code"/>
                <a:cs typeface="Cascadia Code"/>
                <a:sym typeface="Cascadia Code"/>
              </a:rPr>
              <a:t>::</a:t>
            </a:r>
            <a:r>
              <a:rPr lang="ru" sz="1800">
                <a:solidFill>
                  <a:srgbClr val="267F99"/>
                </a:solidFill>
                <a:highlight>
                  <a:srgbClr val="FFFFFF"/>
                </a:highlight>
                <a:latin typeface="Cascadia Code"/>
                <a:ea typeface="Cascadia Code"/>
                <a:cs typeface="Cascadia Code"/>
                <a:sym typeface="Cascadia Code"/>
              </a:rPr>
              <a:t>size_t</a:t>
            </a:r>
            <a:r>
              <a:rPr lang="ru" sz="1800">
                <a:solidFill>
                  <a:srgbClr val="3B3B3B"/>
                </a:solidFill>
                <a:highlight>
                  <a:srgbClr val="FFFFFF"/>
                </a:highlight>
                <a:latin typeface="Cascadia Code"/>
                <a:ea typeface="Cascadia Code"/>
                <a:cs typeface="Cascadia Code"/>
                <a:sym typeface="Cascadia Code"/>
              </a:rPr>
              <a:t> </a:t>
            </a:r>
            <a:r>
              <a:rPr lang="ru" sz="1800">
                <a:solidFill>
                  <a:srgbClr val="0070C1"/>
                </a:solidFill>
                <a:highlight>
                  <a:srgbClr val="FFFFFF"/>
                </a:highlight>
                <a:latin typeface="Cascadia Code"/>
                <a:ea typeface="Cascadia Code"/>
                <a:cs typeface="Cascadia Code"/>
                <a:sym typeface="Cascadia Code"/>
              </a:rPr>
              <a:t>kNumRegs</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098658"/>
                </a:solidFill>
                <a:highlight>
                  <a:srgbClr val="FFFFFF"/>
                </a:highlight>
                <a:latin typeface="Cascadia Code"/>
                <a:ea typeface="Cascadia Code"/>
                <a:cs typeface="Cascadia Code"/>
                <a:sym typeface="Cascadia Code"/>
              </a:rPr>
              <a:t>32</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Clr>
                <a:schemeClr val="dk1"/>
              </a:buClr>
              <a:buSzPts val="1100"/>
              <a:buFont typeface="Arial"/>
              <a:buNone/>
            </a:pPr>
            <a:r>
              <a:rPr lang="ru" sz="1800">
                <a:solidFill>
                  <a:srgbClr val="0000FF"/>
                </a:solidFill>
                <a:highlight>
                  <a:srgbClr val="FFFFFF"/>
                </a:highlight>
                <a:latin typeface="Cascadia Code"/>
                <a:ea typeface="Cascadia Code"/>
                <a:cs typeface="Cascadia Code"/>
                <a:sym typeface="Cascadia Code"/>
              </a:rPr>
              <a:t>struct</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CpuState</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Clr>
                <a:schemeClr val="dk1"/>
              </a:buClr>
              <a:buSzPts val="1100"/>
              <a:buFont typeface="Arial"/>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Register</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pc</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Clr>
                <a:schemeClr val="dk1"/>
              </a:buClr>
              <a:buSzPts val="1100"/>
              <a:buFont typeface="Arial"/>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Register</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gpr_regs</a:t>
            </a:r>
            <a:r>
              <a:rPr lang="ru" sz="1800">
                <a:solidFill>
                  <a:srgbClr val="3B3B3B"/>
                </a:solidFill>
                <a:highlight>
                  <a:srgbClr val="FFFFFF"/>
                </a:highlight>
                <a:latin typeface="Cascadia Code"/>
                <a:ea typeface="Cascadia Code"/>
                <a:cs typeface="Cascadia Code"/>
                <a:sym typeface="Cascadia Code"/>
              </a:rPr>
              <a:t>[</a:t>
            </a:r>
            <a:r>
              <a:rPr lang="ru" sz="1800">
                <a:solidFill>
                  <a:srgbClr val="0070C1"/>
                </a:solidFill>
                <a:highlight>
                  <a:srgbClr val="FFFFFF"/>
                </a:highlight>
                <a:latin typeface="Cascadia Code"/>
                <a:ea typeface="Cascadia Code"/>
                <a:cs typeface="Cascadia Code"/>
                <a:sym typeface="Cascadia Code"/>
              </a:rPr>
              <a:t>kNumRegs</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Clr>
                <a:schemeClr val="dk1"/>
              </a:buClr>
              <a:buSzPts val="1100"/>
              <a:buFont typeface="Arial"/>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Memory</a:t>
            </a:r>
            <a:r>
              <a:rPr lang="ru" sz="1800">
                <a:solidFill>
                  <a:srgbClr val="3B3B3B"/>
                </a:solidFill>
                <a:highlight>
                  <a:srgbClr val="FFFFFF"/>
                </a:highlight>
                <a:latin typeface="Cascadia Code"/>
                <a:ea typeface="Cascadia Code"/>
                <a:cs typeface="Cascadia Code"/>
                <a:sym typeface="Cascadia Code"/>
              </a:rPr>
              <a:t> </a:t>
            </a:r>
            <a:r>
              <a:rPr lang="ru" sz="1800">
                <a:solidFill>
                  <a:srgbClr val="0000FF"/>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memory</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Clr>
                <a:schemeClr val="dk1"/>
              </a:buClr>
              <a:buSzPts val="1100"/>
              <a:buFont typeface="Arial"/>
              <a:buNone/>
            </a:pP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Clr>
                <a:schemeClr val="dk1"/>
              </a:buClr>
              <a:buSzPts val="1100"/>
              <a:buFont typeface="Arial"/>
              <a:buNone/>
            </a:pPr>
            <a:r>
              <a:rPr lang="ru" sz="1800">
                <a:solidFill>
                  <a:srgbClr val="0000FF"/>
                </a:solidFill>
                <a:highlight>
                  <a:srgbClr val="FFFFFF"/>
                </a:highlight>
                <a:latin typeface="Cascadia Code"/>
                <a:ea typeface="Cascadia Code"/>
                <a:cs typeface="Cascadia Code"/>
                <a:sym typeface="Cascadia Code"/>
              </a:rPr>
              <a:t>struct</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Memory</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Clr>
                <a:schemeClr val="dk1"/>
              </a:buClr>
              <a:buSzPts val="1100"/>
              <a:buFont typeface="Arial"/>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std</a:t>
            </a:r>
            <a:r>
              <a:rPr lang="ru" sz="1800">
                <a:solidFill>
                  <a:srgbClr val="3B3B3B"/>
                </a:solidFill>
                <a:highlight>
                  <a:srgbClr val="FFFFFF"/>
                </a:highlight>
                <a:latin typeface="Cascadia Code"/>
                <a:ea typeface="Cascadia Code"/>
                <a:cs typeface="Cascadia Code"/>
                <a:sym typeface="Cascadia Code"/>
              </a:rPr>
              <a:t>::</a:t>
            </a:r>
            <a:r>
              <a:rPr lang="ru" sz="1800">
                <a:solidFill>
                  <a:srgbClr val="267F99"/>
                </a:solidFill>
                <a:highlight>
                  <a:srgbClr val="FFFFFF"/>
                </a:highlight>
                <a:latin typeface="Cascadia Code"/>
                <a:ea typeface="Cascadia Code"/>
                <a:cs typeface="Cascadia Code"/>
                <a:sym typeface="Cascadia Code"/>
              </a:rPr>
              <a:t>vector</a:t>
            </a:r>
            <a:r>
              <a:rPr lang="ru" sz="1800">
                <a:solidFill>
                  <a:srgbClr val="3B3B3B"/>
                </a:solidFill>
                <a:highlight>
                  <a:srgbClr val="FFFFFF"/>
                </a:highlight>
                <a:latin typeface="Cascadia Code"/>
                <a:ea typeface="Cascadia Code"/>
                <a:cs typeface="Cascadia Code"/>
                <a:sym typeface="Cascadia Code"/>
              </a:rPr>
              <a:t>&lt;</a:t>
            </a:r>
            <a:r>
              <a:rPr lang="ru" sz="1800">
                <a:solidFill>
                  <a:srgbClr val="267F99"/>
                </a:solidFill>
                <a:highlight>
                  <a:srgbClr val="FFFFFF"/>
                </a:highlight>
                <a:latin typeface="Cascadia Code"/>
                <a:ea typeface="Cascadia Code"/>
                <a:cs typeface="Cascadia Code"/>
                <a:sym typeface="Cascadia Code"/>
              </a:rPr>
              <a:t>uint8_t</a:t>
            </a:r>
            <a:r>
              <a:rPr lang="ru" sz="1800">
                <a:solidFill>
                  <a:srgbClr val="3B3B3B"/>
                </a:solidFill>
                <a:highlight>
                  <a:srgbClr val="FFFFFF"/>
                </a:highlight>
                <a:latin typeface="Cascadia Code"/>
                <a:ea typeface="Cascadia Code"/>
                <a:cs typeface="Cascadia Code"/>
                <a:sym typeface="Cascadia Code"/>
              </a:rPr>
              <a:t>&gt; </a:t>
            </a:r>
            <a:r>
              <a:rPr lang="ru" sz="1800">
                <a:solidFill>
                  <a:srgbClr val="001080"/>
                </a:solidFill>
                <a:highlight>
                  <a:srgbClr val="FFFFFF"/>
                </a:highlight>
                <a:latin typeface="Cascadia Code"/>
                <a:ea typeface="Cascadia Code"/>
                <a:cs typeface="Cascadia Code"/>
                <a:sym typeface="Cascadia Code"/>
              </a:rPr>
              <a:t>data</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a:t>
            </a:r>
            <a:endParaRPr sz="1800">
              <a:solidFill>
                <a:srgbClr val="0000FF"/>
              </a:solidFill>
              <a:highlight>
                <a:srgbClr val="FFFFFF"/>
              </a:highlight>
              <a:latin typeface="Cascadia Code"/>
              <a:ea typeface="Cascadia Code"/>
              <a:cs typeface="Cascadia Code"/>
              <a:sym typeface="Cascadia Code"/>
            </a:endParaRPr>
          </a:p>
        </p:txBody>
      </p:sp>
      <p:sp>
        <p:nvSpPr>
          <p:cNvPr id="197" name="Google Shape;197;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Простейшая модель на С++</a:t>
            </a:r>
            <a:endParaRPr/>
          </a:p>
        </p:txBody>
      </p:sp>
      <p:grpSp>
        <p:nvGrpSpPr>
          <p:cNvPr id="198" name="Google Shape;198;p22"/>
          <p:cNvGrpSpPr/>
          <p:nvPr/>
        </p:nvGrpSpPr>
        <p:grpSpPr>
          <a:xfrm>
            <a:off x="-19150" y="1302125"/>
            <a:ext cx="7054625" cy="1207375"/>
            <a:chOff x="-19150" y="1302125"/>
            <a:chExt cx="7054625" cy="1207375"/>
          </a:xfrm>
        </p:grpSpPr>
        <p:sp>
          <p:nvSpPr>
            <p:cNvPr id="199" name="Google Shape;199;p22"/>
            <p:cNvSpPr/>
            <p:nvPr/>
          </p:nvSpPr>
          <p:spPr>
            <a:xfrm>
              <a:off x="2070175" y="2249700"/>
              <a:ext cx="4965300" cy="259800"/>
            </a:xfrm>
            <a:prstGeom prst="roundRect">
              <a:avLst>
                <a:gd fmla="val 16667" name="adj"/>
              </a:avLst>
            </a:prstGeom>
            <a:noFill/>
            <a:ln cap="flat" cmpd="sng" w="19050">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 name="Google Shape;200;p22"/>
            <p:cNvSpPr txBox="1"/>
            <p:nvPr/>
          </p:nvSpPr>
          <p:spPr>
            <a:xfrm>
              <a:off x="-19150" y="1302125"/>
              <a:ext cx="2349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Программный </a:t>
              </a:r>
              <a:endParaRPr>
                <a:solidFill>
                  <a:schemeClr val="dk2"/>
                </a:solidFill>
              </a:endParaRPr>
            </a:p>
            <a:p>
              <a:pPr indent="0" lvl="0" marL="0" rtl="0" algn="ctr">
                <a:spcBef>
                  <a:spcPts val="0"/>
                </a:spcBef>
                <a:spcAft>
                  <a:spcPts val="0"/>
                </a:spcAft>
                <a:buNone/>
              </a:pPr>
              <a:r>
                <a:rPr lang="ru">
                  <a:solidFill>
                    <a:schemeClr val="dk2"/>
                  </a:solidFill>
                </a:rPr>
                <a:t>счетчик</a:t>
              </a:r>
              <a:endParaRPr>
                <a:solidFill>
                  <a:schemeClr val="dk2"/>
                </a:solidFill>
              </a:endParaRPr>
            </a:p>
          </p:txBody>
        </p:sp>
        <p:cxnSp>
          <p:nvCxnSpPr>
            <p:cNvPr id="201" name="Google Shape;201;p22"/>
            <p:cNvCxnSpPr>
              <a:stCxn id="200" idx="2"/>
              <a:endCxn id="199" idx="1"/>
            </p:cNvCxnSpPr>
            <p:nvPr/>
          </p:nvCxnSpPr>
          <p:spPr>
            <a:xfrm>
              <a:off x="1155350" y="1917725"/>
              <a:ext cx="914700" cy="462000"/>
            </a:xfrm>
            <a:prstGeom prst="straightConnector1">
              <a:avLst/>
            </a:prstGeom>
            <a:noFill/>
            <a:ln cap="flat" cmpd="sng" w="9525">
              <a:solidFill>
                <a:schemeClr val="dk2"/>
              </a:solidFill>
              <a:prstDash val="solid"/>
              <a:round/>
              <a:headEnd len="med" w="med" type="none"/>
              <a:tailEnd len="med" w="med" type="triangle"/>
            </a:ln>
          </p:spPr>
        </p:cxnSp>
      </p:grpSp>
      <p:grpSp>
        <p:nvGrpSpPr>
          <p:cNvPr id="202" name="Google Shape;202;p22"/>
          <p:cNvGrpSpPr/>
          <p:nvPr/>
        </p:nvGrpSpPr>
        <p:grpSpPr>
          <a:xfrm>
            <a:off x="2070163" y="1657975"/>
            <a:ext cx="6762138" cy="1217450"/>
            <a:chOff x="2070163" y="1657975"/>
            <a:chExt cx="6762138" cy="1217450"/>
          </a:xfrm>
        </p:grpSpPr>
        <p:sp>
          <p:nvSpPr>
            <p:cNvPr id="203" name="Google Shape;203;p22"/>
            <p:cNvSpPr/>
            <p:nvPr/>
          </p:nvSpPr>
          <p:spPr>
            <a:xfrm>
              <a:off x="2070163" y="2615625"/>
              <a:ext cx="4965300" cy="259800"/>
            </a:xfrm>
            <a:prstGeom prst="roundRect">
              <a:avLst>
                <a:gd fmla="val 16667" name="adj"/>
              </a:avLst>
            </a:prstGeom>
            <a:noFill/>
            <a:ln cap="flat" cmpd="sng" w="19050">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4" name="Google Shape;204;p22"/>
            <p:cNvCxnSpPr>
              <a:endCxn id="203" idx="3"/>
            </p:cNvCxnSpPr>
            <p:nvPr/>
          </p:nvCxnSpPr>
          <p:spPr>
            <a:xfrm flipH="1">
              <a:off x="7035463" y="2058225"/>
              <a:ext cx="934200" cy="687300"/>
            </a:xfrm>
            <a:prstGeom prst="straightConnector1">
              <a:avLst/>
            </a:prstGeom>
            <a:noFill/>
            <a:ln cap="flat" cmpd="sng" w="9525">
              <a:solidFill>
                <a:schemeClr val="dk2"/>
              </a:solidFill>
              <a:prstDash val="solid"/>
              <a:round/>
              <a:headEnd len="med" w="med" type="none"/>
              <a:tailEnd len="med" w="med" type="triangle"/>
            </a:ln>
          </p:spPr>
        </p:cxnSp>
        <p:sp>
          <p:nvSpPr>
            <p:cNvPr id="205" name="Google Shape;205;p22"/>
            <p:cNvSpPr txBox="1"/>
            <p:nvPr/>
          </p:nvSpPr>
          <p:spPr>
            <a:xfrm>
              <a:off x="7315800" y="1657975"/>
              <a:ext cx="1516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Регистры</a:t>
              </a:r>
              <a:endParaRPr>
                <a:solidFill>
                  <a:schemeClr val="dk2"/>
                </a:solidFill>
              </a:endParaRPr>
            </a:p>
          </p:txBody>
        </p:sp>
      </p:grpSp>
      <p:sp>
        <p:nvSpPr>
          <p:cNvPr id="206" name="Google Shape;206;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grpSp>
        <p:nvGrpSpPr>
          <p:cNvPr id="207" name="Google Shape;207;p22"/>
          <p:cNvGrpSpPr/>
          <p:nvPr/>
        </p:nvGrpSpPr>
        <p:grpSpPr>
          <a:xfrm>
            <a:off x="-50500" y="2249538"/>
            <a:ext cx="7085950" cy="991813"/>
            <a:chOff x="-50500" y="2249538"/>
            <a:chExt cx="7085950" cy="991813"/>
          </a:xfrm>
        </p:grpSpPr>
        <p:sp>
          <p:nvSpPr>
            <p:cNvPr id="208" name="Google Shape;208;p22"/>
            <p:cNvSpPr/>
            <p:nvPr/>
          </p:nvSpPr>
          <p:spPr>
            <a:xfrm>
              <a:off x="2070150" y="2981550"/>
              <a:ext cx="4965300" cy="259800"/>
            </a:xfrm>
            <a:prstGeom prst="roundRect">
              <a:avLst>
                <a:gd fmla="val 16667" name="adj"/>
              </a:avLst>
            </a:prstGeom>
            <a:noFill/>
            <a:ln cap="flat" cmpd="sng" w="19050">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9" name="Google Shape;209;p22"/>
            <p:cNvSpPr txBox="1"/>
            <p:nvPr/>
          </p:nvSpPr>
          <p:spPr>
            <a:xfrm>
              <a:off x="-50500" y="2249538"/>
              <a:ext cx="2349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Память</a:t>
              </a:r>
              <a:endParaRPr>
                <a:solidFill>
                  <a:schemeClr val="dk2"/>
                </a:solidFill>
              </a:endParaRPr>
            </a:p>
          </p:txBody>
        </p:sp>
        <p:cxnSp>
          <p:nvCxnSpPr>
            <p:cNvPr id="210" name="Google Shape;210;p22"/>
            <p:cNvCxnSpPr/>
            <p:nvPr/>
          </p:nvCxnSpPr>
          <p:spPr>
            <a:xfrm>
              <a:off x="1145050" y="2652025"/>
              <a:ext cx="914700" cy="462000"/>
            </a:xfrm>
            <a:prstGeom prst="straightConnector1">
              <a:avLst/>
            </a:prstGeom>
            <a:noFill/>
            <a:ln cap="flat" cmpd="sng" w="9525">
              <a:solidFill>
                <a:schemeClr val="dk2"/>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ru"/>
              <a:t>Простейшая модель на С++</a:t>
            </a:r>
            <a:endParaRPr/>
          </a:p>
          <a:p>
            <a:pPr indent="0" lvl="0" marL="0" rtl="0" algn="l">
              <a:spcBef>
                <a:spcPts val="0"/>
              </a:spcBef>
              <a:spcAft>
                <a:spcPts val="0"/>
              </a:spcAft>
              <a:buNone/>
            </a:pPr>
            <a:r>
              <a:t/>
            </a:r>
            <a:endParaRPr/>
          </a:p>
        </p:txBody>
      </p:sp>
      <p:sp>
        <p:nvSpPr>
          <p:cNvPr id="216" name="Google Shape;216;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217" name="Google Shape;217;p23"/>
          <p:cNvSpPr txBox="1"/>
          <p:nvPr/>
        </p:nvSpPr>
        <p:spPr>
          <a:xfrm>
            <a:off x="2152050" y="1017725"/>
            <a:ext cx="4839900" cy="3846000"/>
          </a:xfrm>
          <a:prstGeom prst="rect">
            <a:avLst/>
          </a:prstGeom>
          <a:noFill/>
          <a:ln>
            <a:noFill/>
          </a:ln>
        </p:spPr>
        <p:txBody>
          <a:bodyPr anchorCtr="0" anchor="t" bIns="91425" lIns="91425" spcFirstLastPara="1" rIns="91425" wrap="square" tIns="91425">
            <a:spAutoFit/>
          </a:bodyPr>
          <a:lstStyle/>
          <a:p>
            <a:pPr indent="0" lvl="0" marL="0" rtl="0" algn="l">
              <a:lnSpc>
                <a:spcPct val="135714"/>
              </a:lnSpc>
              <a:spcBef>
                <a:spcPts val="0"/>
              </a:spcBef>
              <a:spcAft>
                <a:spcPts val="0"/>
              </a:spcAft>
              <a:buNone/>
            </a:pPr>
            <a:r>
              <a:rPr lang="ru" sz="1800">
                <a:solidFill>
                  <a:srgbClr val="AF00DB"/>
                </a:solidFill>
                <a:highlight>
                  <a:srgbClr val="FFFFFF"/>
                </a:highlight>
                <a:latin typeface="Cascadia Code"/>
                <a:ea typeface="Cascadia Code"/>
                <a:cs typeface="Cascadia Code"/>
                <a:sym typeface="Cascadia Code"/>
              </a:rPr>
              <a:t>using</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Word</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std</a:t>
            </a:r>
            <a:r>
              <a:rPr lang="ru" sz="1800">
                <a:solidFill>
                  <a:srgbClr val="3B3B3B"/>
                </a:solidFill>
                <a:highlight>
                  <a:srgbClr val="FFFFFF"/>
                </a:highlight>
                <a:latin typeface="Cascadia Code"/>
                <a:ea typeface="Cascadia Code"/>
                <a:cs typeface="Cascadia Code"/>
                <a:sym typeface="Cascadia Code"/>
              </a:rPr>
              <a:t>::</a:t>
            </a:r>
            <a:r>
              <a:rPr lang="ru" sz="1800">
                <a:solidFill>
                  <a:srgbClr val="267F99"/>
                </a:solidFill>
                <a:highlight>
                  <a:srgbClr val="FFFFFF"/>
                </a:highlight>
                <a:latin typeface="Cascadia Code"/>
                <a:ea typeface="Cascadia Code"/>
                <a:cs typeface="Cascadia Code"/>
                <a:sym typeface="Cascadia Code"/>
              </a:rPr>
              <a:t>uint32_t</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0000FF"/>
                </a:solidFill>
                <a:highlight>
                  <a:srgbClr val="FFFFFF"/>
                </a:highlight>
                <a:latin typeface="Cascadia Code"/>
                <a:ea typeface="Cascadia Code"/>
                <a:cs typeface="Cascadia Code"/>
                <a:sym typeface="Cascadia Code"/>
              </a:rPr>
              <a:t>enum</a:t>
            </a:r>
            <a:r>
              <a:rPr lang="ru" sz="1800">
                <a:solidFill>
                  <a:srgbClr val="3B3B3B"/>
                </a:solidFill>
                <a:highlight>
                  <a:srgbClr val="FFFFFF"/>
                </a:highlight>
                <a:latin typeface="Cascadia Code"/>
                <a:ea typeface="Cascadia Code"/>
                <a:cs typeface="Cascadia Code"/>
                <a:sym typeface="Cascadia Code"/>
              </a:rPr>
              <a:t> </a:t>
            </a:r>
            <a:r>
              <a:rPr lang="ru" sz="1800">
                <a:solidFill>
                  <a:srgbClr val="0000FF"/>
                </a:solidFill>
                <a:highlight>
                  <a:srgbClr val="FFFFFF"/>
                </a:highlight>
                <a:latin typeface="Cascadia Code"/>
                <a:ea typeface="Cascadia Code"/>
                <a:cs typeface="Cascadia Code"/>
                <a:sym typeface="Cascadia Code"/>
              </a:rPr>
              <a:t>class</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Opcode</a:t>
            </a:r>
            <a:r>
              <a:rPr lang="ru" sz="1800">
                <a:solidFill>
                  <a:srgbClr val="3B3B3B"/>
                </a:solidFill>
                <a:highlight>
                  <a:srgbClr val="FFFFFF"/>
                </a:highlight>
                <a:latin typeface="Cascadia Code"/>
                <a:ea typeface="Cascadia Code"/>
                <a:cs typeface="Cascadia Code"/>
                <a:sym typeface="Cascadia Code"/>
              </a:rPr>
              <a:t> : </a:t>
            </a:r>
            <a:r>
              <a:rPr lang="ru" sz="1800">
                <a:solidFill>
                  <a:srgbClr val="267F99"/>
                </a:solidFill>
                <a:highlight>
                  <a:srgbClr val="FFFFFF"/>
                </a:highlight>
                <a:latin typeface="Cascadia Code"/>
                <a:ea typeface="Cascadia Code"/>
                <a:cs typeface="Cascadia Code"/>
                <a:sym typeface="Cascadia Code"/>
              </a:rPr>
              <a:t>std</a:t>
            </a:r>
            <a:r>
              <a:rPr lang="ru" sz="1800">
                <a:solidFill>
                  <a:srgbClr val="3B3B3B"/>
                </a:solidFill>
                <a:highlight>
                  <a:srgbClr val="FFFFFF"/>
                </a:highlight>
                <a:latin typeface="Cascadia Code"/>
                <a:ea typeface="Cascadia Code"/>
                <a:cs typeface="Cascadia Code"/>
                <a:sym typeface="Cascadia Code"/>
              </a:rPr>
              <a:t>::</a:t>
            </a:r>
            <a:r>
              <a:rPr lang="ru" sz="1800">
                <a:solidFill>
                  <a:srgbClr val="267F99"/>
                </a:solidFill>
                <a:highlight>
                  <a:srgbClr val="FFFFFF"/>
                </a:highlight>
                <a:latin typeface="Cascadia Code"/>
                <a:ea typeface="Cascadia Code"/>
                <a:cs typeface="Cascadia Code"/>
                <a:sym typeface="Cascadia Code"/>
              </a:rPr>
              <a:t>uint8_t</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0070C1"/>
                </a:solidFill>
                <a:highlight>
                  <a:srgbClr val="FFFFFF"/>
                </a:highlight>
                <a:latin typeface="Cascadia Code"/>
                <a:ea typeface="Cascadia Code"/>
                <a:cs typeface="Cascadia Code"/>
                <a:sym typeface="Cascadia Code"/>
              </a:rPr>
              <a:t>kUnknown</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098658"/>
                </a:solidFill>
                <a:highlight>
                  <a:srgbClr val="FFFFFF"/>
                </a:highlight>
                <a:latin typeface="Cascadia Code"/>
                <a:ea typeface="Cascadia Code"/>
                <a:cs typeface="Cascadia Code"/>
                <a:sym typeface="Cascadia Code"/>
              </a:rPr>
              <a:t>0</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0070C1"/>
                </a:solidFill>
                <a:highlight>
                  <a:srgbClr val="FFFFFF"/>
                </a:highlight>
                <a:latin typeface="Cascadia Code"/>
                <a:ea typeface="Cascadia Code"/>
                <a:cs typeface="Cascadia Code"/>
                <a:sym typeface="Cascadia Code"/>
              </a:rPr>
              <a:t>kAdd</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0000FF"/>
                </a:solidFill>
                <a:highlight>
                  <a:srgbClr val="FFFFFF"/>
                </a:highlight>
                <a:latin typeface="Cascadia Code"/>
                <a:ea typeface="Cascadia Code"/>
                <a:cs typeface="Cascadia Code"/>
                <a:sym typeface="Cascadia Code"/>
              </a:rPr>
              <a:t>struct</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Instruction</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Opcode</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opc</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Word</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src1</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src2</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dst</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p:txBody>
      </p:sp>
      <p:grpSp>
        <p:nvGrpSpPr>
          <p:cNvPr id="218" name="Google Shape;218;p23"/>
          <p:cNvGrpSpPr/>
          <p:nvPr/>
        </p:nvGrpSpPr>
        <p:grpSpPr>
          <a:xfrm>
            <a:off x="0" y="2444825"/>
            <a:ext cx="7054650" cy="1175950"/>
            <a:chOff x="0" y="2444825"/>
            <a:chExt cx="7054650" cy="1175950"/>
          </a:xfrm>
        </p:grpSpPr>
        <p:cxnSp>
          <p:nvCxnSpPr>
            <p:cNvPr id="219" name="Google Shape;219;p23"/>
            <p:cNvCxnSpPr/>
            <p:nvPr/>
          </p:nvCxnSpPr>
          <p:spPr>
            <a:xfrm>
              <a:off x="1174650" y="3045700"/>
              <a:ext cx="914700" cy="462000"/>
            </a:xfrm>
            <a:prstGeom prst="straightConnector1">
              <a:avLst/>
            </a:prstGeom>
            <a:noFill/>
            <a:ln cap="flat" cmpd="sng" w="9525">
              <a:solidFill>
                <a:schemeClr val="dk2"/>
              </a:solidFill>
              <a:prstDash val="solid"/>
              <a:round/>
              <a:headEnd len="med" w="med" type="none"/>
              <a:tailEnd len="med" w="med" type="triangle"/>
            </a:ln>
          </p:spPr>
        </p:cxnSp>
        <p:sp>
          <p:nvSpPr>
            <p:cNvPr id="220" name="Google Shape;220;p23"/>
            <p:cNvSpPr/>
            <p:nvPr/>
          </p:nvSpPr>
          <p:spPr>
            <a:xfrm>
              <a:off x="2089350" y="3360975"/>
              <a:ext cx="4965300" cy="259800"/>
            </a:xfrm>
            <a:prstGeom prst="roundRect">
              <a:avLst>
                <a:gd fmla="val 16667" name="adj"/>
              </a:avLst>
            </a:prstGeom>
            <a:noFill/>
            <a:ln cap="flat" cmpd="sng" w="19050">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 name="Google Shape;221;p23"/>
            <p:cNvSpPr txBox="1"/>
            <p:nvPr/>
          </p:nvSpPr>
          <p:spPr>
            <a:xfrm>
              <a:off x="0" y="2444825"/>
              <a:ext cx="2349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Код</a:t>
              </a:r>
              <a:endParaRPr>
                <a:solidFill>
                  <a:schemeClr val="dk2"/>
                </a:solidFill>
              </a:endParaRPr>
            </a:p>
            <a:p>
              <a:pPr indent="0" lvl="0" marL="0" rtl="0" algn="ctr">
                <a:spcBef>
                  <a:spcPts val="0"/>
                </a:spcBef>
                <a:spcAft>
                  <a:spcPts val="0"/>
                </a:spcAft>
                <a:buNone/>
              </a:pPr>
              <a:r>
                <a:rPr lang="ru">
                  <a:solidFill>
                    <a:schemeClr val="dk2"/>
                  </a:solidFill>
                </a:rPr>
                <a:t>операции</a:t>
              </a:r>
              <a:endParaRPr>
                <a:solidFill>
                  <a:schemeClr val="dk2"/>
                </a:solidFill>
              </a:endParaRPr>
            </a:p>
          </p:txBody>
        </p:sp>
      </p:grpSp>
      <p:grpSp>
        <p:nvGrpSpPr>
          <p:cNvPr id="222" name="Google Shape;222;p23"/>
          <p:cNvGrpSpPr/>
          <p:nvPr/>
        </p:nvGrpSpPr>
        <p:grpSpPr>
          <a:xfrm>
            <a:off x="2089350" y="2745375"/>
            <a:ext cx="7054650" cy="1236675"/>
            <a:chOff x="2089350" y="2745375"/>
            <a:chExt cx="7054650" cy="1236675"/>
          </a:xfrm>
        </p:grpSpPr>
        <p:sp>
          <p:nvSpPr>
            <p:cNvPr id="223" name="Google Shape;223;p23"/>
            <p:cNvSpPr/>
            <p:nvPr/>
          </p:nvSpPr>
          <p:spPr>
            <a:xfrm>
              <a:off x="2089350" y="3722250"/>
              <a:ext cx="4965300" cy="259800"/>
            </a:xfrm>
            <a:prstGeom prst="roundRect">
              <a:avLst>
                <a:gd fmla="val 16667" name="adj"/>
              </a:avLst>
            </a:prstGeom>
            <a:noFill/>
            <a:ln cap="flat" cmpd="sng" w="19050">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24" name="Google Shape;224;p23"/>
            <p:cNvCxnSpPr/>
            <p:nvPr/>
          </p:nvCxnSpPr>
          <p:spPr>
            <a:xfrm flipH="1">
              <a:off x="7054650" y="3360975"/>
              <a:ext cx="914700" cy="462000"/>
            </a:xfrm>
            <a:prstGeom prst="straightConnector1">
              <a:avLst/>
            </a:prstGeom>
            <a:noFill/>
            <a:ln cap="flat" cmpd="sng" w="9525">
              <a:solidFill>
                <a:schemeClr val="dk2"/>
              </a:solidFill>
              <a:prstDash val="solid"/>
              <a:round/>
              <a:headEnd len="med" w="med" type="none"/>
              <a:tailEnd len="med" w="med" type="triangle"/>
            </a:ln>
          </p:spPr>
        </p:cxnSp>
        <p:sp>
          <p:nvSpPr>
            <p:cNvPr id="225" name="Google Shape;225;p23"/>
            <p:cNvSpPr txBox="1"/>
            <p:nvPr/>
          </p:nvSpPr>
          <p:spPr>
            <a:xfrm>
              <a:off x="6795000" y="2745375"/>
              <a:ext cx="2349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Операнды</a:t>
              </a:r>
              <a:endParaRPr>
                <a:solidFill>
                  <a:schemeClr val="dk2"/>
                </a:solidFill>
              </a:endParaRPr>
            </a:p>
            <a:p>
              <a:pPr indent="0" lvl="0" marL="0" rtl="0" algn="ctr">
                <a:spcBef>
                  <a:spcPts val="0"/>
                </a:spcBef>
                <a:spcAft>
                  <a:spcPts val="0"/>
                </a:spcAft>
                <a:buNone/>
              </a:pPr>
              <a:r>
                <a:rPr lang="ru">
                  <a:solidFill>
                    <a:schemeClr val="dk2"/>
                  </a:solidFill>
                </a:rPr>
                <a:t>инструкции</a:t>
              </a:r>
              <a:endParaRPr>
                <a:solidFill>
                  <a:schemeClr val="dk2"/>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ru"/>
              <a:t>Простейшая модель на С++</a:t>
            </a:r>
            <a:endParaRPr/>
          </a:p>
          <a:p>
            <a:pPr indent="0" lvl="0" marL="0" rtl="0" algn="l">
              <a:spcBef>
                <a:spcPts val="0"/>
              </a:spcBef>
              <a:spcAft>
                <a:spcPts val="0"/>
              </a:spcAft>
              <a:buNone/>
            </a:pPr>
            <a:r>
              <a:t/>
            </a:r>
            <a:endParaRPr/>
          </a:p>
        </p:txBody>
      </p:sp>
      <p:sp>
        <p:nvSpPr>
          <p:cNvPr id="231" name="Google Shape;231;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232" name="Google Shape;232;p24"/>
          <p:cNvSpPr txBox="1"/>
          <p:nvPr/>
        </p:nvSpPr>
        <p:spPr>
          <a:xfrm>
            <a:off x="1120950" y="1017725"/>
            <a:ext cx="6902100" cy="4221900"/>
          </a:xfrm>
          <a:prstGeom prst="rect">
            <a:avLst/>
          </a:prstGeom>
          <a:noFill/>
          <a:ln>
            <a:noFill/>
          </a:ln>
        </p:spPr>
        <p:txBody>
          <a:bodyPr anchorCtr="0" anchor="t" bIns="91425" lIns="91425" spcFirstLastPara="1" rIns="91425" wrap="square" tIns="91425">
            <a:spAutoFit/>
          </a:bodyPr>
          <a:lstStyle/>
          <a:p>
            <a:pPr indent="0" lvl="0" marL="0" rtl="0" algn="l">
              <a:lnSpc>
                <a:spcPct val="135714"/>
              </a:lnSpc>
              <a:spcBef>
                <a:spcPts val="0"/>
              </a:spcBef>
              <a:spcAft>
                <a:spcPts val="0"/>
              </a:spcAft>
              <a:buNone/>
            </a:pPr>
            <a:r>
              <a:rPr lang="ru" sz="1800">
                <a:solidFill>
                  <a:srgbClr val="267F99"/>
                </a:solidFill>
                <a:highlight>
                  <a:srgbClr val="FFFFFF"/>
                </a:highlight>
                <a:latin typeface="Cascadia Code"/>
                <a:ea typeface="Cascadia Code"/>
                <a:cs typeface="Cascadia Code"/>
                <a:sym typeface="Cascadia Code"/>
              </a:rPr>
              <a:t>Instruction</a:t>
            </a:r>
            <a:r>
              <a:rPr lang="ru" sz="1800">
                <a:solidFill>
                  <a:srgbClr val="3B3B3B"/>
                </a:solidFill>
                <a:highlight>
                  <a:srgbClr val="FFFFFF"/>
                </a:highlight>
                <a:latin typeface="Cascadia Code"/>
                <a:ea typeface="Cascadia Code"/>
                <a:cs typeface="Cascadia Code"/>
                <a:sym typeface="Cascadia Code"/>
              </a:rPr>
              <a:t> </a:t>
            </a:r>
            <a:r>
              <a:rPr lang="ru" sz="1800">
                <a:solidFill>
                  <a:srgbClr val="795E26"/>
                </a:solidFill>
                <a:highlight>
                  <a:srgbClr val="FFFFFF"/>
                </a:highlight>
                <a:latin typeface="Cascadia Code"/>
                <a:ea typeface="Cascadia Code"/>
                <a:cs typeface="Cascadia Code"/>
                <a:sym typeface="Cascadia Code"/>
              </a:rPr>
              <a:t>decode</a:t>
            </a:r>
            <a:r>
              <a:rPr lang="ru" sz="1800">
                <a:solidFill>
                  <a:srgbClr val="3B3B3B"/>
                </a:solidFill>
                <a:highlight>
                  <a:srgbClr val="FFFFFF"/>
                </a:highlight>
                <a:latin typeface="Cascadia Code"/>
                <a:ea typeface="Cascadia Code"/>
                <a:cs typeface="Cascadia Code"/>
                <a:sym typeface="Cascadia Code"/>
              </a:rPr>
              <a:t>(</a:t>
            </a:r>
            <a:r>
              <a:rPr lang="ru" sz="1800">
                <a:solidFill>
                  <a:srgbClr val="267F99"/>
                </a:solidFill>
                <a:highlight>
                  <a:srgbClr val="FFFFFF"/>
                </a:highlight>
                <a:latin typeface="Cascadia Code"/>
                <a:ea typeface="Cascadia Code"/>
                <a:cs typeface="Cascadia Code"/>
                <a:sym typeface="Cascadia Code"/>
              </a:rPr>
              <a:t>Register</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bytes</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Instruction</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opcode</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795E26"/>
                </a:solidFill>
                <a:highlight>
                  <a:srgbClr val="FFFFFF"/>
                </a:highlight>
                <a:latin typeface="Cascadia Code"/>
                <a:ea typeface="Cascadia Code"/>
                <a:cs typeface="Cascadia Code"/>
                <a:sym typeface="Cascadia Code"/>
              </a:rPr>
              <a:t>get_opcode</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bytes</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AF00DB"/>
                </a:solidFill>
                <a:highlight>
                  <a:srgbClr val="FFFFFF"/>
                </a:highlight>
                <a:latin typeface="Cascadia Code"/>
                <a:ea typeface="Cascadia Code"/>
                <a:cs typeface="Cascadia Code"/>
                <a:sym typeface="Cascadia Code"/>
              </a:rPr>
              <a:t>switch</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opcode</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AF00DB"/>
                </a:solidFill>
                <a:highlight>
                  <a:srgbClr val="FFFFFF"/>
                </a:highlight>
                <a:latin typeface="Cascadia Code"/>
                <a:ea typeface="Cascadia Code"/>
                <a:cs typeface="Cascadia Code"/>
                <a:sym typeface="Cascadia Code"/>
              </a:rPr>
              <a:t>case</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Opcode</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kAdd</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src1</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795E26"/>
                </a:solidFill>
                <a:highlight>
                  <a:srgbClr val="FFFFFF"/>
                </a:highlight>
                <a:latin typeface="Cascadia Code"/>
                <a:ea typeface="Cascadia Code"/>
                <a:cs typeface="Cascadia Code"/>
                <a:sym typeface="Cascadia Code"/>
              </a:rPr>
              <a:t>get_src1</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bytes</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src2</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795E26"/>
                </a:solidFill>
                <a:highlight>
                  <a:srgbClr val="FFFFFF"/>
                </a:highlight>
                <a:latin typeface="Cascadia Code"/>
                <a:ea typeface="Cascadia Code"/>
                <a:cs typeface="Cascadia Code"/>
                <a:sym typeface="Cascadia Code"/>
              </a:rPr>
              <a:t>get_src2</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bytes</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dst</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795E26"/>
                </a:solidFill>
                <a:highlight>
                  <a:srgbClr val="FFFFFF"/>
                </a:highlight>
                <a:latin typeface="Cascadia Code"/>
                <a:ea typeface="Cascadia Code"/>
                <a:cs typeface="Cascadia Code"/>
                <a:sym typeface="Cascadia Code"/>
              </a:rPr>
              <a:t>get_dst</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bytes</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AF00DB"/>
                </a:solidFill>
                <a:highlight>
                  <a:srgbClr val="FFFFFF"/>
                </a:highlight>
                <a:latin typeface="Cascadia Code"/>
                <a:ea typeface="Cascadia Code"/>
                <a:cs typeface="Cascadia Code"/>
                <a:sym typeface="Cascadia Code"/>
              </a:rPr>
              <a:t>break</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AF00DB"/>
                </a:solidFill>
                <a:highlight>
                  <a:srgbClr val="FFFFFF"/>
                </a:highlight>
                <a:latin typeface="Cascadia Code"/>
                <a:ea typeface="Cascadia Code"/>
                <a:cs typeface="Cascadia Code"/>
                <a:sym typeface="Cascadia Code"/>
              </a:rPr>
              <a:t>return</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ru"/>
              <a:t>Простейшая модель на С++</a:t>
            </a:r>
            <a:endParaRPr/>
          </a:p>
          <a:p>
            <a:pPr indent="0" lvl="0" marL="0" rtl="0" algn="l">
              <a:spcBef>
                <a:spcPts val="0"/>
              </a:spcBef>
              <a:spcAft>
                <a:spcPts val="0"/>
              </a:spcAft>
              <a:buNone/>
            </a:pPr>
            <a:r>
              <a:t/>
            </a:r>
            <a:endParaRPr/>
          </a:p>
        </p:txBody>
      </p:sp>
      <p:sp>
        <p:nvSpPr>
          <p:cNvPr id="238" name="Google Shape;238;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239" name="Google Shape;239;p25"/>
          <p:cNvSpPr txBox="1"/>
          <p:nvPr/>
        </p:nvSpPr>
        <p:spPr>
          <a:xfrm>
            <a:off x="1247850" y="1017725"/>
            <a:ext cx="6648300" cy="3469800"/>
          </a:xfrm>
          <a:prstGeom prst="rect">
            <a:avLst/>
          </a:prstGeom>
          <a:noFill/>
          <a:ln>
            <a:noFill/>
          </a:ln>
        </p:spPr>
        <p:txBody>
          <a:bodyPr anchorCtr="0" anchor="t" bIns="91425" lIns="91425" spcFirstLastPara="1" rIns="91425" wrap="square" tIns="91425">
            <a:spAutoFit/>
          </a:bodyPr>
          <a:lstStyle/>
          <a:p>
            <a:pPr indent="0" lvl="0" marL="0" rtl="0" algn="l">
              <a:lnSpc>
                <a:spcPct val="135714"/>
              </a:lnSpc>
              <a:spcBef>
                <a:spcPts val="0"/>
              </a:spcBef>
              <a:spcAft>
                <a:spcPts val="0"/>
              </a:spcAft>
              <a:buNone/>
            </a:pPr>
            <a:r>
              <a:rPr lang="ru" sz="1800">
                <a:solidFill>
                  <a:srgbClr val="0000FF"/>
                </a:solidFill>
                <a:highlight>
                  <a:srgbClr val="FFFFFF"/>
                </a:highlight>
                <a:latin typeface="Cascadia Code"/>
                <a:ea typeface="Cascadia Code"/>
                <a:cs typeface="Cascadia Code"/>
                <a:sym typeface="Cascadia Code"/>
              </a:rPr>
              <a:t>void</a:t>
            </a:r>
            <a:r>
              <a:rPr lang="ru" sz="1800">
                <a:solidFill>
                  <a:srgbClr val="3B3B3B"/>
                </a:solidFill>
                <a:highlight>
                  <a:srgbClr val="FFFFFF"/>
                </a:highlight>
                <a:latin typeface="Cascadia Code"/>
                <a:ea typeface="Cascadia Code"/>
                <a:cs typeface="Cascadia Code"/>
                <a:sym typeface="Cascadia Code"/>
              </a:rPr>
              <a:t> </a:t>
            </a:r>
            <a:r>
              <a:rPr lang="ru" sz="1800">
                <a:solidFill>
                  <a:srgbClr val="795E26"/>
                </a:solidFill>
                <a:highlight>
                  <a:srgbClr val="FFFFFF"/>
                </a:highlight>
                <a:latin typeface="Cascadia Code"/>
                <a:ea typeface="Cascadia Code"/>
                <a:cs typeface="Cascadia Code"/>
                <a:sym typeface="Cascadia Code"/>
              </a:rPr>
              <a:t>execute</a:t>
            </a:r>
            <a:r>
              <a:rPr lang="ru" sz="1800">
                <a:solidFill>
                  <a:srgbClr val="3B3B3B"/>
                </a:solidFill>
                <a:highlight>
                  <a:srgbClr val="FFFFFF"/>
                </a:highlight>
                <a:latin typeface="Cascadia Code"/>
                <a:ea typeface="Cascadia Code"/>
                <a:cs typeface="Cascadia Code"/>
                <a:sym typeface="Cascadia Code"/>
              </a:rPr>
              <a:t>(</a:t>
            </a:r>
            <a:r>
              <a:rPr lang="ru" sz="1800">
                <a:solidFill>
                  <a:srgbClr val="267F99"/>
                </a:solidFill>
                <a:highlight>
                  <a:srgbClr val="FFFFFF"/>
                </a:highlight>
                <a:latin typeface="Cascadia Code"/>
                <a:ea typeface="Cascadia Code"/>
                <a:cs typeface="Cascadia Code"/>
                <a:sym typeface="Cascadia Code"/>
              </a:rPr>
              <a:t>CpuState</a:t>
            </a:r>
            <a:r>
              <a:rPr lang="ru" sz="1800">
                <a:solidFill>
                  <a:srgbClr val="3B3B3B"/>
                </a:solidFill>
                <a:highlight>
                  <a:srgbClr val="FFFFFF"/>
                </a:highlight>
                <a:latin typeface="Cascadia Code"/>
                <a:ea typeface="Cascadia Code"/>
                <a:cs typeface="Cascadia Code"/>
                <a:sym typeface="Cascadia Code"/>
              </a:rPr>
              <a:t> </a:t>
            </a:r>
            <a:r>
              <a:rPr lang="ru" sz="1800">
                <a:solidFill>
                  <a:srgbClr val="0000FF"/>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cpu</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Instruction</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AF00DB"/>
                </a:solidFill>
                <a:highlight>
                  <a:srgbClr val="FFFFFF"/>
                </a:highlight>
                <a:latin typeface="Cascadia Code"/>
                <a:ea typeface="Cascadia Code"/>
                <a:cs typeface="Cascadia Code"/>
                <a:sym typeface="Cascadia Code"/>
              </a:rPr>
              <a:t>switch</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opcode</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AF00DB"/>
                </a:solidFill>
                <a:highlight>
                  <a:srgbClr val="FFFFFF"/>
                </a:highlight>
                <a:latin typeface="Cascadia Code"/>
                <a:ea typeface="Cascadia Code"/>
                <a:cs typeface="Cascadia Code"/>
                <a:sym typeface="Cascadia Code"/>
              </a:rPr>
              <a:t>case</a:t>
            </a:r>
            <a:r>
              <a:rPr lang="ru" sz="1800">
                <a:solidFill>
                  <a:srgbClr val="3B3B3B"/>
                </a:solidFill>
                <a:highlight>
                  <a:srgbClr val="FFFFFF"/>
                </a:highlight>
                <a:latin typeface="Cascadia Code"/>
                <a:ea typeface="Cascadia Code"/>
                <a:cs typeface="Cascadia Code"/>
                <a:sym typeface="Cascadia Code"/>
              </a:rPr>
              <a:t> </a:t>
            </a:r>
            <a:r>
              <a:rPr lang="ru" sz="1800">
                <a:solidFill>
                  <a:srgbClr val="267F99"/>
                </a:solidFill>
                <a:highlight>
                  <a:srgbClr val="FFFFFF"/>
                </a:highlight>
                <a:latin typeface="Cascadia Code"/>
                <a:ea typeface="Cascadia Code"/>
                <a:cs typeface="Cascadia Code"/>
                <a:sym typeface="Cascadia Code"/>
              </a:rPr>
              <a:t>Opcode</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kAdd</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0000FF"/>
                </a:solidFill>
                <a:highlight>
                  <a:srgbClr val="FFFFFF"/>
                </a:highlight>
                <a:latin typeface="Cascadia Code"/>
                <a:ea typeface="Cascadia Code"/>
                <a:cs typeface="Cascadia Code"/>
                <a:sym typeface="Cascadia Code"/>
              </a:rPr>
              <a:t>auto</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res</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cpu</a:t>
            </a:r>
            <a:r>
              <a:rPr lang="ru" sz="1800">
                <a:solidFill>
                  <a:srgbClr val="3B3B3B"/>
                </a:solidFill>
                <a:highlight>
                  <a:srgbClr val="FFFFFF"/>
                </a:highlight>
                <a:latin typeface="Cascadia Code"/>
                <a:ea typeface="Cascadia Code"/>
                <a:cs typeface="Cascadia Code"/>
                <a:sym typeface="Cascadia Code"/>
              </a:rPr>
              <a:t>-&gt;</a:t>
            </a:r>
            <a:r>
              <a:rPr lang="ru" sz="1800">
                <a:solidFill>
                  <a:srgbClr val="795E26"/>
                </a:solidFill>
                <a:highlight>
                  <a:srgbClr val="FFFFFF"/>
                </a:highlight>
                <a:latin typeface="Cascadia Code"/>
                <a:ea typeface="Cascadia Code"/>
                <a:cs typeface="Cascadia Code"/>
                <a:sym typeface="Cascadia Code"/>
              </a:rPr>
              <a:t>getReg</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src1</a:t>
            </a:r>
            <a:r>
              <a:rPr lang="ru" sz="1800">
                <a:solidFill>
                  <a:srgbClr val="3B3B3B"/>
                </a:solidFill>
                <a:highlight>
                  <a:srgbClr val="FFFFFF"/>
                </a:highlight>
                <a:latin typeface="Cascadia Code"/>
                <a:ea typeface="Cascadia Code"/>
                <a:cs typeface="Cascadia Code"/>
                <a:sym typeface="Cascadia Code"/>
              </a:rPr>
              <a:t>) </a:t>
            </a:r>
            <a:r>
              <a:rPr lang="ru" sz="1800">
                <a:solidFill>
                  <a:schemeClr val="dk1"/>
                </a:solidFill>
                <a:highlight>
                  <a:srgbClr val="FFFFFF"/>
                </a:highlight>
                <a:latin typeface="Cascadia Code"/>
                <a:ea typeface="Cascadia Code"/>
                <a:cs typeface="Cascadia Code"/>
                <a:sym typeface="Cascadia Code"/>
              </a:rPr>
              <a:t>+</a:t>
            </a: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2743200" rtl="0" algn="l">
              <a:lnSpc>
                <a:spcPct val="135714"/>
              </a:lnSpc>
              <a:spcBef>
                <a:spcPts val="0"/>
              </a:spcBef>
              <a:spcAft>
                <a:spcPts val="0"/>
              </a:spcAft>
              <a:buNone/>
            </a:pPr>
            <a:r>
              <a:rPr lang="ru" sz="1800">
                <a:solidFill>
                  <a:srgbClr val="001080"/>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cpu</a:t>
            </a:r>
            <a:r>
              <a:rPr lang="ru" sz="1800">
                <a:solidFill>
                  <a:srgbClr val="3B3B3B"/>
                </a:solidFill>
                <a:highlight>
                  <a:srgbClr val="FFFFFF"/>
                </a:highlight>
                <a:latin typeface="Cascadia Code"/>
                <a:ea typeface="Cascadia Code"/>
                <a:cs typeface="Cascadia Code"/>
                <a:sym typeface="Cascadia Code"/>
              </a:rPr>
              <a:t>-&gt;</a:t>
            </a:r>
            <a:r>
              <a:rPr lang="ru" sz="1800">
                <a:solidFill>
                  <a:srgbClr val="795E26"/>
                </a:solidFill>
                <a:highlight>
                  <a:srgbClr val="FFFFFF"/>
                </a:highlight>
                <a:latin typeface="Cascadia Code"/>
                <a:ea typeface="Cascadia Code"/>
                <a:cs typeface="Cascadia Code"/>
                <a:sym typeface="Cascadia Code"/>
              </a:rPr>
              <a:t>getReg</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src2</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cpu</a:t>
            </a:r>
            <a:r>
              <a:rPr lang="ru" sz="1800">
                <a:solidFill>
                  <a:srgbClr val="3B3B3B"/>
                </a:solidFill>
                <a:highlight>
                  <a:srgbClr val="FFFFFF"/>
                </a:highlight>
                <a:latin typeface="Cascadia Code"/>
                <a:ea typeface="Cascadia Code"/>
                <a:cs typeface="Cascadia Code"/>
                <a:sym typeface="Cascadia Code"/>
              </a:rPr>
              <a:t>-&gt;</a:t>
            </a:r>
            <a:r>
              <a:rPr lang="ru" sz="1800">
                <a:solidFill>
                  <a:srgbClr val="795E26"/>
                </a:solidFill>
                <a:highlight>
                  <a:srgbClr val="FFFFFF"/>
                </a:highlight>
                <a:latin typeface="Cascadia Code"/>
                <a:ea typeface="Cascadia Code"/>
                <a:cs typeface="Cascadia Code"/>
                <a:sym typeface="Cascadia Code"/>
              </a:rPr>
              <a:t>setReg</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insn</a:t>
            </a:r>
            <a:r>
              <a:rPr lang="ru" sz="1800">
                <a:solidFill>
                  <a:srgbClr val="3B3B3B"/>
                </a:solidFill>
                <a:highlight>
                  <a:srgbClr val="FFFFFF"/>
                </a:highlight>
                <a:latin typeface="Cascadia Code"/>
                <a:ea typeface="Cascadia Code"/>
                <a:cs typeface="Cascadia Code"/>
                <a:sym typeface="Cascadia Code"/>
              </a:rPr>
              <a:t>.</a:t>
            </a:r>
            <a:r>
              <a:rPr lang="ru" sz="1800">
                <a:solidFill>
                  <a:srgbClr val="001080"/>
                </a:solidFill>
                <a:highlight>
                  <a:srgbClr val="FFFFFF"/>
                </a:highlight>
                <a:latin typeface="Cascadia Code"/>
                <a:ea typeface="Cascadia Code"/>
                <a:cs typeface="Cascadia Code"/>
                <a:sym typeface="Cascadia Code"/>
              </a:rPr>
              <a:t>dst</a:t>
            </a:r>
            <a:r>
              <a:rPr lang="ru" sz="1800">
                <a:solidFill>
                  <a:srgbClr val="3B3B3B"/>
                </a:solidFill>
                <a:highlight>
                  <a:srgbClr val="FFFFFF"/>
                </a:highlight>
                <a:latin typeface="Cascadia Code"/>
                <a:ea typeface="Cascadia Code"/>
                <a:cs typeface="Cascadia Code"/>
                <a:sym typeface="Cascadia Code"/>
              </a:rPr>
              <a:t>, </a:t>
            </a:r>
            <a:r>
              <a:rPr lang="ru" sz="1800">
                <a:solidFill>
                  <a:srgbClr val="001080"/>
                </a:solidFill>
                <a:highlight>
                  <a:srgbClr val="FFFFFF"/>
                </a:highlight>
                <a:latin typeface="Cascadia Code"/>
                <a:ea typeface="Cascadia Code"/>
                <a:cs typeface="Cascadia Code"/>
                <a:sym typeface="Cascadia Code"/>
              </a:rPr>
              <a:t>res</a:t>
            </a: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r>
              <a:rPr lang="ru" sz="1800">
                <a:solidFill>
                  <a:srgbClr val="AF00DB"/>
                </a:solidFill>
                <a:highlight>
                  <a:srgbClr val="FFFFFF"/>
                </a:highlight>
                <a:latin typeface="Cascadia Code"/>
                <a:ea typeface="Cascadia Code"/>
                <a:cs typeface="Cascadia Code"/>
                <a:sym typeface="Cascadia Code"/>
              </a:rPr>
              <a:t>break</a:t>
            </a:r>
            <a:r>
              <a:rPr lang="ru" sz="1800">
                <a:solidFill>
                  <a:srgbClr val="3B3B3B"/>
                </a:solidFill>
                <a:highlight>
                  <a:srgbClr val="FFFFFF"/>
                </a:highlight>
                <a:latin typeface="Cascadia Code"/>
                <a:ea typeface="Cascadia Code"/>
                <a:cs typeface="Cascadia Code"/>
                <a:sym typeface="Cascadia Code"/>
              </a:rPr>
              <a:t>;</a:t>
            </a:r>
            <a:endParaRPr sz="1800">
              <a:solidFill>
                <a:srgbClr val="008000"/>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    }</a:t>
            </a:r>
            <a:endParaRPr sz="18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800">
                <a:solidFill>
                  <a:srgbClr val="3B3B3B"/>
                </a:solidFill>
                <a:highlight>
                  <a:srgbClr val="FFFFFF"/>
                </a:highlight>
                <a:latin typeface="Cascadia Code"/>
                <a:ea typeface="Cascadia Code"/>
                <a:cs typeface="Cascadia Code"/>
                <a:sym typeface="Cascadia Code"/>
              </a:rPr>
              <a:t>}</a:t>
            </a:r>
            <a:endParaRPr sz="1800">
              <a:solidFill>
                <a:srgbClr val="3B3B3B"/>
              </a:solidFill>
              <a:highlight>
                <a:srgbClr val="FFFFFF"/>
              </a:highlight>
              <a:latin typeface="Cascadia Code"/>
              <a:ea typeface="Cascadia Code"/>
              <a:cs typeface="Cascadia Code"/>
              <a:sym typeface="Cascadia Cod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Ускорение интерпретатора</a:t>
            </a:r>
            <a:endParaRPr/>
          </a:p>
        </p:txBody>
      </p:sp>
      <p:sp>
        <p:nvSpPr>
          <p:cNvPr id="245" name="Google Shape;245;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Какие узкие места можно выделить в представленной модели?</a:t>
            </a:r>
            <a:endParaRPr/>
          </a:p>
        </p:txBody>
      </p:sp>
      <p:sp>
        <p:nvSpPr>
          <p:cNvPr id="246" name="Google Shape;246;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Ускорение интерпретатора</a:t>
            </a:r>
            <a:endParaRPr/>
          </a:p>
        </p:txBody>
      </p:sp>
      <p:sp>
        <p:nvSpPr>
          <p:cNvPr id="252" name="Google Shape;252;p27"/>
          <p:cNvSpPr txBox="1"/>
          <p:nvPr>
            <p:ph idx="1" type="body"/>
          </p:nvPr>
        </p:nvSpPr>
        <p:spPr>
          <a:xfrm>
            <a:off x="311700" y="1152475"/>
            <a:ext cx="8520600" cy="855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ru">
                <a:solidFill>
                  <a:schemeClr val="dk1"/>
                </a:solidFill>
              </a:rPr>
              <a:t>Шитый код (threaded code)</a:t>
            </a:r>
            <a:endParaRPr>
              <a:solidFill>
                <a:schemeClr val="dk1"/>
              </a:solidFill>
            </a:endParaRPr>
          </a:p>
          <a:p>
            <a:pPr indent="-342900" lvl="0" marL="457200" rtl="0" algn="l">
              <a:spcBef>
                <a:spcPts val="0"/>
              </a:spcBef>
              <a:spcAft>
                <a:spcPts val="0"/>
              </a:spcAft>
              <a:buSzPts val="1800"/>
              <a:buChar char="➢"/>
            </a:pPr>
            <a:r>
              <a:rPr lang="ru"/>
              <a:t>Чем плох один большой switch? </a:t>
            </a:r>
            <a:r>
              <a:rPr lang="ru" u="sng">
                <a:solidFill>
                  <a:schemeClr val="hlink"/>
                </a:solidFill>
                <a:hlinkClick r:id="rId3"/>
              </a:rPr>
              <a:t>[2]</a:t>
            </a:r>
            <a:endParaRPr/>
          </a:p>
        </p:txBody>
      </p:sp>
      <p:sp>
        <p:nvSpPr>
          <p:cNvPr id="253" name="Google Shape;253;p27"/>
          <p:cNvSpPr/>
          <p:nvPr/>
        </p:nvSpPr>
        <p:spPr>
          <a:xfrm>
            <a:off x="1304400" y="2179050"/>
            <a:ext cx="770700" cy="392700"/>
          </a:xfrm>
          <a:prstGeom prst="roundRect">
            <a:avLst>
              <a:gd fmla="val 16667" name="adj"/>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switch</a:t>
            </a:r>
            <a:endParaRPr/>
          </a:p>
        </p:txBody>
      </p:sp>
      <p:sp>
        <p:nvSpPr>
          <p:cNvPr id="254" name="Google Shape;254;p27"/>
          <p:cNvSpPr/>
          <p:nvPr/>
        </p:nvSpPr>
        <p:spPr>
          <a:xfrm>
            <a:off x="2346125" y="2768075"/>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1</a:t>
            </a:r>
            <a:endParaRPr/>
          </a:p>
        </p:txBody>
      </p:sp>
      <p:sp>
        <p:nvSpPr>
          <p:cNvPr id="255" name="Google Shape;255;p27"/>
          <p:cNvSpPr/>
          <p:nvPr/>
        </p:nvSpPr>
        <p:spPr>
          <a:xfrm>
            <a:off x="2346125" y="3193800"/>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2</a:t>
            </a:r>
            <a:endParaRPr/>
          </a:p>
        </p:txBody>
      </p:sp>
      <p:sp>
        <p:nvSpPr>
          <p:cNvPr id="256" name="Google Shape;256;p27"/>
          <p:cNvSpPr/>
          <p:nvPr/>
        </p:nvSpPr>
        <p:spPr>
          <a:xfrm>
            <a:off x="2346125" y="3619513"/>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3</a:t>
            </a:r>
            <a:endParaRPr/>
          </a:p>
        </p:txBody>
      </p:sp>
      <p:sp>
        <p:nvSpPr>
          <p:cNvPr id="257" name="Google Shape;257;p27"/>
          <p:cNvSpPr/>
          <p:nvPr/>
        </p:nvSpPr>
        <p:spPr>
          <a:xfrm>
            <a:off x="2346125" y="4085050"/>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4</a:t>
            </a:r>
            <a:endParaRPr/>
          </a:p>
        </p:txBody>
      </p:sp>
      <p:cxnSp>
        <p:nvCxnSpPr>
          <p:cNvPr id="258" name="Google Shape;258;p27"/>
          <p:cNvCxnSpPr>
            <a:stCxn id="253" idx="2"/>
            <a:endCxn id="254" idx="1"/>
          </p:cNvCxnSpPr>
          <p:nvPr/>
        </p:nvCxnSpPr>
        <p:spPr>
          <a:xfrm flipH="1" rot="-5400000">
            <a:off x="1835400" y="2426100"/>
            <a:ext cx="365100" cy="656400"/>
          </a:xfrm>
          <a:prstGeom prst="curvedConnector2">
            <a:avLst/>
          </a:prstGeom>
          <a:noFill/>
          <a:ln cap="flat" cmpd="sng" w="19050">
            <a:solidFill>
              <a:schemeClr val="dk2"/>
            </a:solidFill>
            <a:prstDash val="solid"/>
            <a:round/>
            <a:headEnd len="med" w="med" type="none"/>
            <a:tailEnd len="med" w="med" type="triangle"/>
          </a:ln>
        </p:spPr>
      </p:cxnSp>
      <p:cxnSp>
        <p:nvCxnSpPr>
          <p:cNvPr id="259" name="Google Shape;259;p27"/>
          <p:cNvCxnSpPr>
            <a:stCxn id="253" idx="2"/>
            <a:endCxn id="255" idx="1"/>
          </p:cNvCxnSpPr>
          <p:nvPr/>
        </p:nvCxnSpPr>
        <p:spPr>
          <a:xfrm flipH="1" rot="-5400000">
            <a:off x="1622400" y="2639100"/>
            <a:ext cx="791100" cy="656400"/>
          </a:xfrm>
          <a:prstGeom prst="curvedConnector2">
            <a:avLst/>
          </a:prstGeom>
          <a:noFill/>
          <a:ln cap="flat" cmpd="sng" w="19050">
            <a:solidFill>
              <a:schemeClr val="dk2"/>
            </a:solidFill>
            <a:prstDash val="solid"/>
            <a:round/>
            <a:headEnd len="med" w="med" type="none"/>
            <a:tailEnd len="med" w="med" type="triangle"/>
          </a:ln>
        </p:spPr>
      </p:cxnSp>
      <p:cxnSp>
        <p:nvCxnSpPr>
          <p:cNvPr id="260" name="Google Shape;260;p27"/>
          <p:cNvCxnSpPr>
            <a:stCxn id="253" idx="2"/>
            <a:endCxn id="256" idx="1"/>
          </p:cNvCxnSpPr>
          <p:nvPr/>
        </p:nvCxnSpPr>
        <p:spPr>
          <a:xfrm flipH="1" rot="-5400000">
            <a:off x="1409550" y="2851950"/>
            <a:ext cx="1216800" cy="656400"/>
          </a:xfrm>
          <a:prstGeom prst="curvedConnector2">
            <a:avLst/>
          </a:prstGeom>
          <a:noFill/>
          <a:ln cap="flat" cmpd="sng" w="19050">
            <a:solidFill>
              <a:schemeClr val="dk2"/>
            </a:solidFill>
            <a:prstDash val="solid"/>
            <a:round/>
            <a:headEnd len="med" w="med" type="none"/>
            <a:tailEnd len="med" w="med" type="triangle"/>
          </a:ln>
        </p:spPr>
      </p:cxnSp>
      <p:cxnSp>
        <p:nvCxnSpPr>
          <p:cNvPr id="261" name="Google Shape;261;p27"/>
          <p:cNvCxnSpPr>
            <a:stCxn id="253" idx="2"/>
            <a:endCxn id="257" idx="1"/>
          </p:cNvCxnSpPr>
          <p:nvPr/>
        </p:nvCxnSpPr>
        <p:spPr>
          <a:xfrm flipH="1" rot="-5400000">
            <a:off x="1176900" y="3084600"/>
            <a:ext cx="1682100" cy="656400"/>
          </a:xfrm>
          <a:prstGeom prst="curvedConnector2">
            <a:avLst/>
          </a:prstGeom>
          <a:noFill/>
          <a:ln cap="flat" cmpd="sng" w="19050">
            <a:solidFill>
              <a:schemeClr val="dk2"/>
            </a:solidFill>
            <a:prstDash val="solid"/>
            <a:round/>
            <a:headEnd len="med" w="med" type="none"/>
            <a:tailEnd len="med" w="med" type="triangle"/>
          </a:ln>
        </p:spPr>
      </p:cxnSp>
      <p:cxnSp>
        <p:nvCxnSpPr>
          <p:cNvPr id="262" name="Google Shape;262;p27"/>
          <p:cNvCxnSpPr>
            <a:stCxn id="254" idx="3"/>
            <a:endCxn id="253" idx="0"/>
          </p:cNvCxnSpPr>
          <p:nvPr/>
        </p:nvCxnSpPr>
        <p:spPr>
          <a:xfrm rot="10800000">
            <a:off x="1689725" y="2179175"/>
            <a:ext cx="1467600" cy="757800"/>
          </a:xfrm>
          <a:prstGeom prst="curvedConnector4">
            <a:avLst>
              <a:gd fmla="val -16225" name="adj1"/>
              <a:gd fmla="val 131440" name="adj2"/>
            </a:avLst>
          </a:prstGeom>
          <a:noFill/>
          <a:ln cap="flat" cmpd="sng" w="19050">
            <a:solidFill>
              <a:schemeClr val="dk2"/>
            </a:solidFill>
            <a:prstDash val="solid"/>
            <a:round/>
            <a:headEnd len="med" w="med" type="none"/>
            <a:tailEnd len="med" w="med" type="triangle"/>
          </a:ln>
        </p:spPr>
      </p:cxnSp>
      <p:cxnSp>
        <p:nvCxnSpPr>
          <p:cNvPr id="263" name="Google Shape;263;p27"/>
          <p:cNvCxnSpPr>
            <a:stCxn id="255" idx="3"/>
            <a:endCxn id="253" idx="0"/>
          </p:cNvCxnSpPr>
          <p:nvPr/>
        </p:nvCxnSpPr>
        <p:spPr>
          <a:xfrm rot="10800000">
            <a:off x="1689725" y="2179200"/>
            <a:ext cx="1467600" cy="1183500"/>
          </a:xfrm>
          <a:prstGeom prst="curvedConnector4">
            <a:avLst>
              <a:gd fmla="val -16225" name="adj1"/>
              <a:gd fmla="val 120133" name="adj2"/>
            </a:avLst>
          </a:prstGeom>
          <a:noFill/>
          <a:ln cap="flat" cmpd="sng" w="19050">
            <a:solidFill>
              <a:schemeClr val="dk2"/>
            </a:solidFill>
            <a:prstDash val="solid"/>
            <a:round/>
            <a:headEnd len="med" w="med" type="none"/>
            <a:tailEnd len="med" w="med" type="triangle"/>
          </a:ln>
        </p:spPr>
      </p:cxnSp>
      <p:cxnSp>
        <p:nvCxnSpPr>
          <p:cNvPr id="264" name="Google Shape;264;p27"/>
          <p:cNvCxnSpPr>
            <a:stCxn id="256" idx="3"/>
            <a:endCxn id="253" idx="0"/>
          </p:cNvCxnSpPr>
          <p:nvPr/>
        </p:nvCxnSpPr>
        <p:spPr>
          <a:xfrm rot="10800000">
            <a:off x="1689725" y="2178913"/>
            <a:ext cx="1467600" cy="1609500"/>
          </a:xfrm>
          <a:prstGeom prst="curvedConnector4">
            <a:avLst>
              <a:gd fmla="val -16225" name="adj1"/>
              <a:gd fmla="val 114786" name="adj2"/>
            </a:avLst>
          </a:prstGeom>
          <a:noFill/>
          <a:ln cap="flat" cmpd="sng" w="19050">
            <a:solidFill>
              <a:schemeClr val="dk2"/>
            </a:solidFill>
            <a:prstDash val="solid"/>
            <a:round/>
            <a:headEnd len="med" w="med" type="none"/>
            <a:tailEnd len="med" w="med" type="triangle"/>
          </a:ln>
        </p:spPr>
      </p:cxnSp>
      <p:cxnSp>
        <p:nvCxnSpPr>
          <p:cNvPr id="265" name="Google Shape;265;p27"/>
          <p:cNvCxnSpPr>
            <a:stCxn id="257" idx="3"/>
            <a:endCxn id="253" idx="0"/>
          </p:cNvCxnSpPr>
          <p:nvPr/>
        </p:nvCxnSpPr>
        <p:spPr>
          <a:xfrm rot="10800000">
            <a:off x="1689725" y="2179150"/>
            <a:ext cx="1467600" cy="2074800"/>
          </a:xfrm>
          <a:prstGeom prst="curvedConnector4">
            <a:avLst>
              <a:gd fmla="val -16225" name="adj1"/>
              <a:gd fmla="val 111482" name="adj2"/>
            </a:avLst>
          </a:prstGeom>
          <a:noFill/>
          <a:ln cap="flat" cmpd="sng" w="19050">
            <a:solidFill>
              <a:schemeClr val="dk2"/>
            </a:solidFill>
            <a:prstDash val="solid"/>
            <a:round/>
            <a:headEnd len="med" w="med" type="none"/>
            <a:tailEnd len="med" w="med" type="triangle"/>
          </a:ln>
        </p:spPr>
      </p:cxnSp>
      <p:sp>
        <p:nvSpPr>
          <p:cNvPr id="266" name="Google Shape;266;p27"/>
          <p:cNvSpPr/>
          <p:nvPr/>
        </p:nvSpPr>
        <p:spPr>
          <a:xfrm>
            <a:off x="2186375" y="2242050"/>
            <a:ext cx="2623500" cy="2667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7" name="Google Shape;267;p27"/>
          <p:cNvSpPr txBox="1"/>
          <p:nvPr/>
        </p:nvSpPr>
        <p:spPr>
          <a:xfrm>
            <a:off x="4875000" y="2110050"/>
            <a:ext cx="4269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800">
                <a:solidFill>
                  <a:schemeClr val="dk2"/>
                </a:solidFill>
              </a:rPr>
              <a:t>Единая точка диспетчеризации</a:t>
            </a:r>
            <a:endParaRPr sz="1800">
              <a:solidFill>
                <a:schemeClr val="dk2"/>
              </a:solidFill>
            </a:endParaRPr>
          </a:p>
        </p:txBody>
      </p:sp>
      <p:sp>
        <p:nvSpPr>
          <p:cNvPr id="268" name="Google Shape;268;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Ускорение интерпретатора</a:t>
            </a:r>
            <a:endParaRPr/>
          </a:p>
        </p:txBody>
      </p:sp>
      <p:sp>
        <p:nvSpPr>
          <p:cNvPr id="274" name="Google Shape;274;p28"/>
          <p:cNvSpPr txBox="1"/>
          <p:nvPr>
            <p:ph idx="1" type="body"/>
          </p:nvPr>
        </p:nvSpPr>
        <p:spPr>
          <a:xfrm>
            <a:off x="311700" y="1152475"/>
            <a:ext cx="8520600" cy="855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ru">
                <a:solidFill>
                  <a:schemeClr val="dk1"/>
                </a:solidFill>
              </a:rPr>
              <a:t>Шитый код (threaded code)</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Введение нескольких точек диспетчеризации</a:t>
            </a:r>
            <a:endParaRPr>
              <a:solidFill>
                <a:schemeClr val="dk1"/>
              </a:solidFill>
            </a:endParaRPr>
          </a:p>
        </p:txBody>
      </p:sp>
      <p:sp>
        <p:nvSpPr>
          <p:cNvPr id="275" name="Google Shape;275;p28"/>
          <p:cNvSpPr/>
          <p:nvPr/>
        </p:nvSpPr>
        <p:spPr>
          <a:xfrm>
            <a:off x="1304400" y="2179050"/>
            <a:ext cx="770700" cy="392700"/>
          </a:xfrm>
          <a:prstGeom prst="roundRect">
            <a:avLst>
              <a:gd fmla="val 16667" name="adj"/>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switch</a:t>
            </a:r>
            <a:endParaRPr/>
          </a:p>
        </p:txBody>
      </p:sp>
      <p:sp>
        <p:nvSpPr>
          <p:cNvPr id="276" name="Google Shape;276;p28"/>
          <p:cNvSpPr/>
          <p:nvPr/>
        </p:nvSpPr>
        <p:spPr>
          <a:xfrm>
            <a:off x="2346125" y="2768075"/>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1</a:t>
            </a:r>
            <a:endParaRPr/>
          </a:p>
        </p:txBody>
      </p:sp>
      <p:sp>
        <p:nvSpPr>
          <p:cNvPr id="277" name="Google Shape;277;p28"/>
          <p:cNvSpPr/>
          <p:nvPr/>
        </p:nvSpPr>
        <p:spPr>
          <a:xfrm>
            <a:off x="2346125" y="3193800"/>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2</a:t>
            </a:r>
            <a:endParaRPr/>
          </a:p>
        </p:txBody>
      </p:sp>
      <p:sp>
        <p:nvSpPr>
          <p:cNvPr id="278" name="Google Shape;278;p28"/>
          <p:cNvSpPr/>
          <p:nvPr/>
        </p:nvSpPr>
        <p:spPr>
          <a:xfrm>
            <a:off x="2346125" y="3619513"/>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3</a:t>
            </a:r>
            <a:endParaRPr/>
          </a:p>
        </p:txBody>
      </p:sp>
      <p:sp>
        <p:nvSpPr>
          <p:cNvPr id="279" name="Google Shape;279;p28"/>
          <p:cNvSpPr/>
          <p:nvPr/>
        </p:nvSpPr>
        <p:spPr>
          <a:xfrm>
            <a:off x="2346125" y="4085050"/>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4</a:t>
            </a:r>
            <a:endParaRPr/>
          </a:p>
        </p:txBody>
      </p:sp>
      <p:cxnSp>
        <p:nvCxnSpPr>
          <p:cNvPr id="280" name="Google Shape;280;p28"/>
          <p:cNvCxnSpPr>
            <a:stCxn id="275" idx="2"/>
            <a:endCxn id="276" idx="1"/>
          </p:cNvCxnSpPr>
          <p:nvPr/>
        </p:nvCxnSpPr>
        <p:spPr>
          <a:xfrm flipH="1" rot="-5400000">
            <a:off x="1835400" y="2426100"/>
            <a:ext cx="365100" cy="656400"/>
          </a:xfrm>
          <a:prstGeom prst="curvedConnector2">
            <a:avLst/>
          </a:prstGeom>
          <a:noFill/>
          <a:ln cap="flat" cmpd="sng" w="19050">
            <a:solidFill>
              <a:schemeClr val="dk2"/>
            </a:solidFill>
            <a:prstDash val="solid"/>
            <a:round/>
            <a:headEnd len="med" w="med" type="none"/>
            <a:tailEnd len="med" w="med" type="triangle"/>
          </a:ln>
        </p:spPr>
      </p:cxnSp>
      <p:cxnSp>
        <p:nvCxnSpPr>
          <p:cNvPr id="281" name="Google Shape;281;p28"/>
          <p:cNvCxnSpPr>
            <a:stCxn id="275" idx="2"/>
            <a:endCxn id="277" idx="1"/>
          </p:cNvCxnSpPr>
          <p:nvPr/>
        </p:nvCxnSpPr>
        <p:spPr>
          <a:xfrm flipH="1" rot="-5400000">
            <a:off x="1622400" y="2639100"/>
            <a:ext cx="791100" cy="656400"/>
          </a:xfrm>
          <a:prstGeom prst="curvedConnector2">
            <a:avLst/>
          </a:prstGeom>
          <a:noFill/>
          <a:ln cap="flat" cmpd="sng" w="19050">
            <a:solidFill>
              <a:schemeClr val="dk2"/>
            </a:solidFill>
            <a:prstDash val="solid"/>
            <a:round/>
            <a:headEnd len="med" w="med" type="none"/>
            <a:tailEnd len="med" w="med" type="triangle"/>
          </a:ln>
        </p:spPr>
      </p:cxnSp>
      <p:cxnSp>
        <p:nvCxnSpPr>
          <p:cNvPr id="282" name="Google Shape;282;p28"/>
          <p:cNvCxnSpPr>
            <a:stCxn id="275" idx="2"/>
            <a:endCxn id="278" idx="1"/>
          </p:cNvCxnSpPr>
          <p:nvPr/>
        </p:nvCxnSpPr>
        <p:spPr>
          <a:xfrm flipH="1" rot="-5400000">
            <a:off x="1409550" y="2851950"/>
            <a:ext cx="1216800" cy="656400"/>
          </a:xfrm>
          <a:prstGeom prst="curvedConnector2">
            <a:avLst/>
          </a:prstGeom>
          <a:noFill/>
          <a:ln cap="flat" cmpd="sng" w="19050">
            <a:solidFill>
              <a:schemeClr val="dk2"/>
            </a:solidFill>
            <a:prstDash val="solid"/>
            <a:round/>
            <a:headEnd len="med" w="med" type="none"/>
            <a:tailEnd len="med" w="med" type="triangle"/>
          </a:ln>
        </p:spPr>
      </p:cxnSp>
      <p:cxnSp>
        <p:nvCxnSpPr>
          <p:cNvPr id="283" name="Google Shape;283;p28"/>
          <p:cNvCxnSpPr>
            <a:stCxn id="275" idx="2"/>
            <a:endCxn id="279" idx="1"/>
          </p:cNvCxnSpPr>
          <p:nvPr/>
        </p:nvCxnSpPr>
        <p:spPr>
          <a:xfrm flipH="1" rot="-5400000">
            <a:off x="1176900" y="3084600"/>
            <a:ext cx="1682100" cy="656400"/>
          </a:xfrm>
          <a:prstGeom prst="curvedConnector2">
            <a:avLst/>
          </a:prstGeom>
          <a:noFill/>
          <a:ln cap="flat" cmpd="sng" w="19050">
            <a:solidFill>
              <a:schemeClr val="dk2"/>
            </a:solidFill>
            <a:prstDash val="solid"/>
            <a:round/>
            <a:headEnd len="med" w="med" type="none"/>
            <a:tailEnd len="med" w="med" type="triangle"/>
          </a:ln>
        </p:spPr>
      </p:cxnSp>
      <p:cxnSp>
        <p:nvCxnSpPr>
          <p:cNvPr id="284" name="Google Shape;284;p28"/>
          <p:cNvCxnSpPr>
            <a:stCxn id="276" idx="3"/>
            <a:endCxn id="275" idx="0"/>
          </p:cNvCxnSpPr>
          <p:nvPr/>
        </p:nvCxnSpPr>
        <p:spPr>
          <a:xfrm rot="10800000">
            <a:off x="1689725" y="2179175"/>
            <a:ext cx="1467600" cy="757800"/>
          </a:xfrm>
          <a:prstGeom prst="curvedConnector4">
            <a:avLst>
              <a:gd fmla="val -16225" name="adj1"/>
              <a:gd fmla="val 131440" name="adj2"/>
            </a:avLst>
          </a:prstGeom>
          <a:noFill/>
          <a:ln cap="flat" cmpd="sng" w="19050">
            <a:solidFill>
              <a:schemeClr val="dk2"/>
            </a:solidFill>
            <a:prstDash val="solid"/>
            <a:round/>
            <a:headEnd len="med" w="med" type="none"/>
            <a:tailEnd len="med" w="med" type="triangle"/>
          </a:ln>
        </p:spPr>
      </p:cxnSp>
      <p:cxnSp>
        <p:nvCxnSpPr>
          <p:cNvPr id="285" name="Google Shape;285;p28"/>
          <p:cNvCxnSpPr>
            <a:stCxn id="277" idx="3"/>
            <a:endCxn id="275" idx="0"/>
          </p:cNvCxnSpPr>
          <p:nvPr/>
        </p:nvCxnSpPr>
        <p:spPr>
          <a:xfrm rot="10800000">
            <a:off x="1689725" y="2179200"/>
            <a:ext cx="1467600" cy="1183500"/>
          </a:xfrm>
          <a:prstGeom prst="curvedConnector4">
            <a:avLst>
              <a:gd fmla="val -16225" name="adj1"/>
              <a:gd fmla="val 120133" name="adj2"/>
            </a:avLst>
          </a:prstGeom>
          <a:noFill/>
          <a:ln cap="flat" cmpd="sng" w="19050">
            <a:solidFill>
              <a:schemeClr val="dk2"/>
            </a:solidFill>
            <a:prstDash val="solid"/>
            <a:round/>
            <a:headEnd len="med" w="med" type="none"/>
            <a:tailEnd len="med" w="med" type="triangle"/>
          </a:ln>
        </p:spPr>
      </p:cxnSp>
      <p:cxnSp>
        <p:nvCxnSpPr>
          <p:cNvPr id="286" name="Google Shape;286;p28"/>
          <p:cNvCxnSpPr>
            <a:stCxn id="278" idx="3"/>
            <a:endCxn id="275" idx="0"/>
          </p:cNvCxnSpPr>
          <p:nvPr/>
        </p:nvCxnSpPr>
        <p:spPr>
          <a:xfrm rot="10800000">
            <a:off x="1689725" y="2178913"/>
            <a:ext cx="1467600" cy="1609500"/>
          </a:xfrm>
          <a:prstGeom prst="curvedConnector4">
            <a:avLst>
              <a:gd fmla="val -16225" name="adj1"/>
              <a:gd fmla="val 114786" name="adj2"/>
            </a:avLst>
          </a:prstGeom>
          <a:noFill/>
          <a:ln cap="flat" cmpd="sng" w="19050">
            <a:solidFill>
              <a:schemeClr val="dk2"/>
            </a:solidFill>
            <a:prstDash val="solid"/>
            <a:round/>
            <a:headEnd len="med" w="med" type="none"/>
            <a:tailEnd len="med" w="med" type="triangle"/>
          </a:ln>
        </p:spPr>
      </p:cxnSp>
      <p:cxnSp>
        <p:nvCxnSpPr>
          <p:cNvPr id="287" name="Google Shape;287;p28"/>
          <p:cNvCxnSpPr>
            <a:stCxn id="279" idx="3"/>
            <a:endCxn id="275" idx="0"/>
          </p:cNvCxnSpPr>
          <p:nvPr/>
        </p:nvCxnSpPr>
        <p:spPr>
          <a:xfrm rot="10800000">
            <a:off x="1689725" y="2179150"/>
            <a:ext cx="1467600" cy="2074800"/>
          </a:xfrm>
          <a:prstGeom prst="curvedConnector4">
            <a:avLst>
              <a:gd fmla="val -16225" name="adj1"/>
              <a:gd fmla="val 111482" name="adj2"/>
            </a:avLst>
          </a:prstGeom>
          <a:noFill/>
          <a:ln cap="flat" cmpd="sng" w="19050">
            <a:solidFill>
              <a:schemeClr val="dk2"/>
            </a:solidFill>
            <a:prstDash val="solid"/>
            <a:round/>
            <a:headEnd len="med" w="med" type="none"/>
            <a:tailEnd len="med" w="med" type="triangle"/>
          </a:ln>
        </p:spPr>
      </p:cxnSp>
      <p:sp>
        <p:nvSpPr>
          <p:cNvPr id="288" name="Google Shape;288;p28"/>
          <p:cNvSpPr/>
          <p:nvPr/>
        </p:nvSpPr>
        <p:spPr>
          <a:xfrm>
            <a:off x="7526100" y="2768075"/>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1</a:t>
            </a:r>
            <a:endParaRPr/>
          </a:p>
        </p:txBody>
      </p:sp>
      <p:sp>
        <p:nvSpPr>
          <p:cNvPr id="289" name="Google Shape;289;p28"/>
          <p:cNvSpPr/>
          <p:nvPr/>
        </p:nvSpPr>
        <p:spPr>
          <a:xfrm>
            <a:off x="5573525" y="2812800"/>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2</a:t>
            </a:r>
            <a:endParaRPr/>
          </a:p>
        </p:txBody>
      </p:sp>
      <p:sp>
        <p:nvSpPr>
          <p:cNvPr id="290" name="Google Shape;290;p28"/>
          <p:cNvSpPr/>
          <p:nvPr/>
        </p:nvSpPr>
        <p:spPr>
          <a:xfrm>
            <a:off x="6384725" y="3390913"/>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3</a:t>
            </a:r>
            <a:endParaRPr/>
          </a:p>
        </p:txBody>
      </p:sp>
      <p:sp>
        <p:nvSpPr>
          <p:cNvPr id="291" name="Google Shape;291;p28"/>
          <p:cNvSpPr/>
          <p:nvPr/>
        </p:nvSpPr>
        <p:spPr>
          <a:xfrm>
            <a:off x="5573525" y="4008900"/>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4</a:t>
            </a:r>
            <a:endParaRPr/>
          </a:p>
        </p:txBody>
      </p:sp>
      <p:cxnSp>
        <p:nvCxnSpPr>
          <p:cNvPr id="292" name="Google Shape;292;p28"/>
          <p:cNvCxnSpPr>
            <a:stCxn id="288" idx="2"/>
            <a:endCxn id="290" idx="0"/>
          </p:cNvCxnSpPr>
          <p:nvPr/>
        </p:nvCxnSpPr>
        <p:spPr>
          <a:xfrm rot="5400000">
            <a:off x="7218450" y="2677625"/>
            <a:ext cx="285000" cy="1141500"/>
          </a:xfrm>
          <a:prstGeom prst="curvedConnector3">
            <a:avLst>
              <a:gd fmla="val 50007" name="adj1"/>
            </a:avLst>
          </a:prstGeom>
          <a:noFill/>
          <a:ln cap="flat" cmpd="sng" w="19050">
            <a:solidFill>
              <a:schemeClr val="dk2"/>
            </a:solidFill>
            <a:prstDash val="solid"/>
            <a:round/>
            <a:headEnd len="med" w="med" type="none"/>
            <a:tailEnd len="med" w="med" type="triangle"/>
          </a:ln>
        </p:spPr>
      </p:cxnSp>
      <p:cxnSp>
        <p:nvCxnSpPr>
          <p:cNvPr id="293" name="Google Shape;293;p28"/>
          <p:cNvCxnSpPr>
            <a:stCxn id="289" idx="2"/>
            <a:endCxn id="291" idx="0"/>
          </p:cNvCxnSpPr>
          <p:nvPr/>
        </p:nvCxnSpPr>
        <p:spPr>
          <a:xfrm flipH="1" rot="-5400000">
            <a:off x="5550275" y="3579450"/>
            <a:ext cx="858300" cy="6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294" name="Google Shape;294;p28"/>
          <p:cNvCxnSpPr>
            <a:stCxn id="290" idx="2"/>
            <a:endCxn id="289" idx="0"/>
          </p:cNvCxnSpPr>
          <p:nvPr/>
        </p:nvCxnSpPr>
        <p:spPr>
          <a:xfrm flipH="1" rot="5400000">
            <a:off x="5926775" y="2865163"/>
            <a:ext cx="915900" cy="811200"/>
          </a:xfrm>
          <a:prstGeom prst="curvedConnector5">
            <a:avLst>
              <a:gd fmla="val -25999" name="adj1"/>
              <a:gd fmla="val -79355" name="adj2"/>
              <a:gd fmla="val 126000" name="adj3"/>
            </a:avLst>
          </a:prstGeom>
          <a:noFill/>
          <a:ln cap="flat" cmpd="sng" w="19050">
            <a:solidFill>
              <a:schemeClr val="dk2"/>
            </a:solidFill>
            <a:prstDash val="solid"/>
            <a:round/>
            <a:headEnd len="med" w="med" type="none"/>
            <a:tailEnd len="med" w="med" type="triangle"/>
          </a:ln>
        </p:spPr>
      </p:cxnSp>
      <p:sp>
        <p:nvSpPr>
          <p:cNvPr id="295" name="Google Shape;295;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Ускорение интерпретатора</a:t>
            </a:r>
            <a:endParaRPr/>
          </a:p>
        </p:txBody>
      </p:sp>
      <p:sp>
        <p:nvSpPr>
          <p:cNvPr id="301" name="Google Shape;301;p29"/>
          <p:cNvSpPr txBox="1"/>
          <p:nvPr>
            <p:ph idx="1" type="body"/>
          </p:nvPr>
        </p:nvSpPr>
        <p:spPr>
          <a:xfrm>
            <a:off x="311700" y="1152475"/>
            <a:ext cx="8520600" cy="1344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ru">
                <a:solidFill>
                  <a:schemeClr val="dk1"/>
                </a:solidFill>
              </a:rPr>
              <a:t>Шитый код (threaded code)</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Введение нескольких точек диспетчеризации</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Можно реализовать через GNU Extension</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Альтернатива - указатели на функции</a:t>
            </a:r>
            <a:endParaRPr>
              <a:solidFill>
                <a:schemeClr val="dk1"/>
              </a:solidFill>
            </a:endParaRPr>
          </a:p>
        </p:txBody>
      </p:sp>
      <p:sp>
        <p:nvSpPr>
          <p:cNvPr id="302" name="Google Shape;302;p29"/>
          <p:cNvSpPr/>
          <p:nvPr/>
        </p:nvSpPr>
        <p:spPr>
          <a:xfrm>
            <a:off x="7526100" y="2768075"/>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1</a:t>
            </a:r>
            <a:endParaRPr/>
          </a:p>
        </p:txBody>
      </p:sp>
      <p:sp>
        <p:nvSpPr>
          <p:cNvPr id="303" name="Google Shape;303;p29"/>
          <p:cNvSpPr/>
          <p:nvPr/>
        </p:nvSpPr>
        <p:spPr>
          <a:xfrm>
            <a:off x="5573525" y="2812800"/>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2</a:t>
            </a:r>
            <a:endParaRPr/>
          </a:p>
        </p:txBody>
      </p:sp>
      <p:sp>
        <p:nvSpPr>
          <p:cNvPr id="304" name="Google Shape;304;p29"/>
          <p:cNvSpPr/>
          <p:nvPr/>
        </p:nvSpPr>
        <p:spPr>
          <a:xfrm>
            <a:off x="6384725" y="3390913"/>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3</a:t>
            </a:r>
            <a:endParaRPr/>
          </a:p>
        </p:txBody>
      </p:sp>
      <p:sp>
        <p:nvSpPr>
          <p:cNvPr id="305" name="Google Shape;305;p29"/>
          <p:cNvSpPr/>
          <p:nvPr/>
        </p:nvSpPr>
        <p:spPr>
          <a:xfrm>
            <a:off x="5573525" y="4008900"/>
            <a:ext cx="811200" cy="3378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Case 4</a:t>
            </a:r>
            <a:endParaRPr/>
          </a:p>
        </p:txBody>
      </p:sp>
      <p:cxnSp>
        <p:nvCxnSpPr>
          <p:cNvPr id="306" name="Google Shape;306;p29"/>
          <p:cNvCxnSpPr>
            <a:stCxn id="302" idx="2"/>
            <a:endCxn id="304" idx="0"/>
          </p:cNvCxnSpPr>
          <p:nvPr/>
        </p:nvCxnSpPr>
        <p:spPr>
          <a:xfrm rot="5400000">
            <a:off x="7218450" y="2677625"/>
            <a:ext cx="285000" cy="1141500"/>
          </a:xfrm>
          <a:prstGeom prst="curvedConnector3">
            <a:avLst>
              <a:gd fmla="val 50007" name="adj1"/>
            </a:avLst>
          </a:prstGeom>
          <a:noFill/>
          <a:ln cap="flat" cmpd="sng" w="19050">
            <a:solidFill>
              <a:schemeClr val="dk2"/>
            </a:solidFill>
            <a:prstDash val="solid"/>
            <a:round/>
            <a:headEnd len="med" w="med" type="none"/>
            <a:tailEnd len="med" w="med" type="triangle"/>
          </a:ln>
        </p:spPr>
      </p:cxnSp>
      <p:cxnSp>
        <p:nvCxnSpPr>
          <p:cNvPr id="307" name="Google Shape;307;p29"/>
          <p:cNvCxnSpPr>
            <a:stCxn id="303" idx="2"/>
            <a:endCxn id="305" idx="0"/>
          </p:cNvCxnSpPr>
          <p:nvPr/>
        </p:nvCxnSpPr>
        <p:spPr>
          <a:xfrm flipH="1" rot="-5400000">
            <a:off x="5550275" y="3579450"/>
            <a:ext cx="858300" cy="600"/>
          </a:xfrm>
          <a:prstGeom prst="curvedConnector3">
            <a:avLst>
              <a:gd fmla="val 50000" name="adj1"/>
            </a:avLst>
          </a:prstGeom>
          <a:noFill/>
          <a:ln cap="flat" cmpd="sng" w="19050">
            <a:solidFill>
              <a:schemeClr val="dk2"/>
            </a:solidFill>
            <a:prstDash val="solid"/>
            <a:round/>
            <a:headEnd len="med" w="med" type="none"/>
            <a:tailEnd len="med" w="med" type="triangle"/>
          </a:ln>
        </p:spPr>
      </p:cxnSp>
      <p:cxnSp>
        <p:nvCxnSpPr>
          <p:cNvPr id="308" name="Google Shape;308;p29"/>
          <p:cNvCxnSpPr>
            <a:stCxn id="304" idx="2"/>
            <a:endCxn id="303" idx="0"/>
          </p:cNvCxnSpPr>
          <p:nvPr/>
        </p:nvCxnSpPr>
        <p:spPr>
          <a:xfrm flipH="1" rot="5400000">
            <a:off x="5926775" y="2865163"/>
            <a:ext cx="915900" cy="811200"/>
          </a:xfrm>
          <a:prstGeom prst="curvedConnector5">
            <a:avLst>
              <a:gd fmla="val -25999" name="adj1"/>
              <a:gd fmla="val -79355" name="adj2"/>
              <a:gd fmla="val 126000" name="adj3"/>
            </a:avLst>
          </a:prstGeom>
          <a:noFill/>
          <a:ln cap="flat" cmpd="sng" w="19050">
            <a:solidFill>
              <a:schemeClr val="dk2"/>
            </a:solidFill>
            <a:prstDash val="solid"/>
            <a:round/>
            <a:headEnd len="med" w="med" type="none"/>
            <a:tailEnd len="med" w="med" type="triangle"/>
          </a:ln>
        </p:spPr>
      </p:cxnSp>
      <p:sp>
        <p:nvSpPr>
          <p:cNvPr id="309" name="Google Shape;309;p29"/>
          <p:cNvSpPr txBox="1"/>
          <p:nvPr/>
        </p:nvSpPr>
        <p:spPr>
          <a:xfrm>
            <a:off x="815400" y="2617075"/>
            <a:ext cx="4320600" cy="1169700"/>
          </a:xfrm>
          <a:prstGeom prst="rect">
            <a:avLst/>
          </a:prstGeom>
          <a:noFill/>
          <a:ln cap="flat" cmpd="sng" w="2857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32857"/>
              </a:lnSpc>
              <a:spcBef>
                <a:spcPts val="0"/>
              </a:spcBef>
              <a:spcAft>
                <a:spcPts val="0"/>
              </a:spcAft>
              <a:buNone/>
            </a:pPr>
            <a:r>
              <a:rPr lang="ru" sz="1750">
                <a:solidFill>
                  <a:srgbClr val="001080"/>
                </a:solidFill>
                <a:highlight>
                  <a:srgbClr val="FFFFFF"/>
                </a:highlight>
                <a:latin typeface="Cascadia Code"/>
                <a:ea typeface="Cascadia Code"/>
                <a:cs typeface="Cascadia Code"/>
                <a:sym typeface="Cascadia Code"/>
              </a:rPr>
              <a:t>DO_ADD</a:t>
            </a:r>
            <a:r>
              <a:rPr lang="ru" sz="1750">
                <a:solidFill>
                  <a:srgbClr val="3B3B3B"/>
                </a:solidFill>
                <a:highlight>
                  <a:srgbClr val="FFFFFF"/>
                </a:highlight>
                <a:latin typeface="Cascadia Code"/>
                <a:ea typeface="Cascadia Code"/>
                <a:cs typeface="Cascadia Code"/>
                <a:sym typeface="Cascadia Code"/>
              </a:rPr>
              <a:t>:</a:t>
            </a:r>
            <a:endParaRPr sz="1750">
              <a:solidFill>
                <a:srgbClr val="3B3B3B"/>
              </a:solidFill>
              <a:highlight>
                <a:srgbClr val="FFFFFF"/>
              </a:highlight>
              <a:latin typeface="Cascadia Code"/>
              <a:ea typeface="Cascadia Code"/>
              <a:cs typeface="Cascadia Code"/>
              <a:sym typeface="Cascadia Code"/>
            </a:endParaRPr>
          </a:p>
          <a:p>
            <a:pPr indent="0" lvl="0" marL="0" rtl="0" algn="l">
              <a:lnSpc>
                <a:spcPct val="132857"/>
              </a:lnSpc>
              <a:spcBef>
                <a:spcPts val="0"/>
              </a:spcBef>
              <a:spcAft>
                <a:spcPts val="0"/>
              </a:spcAft>
              <a:buNone/>
            </a:pPr>
            <a:r>
              <a:rPr lang="ru" sz="1750">
                <a:solidFill>
                  <a:srgbClr val="3B3B3B"/>
                </a:solidFill>
                <a:highlight>
                  <a:srgbClr val="FFFFFF"/>
                </a:highlight>
                <a:latin typeface="Cascadia Code"/>
                <a:ea typeface="Cascadia Code"/>
                <a:cs typeface="Cascadia Code"/>
                <a:sym typeface="Cascadia Code"/>
              </a:rPr>
              <a:t>  </a:t>
            </a:r>
            <a:r>
              <a:rPr lang="ru" sz="1750">
                <a:solidFill>
                  <a:srgbClr val="795E26"/>
                </a:solidFill>
                <a:highlight>
                  <a:srgbClr val="FFFFFF"/>
                </a:highlight>
                <a:latin typeface="Cascadia Code"/>
                <a:ea typeface="Cascadia Code"/>
                <a:cs typeface="Cascadia Code"/>
                <a:sym typeface="Cascadia Code"/>
              </a:rPr>
              <a:t>ADD_handler</a:t>
            </a:r>
            <a:r>
              <a:rPr lang="ru" sz="1750">
                <a:solidFill>
                  <a:srgbClr val="3B3B3B"/>
                </a:solidFill>
                <a:highlight>
                  <a:srgbClr val="FFFFFF"/>
                </a:highlight>
                <a:latin typeface="Cascadia Code"/>
                <a:ea typeface="Cascadia Code"/>
                <a:cs typeface="Cascadia Code"/>
                <a:sym typeface="Cascadia Code"/>
              </a:rPr>
              <a:t>(</a:t>
            </a:r>
            <a:r>
              <a:rPr lang="ru" sz="1750">
                <a:solidFill>
                  <a:srgbClr val="001080"/>
                </a:solidFill>
                <a:highlight>
                  <a:srgbClr val="FFFFFF"/>
                </a:highlight>
                <a:latin typeface="Cascadia Code"/>
                <a:ea typeface="Cascadia Code"/>
                <a:cs typeface="Cascadia Code"/>
                <a:sym typeface="Cascadia Code"/>
              </a:rPr>
              <a:t>cpu</a:t>
            </a:r>
            <a:r>
              <a:rPr lang="ru" sz="1750">
                <a:solidFill>
                  <a:srgbClr val="3B3B3B"/>
                </a:solidFill>
                <a:highlight>
                  <a:srgbClr val="FFFFFF"/>
                </a:highlight>
                <a:latin typeface="Cascadia Code"/>
                <a:ea typeface="Cascadia Code"/>
                <a:cs typeface="Cascadia Code"/>
                <a:sym typeface="Cascadia Code"/>
              </a:rPr>
              <a:t>, </a:t>
            </a:r>
            <a:r>
              <a:rPr lang="ru" sz="1750">
                <a:solidFill>
                  <a:srgbClr val="001080"/>
                </a:solidFill>
                <a:highlight>
                  <a:srgbClr val="FFFFFF"/>
                </a:highlight>
                <a:latin typeface="Cascadia Code"/>
                <a:ea typeface="Cascadia Code"/>
                <a:cs typeface="Cascadia Code"/>
                <a:sym typeface="Cascadia Code"/>
              </a:rPr>
              <a:t>insn</a:t>
            </a:r>
            <a:r>
              <a:rPr lang="ru" sz="1750">
                <a:solidFill>
                  <a:srgbClr val="3B3B3B"/>
                </a:solidFill>
                <a:highlight>
                  <a:srgbClr val="FFFFFF"/>
                </a:highlight>
                <a:latin typeface="Cascadia Code"/>
                <a:ea typeface="Cascadia Code"/>
                <a:cs typeface="Cascadia Code"/>
                <a:sym typeface="Cascadia Code"/>
              </a:rPr>
              <a:t>);</a:t>
            </a:r>
            <a:endParaRPr sz="1750">
              <a:solidFill>
                <a:srgbClr val="3B3B3B"/>
              </a:solidFill>
              <a:highlight>
                <a:srgbClr val="FFFFFF"/>
              </a:highlight>
              <a:latin typeface="Cascadia Code"/>
              <a:ea typeface="Cascadia Code"/>
              <a:cs typeface="Cascadia Code"/>
              <a:sym typeface="Cascadia Code"/>
            </a:endParaRPr>
          </a:p>
          <a:p>
            <a:pPr indent="0" lvl="0" marL="0" rtl="0" algn="l">
              <a:lnSpc>
                <a:spcPct val="132857"/>
              </a:lnSpc>
              <a:spcBef>
                <a:spcPts val="0"/>
              </a:spcBef>
              <a:spcAft>
                <a:spcPts val="0"/>
              </a:spcAft>
              <a:buNone/>
            </a:pPr>
            <a:r>
              <a:rPr lang="ru" sz="1750">
                <a:solidFill>
                  <a:srgbClr val="3B3B3B"/>
                </a:solidFill>
                <a:highlight>
                  <a:srgbClr val="FFFFFF"/>
                </a:highlight>
                <a:latin typeface="Cascadia Code"/>
                <a:ea typeface="Cascadia Code"/>
                <a:cs typeface="Cascadia Code"/>
                <a:sym typeface="Cascadia Code"/>
              </a:rPr>
              <a:t>  </a:t>
            </a:r>
            <a:r>
              <a:rPr lang="ru" sz="1750">
                <a:solidFill>
                  <a:srgbClr val="AF00DB"/>
                </a:solidFill>
                <a:highlight>
                  <a:srgbClr val="FFFFFF"/>
                </a:highlight>
                <a:latin typeface="Cascadia Code"/>
                <a:ea typeface="Cascadia Code"/>
                <a:cs typeface="Cascadia Code"/>
                <a:sym typeface="Cascadia Code"/>
              </a:rPr>
              <a:t>goto</a:t>
            </a:r>
            <a:r>
              <a:rPr lang="ru" sz="1750">
                <a:solidFill>
                  <a:srgbClr val="3B3B3B"/>
                </a:solidFill>
                <a:highlight>
                  <a:srgbClr val="FFFFFF"/>
                </a:highlight>
                <a:latin typeface="Cascadia Code"/>
                <a:ea typeface="Cascadia Code"/>
                <a:cs typeface="Cascadia Code"/>
                <a:sym typeface="Cascadia Code"/>
              </a:rPr>
              <a:t> *</a:t>
            </a:r>
            <a:r>
              <a:rPr lang="ru" sz="1750">
                <a:solidFill>
                  <a:srgbClr val="001080"/>
                </a:solidFill>
                <a:highlight>
                  <a:srgbClr val="FFFFFF"/>
                </a:highlight>
                <a:latin typeface="Cascadia Code"/>
                <a:ea typeface="Cascadia Code"/>
                <a:cs typeface="Cascadia Code"/>
                <a:sym typeface="Cascadia Code"/>
              </a:rPr>
              <a:t>label</a:t>
            </a:r>
            <a:r>
              <a:rPr lang="ru" sz="1750">
                <a:solidFill>
                  <a:srgbClr val="3B3B3B"/>
                </a:solidFill>
                <a:highlight>
                  <a:srgbClr val="FFFFFF"/>
                </a:highlight>
                <a:latin typeface="Cascadia Code"/>
                <a:ea typeface="Cascadia Code"/>
                <a:cs typeface="Cascadia Code"/>
                <a:sym typeface="Cascadia Code"/>
              </a:rPr>
              <a:t>[++</a:t>
            </a:r>
            <a:r>
              <a:rPr lang="ru" sz="1750">
                <a:solidFill>
                  <a:srgbClr val="001080"/>
                </a:solidFill>
                <a:highlight>
                  <a:srgbClr val="FFFFFF"/>
                </a:highlight>
                <a:latin typeface="Cascadia Code"/>
                <a:ea typeface="Cascadia Code"/>
                <a:cs typeface="Cascadia Code"/>
                <a:sym typeface="Cascadia Code"/>
              </a:rPr>
              <a:t>pc</a:t>
            </a:r>
            <a:r>
              <a:rPr lang="ru" sz="1750">
                <a:solidFill>
                  <a:srgbClr val="3B3B3B"/>
                </a:solidFill>
                <a:highlight>
                  <a:srgbClr val="FFFFFF"/>
                </a:highlight>
                <a:latin typeface="Cascadia Code"/>
                <a:ea typeface="Cascadia Code"/>
                <a:cs typeface="Cascadia Code"/>
                <a:sym typeface="Cascadia Code"/>
              </a:rPr>
              <a:t>];</a:t>
            </a:r>
            <a:endParaRPr sz="1750">
              <a:solidFill>
                <a:srgbClr val="008000"/>
              </a:solidFill>
              <a:highlight>
                <a:srgbClr val="FFFFFF"/>
              </a:highlight>
              <a:latin typeface="Cascadia Code"/>
              <a:ea typeface="Cascadia Code"/>
              <a:cs typeface="Cascadia Code"/>
              <a:sym typeface="Cascadia Code"/>
            </a:endParaRPr>
          </a:p>
        </p:txBody>
      </p:sp>
      <p:sp>
        <p:nvSpPr>
          <p:cNvPr id="310" name="Google Shape;310;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0"/>
          <p:cNvSpPr txBox="1"/>
          <p:nvPr>
            <p:ph idx="1" type="body"/>
          </p:nvPr>
        </p:nvSpPr>
        <p:spPr>
          <a:xfrm>
            <a:off x="311700" y="1152475"/>
            <a:ext cx="8520600" cy="788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ru">
                <a:solidFill>
                  <a:schemeClr val="dk1"/>
                </a:solidFill>
              </a:rPr>
              <a:t>Интерпретатор - простой, но медленный</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Идея: “Компилировать” блоки кода гостевой архитектуры </a:t>
            </a:r>
            <a:r>
              <a:rPr lang="ru" u="sng">
                <a:solidFill>
                  <a:schemeClr val="hlink"/>
                </a:solidFill>
                <a:hlinkClick r:id="rId3"/>
              </a:rPr>
              <a:t>[1]</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sp>
        <p:nvSpPr>
          <p:cNvPr id="316" name="Google Shape;316;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Еще быстрее!</a:t>
            </a:r>
            <a:endParaRPr/>
          </a:p>
        </p:txBody>
      </p:sp>
      <p:sp>
        <p:nvSpPr>
          <p:cNvPr id="317" name="Google Shape;317;p30"/>
          <p:cNvSpPr/>
          <p:nvPr/>
        </p:nvSpPr>
        <p:spPr>
          <a:xfrm>
            <a:off x="1357950" y="2285550"/>
            <a:ext cx="1495800" cy="2862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Инструкция 1</a:t>
            </a:r>
            <a:endParaRPr/>
          </a:p>
        </p:txBody>
      </p:sp>
      <p:sp>
        <p:nvSpPr>
          <p:cNvPr id="318" name="Google Shape;318;p30"/>
          <p:cNvSpPr/>
          <p:nvPr/>
        </p:nvSpPr>
        <p:spPr>
          <a:xfrm>
            <a:off x="1357950" y="2590350"/>
            <a:ext cx="1495800" cy="2862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Инструкция 2</a:t>
            </a:r>
            <a:endParaRPr/>
          </a:p>
        </p:txBody>
      </p:sp>
      <p:sp>
        <p:nvSpPr>
          <p:cNvPr id="319" name="Google Shape;319;p30"/>
          <p:cNvSpPr/>
          <p:nvPr/>
        </p:nvSpPr>
        <p:spPr>
          <a:xfrm>
            <a:off x="1357950" y="2895150"/>
            <a:ext cx="1495800" cy="2862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Инструкция 3</a:t>
            </a:r>
            <a:endParaRPr/>
          </a:p>
        </p:txBody>
      </p:sp>
      <p:sp>
        <p:nvSpPr>
          <p:cNvPr id="320" name="Google Shape;320;p30"/>
          <p:cNvSpPr/>
          <p:nvPr/>
        </p:nvSpPr>
        <p:spPr>
          <a:xfrm>
            <a:off x="1148975" y="2285475"/>
            <a:ext cx="141900" cy="895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1" name="Google Shape;321;p30"/>
          <p:cNvSpPr txBox="1"/>
          <p:nvPr/>
        </p:nvSpPr>
        <p:spPr>
          <a:xfrm>
            <a:off x="175650" y="2533350"/>
            <a:ext cx="836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GUEST</a:t>
            </a:r>
            <a:endParaRPr>
              <a:solidFill>
                <a:schemeClr val="dk2"/>
              </a:solidFill>
            </a:endParaRPr>
          </a:p>
        </p:txBody>
      </p:sp>
      <p:cxnSp>
        <p:nvCxnSpPr>
          <p:cNvPr id="322" name="Google Shape;322;p30"/>
          <p:cNvCxnSpPr/>
          <p:nvPr/>
        </p:nvCxnSpPr>
        <p:spPr>
          <a:xfrm>
            <a:off x="6000950" y="4678373"/>
            <a:ext cx="908400" cy="0"/>
          </a:xfrm>
          <a:prstGeom prst="straightConnector1">
            <a:avLst/>
          </a:prstGeom>
          <a:noFill/>
          <a:ln cap="flat" cmpd="sng" w="28575">
            <a:solidFill>
              <a:schemeClr val="dk2"/>
            </a:solidFill>
            <a:prstDash val="dot"/>
            <a:round/>
            <a:headEnd len="med" w="med" type="none"/>
            <a:tailEnd len="med" w="med" type="triangle"/>
          </a:ln>
        </p:spPr>
      </p:cxnSp>
      <p:sp>
        <p:nvSpPr>
          <p:cNvPr id="323" name="Google Shape;323;p30"/>
          <p:cNvSpPr/>
          <p:nvPr/>
        </p:nvSpPr>
        <p:spPr>
          <a:xfrm>
            <a:off x="6909350" y="4516375"/>
            <a:ext cx="1656900" cy="3240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Следующий блок</a:t>
            </a:r>
            <a:endParaRPr/>
          </a:p>
        </p:txBody>
      </p:sp>
      <p:grpSp>
        <p:nvGrpSpPr>
          <p:cNvPr id="324" name="Google Shape;324;p30"/>
          <p:cNvGrpSpPr/>
          <p:nvPr/>
        </p:nvGrpSpPr>
        <p:grpSpPr>
          <a:xfrm>
            <a:off x="2853750" y="1973525"/>
            <a:ext cx="4259675" cy="2855598"/>
            <a:chOff x="2853750" y="1973525"/>
            <a:chExt cx="4259675" cy="2855598"/>
          </a:xfrm>
        </p:grpSpPr>
        <p:sp>
          <p:nvSpPr>
            <p:cNvPr id="325" name="Google Shape;325;p30"/>
            <p:cNvSpPr/>
            <p:nvPr/>
          </p:nvSpPr>
          <p:spPr>
            <a:xfrm>
              <a:off x="4510650" y="1973525"/>
              <a:ext cx="1495800" cy="903675"/>
            </a:xfrm>
            <a:prstGeom prst="flowChartProcess">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Капсула 1</a:t>
              </a:r>
              <a:endParaRPr/>
            </a:p>
          </p:txBody>
        </p:sp>
        <p:sp>
          <p:nvSpPr>
            <p:cNvPr id="326" name="Google Shape;326;p30"/>
            <p:cNvSpPr/>
            <p:nvPr/>
          </p:nvSpPr>
          <p:spPr>
            <a:xfrm>
              <a:off x="4510650" y="2876550"/>
              <a:ext cx="1495800" cy="1093675"/>
            </a:xfrm>
            <a:prstGeom prst="flowChartProcess">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Капсула 2</a:t>
              </a:r>
              <a:endParaRPr/>
            </a:p>
          </p:txBody>
        </p:sp>
        <p:sp>
          <p:nvSpPr>
            <p:cNvPr id="327" name="Google Shape;327;p30"/>
            <p:cNvSpPr/>
            <p:nvPr/>
          </p:nvSpPr>
          <p:spPr>
            <a:xfrm>
              <a:off x="4510650" y="3970221"/>
              <a:ext cx="1495800" cy="572700"/>
            </a:xfrm>
            <a:prstGeom prst="flowChartProcess">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Капсула 3</a:t>
              </a:r>
              <a:endParaRPr/>
            </a:p>
          </p:txBody>
        </p:sp>
        <p:sp>
          <p:nvSpPr>
            <p:cNvPr id="328" name="Google Shape;328;p30"/>
            <p:cNvSpPr/>
            <p:nvPr/>
          </p:nvSpPr>
          <p:spPr>
            <a:xfrm>
              <a:off x="4510625" y="4542923"/>
              <a:ext cx="1495800" cy="286200"/>
            </a:xfrm>
            <a:prstGeom prst="flowChartProcess">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Glue Code</a:t>
              </a:r>
              <a:endParaRPr/>
            </a:p>
          </p:txBody>
        </p:sp>
        <p:cxnSp>
          <p:nvCxnSpPr>
            <p:cNvPr id="329" name="Google Shape;329;p30"/>
            <p:cNvCxnSpPr>
              <a:stCxn id="317" idx="3"/>
              <a:endCxn id="325" idx="1"/>
            </p:cNvCxnSpPr>
            <p:nvPr/>
          </p:nvCxnSpPr>
          <p:spPr>
            <a:xfrm flipH="1" rot="10800000">
              <a:off x="2853750" y="2425350"/>
              <a:ext cx="1656900" cy="3300"/>
            </a:xfrm>
            <a:prstGeom prst="straightConnector1">
              <a:avLst/>
            </a:prstGeom>
            <a:noFill/>
            <a:ln cap="flat" cmpd="sng" w="9525">
              <a:solidFill>
                <a:schemeClr val="dk2"/>
              </a:solidFill>
              <a:prstDash val="solid"/>
              <a:round/>
              <a:headEnd len="med" w="med" type="none"/>
              <a:tailEnd len="med" w="med" type="triangle"/>
            </a:ln>
          </p:spPr>
        </p:cxnSp>
        <p:cxnSp>
          <p:nvCxnSpPr>
            <p:cNvPr id="330" name="Google Shape;330;p30"/>
            <p:cNvCxnSpPr>
              <a:stCxn id="318" idx="3"/>
              <a:endCxn id="326" idx="1"/>
            </p:cNvCxnSpPr>
            <p:nvPr/>
          </p:nvCxnSpPr>
          <p:spPr>
            <a:xfrm>
              <a:off x="2853750" y="2733450"/>
              <a:ext cx="1656900" cy="690000"/>
            </a:xfrm>
            <a:prstGeom prst="straightConnector1">
              <a:avLst/>
            </a:prstGeom>
            <a:noFill/>
            <a:ln cap="flat" cmpd="sng" w="9525">
              <a:solidFill>
                <a:schemeClr val="dk2"/>
              </a:solidFill>
              <a:prstDash val="solid"/>
              <a:round/>
              <a:headEnd len="med" w="med" type="none"/>
              <a:tailEnd len="med" w="med" type="triangle"/>
            </a:ln>
          </p:spPr>
        </p:cxnSp>
        <p:cxnSp>
          <p:nvCxnSpPr>
            <p:cNvPr id="331" name="Google Shape;331;p30"/>
            <p:cNvCxnSpPr>
              <a:stCxn id="319" idx="3"/>
              <a:endCxn id="327" idx="1"/>
            </p:cNvCxnSpPr>
            <p:nvPr/>
          </p:nvCxnSpPr>
          <p:spPr>
            <a:xfrm>
              <a:off x="2853750" y="3038250"/>
              <a:ext cx="1656900" cy="1218300"/>
            </a:xfrm>
            <a:prstGeom prst="straightConnector1">
              <a:avLst/>
            </a:prstGeom>
            <a:noFill/>
            <a:ln cap="flat" cmpd="sng" w="9525">
              <a:solidFill>
                <a:schemeClr val="dk2"/>
              </a:solidFill>
              <a:prstDash val="solid"/>
              <a:round/>
              <a:headEnd len="med" w="med" type="none"/>
              <a:tailEnd len="med" w="med" type="triangle"/>
            </a:ln>
          </p:spPr>
        </p:cxnSp>
        <p:sp>
          <p:nvSpPr>
            <p:cNvPr id="332" name="Google Shape;332;p30"/>
            <p:cNvSpPr/>
            <p:nvPr/>
          </p:nvSpPr>
          <p:spPr>
            <a:xfrm>
              <a:off x="6127913" y="1995250"/>
              <a:ext cx="194400" cy="2833800"/>
            </a:xfrm>
            <a:prstGeom prst="rightBrace">
              <a:avLst>
                <a:gd fmla="val 50000" name="adj1"/>
                <a:gd fmla="val 50233"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3" name="Google Shape;333;p30"/>
            <p:cNvSpPr txBox="1"/>
            <p:nvPr/>
          </p:nvSpPr>
          <p:spPr>
            <a:xfrm>
              <a:off x="6322325" y="3207838"/>
              <a:ext cx="791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600">
                  <a:solidFill>
                    <a:schemeClr val="dk2"/>
                  </a:solidFill>
                </a:rPr>
                <a:t>HOST</a:t>
              </a:r>
              <a:endParaRPr sz="1600">
                <a:solidFill>
                  <a:schemeClr val="dk2"/>
                </a:solidFill>
              </a:endParaRPr>
            </a:p>
          </p:txBody>
        </p:sp>
      </p:grpSp>
      <p:sp>
        <p:nvSpPr>
          <p:cNvPr id="334" name="Google Shape;334;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Капсулы</a:t>
            </a:r>
            <a:endParaRPr/>
          </a:p>
        </p:txBody>
      </p:sp>
      <p:sp>
        <p:nvSpPr>
          <p:cNvPr id="340" name="Google Shape;340;p31"/>
          <p:cNvSpPr txBox="1"/>
          <p:nvPr>
            <p:ph idx="1" type="body"/>
          </p:nvPr>
        </p:nvSpPr>
        <p:spPr>
          <a:xfrm>
            <a:off x="311700" y="1152475"/>
            <a:ext cx="8520600" cy="572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ru">
                <a:solidFill>
                  <a:schemeClr val="dk1"/>
                </a:solidFill>
              </a:rPr>
              <a:t>Рассмотрим капсулы для инструкции сложения – ADD</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sp>
        <p:nvSpPr>
          <p:cNvPr id="341" name="Google Shape;341;p31"/>
          <p:cNvSpPr/>
          <p:nvPr/>
        </p:nvSpPr>
        <p:spPr>
          <a:xfrm>
            <a:off x="636150" y="3114750"/>
            <a:ext cx="2295000" cy="453000"/>
          </a:xfrm>
          <a:prstGeom prst="rect">
            <a:avLst/>
          </a:prstGeom>
          <a:noFill/>
          <a:ln cap="flat" cmpd="sng" w="9525">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34210"/>
              </a:lnSpc>
              <a:spcBef>
                <a:spcPts val="0"/>
              </a:spcBef>
              <a:spcAft>
                <a:spcPts val="0"/>
              </a:spcAft>
              <a:buNone/>
            </a:pPr>
            <a:r>
              <a:rPr lang="ru" sz="1900">
                <a:solidFill>
                  <a:srgbClr val="795E26"/>
                </a:solidFill>
                <a:highlight>
                  <a:srgbClr val="FFFFFF"/>
                </a:highlight>
                <a:latin typeface="Courier New"/>
                <a:ea typeface="Courier New"/>
                <a:cs typeface="Courier New"/>
                <a:sym typeface="Courier New"/>
              </a:rPr>
              <a:t>add</a:t>
            </a:r>
            <a:r>
              <a:rPr lang="ru" sz="1900">
                <a:solidFill>
                  <a:srgbClr val="3B3B3B"/>
                </a:solidFill>
                <a:highlight>
                  <a:srgbClr val="FFFFFF"/>
                </a:highlight>
                <a:latin typeface="Courier New"/>
                <a:ea typeface="Courier New"/>
                <a:cs typeface="Courier New"/>
                <a:sym typeface="Courier New"/>
              </a:rPr>
              <a:t> </a:t>
            </a:r>
            <a:r>
              <a:rPr lang="ru" sz="1900">
                <a:solidFill>
                  <a:srgbClr val="001080"/>
                </a:solidFill>
                <a:highlight>
                  <a:srgbClr val="FFFFFF"/>
                </a:highlight>
                <a:latin typeface="Courier New"/>
                <a:ea typeface="Courier New"/>
                <a:cs typeface="Courier New"/>
                <a:sym typeface="Courier New"/>
              </a:rPr>
              <a:t>x1</a:t>
            </a:r>
            <a:r>
              <a:rPr lang="ru" sz="1900">
                <a:solidFill>
                  <a:srgbClr val="3B3B3B"/>
                </a:solidFill>
                <a:highlight>
                  <a:srgbClr val="FFFFFF"/>
                </a:highlight>
                <a:latin typeface="Courier New"/>
                <a:ea typeface="Courier New"/>
                <a:cs typeface="Courier New"/>
                <a:sym typeface="Courier New"/>
              </a:rPr>
              <a:t>, </a:t>
            </a:r>
            <a:r>
              <a:rPr lang="ru" sz="1900">
                <a:solidFill>
                  <a:srgbClr val="001080"/>
                </a:solidFill>
                <a:highlight>
                  <a:srgbClr val="FFFFFF"/>
                </a:highlight>
                <a:latin typeface="Courier New"/>
                <a:ea typeface="Courier New"/>
                <a:cs typeface="Courier New"/>
                <a:sym typeface="Courier New"/>
              </a:rPr>
              <a:t>x2</a:t>
            </a:r>
            <a:r>
              <a:rPr lang="ru" sz="1900">
                <a:solidFill>
                  <a:srgbClr val="3B3B3B"/>
                </a:solidFill>
                <a:highlight>
                  <a:srgbClr val="FFFFFF"/>
                </a:highlight>
                <a:latin typeface="Courier New"/>
                <a:ea typeface="Courier New"/>
                <a:cs typeface="Courier New"/>
                <a:sym typeface="Courier New"/>
              </a:rPr>
              <a:t>, </a:t>
            </a:r>
            <a:r>
              <a:rPr lang="ru" sz="1900">
                <a:solidFill>
                  <a:srgbClr val="001080"/>
                </a:solidFill>
                <a:highlight>
                  <a:srgbClr val="FFFFFF"/>
                </a:highlight>
                <a:latin typeface="Courier New"/>
                <a:ea typeface="Courier New"/>
                <a:cs typeface="Courier New"/>
                <a:sym typeface="Courier New"/>
              </a:rPr>
              <a:t>x3</a:t>
            </a:r>
            <a:endParaRPr/>
          </a:p>
        </p:txBody>
      </p:sp>
      <p:sp>
        <p:nvSpPr>
          <p:cNvPr id="342" name="Google Shape;342;p31"/>
          <p:cNvSpPr/>
          <p:nvPr/>
        </p:nvSpPr>
        <p:spPr>
          <a:xfrm>
            <a:off x="4259750" y="2707050"/>
            <a:ext cx="4650300" cy="1268400"/>
          </a:xfrm>
          <a:prstGeom prst="rect">
            <a:avLst/>
          </a:prstGeom>
          <a:noFill/>
          <a:ln cap="flat" cmpd="sng" w="9525">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35714"/>
              </a:lnSpc>
              <a:spcBef>
                <a:spcPts val="0"/>
              </a:spcBef>
              <a:spcAft>
                <a:spcPts val="0"/>
              </a:spcAft>
              <a:buNone/>
            </a:pPr>
            <a:r>
              <a:rPr lang="ru" sz="1900">
                <a:solidFill>
                  <a:schemeClr val="dk1"/>
                </a:solidFill>
                <a:highlight>
                  <a:srgbClr val="FFFFFE"/>
                </a:highlight>
                <a:latin typeface="Courier New"/>
                <a:ea typeface="Courier New"/>
                <a:cs typeface="Courier New"/>
                <a:sym typeface="Courier New"/>
              </a:rPr>
              <a:t> </a:t>
            </a:r>
            <a:r>
              <a:rPr lang="ru" sz="1900">
                <a:solidFill>
                  <a:srgbClr val="0000FF"/>
                </a:solidFill>
                <a:highlight>
                  <a:srgbClr val="FFFFFE"/>
                </a:highlight>
                <a:latin typeface="Courier New"/>
                <a:ea typeface="Courier New"/>
                <a:cs typeface="Courier New"/>
                <a:sym typeface="Courier New"/>
              </a:rPr>
              <a:t>mov</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edx</a:t>
            </a:r>
            <a:r>
              <a:rPr lang="ru" sz="1900">
                <a:solidFill>
                  <a:schemeClr val="dk1"/>
                </a:solidFill>
                <a:highlight>
                  <a:srgbClr val="FFFFFE"/>
                </a:highlight>
                <a:latin typeface="Courier New"/>
                <a:ea typeface="Courier New"/>
                <a:cs typeface="Courier New"/>
                <a:sym typeface="Courier New"/>
              </a:rPr>
              <a:t>,</a:t>
            </a:r>
            <a:r>
              <a:rPr lang="ru" sz="1900">
                <a:solidFill>
                  <a:srgbClr val="808080"/>
                </a:solidFill>
                <a:highlight>
                  <a:srgbClr val="FFFFFE"/>
                </a:highlight>
                <a:latin typeface="Courier New"/>
                <a:ea typeface="Courier New"/>
                <a:cs typeface="Courier New"/>
                <a:sym typeface="Courier New"/>
              </a:rPr>
              <a:t>DWORD</a:t>
            </a:r>
            <a:r>
              <a:rPr lang="ru" sz="1900">
                <a:solidFill>
                  <a:schemeClr val="dk1"/>
                </a:solidFill>
                <a:highlight>
                  <a:srgbClr val="FFFFFE"/>
                </a:highlight>
                <a:latin typeface="Courier New"/>
                <a:ea typeface="Courier New"/>
                <a:cs typeface="Courier New"/>
                <a:sym typeface="Courier New"/>
              </a:rPr>
              <a:t> </a:t>
            </a:r>
            <a:r>
              <a:rPr lang="ru" sz="1900">
                <a:solidFill>
                  <a:srgbClr val="808080"/>
                </a:solidFill>
                <a:highlight>
                  <a:srgbClr val="FFFFFE"/>
                </a:highlight>
                <a:latin typeface="Courier New"/>
                <a:ea typeface="Courier New"/>
                <a:cs typeface="Courier New"/>
                <a:sym typeface="Courier New"/>
              </a:rPr>
              <a:t>PTR</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rdi</a:t>
            </a:r>
            <a:r>
              <a:rPr lang="ru" sz="1900">
                <a:solidFill>
                  <a:schemeClr val="dk1"/>
                </a:solidFill>
                <a:highlight>
                  <a:srgbClr val="FFFFFE"/>
                </a:highlight>
                <a:latin typeface="Courier New"/>
                <a:ea typeface="Courier New"/>
                <a:cs typeface="Courier New"/>
                <a:sym typeface="Courier New"/>
              </a:rPr>
              <a:t>+</a:t>
            </a:r>
            <a:r>
              <a:rPr lang="ru" sz="1900">
                <a:solidFill>
                  <a:srgbClr val="3030C0"/>
                </a:solidFill>
                <a:highlight>
                  <a:srgbClr val="FFFFFE"/>
                </a:highlight>
                <a:latin typeface="Courier New"/>
                <a:ea typeface="Courier New"/>
                <a:cs typeface="Courier New"/>
                <a:sym typeface="Courier New"/>
              </a:rPr>
              <a:t>0x8</a:t>
            </a:r>
            <a:r>
              <a:rPr lang="ru" sz="1900">
                <a:solidFill>
                  <a:schemeClr val="dk1"/>
                </a:solidFill>
                <a:highlight>
                  <a:srgbClr val="FFFFFE"/>
                </a:highlight>
                <a:latin typeface="Courier New"/>
                <a:ea typeface="Courier New"/>
                <a:cs typeface="Courier New"/>
                <a:sym typeface="Courier New"/>
              </a:rPr>
              <a:t>]</a:t>
            </a:r>
            <a:endParaRPr sz="1900">
              <a:solidFill>
                <a:schemeClr val="dk1"/>
              </a:solidFill>
              <a:highlight>
                <a:srgbClr val="FFFFF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ru" sz="1900">
                <a:solidFill>
                  <a:schemeClr val="dk1"/>
                </a:solidFill>
                <a:highlight>
                  <a:srgbClr val="FFFFFE"/>
                </a:highlight>
                <a:latin typeface="Courier New"/>
                <a:ea typeface="Courier New"/>
                <a:cs typeface="Courier New"/>
                <a:sym typeface="Courier New"/>
              </a:rPr>
              <a:t> </a:t>
            </a:r>
            <a:r>
              <a:rPr lang="ru" sz="1900">
                <a:solidFill>
                  <a:srgbClr val="0000FF"/>
                </a:solidFill>
                <a:highlight>
                  <a:srgbClr val="FFFFFE"/>
                </a:highlight>
                <a:latin typeface="Courier New"/>
                <a:ea typeface="Courier New"/>
                <a:cs typeface="Courier New"/>
                <a:sym typeface="Courier New"/>
              </a:rPr>
              <a:t>add</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edx</a:t>
            </a:r>
            <a:r>
              <a:rPr lang="ru" sz="1900">
                <a:solidFill>
                  <a:schemeClr val="dk1"/>
                </a:solidFill>
                <a:highlight>
                  <a:srgbClr val="FFFFFE"/>
                </a:highlight>
                <a:latin typeface="Courier New"/>
                <a:ea typeface="Courier New"/>
                <a:cs typeface="Courier New"/>
                <a:sym typeface="Courier New"/>
              </a:rPr>
              <a:t>,</a:t>
            </a:r>
            <a:r>
              <a:rPr lang="ru" sz="1900">
                <a:solidFill>
                  <a:srgbClr val="808080"/>
                </a:solidFill>
                <a:highlight>
                  <a:srgbClr val="FFFFFE"/>
                </a:highlight>
                <a:latin typeface="Courier New"/>
                <a:ea typeface="Courier New"/>
                <a:cs typeface="Courier New"/>
                <a:sym typeface="Courier New"/>
              </a:rPr>
              <a:t>DWORD</a:t>
            </a:r>
            <a:r>
              <a:rPr lang="ru" sz="1900">
                <a:solidFill>
                  <a:schemeClr val="dk1"/>
                </a:solidFill>
                <a:highlight>
                  <a:srgbClr val="FFFFFE"/>
                </a:highlight>
                <a:latin typeface="Courier New"/>
                <a:ea typeface="Courier New"/>
                <a:cs typeface="Courier New"/>
                <a:sym typeface="Courier New"/>
              </a:rPr>
              <a:t> </a:t>
            </a:r>
            <a:r>
              <a:rPr lang="ru" sz="1900">
                <a:solidFill>
                  <a:srgbClr val="808080"/>
                </a:solidFill>
                <a:highlight>
                  <a:srgbClr val="FFFFFE"/>
                </a:highlight>
                <a:latin typeface="Courier New"/>
                <a:ea typeface="Courier New"/>
                <a:cs typeface="Courier New"/>
                <a:sym typeface="Courier New"/>
              </a:rPr>
              <a:t>PTR</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rdi</a:t>
            </a:r>
            <a:r>
              <a:rPr lang="ru" sz="1900">
                <a:solidFill>
                  <a:schemeClr val="dk1"/>
                </a:solidFill>
                <a:highlight>
                  <a:srgbClr val="FFFFFE"/>
                </a:highlight>
                <a:latin typeface="Courier New"/>
                <a:ea typeface="Courier New"/>
                <a:cs typeface="Courier New"/>
                <a:sym typeface="Courier New"/>
              </a:rPr>
              <a:t>+</a:t>
            </a:r>
            <a:r>
              <a:rPr lang="ru" sz="1900">
                <a:solidFill>
                  <a:srgbClr val="3030C0"/>
                </a:solidFill>
                <a:highlight>
                  <a:srgbClr val="FFFFFE"/>
                </a:highlight>
                <a:latin typeface="Courier New"/>
                <a:ea typeface="Courier New"/>
                <a:cs typeface="Courier New"/>
                <a:sym typeface="Courier New"/>
              </a:rPr>
              <a:t>0xC</a:t>
            </a:r>
            <a:r>
              <a:rPr lang="ru" sz="1900">
                <a:solidFill>
                  <a:schemeClr val="dk1"/>
                </a:solidFill>
                <a:highlight>
                  <a:srgbClr val="FFFFFE"/>
                </a:highlight>
                <a:latin typeface="Courier New"/>
                <a:ea typeface="Courier New"/>
                <a:cs typeface="Courier New"/>
                <a:sym typeface="Courier New"/>
              </a:rPr>
              <a:t>]</a:t>
            </a:r>
            <a:endParaRPr sz="1900">
              <a:solidFill>
                <a:schemeClr val="dk1"/>
              </a:solidFill>
              <a:highlight>
                <a:srgbClr val="FFFFF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ru" sz="1900">
                <a:solidFill>
                  <a:schemeClr val="dk1"/>
                </a:solidFill>
                <a:highlight>
                  <a:srgbClr val="FFFFFE"/>
                </a:highlight>
                <a:latin typeface="Courier New"/>
                <a:ea typeface="Courier New"/>
                <a:cs typeface="Courier New"/>
                <a:sym typeface="Courier New"/>
              </a:rPr>
              <a:t> </a:t>
            </a:r>
            <a:r>
              <a:rPr lang="ru" sz="1900">
                <a:solidFill>
                  <a:srgbClr val="0000FF"/>
                </a:solidFill>
                <a:highlight>
                  <a:srgbClr val="FFFFFE"/>
                </a:highlight>
                <a:latin typeface="Courier New"/>
                <a:ea typeface="Courier New"/>
                <a:cs typeface="Courier New"/>
                <a:sym typeface="Courier New"/>
              </a:rPr>
              <a:t>mov</a:t>
            </a:r>
            <a:r>
              <a:rPr lang="ru" sz="1900">
                <a:solidFill>
                  <a:schemeClr val="dk1"/>
                </a:solidFill>
                <a:highlight>
                  <a:srgbClr val="FFFFFE"/>
                </a:highlight>
                <a:latin typeface="Courier New"/>
                <a:ea typeface="Courier New"/>
                <a:cs typeface="Courier New"/>
                <a:sym typeface="Courier New"/>
              </a:rPr>
              <a:t> </a:t>
            </a:r>
            <a:r>
              <a:rPr lang="ru" sz="1900">
                <a:solidFill>
                  <a:srgbClr val="808080"/>
                </a:solidFill>
                <a:highlight>
                  <a:srgbClr val="FFFFFE"/>
                </a:highlight>
                <a:latin typeface="Courier New"/>
                <a:ea typeface="Courier New"/>
                <a:cs typeface="Courier New"/>
                <a:sym typeface="Courier New"/>
              </a:rPr>
              <a:t>DWORD</a:t>
            </a:r>
            <a:r>
              <a:rPr lang="ru" sz="1900">
                <a:solidFill>
                  <a:schemeClr val="dk1"/>
                </a:solidFill>
                <a:highlight>
                  <a:srgbClr val="FFFFFE"/>
                </a:highlight>
                <a:latin typeface="Courier New"/>
                <a:ea typeface="Courier New"/>
                <a:cs typeface="Courier New"/>
                <a:sym typeface="Courier New"/>
              </a:rPr>
              <a:t> </a:t>
            </a:r>
            <a:r>
              <a:rPr lang="ru" sz="1900">
                <a:solidFill>
                  <a:srgbClr val="808080"/>
                </a:solidFill>
                <a:highlight>
                  <a:srgbClr val="FFFFFE"/>
                </a:highlight>
                <a:latin typeface="Courier New"/>
                <a:ea typeface="Courier New"/>
                <a:cs typeface="Courier New"/>
                <a:sym typeface="Courier New"/>
              </a:rPr>
              <a:t>PTR</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rdi</a:t>
            </a:r>
            <a:r>
              <a:rPr lang="ru" sz="1900">
                <a:solidFill>
                  <a:schemeClr val="dk1"/>
                </a:solidFill>
                <a:highlight>
                  <a:srgbClr val="FFFFFE"/>
                </a:highlight>
                <a:latin typeface="Courier New"/>
                <a:ea typeface="Courier New"/>
                <a:cs typeface="Courier New"/>
                <a:sym typeface="Courier New"/>
              </a:rPr>
              <a:t>+</a:t>
            </a:r>
            <a:r>
              <a:rPr lang="ru" sz="1900">
                <a:solidFill>
                  <a:srgbClr val="3030C0"/>
                </a:solidFill>
                <a:highlight>
                  <a:srgbClr val="FFFFFE"/>
                </a:highlight>
                <a:latin typeface="Courier New"/>
                <a:ea typeface="Courier New"/>
                <a:cs typeface="Courier New"/>
                <a:sym typeface="Courier New"/>
              </a:rPr>
              <a:t>0x4</a:t>
            </a:r>
            <a:r>
              <a:rPr lang="ru" sz="1900">
                <a:solidFill>
                  <a:schemeClr val="dk1"/>
                </a:solidFill>
                <a:highlight>
                  <a:srgbClr val="FFFFFE"/>
                </a:highlight>
                <a:latin typeface="Courier New"/>
                <a:ea typeface="Courier New"/>
                <a:cs typeface="Courier New"/>
                <a:sym typeface="Courier New"/>
              </a:rPr>
              <a:t>],</a:t>
            </a:r>
            <a:r>
              <a:rPr lang="ru" sz="1900">
                <a:solidFill>
                  <a:srgbClr val="4864AA"/>
                </a:solidFill>
                <a:highlight>
                  <a:srgbClr val="FFFFFE"/>
                </a:highlight>
                <a:latin typeface="Courier New"/>
                <a:ea typeface="Courier New"/>
                <a:cs typeface="Courier New"/>
                <a:sym typeface="Courier New"/>
              </a:rPr>
              <a:t>edx</a:t>
            </a:r>
            <a:endParaRPr/>
          </a:p>
        </p:txBody>
      </p:sp>
      <p:cxnSp>
        <p:nvCxnSpPr>
          <p:cNvPr id="343" name="Google Shape;343;p31"/>
          <p:cNvCxnSpPr>
            <a:stCxn id="341" idx="3"/>
            <a:endCxn id="342" idx="1"/>
          </p:cNvCxnSpPr>
          <p:nvPr/>
        </p:nvCxnSpPr>
        <p:spPr>
          <a:xfrm>
            <a:off x="2931150" y="3341250"/>
            <a:ext cx="1328700" cy="0"/>
          </a:xfrm>
          <a:prstGeom prst="straightConnector1">
            <a:avLst/>
          </a:prstGeom>
          <a:noFill/>
          <a:ln cap="flat" cmpd="sng" w="38100">
            <a:solidFill>
              <a:srgbClr val="E06666"/>
            </a:solidFill>
            <a:prstDash val="solid"/>
            <a:round/>
            <a:headEnd len="med" w="med" type="none"/>
            <a:tailEnd len="med" w="med" type="triangle"/>
          </a:ln>
        </p:spPr>
      </p:cxnSp>
      <p:sp>
        <p:nvSpPr>
          <p:cNvPr id="344" name="Google Shape;344;p31"/>
          <p:cNvSpPr txBox="1"/>
          <p:nvPr/>
        </p:nvSpPr>
        <p:spPr>
          <a:xfrm>
            <a:off x="311700" y="1472238"/>
            <a:ext cx="8520600" cy="7803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1"/>
              </a:buClr>
              <a:buSzPts val="1800"/>
              <a:buChar char="●"/>
            </a:pPr>
            <a:r>
              <a:rPr lang="ru" sz="1800">
                <a:solidFill>
                  <a:schemeClr val="dk1"/>
                </a:solidFill>
              </a:rPr>
              <a:t>Регистр rdi хранит адрес начала </a:t>
            </a:r>
            <a:r>
              <a:rPr lang="ru" sz="1750">
                <a:solidFill>
                  <a:srgbClr val="267F99"/>
                </a:solidFill>
                <a:highlight>
                  <a:schemeClr val="lt1"/>
                </a:highlight>
                <a:latin typeface="Cascadia Code"/>
                <a:ea typeface="Cascadia Code"/>
                <a:cs typeface="Cascadia Code"/>
                <a:sym typeface="Cascadia Code"/>
              </a:rPr>
              <a:t>CpuState</a:t>
            </a:r>
            <a:r>
              <a:rPr lang="ru" sz="1800">
                <a:solidFill>
                  <a:schemeClr val="dk1"/>
                </a:solidFill>
              </a:rPr>
              <a:t> (регистровый файл)</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lang="ru" sz="1800">
                <a:solidFill>
                  <a:schemeClr val="dk1"/>
                </a:solidFill>
              </a:rPr>
              <a:t>Можно ли как-то обобщить капсулу?</a:t>
            </a:r>
            <a:endParaRPr/>
          </a:p>
        </p:txBody>
      </p:sp>
      <p:sp>
        <p:nvSpPr>
          <p:cNvPr id="345" name="Google Shape;345;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Капсулы</a:t>
            </a:r>
            <a:endParaRPr/>
          </a:p>
        </p:txBody>
      </p:sp>
      <p:sp>
        <p:nvSpPr>
          <p:cNvPr id="351" name="Google Shape;351;p32"/>
          <p:cNvSpPr txBox="1"/>
          <p:nvPr>
            <p:ph idx="1" type="body"/>
          </p:nvPr>
        </p:nvSpPr>
        <p:spPr>
          <a:xfrm>
            <a:off x="311700" y="1152475"/>
            <a:ext cx="8520600" cy="1268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ru">
                <a:solidFill>
                  <a:schemeClr val="dk1"/>
                </a:solidFill>
              </a:rPr>
              <a:t>Рассмотрим капсулы для инструкции сложения – ADD</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Регистр rdi хранит адрес начала </a:t>
            </a:r>
            <a:r>
              <a:rPr lang="ru" sz="1750">
                <a:solidFill>
                  <a:srgbClr val="267F99"/>
                </a:solidFill>
                <a:highlight>
                  <a:schemeClr val="lt1"/>
                </a:highlight>
                <a:latin typeface="Cascadia Code"/>
                <a:ea typeface="Cascadia Code"/>
                <a:cs typeface="Cascadia Code"/>
                <a:sym typeface="Cascadia Code"/>
              </a:rPr>
              <a:t>CpuState</a:t>
            </a:r>
            <a:r>
              <a:rPr lang="ru">
                <a:solidFill>
                  <a:schemeClr val="dk1"/>
                </a:solidFill>
              </a:rPr>
              <a:t> (регистровый файл)</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Храним “шаблон” капсулы для каждой инструкции</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sp>
        <p:nvSpPr>
          <p:cNvPr id="352" name="Google Shape;352;p32"/>
          <p:cNvSpPr/>
          <p:nvPr/>
        </p:nvSpPr>
        <p:spPr>
          <a:xfrm>
            <a:off x="636150" y="3114750"/>
            <a:ext cx="2295000" cy="453000"/>
          </a:xfrm>
          <a:prstGeom prst="rect">
            <a:avLst/>
          </a:prstGeom>
          <a:noFill/>
          <a:ln cap="flat" cmpd="sng" w="9525">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34210"/>
              </a:lnSpc>
              <a:spcBef>
                <a:spcPts val="0"/>
              </a:spcBef>
              <a:spcAft>
                <a:spcPts val="0"/>
              </a:spcAft>
              <a:buNone/>
            </a:pPr>
            <a:r>
              <a:rPr lang="ru" sz="1900">
                <a:solidFill>
                  <a:srgbClr val="795E26"/>
                </a:solidFill>
                <a:highlight>
                  <a:srgbClr val="FFFFFF"/>
                </a:highlight>
                <a:latin typeface="Courier New"/>
                <a:ea typeface="Courier New"/>
                <a:cs typeface="Courier New"/>
                <a:sym typeface="Courier New"/>
              </a:rPr>
              <a:t>add</a:t>
            </a:r>
            <a:r>
              <a:rPr lang="ru" sz="1900">
                <a:solidFill>
                  <a:srgbClr val="3B3B3B"/>
                </a:solidFill>
                <a:highlight>
                  <a:srgbClr val="FFFFFF"/>
                </a:highlight>
                <a:latin typeface="Courier New"/>
                <a:ea typeface="Courier New"/>
                <a:cs typeface="Courier New"/>
                <a:sym typeface="Courier New"/>
              </a:rPr>
              <a:t> </a:t>
            </a:r>
            <a:r>
              <a:rPr lang="ru" sz="1900">
                <a:solidFill>
                  <a:srgbClr val="CC0000"/>
                </a:solidFill>
                <a:highlight>
                  <a:srgbClr val="FFFFFF"/>
                </a:highlight>
                <a:latin typeface="Courier New"/>
                <a:ea typeface="Courier New"/>
                <a:cs typeface="Courier New"/>
                <a:sym typeface="Courier New"/>
              </a:rPr>
              <a:t>rd</a:t>
            </a:r>
            <a:r>
              <a:rPr lang="ru" sz="1900">
                <a:solidFill>
                  <a:srgbClr val="3B3B3B"/>
                </a:solidFill>
                <a:highlight>
                  <a:srgbClr val="FFFFFF"/>
                </a:highlight>
                <a:latin typeface="Courier New"/>
                <a:ea typeface="Courier New"/>
                <a:cs typeface="Courier New"/>
                <a:sym typeface="Courier New"/>
              </a:rPr>
              <a:t>, </a:t>
            </a:r>
            <a:r>
              <a:rPr lang="ru" sz="1900">
                <a:solidFill>
                  <a:srgbClr val="CC0000"/>
                </a:solidFill>
                <a:highlight>
                  <a:srgbClr val="FFFFFF"/>
                </a:highlight>
                <a:latin typeface="Courier New"/>
                <a:ea typeface="Courier New"/>
                <a:cs typeface="Courier New"/>
                <a:sym typeface="Courier New"/>
              </a:rPr>
              <a:t>r1</a:t>
            </a:r>
            <a:r>
              <a:rPr lang="ru" sz="1900">
                <a:solidFill>
                  <a:srgbClr val="3B3B3B"/>
                </a:solidFill>
                <a:highlight>
                  <a:srgbClr val="FFFFFF"/>
                </a:highlight>
                <a:latin typeface="Courier New"/>
                <a:ea typeface="Courier New"/>
                <a:cs typeface="Courier New"/>
                <a:sym typeface="Courier New"/>
              </a:rPr>
              <a:t>, </a:t>
            </a:r>
            <a:r>
              <a:rPr lang="ru" sz="1900">
                <a:solidFill>
                  <a:srgbClr val="CC0000"/>
                </a:solidFill>
                <a:highlight>
                  <a:srgbClr val="FFFFFF"/>
                </a:highlight>
                <a:latin typeface="Courier New"/>
                <a:ea typeface="Courier New"/>
                <a:cs typeface="Courier New"/>
                <a:sym typeface="Courier New"/>
              </a:rPr>
              <a:t>r2</a:t>
            </a:r>
            <a:endParaRPr>
              <a:solidFill>
                <a:srgbClr val="CC0000"/>
              </a:solidFill>
            </a:endParaRPr>
          </a:p>
        </p:txBody>
      </p:sp>
      <p:sp>
        <p:nvSpPr>
          <p:cNvPr id="353" name="Google Shape;353;p32"/>
          <p:cNvSpPr/>
          <p:nvPr/>
        </p:nvSpPr>
        <p:spPr>
          <a:xfrm>
            <a:off x="4259750" y="2707050"/>
            <a:ext cx="4650300" cy="1268400"/>
          </a:xfrm>
          <a:prstGeom prst="rect">
            <a:avLst/>
          </a:prstGeom>
          <a:noFill/>
          <a:ln cap="flat" cmpd="sng" w="9525">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35714"/>
              </a:lnSpc>
              <a:spcBef>
                <a:spcPts val="0"/>
              </a:spcBef>
              <a:spcAft>
                <a:spcPts val="0"/>
              </a:spcAft>
              <a:buNone/>
            </a:pPr>
            <a:r>
              <a:rPr lang="ru" sz="1900">
                <a:solidFill>
                  <a:schemeClr val="dk1"/>
                </a:solidFill>
                <a:highlight>
                  <a:srgbClr val="FFFFFE"/>
                </a:highlight>
                <a:latin typeface="Courier New"/>
                <a:ea typeface="Courier New"/>
                <a:cs typeface="Courier New"/>
                <a:sym typeface="Courier New"/>
              </a:rPr>
              <a:t> </a:t>
            </a:r>
            <a:r>
              <a:rPr lang="ru" sz="1900">
                <a:solidFill>
                  <a:srgbClr val="0000FF"/>
                </a:solidFill>
                <a:highlight>
                  <a:srgbClr val="FFFFFE"/>
                </a:highlight>
                <a:latin typeface="Courier New"/>
                <a:ea typeface="Courier New"/>
                <a:cs typeface="Courier New"/>
                <a:sym typeface="Courier New"/>
              </a:rPr>
              <a:t>mov</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edx</a:t>
            </a:r>
            <a:r>
              <a:rPr lang="ru" sz="1900">
                <a:solidFill>
                  <a:schemeClr val="dk1"/>
                </a:solidFill>
                <a:highlight>
                  <a:srgbClr val="FFFFFE"/>
                </a:highlight>
                <a:latin typeface="Courier New"/>
                <a:ea typeface="Courier New"/>
                <a:cs typeface="Courier New"/>
                <a:sym typeface="Courier New"/>
              </a:rPr>
              <a:t>,</a:t>
            </a:r>
            <a:r>
              <a:rPr lang="ru" sz="1900">
                <a:solidFill>
                  <a:srgbClr val="808080"/>
                </a:solidFill>
                <a:highlight>
                  <a:srgbClr val="FFFFFE"/>
                </a:highlight>
                <a:latin typeface="Courier New"/>
                <a:ea typeface="Courier New"/>
                <a:cs typeface="Courier New"/>
                <a:sym typeface="Courier New"/>
              </a:rPr>
              <a:t>DWORD</a:t>
            </a:r>
            <a:r>
              <a:rPr lang="ru" sz="1900">
                <a:solidFill>
                  <a:schemeClr val="dk1"/>
                </a:solidFill>
                <a:highlight>
                  <a:srgbClr val="FFFFFE"/>
                </a:highlight>
                <a:latin typeface="Courier New"/>
                <a:ea typeface="Courier New"/>
                <a:cs typeface="Courier New"/>
                <a:sym typeface="Courier New"/>
              </a:rPr>
              <a:t> </a:t>
            </a:r>
            <a:r>
              <a:rPr lang="ru" sz="1900">
                <a:solidFill>
                  <a:srgbClr val="808080"/>
                </a:solidFill>
                <a:highlight>
                  <a:srgbClr val="FFFFFE"/>
                </a:highlight>
                <a:latin typeface="Courier New"/>
                <a:ea typeface="Courier New"/>
                <a:cs typeface="Courier New"/>
                <a:sym typeface="Courier New"/>
              </a:rPr>
              <a:t>PTR</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rdi</a:t>
            </a:r>
            <a:r>
              <a:rPr lang="ru" sz="1900">
                <a:solidFill>
                  <a:schemeClr val="dk1"/>
                </a:solidFill>
                <a:highlight>
                  <a:srgbClr val="FFFFFE"/>
                </a:highlight>
                <a:latin typeface="Courier New"/>
                <a:ea typeface="Courier New"/>
                <a:cs typeface="Courier New"/>
                <a:sym typeface="Courier New"/>
              </a:rPr>
              <a:t>+</a:t>
            </a:r>
            <a:r>
              <a:rPr lang="ru" sz="1900">
                <a:solidFill>
                  <a:srgbClr val="3030C0"/>
                </a:solidFill>
                <a:highlight>
                  <a:srgbClr val="FFFFFE"/>
                </a:highlight>
                <a:latin typeface="Courier New"/>
                <a:ea typeface="Courier New"/>
                <a:cs typeface="Courier New"/>
                <a:sym typeface="Courier New"/>
              </a:rPr>
              <a:t>OF_R1</a:t>
            </a:r>
            <a:r>
              <a:rPr lang="ru" sz="1900">
                <a:solidFill>
                  <a:schemeClr val="dk1"/>
                </a:solidFill>
                <a:highlight>
                  <a:srgbClr val="FFFFFE"/>
                </a:highlight>
                <a:latin typeface="Courier New"/>
                <a:ea typeface="Courier New"/>
                <a:cs typeface="Courier New"/>
                <a:sym typeface="Courier New"/>
              </a:rPr>
              <a:t>]</a:t>
            </a:r>
            <a:endParaRPr sz="1900">
              <a:solidFill>
                <a:schemeClr val="dk1"/>
              </a:solidFill>
              <a:highlight>
                <a:srgbClr val="FFFFF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ru" sz="1900">
                <a:solidFill>
                  <a:schemeClr val="dk1"/>
                </a:solidFill>
                <a:highlight>
                  <a:srgbClr val="FFFFFE"/>
                </a:highlight>
                <a:latin typeface="Courier New"/>
                <a:ea typeface="Courier New"/>
                <a:cs typeface="Courier New"/>
                <a:sym typeface="Courier New"/>
              </a:rPr>
              <a:t> </a:t>
            </a:r>
            <a:r>
              <a:rPr lang="ru" sz="1900">
                <a:solidFill>
                  <a:srgbClr val="0000FF"/>
                </a:solidFill>
                <a:highlight>
                  <a:srgbClr val="FFFFFE"/>
                </a:highlight>
                <a:latin typeface="Courier New"/>
                <a:ea typeface="Courier New"/>
                <a:cs typeface="Courier New"/>
                <a:sym typeface="Courier New"/>
              </a:rPr>
              <a:t>add</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edx</a:t>
            </a:r>
            <a:r>
              <a:rPr lang="ru" sz="1900">
                <a:solidFill>
                  <a:schemeClr val="dk1"/>
                </a:solidFill>
                <a:highlight>
                  <a:srgbClr val="FFFFFE"/>
                </a:highlight>
                <a:latin typeface="Courier New"/>
                <a:ea typeface="Courier New"/>
                <a:cs typeface="Courier New"/>
                <a:sym typeface="Courier New"/>
              </a:rPr>
              <a:t>,</a:t>
            </a:r>
            <a:r>
              <a:rPr lang="ru" sz="1900">
                <a:solidFill>
                  <a:srgbClr val="808080"/>
                </a:solidFill>
                <a:highlight>
                  <a:srgbClr val="FFFFFE"/>
                </a:highlight>
                <a:latin typeface="Courier New"/>
                <a:ea typeface="Courier New"/>
                <a:cs typeface="Courier New"/>
                <a:sym typeface="Courier New"/>
              </a:rPr>
              <a:t>DWORD</a:t>
            </a:r>
            <a:r>
              <a:rPr lang="ru" sz="1900">
                <a:solidFill>
                  <a:schemeClr val="dk1"/>
                </a:solidFill>
                <a:highlight>
                  <a:srgbClr val="FFFFFE"/>
                </a:highlight>
                <a:latin typeface="Courier New"/>
                <a:ea typeface="Courier New"/>
                <a:cs typeface="Courier New"/>
                <a:sym typeface="Courier New"/>
              </a:rPr>
              <a:t> </a:t>
            </a:r>
            <a:r>
              <a:rPr lang="ru" sz="1900">
                <a:solidFill>
                  <a:srgbClr val="808080"/>
                </a:solidFill>
                <a:highlight>
                  <a:srgbClr val="FFFFFE"/>
                </a:highlight>
                <a:latin typeface="Courier New"/>
                <a:ea typeface="Courier New"/>
                <a:cs typeface="Courier New"/>
                <a:sym typeface="Courier New"/>
              </a:rPr>
              <a:t>PTR</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rdi</a:t>
            </a:r>
            <a:r>
              <a:rPr lang="ru" sz="1900">
                <a:solidFill>
                  <a:schemeClr val="dk1"/>
                </a:solidFill>
                <a:highlight>
                  <a:srgbClr val="FFFFFE"/>
                </a:highlight>
                <a:latin typeface="Courier New"/>
                <a:ea typeface="Courier New"/>
                <a:cs typeface="Courier New"/>
                <a:sym typeface="Courier New"/>
              </a:rPr>
              <a:t>+</a:t>
            </a:r>
            <a:r>
              <a:rPr lang="ru" sz="1900">
                <a:solidFill>
                  <a:srgbClr val="3030C0"/>
                </a:solidFill>
                <a:highlight>
                  <a:srgbClr val="FFFFFE"/>
                </a:highlight>
                <a:latin typeface="Courier New"/>
                <a:ea typeface="Courier New"/>
                <a:cs typeface="Courier New"/>
                <a:sym typeface="Courier New"/>
              </a:rPr>
              <a:t>OF_R2</a:t>
            </a:r>
            <a:r>
              <a:rPr lang="ru" sz="1900">
                <a:solidFill>
                  <a:schemeClr val="dk1"/>
                </a:solidFill>
                <a:highlight>
                  <a:srgbClr val="FFFFFE"/>
                </a:highlight>
                <a:latin typeface="Courier New"/>
                <a:ea typeface="Courier New"/>
                <a:cs typeface="Courier New"/>
                <a:sym typeface="Courier New"/>
              </a:rPr>
              <a:t>]</a:t>
            </a:r>
            <a:endParaRPr sz="1900">
              <a:solidFill>
                <a:schemeClr val="dk1"/>
              </a:solidFill>
              <a:highlight>
                <a:srgbClr val="FFFFF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ru" sz="1900">
                <a:solidFill>
                  <a:schemeClr val="dk1"/>
                </a:solidFill>
                <a:highlight>
                  <a:srgbClr val="FFFFFE"/>
                </a:highlight>
                <a:latin typeface="Courier New"/>
                <a:ea typeface="Courier New"/>
                <a:cs typeface="Courier New"/>
                <a:sym typeface="Courier New"/>
              </a:rPr>
              <a:t> </a:t>
            </a:r>
            <a:r>
              <a:rPr lang="ru" sz="1900">
                <a:solidFill>
                  <a:srgbClr val="0000FF"/>
                </a:solidFill>
                <a:highlight>
                  <a:srgbClr val="FFFFFE"/>
                </a:highlight>
                <a:latin typeface="Courier New"/>
                <a:ea typeface="Courier New"/>
                <a:cs typeface="Courier New"/>
                <a:sym typeface="Courier New"/>
              </a:rPr>
              <a:t>mov</a:t>
            </a:r>
            <a:r>
              <a:rPr lang="ru" sz="1900">
                <a:solidFill>
                  <a:schemeClr val="dk1"/>
                </a:solidFill>
                <a:highlight>
                  <a:srgbClr val="FFFFFE"/>
                </a:highlight>
                <a:latin typeface="Courier New"/>
                <a:ea typeface="Courier New"/>
                <a:cs typeface="Courier New"/>
                <a:sym typeface="Courier New"/>
              </a:rPr>
              <a:t> </a:t>
            </a:r>
            <a:r>
              <a:rPr lang="ru" sz="1900">
                <a:solidFill>
                  <a:srgbClr val="808080"/>
                </a:solidFill>
                <a:highlight>
                  <a:srgbClr val="FFFFFE"/>
                </a:highlight>
                <a:latin typeface="Courier New"/>
                <a:ea typeface="Courier New"/>
                <a:cs typeface="Courier New"/>
                <a:sym typeface="Courier New"/>
              </a:rPr>
              <a:t>DWORD</a:t>
            </a:r>
            <a:r>
              <a:rPr lang="ru" sz="1900">
                <a:solidFill>
                  <a:schemeClr val="dk1"/>
                </a:solidFill>
                <a:highlight>
                  <a:srgbClr val="FFFFFE"/>
                </a:highlight>
                <a:latin typeface="Courier New"/>
                <a:ea typeface="Courier New"/>
                <a:cs typeface="Courier New"/>
                <a:sym typeface="Courier New"/>
              </a:rPr>
              <a:t> </a:t>
            </a:r>
            <a:r>
              <a:rPr lang="ru" sz="1900">
                <a:solidFill>
                  <a:srgbClr val="808080"/>
                </a:solidFill>
                <a:highlight>
                  <a:srgbClr val="FFFFFE"/>
                </a:highlight>
                <a:latin typeface="Courier New"/>
                <a:ea typeface="Courier New"/>
                <a:cs typeface="Courier New"/>
                <a:sym typeface="Courier New"/>
              </a:rPr>
              <a:t>PTR</a:t>
            </a:r>
            <a:r>
              <a:rPr lang="ru" sz="1900">
                <a:solidFill>
                  <a:schemeClr val="dk1"/>
                </a:solidFill>
                <a:highlight>
                  <a:srgbClr val="FFFFFE"/>
                </a:highlight>
                <a:latin typeface="Courier New"/>
                <a:ea typeface="Courier New"/>
                <a:cs typeface="Courier New"/>
                <a:sym typeface="Courier New"/>
              </a:rPr>
              <a:t> [</a:t>
            </a:r>
            <a:r>
              <a:rPr lang="ru" sz="1900">
                <a:solidFill>
                  <a:srgbClr val="4864AA"/>
                </a:solidFill>
                <a:highlight>
                  <a:srgbClr val="FFFFFE"/>
                </a:highlight>
                <a:latin typeface="Courier New"/>
                <a:ea typeface="Courier New"/>
                <a:cs typeface="Courier New"/>
                <a:sym typeface="Courier New"/>
              </a:rPr>
              <a:t>rdi</a:t>
            </a:r>
            <a:r>
              <a:rPr lang="ru" sz="1900">
                <a:solidFill>
                  <a:schemeClr val="dk1"/>
                </a:solidFill>
                <a:highlight>
                  <a:srgbClr val="FFFFFE"/>
                </a:highlight>
                <a:latin typeface="Courier New"/>
                <a:ea typeface="Courier New"/>
                <a:cs typeface="Courier New"/>
                <a:sym typeface="Courier New"/>
              </a:rPr>
              <a:t>+</a:t>
            </a:r>
            <a:r>
              <a:rPr lang="ru" sz="1900">
                <a:solidFill>
                  <a:srgbClr val="3030C0"/>
                </a:solidFill>
                <a:highlight>
                  <a:srgbClr val="FFFFFE"/>
                </a:highlight>
                <a:latin typeface="Courier New"/>
                <a:ea typeface="Courier New"/>
                <a:cs typeface="Courier New"/>
                <a:sym typeface="Courier New"/>
              </a:rPr>
              <a:t>OF_RD</a:t>
            </a:r>
            <a:r>
              <a:rPr lang="ru" sz="1900">
                <a:solidFill>
                  <a:schemeClr val="dk1"/>
                </a:solidFill>
                <a:highlight>
                  <a:srgbClr val="FFFFFE"/>
                </a:highlight>
                <a:latin typeface="Courier New"/>
                <a:ea typeface="Courier New"/>
                <a:cs typeface="Courier New"/>
                <a:sym typeface="Courier New"/>
              </a:rPr>
              <a:t>],</a:t>
            </a:r>
            <a:r>
              <a:rPr lang="ru" sz="1900">
                <a:solidFill>
                  <a:srgbClr val="4864AA"/>
                </a:solidFill>
                <a:highlight>
                  <a:srgbClr val="FFFFFE"/>
                </a:highlight>
                <a:latin typeface="Courier New"/>
                <a:ea typeface="Courier New"/>
                <a:cs typeface="Courier New"/>
                <a:sym typeface="Courier New"/>
              </a:rPr>
              <a:t>edx</a:t>
            </a:r>
            <a:endParaRPr/>
          </a:p>
        </p:txBody>
      </p:sp>
      <p:cxnSp>
        <p:nvCxnSpPr>
          <p:cNvPr id="354" name="Google Shape;354;p32"/>
          <p:cNvCxnSpPr>
            <a:stCxn id="352" idx="3"/>
            <a:endCxn id="353" idx="1"/>
          </p:cNvCxnSpPr>
          <p:nvPr/>
        </p:nvCxnSpPr>
        <p:spPr>
          <a:xfrm>
            <a:off x="2931150" y="3341250"/>
            <a:ext cx="1328700" cy="0"/>
          </a:xfrm>
          <a:prstGeom prst="straightConnector1">
            <a:avLst/>
          </a:prstGeom>
          <a:noFill/>
          <a:ln cap="flat" cmpd="sng" w="38100">
            <a:solidFill>
              <a:srgbClr val="E06666"/>
            </a:solidFill>
            <a:prstDash val="solid"/>
            <a:round/>
            <a:headEnd len="med" w="med" type="none"/>
            <a:tailEnd len="med" w="med" type="triangle"/>
          </a:ln>
        </p:spPr>
      </p:cxnSp>
      <p:sp>
        <p:nvSpPr>
          <p:cNvPr id="355" name="Google Shape;355;p32"/>
          <p:cNvSpPr/>
          <p:nvPr/>
        </p:nvSpPr>
        <p:spPr>
          <a:xfrm>
            <a:off x="7822950" y="2792175"/>
            <a:ext cx="734700" cy="322500"/>
          </a:xfrm>
          <a:prstGeom prst="rect">
            <a:avLst/>
          </a:prstGeom>
          <a:noFill/>
          <a:ln cap="flat" cmpd="sng" w="38100">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6" name="Google Shape;356;p32"/>
          <p:cNvSpPr/>
          <p:nvPr/>
        </p:nvSpPr>
        <p:spPr>
          <a:xfrm>
            <a:off x="7822950" y="3205350"/>
            <a:ext cx="734700" cy="271800"/>
          </a:xfrm>
          <a:prstGeom prst="rect">
            <a:avLst/>
          </a:prstGeom>
          <a:noFill/>
          <a:ln cap="flat" cmpd="sng" w="38100">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7" name="Google Shape;357;p32"/>
          <p:cNvSpPr/>
          <p:nvPr/>
        </p:nvSpPr>
        <p:spPr>
          <a:xfrm>
            <a:off x="7242000" y="3567750"/>
            <a:ext cx="734700" cy="322500"/>
          </a:xfrm>
          <a:prstGeom prst="rect">
            <a:avLst/>
          </a:prstGeom>
          <a:noFill/>
          <a:ln cap="flat" cmpd="sng" w="38100">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8" name="Google Shape;358;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Типы трансляции</a:t>
            </a:r>
            <a:endParaRPr/>
          </a:p>
        </p:txBody>
      </p:sp>
      <p:sp>
        <p:nvSpPr>
          <p:cNvPr id="364" name="Google Shape;364;p33"/>
          <p:cNvSpPr txBox="1"/>
          <p:nvPr>
            <p:ph idx="1" type="body"/>
          </p:nvPr>
        </p:nvSpPr>
        <p:spPr>
          <a:xfrm>
            <a:off x="311700" y="1152475"/>
            <a:ext cx="8520600" cy="3915300"/>
          </a:xfrm>
          <a:prstGeom prst="rect">
            <a:avLst/>
          </a:prstGeom>
          <a:noFill/>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Статическая бинарная трансляция – трансляция всей программы из гостевого кода в хозяйский до ее запуска (AOT-компиляция)</a:t>
            </a:r>
            <a:endParaRPr>
              <a:solidFill>
                <a:schemeClr val="dk1"/>
              </a:solidFill>
            </a:endParaRPr>
          </a:p>
          <a:p>
            <a:pPr indent="-317500" lvl="1" marL="914400" rtl="0" algn="l">
              <a:spcBef>
                <a:spcPts val="0"/>
              </a:spcBef>
              <a:spcAft>
                <a:spcPts val="0"/>
              </a:spcAft>
              <a:buClr>
                <a:schemeClr val="dk1"/>
              </a:buClr>
              <a:buSzPts val="1400"/>
              <a:buChar char="○"/>
            </a:pPr>
            <a:r>
              <a:rPr lang="ru" u="sng">
                <a:solidFill>
                  <a:schemeClr val="hlink"/>
                </a:solidFill>
                <a:hlinkClick r:id="rId3"/>
              </a:rPr>
              <a:t>Running 32-Bit x86 Applications on Alpha NT</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Apple Rosetta 2 (поддержка AOT-компиляции при установке приложения)</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grpSp>
        <p:nvGrpSpPr>
          <p:cNvPr id="365" name="Google Shape;365;p33"/>
          <p:cNvGrpSpPr/>
          <p:nvPr/>
        </p:nvGrpSpPr>
        <p:grpSpPr>
          <a:xfrm>
            <a:off x="1418175" y="2399388"/>
            <a:ext cx="7130100" cy="2668513"/>
            <a:chOff x="1418175" y="2399388"/>
            <a:chExt cx="7130100" cy="2668513"/>
          </a:xfrm>
        </p:grpSpPr>
        <p:sp>
          <p:nvSpPr>
            <p:cNvPr id="366" name="Google Shape;366;p33"/>
            <p:cNvSpPr/>
            <p:nvPr/>
          </p:nvSpPr>
          <p:spPr>
            <a:xfrm>
              <a:off x="1635925" y="2810850"/>
              <a:ext cx="1424100" cy="4716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Исходный код</a:t>
              </a:r>
              <a:endParaRPr/>
            </a:p>
          </p:txBody>
        </p:sp>
        <p:sp>
          <p:nvSpPr>
            <p:cNvPr id="367" name="Google Shape;367;p33"/>
            <p:cNvSpPr/>
            <p:nvPr/>
          </p:nvSpPr>
          <p:spPr>
            <a:xfrm>
              <a:off x="3366725" y="2972425"/>
              <a:ext cx="1424100" cy="4716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Шаблоны</a:t>
              </a:r>
              <a:endParaRPr/>
            </a:p>
          </p:txBody>
        </p:sp>
        <p:sp>
          <p:nvSpPr>
            <p:cNvPr id="368" name="Google Shape;368;p33"/>
            <p:cNvSpPr/>
            <p:nvPr/>
          </p:nvSpPr>
          <p:spPr>
            <a:xfrm>
              <a:off x="3366725" y="3551175"/>
              <a:ext cx="1424100" cy="4716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AST</a:t>
              </a:r>
              <a:endParaRPr/>
            </a:p>
          </p:txBody>
        </p:sp>
        <p:sp>
          <p:nvSpPr>
            <p:cNvPr id="369" name="Google Shape;369;p33"/>
            <p:cNvSpPr/>
            <p:nvPr/>
          </p:nvSpPr>
          <p:spPr>
            <a:xfrm>
              <a:off x="3366725" y="4196950"/>
              <a:ext cx="1424100" cy="4716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Парсер</a:t>
              </a:r>
              <a:endParaRPr/>
            </a:p>
          </p:txBody>
        </p:sp>
        <p:sp>
          <p:nvSpPr>
            <p:cNvPr id="370" name="Google Shape;370;p33"/>
            <p:cNvSpPr/>
            <p:nvPr/>
          </p:nvSpPr>
          <p:spPr>
            <a:xfrm>
              <a:off x="3176225" y="2810850"/>
              <a:ext cx="1805100" cy="2160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r">
                <a:spcBef>
                  <a:spcPts val="0"/>
                </a:spcBef>
                <a:spcAft>
                  <a:spcPts val="0"/>
                </a:spcAft>
                <a:buNone/>
              </a:pPr>
              <a:r>
                <a:rPr lang="ru" sz="1000"/>
                <a:t>Angular компилятор</a:t>
              </a:r>
              <a:endParaRPr sz="1000"/>
            </a:p>
          </p:txBody>
        </p:sp>
        <p:sp>
          <p:nvSpPr>
            <p:cNvPr id="371" name="Google Shape;371;p33"/>
            <p:cNvSpPr/>
            <p:nvPr/>
          </p:nvSpPr>
          <p:spPr>
            <a:xfrm>
              <a:off x="5244550" y="2810850"/>
              <a:ext cx="1424100" cy="471600"/>
            </a:xfrm>
            <a:prstGeom prst="rect">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JavaScript</a:t>
              </a:r>
              <a:endParaRPr/>
            </a:p>
          </p:txBody>
        </p:sp>
        <p:sp>
          <p:nvSpPr>
            <p:cNvPr id="372" name="Google Shape;372;p33"/>
            <p:cNvSpPr/>
            <p:nvPr/>
          </p:nvSpPr>
          <p:spPr>
            <a:xfrm>
              <a:off x="6931875" y="2810850"/>
              <a:ext cx="1424100" cy="471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Bytecode</a:t>
              </a:r>
              <a:endParaRPr/>
            </a:p>
          </p:txBody>
        </p:sp>
        <p:cxnSp>
          <p:nvCxnSpPr>
            <p:cNvPr id="373" name="Google Shape;373;p33"/>
            <p:cNvCxnSpPr/>
            <p:nvPr/>
          </p:nvCxnSpPr>
          <p:spPr>
            <a:xfrm rot="10800000">
              <a:off x="5110250" y="2546100"/>
              <a:ext cx="0" cy="2521800"/>
            </a:xfrm>
            <a:prstGeom prst="straightConnector1">
              <a:avLst/>
            </a:prstGeom>
            <a:noFill/>
            <a:ln cap="flat" cmpd="sng" w="9525">
              <a:solidFill>
                <a:schemeClr val="dk2"/>
              </a:solidFill>
              <a:prstDash val="dash"/>
              <a:round/>
              <a:headEnd len="med" w="med" type="none"/>
              <a:tailEnd len="med" w="med" type="none"/>
            </a:ln>
          </p:spPr>
        </p:cxnSp>
        <p:cxnSp>
          <p:nvCxnSpPr>
            <p:cNvPr id="374" name="Google Shape;374;p33"/>
            <p:cNvCxnSpPr/>
            <p:nvPr/>
          </p:nvCxnSpPr>
          <p:spPr>
            <a:xfrm>
              <a:off x="1418175" y="2718400"/>
              <a:ext cx="7130100" cy="0"/>
            </a:xfrm>
            <a:prstGeom prst="straightConnector1">
              <a:avLst/>
            </a:prstGeom>
            <a:noFill/>
            <a:ln cap="flat" cmpd="sng" w="9525">
              <a:solidFill>
                <a:schemeClr val="dk2"/>
              </a:solidFill>
              <a:prstDash val="solid"/>
              <a:round/>
              <a:headEnd len="med" w="med" type="none"/>
              <a:tailEnd len="med" w="med" type="none"/>
            </a:ln>
          </p:spPr>
        </p:cxnSp>
        <p:sp>
          <p:nvSpPr>
            <p:cNvPr id="375" name="Google Shape;375;p33"/>
            <p:cNvSpPr txBox="1"/>
            <p:nvPr/>
          </p:nvSpPr>
          <p:spPr>
            <a:xfrm>
              <a:off x="1932325" y="2399388"/>
              <a:ext cx="2186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dk2"/>
                  </a:solidFill>
                </a:rPr>
                <a:t>Compile Time</a:t>
              </a:r>
              <a:endParaRPr sz="1200">
                <a:solidFill>
                  <a:schemeClr val="dk2"/>
                </a:solidFill>
              </a:endParaRPr>
            </a:p>
          </p:txBody>
        </p:sp>
        <p:sp>
          <p:nvSpPr>
            <p:cNvPr id="376" name="Google Shape;376;p33"/>
            <p:cNvSpPr txBox="1"/>
            <p:nvPr/>
          </p:nvSpPr>
          <p:spPr>
            <a:xfrm>
              <a:off x="5640725" y="2441538"/>
              <a:ext cx="2186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dk2"/>
                  </a:solidFill>
                </a:rPr>
                <a:t>Runtime</a:t>
              </a:r>
              <a:endParaRPr sz="1200">
                <a:solidFill>
                  <a:schemeClr val="dk2"/>
                </a:solidFill>
              </a:endParaRPr>
            </a:p>
          </p:txBody>
        </p:sp>
      </p:grpSp>
      <p:sp>
        <p:nvSpPr>
          <p:cNvPr id="377" name="Google Shape;377;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4"/>
          <p:cNvSpPr txBox="1"/>
          <p:nvPr>
            <p:ph idx="1" type="body"/>
          </p:nvPr>
        </p:nvSpPr>
        <p:spPr>
          <a:xfrm>
            <a:off x="311700" y="1152475"/>
            <a:ext cx="8520600" cy="937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ru">
                <a:solidFill>
                  <a:schemeClr val="dk1"/>
                </a:solidFill>
              </a:rPr>
              <a:t>Динамическая бинарная трансляция – трансляция во время исполнения программы по мере необходимости.</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Чаще применяется для задач симуляции</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QEMU</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Кстати, Rosetta 1 – классический DDT.</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sp>
        <p:nvSpPr>
          <p:cNvPr id="383" name="Google Shape;383;p34"/>
          <p:cNvSpPr/>
          <p:nvPr/>
        </p:nvSpPr>
        <p:spPr>
          <a:xfrm>
            <a:off x="828350" y="2809875"/>
            <a:ext cx="2662800" cy="2169300"/>
          </a:xfrm>
          <a:prstGeom prst="rect">
            <a:avLst/>
          </a:prstGeom>
          <a:solidFill>
            <a:srgbClr val="D0E0E3"/>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4" name="Google Shape;384;p34"/>
          <p:cNvSpPr/>
          <p:nvPr/>
        </p:nvSpPr>
        <p:spPr>
          <a:xfrm>
            <a:off x="5652850" y="2809875"/>
            <a:ext cx="2662800" cy="2169300"/>
          </a:xfrm>
          <a:prstGeom prst="rect">
            <a:avLst/>
          </a:prstGeom>
          <a:solidFill>
            <a:srgbClr val="F4CCCC"/>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85" name="Google Shape;385;p34"/>
          <p:cNvCxnSpPr>
            <a:stCxn id="383" idx="0"/>
            <a:endCxn id="384" idx="0"/>
          </p:cNvCxnSpPr>
          <p:nvPr/>
        </p:nvCxnSpPr>
        <p:spPr>
          <a:xfrm flipH="1" rot="-5400000">
            <a:off x="4571750" y="397875"/>
            <a:ext cx="600" cy="4824600"/>
          </a:xfrm>
          <a:prstGeom prst="curvedConnector3">
            <a:avLst>
              <a:gd fmla="val -39687500" name="adj1"/>
            </a:avLst>
          </a:prstGeom>
          <a:noFill/>
          <a:ln cap="flat" cmpd="sng" w="9525">
            <a:solidFill>
              <a:schemeClr val="dk2"/>
            </a:solidFill>
            <a:prstDash val="solid"/>
            <a:round/>
            <a:headEnd len="med" w="med" type="none"/>
            <a:tailEnd len="med" w="med" type="stealth"/>
          </a:ln>
        </p:spPr>
      </p:cxnSp>
      <p:cxnSp>
        <p:nvCxnSpPr>
          <p:cNvPr id="386" name="Google Shape;386;p34"/>
          <p:cNvCxnSpPr/>
          <p:nvPr/>
        </p:nvCxnSpPr>
        <p:spPr>
          <a:xfrm flipH="1" rot="-5400000">
            <a:off x="4620400" y="879250"/>
            <a:ext cx="600" cy="4824600"/>
          </a:xfrm>
          <a:prstGeom prst="curvedConnector3">
            <a:avLst>
              <a:gd fmla="val 44641667" name="adj1"/>
            </a:avLst>
          </a:prstGeom>
          <a:noFill/>
          <a:ln cap="flat" cmpd="sng" w="9525">
            <a:solidFill>
              <a:schemeClr val="dk2"/>
            </a:solidFill>
            <a:prstDash val="solid"/>
            <a:round/>
            <a:headEnd len="med" w="med" type="stealth"/>
            <a:tailEnd len="med" w="med" type="none"/>
          </a:ln>
        </p:spPr>
      </p:cxnSp>
      <p:sp>
        <p:nvSpPr>
          <p:cNvPr id="387" name="Google Shape;387;p34"/>
          <p:cNvSpPr txBox="1"/>
          <p:nvPr/>
        </p:nvSpPr>
        <p:spPr>
          <a:xfrm>
            <a:off x="991700" y="2891050"/>
            <a:ext cx="2336100" cy="400200"/>
          </a:xfrm>
          <a:prstGeom prst="rect">
            <a:avLst/>
          </a:prstGeom>
          <a:solidFill>
            <a:srgbClr val="A4C2F4"/>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1"/>
                </a:solidFill>
              </a:rPr>
              <a:t>Бинарная трансляция</a:t>
            </a:r>
            <a:endParaRPr>
              <a:solidFill>
                <a:schemeClr val="dk1"/>
              </a:solidFill>
            </a:endParaRPr>
          </a:p>
        </p:txBody>
      </p:sp>
      <p:sp>
        <p:nvSpPr>
          <p:cNvPr id="388" name="Google Shape;388;p34"/>
          <p:cNvSpPr txBox="1"/>
          <p:nvPr/>
        </p:nvSpPr>
        <p:spPr>
          <a:xfrm>
            <a:off x="5816200" y="2891050"/>
            <a:ext cx="2336100" cy="400200"/>
          </a:xfrm>
          <a:prstGeom prst="rect">
            <a:avLst/>
          </a:prstGeom>
          <a:solidFill>
            <a:srgbClr val="EA9999"/>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1"/>
                </a:solidFill>
              </a:rPr>
              <a:t>Симуляция</a:t>
            </a:r>
            <a:endParaRPr>
              <a:solidFill>
                <a:schemeClr val="dk1"/>
              </a:solidFill>
            </a:endParaRPr>
          </a:p>
        </p:txBody>
      </p:sp>
      <p:sp>
        <p:nvSpPr>
          <p:cNvPr id="389" name="Google Shape;389;p34"/>
          <p:cNvSpPr txBox="1"/>
          <p:nvPr/>
        </p:nvSpPr>
        <p:spPr>
          <a:xfrm>
            <a:off x="991700" y="3947275"/>
            <a:ext cx="2336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dk1"/>
                </a:solidFill>
              </a:rPr>
              <a:t>Создание/удаление кода</a:t>
            </a:r>
            <a:endParaRPr sz="1200">
              <a:solidFill>
                <a:schemeClr val="dk1"/>
              </a:solidFill>
            </a:endParaRPr>
          </a:p>
        </p:txBody>
      </p:sp>
      <p:sp>
        <p:nvSpPr>
          <p:cNvPr id="390" name="Google Shape;390;p34"/>
          <p:cNvSpPr txBox="1"/>
          <p:nvPr/>
        </p:nvSpPr>
        <p:spPr>
          <a:xfrm>
            <a:off x="5816200" y="3947275"/>
            <a:ext cx="2336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dk1"/>
                </a:solidFill>
              </a:rPr>
              <a:t>Исполнение кода</a:t>
            </a:r>
            <a:endParaRPr sz="1200">
              <a:solidFill>
                <a:schemeClr val="dk1"/>
              </a:solidFill>
            </a:endParaRPr>
          </a:p>
        </p:txBody>
      </p:sp>
      <p:sp>
        <p:nvSpPr>
          <p:cNvPr id="391" name="Google Shape;391;p34"/>
          <p:cNvSpPr txBox="1"/>
          <p:nvPr/>
        </p:nvSpPr>
        <p:spPr>
          <a:xfrm>
            <a:off x="5816200" y="4478925"/>
            <a:ext cx="2336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dk1"/>
                </a:solidFill>
              </a:rPr>
              <a:t>Текущая секция кода</a:t>
            </a:r>
            <a:endParaRPr sz="1200">
              <a:solidFill>
                <a:schemeClr val="dk1"/>
              </a:solidFill>
            </a:endParaRPr>
          </a:p>
        </p:txBody>
      </p:sp>
      <p:sp>
        <p:nvSpPr>
          <p:cNvPr id="392" name="Google Shape;392;p34"/>
          <p:cNvSpPr txBox="1"/>
          <p:nvPr/>
        </p:nvSpPr>
        <p:spPr>
          <a:xfrm>
            <a:off x="991700" y="4386525"/>
            <a:ext cx="2336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200">
                <a:solidFill>
                  <a:schemeClr val="dk1"/>
                </a:solidFill>
              </a:rPr>
              <a:t>Хранение транслированного кода</a:t>
            </a:r>
            <a:endParaRPr sz="1200">
              <a:solidFill>
                <a:schemeClr val="dk1"/>
              </a:solidFill>
            </a:endParaRPr>
          </a:p>
        </p:txBody>
      </p:sp>
      <p:sp>
        <p:nvSpPr>
          <p:cNvPr id="393" name="Google Shape;393;p34"/>
          <p:cNvSpPr/>
          <p:nvPr/>
        </p:nvSpPr>
        <p:spPr>
          <a:xfrm>
            <a:off x="5816200" y="4457775"/>
            <a:ext cx="2336100" cy="411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Текущая секция кода</a:t>
            </a:r>
            <a:endParaRPr/>
          </a:p>
        </p:txBody>
      </p:sp>
      <p:sp>
        <p:nvSpPr>
          <p:cNvPr id="394" name="Google Shape;394;p34"/>
          <p:cNvSpPr/>
          <p:nvPr/>
        </p:nvSpPr>
        <p:spPr>
          <a:xfrm>
            <a:off x="991700" y="4457775"/>
            <a:ext cx="2336100" cy="411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Хранение транслированного кода</a:t>
            </a:r>
            <a:endParaRPr/>
          </a:p>
        </p:txBody>
      </p:sp>
      <p:sp>
        <p:nvSpPr>
          <p:cNvPr id="395" name="Google Shape;395;p34"/>
          <p:cNvSpPr/>
          <p:nvPr/>
        </p:nvSpPr>
        <p:spPr>
          <a:xfrm>
            <a:off x="991700" y="3947275"/>
            <a:ext cx="2336100" cy="369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Создание/удаление кода</a:t>
            </a:r>
            <a:endParaRPr/>
          </a:p>
        </p:txBody>
      </p:sp>
      <p:sp>
        <p:nvSpPr>
          <p:cNvPr id="396" name="Google Shape;396;p34"/>
          <p:cNvSpPr/>
          <p:nvPr/>
        </p:nvSpPr>
        <p:spPr>
          <a:xfrm>
            <a:off x="5816200" y="3947275"/>
            <a:ext cx="2336100" cy="369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Исполнение кода</a:t>
            </a:r>
            <a:endParaRPr/>
          </a:p>
        </p:txBody>
      </p:sp>
      <p:cxnSp>
        <p:nvCxnSpPr>
          <p:cNvPr id="397" name="Google Shape;397;p34"/>
          <p:cNvCxnSpPr>
            <a:stCxn id="392" idx="3"/>
            <a:endCxn id="391" idx="1"/>
          </p:cNvCxnSpPr>
          <p:nvPr/>
        </p:nvCxnSpPr>
        <p:spPr>
          <a:xfrm>
            <a:off x="3327800" y="4663575"/>
            <a:ext cx="2488500" cy="0"/>
          </a:xfrm>
          <a:prstGeom prst="straightConnector1">
            <a:avLst/>
          </a:prstGeom>
          <a:noFill/>
          <a:ln cap="flat" cmpd="sng" w="9525">
            <a:solidFill>
              <a:schemeClr val="dk2"/>
            </a:solidFill>
            <a:prstDash val="solid"/>
            <a:round/>
            <a:headEnd len="med" w="med" type="none"/>
            <a:tailEnd len="med" w="med" type="triangle"/>
          </a:ln>
        </p:spPr>
      </p:cxnSp>
      <p:cxnSp>
        <p:nvCxnSpPr>
          <p:cNvPr id="398" name="Google Shape;398;p34"/>
          <p:cNvCxnSpPr>
            <a:stCxn id="390" idx="2"/>
            <a:endCxn id="391" idx="0"/>
          </p:cNvCxnSpPr>
          <p:nvPr/>
        </p:nvCxnSpPr>
        <p:spPr>
          <a:xfrm>
            <a:off x="6984250" y="4316575"/>
            <a:ext cx="0" cy="162300"/>
          </a:xfrm>
          <a:prstGeom prst="straightConnector1">
            <a:avLst/>
          </a:prstGeom>
          <a:noFill/>
          <a:ln cap="flat" cmpd="sng" w="9525">
            <a:solidFill>
              <a:schemeClr val="dk2"/>
            </a:solidFill>
            <a:prstDash val="solid"/>
            <a:round/>
            <a:headEnd len="med" w="med" type="none"/>
            <a:tailEnd len="med" w="med" type="triangle"/>
          </a:ln>
        </p:spPr>
      </p:cxnSp>
      <p:cxnSp>
        <p:nvCxnSpPr>
          <p:cNvPr id="399" name="Google Shape;399;p34"/>
          <p:cNvCxnSpPr/>
          <p:nvPr/>
        </p:nvCxnSpPr>
        <p:spPr>
          <a:xfrm>
            <a:off x="2179750" y="4316575"/>
            <a:ext cx="0" cy="162300"/>
          </a:xfrm>
          <a:prstGeom prst="straightConnector1">
            <a:avLst/>
          </a:prstGeom>
          <a:noFill/>
          <a:ln cap="flat" cmpd="sng" w="9525">
            <a:solidFill>
              <a:schemeClr val="dk2"/>
            </a:solidFill>
            <a:prstDash val="solid"/>
            <a:round/>
            <a:headEnd len="med" w="med" type="none"/>
            <a:tailEnd len="med" w="med" type="triangle"/>
          </a:ln>
        </p:spPr>
      </p:cxnSp>
      <p:sp>
        <p:nvSpPr>
          <p:cNvPr id="400" name="Google Shape;400;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Типы трансляции</a:t>
            </a:r>
            <a:endParaRPr/>
          </a:p>
        </p:txBody>
      </p:sp>
      <p:sp>
        <p:nvSpPr>
          <p:cNvPr id="401" name="Google Shape;401;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Двоичная трансляция</a:t>
            </a:r>
            <a:endParaRPr/>
          </a:p>
        </p:txBody>
      </p:sp>
      <p:grpSp>
        <p:nvGrpSpPr>
          <p:cNvPr id="407" name="Google Shape;407;p35"/>
          <p:cNvGrpSpPr/>
          <p:nvPr/>
        </p:nvGrpSpPr>
        <p:grpSpPr>
          <a:xfrm>
            <a:off x="1062200" y="2262800"/>
            <a:ext cx="7019600" cy="1251900"/>
            <a:chOff x="1062200" y="2072825"/>
            <a:chExt cx="7019600" cy="1251900"/>
          </a:xfrm>
        </p:grpSpPr>
        <p:sp>
          <p:nvSpPr>
            <p:cNvPr id="408" name="Google Shape;408;p35"/>
            <p:cNvSpPr/>
            <p:nvPr/>
          </p:nvSpPr>
          <p:spPr>
            <a:xfrm>
              <a:off x="1062200" y="2072825"/>
              <a:ext cx="1125000" cy="1251900"/>
            </a:xfrm>
            <a:prstGeom prst="verticalScroll">
              <a:avLst>
                <a:gd fmla="val 1250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Файл GUEST</a:t>
              </a:r>
              <a:endParaRPr/>
            </a:p>
          </p:txBody>
        </p:sp>
        <p:sp>
          <p:nvSpPr>
            <p:cNvPr id="409" name="Google Shape;409;p35"/>
            <p:cNvSpPr/>
            <p:nvPr/>
          </p:nvSpPr>
          <p:spPr>
            <a:xfrm>
              <a:off x="6956800" y="2072825"/>
              <a:ext cx="1125000" cy="1251900"/>
            </a:xfrm>
            <a:prstGeom prst="verticalScroll">
              <a:avLst>
                <a:gd fmla="val 12500" name="adj"/>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Файл HOST</a:t>
              </a:r>
              <a:endParaRPr/>
            </a:p>
          </p:txBody>
        </p:sp>
        <p:sp>
          <p:nvSpPr>
            <p:cNvPr id="410" name="Google Shape;410;p35"/>
            <p:cNvSpPr/>
            <p:nvPr/>
          </p:nvSpPr>
          <p:spPr>
            <a:xfrm>
              <a:off x="2397825" y="2562725"/>
              <a:ext cx="1260900" cy="2721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1" name="Google Shape;411;p35"/>
            <p:cNvSpPr/>
            <p:nvPr/>
          </p:nvSpPr>
          <p:spPr>
            <a:xfrm>
              <a:off x="5489675" y="2562725"/>
              <a:ext cx="1260900" cy="2721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2" name="Google Shape;412;p35"/>
            <p:cNvSpPr/>
            <p:nvPr/>
          </p:nvSpPr>
          <p:spPr>
            <a:xfrm>
              <a:off x="3869338" y="2274125"/>
              <a:ext cx="1405325" cy="849300"/>
            </a:xfrm>
            <a:prstGeom prst="flowChartDecision">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ДТ</a:t>
              </a:r>
              <a:endParaRPr/>
            </a:p>
          </p:txBody>
        </p:sp>
      </p:grpSp>
      <p:sp>
        <p:nvSpPr>
          <p:cNvPr id="413" name="Google Shape;413;p35"/>
          <p:cNvSpPr txBox="1"/>
          <p:nvPr>
            <p:ph idx="1" type="body"/>
          </p:nvPr>
        </p:nvSpPr>
        <p:spPr>
          <a:xfrm>
            <a:off x="311700" y="1152475"/>
            <a:ext cx="8520600" cy="849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Как определим единицу бинарной трансляции?</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Предложение №1</a:t>
            </a:r>
            <a:r>
              <a:rPr lang="ru">
                <a:solidFill>
                  <a:schemeClr val="dk1"/>
                </a:solidFill>
              </a:rPr>
              <a:t>: файл/модуль</a:t>
            </a:r>
            <a:endParaRPr>
              <a:solidFill>
                <a:schemeClr val="dk1"/>
              </a:solidFill>
            </a:endParaRPr>
          </a:p>
        </p:txBody>
      </p:sp>
      <p:sp>
        <p:nvSpPr>
          <p:cNvPr id="414" name="Google Shape;414;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415" name="Google Shape;415;p35"/>
          <p:cNvSpPr txBox="1"/>
          <p:nvPr/>
        </p:nvSpPr>
        <p:spPr>
          <a:xfrm>
            <a:off x="520038" y="4408825"/>
            <a:ext cx="8103900" cy="648000"/>
          </a:xfrm>
          <a:prstGeom prst="rect">
            <a:avLst/>
          </a:prstGeom>
          <a:noFill/>
          <a:ln>
            <a:noFill/>
          </a:ln>
        </p:spPr>
        <p:txBody>
          <a:bodyPr anchorCtr="0" anchor="t" bIns="91425" lIns="91425" spcFirstLastPara="1" rIns="91425" wrap="square" tIns="91425">
            <a:spAutoFit/>
          </a:bodyPr>
          <a:lstStyle/>
          <a:p>
            <a:pPr indent="-317500" lvl="1" marL="914400" rtl="0" algn="l">
              <a:lnSpc>
                <a:spcPct val="115000"/>
              </a:lnSpc>
              <a:spcBef>
                <a:spcPts val="0"/>
              </a:spcBef>
              <a:spcAft>
                <a:spcPts val="0"/>
              </a:spcAft>
              <a:buClr>
                <a:schemeClr val="dk1"/>
              </a:buClr>
              <a:buSzPts val="1400"/>
              <a:buChar char="➖"/>
            </a:pPr>
            <a:r>
              <a:rPr lang="ru">
                <a:solidFill>
                  <a:schemeClr val="dk1"/>
                </a:solidFill>
              </a:rPr>
              <a:t>Неэффективное использование ресурсов</a:t>
            </a:r>
            <a:endParaRPr>
              <a:solidFill>
                <a:schemeClr val="dk1"/>
              </a:solidFill>
            </a:endParaRPr>
          </a:p>
          <a:p>
            <a:pPr indent="-317500" lvl="1" marL="914400" rtl="0" algn="l">
              <a:lnSpc>
                <a:spcPct val="115000"/>
              </a:lnSpc>
              <a:spcBef>
                <a:spcPts val="0"/>
              </a:spcBef>
              <a:spcAft>
                <a:spcPts val="0"/>
              </a:spcAft>
              <a:buClr>
                <a:schemeClr val="dk1"/>
              </a:buClr>
              <a:buSzPts val="1400"/>
              <a:buChar char="➖"/>
            </a:pPr>
            <a:r>
              <a:rPr lang="ru">
                <a:solidFill>
                  <a:schemeClr val="dk1"/>
                </a:solidFill>
              </a:rPr>
              <a:t>Нет доступа к runtime информации</a:t>
            </a:r>
            <a:endParaRPr>
              <a:solidFill>
                <a:schemeClr val="dk1"/>
              </a:solidFill>
            </a:endParaRPr>
          </a:p>
        </p:txBody>
      </p:sp>
      <p:sp>
        <p:nvSpPr>
          <p:cNvPr id="416" name="Google Shape;416;p35"/>
          <p:cNvSpPr txBox="1"/>
          <p:nvPr/>
        </p:nvSpPr>
        <p:spPr>
          <a:xfrm>
            <a:off x="520038" y="3716175"/>
            <a:ext cx="8103900" cy="86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317500" lvl="1" marL="914400" rtl="0" algn="l">
              <a:lnSpc>
                <a:spcPct val="115000"/>
              </a:lnSpc>
              <a:spcBef>
                <a:spcPts val="0"/>
              </a:spcBef>
              <a:spcAft>
                <a:spcPts val="0"/>
              </a:spcAft>
              <a:buClr>
                <a:schemeClr val="dk1"/>
              </a:buClr>
              <a:buSzPts val="1400"/>
              <a:buChar char="➕"/>
            </a:pPr>
            <a:r>
              <a:rPr lang="ru">
                <a:solidFill>
                  <a:schemeClr val="dk1"/>
                </a:solidFill>
              </a:rPr>
              <a:t>Статически преобразованный образ можно запускать неограниченное число раз</a:t>
            </a:r>
            <a:endParaRPr>
              <a:solidFill>
                <a:schemeClr val="dk1"/>
              </a:solidFill>
            </a:endParaRPr>
          </a:p>
          <a:p>
            <a:pPr indent="-317500" lvl="1" marL="914400" rtl="0" algn="l">
              <a:lnSpc>
                <a:spcPct val="115000"/>
              </a:lnSpc>
              <a:spcBef>
                <a:spcPts val="0"/>
              </a:spcBef>
              <a:spcAft>
                <a:spcPts val="0"/>
              </a:spcAft>
              <a:buClr>
                <a:schemeClr val="dk1"/>
              </a:buClr>
              <a:buSzPts val="1400"/>
              <a:buChar char="➕"/>
            </a:pPr>
            <a:r>
              <a:rPr lang="ru">
                <a:solidFill>
                  <a:schemeClr val="dk1"/>
                </a:solidFill>
              </a:rPr>
              <a:t>Нативное исполнение</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Двоичная трансляция</a:t>
            </a:r>
            <a:endParaRPr/>
          </a:p>
        </p:txBody>
      </p:sp>
      <p:sp>
        <p:nvSpPr>
          <p:cNvPr id="422" name="Google Shape;422;p36"/>
          <p:cNvSpPr txBox="1"/>
          <p:nvPr>
            <p:ph idx="1" type="body"/>
          </p:nvPr>
        </p:nvSpPr>
        <p:spPr>
          <a:xfrm>
            <a:off x="311700" y="1152475"/>
            <a:ext cx="8520600" cy="792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Как определим единицу бинарной трансляции?</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Предложение №2: линейный участок кода</a:t>
            </a:r>
            <a:endParaRPr>
              <a:solidFill>
                <a:schemeClr val="dk1"/>
              </a:solidFill>
            </a:endParaRPr>
          </a:p>
        </p:txBody>
      </p:sp>
      <p:grpSp>
        <p:nvGrpSpPr>
          <p:cNvPr id="423" name="Google Shape;423;p36"/>
          <p:cNvGrpSpPr/>
          <p:nvPr/>
        </p:nvGrpSpPr>
        <p:grpSpPr>
          <a:xfrm>
            <a:off x="8825" y="1580193"/>
            <a:ext cx="9126325" cy="2648117"/>
            <a:chOff x="0" y="1712018"/>
            <a:chExt cx="9126325" cy="2648117"/>
          </a:xfrm>
        </p:grpSpPr>
        <p:sp>
          <p:nvSpPr>
            <p:cNvPr id="424" name="Google Shape;424;p36"/>
            <p:cNvSpPr/>
            <p:nvPr/>
          </p:nvSpPr>
          <p:spPr>
            <a:xfrm>
              <a:off x="2377400" y="2884525"/>
              <a:ext cx="1260900" cy="2721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5" name="Google Shape;425;p36"/>
            <p:cNvSpPr/>
            <p:nvPr/>
          </p:nvSpPr>
          <p:spPr>
            <a:xfrm>
              <a:off x="1051141" y="2500380"/>
              <a:ext cx="748200" cy="1040400"/>
            </a:xfrm>
            <a:prstGeom prst="roundRect">
              <a:avLst>
                <a:gd fmla="val 16667" name="adj"/>
              </a:avLst>
            </a:prstGeom>
            <a:solidFill>
              <a:srgbClr val="F4CCCC"/>
            </a:solidFill>
            <a:ln cap="flat" cmpd="sng" w="7400">
              <a:solidFill>
                <a:srgbClr val="595959"/>
              </a:solidFill>
              <a:prstDash val="solid"/>
              <a:round/>
              <a:headEnd len="sm" w="sm" type="none"/>
              <a:tailEnd len="sm" w="sm" type="none"/>
            </a:ln>
          </p:spPr>
          <p:txBody>
            <a:bodyPr anchorCtr="0" anchor="ctr" bIns="71075" lIns="71075" spcFirstLastPara="1" rIns="71075" wrap="square" tIns="71075">
              <a:noAutofit/>
            </a:bodyPr>
            <a:lstStyle/>
            <a:p>
              <a:pPr indent="0" lvl="0" marL="0" rtl="0" algn="ctr">
                <a:spcBef>
                  <a:spcPts val="0"/>
                </a:spcBef>
                <a:spcAft>
                  <a:spcPts val="0"/>
                </a:spcAft>
                <a:buNone/>
              </a:pPr>
              <a:r>
                <a:rPr lang="ru" sz="1088"/>
                <a:t>…</a:t>
              </a:r>
              <a:endParaRPr sz="1088"/>
            </a:p>
          </p:txBody>
        </p:sp>
        <p:cxnSp>
          <p:nvCxnSpPr>
            <p:cNvPr id="426" name="Google Shape;426;p36"/>
            <p:cNvCxnSpPr>
              <a:endCxn id="425" idx="0"/>
            </p:cNvCxnSpPr>
            <p:nvPr/>
          </p:nvCxnSpPr>
          <p:spPr>
            <a:xfrm rot="5400000">
              <a:off x="1355941" y="2071080"/>
              <a:ext cx="498600" cy="360000"/>
            </a:xfrm>
            <a:prstGeom prst="curvedConnector3">
              <a:avLst>
                <a:gd fmla="val 50000" name="adj1"/>
              </a:avLst>
            </a:prstGeom>
            <a:noFill/>
            <a:ln cap="flat" cmpd="sng" w="14800">
              <a:solidFill>
                <a:srgbClr val="595959"/>
              </a:solidFill>
              <a:prstDash val="solid"/>
              <a:round/>
              <a:headEnd len="med" w="med" type="none"/>
              <a:tailEnd len="med" w="med" type="triangle"/>
            </a:ln>
          </p:spPr>
        </p:cxnSp>
        <p:cxnSp>
          <p:nvCxnSpPr>
            <p:cNvPr id="427" name="Google Shape;427;p36"/>
            <p:cNvCxnSpPr>
              <a:endCxn id="425" idx="0"/>
            </p:cNvCxnSpPr>
            <p:nvPr/>
          </p:nvCxnSpPr>
          <p:spPr>
            <a:xfrm flipH="1" rot="-5400000">
              <a:off x="1142641" y="2217780"/>
              <a:ext cx="490200" cy="75000"/>
            </a:xfrm>
            <a:prstGeom prst="curvedConnector3">
              <a:avLst>
                <a:gd fmla="val 50000" name="adj1"/>
              </a:avLst>
            </a:prstGeom>
            <a:noFill/>
            <a:ln cap="flat" cmpd="sng" w="14800">
              <a:solidFill>
                <a:srgbClr val="595959"/>
              </a:solidFill>
              <a:prstDash val="solid"/>
              <a:round/>
              <a:headEnd len="med" w="med" type="none"/>
              <a:tailEnd len="med" w="med" type="triangle"/>
            </a:ln>
          </p:spPr>
        </p:cxnSp>
        <p:cxnSp>
          <p:nvCxnSpPr>
            <p:cNvPr id="428" name="Google Shape;428;p36"/>
            <p:cNvCxnSpPr>
              <a:stCxn id="425" idx="2"/>
            </p:cNvCxnSpPr>
            <p:nvPr/>
          </p:nvCxnSpPr>
          <p:spPr>
            <a:xfrm rot="5400000">
              <a:off x="890041" y="3582780"/>
              <a:ext cx="577200" cy="493200"/>
            </a:xfrm>
            <a:prstGeom prst="curvedConnector3">
              <a:avLst>
                <a:gd fmla="val 50000" name="adj1"/>
              </a:avLst>
            </a:prstGeom>
            <a:noFill/>
            <a:ln cap="flat" cmpd="sng" w="14800">
              <a:solidFill>
                <a:srgbClr val="595959"/>
              </a:solidFill>
              <a:prstDash val="solid"/>
              <a:round/>
              <a:headEnd len="med" w="med" type="none"/>
              <a:tailEnd len="med" w="med" type="triangle"/>
            </a:ln>
          </p:spPr>
        </p:cxnSp>
        <p:cxnSp>
          <p:nvCxnSpPr>
            <p:cNvPr id="429" name="Google Shape;429;p36"/>
            <p:cNvCxnSpPr>
              <a:stCxn id="425" idx="2"/>
            </p:cNvCxnSpPr>
            <p:nvPr/>
          </p:nvCxnSpPr>
          <p:spPr>
            <a:xfrm flipH="1" rot="-5400000">
              <a:off x="1345891" y="3620130"/>
              <a:ext cx="610500" cy="451800"/>
            </a:xfrm>
            <a:prstGeom prst="curvedConnector3">
              <a:avLst>
                <a:gd fmla="val 50000" name="adj1"/>
              </a:avLst>
            </a:prstGeom>
            <a:noFill/>
            <a:ln cap="flat" cmpd="sng" w="14800">
              <a:solidFill>
                <a:srgbClr val="595959"/>
              </a:solidFill>
              <a:prstDash val="solid"/>
              <a:round/>
              <a:headEnd len="med" w="med" type="none"/>
              <a:tailEnd len="med" w="med" type="triangle"/>
            </a:ln>
          </p:spPr>
        </p:cxnSp>
        <p:sp>
          <p:nvSpPr>
            <p:cNvPr id="430" name="Google Shape;430;p36"/>
            <p:cNvSpPr/>
            <p:nvPr/>
          </p:nvSpPr>
          <p:spPr>
            <a:xfrm>
              <a:off x="1051150" y="2604425"/>
              <a:ext cx="748200" cy="18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900"/>
                <a:t>entry</a:t>
              </a:r>
              <a:endParaRPr sz="900"/>
            </a:p>
          </p:txBody>
        </p:sp>
        <p:sp>
          <p:nvSpPr>
            <p:cNvPr id="431" name="Google Shape;431;p36"/>
            <p:cNvSpPr/>
            <p:nvPr/>
          </p:nvSpPr>
          <p:spPr>
            <a:xfrm>
              <a:off x="1051150" y="3256525"/>
              <a:ext cx="748200" cy="18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900"/>
                <a:t>terminator</a:t>
              </a:r>
              <a:endParaRPr sz="900"/>
            </a:p>
          </p:txBody>
        </p:sp>
        <p:sp>
          <p:nvSpPr>
            <p:cNvPr id="432" name="Google Shape;432;p36"/>
            <p:cNvSpPr/>
            <p:nvPr/>
          </p:nvSpPr>
          <p:spPr>
            <a:xfrm>
              <a:off x="837775" y="2500375"/>
              <a:ext cx="141900" cy="10404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3" name="Google Shape;433;p36"/>
            <p:cNvSpPr txBox="1"/>
            <p:nvPr/>
          </p:nvSpPr>
          <p:spPr>
            <a:xfrm>
              <a:off x="0" y="2820475"/>
              <a:ext cx="836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GUEST</a:t>
              </a:r>
              <a:endParaRPr>
                <a:solidFill>
                  <a:schemeClr val="dk2"/>
                </a:solidFill>
              </a:endParaRPr>
            </a:p>
          </p:txBody>
        </p:sp>
        <p:sp>
          <p:nvSpPr>
            <p:cNvPr id="434" name="Google Shape;434;p36"/>
            <p:cNvSpPr/>
            <p:nvPr/>
          </p:nvSpPr>
          <p:spPr>
            <a:xfrm>
              <a:off x="7463725" y="2210635"/>
              <a:ext cx="748200" cy="1539000"/>
            </a:xfrm>
            <a:prstGeom prst="roundRect">
              <a:avLst>
                <a:gd fmla="val 16667" name="adj"/>
              </a:avLst>
            </a:prstGeom>
            <a:solidFill>
              <a:srgbClr val="D0E0E3"/>
            </a:solidFill>
            <a:ln cap="flat" cmpd="sng" w="7400">
              <a:solidFill>
                <a:srgbClr val="595959"/>
              </a:solidFill>
              <a:prstDash val="solid"/>
              <a:round/>
              <a:headEnd len="sm" w="sm" type="none"/>
              <a:tailEnd len="sm" w="sm" type="none"/>
            </a:ln>
          </p:spPr>
          <p:txBody>
            <a:bodyPr anchorCtr="0" anchor="ctr" bIns="71075" lIns="71075" spcFirstLastPara="1" rIns="71075" wrap="square" tIns="71075">
              <a:noAutofit/>
            </a:bodyPr>
            <a:lstStyle/>
            <a:p>
              <a:pPr indent="0" lvl="0" marL="0" rtl="0" algn="ctr">
                <a:spcBef>
                  <a:spcPts val="0"/>
                </a:spcBef>
                <a:spcAft>
                  <a:spcPts val="0"/>
                </a:spcAft>
                <a:buNone/>
              </a:pPr>
              <a:r>
                <a:rPr lang="ru" sz="1088"/>
                <a:t>…</a:t>
              </a:r>
              <a:endParaRPr sz="1088"/>
            </a:p>
          </p:txBody>
        </p:sp>
        <p:cxnSp>
          <p:nvCxnSpPr>
            <p:cNvPr id="435" name="Google Shape;435;p36"/>
            <p:cNvCxnSpPr/>
            <p:nvPr/>
          </p:nvCxnSpPr>
          <p:spPr>
            <a:xfrm rot="5400000">
              <a:off x="7737941" y="1781318"/>
              <a:ext cx="498600" cy="360000"/>
            </a:xfrm>
            <a:prstGeom prst="curvedConnector3">
              <a:avLst>
                <a:gd fmla="val 50000" name="adj1"/>
              </a:avLst>
            </a:prstGeom>
            <a:noFill/>
            <a:ln cap="flat" cmpd="sng" w="14800">
              <a:solidFill>
                <a:srgbClr val="595959"/>
              </a:solidFill>
              <a:prstDash val="solid"/>
              <a:round/>
              <a:headEnd len="med" w="med" type="none"/>
              <a:tailEnd len="med" w="med" type="triangle"/>
            </a:ln>
          </p:spPr>
        </p:cxnSp>
        <p:cxnSp>
          <p:nvCxnSpPr>
            <p:cNvPr id="436" name="Google Shape;436;p36"/>
            <p:cNvCxnSpPr/>
            <p:nvPr/>
          </p:nvCxnSpPr>
          <p:spPr>
            <a:xfrm flipH="1" rot="-5400000">
              <a:off x="7524641" y="1928018"/>
              <a:ext cx="490200" cy="75000"/>
            </a:xfrm>
            <a:prstGeom prst="curvedConnector3">
              <a:avLst>
                <a:gd fmla="val 50000" name="adj1"/>
              </a:avLst>
            </a:prstGeom>
            <a:noFill/>
            <a:ln cap="flat" cmpd="sng" w="14800">
              <a:solidFill>
                <a:srgbClr val="595959"/>
              </a:solidFill>
              <a:prstDash val="solid"/>
              <a:round/>
              <a:headEnd len="med" w="med" type="none"/>
              <a:tailEnd len="med" w="med" type="triangle"/>
            </a:ln>
          </p:spPr>
        </p:cxnSp>
        <p:cxnSp>
          <p:nvCxnSpPr>
            <p:cNvPr id="437" name="Google Shape;437;p36"/>
            <p:cNvCxnSpPr>
              <a:stCxn id="434" idx="2"/>
            </p:cNvCxnSpPr>
            <p:nvPr/>
          </p:nvCxnSpPr>
          <p:spPr>
            <a:xfrm rot="5400000">
              <a:off x="7302625" y="3791635"/>
              <a:ext cx="577200" cy="493200"/>
            </a:xfrm>
            <a:prstGeom prst="curvedConnector3">
              <a:avLst>
                <a:gd fmla="val 50000" name="adj1"/>
              </a:avLst>
            </a:prstGeom>
            <a:noFill/>
            <a:ln cap="flat" cmpd="sng" w="14800">
              <a:solidFill>
                <a:srgbClr val="595959"/>
              </a:solidFill>
              <a:prstDash val="solid"/>
              <a:round/>
              <a:headEnd len="med" w="med" type="none"/>
              <a:tailEnd len="med" w="med" type="triangle"/>
            </a:ln>
          </p:spPr>
        </p:cxnSp>
        <p:cxnSp>
          <p:nvCxnSpPr>
            <p:cNvPr id="438" name="Google Shape;438;p36"/>
            <p:cNvCxnSpPr>
              <a:stCxn id="434" idx="2"/>
            </p:cNvCxnSpPr>
            <p:nvPr/>
          </p:nvCxnSpPr>
          <p:spPr>
            <a:xfrm flipH="1" rot="-5400000">
              <a:off x="7758475" y="3828985"/>
              <a:ext cx="610500" cy="451800"/>
            </a:xfrm>
            <a:prstGeom prst="curvedConnector3">
              <a:avLst>
                <a:gd fmla="val 50000" name="adj1"/>
              </a:avLst>
            </a:prstGeom>
            <a:noFill/>
            <a:ln cap="flat" cmpd="sng" w="14800">
              <a:solidFill>
                <a:srgbClr val="595959"/>
              </a:solidFill>
              <a:prstDash val="solid"/>
              <a:round/>
              <a:headEnd len="med" w="med" type="none"/>
              <a:tailEnd len="med" w="med" type="triangle"/>
            </a:ln>
          </p:spPr>
        </p:cxnSp>
        <p:sp>
          <p:nvSpPr>
            <p:cNvPr id="439" name="Google Shape;439;p36"/>
            <p:cNvSpPr/>
            <p:nvPr/>
          </p:nvSpPr>
          <p:spPr>
            <a:xfrm>
              <a:off x="7463725" y="2344688"/>
              <a:ext cx="748200" cy="18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900"/>
                <a:t>entry</a:t>
              </a:r>
              <a:endParaRPr sz="900"/>
            </a:p>
          </p:txBody>
        </p:sp>
        <p:sp>
          <p:nvSpPr>
            <p:cNvPr id="440" name="Google Shape;440;p36"/>
            <p:cNvSpPr/>
            <p:nvPr/>
          </p:nvSpPr>
          <p:spPr>
            <a:xfrm>
              <a:off x="7463725" y="3465388"/>
              <a:ext cx="748200" cy="18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900"/>
                <a:t>terminator</a:t>
              </a:r>
              <a:endParaRPr sz="900"/>
            </a:p>
          </p:txBody>
        </p:sp>
        <p:sp>
          <p:nvSpPr>
            <p:cNvPr id="441" name="Google Shape;441;p36"/>
            <p:cNvSpPr/>
            <p:nvPr/>
          </p:nvSpPr>
          <p:spPr>
            <a:xfrm rot="10800000">
              <a:off x="8264325" y="2210625"/>
              <a:ext cx="141900" cy="15390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2" name="Google Shape;442;p36"/>
            <p:cNvSpPr txBox="1"/>
            <p:nvPr/>
          </p:nvSpPr>
          <p:spPr>
            <a:xfrm>
              <a:off x="8289625" y="2780025"/>
              <a:ext cx="836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2"/>
                  </a:solidFill>
                </a:rPr>
                <a:t>HOST</a:t>
              </a:r>
              <a:endParaRPr>
                <a:solidFill>
                  <a:schemeClr val="dk2"/>
                </a:solidFill>
              </a:endParaRPr>
            </a:p>
          </p:txBody>
        </p:sp>
        <p:sp>
          <p:nvSpPr>
            <p:cNvPr id="443" name="Google Shape;443;p36"/>
            <p:cNvSpPr/>
            <p:nvPr/>
          </p:nvSpPr>
          <p:spPr>
            <a:xfrm>
              <a:off x="3869325" y="2595925"/>
              <a:ext cx="1405325" cy="849300"/>
            </a:xfrm>
            <a:prstGeom prst="flowChartDecision">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t>ДТ</a:t>
              </a:r>
              <a:endParaRPr/>
            </a:p>
          </p:txBody>
        </p:sp>
        <p:sp>
          <p:nvSpPr>
            <p:cNvPr id="444" name="Google Shape;444;p36"/>
            <p:cNvSpPr/>
            <p:nvPr/>
          </p:nvSpPr>
          <p:spPr>
            <a:xfrm>
              <a:off x="5574288" y="2884525"/>
              <a:ext cx="1260900" cy="2721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445" name="Google Shape;445;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446" name="Google Shape;446;p36"/>
          <p:cNvSpPr txBox="1"/>
          <p:nvPr/>
        </p:nvSpPr>
        <p:spPr>
          <a:xfrm>
            <a:off x="520038" y="4408825"/>
            <a:ext cx="8103900" cy="648000"/>
          </a:xfrm>
          <a:prstGeom prst="rect">
            <a:avLst/>
          </a:prstGeom>
          <a:noFill/>
          <a:ln>
            <a:noFill/>
          </a:ln>
        </p:spPr>
        <p:txBody>
          <a:bodyPr anchorCtr="0" anchor="t" bIns="91425" lIns="91425" spcFirstLastPara="1" rIns="91425" wrap="square" tIns="91425">
            <a:spAutoFit/>
          </a:bodyPr>
          <a:lstStyle/>
          <a:p>
            <a:pPr indent="-317500" lvl="1" marL="914400" rtl="0" algn="l">
              <a:lnSpc>
                <a:spcPct val="115000"/>
              </a:lnSpc>
              <a:spcBef>
                <a:spcPts val="0"/>
              </a:spcBef>
              <a:spcAft>
                <a:spcPts val="0"/>
              </a:spcAft>
              <a:buClr>
                <a:schemeClr val="dk1"/>
              </a:buClr>
              <a:buSzPts val="1400"/>
              <a:buChar char="➖"/>
            </a:pPr>
            <a:r>
              <a:rPr lang="ru">
                <a:solidFill>
                  <a:schemeClr val="dk1"/>
                </a:solidFill>
              </a:rPr>
              <a:t>Высокие накладные расходы при частом переключении транслятор/симулятор</a:t>
            </a:r>
            <a:endParaRPr>
              <a:solidFill>
                <a:schemeClr val="dk1"/>
              </a:solidFill>
            </a:endParaRPr>
          </a:p>
          <a:p>
            <a:pPr indent="-317500" lvl="1" marL="914400" rtl="0" algn="l">
              <a:lnSpc>
                <a:spcPct val="115000"/>
              </a:lnSpc>
              <a:spcBef>
                <a:spcPts val="0"/>
              </a:spcBef>
              <a:spcAft>
                <a:spcPts val="0"/>
              </a:spcAft>
              <a:buClr>
                <a:schemeClr val="dk1"/>
              </a:buClr>
              <a:buSzPts val="1400"/>
              <a:buChar char="➖"/>
            </a:pPr>
            <a:r>
              <a:rPr lang="ru">
                <a:solidFill>
                  <a:schemeClr val="dk1"/>
                </a:solidFill>
              </a:rPr>
              <a:t>Дополнительная память под кэш трансляций</a:t>
            </a:r>
            <a:endParaRPr>
              <a:solidFill>
                <a:schemeClr val="dk1"/>
              </a:solidFill>
            </a:endParaRPr>
          </a:p>
        </p:txBody>
      </p:sp>
      <p:sp>
        <p:nvSpPr>
          <p:cNvPr id="447" name="Google Shape;447;p36"/>
          <p:cNvSpPr txBox="1"/>
          <p:nvPr/>
        </p:nvSpPr>
        <p:spPr>
          <a:xfrm>
            <a:off x="520038" y="3716175"/>
            <a:ext cx="8103900" cy="86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317500" lvl="1" marL="914400" rtl="0" algn="l">
              <a:lnSpc>
                <a:spcPct val="115000"/>
              </a:lnSpc>
              <a:spcBef>
                <a:spcPts val="0"/>
              </a:spcBef>
              <a:spcAft>
                <a:spcPts val="0"/>
              </a:spcAft>
              <a:buClr>
                <a:schemeClr val="dk1"/>
              </a:buClr>
              <a:buSzPts val="1400"/>
              <a:buChar char="➕"/>
            </a:pPr>
            <a:r>
              <a:rPr lang="ru">
                <a:solidFill>
                  <a:schemeClr val="dk1"/>
                </a:solidFill>
              </a:rPr>
              <a:t>Быстрый старт, трансляция происходит по требованию</a:t>
            </a:r>
            <a:endParaRPr>
              <a:solidFill>
                <a:schemeClr val="dk1"/>
              </a:solidFill>
            </a:endParaRPr>
          </a:p>
          <a:p>
            <a:pPr indent="-317500" lvl="1" marL="914400" rtl="0" algn="l">
              <a:lnSpc>
                <a:spcPct val="115000"/>
              </a:lnSpc>
              <a:spcBef>
                <a:spcPts val="0"/>
              </a:spcBef>
              <a:spcAft>
                <a:spcPts val="0"/>
              </a:spcAft>
              <a:buClr>
                <a:schemeClr val="dk1"/>
              </a:buClr>
              <a:buSzPts val="1400"/>
              <a:buChar char="➕"/>
            </a:pPr>
            <a:r>
              <a:rPr lang="ru"/>
              <a:t>Доступ к runtime информации об исполнении</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7"/>
          <p:cNvSpPr txBox="1"/>
          <p:nvPr>
            <p:ph idx="1" type="body"/>
          </p:nvPr>
        </p:nvSpPr>
        <p:spPr>
          <a:xfrm>
            <a:off x="311700" y="2126575"/>
            <a:ext cx="8160900" cy="964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Запрос на создание собственных симуляторов с JIT:</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Прототипирование для архитектурных исследований</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Образовательная ценность</a:t>
            </a:r>
            <a:endParaRPr>
              <a:solidFill>
                <a:schemeClr val="dk1"/>
              </a:solidFill>
            </a:endParaRPr>
          </a:p>
        </p:txBody>
      </p:sp>
      <p:sp>
        <p:nvSpPr>
          <p:cNvPr id="453" name="Google Shape;453;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Современное состояние</a:t>
            </a:r>
            <a:endParaRPr/>
          </a:p>
        </p:txBody>
      </p:sp>
      <p:pic>
        <p:nvPicPr>
          <p:cNvPr id="454" name="Google Shape;454;p37"/>
          <p:cNvPicPr preferRelativeResize="0"/>
          <p:nvPr/>
        </p:nvPicPr>
        <p:blipFill>
          <a:blip r:embed="rId3">
            <a:alphaModFix/>
          </a:blip>
          <a:stretch>
            <a:fillRect/>
          </a:stretch>
        </p:blipFill>
        <p:spPr>
          <a:xfrm>
            <a:off x="6616967" y="3978022"/>
            <a:ext cx="2030771" cy="646500"/>
          </a:xfrm>
          <a:prstGeom prst="rect">
            <a:avLst/>
          </a:prstGeom>
          <a:noFill/>
          <a:ln>
            <a:noFill/>
          </a:ln>
        </p:spPr>
      </p:pic>
      <p:sp>
        <p:nvSpPr>
          <p:cNvPr id="455" name="Google Shape;455;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456" name="Google Shape;456;p37"/>
          <p:cNvSpPr txBox="1"/>
          <p:nvPr>
            <p:ph idx="1" type="body"/>
          </p:nvPr>
        </p:nvSpPr>
        <p:spPr>
          <a:xfrm>
            <a:off x="311700" y="1162000"/>
            <a:ext cx="8160900" cy="964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Быстрые симуляторы с JIT трансляцией:</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QEMU – промышленный симулятор с собственным JIT </a:t>
            </a:r>
            <a:r>
              <a:rPr lang="ru">
                <a:solidFill>
                  <a:schemeClr val="dk1"/>
                </a:solidFill>
              </a:rPr>
              <a:t>компилятором</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Pydgin – исследовательский</a:t>
            </a:r>
            <a:r>
              <a:rPr lang="ru">
                <a:solidFill>
                  <a:schemeClr val="dk1"/>
                </a:solidFill>
              </a:rPr>
              <a:t> фреймворк с автоматической генерацией ISS c </a:t>
            </a:r>
            <a:r>
              <a:rPr lang="ru">
                <a:solidFill>
                  <a:schemeClr val="dk1"/>
                </a:solidFill>
              </a:rPr>
              <a:t>JIT</a:t>
            </a:r>
            <a:endParaRPr>
              <a:solidFill>
                <a:schemeClr val="dk1"/>
              </a:solidFill>
            </a:endParaRPr>
          </a:p>
        </p:txBody>
      </p:sp>
      <p:pic>
        <p:nvPicPr>
          <p:cNvPr id="457" name="Google Shape;457;p37"/>
          <p:cNvPicPr preferRelativeResize="0"/>
          <p:nvPr/>
        </p:nvPicPr>
        <p:blipFill>
          <a:blip r:embed="rId4">
            <a:alphaModFix/>
          </a:blip>
          <a:stretch>
            <a:fillRect/>
          </a:stretch>
        </p:blipFill>
        <p:spPr>
          <a:xfrm>
            <a:off x="5720000" y="199125"/>
            <a:ext cx="3154125" cy="785600"/>
          </a:xfrm>
          <a:prstGeom prst="rect">
            <a:avLst/>
          </a:prstGeom>
          <a:noFill/>
          <a:ln>
            <a:noFill/>
          </a:ln>
        </p:spPr>
      </p:pic>
      <p:sp>
        <p:nvSpPr>
          <p:cNvPr id="458" name="Google Shape;458;p37"/>
          <p:cNvSpPr txBox="1"/>
          <p:nvPr>
            <p:ph idx="1" type="body"/>
          </p:nvPr>
        </p:nvSpPr>
        <p:spPr>
          <a:xfrm>
            <a:off x="311700" y="3091075"/>
            <a:ext cx="8160900" cy="1223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Сторонние JIT библиотеки</a:t>
            </a:r>
            <a:r>
              <a:rPr lang="ru">
                <a:solidFill>
                  <a:schemeClr val="dk1"/>
                </a:solidFill>
              </a:rPr>
              <a:t>:</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Фокус на трансляции</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Отсутствие сравнительного анализа производительности</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Сторонние JIT библиотеки</a:t>
            </a:r>
            <a:endParaRPr/>
          </a:p>
        </p:txBody>
      </p:sp>
      <p:sp>
        <p:nvSpPr>
          <p:cNvPr id="464" name="Google Shape;464;p38"/>
          <p:cNvSpPr/>
          <p:nvPr/>
        </p:nvSpPr>
        <p:spPr>
          <a:xfrm>
            <a:off x="3342152" y="1829850"/>
            <a:ext cx="2459700" cy="1305600"/>
          </a:xfrm>
          <a:prstGeom prst="roundRect">
            <a:avLst>
              <a:gd fmla="val 16667" name="adj"/>
            </a:avLst>
          </a:prstGeom>
          <a:solidFill>
            <a:srgbClr val="F6B26B"/>
          </a:solidFill>
          <a:ln cap="flat" cmpd="sng" w="11475">
            <a:solidFill>
              <a:srgbClr val="595959"/>
            </a:solidFill>
            <a:prstDash val="solid"/>
            <a:round/>
            <a:headEnd len="sm" w="sm" type="none"/>
            <a:tailEnd len="sm" w="sm" type="none"/>
          </a:ln>
        </p:spPr>
        <p:txBody>
          <a:bodyPr anchorCtr="0" anchor="ctr" bIns="110175" lIns="110175" spcFirstLastPara="1" rIns="110175" wrap="square" tIns="110175">
            <a:noAutofit/>
          </a:bodyPr>
          <a:lstStyle/>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r">
              <a:spcBef>
                <a:spcPts val="0"/>
              </a:spcBef>
              <a:spcAft>
                <a:spcPts val="0"/>
              </a:spcAft>
              <a:buNone/>
            </a:pPr>
            <a:r>
              <a:t/>
            </a:r>
            <a:endParaRPr sz="1204">
              <a:latin typeface="Helvetica Neue"/>
              <a:ea typeface="Helvetica Neue"/>
              <a:cs typeface="Helvetica Neue"/>
              <a:sym typeface="Helvetica Neue"/>
            </a:endParaRPr>
          </a:p>
          <a:p>
            <a:pPr indent="0" lvl="0" marL="0" marR="73999" rtl="0" algn="ctr">
              <a:spcBef>
                <a:spcPts val="0"/>
              </a:spcBef>
              <a:spcAft>
                <a:spcPts val="0"/>
              </a:spcAft>
              <a:buNone/>
            </a:pPr>
            <a:r>
              <a:rPr lang="ru" sz="1204">
                <a:latin typeface="Helvetica Neue"/>
                <a:ea typeface="Helvetica Neue"/>
                <a:cs typeface="Helvetica Neue"/>
                <a:sym typeface="Helvetica Neue"/>
              </a:rPr>
              <a:t> </a:t>
            </a:r>
            <a:endParaRPr sz="1204">
              <a:latin typeface="Helvetica Neue"/>
              <a:ea typeface="Helvetica Neue"/>
              <a:cs typeface="Helvetica Neue"/>
              <a:sym typeface="Helvetica Neue"/>
            </a:endParaRPr>
          </a:p>
          <a:p>
            <a:pPr indent="0" lvl="0" marL="0" rtl="0" algn="ctr">
              <a:spcBef>
                <a:spcPts val="0"/>
              </a:spcBef>
              <a:spcAft>
                <a:spcPts val="0"/>
              </a:spcAft>
              <a:buNone/>
            </a:pPr>
            <a:r>
              <a:t/>
            </a:r>
            <a:endParaRPr sz="1204">
              <a:latin typeface="Helvetica Neue"/>
              <a:ea typeface="Helvetica Neue"/>
              <a:cs typeface="Helvetica Neue"/>
              <a:sym typeface="Helvetica Neue"/>
            </a:endParaRPr>
          </a:p>
        </p:txBody>
      </p:sp>
      <p:sp>
        <p:nvSpPr>
          <p:cNvPr id="465" name="Google Shape;465;p38"/>
          <p:cNvSpPr/>
          <p:nvPr/>
        </p:nvSpPr>
        <p:spPr>
          <a:xfrm>
            <a:off x="3515178" y="2419228"/>
            <a:ext cx="2113500" cy="525000"/>
          </a:xfrm>
          <a:prstGeom prst="roundRect">
            <a:avLst>
              <a:gd fmla="val 16667" name="adj"/>
            </a:avLst>
          </a:prstGeom>
          <a:solidFill>
            <a:srgbClr val="E69138"/>
          </a:solidFill>
          <a:ln cap="flat" cmpd="sng" w="14000">
            <a:solidFill>
              <a:srgbClr val="595959"/>
            </a:solidFill>
            <a:prstDash val="solid"/>
            <a:round/>
            <a:headEnd len="sm" w="sm" type="none"/>
            <a:tailEnd len="sm" w="sm" type="none"/>
          </a:ln>
        </p:spPr>
        <p:txBody>
          <a:bodyPr anchorCtr="0" anchor="ctr" bIns="134825" lIns="134825" spcFirstLastPara="1" rIns="134825" wrap="square" tIns="134825">
            <a:noAutofit/>
          </a:bodyPr>
          <a:lstStyle/>
          <a:p>
            <a:pPr indent="0" lvl="0" marL="0" rtl="0" algn="ctr">
              <a:spcBef>
                <a:spcPts val="0"/>
              </a:spcBef>
              <a:spcAft>
                <a:spcPts val="0"/>
              </a:spcAft>
              <a:buNone/>
            </a:pPr>
            <a:r>
              <a:rPr lang="ru" sz="1621">
                <a:solidFill>
                  <a:srgbClr val="FFFFFF"/>
                </a:solidFill>
                <a:latin typeface="Helvetica Neue"/>
                <a:ea typeface="Helvetica Neue"/>
                <a:cs typeface="Helvetica Neue"/>
                <a:sym typeface="Helvetica Neue"/>
              </a:rPr>
              <a:t>GNU Lightning</a:t>
            </a:r>
            <a:endParaRPr sz="1621">
              <a:solidFill>
                <a:srgbClr val="FFFFFF"/>
              </a:solidFill>
              <a:latin typeface="Helvetica Neue"/>
              <a:ea typeface="Helvetica Neue"/>
              <a:cs typeface="Helvetica Neue"/>
              <a:sym typeface="Helvetica Neue"/>
            </a:endParaRPr>
          </a:p>
        </p:txBody>
      </p:sp>
      <p:sp>
        <p:nvSpPr>
          <p:cNvPr id="466" name="Google Shape;466;p38"/>
          <p:cNvSpPr/>
          <p:nvPr/>
        </p:nvSpPr>
        <p:spPr>
          <a:xfrm>
            <a:off x="390088" y="1829850"/>
            <a:ext cx="2459700" cy="1305600"/>
          </a:xfrm>
          <a:prstGeom prst="roundRect">
            <a:avLst>
              <a:gd fmla="val 16667" name="adj"/>
            </a:avLst>
          </a:prstGeom>
          <a:solidFill>
            <a:srgbClr val="9FC5E8"/>
          </a:solidFill>
          <a:ln cap="flat" cmpd="sng" w="11475">
            <a:solidFill>
              <a:srgbClr val="595959"/>
            </a:solidFill>
            <a:prstDash val="solid"/>
            <a:round/>
            <a:headEnd len="sm" w="sm" type="none"/>
            <a:tailEnd len="sm" w="sm" type="none"/>
          </a:ln>
        </p:spPr>
        <p:txBody>
          <a:bodyPr anchorCtr="0" anchor="ctr" bIns="110175" lIns="110175" spcFirstLastPara="1" rIns="110175" wrap="square" tIns="110175">
            <a:noAutofit/>
          </a:bodyPr>
          <a:lstStyle/>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r">
              <a:spcBef>
                <a:spcPts val="0"/>
              </a:spcBef>
              <a:spcAft>
                <a:spcPts val="0"/>
              </a:spcAft>
              <a:buNone/>
            </a:pPr>
            <a:r>
              <a:t/>
            </a:r>
            <a:endParaRPr sz="1204">
              <a:latin typeface="Helvetica Neue"/>
              <a:ea typeface="Helvetica Neue"/>
              <a:cs typeface="Helvetica Neue"/>
              <a:sym typeface="Helvetica Neue"/>
            </a:endParaRPr>
          </a:p>
          <a:p>
            <a:pPr indent="0" lvl="0" marL="0" marR="73999" rtl="0" algn="ctr">
              <a:spcBef>
                <a:spcPts val="0"/>
              </a:spcBef>
              <a:spcAft>
                <a:spcPts val="0"/>
              </a:spcAft>
              <a:buNone/>
            </a:pPr>
            <a:r>
              <a:rPr lang="ru" sz="1204">
                <a:latin typeface="Helvetica Neue"/>
                <a:ea typeface="Helvetica Neue"/>
                <a:cs typeface="Helvetica Neue"/>
                <a:sym typeface="Helvetica Neue"/>
              </a:rPr>
              <a:t> </a:t>
            </a:r>
            <a:endParaRPr sz="1204">
              <a:latin typeface="Helvetica Neue"/>
              <a:ea typeface="Helvetica Neue"/>
              <a:cs typeface="Helvetica Neue"/>
              <a:sym typeface="Helvetica Neue"/>
            </a:endParaRPr>
          </a:p>
          <a:p>
            <a:pPr indent="0" lvl="0" marL="0" rtl="0" algn="ctr">
              <a:spcBef>
                <a:spcPts val="0"/>
              </a:spcBef>
              <a:spcAft>
                <a:spcPts val="0"/>
              </a:spcAft>
              <a:buNone/>
            </a:pPr>
            <a:r>
              <a:t/>
            </a:r>
            <a:endParaRPr sz="1204">
              <a:latin typeface="Helvetica Neue"/>
              <a:ea typeface="Helvetica Neue"/>
              <a:cs typeface="Helvetica Neue"/>
              <a:sym typeface="Helvetica Neue"/>
            </a:endParaRPr>
          </a:p>
        </p:txBody>
      </p:sp>
      <p:sp>
        <p:nvSpPr>
          <p:cNvPr id="467" name="Google Shape;467;p38"/>
          <p:cNvSpPr txBox="1"/>
          <p:nvPr/>
        </p:nvSpPr>
        <p:spPr>
          <a:xfrm>
            <a:off x="3281617" y="1893113"/>
            <a:ext cx="2580900" cy="509100"/>
          </a:xfrm>
          <a:prstGeom prst="rect">
            <a:avLst/>
          </a:prstGeom>
          <a:noFill/>
          <a:ln>
            <a:noFill/>
          </a:ln>
        </p:spPr>
        <p:txBody>
          <a:bodyPr anchorCtr="0" anchor="t" bIns="100800" lIns="100800" spcFirstLastPara="1" rIns="100800" wrap="square" tIns="100800">
            <a:spAutoFit/>
          </a:bodyPr>
          <a:lstStyle/>
          <a:p>
            <a:pPr indent="0" lvl="0" marL="0" rtl="0" algn="ctr">
              <a:spcBef>
                <a:spcPts val="0"/>
              </a:spcBef>
              <a:spcAft>
                <a:spcPts val="0"/>
              </a:spcAft>
              <a:buNone/>
            </a:pPr>
            <a:r>
              <a:rPr lang="ru" sz="1984">
                <a:solidFill>
                  <a:srgbClr val="FFFFFF"/>
                </a:solidFill>
                <a:latin typeface="Calibri"/>
                <a:ea typeface="Calibri"/>
                <a:cs typeface="Calibri"/>
                <a:sym typeface="Calibri"/>
              </a:rPr>
              <a:t>High-level assembler</a:t>
            </a:r>
            <a:endParaRPr sz="1984">
              <a:solidFill>
                <a:srgbClr val="FFFFFF"/>
              </a:solidFill>
              <a:latin typeface="Calibri"/>
              <a:ea typeface="Calibri"/>
              <a:cs typeface="Calibri"/>
              <a:sym typeface="Calibri"/>
            </a:endParaRPr>
          </a:p>
        </p:txBody>
      </p:sp>
      <p:sp>
        <p:nvSpPr>
          <p:cNvPr id="468" name="Google Shape;468;p38"/>
          <p:cNvSpPr/>
          <p:nvPr/>
        </p:nvSpPr>
        <p:spPr>
          <a:xfrm>
            <a:off x="536131" y="2419258"/>
            <a:ext cx="1011000" cy="525000"/>
          </a:xfrm>
          <a:prstGeom prst="roundRect">
            <a:avLst>
              <a:gd fmla="val 16667" name="adj"/>
            </a:avLst>
          </a:prstGeom>
          <a:solidFill>
            <a:srgbClr val="3C78D8"/>
          </a:solidFill>
          <a:ln cap="flat" cmpd="sng" w="14000">
            <a:solidFill>
              <a:srgbClr val="595959"/>
            </a:solidFill>
            <a:prstDash val="solid"/>
            <a:round/>
            <a:headEnd len="sm" w="sm" type="none"/>
            <a:tailEnd len="sm" w="sm" type="none"/>
          </a:ln>
        </p:spPr>
        <p:txBody>
          <a:bodyPr anchorCtr="0" anchor="ctr" bIns="134825" lIns="134825" spcFirstLastPara="1" rIns="134825" wrap="square" tIns="134825">
            <a:noAutofit/>
          </a:bodyPr>
          <a:lstStyle/>
          <a:p>
            <a:pPr indent="0" lvl="0" marL="0" rtl="0" algn="ctr">
              <a:spcBef>
                <a:spcPts val="0"/>
              </a:spcBef>
              <a:spcAft>
                <a:spcPts val="0"/>
              </a:spcAft>
              <a:buNone/>
            </a:pPr>
            <a:r>
              <a:rPr lang="ru" sz="1621">
                <a:solidFill>
                  <a:srgbClr val="FFFFFF"/>
                </a:solidFill>
                <a:latin typeface="Helvetica Neue"/>
                <a:ea typeface="Helvetica Neue"/>
                <a:cs typeface="Helvetica Neue"/>
                <a:sym typeface="Helvetica Neue"/>
              </a:rPr>
              <a:t>AsmJit</a:t>
            </a:r>
            <a:endParaRPr sz="1621">
              <a:solidFill>
                <a:srgbClr val="FFFFFF"/>
              </a:solidFill>
              <a:latin typeface="Helvetica Neue"/>
              <a:ea typeface="Helvetica Neue"/>
              <a:cs typeface="Helvetica Neue"/>
              <a:sym typeface="Helvetica Neue"/>
            </a:endParaRPr>
          </a:p>
        </p:txBody>
      </p:sp>
      <p:sp>
        <p:nvSpPr>
          <p:cNvPr id="469" name="Google Shape;469;p38"/>
          <p:cNvSpPr/>
          <p:nvPr/>
        </p:nvSpPr>
        <p:spPr>
          <a:xfrm>
            <a:off x="1692649" y="2419258"/>
            <a:ext cx="1011000" cy="525000"/>
          </a:xfrm>
          <a:prstGeom prst="roundRect">
            <a:avLst>
              <a:gd fmla="val 16667" name="adj"/>
            </a:avLst>
          </a:prstGeom>
          <a:solidFill>
            <a:srgbClr val="3D85C6"/>
          </a:solidFill>
          <a:ln cap="flat" cmpd="sng" w="14000">
            <a:solidFill>
              <a:srgbClr val="595959"/>
            </a:solidFill>
            <a:prstDash val="solid"/>
            <a:round/>
            <a:headEnd len="sm" w="sm" type="none"/>
            <a:tailEnd len="sm" w="sm" type="none"/>
          </a:ln>
        </p:spPr>
        <p:txBody>
          <a:bodyPr anchorCtr="0" anchor="ctr" bIns="134825" lIns="134825" spcFirstLastPara="1" rIns="134825" wrap="square" tIns="134825">
            <a:noAutofit/>
          </a:bodyPr>
          <a:lstStyle/>
          <a:p>
            <a:pPr indent="0" lvl="0" marL="0" rtl="0" algn="ctr">
              <a:spcBef>
                <a:spcPts val="0"/>
              </a:spcBef>
              <a:spcAft>
                <a:spcPts val="0"/>
              </a:spcAft>
              <a:buNone/>
            </a:pPr>
            <a:r>
              <a:rPr lang="ru" sz="1621">
                <a:solidFill>
                  <a:srgbClr val="FFFFFF"/>
                </a:solidFill>
                <a:latin typeface="Helvetica Neue"/>
                <a:ea typeface="Helvetica Neue"/>
                <a:cs typeface="Helvetica Neue"/>
                <a:sym typeface="Helvetica Neue"/>
              </a:rPr>
              <a:t>Xbyak</a:t>
            </a:r>
            <a:endParaRPr sz="1621">
              <a:solidFill>
                <a:srgbClr val="FFFFFF"/>
              </a:solidFill>
              <a:latin typeface="Helvetica Neue"/>
              <a:ea typeface="Helvetica Neue"/>
              <a:cs typeface="Helvetica Neue"/>
              <a:sym typeface="Helvetica Neue"/>
            </a:endParaRPr>
          </a:p>
        </p:txBody>
      </p:sp>
      <p:sp>
        <p:nvSpPr>
          <p:cNvPr id="470" name="Google Shape;470;p38"/>
          <p:cNvSpPr txBox="1"/>
          <p:nvPr/>
        </p:nvSpPr>
        <p:spPr>
          <a:xfrm>
            <a:off x="536131" y="1876078"/>
            <a:ext cx="2167800" cy="543000"/>
          </a:xfrm>
          <a:prstGeom prst="rect">
            <a:avLst/>
          </a:prstGeom>
          <a:noFill/>
          <a:ln>
            <a:noFill/>
          </a:ln>
        </p:spPr>
        <p:txBody>
          <a:bodyPr anchorCtr="0" anchor="t" bIns="100800" lIns="100800" spcFirstLastPara="1" rIns="100800" wrap="square" tIns="100800">
            <a:spAutoFit/>
          </a:bodyPr>
          <a:lstStyle/>
          <a:p>
            <a:pPr indent="0" lvl="0" marL="0" rtl="0" algn="ctr">
              <a:spcBef>
                <a:spcPts val="0"/>
              </a:spcBef>
              <a:spcAft>
                <a:spcPts val="0"/>
              </a:spcAft>
              <a:buNone/>
            </a:pPr>
            <a:r>
              <a:rPr lang="ru" sz="2205">
                <a:solidFill>
                  <a:srgbClr val="FFFFFF"/>
                </a:solidFill>
                <a:latin typeface="Calibri"/>
                <a:ea typeface="Calibri"/>
                <a:cs typeface="Calibri"/>
                <a:sym typeface="Calibri"/>
              </a:rPr>
              <a:t>Assembler</a:t>
            </a:r>
            <a:endParaRPr sz="2205">
              <a:solidFill>
                <a:srgbClr val="FFFFFF"/>
              </a:solidFill>
              <a:latin typeface="Calibri"/>
              <a:ea typeface="Calibri"/>
              <a:cs typeface="Calibri"/>
              <a:sym typeface="Calibri"/>
            </a:endParaRPr>
          </a:p>
        </p:txBody>
      </p:sp>
      <p:sp>
        <p:nvSpPr>
          <p:cNvPr id="471" name="Google Shape;471;p38"/>
          <p:cNvSpPr/>
          <p:nvPr/>
        </p:nvSpPr>
        <p:spPr>
          <a:xfrm>
            <a:off x="6294215" y="1829850"/>
            <a:ext cx="2459700" cy="1305600"/>
          </a:xfrm>
          <a:prstGeom prst="roundRect">
            <a:avLst>
              <a:gd fmla="val 16667" name="adj"/>
            </a:avLst>
          </a:prstGeom>
          <a:solidFill>
            <a:srgbClr val="B4A7D6"/>
          </a:solidFill>
          <a:ln cap="flat" cmpd="sng" w="11475">
            <a:solidFill>
              <a:srgbClr val="595959"/>
            </a:solidFill>
            <a:prstDash val="solid"/>
            <a:round/>
            <a:headEnd len="sm" w="sm" type="none"/>
            <a:tailEnd len="sm" w="sm" type="none"/>
          </a:ln>
        </p:spPr>
        <p:txBody>
          <a:bodyPr anchorCtr="0" anchor="ctr" bIns="110175" lIns="110175" spcFirstLastPara="1" rIns="110175" wrap="square" tIns="110175">
            <a:noAutofit/>
          </a:bodyPr>
          <a:lstStyle/>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ctr">
              <a:spcBef>
                <a:spcPts val="0"/>
              </a:spcBef>
              <a:spcAft>
                <a:spcPts val="0"/>
              </a:spcAft>
              <a:buNone/>
            </a:pPr>
            <a:r>
              <a:t/>
            </a:r>
            <a:endParaRPr sz="1686">
              <a:latin typeface="Helvetica Neue"/>
              <a:ea typeface="Helvetica Neue"/>
              <a:cs typeface="Helvetica Neue"/>
              <a:sym typeface="Helvetica Neue"/>
            </a:endParaRPr>
          </a:p>
          <a:p>
            <a:pPr indent="0" lvl="0" marL="0" rtl="0" algn="r">
              <a:spcBef>
                <a:spcPts val="0"/>
              </a:spcBef>
              <a:spcAft>
                <a:spcPts val="0"/>
              </a:spcAft>
              <a:buNone/>
            </a:pPr>
            <a:r>
              <a:t/>
            </a:r>
            <a:endParaRPr sz="1204">
              <a:latin typeface="Helvetica Neue"/>
              <a:ea typeface="Helvetica Neue"/>
              <a:cs typeface="Helvetica Neue"/>
              <a:sym typeface="Helvetica Neue"/>
            </a:endParaRPr>
          </a:p>
          <a:p>
            <a:pPr indent="0" lvl="0" marL="0" marR="73999" rtl="0" algn="ctr">
              <a:spcBef>
                <a:spcPts val="0"/>
              </a:spcBef>
              <a:spcAft>
                <a:spcPts val="0"/>
              </a:spcAft>
              <a:buNone/>
            </a:pPr>
            <a:r>
              <a:rPr lang="ru" sz="1204">
                <a:latin typeface="Helvetica Neue"/>
                <a:ea typeface="Helvetica Neue"/>
                <a:cs typeface="Helvetica Neue"/>
                <a:sym typeface="Helvetica Neue"/>
              </a:rPr>
              <a:t> </a:t>
            </a:r>
            <a:endParaRPr sz="1204">
              <a:latin typeface="Helvetica Neue"/>
              <a:ea typeface="Helvetica Neue"/>
              <a:cs typeface="Helvetica Neue"/>
              <a:sym typeface="Helvetica Neue"/>
            </a:endParaRPr>
          </a:p>
          <a:p>
            <a:pPr indent="0" lvl="0" marL="0" rtl="0" algn="ctr">
              <a:spcBef>
                <a:spcPts val="0"/>
              </a:spcBef>
              <a:spcAft>
                <a:spcPts val="0"/>
              </a:spcAft>
              <a:buNone/>
            </a:pPr>
            <a:r>
              <a:t/>
            </a:r>
            <a:endParaRPr sz="1204">
              <a:latin typeface="Helvetica Neue"/>
              <a:ea typeface="Helvetica Neue"/>
              <a:cs typeface="Helvetica Neue"/>
              <a:sym typeface="Helvetica Neue"/>
            </a:endParaRPr>
          </a:p>
        </p:txBody>
      </p:sp>
      <p:sp>
        <p:nvSpPr>
          <p:cNvPr id="472" name="Google Shape;472;p38"/>
          <p:cNvSpPr/>
          <p:nvPr/>
        </p:nvSpPr>
        <p:spPr>
          <a:xfrm>
            <a:off x="6440256" y="2419258"/>
            <a:ext cx="1011000" cy="525000"/>
          </a:xfrm>
          <a:prstGeom prst="roundRect">
            <a:avLst>
              <a:gd fmla="val 16667" name="adj"/>
            </a:avLst>
          </a:prstGeom>
          <a:solidFill>
            <a:srgbClr val="674EA7"/>
          </a:solidFill>
          <a:ln cap="flat" cmpd="sng" w="14000">
            <a:solidFill>
              <a:srgbClr val="595959"/>
            </a:solidFill>
            <a:prstDash val="solid"/>
            <a:round/>
            <a:headEnd len="sm" w="sm" type="none"/>
            <a:tailEnd len="sm" w="sm" type="none"/>
          </a:ln>
        </p:spPr>
        <p:txBody>
          <a:bodyPr anchorCtr="0" anchor="ctr" bIns="134825" lIns="134825" spcFirstLastPara="1" rIns="134825" wrap="square" tIns="134825">
            <a:noAutofit/>
          </a:bodyPr>
          <a:lstStyle/>
          <a:p>
            <a:pPr indent="0" lvl="0" marL="0" rtl="0" algn="ctr">
              <a:spcBef>
                <a:spcPts val="0"/>
              </a:spcBef>
              <a:spcAft>
                <a:spcPts val="0"/>
              </a:spcAft>
              <a:buNone/>
            </a:pPr>
            <a:r>
              <a:rPr lang="ru" sz="1621">
                <a:solidFill>
                  <a:srgbClr val="FFFFFF"/>
                </a:solidFill>
                <a:latin typeface="Helvetica Neue"/>
                <a:ea typeface="Helvetica Neue"/>
                <a:cs typeface="Helvetica Neue"/>
                <a:sym typeface="Helvetica Neue"/>
              </a:rPr>
              <a:t>LLVM</a:t>
            </a:r>
            <a:endParaRPr sz="1621">
              <a:solidFill>
                <a:srgbClr val="FFFFFF"/>
              </a:solidFill>
              <a:latin typeface="Helvetica Neue"/>
              <a:ea typeface="Helvetica Neue"/>
              <a:cs typeface="Helvetica Neue"/>
              <a:sym typeface="Helvetica Neue"/>
            </a:endParaRPr>
          </a:p>
        </p:txBody>
      </p:sp>
      <p:sp>
        <p:nvSpPr>
          <p:cNvPr id="473" name="Google Shape;473;p38"/>
          <p:cNvSpPr/>
          <p:nvPr/>
        </p:nvSpPr>
        <p:spPr>
          <a:xfrm>
            <a:off x="7899751" y="2203952"/>
            <a:ext cx="708300" cy="367800"/>
          </a:xfrm>
          <a:prstGeom prst="roundRect">
            <a:avLst>
              <a:gd fmla="val 16667" name="adj"/>
            </a:avLst>
          </a:prstGeom>
          <a:solidFill>
            <a:srgbClr val="8E7CC3"/>
          </a:solidFill>
          <a:ln cap="flat" cmpd="sng" w="14000">
            <a:solidFill>
              <a:srgbClr val="595959"/>
            </a:solidFill>
            <a:prstDash val="solid"/>
            <a:round/>
            <a:headEnd len="sm" w="sm" type="none"/>
            <a:tailEnd len="sm" w="sm" type="none"/>
          </a:ln>
        </p:spPr>
        <p:txBody>
          <a:bodyPr anchorCtr="0" anchor="ctr" bIns="134825" lIns="134825" spcFirstLastPara="1" rIns="134825" wrap="square" tIns="134825">
            <a:noAutofit/>
          </a:bodyPr>
          <a:lstStyle/>
          <a:p>
            <a:pPr indent="0" lvl="0" marL="0" rtl="0" algn="ctr">
              <a:spcBef>
                <a:spcPts val="0"/>
              </a:spcBef>
              <a:spcAft>
                <a:spcPts val="0"/>
              </a:spcAft>
              <a:buNone/>
            </a:pPr>
            <a:r>
              <a:rPr lang="ru" sz="1621">
                <a:solidFill>
                  <a:srgbClr val="FFFFFF"/>
                </a:solidFill>
                <a:latin typeface="Helvetica Neue"/>
                <a:ea typeface="Helvetica Neue"/>
                <a:cs typeface="Helvetica Neue"/>
                <a:sym typeface="Helvetica Neue"/>
              </a:rPr>
              <a:t>MIR</a:t>
            </a:r>
            <a:endParaRPr sz="1621">
              <a:solidFill>
                <a:srgbClr val="FFFFFF"/>
              </a:solidFill>
              <a:latin typeface="Helvetica Neue"/>
              <a:ea typeface="Helvetica Neue"/>
              <a:cs typeface="Helvetica Neue"/>
              <a:sym typeface="Helvetica Neue"/>
            </a:endParaRPr>
          </a:p>
        </p:txBody>
      </p:sp>
      <p:sp>
        <p:nvSpPr>
          <p:cNvPr id="474" name="Google Shape;474;p38"/>
          <p:cNvSpPr txBox="1"/>
          <p:nvPr/>
        </p:nvSpPr>
        <p:spPr>
          <a:xfrm>
            <a:off x="6440258" y="1876078"/>
            <a:ext cx="2167800" cy="543000"/>
          </a:xfrm>
          <a:prstGeom prst="rect">
            <a:avLst/>
          </a:prstGeom>
          <a:noFill/>
          <a:ln>
            <a:noFill/>
          </a:ln>
        </p:spPr>
        <p:txBody>
          <a:bodyPr anchorCtr="0" anchor="t" bIns="100800" lIns="100800" spcFirstLastPara="1" rIns="100800" wrap="square" tIns="100800">
            <a:spAutoFit/>
          </a:bodyPr>
          <a:lstStyle/>
          <a:p>
            <a:pPr indent="0" lvl="0" marL="0" rtl="0" algn="ctr">
              <a:spcBef>
                <a:spcPts val="0"/>
              </a:spcBef>
              <a:spcAft>
                <a:spcPts val="0"/>
              </a:spcAft>
              <a:buNone/>
            </a:pPr>
            <a:r>
              <a:rPr lang="ru" sz="2205">
                <a:solidFill>
                  <a:srgbClr val="FFFFFF"/>
                </a:solidFill>
                <a:latin typeface="Calibri"/>
                <a:ea typeface="Calibri"/>
                <a:cs typeface="Calibri"/>
                <a:sym typeface="Calibri"/>
              </a:rPr>
              <a:t>IR</a:t>
            </a:r>
            <a:endParaRPr sz="2205">
              <a:solidFill>
                <a:srgbClr val="FFFFFF"/>
              </a:solidFill>
              <a:latin typeface="Calibri"/>
              <a:ea typeface="Calibri"/>
              <a:cs typeface="Calibri"/>
              <a:sym typeface="Calibri"/>
            </a:endParaRPr>
          </a:p>
        </p:txBody>
      </p:sp>
      <p:sp>
        <p:nvSpPr>
          <p:cNvPr id="475" name="Google Shape;475;p38"/>
          <p:cNvSpPr/>
          <p:nvPr/>
        </p:nvSpPr>
        <p:spPr>
          <a:xfrm>
            <a:off x="390088" y="3283494"/>
            <a:ext cx="8363700" cy="786300"/>
          </a:xfrm>
          <a:prstGeom prst="rightArrow">
            <a:avLst>
              <a:gd fmla="val 50000" name="adj1"/>
              <a:gd fmla="val 50000" name="adj2"/>
            </a:avLst>
          </a:prstGeom>
          <a:solidFill>
            <a:srgbClr val="B7B7B7"/>
          </a:solidFill>
          <a:ln cap="flat" cmpd="sng" w="10475">
            <a:solidFill>
              <a:srgbClr val="595959"/>
            </a:solidFill>
            <a:prstDash val="solid"/>
            <a:round/>
            <a:headEnd len="sm" w="sm" type="none"/>
            <a:tailEnd len="sm" w="sm" type="none"/>
          </a:ln>
        </p:spPr>
        <p:txBody>
          <a:bodyPr anchorCtr="0" anchor="ctr" bIns="100800" lIns="100800" spcFirstLastPara="1" rIns="100800" wrap="square" tIns="100800">
            <a:noAutofit/>
          </a:bodyPr>
          <a:lstStyle/>
          <a:p>
            <a:pPr indent="0" lvl="0" marL="0" rtl="0" algn="ctr">
              <a:spcBef>
                <a:spcPts val="0"/>
              </a:spcBef>
              <a:spcAft>
                <a:spcPts val="0"/>
              </a:spcAft>
              <a:buNone/>
            </a:pPr>
            <a:r>
              <a:rPr lang="ru" sz="1543">
                <a:solidFill>
                  <a:srgbClr val="FFFFFF"/>
                </a:solidFill>
                <a:latin typeface="Calibri"/>
                <a:ea typeface="Calibri"/>
                <a:cs typeface="Calibri"/>
                <a:sym typeface="Calibri"/>
              </a:rPr>
              <a:t>Abstraction level</a:t>
            </a:r>
            <a:endParaRPr sz="1543">
              <a:solidFill>
                <a:srgbClr val="FFFFFF"/>
              </a:solidFill>
              <a:latin typeface="Calibri"/>
              <a:ea typeface="Calibri"/>
              <a:cs typeface="Calibri"/>
              <a:sym typeface="Calibri"/>
            </a:endParaRPr>
          </a:p>
        </p:txBody>
      </p:sp>
      <p:sp>
        <p:nvSpPr>
          <p:cNvPr id="476" name="Google Shape;476;p38"/>
          <p:cNvSpPr/>
          <p:nvPr/>
        </p:nvSpPr>
        <p:spPr>
          <a:xfrm>
            <a:off x="7635325" y="2667400"/>
            <a:ext cx="972600" cy="367800"/>
          </a:xfrm>
          <a:prstGeom prst="roundRect">
            <a:avLst>
              <a:gd fmla="val 16667" name="adj"/>
            </a:avLst>
          </a:prstGeom>
          <a:solidFill>
            <a:srgbClr val="351C75"/>
          </a:solidFill>
          <a:ln cap="flat" cmpd="sng" w="14000">
            <a:solidFill>
              <a:srgbClr val="595959"/>
            </a:solidFill>
            <a:prstDash val="solid"/>
            <a:round/>
            <a:headEnd len="sm" w="sm" type="none"/>
            <a:tailEnd len="sm" w="sm" type="none"/>
          </a:ln>
        </p:spPr>
        <p:txBody>
          <a:bodyPr anchorCtr="0" anchor="ctr" bIns="134825" lIns="134825" spcFirstLastPara="1" rIns="134825" wrap="square" tIns="134825">
            <a:noAutofit/>
          </a:bodyPr>
          <a:lstStyle/>
          <a:p>
            <a:pPr indent="0" lvl="0" marL="0" rtl="0" algn="ctr">
              <a:spcBef>
                <a:spcPts val="0"/>
              </a:spcBef>
              <a:spcAft>
                <a:spcPts val="0"/>
              </a:spcAft>
              <a:buNone/>
            </a:pPr>
            <a:r>
              <a:rPr lang="ru" sz="1621">
                <a:solidFill>
                  <a:srgbClr val="FFFFFF"/>
                </a:solidFill>
                <a:latin typeface="Helvetica Neue"/>
                <a:ea typeface="Helvetica Neue"/>
                <a:cs typeface="Helvetica Neue"/>
                <a:sym typeface="Helvetica Neue"/>
              </a:rPr>
              <a:t>TPDE*</a:t>
            </a:r>
            <a:endParaRPr sz="1621">
              <a:solidFill>
                <a:srgbClr val="FFFFFF"/>
              </a:solidFill>
              <a:latin typeface="Helvetica Neue"/>
              <a:ea typeface="Helvetica Neue"/>
              <a:cs typeface="Helvetica Neue"/>
              <a:sym typeface="Helvetica Neue"/>
            </a:endParaRPr>
          </a:p>
        </p:txBody>
      </p:sp>
      <p:sp>
        <p:nvSpPr>
          <p:cNvPr id="477" name="Google Shape;477;p38"/>
          <p:cNvSpPr txBox="1"/>
          <p:nvPr/>
        </p:nvSpPr>
        <p:spPr>
          <a:xfrm>
            <a:off x="311700" y="4514350"/>
            <a:ext cx="1313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solidFill>
                  <a:schemeClr val="dk2"/>
                </a:solidFill>
              </a:rPr>
              <a:t>TPDE</a:t>
            </a:r>
            <a:r>
              <a:rPr lang="ru" sz="1000">
                <a:solidFill>
                  <a:schemeClr val="dk2"/>
                </a:solidFill>
              </a:rPr>
              <a:t>* is WIP</a:t>
            </a:r>
            <a:endParaRPr sz="1000">
              <a:solidFill>
                <a:schemeClr val="dk2"/>
              </a:solidFill>
            </a:endParaRPr>
          </a:p>
        </p:txBody>
      </p:sp>
      <p:sp>
        <p:nvSpPr>
          <p:cNvPr id="478" name="Google Shape;478;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39"/>
          <p:cNvSpPr txBox="1"/>
          <p:nvPr>
            <p:ph type="title"/>
          </p:nvPr>
        </p:nvSpPr>
        <p:spPr>
          <a:xfrm>
            <a:off x="311700" y="445025"/>
            <a:ext cx="3328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Архитектура проекта</a:t>
            </a:r>
            <a:endParaRPr/>
          </a:p>
        </p:txBody>
      </p:sp>
      <p:sp>
        <p:nvSpPr>
          <p:cNvPr descr="e7d195523061f1c0e47ffc70844bb6f75fcb03b75858c49c480C64385E58A9406A784D96DFB0659D141F23C21B5D92CEF93DE268DCD659DE2284C54467FC4D0C40898BA465CB317FBA32D1D63CA47264ED74E54D8DE3F2567652E58BCE5424486EDA4251D200CA477EF318E2CC7860F6E4E77F0EAD7DC11061149751BCA9EAF0A4BB3960C71EDCDD" id="484" name="Google Shape;484;p39"/>
          <p:cNvSpPr/>
          <p:nvPr/>
        </p:nvSpPr>
        <p:spPr>
          <a:xfrm>
            <a:off x="447225" y="1102950"/>
            <a:ext cx="3192900" cy="3527700"/>
          </a:xfrm>
          <a:prstGeom prst="rect">
            <a:avLst/>
          </a:prstGeom>
          <a:noFill/>
          <a:ln>
            <a:noFill/>
          </a:ln>
        </p:spPr>
        <p:txBody>
          <a:bodyPr anchorCtr="0" anchor="t" bIns="45700" lIns="91425" spcFirstLastPara="1" rIns="91425" wrap="square" tIns="45700">
            <a:noAutofit/>
          </a:bodyPr>
          <a:lstStyle/>
          <a:p>
            <a:pPr indent="-342900" lvl="0" marL="457200" rtl="0" algn="l">
              <a:spcBef>
                <a:spcPts val="0"/>
              </a:spcBef>
              <a:spcAft>
                <a:spcPts val="0"/>
              </a:spcAft>
              <a:buClr>
                <a:schemeClr val="dk1"/>
              </a:buClr>
              <a:buSzPts val="1800"/>
              <a:buChar char="●"/>
            </a:pPr>
            <a:r>
              <a:rPr lang="ru" sz="1800">
                <a:solidFill>
                  <a:schemeClr val="dk1"/>
                </a:solidFill>
              </a:rPr>
              <a:t>Модульный симулятор для сравнения JIT-библиотек.</a:t>
            </a:r>
            <a:endParaRPr sz="1800">
              <a:solidFill>
                <a:schemeClr val="dk1"/>
              </a:solidFill>
            </a:endParaRPr>
          </a:p>
          <a:p>
            <a:pPr indent="-342900" lvl="0" marL="457200" rtl="0" algn="l">
              <a:spcBef>
                <a:spcPts val="0"/>
              </a:spcBef>
              <a:spcAft>
                <a:spcPts val="0"/>
              </a:spcAft>
              <a:buClr>
                <a:schemeClr val="dk1"/>
              </a:buClr>
              <a:buSzPts val="1800"/>
              <a:buChar char="●"/>
            </a:pPr>
            <a:r>
              <a:rPr lang="ru" sz="1800">
                <a:solidFill>
                  <a:schemeClr val="dk1"/>
                </a:solidFill>
              </a:rPr>
              <a:t>Поддержка 6* ДДТ с использованием популярных JIT-библиотек.</a:t>
            </a:r>
            <a:endParaRPr sz="1800">
              <a:solidFill>
                <a:schemeClr val="dk1"/>
              </a:solidFill>
            </a:endParaRPr>
          </a:p>
          <a:p>
            <a:pPr indent="-342900" lvl="0" marL="457200" rtl="0" algn="l">
              <a:spcBef>
                <a:spcPts val="0"/>
              </a:spcBef>
              <a:spcAft>
                <a:spcPts val="0"/>
              </a:spcAft>
              <a:buClr>
                <a:schemeClr val="dk1"/>
              </a:buClr>
              <a:buSzPts val="1800"/>
              <a:buChar char="●"/>
            </a:pPr>
            <a:r>
              <a:rPr lang="ru" sz="1800">
                <a:solidFill>
                  <a:schemeClr val="dk1"/>
                </a:solidFill>
              </a:rPr>
              <a:t>Сравнение использования, производительности и накладные расходы.</a:t>
            </a:r>
            <a:endParaRPr sz="1800">
              <a:solidFill>
                <a:schemeClr val="dk1"/>
              </a:solidFill>
            </a:endParaRPr>
          </a:p>
          <a:p>
            <a:pPr indent="0" lvl="0" marL="457200" rtl="0" algn="l">
              <a:spcBef>
                <a:spcPts val="0"/>
              </a:spcBef>
              <a:spcAft>
                <a:spcPts val="0"/>
              </a:spcAft>
              <a:buNone/>
            </a:pPr>
            <a:r>
              <a:t/>
            </a:r>
            <a:endParaRPr u="sng">
              <a:solidFill>
                <a:schemeClr val="dk1"/>
              </a:solidFill>
            </a:endParaRPr>
          </a:p>
        </p:txBody>
      </p:sp>
      <p:pic>
        <p:nvPicPr>
          <p:cNvPr id="485" name="Google Shape;485;p39" title="qr-code (1).png"/>
          <p:cNvPicPr preferRelativeResize="0"/>
          <p:nvPr/>
        </p:nvPicPr>
        <p:blipFill>
          <a:blip r:embed="rId3">
            <a:alphaModFix/>
          </a:blip>
          <a:stretch>
            <a:fillRect/>
          </a:stretch>
        </p:blipFill>
        <p:spPr>
          <a:xfrm>
            <a:off x="7887650" y="3386187"/>
            <a:ext cx="927749" cy="927749"/>
          </a:xfrm>
          <a:prstGeom prst="rect">
            <a:avLst/>
          </a:prstGeom>
          <a:noFill/>
          <a:ln>
            <a:noFill/>
          </a:ln>
        </p:spPr>
      </p:pic>
      <p:sp>
        <p:nvSpPr>
          <p:cNvPr id="486" name="Google Shape;486;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pic>
        <p:nvPicPr>
          <p:cNvPr id="487" name="Google Shape;487;p39"/>
          <p:cNvPicPr preferRelativeResize="0"/>
          <p:nvPr/>
        </p:nvPicPr>
        <p:blipFill>
          <a:blip r:embed="rId4">
            <a:alphaModFix/>
          </a:blip>
          <a:stretch>
            <a:fillRect/>
          </a:stretch>
        </p:blipFill>
        <p:spPr>
          <a:xfrm>
            <a:off x="5597750" y="4507175"/>
            <a:ext cx="2716826" cy="433000"/>
          </a:xfrm>
          <a:prstGeom prst="rect">
            <a:avLst/>
          </a:prstGeom>
          <a:noFill/>
          <a:ln>
            <a:noFill/>
          </a:ln>
        </p:spPr>
      </p:pic>
      <p:grpSp>
        <p:nvGrpSpPr>
          <p:cNvPr id="488" name="Google Shape;488;p39"/>
          <p:cNvGrpSpPr/>
          <p:nvPr/>
        </p:nvGrpSpPr>
        <p:grpSpPr>
          <a:xfrm>
            <a:off x="3542551" y="1258793"/>
            <a:ext cx="2952009" cy="2893499"/>
            <a:chOff x="1748489" y="1012736"/>
            <a:chExt cx="3562217" cy="3491612"/>
          </a:xfrm>
        </p:grpSpPr>
        <p:sp>
          <p:nvSpPr>
            <p:cNvPr id="489" name="Google Shape;489;p39"/>
            <p:cNvSpPr/>
            <p:nvPr/>
          </p:nvSpPr>
          <p:spPr>
            <a:xfrm>
              <a:off x="1748489" y="2082281"/>
              <a:ext cx="1248900" cy="447300"/>
            </a:xfrm>
            <a:prstGeom prst="roundRect">
              <a:avLst>
                <a:gd fmla="val 16667" name="adj"/>
              </a:avLst>
            </a:prstGeom>
            <a:solidFill>
              <a:srgbClr val="368C96"/>
            </a:solidFill>
            <a:ln cap="flat" cmpd="sng" w="7900">
              <a:solidFill>
                <a:srgbClr val="284B14"/>
              </a:solidFill>
              <a:prstDash val="solid"/>
              <a:miter lim="800000"/>
              <a:headEnd len="sm" w="sm" type="none"/>
              <a:tailEnd len="sm" w="sm" type="none"/>
            </a:ln>
          </p:spPr>
          <p:txBody>
            <a:bodyPr anchorCtr="0" anchor="ctr" bIns="28475" lIns="56975" spcFirstLastPara="1" rIns="56975" wrap="square" tIns="28475">
              <a:noAutofit/>
            </a:bodyPr>
            <a:lstStyle/>
            <a:p>
              <a:pPr indent="0" lvl="0" marL="0" marR="0" rtl="0" algn="ctr">
                <a:lnSpc>
                  <a:spcPct val="100000"/>
                </a:lnSpc>
                <a:spcBef>
                  <a:spcPts val="0"/>
                </a:spcBef>
                <a:spcAft>
                  <a:spcPts val="0"/>
                </a:spcAft>
                <a:buClr>
                  <a:srgbClr val="000000"/>
                </a:buClr>
                <a:buSzPts val="1121"/>
                <a:buFont typeface="Arial"/>
                <a:buNone/>
              </a:pPr>
              <a:r>
                <a:rPr i="0" lang="ru" sz="1121" u="none" cap="none" strike="noStrike">
                  <a:solidFill>
                    <a:srgbClr val="FFFFFF"/>
                  </a:solidFill>
                  <a:latin typeface="Helvetica Neue"/>
                  <a:ea typeface="Helvetica Neue"/>
                  <a:cs typeface="Helvetica Neue"/>
                  <a:sym typeface="Helvetica Neue"/>
                </a:rPr>
                <a:t>Core Model</a:t>
              </a:r>
              <a:endParaRPr i="0" sz="872" u="none" cap="none" strike="noStrike">
                <a:solidFill>
                  <a:srgbClr val="000000"/>
                </a:solidFill>
                <a:latin typeface="Helvetica Neue"/>
                <a:ea typeface="Helvetica Neue"/>
                <a:cs typeface="Helvetica Neue"/>
                <a:sym typeface="Helvetica Neue"/>
              </a:endParaRPr>
            </a:p>
          </p:txBody>
        </p:sp>
        <p:grpSp>
          <p:nvGrpSpPr>
            <p:cNvPr id="490" name="Google Shape;490;p39"/>
            <p:cNvGrpSpPr/>
            <p:nvPr/>
          </p:nvGrpSpPr>
          <p:grpSpPr>
            <a:xfrm>
              <a:off x="3868637" y="1012736"/>
              <a:ext cx="1442069" cy="2753984"/>
              <a:chOff x="6688799" y="2115119"/>
              <a:chExt cx="1917900" cy="3662700"/>
            </a:xfrm>
          </p:grpSpPr>
          <p:sp>
            <p:nvSpPr>
              <p:cNvPr id="491" name="Google Shape;491;p39"/>
              <p:cNvSpPr/>
              <p:nvPr/>
            </p:nvSpPr>
            <p:spPr>
              <a:xfrm>
                <a:off x="6688799" y="2115119"/>
                <a:ext cx="1917900" cy="3662700"/>
              </a:xfrm>
              <a:prstGeom prst="rect">
                <a:avLst/>
              </a:prstGeom>
              <a:solidFill>
                <a:srgbClr val="D3F1F4"/>
              </a:solidFill>
              <a:ln cap="flat" cmpd="sng" w="23750">
                <a:solidFill>
                  <a:srgbClr val="92D050"/>
                </a:solidFill>
                <a:prstDash val="lgDashDot"/>
                <a:miter lim="800000"/>
                <a:headEnd len="sm" w="sm" type="none"/>
                <a:tailEnd len="sm" w="sm" type="none"/>
              </a:ln>
            </p:spPr>
            <p:txBody>
              <a:bodyPr anchorCtr="0" anchor="ctr" bIns="28475" lIns="56975" spcFirstLastPara="1" rIns="56975" wrap="square" tIns="28475">
                <a:noAutofit/>
              </a:bodyPr>
              <a:lstStyle/>
              <a:p>
                <a:pPr indent="0" lvl="0" marL="0" marR="0" rtl="0" algn="ctr">
                  <a:lnSpc>
                    <a:spcPct val="100000"/>
                  </a:lnSpc>
                  <a:spcBef>
                    <a:spcPts val="0"/>
                  </a:spcBef>
                  <a:spcAft>
                    <a:spcPts val="0"/>
                  </a:spcAft>
                  <a:buClr>
                    <a:srgbClr val="000000"/>
                  </a:buClr>
                  <a:buSzPts val="1121"/>
                  <a:buFont typeface="Arial"/>
                  <a:buNone/>
                </a:pPr>
                <a:r>
                  <a:t/>
                </a:r>
                <a:endParaRPr i="0" sz="1121" u="none" cap="none" strike="noStrike">
                  <a:solidFill>
                    <a:srgbClr val="666666"/>
                  </a:solidFill>
                  <a:latin typeface="Helvetica Neue"/>
                  <a:ea typeface="Helvetica Neue"/>
                  <a:cs typeface="Helvetica Neue"/>
                  <a:sym typeface="Helvetica Neue"/>
                </a:endParaRPr>
              </a:p>
            </p:txBody>
          </p:sp>
          <p:sp>
            <p:nvSpPr>
              <p:cNvPr id="492" name="Google Shape;492;p39"/>
              <p:cNvSpPr/>
              <p:nvPr/>
            </p:nvSpPr>
            <p:spPr>
              <a:xfrm>
                <a:off x="6761391" y="2260069"/>
                <a:ext cx="1686744" cy="993384"/>
              </a:xfrm>
              <a:prstGeom prst="flowChartMultidocument">
                <a:avLst/>
              </a:prstGeom>
              <a:solidFill>
                <a:srgbClr val="368C96"/>
              </a:solidFill>
              <a:ln cap="flat" cmpd="sng" w="7900">
                <a:solidFill>
                  <a:srgbClr val="284B14"/>
                </a:solidFill>
                <a:prstDash val="solid"/>
                <a:miter lim="800000"/>
                <a:headEnd len="sm" w="sm" type="none"/>
                <a:tailEnd len="sm" w="sm" type="none"/>
              </a:ln>
            </p:spPr>
            <p:txBody>
              <a:bodyPr anchorCtr="0" anchor="ctr" bIns="28475" lIns="56975" spcFirstLastPara="1" rIns="56975" wrap="square" tIns="28475">
                <a:noAutofit/>
              </a:bodyPr>
              <a:lstStyle/>
              <a:p>
                <a:pPr indent="0" lvl="0" marL="0" marR="0" rtl="0" algn="ctr">
                  <a:lnSpc>
                    <a:spcPct val="100000"/>
                  </a:lnSpc>
                  <a:spcBef>
                    <a:spcPts val="0"/>
                  </a:spcBef>
                  <a:spcAft>
                    <a:spcPts val="0"/>
                  </a:spcAft>
                  <a:buClr>
                    <a:srgbClr val="000000"/>
                  </a:buClr>
                  <a:buSzPts val="1121"/>
                  <a:buFont typeface="Arial"/>
                  <a:buNone/>
                </a:pPr>
                <a:r>
                  <a:rPr i="0" lang="ru" sz="1121" u="none" cap="none" strike="noStrike">
                    <a:solidFill>
                      <a:srgbClr val="FFFFFF"/>
                    </a:solidFill>
                    <a:latin typeface="Helvetica Neue"/>
                    <a:ea typeface="Helvetica Neue"/>
                    <a:cs typeface="Helvetica Neue"/>
                    <a:sym typeface="Helvetica Neue"/>
                  </a:rPr>
                  <a:t>Execution engine(s)</a:t>
                </a:r>
                <a:endParaRPr i="0" sz="872" u="none" cap="none" strike="noStrike">
                  <a:solidFill>
                    <a:srgbClr val="000000"/>
                  </a:solidFill>
                  <a:latin typeface="Helvetica Neue"/>
                  <a:ea typeface="Helvetica Neue"/>
                  <a:cs typeface="Helvetica Neue"/>
                  <a:sym typeface="Helvetica Neue"/>
                </a:endParaRPr>
              </a:p>
            </p:txBody>
          </p:sp>
          <p:sp>
            <p:nvSpPr>
              <p:cNvPr id="493" name="Google Shape;493;p39"/>
              <p:cNvSpPr/>
              <p:nvPr/>
            </p:nvSpPr>
            <p:spPr>
              <a:xfrm>
                <a:off x="6804387" y="4548788"/>
                <a:ext cx="1686744" cy="993384"/>
              </a:xfrm>
              <a:prstGeom prst="flowChartMultidocument">
                <a:avLst/>
              </a:prstGeom>
              <a:solidFill>
                <a:srgbClr val="368C96"/>
              </a:solidFill>
              <a:ln cap="flat" cmpd="sng" w="7900">
                <a:solidFill>
                  <a:srgbClr val="284B14"/>
                </a:solidFill>
                <a:prstDash val="solid"/>
                <a:miter lim="800000"/>
                <a:headEnd len="sm" w="sm" type="none"/>
                <a:tailEnd len="sm" w="sm" type="none"/>
              </a:ln>
            </p:spPr>
            <p:txBody>
              <a:bodyPr anchorCtr="0" anchor="ctr" bIns="28475" lIns="56975" spcFirstLastPara="1" rIns="56975" wrap="square" tIns="28475">
                <a:noAutofit/>
              </a:bodyPr>
              <a:lstStyle/>
              <a:p>
                <a:pPr indent="0" lvl="0" marL="0" marR="0" rtl="0" algn="ctr">
                  <a:lnSpc>
                    <a:spcPct val="100000"/>
                  </a:lnSpc>
                  <a:spcBef>
                    <a:spcPts val="0"/>
                  </a:spcBef>
                  <a:spcAft>
                    <a:spcPts val="0"/>
                  </a:spcAft>
                  <a:buClr>
                    <a:srgbClr val="000000"/>
                  </a:buClr>
                  <a:buSzPts val="1121"/>
                  <a:buFont typeface="Arial"/>
                  <a:buNone/>
                </a:pPr>
                <a:r>
                  <a:rPr i="0" lang="ru" sz="1121" u="none" cap="none" strike="noStrike">
                    <a:solidFill>
                      <a:srgbClr val="FFFFFF"/>
                    </a:solidFill>
                    <a:latin typeface="Helvetica Neue"/>
                    <a:ea typeface="Helvetica Neue"/>
                    <a:cs typeface="Helvetica Neue"/>
                    <a:sym typeface="Helvetica Neue"/>
                  </a:rPr>
                  <a:t>Memory model(s)</a:t>
                </a:r>
                <a:endParaRPr i="0" sz="872" u="none" cap="none" strike="noStrike">
                  <a:solidFill>
                    <a:srgbClr val="000000"/>
                  </a:solidFill>
                  <a:latin typeface="Helvetica Neue"/>
                  <a:ea typeface="Helvetica Neue"/>
                  <a:cs typeface="Helvetica Neue"/>
                  <a:sym typeface="Helvetica Neue"/>
                </a:endParaRPr>
              </a:p>
            </p:txBody>
          </p:sp>
        </p:grpSp>
        <p:sp>
          <p:nvSpPr>
            <p:cNvPr id="494" name="Google Shape;494;p39"/>
            <p:cNvSpPr/>
            <p:nvPr/>
          </p:nvSpPr>
          <p:spPr>
            <a:xfrm>
              <a:off x="2400392" y="3651637"/>
              <a:ext cx="852600" cy="389100"/>
            </a:xfrm>
            <a:prstGeom prst="roundRect">
              <a:avLst>
                <a:gd fmla="val 16667" name="adj"/>
              </a:avLst>
            </a:prstGeom>
            <a:solidFill>
              <a:srgbClr val="D3F1F4"/>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434343"/>
                  </a:solidFill>
                  <a:latin typeface="Helvetica Neue"/>
                  <a:ea typeface="Helvetica Neue"/>
                  <a:cs typeface="Helvetica Neue"/>
                  <a:sym typeface="Helvetica Neue"/>
                </a:rPr>
                <a:t>Plain Memory</a:t>
              </a:r>
              <a:endParaRPr sz="996">
                <a:solidFill>
                  <a:srgbClr val="434343"/>
                </a:solidFill>
                <a:latin typeface="Helvetica Neue"/>
                <a:ea typeface="Helvetica Neue"/>
                <a:cs typeface="Helvetica Neue"/>
                <a:sym typeface="Helvetica Neue"/>
              </a:endParaRPr>
            </a:p>
          </p:txBody>
        </p:sp>
        <p:sp>
          <p:nvSpPr>
            <p:cNvPr id="495" name="Google Shape;495;p39"/>
            <p:cNvSpPr/>
            <p:nvPr/>
          </p:nvSpPr>
          <p:spPr>
            <a:xfrm>
              <a:off x="2400392" y="4115249"/>
              <a:ext cx="852600" cy="389100"/>
            </a:xfrm>
            <a:prstGeom prst="roundRect">
              <a:avLst>
                <a:gd fmla="val 16667" name="adj"/>
              </a:avLst>
            </a:prstGeom>
            <a:solidFill>
              <a:srgbClr val="D3F1F4"/>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434343"/>
                  </a:solidFill>
                  <a:latin typeface="Helvetica Neue"/>
                  <a:ea typeface="Helvetica Neue"/>
                  <a:cs typeface="Helvetica Neue"/>
                  <a:sym typeface="Helvetica Neue"/>
                </a:rPr>
                <a:t>Page</a:t>
              </a:r>
              <a:endParaRPr sz="996">
                <a:solidFill>
                  <a:srgbClr val="434343"/>
                </a:solidFill>
                <a:latin typeface="Helvetica Neue"/>
                <a:ea typeface="Helvetica Neue"/>
                <a:cs typeface="Helvetica Neue"/>
                <a:sym typeface="Helvetica Neue"/>
              </a:endParaRPr>
            </a:p>
            <a:p>
              <a:pPr indent="0" lvl="0" marL="0" rtl="0" algn="ctr">
                <a:spcBef>
                  <a:spcPts val="0"/>
                </a:spcBef>
                <a:spcAft>
                  <a:spcPts val="0"/>
                </a:spcAft>
                <a:buNone/>
              </a:pPr>
              <a:r>
                <a:rPr lang="ru" sz="996">
                  <a:solidFill>
                    <a:srgbClr val="434343"/>
                  </a:solidFill>
                  <a:latin typeface="Helvetica Neue"/>
                  <a:ea typeface="Helvetica Neue"/>
                  <a:cs typeface="Helvetica Neue"/>
                  <a:sym typeface="Helvetica Neue"/>
                </a:rPr>
                <a:t>Memory</a:t>
              </a:r>
              <a:endParaRPr sz="996">
                <a:solidFill>
                  <a:srgbClr val="434343"/>
                </a:solidFill>
                <a:latin typeface="Helvetica Neue"/>
                <a:ea typeface="Helvetica Neue"/>
                <a:cs typeface="Helvetica Neue"/>
                <a:sym typeface="Helvetica Neue"/>
              </a:endParaRPr>
            </a:p>
          </p:txBody>
        </p:sp>
        <p:cxnSp>
          <p:nvCxnSpPr>
            <p:cNvPr id="496" name="Google Shape;496;p39"/>
            <p:cNvCxnSpPr>
              <a:stCxn id="489" idx="3"/>
              <a:endCxn id="493" idx="1"/>
            </p:cNvCxnSpPr>
            <p:nvPr/>
          </p:nvCxnSpPr>
          <p:spPr>
            <a:xfrm>
              <a:off x="2997389" y="2305931"/>
              <a:ext cx="958200" cy="910200"/>
            </a:xfrm>
            <a:prstGeom prst="bentConnector3">
              <a:avLst>
                <a:gd fmla="val 49998" name="adj1"/>
              </a:avLst>
            </a:prstGeom>
            <a:noFill/>
            <a:ln cap="flat" cmpd="sng" w="8625">
              <a:solidFill>
                <a:srgbClr val="000000"/>
              </a:solidFill>
              <a:prstDash val="solid"/>
              <a:round/>
              <a:headEnd len="med" w="med" type="none"/>
              <a:tailEnd len="med" w="med" type="diamond"/>
            </a:ln>
          </p:spPr>
        </p:cxnSp>
        <p:cxnSp>
          <p:nvCxnSpPr>
            <p:cNvPr id="497" name="Google Shape;497;p39"/>
            <p:cNvCxnSpPr>
              <a:stCxn id="489" idx="3"/>
              <a:endCxn id="492" idx="1"/>
            </p:cNvCxnSpPr>
            <p:nvPr/>
          </p:nvCxnSpPr>
          <p:spPr>
            <a:xfrm flipH="1" rot="10800000">
              <a:off x="2997389" y="1495331"/>
              <a:ext cx="925800" cy="810600"/>
            </a:xfrm>
            <a:prstGeom prst="bentConnector3">
              <a:avLst>
                <a:gd fmla="val 51962" name="adj1"/>
              </a:avLst>
            </a:prstGeom>
            <a:noFill/>
            <a:ln cap="flat" cmpd="sng" w="8625">
              <a:solidFill>
                <a:srgbClr val="000000"/>
              </a:solidFill>
              <a:prstDash val="solid"/>
              <a:round/>
              <a:headEnd len="med" w="med" type="none"/>
              <a:tailEnd len="med" w="med" type="diamond"/>
            </a:ln>
          </p:spPr>
        </p:cxnSp>
        <p:cxnSp>
          <p:nvCxnSpPr>
            <p:cNvPr id="498" name="Google Shape;498;p39"/>
            <p:cNvCxnSpPr>
              <a:stCxn id="489" idx="3"/>
              <a:endCxn id="499" idx="1"/>
            </p:cNvCxnSpPr>
            <p:nvPr/>
          </p:nvCxnSpPr>
          <p:spPr>
            <a:xfrm flipH="1" rot="10800000">
              <a:off x="2997389" y="2304431"/>
              <a:ext cx="957900" cy="1500"/>
            </a:xfrm>
            <a:prstGeom prst="straightConnector1">
              <a:avLst/>
            </a:prstGeom>
            <a:noFill/>
            <a:ln cap="flat" cmpd="sng" w="8625">
              <a:solidFill>
                <a:srgbClr val="000000"/>
              </a:solidFill>
              <a:prstDash val="solid"/>
              <a:round/>
              <a:headEnd len="med" w="med" type="none"/>
              <a:tailEnd len="med" w="med" type="diamond"/>
            </a:ln>
          </p:spPr>
        </p:cxnSp>
        <p:cxnSp>
          <p:nvCxnSpPr>
            <p:cNvPr id="500" name="Google Shape;500;p39"/>
            <p:cNvCxnSpPr>
              <a:stCxn id="495" idx="3"/>
              <a:endCxn id="493" idx="2"/>
            </p:cNvCxnSpPr>
            <p:nvPr/>
          </p:nvCxnSpPr>
          <p:spPr>
            <a:xfrm flipH="1" rot="10800000">
              <a:off x="3252992" y="3561299"/>
              <a:ext cx="1248600" cy="748500"/>
            </a:xfrm>
            <a:prstGeom prst="bentConnector2">
              <a:avLst/>
            </a:prstGeom>
            <a:noFill/>
            <a:ln cap="flat" cmpd="sng" w="8625">
              <a:solidFill>
                <a:srgbClr val="000000"/>
              </a:solidFill>
              <a:prstDash val="solid"/>
              <a:round/>
              <a:headEnd len="med" w="med" type="none"/>
              <a:tailEnd len="med" w="med" type="triangle"/>
            </a:ln>
          </p:spPr>
        </p:cxnSp>
        <p:cxnSp>
          <p:nvCxnSpPr>
            <p:cNvPr id="501" name="Google Shape;501;p39"/>
            <p:cNvCxnSpPr>
              <a:stCxn id="494" idx="3"/>
            </p:cNvCxnSpPr>
            <p:nvPr/>
          </p:nvCxnSpPr>
          <p:spPr>
            <a:xfrm>
              <a:off x="3252992" y="3846187"/>
              <a:ext cx="1248900" cy="0"/>
            </a:xfrm>
            <a:prstGeom prst="straightConnector1">
              <a:avLst/>
            </a:prstGeom>
            <a:noFill/>
            <a:ln cap="flat" cmpd="sng" w="8625">
              <a:solidFill>
                <a:srgbClr val="000000"/>
              </a:solidFill>
              <a:prstDash val="solid"/>
              <a:round/>
              <a:headEnd len="med" w="med" type="none"/>
              <a:tailEnd len="med" w="med" type="none"/>
            </a:ln>
          </p:spPr>
        </p:cxnSp>
        <p:sp>
          <p:nvSpPr>
            <p:cNvPr id="499" name="Google Shape;499;p39"/>
            <p:cNvSpPr/>
            <p:nvPr/>
          </p:nvSpPr>
          <p:spPr>
            <a:xfrm>
              <a:off x="3955427" y="1997465"/>
              <a:ext cx="1084428" cy="614142"/>
            </a:xfrm>
            <a:prstGeom prst="flowChartDocument">
              <a:avLst/>
            </a:prstGeom>
            <a:solidFill>
              <a:srgbClr val="368C96"/>
            </a:solidFill>
            <a:ln cap="flat" cmpd="sng" w="7900">
              <a:solidFill>
                <a:srgbClr val="284B14"/>
              </a:solidFill>
              <a:prstDash val="solid"/>
              <a:miter lim="8000"/>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1267">
                  <a:solidFill>
                    <a:srgbClr val="FFFFFF"/>
                  </a:solidFill>
                </a:rPr>
                <a:t>CPU</a:t>
              </a:r>
              <a:endParaRPr sz="1267">
                <a:solidFill>
                  <a:srgbClr val="FFFFFF"/>
                </a:solidFill>
              </a:endParaRPr>
            </a:p>
            <a:p>
              <a:pPr indent="0" lvl="0" marL="0" rtl="0" algn="ctr">
                <a:spcBef>
                  <a:spcPts val="0"/>
                </a:spcBef>
                <a:spcAft>
                  <a:spcPts val="0"/>
                </a:spcAft>
                <a:buNone/>
              </a:pPr>
              <a:r>
                <a:rPr lang="ru" sz="1267">
                  <a:solidFill>
                    <a:srgbClr val="FFFFFF"/>
                  </a:solidFill>
                </a:rPr>
                <a:t>state</a:t>
              </a:r>
              <a:endParaRPr sz="1267">
                <a:solidFill>
                  <a:srgbClr val="FFFFFF"/>
                </a:solidFill>
              </a:endParaRPr>
            </a:p>
          </p:txBody>
        </p:sp>
      </p:grpSp>
      <p:sp>
        <p:nvSpPr>
          <p:cNvPr id="502" name="Google Shape;502;p39"/>
          <p:cNvSpPr/>
          <p:nvPr/>
        </p:nvSpPr>
        <p:spPr>
          <a:xfrm>
            <a:off x="6694300" y="2009100"/>
            <a:ext cx="2229300" cy="1027800"/>
          </a:xfrm>
          <a:prstGeom prst="rect">
            <a:avLst/>
          </a:prstGeom>
          <a:solidFill>
            <a:srgbClr val="FFEC9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t/>
            </a:r>
            <a:endParaRPr sz="1267">
              <a:latin typeface="Helvetica Neue"/>
              <a:ea typeface="Helvetica Neue"/>
              <a:cs typeface="Helvetica Neue"/>
              <a:sym typeface="Helvetica Neue"/>
            </a:endParaRPr>
          </a:p>
          <a:p>
            <a:pPr indent="0" lvl="0" marL="0" rtl="0" algn="ctr">
              <a:spcBef>
                <a:spcPts val="0"/>
              </a:spcBef>
              <a:spcAft>
                <a:spcPts val="0"/>
              </a:spcAft>
              <a:buNone/>
            </a:pPr>
            <a:r>
              <a:t/>
            </a:r>
            <a:endParaRPr sz="1267">
              <a:latin typeface="Helvetica Neue"/>
              <a:ea typeface="Helvetica Neue"/>
              <a:cs typeface="Helvetica Neue"/>
              <a:sym typeface="Helvetica Neue"/>
            </a:endParaRPr>
          </a:p>
          <a:p>
            <a:pPr indent="0" lvl="0" marL="0" rtl="0" algn="ctr">
              <a:spcBef>
                <a:spcPts val="0"/>
              </a:spcBef>
              <a:spcAft>
                <a:spcPts val="0"/>
              </a:spcAft>
              <a:buNone/>
            </a:pPr>
            <a:r>
              <a:t/>
            </a:r>
            <a:endParaRPr sz="1267">
              <a:latin typeface="Helvetica Neue"/>
              <a:ea typeface="Helvetica Neue"/>
              <a:cs typeface="Helvetica Neue"/>
              <a:sym typeface="Helvetica Neue"/>
            </a:endParaRPr>
          </a:p>
          <a:p>
            <a:pPr indent="0" lvl="0" marL="0" rtl="0" algn="ctr">
              <a:spcBef>
                <a:spcPts val="0"/>
              </a:spcBef>
              <a:spcAft>
                <a:spcPts val="0"/>
              </a:spcAft>
              <a:buNone/>
            </a:pPr>
            <a:r>
              <a:t/>
            </a:r>
            <a:endParaRPr sz="1267">
              <a:latin typeface="Helvetica Neue"/>
              <a:ea typeface="Helvetica Neue"/>
              <a:cs typeface="Helvetica Neue"/>
              <a:sym typeface="Helvetica Neue"/>
            </a:endParaRPr>
          </a:p>
          <a:p>
            <a:pPr indent="0" lvl="0" marL="0" rtl="0" algn="r">
              <a:spcBef>
                <a:spcPts val="0"/>
              </a:spcBef>
              <a:spcAft>
                <a:spcPts val="0"/>
              </a:spcAft>
              <a:buNone/>
            </a:pPr>
            <a:r>
              <a:t/>
            </a:r>
            <a:endParaRPr sz="905">
              <a:latin typeface="Helvetica Neue"/>
              <a:ea typeface="Helvetica Neue"/>
              <a:cs typeface="Helvetica Neue"/>
              <a:sym typeface="Helvetica Neue"/>
            </a:endParaRPr>
          </a:p>
          <a:p>
            <a:pPr indent="0" lvl="0" marL="0" rtl="0" algn="r">
              <a:spcBef>
                <a:spcPts val="0"/>
              </a:spcBef>
              <a:spcAft>
                <a:spcPts val="0"/>
              </a:spcAft>
              <a:buNone/>
            </a:pPr>
            <a:r>
              <a:rPr lang="ru" sz="905">
                <a:solidFill>
                  <a:schemeClr val="dk2"/>
                </a:solidFill>
                <a:latin typeface="Helvetica Neue"/>
                <a:ea typeface="Helvetica Neue"/>
                <a:cs typeface="Helvetica Neue"/>
                <a:sym typeface="Helvetica Neue"/>
              </a:rPr>
              <a:t>DBT</a:t>
            </a:r>
            <a:r>
              <a:rPr lang="ru" sz="905">
                <a:solidFill>
                  <a:schemeClr val="dk2"/>
                </a:solidFill>
                <a:latin typeface="Helvetica Neue"/>
                <a:ea typeface="Helvetica Neue"/>
                <a:cs typeface="Helvetica Neue"/>
                <a:sym typeface="Helvetica Neue"/>
              </a:rPr>
              <a:t> Backend(s) Factory  </a:t>
            </a:r>
            <a:endParaRPr sz="905">
              <a:solidFill>
                <a:schemeClr val="dk2"/>
              </a:solidFill>
              <a:latin typeface="Helvetica Neue"/>
              <a:ea typeface="Helvetica Neue"/>
              <a:cs typeface="Helvetica Neue"/>
              <a:sym typeface="Helvetica Neue"/>
            </a:endParaRPr>
          </a:p>
        </p:txBody>
      </p:sp>
      <p:sp>
        <p:nvSpPr>
          <p:cNvPr id="503" name="Google Shape;503;p39"/>
          <p:cNvSpPr/>
          <p:nvPr/>
        </p:nvSpPr>
        <p:spPr>
          <a:xfrm>
            <a:off x="8185806" y="2452658"/>
            <a:ext cx="586200" cy="322500"/>
          </a:xfrm>
          <a:prstGeom prst="roundRect">
            <a:avLst>
              <a:gd fmla="val 16667" name="adj"/>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Empty</a:t>
            </a:r>
            <a:endParaRPr sz="996">
              <a:solidFill>
                <a:srgbClr val="000000"/>
              </a:solidFill>
              <a:latin typeface="Helvetica Neue"/>
              <a:ea typeface="Helvetica Neue"/>
              <a:cs typeface="Helvetica Neue"/>
              <a:sym typeface="Helvetica Neue"/>
            </a:endParaRPr>
          </a:p>
        </p:txBody>
      </p:sp>
      <p:sp>
        <p:nvSpPr>
          <p:cNvPr id="504" name="Google Shape;504;p39"/>
          <p:cNvSpPr/>
          <p:nvPr/>
        </p:nvSpPr>
        <p:spPr>
          <a:xfrm>
            <a:off x="6801016" y="973230"/>
            <a:ext cx="781500" cy="322500"/>
          </a:xfrm>
          <a:prstGeom prst="roundRect">
            <a:avLst>
              <a:gd fmla="val 16667" name="adj"/>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Naive </a:t>
            </a:r>
            <a:endParaRPr sz="996">
              <a:solidFill>
                <a:srgbClr val="000000"/>
              </a:solidFill>
              <a:latin typeface="Helvetica Neue"/>
              <a:ea typeface="Helvetica Neue"/>
              <a:cs typeface="Helvetica Neue"/>
              <a:sym typeface="Helvetica Neue"/>
            </a:endParaRPr>
          </a:p>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Interpreter</a:t>
            </a:r>
            <a:endParaRPr sz="996">
              <a:solidFill>
                <a:srgbClr val="000000"/>
              </a:solidFill>
              <a:latin typeface="Helvetica Neue"/>
              <a:ea typeface="Helvetica Neue"/>
              <a:cs typeface="Helvetica Neue"/>
              <a:sym typeface="Helvetica Neue"/>
            </a:endParaRPr>
          </a:p>
        </p:txBody>
      </p:sp>
      <p:sp>
        <p:nvSpPr>
          <p:cNvPr id="505" name="Google Shape;505;p39"/>
          <p:cNvSpPr/>
          <p:nvPr/>
        </p:nvSpPr>
        <p:spPr>
          <a:xfrm>
            <a:off x="8296064" y="949200"/>
            <a:ext cx="637362" cy="370494"/>
          </a:xfrm>
          <a:prstGeom prst="flowChartDocument">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DBT Engine</a:t>
            </a:r>
            <a:endParaRPr sz="996">
              <a:solidFill>
                <a:srgbClr val="000000"/>
              </a:solidFill>
              <a:latin typeface="Helvetica Neue"/>
              <a:ea typeface="Helvetica Neue"/>
              <a:cs typeface="Helvetica Neue"/>
              <a:sym typeface="Helvetica Neue"/>
            </a:endParaRPr>
          </a:p>
        </p:txBody>
      </p:sp>
      <p:sp>
        <p:nvSpPr>
          <p:cNvPr id="506" name="Google Shape;506;p39"/>
          <p:cNvSpPr/>
          <p:nvPr/>
        </p:nvSpPr>
        <p:spPr>
          <a:xfrm>
            <a:off x="6745550" y="2052650"/>
            <a:ext cx="440100" cy="322500"/>
          </a:xfrm>
          <a:prstGeom prst="roundRect">
            <a:avLst>
              <a:gd fmla="val 16667" name="adj"/>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MIR</a:t>
            </a:r>
            <a:endParaRPr sz="996">
              <a:solidFill>
                <a:srgbClr val="000000"/>
              </a:solidFill>
              <a:latin typeface="Helvetica Neue"/>
              <a:ea typeface="Helvetica Neue"/>
              <a:cs typeface="Helvetica Neue"/>
              <a:sym typeface="Helvetica Neue"/>
            </a:endParaRPr>
          </a:p>
        </p:txBody>
      </p:sp>
      <p:sp>
        <p:nvSpPr>
          <p:cNvPr id="507" name="Google Shape;507;p39"/>
          <p:cNvSpPr/>
          <p:nvPr/>
        </p:nvSpPr>
        <p:spPr>
          <a:xfrm>
            <a:off x="7226750" y="2052650"/>
            <a:ext cx="542400" cy="322500"/>
          </a:xfrm>
          <a:prstGeom prst="roundRect">
            <a:avLst>
              <a:gd fmla="val 16667" name="adj"/>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LLVM</a:t>
            </a:r>
            <a:endParaRPr sz="996">
              <a:solidFill>
                <a:srgbClr val="000000"/>
              </a:solidFill>
              <a:latin typeface="Helvetica Neue"/>
              <a:ea typeface="Helvetica Neue"/>
              <a:cs typeface="Helvetica Neue"/>
              <a:sym typeface="Helvetica Neue"/>
            </a:endParaRPr>
          </a:p>
        </p:txBody>
      </p:sp>
      <p:sp>
        <p:nvSpPr>
          <p:cNvPr id="508" name="Google Shape;508;p39"/>
          <p:cNvSpPr/>
          <p:nvPr/>
        </p:nvSpPr>
        <p:spPr>
          <a:xfrm>
            <a:off x="7808975" y="2052650"/>
            <a:ext cx="493800" cy="322500"/>
          </a:xfrm>
          <a:prstGeom prst="roundRect">
            <a:avLst>
              <a:gd fmla="val 16667" name="adj"/>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GNU</a:t>
            </a:r>
            <a:endParaRPr sz="996">
              <a:solidFill>
                <a:srgbClr val="000000"/>
              </a:solidFill>
              <a:latin typeface="Helvetica Neue"/>
              <a:ea typeface="Helvetica Neue"/>
              <a:cs typeface="Helvetica Neue"/>
              <a:sym typeface="Helvetica Neue"/>
            </a:endParaRPr>
          </a:p>
        </p:txBody>
      </p:sp>
      <p:sp>
        <p:nvSpPr>
          <p:cNvPr id="509" name="Google Shape;509;p39"/>
          <p:cNvSpPr/>
          <p:nvPr/>
        </p:nvSpPr>
        <p:spPr>
          <a:xfrm>
            <a:off x="6745554" y="2452658"/>
            <a:ext cx="586200" cy="322500"/>
          </a:xfrm>
          <a:prstGeom prst="roundRect">
            <a:avLst>
              <a:gd fmla="val 16667" name="adj"/>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ASMjit</a:t>
            </a:r>
            <a:endParaRPr sz="996">
              <a:solidFill>
                <a:srgbClr val="000000"/>
              </a:solidFill>
              <a:latin typeface="Helvetica Neue"/>
              <a:ea typeface="Helvetica Neue"/>
              <a:cs typeface="Helvetica Neue"/>
              <a:sym typeface="Helvetica Neue"/>
            </a:endParaRPr>
          </a:p>
        </p:txBody>
      </p:sp>
      <p:sp>
        <p:nvSpPr>
          <p:cNvPr id="510" name="Google Shape;510;p39"/>
          <p:cNvSpPr/>
          <p:nvPr/>
        </p:nvSpPr>
        <p:spPr>
          <a:xfrm>
            <a:off x="7465667" y="2452658"/>
            <a:ext cx="586200" cy="322500"/>
          </a:xfrm>
          <a:prstGeom prst="roundRect">
            <a:avLst>
              <a:gd fmla="val 16667" name="adj"/>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solidFill>
                  <a:srgbClr val="000000"/>
                </a:solidFill>
                <a:latin typeface="Helvetica Neue"/>
                <a:ea typeface="Helvetica Neue"/>
                <a:cs typeface="Helvetica Neue"/>
                <a:sym typeface="Helvetica Neue"/>
              </a:rPr>
              <a:t>xbyak</a:t>
            </a:r>
            <a:endParaRPr sz="996">
              <a:solidFill>
                <a:srgbClr val="000000"/>
              </a:solidFill>
              <a:latin typeface="Helvetica Neue"/>
              <a:ea typeface="Helvetica Neue"/>
              <a:cs typeface="Helvetica Neue"/>
              <a:sym typeface="Helvetica Neue"/>
            </a:endParaRPr>
          </a:p>
        </p:txBody>
      </p:sp>
      <p:cxnSp>
        <p:nvCxnSpPr>
          <p:cNvPr id="511" name="Google Shape;511;p39"/>
          <p:cNvCxnSpPr>
            <a:stCxn id="504" idx="1"/>
            <a:endCxn id="492" idx="0"/>
          </p:cNvCxnSpPr>
          <p:nvPr/>
        </p:nvCxnSpPr>
        <p:spPr>
          <a:xfrm flipH="1">
            <a:off x="5942416" y="1134480"/>
            <a:ext cx="858600" cy="214500"/>
          </a:xfrm>
          <a:prstGeom prst="bentConnector2">
            <a:avLst/>
          </a:prstGeom>
          <a:noFill/>
          <a:ln cap="flat" cmpd="sng" w="8625">
            <a:solidFill>
              <a:srgbClr val="000000"/>
            </a:solidFill>
            <a:prstDash val="solid"/>
            <a:round/>
            <a:headEnd len="med" w="med" type="none"/>
            <a:tailEnd len="med" w="med" type="triangle"/>
          </a:ln>
        </p:spPr>
      </p:cxnSp>
      <p:cxnSp>
        <p:nvCxnSpPr>
          <p:cNvPr id="512" name="Google Shape;512;p39"/>
          <p:cNvCxnSpPr>
            <a:stCxn id="505" idx="1"/>
            <a:endCxn id="504" idx="3"/>
          </p:cNvCxnSpPr>
          <p:nvPr/>
        </p:nvCxnSpPr>
        <p:spPr>
          <a:xfrm rot="10800000">
            <a:off x="7582664" y="1134447"/>
            <a:ext cx="713400" cy="0"/>
          </a:xfrm>
          <a:prstGeom prst="straightConnector1">
            <a:avLst/>
          </a:prstGeom>
          <a:noFill/>
          <a:ln cap="flat" cmpd="sng" w="8625">
            <a:solidFill>
              <a:srgbClr val="000000"/>
            </a:solidFill>
            <a:prstDash val="solid"/>
            <a:round/>
            <a:headEnd len="med" w="med" type="none"/>
            <a:tailEnd len="med" w="med" type="triangle"/>
          </a:ln>
        </p:spPr>
      </p:cxnSp>
      <p:cxnSp>
        <p:nvCxnSpPr>
          <p:cNvPr id="513" name="Google Shape;513;p39"/>
          <p:cNvCxnSpPr>
            <a:stCxn id="506" idx="0"/>
            <a:endCxn id="505" idx="2"/>
          </p:cNvCxnSpPr>
          <p:nvPr/>
        </p:nvCxnSpPr>
        <p:spPr>
          <a:xfrm rot="-5400000">
            <a:off x="7411400" y="849350"/>
            <a:ext cx="757500" cy="1649100"/>
          </a:xfrm>
          <a:prstGeom prst="bentConnector3">
            <a:avLst>
              <a:gd fmla="val 48692" name="adj1"/>
            </a:avLst>
          </a:prstGeom>
          <a:noFill/>
          <a:ln cap="flat" cmpd="sng" w="8625">
            <a:solidFill>
              <a:srgbClr val="000000"/>
            </a:solidFill>
            <a:prstDash val="solid"/>
            <a:round/>
            <a:headEnd len="med" w="med" type="none"/>
            <a:tailEnd len="med" w="med" type="triangle"/>
          </a:ln>
        </p:spPr>
      </p:cxnSp>
      <p:cxnSp>
        <p:nvCxnSpPr>
          <p:cNvPr id="514" name="Google Shape;514;p39"/>
          <p:cNvCxnSpPr>
            <a:stCxn id="507" idx="0"/>
          </p:cNvCxnSpPr>
          <p:nvPr/>
        </p:nvCxnSpPr>
        <p:spPr>
          <a:xfrm rot="-5400000">
            <a:off x="7313750" y="1867850"/>
            <a:ext cx="369000" cy="600"/>
          </a:xfrm>
          <a:prstGeom prst="bentConnector3">
            <a:avLst>
              <a:gd fmla="val 50000" name="adj1"/>
            </a:avLst>
          </a:prstGeom>
          <a:noFill/>
          <a:ln cap="flat" cmpd="sng" w="8625">
            <a:solidFill>
              <a:srgbClr val="000000"/>
            </a:solidFill>
            <a:prstDash val="solid"/>
            <a:round/>
            <a:headEnd len="med" w="med" type="none"/>
            <a:tailEnd len="med" w="med" type="none"/>
          </a:ln>
        </p:spPr>
      </p:cxnSp>
      <p:cxnSp>
        <p:nvCxnSpPr>
          <p:cNvPr id="515" name="Google Shape;515;p39"/>
          <p:cNvCxnSpPr>
            <a:stCxn id="508" idx="0"/>
          </p:cNvCxnSpPr>
          <p:nvPr/>
        </p:nvCxnSpPr>
        <p:spPr>
          <a:xfrm rot="-5400000">
            <a:off x="7870925" y="1867100"/>
            <a:ext cx="370500" cy="600"/>
          </a:xfrm>
          <a:prstGeom prst="bentConnector3">
            <a:avLst>
              <a:gd fmla="val 50000" name="adj1"/>
            </a:avLst>
          </a:prstGeom>
          <a:noFill/>
          <a:ln cap="flat" cmpd="sng" w="8625">
            <a:solidFill>
              <a:srgbClr val="000000"/>
            </a:solidFill>
            <a:prstDash val="solid"/>
            <a:round/>
            <a:headEnd len="med" w="med" type="none"/>
            <a:tailEnd len="med" w="med" type="none"/>
          </a:ln>
        </p:spPr>
      </p:cxnSp>
      <p:cxnSp>
        <p:nvCxnSpPr>
          <p:cNvPr id="516" name="Google Shape;516;p39"/>
          <p:cNvCxnSpPr>
            <a:stCxn id="509" idx="2"/>
            <a:endCxn id="505" idx="3"/>
          </p:cNvCxnSpPr>
          <p:nvPr/>
        </p:nvCxnSpPr>
        <p:spPr>
          <a:xfrm rot="-5400000">
            <a:off x="7165704" y="1007408"/>
            <a:ext cx="1640700" cy="1894800"/>
          </a:xfrm>
          <a:prstGeom prst="bentConnector4">
            <a:avLst>
              <a:gd fmla="val -6291" name="adj1"/>
              <a:gd fmla="val 108400" name="adj2"/>
            </a:avLst>
          </a:prstGeom>
          <a:noFill/>
          <a:ln cap="flat" cmpd="sng" w="8625">
            <a:solidFill>
              <a:srgbClr val="000000"/>
            </a:solidFill>
            <a:prstDash val="solid"/>
            <a:round/>
            <a:headEnd len="med" w="med" type="none"/>
            <a:tailEnd len="med" w="med" type="triangle"/>
          </a:ln>
        </p:spPr>
      </p:cxnSp>
      <p:cxnSp>
        <p:nvCxnSpPr>
          <p:cNvPr id="517" name="Google Shape;517;p39"/>
          <p:cNvCxnSpPr>
            <a:stCxn id="510" idx="2"/>
          </p:cNvCxnSpPr>
          <p:nvPr/>
        </p:nvCxnSpPr>
        <p:spPr>
          <a:xfrm>
            <a:off x="7758767" y="2775158"/>
            <a:ext cx="0" cy="103200"/>
          </a:xfrm>
          <a:prstGeom prst="straightConnector1">
            <a:avLst/>
          </a:prstGeom>
          <a:noFill/>
          <a:ln cap="flat" cmpd="sng" w="8625">
            <a:solidFill>
              <a:srgbClr val="000000"/>
            </a:solidFill>
            <a:prstDash val="solid"/>
            <a:round/>
            <a:headEnd len="med" w="med" type="none"/>
            <a:tailEnd len="med" w="med" type="none"/>
          </a:ln>
        </p:spPr>
      </p:cxnSp>
      <p:cxnSp>
        <p:nvCxnSpPr>
          <p:cNvPr id="518" name="Google Shape;518;p39"/>
          <p:cNvCxnSpPr>
            <a:stCxn id="503" idx="2"/>
          </p:cNvCxnSpPr>
          <p:nvPr/>
        </p:nvCxnSpPr>
        <p:spPr>
          <a:xfrm>
            <a:off x="8478906" y="2775158"/>
            <a:ext cx="0" cy="103800"/>
          </a:xfrm>
          <a:prstGeom prst="straightConnector1">
            <a:avLst/>
          </a:prstGeom>
          <a:noFill/>
          <a:ln cap="flat" cmpd="sng" w="9525">
            <a:solidFill>
              <a:schemeClr val="dk1"/>
            </a:solidFill>
            <a:prstDash val="solid"/>
            <a:round/>
            <a:headEnd len="med" w="med" type="none"/>
            <a:tailEnd len="med" w="med" type="none"/>
          </a:ln>
        </p:spPr>
      </p:cxnSp>
      <p:sp>
        <p:nvSpPr>
          <p:cNvPr id="519" name="Google Shape;519;p39"/>
          <p:cNvSpPr txBox="1"/>
          <p:nvPr/>
        </p:nvSpPr>
        <p:spPr>
          <a:xfrm>
            <a:off x="311700" y="4514350"/>
            <a:ext cx="1313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solidFill>
                  <a:schemeClr val="dk2"/>
                </a:solidFill>
              </a:rPr>
              <a:t>TPDE* is WIP</a:t>
            </a:r>
            <a:endParaRPr sz="1000">
              <a:solidFill>
                <a:schemeClr val="dk2"/>
              </a:solidFill>
            </a:endParaRPr>
          </a:p>
        </p:txBody>
      </p:sp>
      <p:sp>
        <p:nvSpPr>
          <p:cNvPr id="520" name="Google Shape;520;p39"/>
          <p:cNvSpPr/>
          <p:nvPr/>
        </p:nvSpPr>
        <p:spPr>
          <a:xfrm>
            <a:off x="8330500" y="2052650"/>
            <a:ext cx="568500" cy="322500"/>
          </a:xfrm>
          <a:prstGeom prst="roundRect">
            <a:avLst>
              <a:gd fmla="val 16667" name="adj"/>
            </a:avLst>
          </a:prstGeom>
          <a:solidFill>
            <a:srgbClr val="FCCD0E"/>
          </a:solidFill>
          <a:ln cap="flat" cmpd="sng" w="8625">
            <a:solidFill>
              <a:srgbClr val="1F497D"/>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rPr lang="ru" sz="996">
                <a:latin typeface="Helvetica Neue"/>
                <a:ea typeface="Helvetica Neue"/>
                <a:cs typeface="Helvetica Neue"/>
                <a:sym typeface="Helvetica Neue"/>
              </a:rPr>
              <a:t>TPDE*</a:t>
            </a:r>
            <a:endParaRPr sz="996">
              <a:solidFill>
                <a:srgbClr val="000000"/>
              </a:solidFill>
              <a:latin typeface="Helvetica Neue"/>
              <a:ea typeface="Helvetica Neue"/>
              <a:cs typeface="Helvetica Neue"/>
              <a:sym typeface="Helvetica Neue"/>
            </a:endParaRPr>
          </a:p>
        </p:txBody>
      </p:sp>
      <p:cxnSp>
        <p:nvCxnSpPr>
          <p:cNvPr id="521" name="Google Shape;521;p39"/>
          <p:cNvCxnSpPr>
            <a:stCxn id="520" idx="0"/>
          </p:cNvCxnSpPr>
          <p:nvPr/>
        </p:nvCxnSpPr>
        <p:spPr>
          <a:xfrm rot="10800000">
            <a:off x="8614750" y="1680650"/>
            <a:ext cx="0" cy="3720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Алгоритм трансляции</a:t>
            </a:r>
            <a:endParaRPr/>
          </a:p>
        </p:txBody>
      </p:sp>
      <p:sp>
        <p:nvSpPr>
          <p:cNvPr id="527" name="Google Shape;527;p40"/>
          <p:cNvSpPr txBox="1"/>
          <p:nvPr/>
        </p:nvSpPr>
        <p:spPr>
          <a:xfrm>
            <a:off x="6536575" y="333030"/>
            <a:ext cx="744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1"/>
                </a:solidFill>
              </a:rPr>
              <a:t>PC</a:t>
            </a:r>
            <a:endParaRPr>
              <a:solidFill>
                <a:schemeClr val="dk1"/>
              </a:solidFill>
            </a:endParaRPr>
          </a:p>
        </p:txBody>
      </p:sp>
      <p:sp>
        <p:nvSpPr>
          <p:cNvPr id="528" name="Google Shape;528;p40"/>
          <p:cNvSpPr/>
          <p:nvPr/>
        </p:nvSpPr>
        <p:spPr>
          <a:xfrm>
            <a:off x="6156925" y="910680"/>
            <a:ext cx="1503600" cy="719050"/>
          </a:xfrm>
          <a:prstGeom prst="flowChartDecision">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hit in BT cache </a:t>
            </a:r>
            <a:endParaRPr sz="1200"/>
          </a:p>
        </p:txBody>
      </p:sp>
      <p:grpSp>
        <p:nvGrpSpPr>
          <p:cNvPr id="529" name="Google Shape;529;p40"/>
          <p:cNvGrpSpPr/>
          <p:nvPr/>
        </p:nvGrpSpPr>
        <p:grpSpPr>
          <a:xfrm>
            <a:off x="5031700" y="1270205"/>
            <a:ext cx="2520825" cy="3671550"/>
            <a:chOff x="5031700" y="1270205"/>
            <a:chExt cx="2520825" cy="3671550"/>
          </a:xfrm>
        </p:grpSpPr>
        <p:grpSp>
          <p:nvGrpSpPr>
            <p:cNvPr id="530" name="Google Shape;530;p40"/>
            <p:cNvGrpSpPr/>
            <p:nvPr/>
          </p:nvGrpSpPr>
          <p:grpSpPr>
            <a:xfrm>
              <a:off x="5031700" y="1270205"/>
              <a:ext cx="2520825" cy="3671550"/>
              <a:chOff x="5031700" y="1270205"/>
              <a:chExt cx="2520825" cy="3671550"/>
            </a:xfrm>
          </p:grpSpPr>
          <p:sp>
            <p:nvSpPr>
              <p:cNvPr id="531" name="Google Shape;531;p40"/>
              <p:cNvSpPr/>
              <p:nvPr/>
            </p:nvSpPr>
            <p:spPr>
              <a:xfrm>
                <a:off x="5031700" y="3950105"/>
                <a:ext cx="7443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call BT</a:t>
                </a:r>
                <a:endParaRPr sz="1200"/>
              </a:p>
            </p:txBody>
          </p:sp>
          <p:sp>
            <p:nvSpPr>
              <p:cNvPr id="532" name="Google Shape;532;p40"/>
              <p:cNvSpPr/>
              <p:nvPr/>
            </p:nvSpPr>
            <p:spPr>
              <a:xfrm>
                <a:off x="6264925" y="4586855"/>
                <a:ext cx="12876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End of BB exec</a:t>
                </a:r>
                <a:endParaRPr sz="1200"/>
              </a:p>
            </p:txBody>
          </p:sp>
          <p:cxnSp>
            <p:nvCxnSpPr>
              <p:cNvPr id="533" name="Google Shape;533;p40"/>
              <p:cNvCxnSpPr>
                <a:stCxn id="528" idx="1"/>
                <a:endCxn id="531" idx="0"/>
              </p:cNvCxnSpPr>
              <p:nvPr/>
            </p:nvCxnSpPr>
            <p:spPr>
              <a:xfrm flipH="1">
                <a:off x="5403925" y="1270205"/>
                <a:ext cx="753000" cy="2679900"/>
              </a:xfrm>
              <a:prstGeom prst="curvedConnector2">
                <a:avLst/>
              </a:prstGeom>
              <a:noFill/>
              <a:ln cap="flat" cmpd="sng" w="9525">
                <a:solidFill>
                  <a:schemeClr val="dk2"/>
                </a:solidFill>
                <a:prstDash val="solid"/>
                <a:round/>
                <a:headEnd len="med" w="med" type="none"/>
                <a:tailEnd len="med" w="med" type="triangle"/>
              </a:ln>
            </p:spPr>
          </p:cxnSp>
        </p:grpSp>
        <p:cxnSp>
          <p:nvCxnSpPr>
            <p:cNvPr id="534" name="Google Shape;534;p40"/>
            <p:cNvCxnSpPr>
              <a:stCxn id="531" idx="2"/>
              <a:endCxn id="532" idx="1"/>
            </p:cNvCxnSpPr>
            <p:nvPr/>
          </p:nvCxnSpPr>
          <p:spPr>
            <a:xfrm flipH="1" rot="-5400000">
              <a:off x="5604700" y="4104155"/>
              <a:ext cx="459300" cy="861000"/>
            </a:xfrm>
            <a:prstGeom prst="curvedConnector2">
              <a:avLst/>
            </a:prstGeom>
            <a:noFill/>
            <a:ln cap="flat" cmpd="sng" w="9525">
              <a:solidFill>
                <a:schemeClr val="dk2"/>
              </a:solidFill>
              <a:prstDash val="solid"/>
              <a:round/>
              <a:headEnd len="med" w="med" type="none"/>
              <a:tailEnd len="med" w="med" type="triangle"/>
            </a:ln>
          </p:spPr>
        </p:cxnSp>
      </p:grpSp>
      <p:grpSp>
        <p:nvGrpSpPr>
          <p:cNvPr id="535" name="Google Shape;535;p40"/>
          <p:cNvGrpSpPr/>
          <p:nvPr/>
        </p:nvGrpSpPr>
        <p:grpSpPr>
          <a:xfrm>
            <a:off x="5403850" y="1270205"/>
            <a:ext cx="3095925" cy="2679900"/>
            <a:chOff x="5403850" y="1270205"/>
            <a:chExt cx="3095925" cy="2679900"/>
          </a:xfrm>
        </p:grpSpPr>
        <p:sp>
          <p:nvSpPr>
            <p:cNvPr id="536" name="Google Shape;536;p40"/>
            <p:cNvSpPr/>
            <p:nvPr/>
          </p:nvSpPr>
          <p:spPr>
            <a:xfrm>
              <a:off x="6996175" y="1629718"/>
              <a:ext cx="1503600" cy="719050"/>
            </a:xfrm>
            <a:prstGeom prst="flowChartDecision">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сheck in BB cache </a:t>
              </a:r>
              <a:endParaRPr sz="1200"/>
            </a:p>
          </p:txBody>
        </p:sp>
        <p:sp>
          <p:nvSpPr>
            <p:cNvPr id="537" name="Google Shape;537;p40"/>
            <p:cNvSpPr/>
            <p:nvPr/>
          </p:nvSpPr>
          <p:spPr>
            <a:xfrm>
              <a:off x="5842000" y="2638093"/>
              <a:ext cx="10578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translate BB</a:t>
              </a:r>
              <a:endParaRPr sz="1200"/>
            </a:p>
          </p:txBody>
        </p:sp>
        <p:sp>
          <p:nvSpPr>
            <p:cNvPr id="538" name="Google Shape;538;p40"/>
            <p:cNvSpPr/>
            <p:nvPr/>
          </p:nvSpPr>
          <p:spPr>
            <a:xfrm>
              <a:off x="5998750" y="3382955"/>
              <a:ext cx="7443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save BT</a:t>
              </a:r>
              <a:endParaRPr sz="1200"/>
            </a:p>
          </p:txBody>
        </p:sp>
        <p:cxnSp>
          <p:nvCxnSpPr>
            <p:cNvPr id="539" name="Google Shape;539;p40"/>
            <p:cNvCxnSpPr>
              <a:stCxn id="528" idx="3"/>
              <a:endCxn id="536" idx="0"/>
            </p:cNvCxnSpPr>
            <p:nvPr/>
          </p:nvCxnSpPr>
          <p:spPr>
            <a:xfrm>
              <a:off x="7660525" y="1270205"/>
              <a:ext cx="87600" cy="359400"/>
            </a:xfrm>
            <a:prstGeom prst="curvedConnector2">
              <a:avLst/>
            </a:prstGeom>
            <a:noFill/>
            <a:ln cap="flat" cmpd="sng" w="9525">
              <a:solidFill>
                <a:schemeClr val="dk2"/>
              </a:solidFill>
              <a:prstDash val="solid"/>
              <a:round/>
              <a:headEnd len="med" w="med" type="none"/>
              <a:tailEnd len="med" w="med" type="triangle"/>
            </a:ln>
          </p:spPr>
        </p:cxnSp>
        <p:cxnSp>
          <p:nvCxnSpPr>
            <p:cNvPr id="540" name="Google Shape;540;p40"/>
            <p:cNvCxnSpPr>
              <a:stCxn id="536" idx="1"/>
              <a:endCxn id="537" idx="0"/>
            </p:cNvCxnSpPr>
            <p:nvPr/>
          </p:nvCxnSpPr>
          <p:spPr>
            <a:xfrm flipH="1">
              <a:off x="6370975" y="1989243"/>
              <a:ext cx="625200" cy="648900"/>
            </a:xfrm>
            <a:prstGeom prst="curvedConnector2">
              <a:avLst/>
            </a:prstGeom>
            <a:noFill/>
            <a:ln cap="flat" cmpd="sng" w="9525">
              <a:solidFill>
                <a:schemeClr val="dk2"/>
              </a:solidFill>
              <a:prstDash val="solid"/>
              <a:round/>
              <a:headEnd len="med" w="med" type="none"/>
              <a:tailEnd len="med" w="med" type="triangle"/>
            </a:ln>
          </p:spPr>
        </p:cxnSp>
        <p:cxnSp>
          <p:nvCxnSpPr>
            <p:cNvPr id="541" name="Google Shape;541;p40"/>
            <p:cNvCxnSpPr>
              <a:stCxn id="537" idx="2"/>
              <a:endCxn id="538" idx="0"/>
            </p:cNvCxnSpPr>
            <p:nvPr/>
          </p:nvCxnSpPr>
          <p:spPr>
            <a:xfrm>
              <a:off x="6370900" y="2992993"/>
              <a:ext cx="0" cy="390000"/>
            </a:xfrm>
            <a:prstGeom prst="straightConnector1">
              <a:avLst/>
            </a:prstGeom>
            <a:noFill/>
            <a:ln cap="flat" cmpd="sng" w="9525">
              <a:solidFill>
                <a:schemeClr val="dk2"/>
              </a:solidFill>
              <a:prstDash val="solid"/>
              <a:round/>
              <a:headEnd len="med" w="med" type="none"/>
              <a:tailEnd len="med" w="med" type="triangle"/>
            </a:ln>
          </p:spPr>
        </p:cxnSp>
        <p:cxnSp>
          <p:nvCxnSpPr>
            <p:cNvPr id="542" name="Google Shape;542;p40"/>
            <p:cNvCxnSpPr>
              <a:stCxn id="538" idx="1"/>
              <a:endCxn id="531" idx="0"/>
            </p:cNvCxnSpPr>
            <p:nvPr/>
          </p:nvCxnSpPr>
          <p:spPr>
            <a:xfrm flipH="1">
              <a:off x="5403850" y="3560405"/>
              <a:ext cx="594900" cy="389700"/>
            </a:xfrm>
            <a:prstGeom prst="curvedConnector2">
              <a:avLst/>
            </a:prstGeom>
            <a:noFill/>
            <a:ln cap="flat" cmpd="sng" w="9525">
              <a:solidFill>
                <a:schemeClr val="dk2"/>
              </a:solidFill>
              <a:prstDash val="dashDot"/>
              <a:round/>
              <a:headEnd len="med" w="med" type="none"/>
              <a:tailEnd len="med" w="med" type="none"/>
            </a:ln>
          </p:spPr>
        </p:cxnSp>
      </p:grpSp>
      <p:grpSp>
        <p:nvGrpSpPr>
          <p:cNvPr id="543" name="Google Shape;543;p40"/>
          <p:cNvGrpSpPr/>
          <p:nvPr/>
        </p:nvGrpSpPr>
        <p:grpSpPr>
          <a:xfrm>
            <a:off x="7552450" y="1989243"/>
            <a:ext cx="1473900" cy="2774962"/>
            <a:chOff x="7552450" y="1989243"/>
            <a:chExt cx="1473900" cy="2774962"/>
          </a:xfrm>
        </p:grpSpPr>
        <p:sp>
          <p:nvSpPr>
            <p:cNvPr id="544" name="Google Shape;544;p40"/>
            <p:cNvSpPr/>
            <p:nvPr/>
          </p:nvSpPr>
          <p:spPr>
            <a:xfrm>
              <a:off x="8219950" y="3876805"/>
              <a:ext cx="8064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interpret BB</a:t>
              </a:r>
              <a:endParaRPr sz="1200"/>
            </a:p>
          </p:txBody>
        </p:sp>
        <p:sp>
          <p:nvSpPr>
            <p:cNvPr id="545" name="Google Shape;545;p40"/>
            <p:cNvSpPr/>
            <p:nvPr/>
          </p:nvSpPr>
          <p:spPr>
            <a:xfrm>
              <a:off x="8219950" y="2688805"/>
              <a:ext cx="806400" cy="253500"/>
            </a:xfrm>
            <a:prstGeom prst="flowChartAlternateProcess">
              <a:avLst/>
            </a:prstGeom>
            <a:solidFill>
              <a:srgbClr val="EFEFE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000">
                  <a:highlight>
                    <a:srgbClr val="EFEFEF"/>
                  </a:highlight>
                </a:rPr>
                <a:t>++BB freq</a:t>
              </a:r>
              <a:endParaRPr sz="1000">
                <a:highlight>
                  <a:srgbClr val="EFEFEF"/>
                </a:highlight>
              </a:endParaRPr>
            </a:p>
          </p:txBody>
        </p:sp>
        <p:cxnSp>
          <p:nvCxnSpPr>
            <p:cNvPr id="546" name="Google Shape;546;p40"/>
            <p:cNvCxnSpPr>
              <a:stCxn id="536" idx="3"/>
              <a:endCxn id="545" idx="0"/>
            </p:cNvCxnSpPr>
            <p:nvPr/>
          </p:nvCxnSpPr>
          <p:spPr>
            <a:xfrm>
              <a:off x="8499775" y="1989243"/>
              <a:ext cx="123300" cy="699600"/>
            </a:xfrm>
            <a:prstGeom prst="curvedConnector2">
              <a:avLst/>
            </a:prstGeom>
            <a:noFill/>
            <a:ln cap="flat" cmpd="sng" w="9525">
              <a:solidFill>
                <a:schemeClr val="dk2"/>
              </a:solidFill>
              <a:prstDash val="solid"/>
              <a:round/>
              <a:headEnd len="med" w="med" type="none"/>
              <a:tailEnd len="med" w="med" type="triangle"/>
            </a:ln>
          </p:spPr>
        </p:cxnSp>
        <p:cxnSp>
          <p:nvCxnSpPr>
            <p:cNvPr id="547" name="Google Shape;547;p40"/>
            <p:cNvCxnSpPr>
              <a:stCxn id="545" idx="2"/>
              <a:endCxn id="544" idx="0"/>
            </p:cNvCxnSpPr>
            <p:nvPr/>
          </p:nvCxnSpPr>
          <p:spPr>
            <a:xfrm>
              <a:off x="8623150" y="2942305"/>
              <a:ext cx="0" cy="934500"/>
            </a:xfrm>
            <a:prstGeom prst="straightConnector1">
              <a:avLst/>
            </a:prstGeom>
            <a:noFill/>
            <a:ln cap="flat" cmpd="sng" w="9525">
              <a:solidFill>
                <a:schemeClr val="dk2"/>
              </a:solidFill>
              <a:prstDash val="solid"/>
              <a:round/>
              <a:headEnd len="med" w="med" type="none"/>
              <a:tailEnd len="med" w="med" type="triangle"/>
            </a:ln>
          </p:spPr>
        </p:cxnSp>
        <p:cxnSp>
          <p:nvCxnSpPr>
            <p:cNvPr id="548" name="Google Shape;548;p40"/>
            <p:cNvCxnSpPr>
              <a:stCxn id="544" idx="2"/>
              <a:endCxn id="532" idx="3"/>
            </p:cNvCxnSpPr>
            <p:nvPr/>
          </p:nvCxnSpPr>
          <p:spPr>
            <a:xfrm rot="5400000">
              <a:off x="7821550" y="3962605"/>
              <a:ext cx="532500" cy="1070700"/>
            </a:xfrm>
            <a:prstGeom prst="curvedConnector2">
              <a:avLst/>
            </a:prstGeom>
            <a:noFill/>
            <a:ln cap="flat" cmpd="sng" w="9525">
              <a:solidFill>
                <a:schemeClr val="dk2"/>
              </a:solidFill>
              <a:prstDash val="solid"/>
              <a:round/>
              <a:headEnd len="med" w="med" type="none"/>
              <a:tailEnd len="med" w="med" type="triangle"/>
            </a:ln>
          </p:spPr>
        </p:cxnSp>
      </p:grpSp>
      <p:cxnSp>
        <p:nvCxnSpPr>
          <p:cNvPr id="549" name="Google Shape;549;p40"/>
          <p:cNvCxnSpPr>
            <a:stCxn id="527" idx="2"/>
            <a:endCxn id="528" idx="0"/>
          </p:cNvCxnSpPr>
          <p:nvPr/>
        </p:nvCxnSpPr>
        <p:spPr>
          <a:xfrm>
            <a:off x="6908725" y="733230"/>
            <a:ext cx="0" cy="177600"/>
          </a:xfrm>
          <a:prstGeom prst="straightConnector1">
            <a:avLst/>
          </a:prstGeom>
          <a:noFill/>
          <a:ln cap="flat" cmpd="sng" w="9525">
            <a:solidFill>
              <a:schemeClr val="dk2"/>
            </a:solidFill>
            <a:prstDash val="solid"/>
            <a:round/>
            <a:headEnd len="med" w="med" type="none"/>
            <a:tailEnd len="med" w="med" type="triangle"/>
          </a:ln>
        </p:spPr>
      </p:cxnSp>
      <p:sp>
        <p:nvSpPr>
          <p:cNvPr id="550" name="Google Shape;550;p40"/>
          <p:cNvSpPr txBox="1"/>
          <p:nvPr/>
        </p:nvSpPr>
        <p:spPr>
          <a:xfrm>
            <a:off x="5579650" y="863430"/>
            <a:ext cx="5094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2"/>
                </a:solidFill>
                <a:latin typeface="Cascadia Code"/>
                <a:ea typeface="Cascadia Code"/>
                <a:cs typeface="Cascadia Code"/>
                <a:sym typeface="Cascadia Code"/>
              </a:rPr>
              <a:t>true</a:t>
            </a:r>
            <a:endParaRPr sz="1000">
              <a:solidFill>
                <a:schemeClr val="dk2"/>
              </a:solidFill>
              <a:latin typeface="Cascadia Code"/>
              <a:ea typeface="Cascadia Code"/>
              <a:cs typeface="Cascadia Code"/>
              <a:sym typeface="Cascadia Code"/>
            </a:endParaRPr>
          </a:p>
        </p:txBody>
      </p:sp>
      <p:sp>
        <p:nvSpPr>
          <p:cNvPr id="551" name="Google Shape;551;p40"/>
          <p:cNvSpPr txBox="1"/>
          <p:nvPr/>
        </p:nvSpPr>
        <p:spPr>
          <a:xfrm>
            <a:off x="7499200" y="863430"/>
            <a:ext cx="594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2"/>
                </a:solidFill>
                <a:latin typeface="Cascadia Code"/>
                <a:ea typeface="Cascadia Code"/>
                <a:cs typeface="Cascadia Code"/>
                <a:sym typeface="Cascadia Code"/>
              </a:rPr>
              <a:t>false</a:t>
            </a:r>
            <a:endParaRPr sz="1000">
              <a:solidFill>
                <a:schemeClr val="dk2"/>
              </a:solidFill>
              <a:latin typeface="Cascadia Code"/>
              <a:ea typeface="Cascadia Code"/>
              <a:cs typeface="Cascadia Code"/>
              <a:sym typeface="Cascadia Code"/>
            </a:endParaRPr>
          </a:p>
        </p:txBody>
      </p:sp>
      <p:sp>
        <p:nvSpPr>
          <p:cNvPr id="552" name="Google Shape;552;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descr="e7d195523061f1c0e47ffc70844bb6f75fcb03b75858c49c480C64385E58A9406A784D96DFB0659D141F23C21B5D92CEF93DE268DCD659DE2284C54467FC4D0C40898BA465CB317FBA32D1D63CA47264ED74E54D8DE3F2567652E58BCE5424486EDA4251D200CA477EF318E2CC7860F6E4E77F0EAD7DC11061149751BCA9EAF0A4BB3960C71EDCDD" id="553" name="Google Shape;553;p40"/>
          <p:cNvSpPr/>
          <p:nvPr/>
        </p:nvSpPr>
        <p:spPr>
          <a:xfrm>
            <a:off x="447225" y="1102950"/>
            <a:ext cx="4124700" cy="1525800"/>
          </a:xfrm>
          <a:prstGeom prst="rect">
            <a:avLst/>
          </a:prstGeom>
          <a:noFill/>
          <a:ln>
            <a:noFill/>
          </a:ln>
        </p:spPr>
        <p:txBody>
          <a:bodyPr anchorCtr="0" anchor="t" bIns="45700" lIns="91425" spcFirstLastPara="1" rIns="91425" wrap="square" tIns="45700">
            <a:noAutofit/>
          </a:bodyPr>
          <a:lstStyle/>
          <a:p>
            <a:pPr indent="-342900" lvl="0" marL="457200" rtl="0" algn="l">
              <a:spcBef>
                <a:spcPts val="0"/>
              </a:spcBef>
              <a:spcAft>
                <a:spcPts val="0"/>
              </a:spcAft>
              <a:buClr>
                <a:schemeClr val="dk1"/>
              </a:buClr>
              <a:buSzPts val="1800"/>
              <a:buChar char="●"/>
            </a:pPr>
            <a:r>
              <a:rPr lang="ru" sz="1800">
                <a:solidFill>
                  <a:schemeClr val="dk1"/>
                </a:solidFill>
              </a:rPr>
              <a:t>Вдохновились умной статьей </a:t>
            </a:r>
            <a:r>
              <a:rPr lang="ru" sz="1800" u="sng">
                <a:solidFill>
                  <a:schemeClr val="hlink"/>
                </a:solidFill>
                <a:hlinkClick r:id="rId3"/>
              </a:rPr>
              <a:t>[3]</a:t>
            </a:r>
            <a:endParaRPr sz="1800">
              <a:solidFill>
                <a:schemeClr val="dk1"/>
              </a:solidFill>
            </a:endParaRPr>
          </a:p>
          <a:p>
            <a:pPr indent="-342900" lvl="0" marL="457200" rtl="0" algn="l">
              <a:spcBef>
                <a:spcPts val="0"/>
              </a:spcBef>
              <a:spcAft>
                <a:spcPts val="0"/>
              </a:spcAft>
              <a:buClr>
                <a:schemeClr val="dk1"/>
              </a:buClr>
              <a:buSzPts val="1800"/>
              <a:buChar char="●"/>
            </a:pPr>
            <a:r>
              <a:rPr lang="ru" sz="1800">
                <a:solidFill>
                  <a:schemeClr val="dk1"/>
                </a:solidFill>
              </a:rPr>
              <a:t>Предлагаем адаптированную схему трансляции</a:t>
            </a:r>
            <a:endParaRPr sz="1800">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PC – программный счетчик </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BT – кэш трансляций</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BB – кэш базовых блоков</a:t>
            </a:r>
            <a:endParaRPr>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Оценка производительности</a:t>
            </a:r>
            <a:endParaRPr/>
          </a:p>
        </p:txBody>
      </p:sp>
      <p:pic>
        <p:nvPicPr>
          <p:cNvPr id="559" name="Google Shape;559;p41" title="benchmarks_excluding_geomean_barplot (2).png"/>
          <p:cNvPicPr preferRelativeResize="0"/>
          <p:nvPr/>
        </p:nvPicPr>
        <p:blipFill>
          <a:blip r:embed="rId3">
            <a:alphaModFix/>
          </a:blip>
          <a:stretch>
            <a:fillRect/>
          </a:stretch>
        </p:blipFill>
        <p:spPr>
          <a:xfrm>
            <a:off x="437825" y="1017737"/>
            <a:ext cx="8111100" cy="4055550"/>
          </a:xfrm>
          <a:prstGeom prst="rect">
            <a:avLst/>
          </a:prstGeom>
          <a:noFill/>
          <a:ln>
            <a:noFill/>
          </a:ln>
        </p:spPr>
      </p:pic>
      <p:sp>
        <p:nvSpPr>
          <p:cNvPr id="560" name="Google Shape;560;p41"/>
          <p:cNvSpPr txBox="1"/>
          <p:nvPr/>
        </p:nvSpPr>
        <p:spPr>
          <a:xfrm>
            <a:off x="311700" y="4766050"/>
            <a:ext cx="2291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solidFill>
                  <a:schemeClr val="dk2"/>
                </a:solidFill>
              </a:rPr>
              <a:t>TPDE &amp; QEMU comparative – WIP</a:t>
            </a:r>
            <a:endParaRPr sz="1000">
              <a:solidFill>
                <a:schemeClr val="dk2"/>
              </a:solidFill>
            </a:endParaRPr>
          </a:p>
        </p:txBody>
      </p:sp>
      <p:sp>
        <p:nvSpPr>
          <p:cNvPr id="561" name="Google Shape;561;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GEOMEAN</a:t>
            </a:r>
            <a:endParaRPr/>
          </a:p>
        </p:txBody>
      </p:sp>
      <p:pic>
        <p:nvPicPr>
          <p:cNvPr id="567" name="Google Shape;567;p42" title="geomean_barplot.png"/>
          <p:cNvPicPr preferRelativeResize="0"/>
          <p:nvPr/>
        </p:nvPicPr>
        <p:blipFill>
          <a:blip r:embed="rId3">
            <a:alphaModFix/>
          </a:blip>
          <a:stretch>
            <a:fillRect/>
          </a:stretch>
        </p:blipFill>
        <p:spPr>
          <a:xfrm>
            <a:off x="1229263" y="1017725"/>
            <a:ext cx="6685468" cy="4011281"/>
          </a:xfrm>
          <a:prstGeom prst="rect">
            <a:avLst/>
          </a:prstGeom>
          <a:noFill/>
          <a:ln>
            <a:noFill/>
          </a:ln>
        </p:spPr>
      </p:pic>
      <p:sp>
        <p:nvSpPr>
          <p:cNvPr id="568" name="Google Shape;568;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569" name="Google Shape;569;p42"/>
          <p:cNvSpPr txBox="1"/>
          <p:nvPr/>
        </p:nvSpPr>
        <p:spPr>
          <a:xfrm>
            <a:off x="311700" y="4514350"/>
            <a:ext cx="1313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solidFill>
                  <a:schemeClr val="dk2"/>
                </a:solidFill>
              </a:rPr>
              <a:t>TPDE* is WIP</a:t>
            </a:r>
            <a:endParaRPr sz="1000">
              <a:solidFill>
                <a:schemeClr val="dk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Рекомендации</a:t>
            </a:r>
            <a:endParaRPr/>
          </a:p>
        </p:txBody>
      </p:sp>
      <p:sp>
        <p:nvSpPr>
          <p:cNvPr id="575" name="Google Shape;575;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ru">
                <a:solidFill>
                  <a:schemeClr val="dk1"/>
                </a:solidFill>
              </a:rPr>
              <a:t>MIR — максимальная скорость, но сложная интеграция</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Xbyak / AsmJit — идеальный баланс</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LLVM JIT — пока неэффективен для ДДТ*: тяжелые оптимизации не окупаются</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GNU Lightning — крайне не рекомендуется к использованию как в современных С++ проектах, так и для разработки ДДТ</a:t>
            </a:r>
            <a:endParaRPr>
              <a:solidFill>
                <a:schemeClr val="dk1"/>
              </a:solidFill>
            </a:endParaRPr>
          </a:p>
          <a:p>
            <a:pPr indent="-342900" lvl="0" marL="457200" rtl="0" algn="l">
              <a:spcBef>
                <a:spcPts val="0"/>
              </a:spcBef>
              <a:spcAft>
                <a:spcPts val="0"/>
              </a:spcAft>
              <a:buClr>
                <a:schemeClr val="dk1"/>
              </a:buClr>
              <a:buSzPts val="1800"/>
              <a:buChar char="●"/>
            </a:pPr>
            <a:r>
              <a:rPr lang="ru">
                <a:solidFill>
                  <a:schemeClr val="dk1"/>
                </a:solidFill>
              </a:rPr>
              <a:t>TPDE – WIP</a:t>
            </a:r>
            <a:endParaRPr>
              <a:solidFill>
                <a:schemeClr val="dk1"/>
              </a:solidFill>
            </a:endParaRPr>
          </a:p>
        </p:txBody>
      </p:sp>
      <p:sp>
        <p:nvSpPr>
          <p:cNvPr id="576" name="Google Shape;576;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577" name="Google Shape;577;p43"/>
          <p:cNvSpPr txBox="1"/>
          <p:nvPr/>
        </p:nvSpPr>
        <p:spPr>
          <a:xfrm>
            <a:off x="311700" y="4514350"/>
            <a:ext cx="1313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000">
                <a:solidFill>
                  <a:schemeClr val="dk2"/>
                </a:solidFill>
              </a:rPr>
              <a:t>TPDE* is WIP</a:t>
            </a:r>
            <a:endParaRPr sz="1000">
              <a:solidFill>
                <a:schemeClr val="dk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Что можно сделать к С++ Russia?</a:t>
            </a:r>
            <a:endParaRPr/>
          </a:p>
        </p:txBody>
      </p:sp>
      <p:sp>
        <p:nvSpPr>
          <p:cNvPr id="583" name="Google Shape;583;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Clr>
                <a:schemeClr val="dk1"/>
              </a:buClr>
              <a:buSzPts val="1800"/>
              <a:buAutoNum type="arabicPeriod"/>
            </a:pPr>
            <a:r>
              <a:rPr lang="ru">
                <a:solidFill>
                  <a:schemeClr val="dk1"/>
                </a:solidFill>
              </a:rPr>
              <a:t>Интеграция TPDE</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ru">
                <a:solidFill>
                  <a:schemeClr val="dk1"/>
                </a:solidFill>
              </a:rPr>
              <a:t>Сравнение с </a:t>
            </a:r>
            <a:r>
              <a:rPr lang="ru">
                <a:solidFill>
                  <a:schemeClr val="dk1"/>
                </a:solidFill>
              </a:rPr>
              <a:t>QEMU</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ru">
                <a:solidFill>
                  <a:schemeClr val="dk1"/>
                </a:solidFill>
              </a:rPr>
              <a:t>SPEC CPU 2017</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ru">
                <a:solidFill>
                  <a:schemeClr val="dk1"/>
                </a:solidFill>
              </a:rPr>
              <a:t>Оценка накладных расходов JIT-библиотек</a:t>
            </a:r>
            <a:endParaRPr>
              <a:solidFill>
                <a:schemeClr val="dk1"/>
              </a:solidFill>
            </a:endParaRPr>
          </a:p>
        </p:txBody>
      </p:sp>
      <p:sp>
        <p:nvSpPr>
          <p:cNvPr id="584" name="Google Shape;584;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Итоги</a:t>
            </a:r>
            <a:endParaRPr/>
          </a:p>
        </p:txBody>
      </p:sp>
      <p:sp>
        <p:nvSpPr>
          <p:cNvPr id="590" name="Google Shape;590;p45"/>
          <p:cNvSpPr txBox="1"/>
          <p:nvPr>
            <p:ph idx="1" type="body"/>
          </p:nvPr>
        </p:nvSpPr>
        <p:spPr>
          <a:xfrm>
            <a:off x="311700" y="1152475"/>
            <a:ext cx="4260300" cy="34164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Clr>
                <a:schemeClr val="dk1"/>
              </a:buClr>
              <a:buSzPts val="1800"/>
              <a:buAutoNum type="arabicPeriod"/>
            </a:pPr>
            <a:r>
              <a:rPr lang="ru">
                <a:solidFill>
                  <a:schemeClr val="dk1"/>
                </a:solidFill>
              </a:rPr>
              <a:t>Рекомендации по использованию JIT библиотек</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ru">
                <a:solidFill>
                  <a:schemeClr val="dk1"/>
                </a:solidFill>
              </a:rPr>
              <a:t>Модульная песочница для прототипирования симуляторов с ДДТ</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ru">
                <a:solidFill>
                  <a:schemeClr val="dk1"/>
                </a:solidFill>
              </a:rPr>
              <a:t>Научная статья, посвященная сравнительному анализу</a:t>
            </a:r>
            <a:endParaRPr>
              <a:solidFill>
                <a:schemeClr val="dk1"/>
              </a:solidFill>
            </a:endParaRPr>
          </a:p>
        </p:txBody>
      </p:sp>
      <p:sp>
        <p:nvSpPr>
          <p:cNvPr id="591" name="Google Shape;591;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pic>
        <p:nvPicPr>
          <p:cNvPr id="592" name="Google Shape;592;p45" title="qr-code (1).png"/>
          <p:cNvPicPr preferRelativeResize="0"/>
          <p:nvPr/>
        </p:nvPicPr>
        <p:blipFill>
          <a:blip r:embed="rId3">
            <a:alphaModFix/>
          </a:blip>
          <a:stretch>
            <a:fillRect/>
          </a:stretch>
        </p:blipFill>
        <p:spPr>
          <a:xfrm>
            <a:off x="6017300" y="1434332"/>
            <a:ext cx="2274852" cy="227485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Ссылки</a:t>
            </a:r>
            <a:endParaRPr/>
          </a:p>
        </p:txBody>
      </p:sp>
      <p:sp>
        <p:nvSpPr>
          <p:cNvPr id="598" name="Google Shape;598;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ru" u="sng">
                <a:solidFill>
                  <a:schemeClr val="hlink"/>
                </a:solidFill>
                <a:hlinkClick r:id="rId3"/>
              </a:rPr>
              <a:t>Григорий Речистов, «Программное моделирование вычислительных систем»</a:t>
            </a:r>
            <a:endParaRPr/>
          </a:p>
          <a:p>
            <a:pPr indent="-342900" lvl="0" marL="457200" rtl="0" algn="l">
              <a:spcBef>
                <a:spcPts val="0"/>
              </a:spcBef>
              <a:spcAft>
                <a:spcPts val="0"/>
              </a:spcAft>
              <a:buSzPts val="1800"/>
              <a:buAutoNum type="arabicPeriod"/>
            </a:pPr>
            <a:r>
              <a:rPr lang="ru" u="sng">
                <a:solidFill>
                  <a:schemeClr val="accent5"/>
                </a:solidFill>
                <a:hlinkClick r:id="rId4">
                  <a:extLst>
                    <a:ext uri="{A12FA001-AC4F-418D-AE19-62706E023703}">
                      <ahyp:hlinkClr val="tx"/>
                    </a:ext>
                  </a:extLst>
                </a:hlinkClick>
              </a:rPr>
              <a:t>Евгений Ерохин, “Branch prediction, или Откуда процессор берет производительность”</a:t>
            </a:r>
            <a:endParaRPr/>
          </a:p>
          <a:p>
            <a:pPr indent="-342900" lvl="0" marL="457200" rtl="0" algn="l">
              <a:spcBef>
                <a:spcPts val="0"/>
              </a:spcBef>
              <a:spcAft>
                <a:spcPts val="0"/>
              </a:spcAft>
              <a:buSzPts val="1800"/>
              <a:buAutoNum type="arabicPeriod"/>
            </a:pPr>
            <a:r>
              <a:rPr lang="ru" u="sng">
                <a:solidFill>
                  <a:schemeClr val="hlink"/>
                </a:solidFill>
                <a:hlinkClick r:id="rId5"/>
              </a:rPr>
              <a:t>Topham N., Jones D. High speed CPU simulation using JIT binary translation // Workshop on Modeling, Benchmarking and Simulation (MOBS). 2007.</a:t>
            </a:r>
            <a:endParaRPr/>
          </a:p>
        </p:txBody>
      </p:sp>
      <p:sp>
        <p:nvSpPr>
          <p:cNvPr id="599" name="Google Shape;599;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4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ru"/>
              <a:t>Backlog</a:t>
            </a:r>
            <a:endParaRPr/>
          </a:p>
        </p:txBody>
      </p:sp>
      <p:sp>
        <p:nvSpPr>
          <p:cNvPr id="605" name="Google Shape;605;p4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ru" sz="3600"/>
              <a:t>C++ Russia Proposal</a:t>
            </a:r>
            <a:endParaRPr sz="36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Алгоритм трансляции</a:t>
            </a:r>
            <a:endParaRPr/>
          </a:p>
        </p:txBody>
      </p:sp>
      <p:sp>
        <p:nvSpPr>
          <p:cNvPr id="611" name="Google Shape;611;p48"/>
          <p:cNvSpPr txBox="1"/>
          <p:nvPr/>
        </p:nvSpPr>
        <p:spPr>
          <a:xfrm>
            <a:off x="6536575" y="333030"/>
            <a:ext cx="744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a:solidFill>
                  <a:schemeClr val="dk1"/>
                </a:solidFill>
              </a:rPr>
              <a:t>PC</a:t>
            </a:r>
            <a:endParaRPr>
              <a:solidFill>
                <a:schemeClr val="dk1"/>
              </a:solidFill>
            </a:endParaRPr>
          </a:p>
        </p:txBody>
      </p:sp>
      <p:sp>
        <p:nvSpPr>
          <p:cNvPr id="612" name="Google Shape;612;p48"/>
          <p:cNvSpPr/>
          <p:nvPr/>
        </p:nvSpPr>
        <p:spPr>
          <a:xfrm>
            <a:off x="6156925" y="910680"/>
            <a:ext cx="1503600" cy="719050"/>
          </a:xfrm>
          <a:prstGeom prst="flowChartDecision">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hit in BT cache </a:t>
            </a:r>
            <a:endParaRPr sz="1200"/>
          </a:p>
        </p:txBody>
      </p:sp>
      <p:grpSp>
        <p:nvGrpSpPr>
          <p:cNvPr id="613" name="Google Shape;613;p48"/>
          <p:cNvGrpSpPr/>
          <p:nvPr/>
        </p:nvGrpSpPr>
        <p:grpSpPr>
          <a:xfrm>
            <a:off x="5031700" y="1270205"/>
            <a:ext cx="2520825" cy="3826975"/>
            <a:chOff x="5031700" y="1270205"/>
            <a:chExt cx="2520825" cy="3826975"/>
          </a:xfrm>
        </p:grpSpPr>
        <p:grpSp>
          <p:nvGrpSpPr>
            <p:cNvPr id="614" name="Google Shape;614;p48"/>
            <p:cNvGrpSpPr/>
            <p:nvPr/>
          </p:nvGrpSpPr>
          <p:grpSpPr>
            <a:xfrm>
              <a:off x="5031700" y="1270205"/>
              <a:ext cx="2520825" cy="3826975"/>
              <a:chOff x="5031700" y="1270205"/>
              <a:chExt cx="2520825" cy="3826975"/>
            </a:xfrm>
          </p:grpSpPr>
          <p:sp>
            <p:nvSpPr>
              <p:cNvPr id="615" name="Google Shape;615;p48"/>
              <p:cNvSpPr/>
              <p:nvPr/>
            </p:nvSpPr>
            <p:spPr>
              <a:xfrm>
                <a:off x="5031700" y="3950105"/>
                <a:ext cx="7443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call BT</a:t>
                </a:r>
                <a:endParaRPr sz="1200"/>
              </a:p>
            </p:txBody>
          </p:sp>
          <p:sp>
            <p:nvSpPr>
              <p:cNvPr id="616" name="Google Shape;616;p48"/>
              <p:cNvSpPr/>
              <p:nvPr/>
            </p:nvSpPr>
            <p:spPr>
              <a:xfrm>
                <a:off x="6264925" y="4742280"/>
                <a:ext cx="12876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End of BB exec</a:t>
                </a:r>
                <a:endParaRPr sz="1200"/>
              </a:p>
            </p:txBody>
          </p:sp>
          <p:cxnSp>
            <p:nvCxnSpPr>
              <p:cNvPr id="617" name="Google Shape;617;p48"/>
              <p:cNvCxnSpPr>
                <a:stCxn id="612" idx="1"/>
                <a:endCxn id="615" idx="0"/>
              </p:cNvCxnSpPr>
              <p:nvPr/>
            </p:nvCxnSpPr>
            <p:spPr>
              <a:xfrm flipH="1">
                <a:off x="5403925" y="1270205"/>
                <a:ext cx="753000" cy="2679900"/>
              </a:xfrm>
              <a:prstGeom prst="curvedConnector2">
                <a:avLst/>
              </a:prstGeom>
              <a:noFill/>
              <a:ln cap="flat" cmpd="sng" w="9525">
                <a:solidFill>
                  <a:schemeClr val="dk2"/>
                </a:solidFill>
                <a:prstDash val="solid"/>
                <a:round/>
                <a:headEnd len="med" w="med" type="none"/>
                <a:tailEnd len="med" w="med" type="triangle"/>
              </a:ln>
            </p:spPr>
          </p:cxnSp>
        </p:grpSp>
        <p:cxnSp>
          <p:nvCxnSpPr>
            <p:cNvPr id="618" name="Google Shape;618;p48"/>
            <p:cNvCxnSpPr>
              <a:stCxn id="615" idx="2"/>
              <a:endCxn id="616" idx="1"/>
            </p:cNvCxnSpPr>
            <p:nvPr/>
          </p:nvCxnSpPr>
          <p:spPr>
            <a:xfrm flipH="1" rot="-5400000">
              <a:off x="5527000" y="4181855"/>
              <a:ext cx="614700" cy="861000"/>
            </a:xfrm>
            <a:prstGeom prst="curvedConnector2">
              <a:avLst/>
            </a:prstGeom>
            <a:noFill/>
            <a:ln cap="flat" cmpd="sng" w="9525">
              <a:solidFill>
                <a:schemeClr val="dk2"/>
              </a:solidFill>
              <a:prstDash val="solid"/>
              <a:round/>
              <a:headEnd len="med" w="med" type="none"/>
              <a:tailEnd len="med" w="med" type="triangle"/>
            </a:ln>
          </p:spPr>
        </p:cxnSp>
      </p:grpSp>
      <p:grpSp>
        <p:nvGrpSpPr>
          <p:cNvPr id="619" name="Google Shape;619;p48"/>
          <p:cNvGrpSpPr/>
          <p:nvPr/>
        </p:nvGrpSpPr>
        <p:grpSpPr>
          <a:xfrm>
            <a:off x="5403850" y="1270205"/>
            <a:ext cx="3095925" cy="2679900"/>
            <a:chOff x="5403850" y="1270205"/>
            <a:chExt cx="3095925" cy="2679900"/>
          </a:xfrm>
        </p:grpSpPr>
        <p:sp>
          <p:nvSpPr>
            <p:cNvPr id="620" name="Google Shape;620;p48"/>
            <p:cNvSpPr/>
            <p:nvPr/>
          </p:nvSpPr>
          <p:spPr>
            <a:xfrm>
              <a:off x="6996175" y="1629718"/>
              <a:ext cx="1503600" cy="719050"/>
            </a:xfrm>
            <a:prstGeom prst="flowChartDecision">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сheck in BB cache </a:t>
              </a:r>
              <a:endParaRPr sz="1200"/>
            </a:p>
          </p:txBody>
        </p:sp>
        <p:sp>
          <p:nvSpPr>
            <p:cNvPr id="621" name="Google Shape;621;p48"/>
            <p:cNvSpPr/>
            <p:nvPr/>
          </p:nvSpPr>
          <p:spPr>
            <a:xfrm>
              <a:off x="5842000" y="2638093"/>
              <a:ext cx="10578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translate BB</a:t>
              </a:r>
              <a:endParaRPr sz="1200"/>
            </a:p>
          </p:txBody>
        </p:sp>
        <p:sp>
          <p:nvSpPr>
            <p:cNvPr id="622" name="Google Shape;622;p48"/>
            <p:cNvSpPr/>
            <p:nvPr/>
          </p:nvSpPr>
          <p:spPr>
            <a:xfrm>
              <a:off x="5998750" y="3382955"/>
              <a:ext cx="7443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save BT</a:t>
              </a:r>
              <a:endParaRPr sz="1200"/>
            </a:p>
          </p:txBody>
        </p:sp>
        <p:cxnSp>
          <p:nvCxnSpPr>
            <p:cNvPr id="623" name="Google Shape;623;p48"/>
            <p:cNvCxnSpPr>
              <a:stCxn id="612" idx="3"/>
              <a:endCxn id="620" idx="0"/>
            </p:cNvCxnSpPr>
            <p:nvPr/>
          </p:nvCxnSpPr>
          <p:spPr>
            <a:xfrm>
              <a:off x="7660525" y="1270205"/>
              <a:ext cx="87600" cy="359400"/>
            </a:xfrm>
            <a:prstGeom prst="curvedConnector2">
              <a:avLst/>
            </a:prstGeom>
            <a:noFill/>
            <a:ln cap="flat" cmpd="sng" w="9525">
              <a:solidFill>
                <a:schemeClr val="dk2"/>
              </a:solidFill>
              <a:prstDash val="solid"/>
              <a:round/>
              <a:headEnd len="med" w="med" type="none"/>
              <a:tailEnd len="med" w="med" type="triangle"/>
            </a:ln>
          </p:spPr>
        </p:cxnSp>
        <p:cxnSp>
          <p:nvCxnSpPr>
            <p:cNvPr id="624" name="Google Shape;624;p48"/>
            <p:cNvCxnSpPr>
              <a:stCxn id="620" idx="1"/>
              <a:endCxn id="621" idx="0"/>
            </p:cNvCxnSpPr>
            <p:nvPr/>
          </p:nvCxnSpPr>
          <p:spPr>
            <a:xfrm flipH="1">
              <a:off x="6370975" y="1989243"/>
              <a:ext cx="625200" cy="648900"/>
            </a:xfrm>
            <a:prstGeom prst="curvedConnector2">
              <a:avLst/>
            </a:prstGeom>
            <a:noFill/>
            <a:ln cap="flat" cmpd="sng" w="9525">
              <a:solidFill>
                <a:schemeClr val="dk2"/>
              </a:solidFill>
              <a:prstDash val="solid"/>
              <a:round/>
              <a:headEnd len="med" w="med" type="none"/>
              <a:tailEnd len="med" w="med" type="triangle"/>
            </a:ln>
          </p:spPr>
        </p:cxnSp>
        <p:cxnSp>
          <p:nvCxnSpPr>
            <p:cNvPr id="625" name="Google Shape;625;p48"/>
            <p:cNvCxnSpPr>
              <a:stCxn id="621" idx="2"/>
              <a:endCxn id="622" idx="0"/>
            </p:cNvCxnSpPr>
            <p:nvPr/>
          </p:nvCxnSpPr>
          <p:spPr>
            <a:xfrm>
              <a:off x="6370900" y="2992993"/>
              <a:ext cx="0" cy="390000"/>
            </a:xfrm>
            <a:prstGeom prst="straightConnector1">
              <a:avLst/>
            </a:prstGeom>
            <a:noFill/>
            <a:ln cap="flat" cmpd="sng" w="9525">
              <a:solidFill>
                <a:schemeClr val="dk2"/>
              </a:solidFill>
              <a:prstDash val="solid"/>
              <a:round/>
              <a:headEnd len="med" w="med" type="none"/>
              <a:tailEnd len="med" w="med" type="triangle"/>
            </a:ln>
          </p:spPr>
        </p:cxnSp>
        <p:cxnSp>
          <p:nvCxnSpPr>
            <p:cNvPr id="626" name="Google Shape;626;p48"/>
            <p:cNvCxnSpPr>
              <a:stCxn id="622" idx="1"/>
              <a:endCxn id="615" idx="0"/>
            </p:cNvCxnSpPr>
            <p:nvPr/>
          </p:nvCxnSpPr>
          <p:spPr>
            <a:xfrm flipH="1">
              <a:off x="5403850" y="3560405"/>
              <a:ext cx="594900" cy="389700"/>
            </a:xfrm>
            <a:prstGeom prst="curvedConnector2">
              <a:avLst/>
            </a:prstGeom>
            <a:noFill/>
            <a:ln cap="flat" cmpd="sng" w="9525">
              <a:solidFill>
                <a:schemeClr val="dk2"/>
              </a:solidFill>
              <a:prstDash val="dashDot"/>
              <a:round/>
              <a:headEnd len="med" w="med" type="none"/>
              <a:tailEnd len="med" w="med" type="none"/>
            </a:ln>
          </p:spPr>
        </p:cxnSp>
      </p:grpSp>
      <p:grpSp>
        <p:nvGrpSpPr>
          <p:cNvPr id="627" name="Google Shape;627;p48"/>
          <p:cNvGrpSpPr/>
          <p:nvPr/>
        </p:nvGrpSpPr>
        <p:grpSpPr>
          <a:xfrm>
            <a:off x="7552450" y="1989243"/>
            <a:ext cx="1473900" cy="2930362"/>
            <a:chOff x="7552450" y="1989243"/>
            <a:chExt cx="1473900" cy="2930362"/>
          </a:xfrm>
        </p:grpSpPr>
        <p:sp>
          <p:nvSpPr>
            <p:cNvPr id="628" name="Google Shape;628;p48"/>
            <p:cNvSpPr/>
            <p:nvPr/>
          </p:nvSpPr>
          <p:spPr>
            <a:xfrm>
              <a:off x="8219950" y="3876805"/>
              <a:ext cx="806400" cy="3549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200"/>
                <a:t>interpret BB</a:t>
              </a:r>
              <a:endParaRPr sz="1200"/>
            </a:p>
          </p:txBody>
        </p:sp>
        <p:sp>
          <p:nvSpPr>
            <p:cNvPr id="629" name="Google Shape;629;p48"/>
            <p:cNvSpPr/>
            <p:nvPr/>
          </p:nvSpPr>
          <p:spPr>
            <a:xfrm>
              <a:off x="8219950" y="2688805"/>
              <a:ext cx="806400" cy="253500"/>
            </a:xfrm>
            <a:prstGeom prst="flowChartAlternateProcess">
              <a:avLst/>
            </a:prstGeom>
            <a:solidFill>
              <a:srgbClr val="EFEFE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sz="1000">
                  <a:highlight>
                    <a:srgbClr val="EFEFEF"/>
                  </a:highlight>
                </a:rPr>
                <a:t>++BB freq</a:t>
              </a:r>
              <a:endParaRPr sz="1000">
                <a:highlight>
                  <a:srgbClr val="EFEFEF"/>
                </a:highlight>
              </a:endParaRPr>
            </a:p>
          </p:txBody>
        </p:sp>
        <p:cxnSp>
          <p:nvCxnSpPr>
            <p:cNvPr id="630" name="Google Shape;630;p48"/>
            <p:cNvCxnSpPr>
              <a:stCxn id="620" idx="3"/>
              <a:endCxn id="629" idx="0"/>
            </p:cNvCxnSpPr>
            <p:nvPr/>
          </p:nvCxnSpPr>
          <p:spPr>
            <a:xfrm>
              <a:off x="8499775" y="1989243"/>
              <a:ext cx="123300" cy="699600"/>
            </a:xfrm>
            <a:prstGeom prst="curvedConnector2">
              <a:avLst/>
            </a:prstGeom>
            <a:noFill/>
            <a:ln cap="flat" cmpd="sng" w="9525">
              <a:solidFill>
                <a:schemeClr val="dk2"/>
              </a:solidFill>
              <a:prstDash val="solid"/>
              <a:round/>
              <a:headEnd len="med" w="med" type="none"/>
              <a:tailEnd len="med" w="med" type="triangle"/>
            </a:ln>
          </p:spPr>
        </p:cxnSp>
        <p:cxnSp>
          <p:nvCxnSpPr>
            <p:cNvPr id="631" name="Google Shape;631;p48"/>
            <p:cNvCxnSpPr>
              <a:stCxn id="629" idx="2"/>
              <a:endCxn id="628" idx="0"/>
            </p:cNvCxnSpPr>
            <p:nvPr/>
          </p:nvCxnSpPr>
          <p:spPr>
            <a:xfrm>
              <a:off x="8623150" y="2942305"/>
              <a:ext cx="0" cy="934500"/>
            </a:xfrm>
            <a:prstGeom prst="straightConnector1">
              <a:avLst/>
            </a:prstGeom>
            <a:noFill/>
            <a:ln cap="flat" cmpd="sng" w="9525">
              <a:solidFill>
                <a:schemeClr val="dk2"/>
              </a:solidFill>
              <a:prstDash val="solid"/>
              <a:round/>
              <a:headEnd len="med" w="med" type="none"/>
              <a:tailEnd len="med" w="med" type="triangle"/>
            </a:ln>
          </p:spPr>
        </p:cxnSp>
        <p:cxnSp>
          <p:nvCxnSpPr>
            <p:cNvPr id="632" name="Google Shape;632;p48"/>
            <p:cNvCxnSpPr>
              <a:stCxn id="628" idx="2"/>
              <a:endCxn id="616" idx="3"/>
            </p:cNvCxnSpPr>
            <p:nvPr/>
          </p:nvCxnSpPr>
          <p:spPr>
            <a:xfrm rot="5400000">
              <a:off x="7743850" y="4040305"/>
              <a:ext cx="687900" cy="1070700"/>
            </a:xfrm>
            <a:prstGeom prst="curvedConnector2">
              <a:avLst/>
            </a:prstGeom>
            <a:noFill/>
            <a:ln cap="flat" cmpd="sng" w="9525">
              <a:solidFill>
                <a:schemeClr val="dk2"/>
              </a:solidFill>
              <a:prstDash val="solid"/>
              <a:round/>
              <a:headEnd len="med" w="med" type="none"/>
              <a:tailEnd len="med" w="med" type="triangle"/>
            </a:ln>
          </p:spPr>
        </p:cxnSp>
      </p:grpSp>
      <p:cxnSp>
        <p:nvCxnSpPr>
          <p:cNvPr id="633" name="Google Shape;633;p48"/>
          <p:cNvCxnSpPr>
            <a:stCxn id="611" idx="2"/>
            <a:endCxn id="612" idx="0"/>
          </p:cNvCxnSpPr>
          <p:nvPr/>
        </p:nvCxnSpPr>
        <p:spPr>
          <a:xfrm>
            <a:off x="6908725" y="733230"/>
            <a:ext cx="0" cy="177600"/>
          </a:xfrm>
          <a:prstGeom prst="straightConnector1">
            <a:avLst/>
          </a:prstGeom>
          <a:noFill/>
          <a:ln cap="flat" cmpd="sng" w="9525">
            <a:solidFill>
              <a:schemeClr val="dk2"/>
            </a:solidFill>
            <a:prstDash val="solid"/>
            <a:round/>
            <a:headEnd len="med" w="med" type="none"/>
            <a:tailEnd len="med" w="med" type="triangle"/>
          </a:ln>
        </p:spPr>
      </p:cxnSp>
      <p:sp>
        <p:nvSpPr>
          <p:cNvPr id="634" name="Google Shape;634;p48"/>
          <p:cNvSpPr txBox="1"/>
          <p:nvPr/>
        </p:nvSpPr>
        <p:spPr>
          <a:xfrm>
            <a:off x="5579650" y="863430"/>
            <a:ext cx="5094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2"/>
                </a:solidFill>
                <a:latin typeface="Cascadia Code"/>
                <a:ea typeface="Cascadia Code"/>
                <a:cs typeface="Cascadia Code"/>
                <a:sym typeface="Cascadia Code"/>
              </a:rPr>
              <a:t>true</a:t>
            </a:r>
            <a:endParaRPr sz="1000">
              <a:solidFill>
                <a:schemeClr val="dk2"/>
              </a:solidFill>
              <a:latin typeface="Cascadia Code"/>
              <a:ea typeface="Cascadia Code"/>
              <a:cs typeface="Cascadia Code"/>
              <a:sym typeface="Cascadia Code"/>
            </a:endParaRPr>
          </a:p>
        </p:txBody>
      </p:sp>
      <p:sp>
        <p:nvSpPr>
          <p:cNvPr id="635" name="Google Shape;635;p48"/>
          <p:cNvSpPr txBox="1"/>
          <p:nvPr/>
        </p:nvSpPr>
        <p:spPr>
          <a:xfrm>
            <a:off x="7499200" y="863430"/>
            <a:ext cx="594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ru" sz="1000">
                <a:solidFill>
                  <a:schemeClr val="dk2"/>
                </a:solidFill>
                <a:latin typeface="Cascadia Code"/>
                <a:ea typeface="Cascadia Code"/>
                <a:cs typeface="Cascadia Code"/>
                <a:sym typeface="Cascadia Code"/>
              </a:rPr>
              <a:t>false</a:t>
            </a:r>
            <a:endParaRPr sz="1000">
              <a:solidFill>
                <a:schemeClr val="dk2"/>
              </a:solidFill>
              <a:latin typeface="Cascadia Code"/>
              <a:ea typeface="Cascadia Code"/>
              <a:cs typeface="Cascadia Code"/>
              <a:sym typeface="Cascadia Code"/>
            </a:endParaRPr>
          </a:p>
        </p:txBody>
      </p:sp>
      <p:sp>
        <p:nvSpPr>
          <p:cNvPr id="636" name="Google Shape;636;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
        <p:nvSpPr>
          <p:cNvPr id="637" name="Google Shape;637;p48"/>
          <p:cNvSpPr txBox="1"/>
          <p:nvPr/>
        </p:nvSpPr>
        <p:spPr>
          <a:xfrm>
            <a:off x="681525" y="2700788"/>
            <a:ext cx="3557700" cy="2218800"/>
          </a:xfrm>
          <a:prstGeom prst="rect">
            <a:avLst/>
          </a:prstGeom>
          <a:noFill/>
          <a:ln>
            <a:noFill/>
          </a:ln>
        </p:spPr>
        <p:txBody>
          <a:bodyPr anchorCtr="0" anchor="t" bIns="91425" lIns="91425" spcFirstLastPara="1" rIns="91425" wrap="square" tIns="91425">
            <a:spAutoFit/>
          </a:bodyPr>
          <a:lstStyle/>
          <a:p>
            <a:pPr indent="0" lvl="0" marL="0" rtl="0" algn="l">
              <a:lnSpc>
                <a:spcPct val="135714"/>
              </a:lnSpc>
              <a:spcBef>
                <a:spcPts val="0"/>
              </a:spcBef>
              <a:spcAft>
                <a:spcPts val="0"/>
              </a:spcAft>
              <a:buNone/>
            </a:pPr>
            <a:r>
              <a:rPr lang="ru" sz="1000">
                <a:solidFill>
                  <a:srgbClr val="AF00DB"/>
                </a:solidFill>
                <a:highlight>
                  <a:srgbClr val="FFFFFF"/>
                </a:highlight>
                <a:latin typeface="Cascadia Code"/>
                <a:ea typeface="Cascadia Code"/>
                <a:cs typeface="Cascadia Code"/>
                <a:sym typeface="Cascadia Code"/>
              </a:rPr>
              <a:t>if</a:t>
            </a: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PC</a:t>
            </a: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in</a:t>
            </a: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BTCache</a:t>
            </a:r>
            <a:r>
              <a:rPr lang="ru" sz="1000">
                <a:solidFill>
                  <a:srgbClr val="3B3B3B"/>
                </a:solidFill>
                <a:highlight>
                  <a:srgbClr val="FFFFFF"/>
                </a:highlight>
                <a:latin typeface="Cascadia Code"/>
                <a:ea typeface="Cascadia Code"/>
                <a:cs typeface="Cascadia Code"/>
                <a:sym typeface="Cascadia Code"/>
              </a:rPr>
              <a:t>:</a:t>
            </a:r>
            <a:endParaRPr sz="10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BTCache</a:t>
            </a:r>
            <a:r>
              <a:rPr lang="ru" sz="1000">
                <a:solidFill>
                  <a:srgbClr val="3B3B3B"/>
                </a:solidFill>
                <a:highlight>
                  <a:srgbClr val="FFFFFF"/>
                </a:highlight>
                <a:latin typeface="Cascadia Code"/>
                <a:ea typeface="Cascadia Code"/>
                <a:cs typeface="Cascadia Code"/>
                <a:sym typeface="Cascadia Code"/>
              </a:rPr>
              <a:t>[</a:t>
            </a:r>
            <a:r>
              <a:rPr lang="ru" sz="1000">
                <a:solidFill>
                  <a:srgbClr val="001080"/>
                </a:solidFill>
                <a:highlight>
                  <a:srgbClr val="FFFFFF"/>
                </a:highlight>
                <a:latin typeface="Cascadia Code"/>
                <a:ea typeface="Cascadia Code"/>
                <a:cs typeface="Cascadia Code"/>
                <a:sym typeface="Cascadia Code"/>
              </a:rPr>
              <a:t>PC</a:t>
            </a:r>
            <a:r>
              <a:rPr lang="ru" sz="1000">
                <a:solidFill>
                  <a:srgbClr val="3B3B3B"/>
                </a:solidFill>
                <a:highlight>
                  <a:srgbClr val="FFFFFF"/>
                </a:highlight>
                <a:latin typeface="Cascadia Code"/>
                <a:ea typeface="Cascadia Code"/>
                <a:cs typeface="Cascadia Code"/>
                <a:sym typeface="Cascadia Code"/>
              </a:rPr>
              <a:t>].</a:t>
            </a:r>
            <a:r>
              <a:rPr lang="ru" sz="1000">
                <a:solidFill>
                  <a:srgbClr val="795E26"/>
                </a:solidFill>
                <a:highlight>
                  <a:srgbClr val="FFFFFF"/>
                </a:highlight>
                <a:latin typeface="Cascadia Code"/>
                <a:ea typeface="Cascadia Code"/>
                <a:cs typeface="Cascadia Code"/>
                <a:sym typeface="Cascadia Code"/>
              </a:rPr>
              <a:t>call</a:t>
            </a:r>
            <a:r>
              <a:rPr lang="ru" sz="1000">
                <a:solidFill>
                  <a:srgbClr val="3B3B3B"/>
                </a:solidFill>
                <a:highlight>
                  <a:srgbClr val="FFFFFF"/>
                </a:highlight>
                <a:latin typeface="Cascadia Code"/>
                <a:ea typeface="Cascadia Code"/>
                <a:cs typeface="Cascadia Code"/>
                <a:sym typeface="Cascadia Code"/>
              </a:rPr>
              <a:t>()</a:t>
            </a:r>
            <a:endParaRPr sz="10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000">
                <a:solidFill>
                  <a:srgbClr val="AF00DB"/>
                </a:solidFill>
                <a:highlight>
                  <a:srgbClr val="FFFFFF"/>
                </a:highlight>
                <a:latin typeface="Cascadia Code"/>
                <a:ea typeface="Cascadia Code"/>
                <a:cs typeface="Cascadia Code"/>
                <a:sym typeface="Cascadia Code"/>
              </a:rPr>
              <a:t>else</a:t>
            </a:r>
            <a:r>
              <a:rPr lang="ru" sz="1000">
                <a:solidFill>
                  <a:srgbClr val="3B3B3B"/>
                </a:solidFill>
                <a:highlight>
                  <a:srgbClr val="FFFFFF"/>
                </a:highlight>
                <a:latin typeface="Cascadia Code"/>
                <a:ea typeface="Cascadia Code"/>
                <a:cs typeface="Cascadia Code"/>
                <a:sym typeface="Cascadia Code"/>
              </a:rPr>
              <a:t> </a:t>
            </a:r>
            <a:r>
              <a:rPr lang="ru" sz="1000">
                <a:solidFill>
                  <a:srgbClr val="AF00DB"/>
                </a:solidFill>
                <a:highlight>
                  <a:srgbClr val="FFFFFF"/>
                </a:highlight>
                <a:latin typeface="Cascadia Code"/>
                <a:ea typeface="Cascadia Code"/>
                <a:cs typeface="Cascadia Code"/>
                <a:sym typeface="Cascadia Code"/>
              </a:rPr>
              <a:t>if</a:t>
            </a: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BBCache</a:t>
            </a:r>
            <a:r>
              <a:rPr lang="ru" sz="1000">
                <a:solidFill>
                  <a:srgbClr val="3B3B3B"/>
                </a:solidFill>
                <a:highlight>
                  <a:srgbClr val="FFFFFF"/>
                </a:highlight>
                <a:latin typeface="Cascadia Code"/>
                <a:ea typeface="Cascadia Code"/>
                <a:cs typeface="Cascadia Code"/>
                <a:sym typeface="Cascadia Code"/>
              </a:rPr>
              <a:t>[</a:t>
            </a:r>
            <a:r>
              <a:rPr lang="ru" sz="1000">
                <a:solidFill>
                  <a:srgbClr val="001080"/>
                </a:solidFill>
                <a:highlight>
                  <a:srgbClr val="FFFFFF"/>
                </a:highlight>
                <a:latin typeface="Cascadia Code"/>
                <a:ea typeface="Cascadia Code"/>
                <a:cs typeface="Cascadia Code"/>
                <a:sym typeface="Cascadia Code"/>
              </a:rPr>
              <a:t>PC</a:t>
            </a:r>
            <a:r>
              <a:rPr lang="ru" sz="1000">
                <a:solidFill>
                  <a:srgbClr val="3B3B3B"/>
                </a:solidFill>
                <a:highlight>
                  <a:srgbClr val="FFFFFF"/>
                </a:highlight>
                <a:latin typeface="Cascadia Code"/>
                <a:ea typeface="Cascadia Code"/>
                <a:cs typeface="Cascadia Code"/>
                <a:sym typeface="Cascadia Code"/>
              </a:rPr>
              <a:t>].</a:t>
            </a:r>
            <a:r>
              <a:rPr lang="ru" sz="1000">
                <a:solidFill>
                  <a:srgbClr val="001080"/>
                </a:solidFill>
                <a:highlight>
                  <a:srgbClr val="FFFFFF"/>
                </a:highlight>
                <a:latin typeface="Cascadia Code"/>
                <a:ea typeface="Cascadia Code"/>
                <a:cs typeface="Cascadia Code"/>
                <a:sym typeface="Cascadia Code"/>
              </a:rPr>
              <a:t>exec_count</a:t>
            </a:r>
            <a:r>
              <a:rPr lang="ru" sz="1000">
                <a:solidFill>
                  <a:srgbClr val="3B3B3B"/>
                </a:solidFill>
                <a:highlight>
                  <a:srgbClr val="FFFFFF"/>
                </a:highlight>
                <a:latin typeface="Cascadia Code"/>
                <a:ea typeface="Cascadia Code"/>
                <a:cs typeface="Cascadia Code"/>
                <a:sym typeface="Cascadia Code"/>
              </a:rPr>
              <a:t> </a:t>
            </a:r>
            <a:r>
              <a:rPr lang="ru" sz="1000">
                <a:solidFill>
                  <a:schemeClr val="dk1"/>
                </a:solidFill>
                <a:highlight>
                  <a:srgbClr val="FFFFFF"/>
                </a:highlight>
                <a:latin typeface="Cascadia Code"/>
                <a:ea typeface="Cascadia Code"/>
                <a:cs typeface="Cascadia Code"/>
                <a:sym typeface="Cascadia Code"/>
              </a:rPr>
              <a:t>&gt;=</a:t>
            </a: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THRESHOLD</a:t>
            </a:r>
            <a:r>
              <a:rPr lang="ru" sz="1000">
                <a:solidFill>
                  <a:srgbClr val="3B3B3B"/>
                </a:solidFill>
                <a:highlight>
                  <a:srgbClr val="FFFFFF"/>
                </a:highlight>
                <a:latin typeface="Cascadia Code"/>
                <a:ea typeface="Cascadia Code"/>
                <a:cs typeface="Cascadia Code"/>
                <a:sym typeface="Cascadia Code"/>
              </a:rPr>
              <a:t>:</a:t>
            </a:r>
            <a:endParaRPr sz="10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code</a:t>
            </a:r>
            <a:r>
              <a:rPr lang="ru" sz="1000">
                <a:solidFill>
                  <a:srgbClr val="3B3B3B"/>
                </a:solidFill>
                <a:highlight>
                  <a:srgbClr val="FFFFFF"/>
                </a:highlight>
                <a:latin typeface="Cascadia Code"/>
                <a:ea typeface="Cascadia Code"/>
                <a:cs typeface="Cascadia Code"/>
                <a:sym typeface="Cascadia Code"/>
              </a:rPr>
              <a:t> </a:t>
            </a:r>
            <a:r>
              <a:rPr lang="ru" sz="1000">
                <a:solidFill>
                  <a:schemeClr val="dk1"/>
                </a:solidFill>
                <a:highlight>
                  <a:srgbClr val="FFFFFF"/>
                </a:highlight>
                <a:latin typeface="Cascadia Code"/>
                <a:ea typeface="Cascadia Code"/>
                <a:cs typeface="Cascadia Code"/>
                <a:sym typeface="Cascadia Code"/>
              </a:rPr>
              <a:t>=</a:t>
            </a:r>
            <a:r>
              <a:rPr lang="ru" sz="1000">
                <a:solidFill>
                  <a:srgbClr val="3B3B3B"/>
                </a:solidFill>
                <a:highlight>
                  <a:srgbClr val="FFFFFF"/>
                </a:highlight>
                <a:latin typeface="Cascadia Code"/>
                <a:ea typeface="Cascadia Code"/>
                <a:cs typeface="Cascadia Code"/>
                <a:sym typeface="Cascadia Code"/>
              </a:rPr>
              <a:t> </a:t>
            </a:r>
            <a:r>
              <a:rPr lang="ru" sz="1000">
                <a:solidFill>
                  <a:srgbClr val="795E26"/>
                </a:solidFill>
                <a:highlight>
                  <a:srgbClr val="FFFFFF"/>
                </a:highlight>
                <a:latin typeface="Cascadia Code"/>
                <a:ea typeface="Cascadia Code"/>
                <a:cs typeface="Cascadia Code"/>
                <a:sym typeface="Cascadia Code"/>
              </a:rPr>
              <a:t>translate</a:t>
            </a:r>
            <a:r>
              <a:rPr lang="ru" sz="1000">
                <a:solidFill>
                  <a:srgbClr val="3B3B3B"/>
                </a:solidFill>
                <a:highlight>
                  <a:srgbClr val="FFFFFF"/>
                </a:highlight>
                <a:latin typeface="Cascadia Code"/>
                <a:ea typeface="Cascadia Code"/>
                <a:cs typeface="Cascadia Code"/>
                <a:sym typeface="Cascadia Code"/>
              </a:rPr>
              <a:t>(</a:t>
            </a:r>
            <a:r>
              <a:rPr lang="ru" sz="1000">
                <a:solidFill>
                  <a:srgbClr val="001080"/>
                </a:solidFill>
                <a:highlight>
                  <a:srgbClr val="FFFFFF"/>
                </a:highlight>
                <a:latin typeface="Cascadia Code"/>
                <a:ea typeface="Cascadia Code"/>
                <a:cs typeface="Cascadia Code"/>
                <a:sym typeface="Cascadia Code"/>
              </a:rPr>
              <a:t>PC</a:t>
            </a:r>
            <a:r>
              <a:rPr lang="ru" sz="1000">
                <a:solidFill>
                  <a:srgbClr val="3B3B3B"/>
                </a:solidFill>
                <a:highlight>
                  <a:srgbClr val="FFFFFF"/>
                </a:highlight>
                <a:latin typeface="Cascadia Code"/>
                <a:ea typeface="Cascadia Code"/>
                <a:cs typeface="Cascadia Code"/>
                <a:sym typeface="Cascadia Code"/>
              </a:rPr>
              <a:t>)</a:t>
            </a:r>
            <a:endParaRPr sz="10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BTCache</a:t>
            </a:r>
            <a:r>
              <a:rPr lang="ru" sz="1000">
                <a:solidFill>
                  <a:srgbClr val="3B3B3B"/>
                </a:solidFill>
                <a:highlight>
                  <a:srgbClr val="FFFFFF"/>
                </a:highlight>
                <a:latin typeface="Cascadia Code"/>
                <a:ea typeface="Cascadia Code"/>
                <a:cs typeface="Cascadia Code"/>
                <a:sym typeface="Cascadia Code"/>
              </a:rPr>
              <a:t>[</a:t>
            </a:r>
            <a:r>
              <a:rPr lang="ru" sz="1000">
                <a:solidFill>
                  <a:srgbClr val="001080"/>
                </a:solidFill>
                <a:highlight>
                  <a:srgbClr val="FFFFFF"/>
                </a:highlight>
                <a:latin typeface="Cascadia Code"/>
                <a:ea typeface="Cascadia Code"/>
                <a:cs typeface="Cascadia Code"/>
                <a:sym typeface="Cascadia Code"/>
              </a:rPr>
              <a:t>PC</a:t>
            </a:r>
            <a:r>
              <a:rPr lang="ru" sz="1000">
                <a:solidFill>
                  <a:srgbClr val="3B3B3B"/>
                </a:solidFill>
                <a:highlight>
                  <a:srgbClr val="FFFFFF"/>
                </a:highlight>
                <a:latin typeface="Cascadia Code"/>
                <a:ea typeface="Cascadia Code"/>
                <a:cs typeface="Cascadia Code"/>
                <a:sym typeface="Cascadia Code"/>
              </a:rPr>
              <a:t>] </a:t>
            </a:r>
            <a:r>
              <a:rPr lang="ru" sz="1000">
                <a:solidFill>
                  <a:schemeClr val="dk1"/>
                </a:solidFill>
                <a:highlight>
                  <a:srgbClr val="FFFFFF"/>
                </a:highlight>
                <a:latin typeface="Cascadia Code"/>
                <a:ea typeface="Cascadia Code"/>
                <a:cs typeface="Cascadia Code"/>
                <a:sym typeface="Cascadia Code"/>
              </a:rPr>
              <a:t>=</a:t>
            </a: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code</a:t>
            </a:r>
            <a:endParaRPr sz="1000">
              <a:solidFill>
                <a:srgbClr val="001080"/>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code</a:t>
            </a:r>
            <a:r>
              <a:rPr lang="ru" sz="1000">
                <a:solidFill>
                  <a:srgbClr val="3B3B3B"/>
                </a:solidFill>
                <a:highlight>
                  <a:srgbClr val="FFFFFF"/>
                </a:highlight>
                <a:latin typeface="Cascadia Code"/>
                <a:ea typeface="Cascadia Code"/>
                <a:cs typeface="Cascadia Code"/>
                <a:sym typeface="Cascadia Code"/>
              </a:rPr>
              <a:t>.</a:t>
            </a:r>
            <a:r>
              <a:rPr lang="ru" sz="1000">
                <a:solidFill>
                  <a:srgbClr val="795E26"/>
                </a:solidFill>
                <a:highlight>
                  <a:srgbClr val="FFFFFF"/>
                </a:highlight>
                <a:latin typeface="Cascadia Code"/>
                <a:ea typeface="Cascadia Code"/>
                <a:cs typeface="Cascadia Code"/>
                <a:sym typeface="Cascadia Code"/>
              </a:rPr>
              <a:t>call</a:t>
            </a:r>
            <a:r>
              <a:rPr lang="ru" sz="1000">
                <a:solidFill>
                  <a:srgbClr val="3B3B3B"/>
                </a:solidFill>
                <a:highlight>
                  <a:srgbClr val="FFFFFF"/>
                </a:highlight>
                <a:latin typeface="Cascadia Code"/>
                <a:ea typeface="Cascadia Code"/>
                <a:cs typeface="Cascadia Code"/>
                <a:sym typeface="Cascadia Code"/>
              </a:rPr>
              <a:t>()</a:t>
            </a:r>
            <a:endParaRPr sz="10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000">
                <a:solidFill>
                  <a:srgbClr val="AF00DB"/>
                </a:solidFill>
                <a:highlight>
                  <a:srgbClr val="FFFFFF"/>
                </a:highlight>
                <a:latin typeface="Cascadia Code"/>
                <a:ea typeface="Cascadia Code"/>
                <a:cs typeface="Cascadia Code"/>
                <a:sym typeface="Cascadia Code"/>
              </a:rPr>
              <a:t>else</a:t>
            </a:r>
            <a:r>
              <a:rPr lang="ru" sz="1000">
                <a:solidFill>
                  <a:srgbClr val="3B3B3B"/>
                </a:solidFill>
                <a:highlight>
                  <a:srgbClr val="FFFFFF"/>
                </a:highlight>
                <a:latin typeface="Cascadia Code"/>
                <a:ea typeface="Cascadia Code"/>
                <a:cs typeface="Cascadia Code"/>
                <a:sym typeface="Cascadia Code"/>
              </a:rPr>
              <a:t>:</a:t>
            </a:r>
            <a:endParaRPr sz="10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000">
                <a:solidFill>
                  <a:srgbClr val="3B3B3B"/>
                </a:solidFill>
                <a:highlight>
                  <a:srgbClr val="FFFFFF"/>
                </a:highlight>
                <a:latin typeface="Cascadia Code"/>
                <a:ea typeface="Cascadia Code"/>
                <a:cs typeface="Cascadia Code"/>
                <a:sym typeface="Cascadia Code"/>
              </a:rPr>
              <a:t>  </a:t>
            </a:r>
            <a:r>
              <a:rPr lang="ru" sz="1000">
                <a:solidFill>
                  <a:srgbClr val="001080"/>
                </a:solidFill>
                <a:highlight>
                  <a:srgbClr val="FFFFFF"/>
                </a:highlight>
                <a:latin typeface="Cascadia Code"/>
                <a:ea typeface="Cascadia Code"/>
                <a:cs typeface="Cascadia Code"/>
                <a:sym typeface="Cascadia Code"/>
              </a:rPr>
              <a:t>BBCache</a:t>
            </a:r>
            <a:r>
              <a:rPr lang="ru" sz="1000">
                <a:solidFill>
                  <a:srgbClr val="3B3B3B"/>
                </a:solidFill>
                <a:highlight>
                  <a:srgbClr val="FFFFFF"/>
                </a:highlight>
                <a:latin typeface="Cascadia Code"/>
                <a:ea typeface="Cascadia Code"/>
                <a:cs typeface="Cascadia Code"/>
                <a:sym typeface="Cascadia Code"/>
              </a:rPr>
              <a:t>[</a:t>
            </a:r>
            <a:r>
              <a:rPr lang="ru" sz="1000">
                <a:solidFill>
                  <a:srgbClr val="001080"/>
                </a:solidFill>
                <a:highlight>
                  <a:srgbClr val="FFFFFF"/>
                </a:highlight>
                <a:latin typeface="Cascadia Code"/>
                <a:ea typeface="Cascadia Code"/>
                <a:cs typeface="Cascadia Code"/>
                <a:sym typeface="Cascadia Code"/>
              </a:rPr>
              <a:t>PC</a:t>
            </a:r>
            <a:r>
              <a:rPr lang="ru" sz="1000">
                <a:solidFill>
                  <a:srgbClr val="3B3B3B"/>
                </a:solidFill>
                <a:highlight>
                  <a:srgbClr val="FFFFFF"/>
                </a:highlight>
                <a:latin typeface="Cascadia Code"/>
                <a:ea typeface="Cascadia Code"/>
                <a:cs typeface="Cascadia Code"/>
                <a:sym typeface="Cascadia Code"/>
              </a:rPr>
              <a:t>].</a:t>
            </a:r>
            <a:r>
              <a:rPr lang="ru" sz="1000">
                <a:solidFill>
                  <a:srgbClr val="001080"/>
                </a:solidFill>
                <a:highlight>
                  <a:srgbClr val="FFFFFF"/>
                </a:highlight>
                <a:latin typeface="Cascadia Code"/>
                <a:ea typeface="Cascadia Code"/>
                <a:cs typeface="Cascadia Code"/>
                <a:sym typeface="Cascadia Code"/>
              </a:rPr>
              <a:t>exec_count</a:t>
            </a:r>
            <a:r>
              <a:rPr lang="ru" sz="1000">
                <a:solidFill>
                  <a:schemeClr val="dk1"/>
                </a:solidFill>
                <a:highlight>
                  <a:srgbClr val="FFFFFF"/>
                </a:highlight>
                <a:latin typeface="Cascadia Code"/>
                <a:ea typeface="Cascadia Code"/>
                <a:cs typeface="Cascadia Code"/>
                <a:sym typeface="Cascadia Code"/>
              </a:rPr>
              <a:t>++</a:t>
            </a:r>
            <a:endParaRPr sz="1000">
              <a:solidFill>
                <a:schemeClr val="dk1"/>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rPr lang="ru" sz="1000">
                <a:solidFill>
                  <a:srgbClr val="3B3B3B"/>
                </a:solidFill>
                <a:highlight>
                  <a:srgbClr val="FFFFFF"/>
                </a:highlight>
                <a:latin typeface="Cascadia Code"/>
                <a:ea typeface="Cascadia Code"/>
                <a:cs typeface="Cascadia Code"/>
                <a:sym typeface="Cascadia Code"/>
              </a:rPr>
              <a:t>  </a:t>
            </a:r>
            <a:r>
              <a:rPr lang="ru" sz="1000">
                <a:solidFill>
                  <a:srgbClr val="795E26"/>
                </a:solidFill>
                <a:highlight>
                  <a:srgbClr val="FFFFFF"/>
                </a:highlight>
                <a:latin typeface="Cascadia Code"/>
                <a:ea typeface="Cascadia Code"/>
                <a:cs typeface="Cascadia Code"/>
                <a:sym typeface="Cascadia Code"/>
              </a:rPr>
              <a:t>interpret</a:t>
            </a:r>
            <a:r>
              <a:rPr lang="ru" sz="1000">
                <a:solidFill>
                  <a:srgbClr val="3B3B3B"/>
                </a:solidFill>
                <a:highlight>
                  <a:srgbClr val="FFFFFF"/>
                </a:highlight>
                <a:latin typeface="Cascadia Code"/>
                <a:ea typeface="Cascadia Code"/>
                <a:cs typeface="Cascadia Code"/>
                <a:sym typeface="Cascadia Code"/>
              </a:rPr>
              <a:t>(</a:t>
            </a:r>
            <a:r>
              <a:rPr lang="ru" sz="1000">
                <a:solidFill>
                  <a:srgbClr val="001080"/>
                </a:solidFill>
                <a:highlight>
                  <a:srgbClr val="FFFFFF"/>
                </a:highlight>
                <a:latin typeface="Cascadia Code"/>
                <a:ea typeface="Cascadia Code"/>
                <a:cs typeface="Cascadia Code"/>
                <a:sym typeface="Cascadia Code"/>
              </a:rPr>
              <a:t>PC</a:t>
            </a:r>
            <a:r>
              <a:rPr lang="ru" sz="1000">
                <a:solidFill>
                  <a:srgbClr val="3B3B3B"/>
                </a:solidFill>
                <a:highlight>
                  <a:srgbClr val="FFFFFF"/>
                </a:highlight>
                <a:latin typeface="Cascadia Code"/>
                <a:ea typeface="Cascadia Code"/>
                <a:cs typeface="Cascadia Code"/>
                <a:sym typeface="Cascadia Code"/>
              </a:rPr>
              <a:t>)</a:t>
            </a:r>
            <a:endParaRPr sz="1000">
              <a:solidFill>
                <a:srgbClr val="3B3B3B"/>
              </a:solidFill>
              <a:highlight>
                <a:srgbClr val="FFFFFF"/>
              </a:highlight>
              <a:latin typeface="Cascadia Code"/>
              <a:ea typeface="Cascadia Code"/>
              <a:cs typeface="Cascadia Code"/>
              <a:sym typeface="Cascadia Code"/>
            </a:endParaRPr>
          </a:p>
          <a:p>
            <a:pPr indent="0" lvl="0" marL="0" rtl="0" algn="l">
              <a:lnSpc>
                <a:spcPct val="135714"/>
              </a:lnSpc>
              <a:spcBef>
                <a:spcPts val="0"/>
              </a:spcBef>
              <a:spcAft>
                <a:spcPts val="0"/>
              </a:spcAft>
              <a:buNone/>
            </a:pPr>
            <a:r>
              <a:t/>
            </a:r>
            <a:endParaRPr sz="1000">
              <a:solidFill>
                <a:srgbClr val="3B3B3B"/>
              </a:solidFill>
              <a:highlight>
                <a:srgbClr val="FFFFFF"/>
              </a:highlight>
              <a:latin typeface="Cascadia Code"/>
              <a:ea typeface="Cascadia Code"/>
              <a:cs typeface="Cascadia Code"/>
              <a:sym typeface="Cascadia Code"/>
            </a:endParaRPr>
          </a:p>
        </p:txBody>
      </p:sp>
      <p:sp>
        <p:nvSpPr>
          <p:cNvPr descr="e7d195523061f1c0e47ffc70844bb6f75fcb03b75858c49c480C64385E58A9406A784D96DFB0659D141F23C21B5D92CEF93DE268DCD659DE2284C54467FC4D0C40898BA465CB317FBA32D1D63CA47264ED74E54D8DE3F2567652E58BCE5424486EDA4251D200CA477EF318E2CC7860F6E4E77F0EAD7DC11061149751BCA9EAF0A4BB3960C71EDCDD" id="638" name="Google Shape;638;p48"/>
          <p:cNvSpPr/>
          <p:nvPr/>
        </p:nvSpPr>
        <p:spPr>
          <a:xfrm>
            <a:off x="447225" y="1102950"/>
            <a:ext cx="4026300" cy="1525800"/>
          </a:xfrm>
          <a:prstGeom prst="rect">
            <a:avLst/>
          </a:prstGeom>
          <a:noFill/>
          <a:ln>
            <a:noFill/>
          </a:ln>
        </p:spPr>
        <p:txBody>
          <a:bodyPr anchorCtr="0" anchor="t" bIns="45700" lIns="91425" spcFirstLastPara="1" rIns="91425" wrap="square" tIns="45700">
            <a:noAutofit/>
          </a:bodyPr>
          <a:lstStyle/>
          <a:p>
            <a:pPr indent="-342900" lvl="0" marL="457200" rtl="0" algn="l">
              <a:spcBef>
                <a:spcPts val="0"/>
              </a:spcBef>
              <a:spcAft>
                <a:spcPts val="0"/>
              </a:spcAft>
              <a:buClr>
                <a:schemeClr val="dk1"/>
              </a:buClr>
              <a:buSzPts val="1800"/>
              <a:buChar char="●"/>
            </a:pPr>
            <a:r>
              <a:rPr lang="ru" sz="1800">
                <a:solidFill>
                  <a:schemeClr val="dk1"/>
                </a:solidFill>
              </a:rPr>
              <a:t>Вдохновились умной статьей, </a:t>
            </a:r>
            <a:r>
              <a:rPr lang="ru" sz="1800" u="sng">
                <a:solidFill>
                  <a:schemeClr val="hlink"/>
                </a:solidFill>
                <a:hlinkClick r:id="rId3"/>
              </a:rPr>
              <a:t>Topham &amp; Jones, 2007</a:t>
            </a:r>
            <a:endParaRPr sz="1800">
              <a:solidFill>
                <a:schemeClr val="dk1"/>
              </a:solidFill>
            </a:endParaRPr>
          </a:p>
          <a:p>
            <a:pPr indent="-342900" lvl="0" marL="457200" rtl="0" algn="l">
              <a:spcBef>
                <a:spcPts val="0"/>
              </a:spcBef>
              <a:spcAft>
                <a:spcPts val="0"/>
              </a:spcAft>
              <a:buClr>
                <a:schemeClr val="dk1"/>
              </a:buClr>
              <a:buSzPts val="1800"/>
              <a:buChar char="●"/>
            </a:pPr>
            <a:r>
              <a:rPr lang="ru" sz="1800">
                <a:solidFill>
                  <a:schemeClr val="dk1"/>
                </a:solidFill>
              </a:rPr>
              <a:t>Предлагаем адаптированную схему трансляции</a:t>
            </a:r>
            <a:endParaRPr sz="1800">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BT – кэш трансляций</a:t>
            </a:r>
            <a:endParaRPr>
              <a:solidFill>
                <a:schemeClr val="dk1"/>
              </a:solidFill>
            </a:endParaRPr>
          </a:p>
          <a:p>
            <a:pPr indent="-317500" lvl="1" marL="914400" rtl="0" algn="l">
              <a:spcBef>
                <a:spcPts val="0"/>
              </a:spcBef>
              <a:spcAft>
                <a:spcPts val="0"/>
              </a:spcAft>
              <a:buClr>
                <a:schemeClr val="dk1"/>
              </a:buClr>
              <a:buSzPts val="1400"/>
              <a:buChar char="○"/>
            </a:pPr>
            <a:r>
              <a:rPr lang="ru">
                <a:solidFill>
                  <a:schemeClr val="dk1"/>
                </a:solidFill>
              </a:rPr>
              <a:t>BB – кэш базовых блоков</a:t>
            </a:r>
            <a:endParaRPr>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Max/Min</a:t>
            </a:r>
            <a:endParaRPr/>
          </a:p>
        </p:txBody>
      </p:sp>
      <p:graphicFrame>
        <p:nvGraphicFramePr>
          <p:cNvPr id="644" name="Google Shape;644;p49"/>
          <p:cNvGraphicFramePr/>
          <p:nvPr/>
        </p:nvGraphicFramePr>
        <p:xfrm>
          <a:off x="1320863" y="1433125"/>
          <a:ext cx="3000000" cy="3000000"/>
        </p:xfrm>
        <a:graphic>
          <a:graphicData uri="http://schemas.openxmlformats.org/drawingml/2006/table">
            <a:tbl>
              <a:tblPr>
                <a:noFill/>
                <a:tableStyleId>{F85B1BB2-5AEF-4EE0-8DA7-60465973ECE9}</a:tableStyleId>
              </a:tblPr>
              <a:tblGrid>
                <a:gridCol w="2167425"/>
                <a:gridCol w="2167425"/>
                <a:gridCol w="2167425"/>
              </a:tblGrid>
              <a:tr h="381000">
                <a:tc>
                  <a:txBody>
                    <a:bodyPr/>
                    <a:lstStyle/>
                    <a:p>
                      <a:pPr indent="0" lvl="0" marL="0" rtl="0" algn="ctr">
                        <a:spcBef>
                          <a:spcPts val="0"/>
                        </a:spcBef>
                        <a:spcAft>
                          <a:spcPts val="0"/>
                        </a:spcAft>
                        <a:buNone/>
                      </a:pPr>
                      <a:r>
                        <a:rPr lang="ru">
                          <a:latin typeface="Helvetica Neue"/>
                          <a:ea typeface="Helvetica Neue"/>
                          <a:cs typeface="Helvetica Neue"/>
                          <a:sym typeface="Helvetica Neue"/>
                        </a:rPr>
                        <a:t>Execution engine</a:t>
                      </a:r>
                      <a:endParaRPr>
                        <a:latin typeface="Helvetica Neue"/>
                        <a:ea typeface="Helvetica Neue"/>
                        <a:cs typeface="Helvetica Neue"/>
                        <a:sym typeface="Helvetica Neue"/>
                      </a:endParaRPr>
                    </a:p>
                  </a:txBody>
                  <a:tcPr marT="91425" marB="91425" marR="91425" marL="91425">
                    <a:solidFill>
                      <a:srgbClr val="A4C2F4"/>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Min. MIPS</a:t>
                      </a:r>
                      <a:endParaRPr>
                        <a:latin typeface="Helvetica Neue"/>
                        <a:ea typeface="Helvetica Neue"/>
                        <a:cs typeface="Helvetica Neue"/>
                        <a:sym typeface="Helvetica Neue"/>
                      </a:endParaRPr>
                    </a:p>
                  </a:txBody>
                  <a:tcPr marT="91425" marB="91425" marR="91425" marL="91425">
                    <a:solidFill>
                      <a:srgbClr val="6D9EEB"/>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Max. MIPS</a:t>
                      </a:r>
                      <a:endParaRPr>
                        <a:latin typeface="Helvetica Neue"/>
                        <a:ea typeface="Helvetica Neue"/>
                        <a:cs typeface="Helvetica Neue"/>
                        <a:sym typeface="Helvetica Neue"/>
                      </a:endParaRPr>
                    </a:p>
                  </a:txBody>
                  <a:tcPr marT="91425" marB="91425" marR="91425" marL="91425">
                    <a:solidFill>
                      <a:srgbClr val="6D9EEB"/>
                    </a:solidFill>
                  </a:tcPr>
                </a:tc>
              </a:tr>
              <a:tr h="381000">
                <a:tc>
                  <a:txBody>
                    <a:bodyPr/>
                    <a:lstStyle/>
                    <a:p>
                      <a:pPr indent="0" lvl="0" marL="0" rtl="0" algn="ctr">
                        <a:spcBef>
                          <a:spcPts val="0"/>
                        </a:spcBef>
                        <a:spcAft>
                          <a:spcPts val="0"/>
                        </a:spcAft>
                        <a:buNone/>
                      </a:pPr>
                      <a:r>
                        <a:rPr lang="ru">
                          <a:latin typeface="Helvetica Neue"/>
                          <a:ea typeface="Helvetica Neue"/>
                          <a:cs typeface="Helvetica Neue"/>
                          <a:sym typeface="Helvetica Neue"/>
                        </a:rPr>
                        <a:t>Naive interpreter</a:t>
                      </a:r>
                      <a:endParaRPr>
                        <a:latin typeface="Helvetica Neue"/>
                        <a:ea typeface="Helvetica Neue"/>
                        <a:cs typeface="Helvetica Neue"/>
                        <a:sym typeface="Helvetica Neue"/>
                      </a:endParaRPr>
                    </a:p>
                  </a:txBody>
                  <a:tcPr marT="91425" marB="91425" marR="91425" marL="91425">
                    <a:solidFill>
                      <a:srgbClr val="C9DAF8"/>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54,21 (vvadd)</a:t>
                      </a:r>
                      <a:endParaRPr>
                        <a:latin typeface="Helvetica Neue"/>
                        <a:ea typeface="Helvetica Neue"/>
                        <a:cs typeface="Helvetica Neue"/>
                        <a:sym typeface="Helvetica Neue"/>
                      </a:endParaRPr>
                    </a:p>
                  </a:txBody>
                  <a:tcPr marT="91425" marB="91425" marR="91425" marL="91425">
                    <a:solidFill>
                      <a:srgbClr val="D9D2E9"/>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68,13 (multiply)</a:t>
                      </a:r>
                      <a:endParaRPr>
                        <a:latin typeface="Helvetica Neue"/>
                        <a:ea typeface="Helvetica Neue"/>
                        <a:cs typeface="Helvetica Neue"/>
                        <a:sym typeface="Helvetica Neue"/>
                      </a:endParaRPr>
                    </a:p>
                  </a:txBody>
                  <a:tcPr marT="91425" marB="91425" marR="91425" marL="91425">
                    <a:solidFill>
                      <a:srgbClr val="D9D2E9"/>
                    </a:solidFill>
                  </a:tcPr>
                </a:tc>
              </a:tr>
              <a:tr h="381000">
                <a:tc>
                  <a:txBody>
                    <a:bodyPr/>
                    <a:lstStyle/>
                    <a:p>
                      <a:pPr indent="0" lvl="0" marL="0" rtl="0" algn="ctr">
                        <a:spcBef>
                          <a:spcPts val="0"/>
                        </a:spcBef>
                        <a:spcAft>
                          <a:spcPts val="0"/>
                        </a:spcAft>
                        <a:buNone/>
                      </a:pPr>
                      <a:r>
                        <a:rPr lang="ru">
                          <a:latin typeface="Helvetica Neue"/>
                          <a:ea typeface="Helvetica Neue"/>
                          <a:cs typeface="Helvetica Neue"/>
                          <a:sym typeface="Helvetica Neue"/>
                        </a:rPr>
                        <a:t>Cached </a:t>
                      </a:r>
                      <a:r>
                        <a:rPr lang="ru">
                          <a:solidFill>
                            <a:schemeClr val="dk1"/>
                          </a:solidFill>
                          <a:latin typeface="Helvetica Neue"/>
                          <a:ea typeface="Helvetica Neue"/>
                          <a:cs typeface="Helvetica Neue"/>
                          <a:sym typeface="Helvetica Neue"/>
                        </a:rPr>
                        <a:t>interpreter</a:t>
                      </a:r>
                      <a:endParaRPr>
                        <a:latin typeface="Helvetica Neue"/>
                        <a:ea typeface="Helvetica Neue"/>
                        <a:cs typeface="Helvetica Neue"/>
                        <a:sym typeface="Helvetica Neue"/>
                      </a:endParaRPr>
                    </a:p>
                  </a:txBody>
                  <a:tcPr marT="91425" marB="91425" marR="91425" marL="91425">
                    <a:solidFill>
                      <a:srgbClr val="C9DAF8"/>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120,52 (towers)</a:t>
                      </a:r>
                      <a:endParaRPr>
                        <a:latin typeface="Helvetica Neue"/>
                        <a:ea typeface="Helvetica Neue"/>
                        <a:cs typeface="Helvetica Neue"/>
                        <a:sym typeface="Helvetica Neue"/>
                      </a:endParaRPr>
                    </a:p>
                  </a:txBody>
                  <a:tcPr marT="91425" marB="91425" marR="91425" marL="91425">
                    <a:solidFill>
                      <a:srgbClr val="D9D2E9"/>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195,36 </a:t>
                      </a:r>
                      <a:r>
                        <a:rPr lang="ru">
                          <a:solidFill>
                            <a:schemeClr val="dk1"/>
                          </a:solidFill>
                          <a:latin typeface="Helvetica Neue"/>
                          <a:ea typeface="Helvetica Neue"/>
                          <a:cs typeface="Helvetica Neue"/>
                          <a:sym typeface="Helvetica Neue"/>
                        </a:rPr>
                        <a:t>(multiply)</a:t>
                      </a:r>
                      <a:endParaRPr>
                        <a:latin typeface="Helvetica Neue"/>
                        <a:ea typeface="Helvetica Neue"/>
                        <a:cs typeface="Helvetica Neue"/>
                        <a:sym typeface="Helvetica Neue"/>
                      </a:endParaRPr>
                    </a:p>
                  </a:txBody>
                  <a:tcPr marT="91425" marB="91425" marR="91425" marL="91425">
                    <a:solidFill>
                      <a:srgbClr val="D9D2E9"/>
                    </a:solidFill>
                  </a:tcPr>
                </a:tc>
              </a:tr>
              <a:tr h="381000">
                <a:tc>
                  <a:txBody>
                    <a:bodyPr/>
                    <a:lstStyle/>
                    <a:p>
                      <a:pPr indent="0" lvl="0" marL="0" rtl="0" algn="ctr">
                        <a:spcBef>
                          <a:spcPts val="0"/>
                        </a:spcBef>
                        <a:spcAft>
                          <a:spcPts val="0"/>
                        </a:spcAft>
                        <a:buNone/>
                      </a:pPr>
                      <a:r>
                        <a:rPr lang="ru">
                          <a:latin typeface="Helvetica Neue"/>
                          <a:ea typeface="Helvetica Neue"/>
                          <a:cs typeface="Helvetica Neue"/>
                          <a:sym typeface="Helvetica Neue"/>
                        </a:rPr>
                        <a:t>Xbyak</a:t>
                      </a:r>
                      <a:endParaRPr>
                        <a:latin typeface="Helvetica Neue"/>
                        <a:ea typeface="Helvetica Neue"/>
                        <a:cs typeface="Helvetica Neue"/>
                        <a:sym typeface="Helvetica Neue"/>
                      </a:endParaRPr>
                    </a:p>
                  </a:txBody>
                  <a:tcPr marT="91425" marB="91425" marR="91425" marL="91425">
                    <a:solidFill>
                      <a:srgbClr val="C9DAF8"/>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310,12 (qsort)</a:t>
                      </a:r>
                      <a:endParaRPr>
                        <a:latin typeface="Helvetica Neue"/>
                        <a:ea typeface="Helvetica Neue"/>
                        <a:cs typeface="Helvetica Neue"/>
                        <a:sym typeface="Helvetica Neue"/>
                      </a:endParaRPr>
                    </a:p>
                  </a:txBody>
                  <a:tcPr marT="91425" marB="91425" marR="91425" marL="91425">
                    <a:solidFill>
                      <a:srgbClr val="D9D2E9"/>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729,75 (multiply)</a:t>
                      </a:r>
                      <a:endParaRPr>
                        <a:latin typeface="Helvetica Neue"/>
                        <a:ea typeface="Helvetica Neue"/>
                        <a:cs typeface="Helvetica Neue"/>
                        <a:sym typeface="Helvetica Neue"/>
                      </a:endParaRPr>
                    </a:p>
                  </a:txBody>
                  <a:tcPr marT="91425" marB="91425" marR="91425" marL="91425">
                    <a:solidFill>
                      <a:srgbClr val="D9D2E9"/>
                    </a:solidFill>
                  </a:tcPr>
                </a:tc>
              </a:tr>
              <a:tr h="381000">
                <a:tc>
                  <a:txBody>
                    <a:bodyPr/>
                    <a:lstStyle/>
                    <a:p>
                      <a:pPr indent="0" lvl="0" marL="0" rtl="0" algn="ctr">
                        <a:spcBef>
                          <a:spcPts val="0"/>
                        </a:spcBef>
                        <a:spcAft>
                          <a:spcPts val="0"/>
                        </a:spcAft>
                        <a:buNone/>
                      </a:pPr>
                      <a:r>
                        <a:rPr lang="ru">
                          <a:latin typeface="Helvetica Neue"/>
                          <a:ea typeface="Helvetica Neue"/>
                          <a:cs typeface="Helvetica Neue"/>
                          <a:sym typeface="Helvetica Neue"/>
                        </a:rPr>
                        <a:t>ASMJIT</a:t>
                      </a:r>
                      <a:endParaRPr>
                        <a:latin typeface="Helvetica Neue"/>
                        <a:ea typeface="Helvetica Neue"/>
                        <a:cs typeface="Helvetica Neue"/>
                        <a:sym typeface="Helvetica Neue"/>
                      </a:endParaRPr>
                    </a:p>
                  </a:txBody>
                  <a:tcPr marT="91425" marB="91425" marR="91425" marL="91425">
                    <a:solidFill>
                      <a:srgbClr val="C9DAF8"/>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284,53 (qsort)</a:t>
                      </a:r>
                      <a:endParaRPr>
                        <a:latin typeface="Helvetica Neue"/>
                        <a:ea typeface="Helvetica Neue"/>
                        <a:cs typeface="Helvetica Neue"/>
                        <a:sym typeface="Helvetica Neue"/>
                      </a:endParaRPr>
                    </a:p>
                  </a:txBody>
                  <a:tcPr marT="91425" marB="91425" marR="91425" marL="91425">
                    <a:solidFill>
                      <a:srgbClr val="D9D2E9"/>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863,75 (multiply)</a:t>
                      </a:r>
                      <a:endParaRPr>
                        <a:latin typeface="Helvetica Neue"/>
                        <a:ea typeface="Helvetica Neue"/>
                        <a:cs typeface="Helvetica Neue"/>
                        <a:sym typeface="Helvetica Neue"/>
                      </a:endParaRPr>
                    </a:p>
                  </a:txBody>
                  <a:tcPr marT="91425" marB="91425" marR="91425" marL="91425">
                    <a:solidFill>
                      <a:srgbClr val="D9D2E9"/>
                    </a:solidFill>
                  </a:tcPr>
                </a:tc>
              </a:tr>
              <a:tr h="381000">
                <a:tc>
                  <a:txBody>
                    <a:bodyPr/>
                    <a:lstStyle/>
                    <a:p>
                      <a:pPr indent="0" lvl="0" marL="0" rtl="0" algn="ctr">
                        <a:spcBef>
                          <a:spcPts val="0"/>
                        </a:spcBef>
                        <a:spcAft>
                          <a:spcPts val="0"/>
                        </a:spcAft>
                        <a:buNone/>
                      </a:pPr>
                      <a:r>
                        <a:rPr lang="ru">
                          <a:latin typeface="Helvetica Neue"/>
                          <a:ea typeface="Helvetica Neue"/>
                          <a:cs typeface="Helvetica Neue"/>
                          <a:sym typeface="Helvetica Neue"/>
                        </a:rPr>
                        <a:t>LLVM JIT</a:t>
                      </a:r>
                      <a:endParaRPr>
                        <a:latin typeface="Helvetica Neue"/>
                        <a:ea typeface="Helvetica Neue"/>
                        <a:cs typeface="Helvetica Neue"/>
                        <a:sym typeface="Helvetica Neue"/>
                      </a:endParaRPr>
                    </a:p>
                  </a:txBody>
                  <a:tcPr marT="91425" marB="91425" marR="91425" marL="91425">
                    <a:solidFill>
                      <a:srgbClr val="C9DAF8"/>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148,88 (median)</a:t>
                      </a:r>
                      <a:endParaRPr>
                        <a:latin typeface="Helvetica Neue"/>
                        <a:ea typeface="Helvetica Neue"/>
                        <a:cs typeface="Helvetica Neue"/>
                        <a:sym typeface="Helvetica Neue"/>
                      </a:endParaRPr>
                    </a:p>
                  </a:txBody>
                  <a:tcPr marT="91425" marB="91425" marR="91425" marL="91425">
                    <a:solidFill>
                      <a:srgbClr val="D9D2E9"/>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1335,76 (multiply)</a:t>
                      </a:r>
                      <a:endParaRPr>
                        <a:latin typeface="Helvetica Neue"/>
                        <a:ea typeface="Helvetica Neue"/>
                        <a:cs typeface="Helvetica Neue"/>
                        <a:sym typeface="Helvetica Neue"/>
                      </a:endParaRPr>
                    </a:p>
                  </a:txBody>
                  <a:tcPr marT="91425" marB="91425" marR="91425" marL="91425">
                    <a:solidFill>
                      <a:srgbClr val="D9D2E9"/>
                    </a:solidFill>
                  </a:tcPr>
                </a:tc>
              </a:tr>
              <a:tr h="381000">
                <a:tc>
                  <a:txBody>
                    <a:bodyPr/>
                    <a:lstStyle/>
                    <a:p>
                      <a:pPr indent="0" lvl="0" marL="0" rtl="0" algn="ctr">
                        <a:spcBef>
                          <a:spcPts val="0"/>
                        </a:spcBef>
                        <a:spcAft>
                          <a:spcPts val="0"/>
                        </a:spcAft>
                        <a:buNone/>
                      </a:pPr>
                      <a:r>
                        <a:rPr lang="ru">
                          <a:latin typeface="Helvetica Neue"/>
                          <a:ea typeface="Helvetica Neue"/>
                          <a:cs typeface="Helvetica Neue"/>
                          <a:sym typeface="Helvetica Neue"/>
                        </a:rPr>
                        <a:t>GNU Lightning</a:t>
                      </a:r>
                      <a:endParaRPr>
                        <a:latin typeface="Helvetica Neue"/>
                        <a:ea typeface="Helvetica Neue"/>
                        <a:cs typeface="Helvetica Neue"/>
                        <a:sym typeface="Helvetica Neue"/>
                      </a:endParaRPr>
                    </a:p>
                  </a:txBody>
                  <a:tcPr marT="91425" marB="91425" marR="91425" marL="91425">
                    <a:solidFill>
                      <a:srgbClr val="C9DAF8"/>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260,23 (towers)</a:t>
                      </a:r>
                      <a:endParaRPr>
                        <a:latin typeface="Helvetica Neue"/>
                        <a:ea typeface="Helvetica Neue"/>
                        <a:cs typeface="Helvetica Neue"/>
                        <a:sym typeface="Helvetica Neue"/>
                      </a:endParaRPr>
                    </a:p>
                  </a:txBody>
                  <a:tcPr marT="91425" marB="91425" marR="91425" marL="91425">
                    <a:solidFill>
                      <a:srgbClr val="D9D2E9"/>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779,05 </a:t>
                      </a:r>
                      <a:r>
                        <a:rPr lang="ru">
                          <a:solidFill>
                            <a:schemeClr val="dk1"/>
                          </a:solidFill>
                          <a:latin typeface="Helvetica Neue"/>
                          <a:ea typeface="Helvetica Neue"/>
                          <a:cs typeface="Helvetica Neue"/>
                          <a:sym typeface="Helvetica Neue"/>
                        </a:rPr>
                        <a:t>(multiply)</a:t>
                      </a:r>
                      <a:endParaRPr>
                        <a:latin typeface="Helvetica Neue"/>
                        <a:ea typeface="Helvetica Neue"/>
                        <a:cs typeface="Helvetica Neue"/>
                        <a:sym typeface="Helvetica Neue"/>
                      </a:endParaRPr>
                    </a:p>
                  </a:txBody>
                  <a:tcPr marT="91425" marB="91425" marR="91425" marL="91425">
                    <a:solidFill>
                      <a:srgbClr val="D9D2E9"/>
                    </a:solidFill>
                  </a:tcPr>
                </a:tc>
              </a:tr>
              <a:tr h="381000">
                <a:tc>
                  <a:txBody>
                    <a:bodyPr/>
                    <a:lstStyle/>
                    <a:p>
                      <a:pPr indent="0" lvl="0" marL="0" rtl="0" algn="ctr">
                        <a:spcBef>
                          <a:spcPts val="0"/>
                        </a:spcBef>
                        <a:spcAft>
                          <a:spcPts val="0"/>
                        </a:spcAft>
                        <a:buNone/>
                      </a:pPr>
                      <a:r>
                        <a:rPr lang="ru">
                          <a:latin typeface="Helvetica Neue"/>
                          <a:ea typeface="Helvetica Neue"/>
                          <a:cs typeface="Helvetica Neue"/>
                          <a:sym typeface="Helvetica Neue"/>
                        </a:rPr>
                        <a:t>MIR</a:t>
                      </a:r>
                      <a:endParaRPr>
                        <a:latin typeface="Helvetica Neue"/>
                        <a:ea typeface="Helvetica Neue"/>
                        <a:cs typeface="Helvetica Neue"/>
                        <a:sym typeface="Helvetica Neue"/>
                      </a:endParaRPr>
                    </a:p>
                  </a:txBody>
                  <a:tcPr marT="91425" marB="91425" marR="91425" marL="91425">
                    <a:solidFill>
                      <a:srgbClr val="C9DAF8"/>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321,46 (qsort)</a:t>
                      </a:r>
                      <a:endParaRPr>
                        <a:latin typeface="Helvetica Neue"/>
                        <a:ea typeface="Helvetica Neue"/>
                        <a:cs typeface="Helvetica Neue"/>
                        <a:sym typeface="Helvetica Neue"/>
                      </a:endParaRPr>
                    </a:p>
                  </a:txBody>
                  <a:tcPr marT="91425" marB="91425" marR="91425" marL="91425">
                    <a:solidFill>
                      <a:srgbClr val="D9D2E9"/>
                    </a:solidFill>
                  </a:tcPr>
                </a:tc>
                <a:tc>
                  <a:txBody>
                    <a:bodyPr/>
                    <a:lstStyle/>
                    <a:p>
                      <a:pPr indent="0" lvl="0" marL="0" rtl="0" algn="ctr">
                        <a:spcBef>
                          <a:spcPts val="0"/>
                        </a:spcBef>
                        <a:spcAft>
                          <a:spcPts val="0"/>
                        </a:spcAft>
                        <a:buNone/>
                      </a:pPr>
                      <a:r>
                        <a:rPr lang="ru">
                          <a:latin typeface="Helvetica Neue"/>
                          <a:ea typeface="Helvetica Neue"/>
                          <a:cs typeface="Helvetica Neue"/>
                          <a:sym typeface="Helvetica Neue"/>
                        </a:rPr>
                        <a:t>1369,59 </a:t>
                      </a:r>
                      <a:r>
                        <a:rPr lang="ru">
                          <a:solidFill>
                            <a:schemeClr val="dk1"/>
                          </a:solidFill>
                          <a:latin typeface="Helvetica Neue"/>
                          <a:ea typeface="Helvetica Neue"/>
                          <a:cs typeface="Helvetica Neue"/>
                          <a:sym typeface="Helvetica Neue"/>
                        </a:rPr>
                        <a:t>(multiply)</a:t>
                      </a:r>
                      <a:endParaRPr>
                        <a:latin typeface="Helvetica Neue"/>
                        <a:ea typeface="Helvetica Neue"/>
                        <a:cs typeface="Helvetica Neue"/>
                        <a:sym typeface="Helvetica Neue"/>
                      </a:endParaRPr>
                    </a:p>
                  </a:txBody>
                  <a:tcPr marT="91425" marB="91425" marR="91425" marL="91425">
                    <a:solidFill>
                      <a:srgbClr val="D9D2E9"/>
                    </a:solidFill>
                  </a:tcPr>
                </a:tc>
              </a:tr>
            </a:tbl>
          </a:graphicData>
        </a:graphic>
      </p:graphicFrame>
      <p:sp>
        <p:nvSpPr>
          <p:cNvPr id="645" name="Google Shape;645;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