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embeddedFontLst>
    <p:embeddedFont>
      <p:font typeface="Roboto"/>
      <p:regular r:id="rId23"/>
      <p:bold r:id="rId24"/>
      <p:italic r:id="rId25"/>
      <p:boldItalic r:id="rId26"/>
    </p:embeddedFont>
    <p:embeddedFont>
      <p:font typeface="Mulish"/>
      <p:regular r:id="rId27"/>
      <p:bold r:id="rId28"/>
      <p:italic r:id="rId29"/>
      <p:boldItalic r:id="rId30"/>
    </p:embeddedFont>
    <p:embeddedFont>
      <p:font typeface="Roboto Medium"/>
      <p:regular r:id="rId31"/>
      <p:bold r:id="rId32"/>
      <p:italic r:id="rId33"/>
      <p:boldItalic r:id="rId34"/>
    </p:embeddedFont>
    <p:embeddedFont>
      <p:font typeface="Bebas Neue"/>
      <p:regular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36" roundtripDataSignature="AMtx7mgp5gxKU1emgb1my4WNSoj7PP6YT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Roboto-bold.fntdata"/><Relationship Id="rId23" Type="http://schemas.openxmlformats.org/officeDocument/2006/relationships/font" Target="fonts/Roboto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-boldItalic.fntdata"/><Relationship Id="rId25" Type="http://schemas.openxmlformats.org/officeDocument/2006/relationships/font" Target="fonts/Roboto-italic.fntdata"/><Relationship Id="rId28" Type="http://schemas.openxmlformats.org/officeDocument/2006/relationships/font" Target="fonts/Mulish-bold.fntdata"/><Relationship Id="rId27" Type="http://schemas.openxmlformats.org/officeDocument/2006/relationships/font" Target="fonts/Mulish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ulish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Medium-regular.fntdata"/><Relationship Id="rId30" Type="http://schemas.openxmlformats.org/officeDocument/2006/relationships/font" Target="fonts/Mulish-boldItalic.fntdata"/><Relationship Id="rId11" Type="http://schemas.openxmlformats.org/officeDocument/2006/relationships/slide" Target="slides/slide6.xml"/><Relationship Id="rId33" Type="http://schemas.openxmlformats.org/officeDocument/2006/relationships/font" Target="fonts/RobotoMedium-italic.fntdata"/><Relationship Id="rId10" Type="http://schemas.openxmlformats.org/officeDocument/2006/relationships/slide" Target="slides/slide5.xml"/><Relationship Id="rId32" Type="http://schemas.openxmlformats.org/officeDocument/2006/relationships/font" Target="fonts/RobotoMedium-bold.fntdata"/><Relationship Id="rId13" Type="http://schemas.openxmlformats.org/officeDocument/2006/relationships/slide" Target="slides/slide8.xml"/><Relationship Id="rId35" Type="http://schemas.openxmlformats.org/officeDocument/2006/relationships/font" Target="fonts/BebasNeue-regular.fntdata"/><Relationship Id="rId12" Type="http://schemas.openxmlformats.org/officeDocument/2006/relationships/slide" Target="slides/slide7.xml"/><Relationship Id="rId34" Type="http://schemas.openxmlformats.org/officeDocument/2006/relationships/font" Target="fonts/RobotoMedium-bold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customschemas.google.com/relationships/presentationmetadata" Target="meta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" name="Google Shape;7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/>
              <a:t>добавить нумерацию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" name="Google Shape;22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/>
              <a:t>Описание зануления техническим языком, 5 минут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c7eb2de61c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2c7eb2de61c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0" name="Google Shape;25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/>
              <a:t>Описание проблем 2 минуты</a:t>
            </a:r>
            <a:br>
              <a:rPr lang="ru-RU"/>
            </a:br>
            <a:r>
              <a:rPr lang="ru-RU"/>
              <a:t>+ третий пункт про осторожность разработчика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7" name="Google Shape;25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/>
              <a:t>Два графика 2 минуты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000">
                <a:solidFill>
                  <a:schemeClr val="dk1"/>
                </a:solidFill>
              </a:rPr>
              <a:t>5-12%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c7eb2de61c_0_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4" name="Google Shape;264;g2c7eb2de61c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/>
              <a:t>Два графика 2 минуты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/>
              <a:t>~10% и &lt;1%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ca10b06d24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1" name="Google Shape;271;g2ca10b06d2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/>
              <a:t>Два графика 2 минуты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8" name="Google Shape;27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/>
              <a:t>Заключение о том, какие мы крутые 2 минуты</a:t>
            </a:r>
            <a:br>
              <a:rPr lang="ru-RU"/>
            </a:br>
            <a:r>
              <a:rPr lang="ru-RU"/>
              <a:t>если говорить про ЗПС то добавить подробностей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5" name="Google Shape;28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/>
              <a:t>Вопросы 2 минуты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" name="Google Shape;8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/>
              <a:t>Введение – кто я и про что буду рассказывать 2 минуты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ca00d20a0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ca00d20a0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c938638079_0_0:notes"/>
          <p:cNvSpPr/>
          <p:nvPr>
            <p:ph idx="2" type="sldImg"/>
          </p:nvPr>
        </p:nvSpPr>
        <p:spPr>
          <a:xfrm>
            <a:off x="685800" y="857250"/>
            <a:ext cx="54864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" name="Google Shape;97;g2c938638079_0_0:notes"/>
          <p:cNvSpPr txBox="1"/>
          <p:nvPr>
            <p:ph idx="1" type="body"/>
          </p:nvPr>
        </p:nvSpPr>
        <p:spPr>
          <a:xfrm>
            <a:off x="685800" y="3300413"/>
            <a:ext cx="5486400" cy="27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g2c938638079_0_0:notes"/>
          <p:cNvSpPr txBox="1"/>
          <p:nvPr>
            <p:ph idx="12" type="sldNum"/>
          </p:nvPr>
        </p:nvSpPr>
        <p:spPr>
          <a:xfrm>
            <a:off x="3884613" y="6513910"/>
            <a:ext cx="2971800" cy="34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c938638079_0_50:notes"/>
          <p:cNvSpPr/>
          <p:nvPr>
            <p:ph idx="2" type="sldImg"/>
          </p:nvPr>
        </p:nvSpPr>
        <p:spPr>
          <a:xfrm>
            <a:off x="685800" y="857250"/>
            <a:ext cx="54864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" name="Google Shape;149;g2c938638079_0_50:notes"/>
          <p:cNvSpPr txBox="1"/>
          <p:nvPr>
            <p:ph idx="1" type="body"/>
          </p:nvPr>
        </p:nvSpPr>
        <p:spPr>
          <a:xfrm>
            <a:off x="685800" y="3300413"/>
            <a:ext cx="5486400" cy="27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g2c938638079_0_50:notes"/>
          <p:cNvSpPr txBox="1"/>
          <p:nvPr>
            <p:ph idx="12" type="sldNum"/>
          </p:nvPr>
        </p:nvSpPr>
        <p:spPr>
          <a:xfrm>
            <a:off x="3884613" y="6513910"/>
            <a:ext cx="2971800" cy="34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c7eb2de61c_0_8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8" name="Google Shape;178;g2c7eb2de61c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/>
              <a:t>Рассказ про КИ, ФСТЭК и т.п. (5 минут)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" name="Google Shape;18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/>
              <a:t>Рассказ про КИ, ФСТЭК и т.п. (5 минут)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/>
              <a:t>Постановка проблемы 5 минут</a:t>
            </a:r>
            <a:br>
              <a:rPr lang="ru-RU"/>
            </a:br>
            <a:r>
              <a:rPr lang="ru-RU"/>
              <a:t>(как вы думаете что gc делает с мертвым объектами)</a:t>
            </a:r>
            <a:br>
              <a:rPr lang="ru-RU"/>
            </a:br>
            <a:r>
              <a:rPr lang="ru-RU"/>
              <a:t>подробнее о работе gc, 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c7eb2de61c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c7eb2de61c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image" Target="../media/image8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 1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0" name="Google Shape;10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398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2"/>
          <p:cNvSpPr txBox="1"/>
          <p:nvPr>
            <p:ph type="ctrTitle"/>
          </p:nvPr>
        </p:nvSpPr>
        <p:spPr>
          <a:xfrm>
            <a:off x="311696" y="5159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" name="Google Shape;12;p12"/>
          <p:cNvSpPr txBox="1"/>
          <p:nvPr>
            <p:ph idx="1" type="subTitle"/>
          </p:nvPr>
        </p:nvSpPr>
        <p:spPr>
          <a:xfrm>
            <a:off x="311700" y="26055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" name="Google Shape;13;p12"/>
          <p:cNvSpPr txBox="1"/>
          <p:nvPr>
            <p:ph idx="2" type="subTitle"/>
          </p:nvPr>
        </p:nvSpPr>
        <p:spPr>
          <a:xfrm>
            <a:off x="311704" y="4579500"/>
            <a:ext cx="85206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" name="Google Shape;14;p12"/>
          <p:cNvSpPr/>
          <p:nvPr/>
        </p:nvSpPr>
        <p:spPr>
          <a:xfrm>
            <a:off x="3862350" y="255984"/>
            <a:ext cx="14193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3375"/>
              <a:buFont typeface="Bebas Neue"/>
              <a:buNone/>
            </a:pPr>
            <a:r>
              <a:rPr b="0" i="0" lang="ru-RU" sz="3375" u="none" cap="none" strike="noStrike">
                <a:solidFill>
                  <a:srgbClr val="00B6CA"/>
                </a:solidFill>
                <a:latin typeface="Bebas Neue"/>
                <a:ea typeface="Bebas Neue"/>
                <a:cs typeface="Bebas Neue"/>
                <a:sym typeface="Bebas Neue"/>
              </a:rPr>
              <a:t>Axiom </a:t>
            </a:r>
            <a:r>
              <a:rPr b="0" i="0" lang="ru-RU" sz="3375" u="none" cap="none" strike="noStrik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rPr>
              <a:t>JDK</a:t>
            </a:r>
            <a:endParaRPr b="0" i="0" sz="337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Кто мы 1">
  <p:cSld name="SECTION_HEADER_2_2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a00d20a00_0_88"/>
          <p:cNvSpPr/>
          <p:nvPr>
            <p:ph idx="2" type="pic"/>
          </p:nvPr>
        </p:nvSpPr>
        <p:spPr>
          <a:xfrm>
            <a:off x="4714875" y="0"/>
            <a:ext cx="44292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g2ca00d20a00_0_88"/>
          <p:cNvSpPr txBox="1"/>
          <p:nvPr>
            <p:ph type="title"/>
          </p:nvPr>
        </p:nvSpPr>
        <p:spPr>
          <a:xfrm>
            <a:off x="311700" y="2960554"/>
            <a:ext cx="42765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70" name="Google Shape;70;g2ca00d20a00_0_88"/>
          <p:cNvSpPr txBox="1"/>
          <p:nvPr>
            <p:ph idx="1" type="body"/>
          </p:nvPr>
        </p:nvSpPr>
        <p:spPr>
          <a:xfrm>
            <a:off x="311700" y="3515604"/>
            <a:ext cx="4276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ulish"/>
              <a:buChar char="●"/>
              <a:defRPr>
                <a:latin typeface="Mulish"/>
                <a:ea typeface="Mulish"/>
                <a:cs typeface="Mulish"/>
                <a:sym typeface="Mulish"/>
              </a:defRPr>
            </a:lvl1pPr>
            <a:lvl2pPr indent="-342900" lvl="1" marL="91440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ulish"/>
              <a:buChar char="○"/>
              <a:defRPr sz="1800">
                <a:latin typeface="Mulish"/>
                <a:ea typeface="Mulish"/>
                <a:cs typeface="Mulish"/>
                <a:sym typeface="Mulish"/>
              </a:defRPr>
            </a:lvl2pPr>
            <a:lvl3pPr indent="-342900" lvl="2" marL="137160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ulish"/>
              <a:buChar char="■"/>
              <a:defRPr sz="1800">
                <a:latin typeface="Mulish"/>
                <a:ea typeface="Mulish"/>
                <a:cs typeface="Mulish"/>
                <a:sym typeface="Mulish"/>
              </a:defRPr>
            </a:lvl3pPr>
            <a:lvl4pPr indent="-342900" lvl="3" marL="182880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ulish"/>
              <a:buChar char="●"/>
              <a:defRPr sz="1800">
                <a:latin typeface="Mulish"/>
                <a:ea typeface="Mulish"/>
                <a:cs typeface="Mulish"/>
                <a:sym typeface="Mulish"/>
              </a:defRPr>
            </a:lvl4pPr>
            <a:lvl5pPr indent="-342900" lvl="4" marL="228600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ulish"/>
              <a:buChar char="○"/>
              <a:defRPr sz="1800">
                <a:latin typeface="Mulish"/>
                <a:ea typeface="Mulish"/>
                <a:cs typeface="Mulish"/>
                <a:sym typeface="Mulish"/>
              </a:defRPr>
            </a:lvl5pPr>
            <a:lvl6pPr indent="-342900" lvl="5" marL="274320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ulish"/>
              <a:buChar char="■"/>
              <a:defRPr sz="1800">
                <a:latin typeface="Mulish"/>
                <a:ea typeface="Mulish"/>
                <a:cs typeface="Mulish"/>
                <a:sym typeface="Mulish"/>
              </a:defRPr>
            </a:lvl6pPr>
            <a:lvl7pPr indent="-342900" lvl="6" marL="320040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ulish"/>
              <a:buChar char="●"/>
              <a:defRPr sz="1800">
                <a:latin typeface="Mulish"/>
                <a:ea typeface="Mulish"/>
                <a:cs typeface="Mulish"/>
                <a:sym typeface="Mulish"/>
              </a:defRPr>
            </a:lvl7pPr>
            <a:lvl8pPr indent="-342900" lvl="7" marL="365760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ulish"/>
              <a:buChar char="○"/>
              <a:defRPr sz="1800">
                <a:latin typeface="Mulish"/>
                <a:ea typeface="Mulish"/>
                <a:cs typeface="Mulish"/>
                <a:sym typeface="Mulish"/>
              </a:defRPr>
            </a:lvl8pPr>
            <a:lvl9pPr indent="-342900" lvl="8" marL="411480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ulish"/>
              <a:buChar char="■"/>
              <a:defRPr sz="1800">
                <a:latin typeface="Mulish"/>
                <a:ea typeface="Mulish"/>
                <a:cs typeface="Mulish"/>
                <a:sym typeface="Mulish"/>
              </a:defRPr>
            </a:lvl9pPr>
          </a:lstStyle>
          <a:p/>
        </p:txBody>
      </p:sp>
      <p:sp>
        <p:nvSpPr>
          <p:cNvPr id="71" name="Google Shape;71;g2ca00d20a00_0_88"/>
          <p:cNvSpPr txBox="1"/>
          <p:nvPr>
            <p:ph idx="3" type="subTitle"/>
          </p:nvPr>
        </p:nvSpPr>
        <p:spPr>
          <a:xfrm>
            <a:off x="706639" y="4632468"/>
            <a:ext cx="8520600" cy="38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None/>
              <a:defRPr sz="1400" u="sng">
                <a:solidFill>
                  <a:srgbClr val="00B6CA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None/>
              <a:defRPr u="sng">
                <a:solidFill>
                  <a:srgbClr val="00B6CA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None/>
              <a:defRPr u="sng">
                <a:solidFill>
                  <a:srgbClr val="00B6CA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None/>
              <a:defRPr u="sng">
                <a:solidFill>
                  <a:srgbClr val="00B6CA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None/>
              <a:defRPr u="sng">
                <a:solidFill>
                  <a:srgbClr val="00B6CA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None/>
              <a:defRPr u="sng">
                <a:solidFill>
                  <a:srgbClr val="00B6CA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None/>
              <a:defRPr u="sng">
                <a:solidFill>
                  <a:srgbClr val="00B6CA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None/>
              <a:defRPr u="sng">
                <a:solidFill>
                  <a:srgbClr val="00B6CA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None/>
              <a:defRPr u="sng">
                <a:solidFill>
                  <a:srgbClr val="00B6CA"/>
                </a:solidFill>
              </a:defRPr>
            </a:lvl9pPr>
          </a:lstStyle>
          <a:p/>
        </p:txBody>
      </p:sp>
      <p:sp>
        <p:nvSpPr>
          <p:cNvPr id="72" name="Google Shape;72;g2ca00d20a00_0_88"/>
          <p:cNvSpPr txBox="1"/>
          <p:nvPr>
            <p:ph idx="4" type="body"/>
          </p:nvPr>
        </p:nvSpPr>
        <p:spPr>
          <a:xfrm>
            <a:off x="706639" y="4206685"/>
            <a:ext cx="4276500" cy="38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17500" lvl="0" marL="45720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Font typeface="Mulish"/>
              <a:buChar char="●"/>
              <a:defRPr sz="1400" u="sng">
                <a:solidFill>
                  <a:srgbClr val="00B6CA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indent="-317500" lvl="1" marL="91440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Font typeface="Mulish"/>
              <a:buChar char="○"/>
              <a:defRPr u="sng">
                <a:solidFill>
                  <a:srgbClr val="00B6CA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indent="-317500" lvl="2" marL="137160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Font typeface="Mulish"/>
              <a:buChar char="■"/>
              <a:defRPr u="sng">
                <a:solidFill>
                  <a:srgbClr val="00B6CA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indent="-317500" lvl="3" marL="182880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Font typeface="Mulish"/>
              <a:buChar char="●"/>
              <a:defRPr u="sng">
                <a:solidFill>
                  <a:srgbClr val="00B6CA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indent="-317500" lvl="4" marL="228600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Font typeface="Mulish"/>
              <a:buChar char="○"/>
              <a:defRPr u="sng">
                <a:solidFill>
                  <a:srgbClr val="00B6CA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indent="-317500" lvl="5" marL="274320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Font typeface="Mulish"/>
              <a:buChar char="■"/>
              <a:defRPr u="sng">
                <a:solidFill>
                  <a:srgbClr val="00B6CA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indent="-317500" lvl="6" marL="320040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Font typeface="Mulish"/>
              <a:buChar char="●"/>
              <a:defRPr u="sng">
                <a:solidFill>
                  <a:srgbClr val="00B6CA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indent="-317500" lvl="7" marL="365760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Font typeface="Mulish"/>
              <a:buChar char="○"/>
              <a:defRPr u="sng">
                <a:solidFill>
                  <a:srgbClr val="00B6CA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indent="-317500" lvl="8" marL="411480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Font typeface="Mulish"/>
              <a:buChar char="■"/>
              <a:defRPr u="sng">
                <a:solidFill>
                  <a:srgbClr val="00B6CA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/>
        </p:txBody>
      </p:sp>
      <p:sp>
        <p:nvSpPr>
          <p:cNvPr id="73" name="Google Shape;73;g2ca00d20a00_0_88"/>
          <p:cNvSpPr/>
          <p:nvPr/>
        </p:nvSpPr>
        <p:spPr>
          <a:xfrm>
            <a:off x="429252" y="285175"/>
            <a:ext cx="14193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3375"/>
              <a:buFont typeface="Bebas Neue"/>
              <a:buNone/>
            </a:pPr>
            <a:r>
              <a:rPr b="0" i="0" lang="ru-RU" sz="2400" u="none" cap="none" strike="noStrike">
                <a:solidFill>
                  <a:srgbClr val="00B6CA"/>
                </a:solidFill>
                <a:latin typeface="Bebas Neue"/>
                <a:ea typeface="Bebas Neue"/>
                <a:cs typeface="Bebas Neue"/>
                <a:sym typeface="Bebas Neue"/>
              </a:rPr>
              <a:t>Axiom </a:t>
            </a:r>
            <a:r>
              <a:rPr b="0" i="0" lang="ru-RU" sz="2400" u="none" cap="none" strike="noStrike">
                <a:solidFill>
                  <a:srgbClr val="231F20"/>
                </a:solidFill>
                <a:latin typeface="Bebas Neue"/>
                <a:ea typeface="Bebas Neue"/>
                <a:cs typeface="Bebas Neue"/>
                <a:sym typeface="Bebas Neue"/>
              </a:rPr>
              <a:t>JDK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" name="Google Shape;74;g2ca00d20a00_0_8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9250" y="835475"/>
            <a:ext cx="2003476" cy="79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текст">
  <p:cSld name="TITLE_AND_BODY_1_1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3"/>
          <p:cNvPicPr preferRelativeResize="0"/>
          <p:nvPr/>
        </p:nvPicPr>
        <p:blipFill rotWithShape="1">
          <a:blip r:embed="rId2">
            <a:alphaModFix/>
          </a:blip>
          <a:srcRect b="0" l="1314" r="1323" t="0"/>
          <a:stretch/>
        </p:blipFill>
        <p:spPr>
          <a:xfrm>
            <a:off x="4693700" y="0"/>
            <a:ext cx="445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3"/>
          <p:cNvSpPr txBox="1"/>
          <p:nvPr>
            <p:ph type="title"/>
          </p:nvPr>
        </p:nvSpPr>
        <p:spPr>
          <a:xfrm>
            <a:off x="311700" y="749825"/>
            <a:ext cx="7122600" cy="11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8" name="Google Shape;18;p13"/>
          <p:cNvSpPr txBox="1"/>
          <p:nvPr>
            <p:ph idx="1" type="body"/>
          </p:nvPr>
        </p:nvSpPr>
        <p:spPr>
          <a:xfrm>
            <a:off x="311700" y="2066875"/>
            <a:ext cx="8133000" cy="28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9" name="Google Shape;19;p13"/>
          <p:cNvSpPr/>
          <p:nvPr/>
        </p:nvSpPr>
        <p:spPr>
          <a:xfrm>
            <a:off x="429252" y="285175"/>
            <a:ext cx="14193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3375"/>
              <a:buFont typeface="Bebas Neue"/>
              <a:buNone/>
            </a:pPr>
            <a:r>
              <a:rPr b="0" i="0" lang="ru-RU" sz="2400" u="none" cap="none" strike="noStrike">
                <a:solidFill>
                  <a:srgbClr val="00B6CA"/>
                </a:solidFill>
                <a:latin typeface="Bebas Neue"/>
                <a:ea typeface="Bebas Neue"/>
                <a:cs typeface="Bebas Neue"/>
                <a:sym typeface="Bebas Neue"/>
              </a:rPr>
              <a:t>Axiom </a:t>
            </a:r>
            <a:r>
              <a:rPr b="0" i="0" lang="ru-RU" sz="2400" u="none" cap="none" strike="noStrike">
                <a:solidFill>
                  <a:srgbClr val="231F20"/>
                </a:solidFill>
                <a:latin typeface="Bebas Neue"/>
                <a:ea typeface="Bebas Neue"/>
                <a:cs typeface="Bebas Neue"/>
                <a:sym typeface="Bebas Neue"/>
              </a:rPr>
              <a:t>JDK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 2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14"/>
          <p:cNvPicPr preferRelativeResize="0"/>
          <p:nvPr/>
        </p:nvPicPr>
        <p:blipFill rotWithShape="1">
          <a:blip r:embed="rId2">
            <a:alphaModFix/>
          </a:blip>
          <a:srcRect b="0" l="1550" r="1549" t="0"/>
          <a:stretch/>
        </p:blipFill>
        <p:spPr>
          <a:xfrm>
            <a:off x="4714875" y="0"/>
            <a:ext cx="4429134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14"/>
          <p:cNvSpPr txBox="1"/>
          <p:nvPr>
            <p:ph type="title"/>
          </p:nvPr>
        </p:nvSpPr>
        <p:spPr>
          <a:xfrm>
            <a:off x="311700" y="2426225"/>
            <a:ext cx="4276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4" name="Google Shape;24;p14"/>
          <p:cNvSpPr txBox="1"/>
          <p:nvPr>
            <p:ph idx="1" type="body"/>
          </p:nvPr>
        </p:nvSpPr>
        <p:spPr>
          <a:xfrm>
            <a:off x="311700" y="2981275"/>
            <a:ext cx="4276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ulish"/>
              <a:buChar char="●"/>
              <a:defRPr>
                <a:latin typeface="Mulish"/>
                <a:ea typeface="Mulish"/>
                <a:cs typeface="Mulish"/>
                <a:sym typeface="Mulish"/>
              </a:defRPr>
            </a:lvl1pPr>
            <a:lvl2pPr indent="-342900" lvl="1" marL="9144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ulish"/>
              <a:buChar char="○"/>
              <a:defRPr sz="1800">
                <a:latin typeface="Mulish"/>
                <a:ea typeface="Mulish"/>
                <a:cs typeface="Mulish"/>
                <a:sym typeface="Mulish"/>
              </a:defRPr>
            </a:lvl2pPr>
            <a:lvl3pPr indent="-342900" lvl="2" marL="13716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ulish"/>
              <a:buChar char="■"/>
              <a:defRPr sz="1800">
                <a:latin typeface="Mulish"/>
                <a:ea typeface="Mulish"/>
                <a:cs typeface="Mulish"/>
                <a:sym typeface="Mulish"/>
              </a:defRPr>
            </a:lvl3pPr>
            <a:lvl4pPr indent="-342900" lvl="3" marL="18288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ulish"/>
              <a:buChar char="●"/>
              <a:defRPr sz="1800">
                <a:latin typeface="Mulish"/>
                <a:ea typeface="Mulish"/>
                <a:cs typeface="Mulish"/>
                <a:sym typeface="Mulish"/>
              </a:defRPr>
            </a:lvl4pPr>
            <a:lvl5pPr indent="-342900" lvl="4" marL="22860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ulish"/>
              <a:buChar char="○"/>
              <a:defRPr sz="1800">
                <a:latin typeface="Mulish"/>
                <a:ea typeface="Mulish"/>
                <a:cs typeface="Mulish"/>
                <a:sym typeface="Mulish"/>
              </a:defRPr>
            </a:lvl5pPr>
            <a:lvl6pPr indent="-342900" lvl="5" marL="27432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ulish"/>
              <a:buChar char="■"/>
              <a:defRPr sz="1800">
                <a:latin typeface="Mulish"/>
                <a:ea typeface="Mulish"/>
                <a:cs typeface="Mulish"/>
                <a:sym typeface="Mulish"/>
              </a:defRPr>
            </a:lvl6pPr>
            <a:lvl7pPr indent="-342900" lvl="6" marL="32004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ulish"/>
              <a:buChar char="●"/>
              <a:defRPr sz="1800">
                <a:latin typeface="Mulish"/>
                <a:ea typeface="Mulish"/>
                <a:cs typeface="Mulish"/>
                <a:sym typeface="Mulish"/>
              </a:defRPr>
            </a:lvl7pPr>
            <a:lvl8pPr indent="-342900" lvl="7" marL="36576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ulish"/>
              <a:buChar char="○"/>
              <a:defRPr sz="1800">
                <a:latin typeface="Mulish"/>
                <a:ea typeface="Mulish"/>
                <a:cs typeface="Mulish"/>
                <a:sym typeface="Mulish"/>
              </a:defRPr>
            </a:lvl8pPr>
            <a:lvl9pPr indent="-342900" lvl="8" marL="41148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ulish"/>
              <a:buChar char="■"/>
              <a:defRPr sz="1800">
                <a:latin typeface="Mulish"/>
                <a:ea typeface="Mulish"/>
                <a:cs typeface="Mulish"/>
                <a:sym typeface="Mulish"/>
              </a:defRPr>
            </a:lvl9pPr>
          </a:lstStyle>
          <a:p/>
        </p:txBody>
      </p:sp>
      <p:sp>
        <p:nvSpPr>
          <p:cNvPr id="25" name="Google Shape;25;p14"/>
          <p:cNvSpPr txBox="1"/>
          <p:nvPr>
            <p:ph idx="2" type="subTitle"/>
          </p:nvPr>
        </p:nvSpPr>
        <p:spPr>
          <a:xfrm>
            <a:off x="311700" y="4579500"/>
            <a:ext cx="85206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None/>
              <a:defRPr sz="1400" u="sng">
                <a:solidFill>
                  <a:srgbClr val="00B6C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None/>
              <a:defRPr>
                <a:solidFill>
                  <a:srgbClr val="00B6CA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None/>
              <a:defRPr>
                <a:solidFill>
                  <a:srgbClr val="00B6CA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None/>
              <a:defRPr>
                <a:solidFill>
                  <a:srgbClr val="00B6CA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None/>
              <a:defRPr>
                <a:solidFill>
                  <a:srgbClr val="00B6CA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None/>
              <a:defRPr>
                <a:solidFill>
                  <a:srgbClr val="00B6CA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None/>
              <a:defRPr>
                <a:solidFill>
                  <a:srgbClr val="00B6CA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None/>
              <a:defRPr>
                <a:solidFill>
                  <a:srgbClr val="00B6CA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None/>
              <a:defRPr>
                <a:solidFill>
                  <a:srgbClr val="00B6CA"/>
                </a:solidFill>
              </a:defRPr>
            </a:lvl9pPr>
          </a:lstStyle>
          <a:p/>
        </p:txBody>
      </p:sp>
      <p:sp>
        <p:nvSpPr>
          <p:cNvPr id="26" name="Google Shape;26;p14"/>
          <p:cNvSpPr txBox="1"/>
          <p:nvPr>
            <p:ph idx="3" type="body"/>
          </p:nvPr>
        </p:nvSpPr>
        <p:spPr>
          <a:xfrm>
            <a:off x="311700" y="3800875"/>
            <a:ext cx="4276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17500" lvl="0" marL="4572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ulish"/>
              <a:buChar char="●"/>
              <a:defRPr sz="1400">
                <a:latin typeface="Mulish"/>
                <a:ea typeface="Mulish"/>
                <a:cs typeface="Mulish"/>
                <a:sym typeface="Mulish"/>
              </a:defRPr>
            </a:lvl1pPr>
            <a:lvl2pPr indent="-317500" lvl="1" marL="9144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ulish"/>
              <a:buChar char="○"/>
              <a:defRPr>
                <a:latin typeface="Mulish"/>
                <a:ea typeface="Mulish"/>
                <a:cs typeface="Mulish"/>
                <a:sym typeface="Mulish"/>
              </a:defRPr>
            </a:lvl2pPr>
            <a:lvl3pPr indent="-317500" lvl="2" marL="13716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ulish"/>
              <a:buChar char="■"/>
              <a:defRPr>
                <a:latin typeface="Mulish"/>
                <a:ea typeface="Mulish"/>
                <a:cs typeface="Mulish"/>
                <a:sym typeface="Mulish"/>
              </a:defRPr>
            </a:lvl3pPr>
            <a:lvl4pPr indent="-317500" lvl="3" marL="18288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ulish"/>
              <a:buChar char="●"/>
              <a:defRPr>
                <a:latin typeface="Mulish"/>
                <a:ea typeface="Mulish"/>
                <a:cs typeface="Mulish"/>
                <a:sym typeface="Mulish"/>
              </a:defRPr>
            </a:lvl4pPr>
            <a:lvl5pPr indent="-317500" lvl="4" marL="22860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ulish"/>
              <a:buChar char="○"/>
              <a:defRPr>
                <a:latin typeface="Mulish"/>
                <a:ea typeface="Mulish"/>
                <a:cs typeface="Mulish"/>
                <a:sym typeface="Mulish"/>
              </a:defRPr>
            </a:lvl5pPr>
            <a:lvl6pPr indent="-317500" lvl="5" marL="27432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ulish"/>
              <a:buChar char="■"/>
              <a:defRPr>
                <a:latin typeface="Mulish"/>
                <a:ea typeface="Mulish"/>
                <a:cs typeface="Mulish"/>
                <a:sym typeface="Mulish"/>
              </a:defRPr>
            </a:lvl6pPr>
            <a:lvl7pPr indent="-317500" lvl="6" marL="32004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ulish"/>
              <a:buChar char="●"/>
              <a:defRPr>
                <a:latin typeface="Mulish"/>
                <a:ea typeface="Mulish"/>
                <a:cs typeface="Mulish"/>
                <a:sym typeface="Mulish"/>
              </a:defRPr>
            </a:lvl7pPr>
            <a:lvl8pPr indent="-317500" lvl="7" marL="36576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ulish"/>
              <a:buChar char="○"/>
              <a:defRPr>
                <a:latin typeface="Mulish"/>
                <a:ea typeface="Mulish"/>
                <a:cs typeface="Mulish"/>
                <a:sym typeface="Mulish"/>
              </a:defRPr>
            </a:lvl8pPr>
            <a:lvl9pPr indent="-317500" lvl="8" marL="41148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ulish"/>
              <a:buChar char="■"/>
              <a:defRPr>
                <a:latin typeface="Mulish"/>
                <a:ea typeface="Mulish"/>
                <a:cs typeface="Mulish"/>
                <a:sym typeface="Mulish"/>
              </a:defRPr>
            </a:lvl9pPr>
          </a:lstStyle>
          <a:p/>
        </p:txBody>
      </p:sp>
      <p:sp>
        <p:nvSpPr>
          <p:cNvPr id="27" name="Google Shape;27;p14"/>
          <p:cNvSpPr/>
          <p:nvPr/>
        </p:nvSpPr>
        <p:spPr>
          <a:xfrm>
            <a:off x="429252" y="285175"/>
            <a:ext cx="14193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3375"/>
              <a:buFont typeface="Bebas Neue"/>
              <a:buNone/>
            </a:pPr>
            <a:r>
              <a:rPr b="0" i="0" lang="ru-RU" sz="2400" u="none" cap="none" strike="noStrike">
                <a:solidFill>
                  <a:srgbClr val="00B6CA"/>
                </a:solidFill>
                <a:latin typeface="Bebas Neue"/>
                <a:ea typeface="Bebas Neue"/>
                <a:cs typeface="Bebas Neue"/>
                <a:sym typeface="Bebas Neue"/>
              </a:rPr>
              <a:t>Axiom </a:t>
            </a:r>
            <a:r>
              <a:rPr b="0" i="0" lang="ru-RU" sz="2400" u="none" cap="none" strike="noStrike">
                <a:solidFill>
                  <a:srgbClr val="231F20"/>
                </a:solidFill>
                <a:latin typeface="Bebas Neue"/>
                <a:ea typeface="Bebas Neue"/>
                <a:cs typeface="Bebas Neue"/>
                <a:sym typeface="Bebas Neue"/>
              </a:rPr>
              <a:t>JDK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Кто мы">
  <p:cSld name="SECTION_HEADER_2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5"/>
          <p:cNvSpPr/>
          <p:nvPr>
            <p:ph idx="2" type="pic"/>
          </p:nvPr>
        </p:nvSpPr>
        <p:spPr>
          <a:xfrm>
            <a:off x="4714875" y="0"/>
            <a:ext cx="44292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0" name="Google Shape;30;p15"/>
          <p:cNvSpPr txBox="1"/>
          <p:nvPr>
            <p:ph type="title"/>
          </p:nvPr>
        </p:nvSpPr>
        <p:spPr>
          <a:xfrm>
            <a:off x="311700" y="2960554"/>
            <a:ext cx="4276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1" name="Google Shape;31;p15"/>
          <p:cNvSpPr txBox="1"/>
          <p:nvPr>
            <p:ph idx="1" type="body"/>
          </p:nvPr>
        </p:nvSpPr>
        <p:spPr>
          <a:xfrm>
            <a:off x="311700" y="3515604"/>
            <a:ext cx="4276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ulish"/>
              <a:buChar char="●"/>
              <a:defRPr>
                <a:latin typeface="Mulish"/>
                <a:ea typeface="Mulish"/>
                <a:cs typeface="Mulish"/>
                <a:sym typeface="Mulish"/>
              </a:defRPr>
            </a:lvl1pPr>
            <a:lvl2pPr indent="-342900" lvl="1" marL="9144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ulish"/>
              <a:buChar char="○"/>
              <a:defRPr sz="1800">
                <a:latin typeface="Mulish"/>
                <a:ea typeface="Mulish"/>
                <a:cs typeface="Mulish"/>
                <a:sym typeface="Mulish"/>
              </a:defRPr>
            </a:lvl2pPr>
            <a:lvl3pPr indent="-342900" lvl="2" marL="13716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ulish"/>
              <a:buChar char="■"/>
              <a:defRPr sz="1800">
                <a:latin typeface="Mulish"/>
                <a:ea typeface="Mulish"/>
                <a:cs typeface="Mulish"/>
                <a:sym typeface="Mulish"/>
              </a:defRPr>
            </a:lvl3pPr>
            <a:lvl4pPr indent="-342900" lvl="3" marL="18288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ulish"/>
              <a:buChar char="●"/>
              <a:defRPr sz="1800">
                <a:latin typeface="Mulish"/>
                <a:ea typeface="Mulish"/>
                <a:cs typeface="Mulish"/>
                <a:sym typeface="Mulish"/>
              </a:defRPr>
            </a:lvl4pPr>
            <a:lvl5pPr indent="-342900" lvl="4" marL="22860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ulish"/>
              <a:buChar char="○"/>
              <a:defRPr sz="1800">
                <a:latin typeface="Mulish"/>
                <a:ea typeface="Mulish"/>
                <a:cs typeface="Mulish"/>
                <a:sym typeface="Mulish"/>
              </a:defRPr>
            </a:lvl5pPr>
            <a:lvl6pPr indent="-342900" lvl="5" marL="27432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ulish"/>
              <a:buChar char="■"/>
              <a:defRPr sz="1800">
                <a:latin typeface="Mulish"/>
                <a:ea typeface="Mulish"/>
                <a:cs typeface="Mulish"/>
                <a:sym typeface="Mulish"/>
              </a:defRPr>
            </a:lvl6pPr>
            <a:lvl7pPr indent="-342900" lvl="6" marL="32004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ulish"/>
              <a:buChar char="●"/>
              <a:defRPr sz="1800">
                <a:latin typeface="Mulish"/>
                <a:ea typeface="Mulish"/>
                <a:cs typeface="Mulish"/>
                <a:sym typeface="Mulish"/>
              </a:defRPr>
            </a:lvl7pPr>
            <a:lvl8pPr indent="-342900" lvl="7" marL="36576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ulish"/>
              <a:buChar char="○"/>
              <a:defRPr sz="1800">
                <a:latin typeface="Mulish"/>
                <a:ea typeface="Mulish"/>
                <a:cs typeface="Mulish"/>
                <a:sym typeface="Mulish"/>
              </a:defRPr>
            </a:lvl8pPr>
            <a:lvl9pPr indent="-342900" lvl="8" marL="41148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ulish"/>
              <a:buChar char="■"/>
              <a:defRPr sz="1800">
                <a:latin typeface="Mulish"/>
                <a:ea typeface="Mulish"/>
                <a:cs typeface="Mulish"/>
                <a:sym typeface="Mulish"/>
              </a:defRPr>
            </a:lvl9pPr>
          </a:lstStyle>
          <a:p/>
        </p:txBody>
      </p:sp>
      <p:sp>
        <p:nvSpPr>
          <p:cNvPr id="32" name="Google Shape;32;p15"/>
          <p:cNvSpPr txBox="1"/>
          <p:nvPr>
            <p:ph idx="3" type="subTitle"/>
          </p:nvPr>
        </p:nvSpPr>
        <p:spPr>
          <a:xfrm>
            <a:off x="706639" y="4632468"/>
            <a:ext cx="85206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None/>
              <a:defRPr sz="1400" u="sng">
                <a:solidFill>
                  <a:srgbClr val="00B6C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None/>
              <a:defRPr u="sng">
                <a:solidFill>
                  <a:srgbClr val="00B6CA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None/>
              <a:defRPr u="sng">
                <a:solidFill>
                  <a:srgbClr val="00B6CA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None/>
              <a:defRPr u="sng">
                <a:solidFill>
                  <a:srgbClr val="00B6CA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None/>
              <a:defRPr u="sng">
                <a:solidFill>
                  <a:srgbClr val="00B6CA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None/>
              <a:defRPr u="sng">
                <a:solidFill>
                  <a:srgbClr val="00B6CA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None/>
              <a:defRPr u="sng">
                <a:solidFill>
                  <a:srgbClr val="00B6CA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None/>
              <a:defRPr u="sng">
                <a:solidFill>
                  <a:srgbClr val="00B6CA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None/>
              <a:defRPr u="sng">
                <a:solidFill>
                  <a:srgbClr val="00B6CA"/>
                </a:solidFill>
              </a:defRPr>
            </a:lvl9pPr>
          </a:lstStyle>
          <a:p/>
        </p:txBody>
      </p:sp>
      <p:sp>
        <p:nvSpPr>
          <p:cNvPr id="33" name="Google Shape;33;p15"/>
          <p:cNvSpPr txBox="1"/>
          <p:nvPr>
            <p:ph idx="4" type="body"/>
          </p:nvPr>
        </p:nvSpPr>
        <p:spPr>
          <a:xfrm>
            <a:off x="706639" y="4206685"/>
            <a:ext cx="42765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17500" lvl="0" marL="4572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Font typeface="Mulish"/>
              <a:buChar char="●"/>
              <a:defRPr sz="1400" u="sng">
                <a:solidFill>
                  <a:srgbClr val="00B6CA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indent="-317500" lvl="1" marL="9144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Font typeface="Mulish"/>
              <a:buChar char="○"/>
              <a:defRPr u="sng">
                <a:solidFill>
                  <a:srgbClr val="00B6CA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indent="-317500" lvl="2" marL="13716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Font typeface="Mulish"/>
              <a:buChar char="■"/>
              <a:defRPr u="sng">
                <a:solidFill>
                  <a:srgbClr val="00B6CA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indent="-317500" lvl="3" marL="18288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Font typeface="Mulish"/>
              <a:buChar char="●"/>
              <a:defRPr u="sng">
                <a:solidFill>
                  <a:srgbClr val="00B6CA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indent="-317500" lvl="4" marL="22860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Font typeface="Mulish"/>
              <a:buChar char="○"/>
              <a:defRPr u="sng">
                <a:solidFill>
                  <a:srgbClr val="00B6CA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indent="-317500" lvl="5" marL="27432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Font typeface="Mulish"/>
              <a:buChar char="■"/>
              <a:defRPr u="sng">
                <a:solidFill>
                  <a:srgbClr val="00B6CA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indent="-317500" lvl="6" marL="32004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Font typeface="Mulish"/>
              <a:buChar char="●"/>
              <a:defRPr u="sng">
                <a:solidFill>
                  <a:srgbClr val="00B6CA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indent="-317500" lvl="7" marL="36576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Font typeface="Mulish"/>
              <a:buChar char="○"/>
              <a:defRPr u="sng">
                <a:solidFill>
                  <a:srgbClr val="00B6CA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indent="-317500" lvl="8" marL="41148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Font typeface="Mulish"/>
              <a:buChar char="■"/>
              <a:defRPr u="sng">
                <a:solidFill>
                  <a:srgbClr val="00B6CA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/>
        </p:txBody>
      </p:sp>
      <p:pic>
        <p:nvPicPr>
          <p:cNvPr id="34" name="Google Shape;34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9259" y="4304238"/>
            <a:ext cx="188602" cy="18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15"/>
          <p:cNvPicPr preferRelativeResize="0"/>
          <p:nvPr/>
        </p:nvPicPr>
        <p:blipFill rotWithShape="1">
          <a:blip r:embed="rId3">
            <a:alphaModFix/>
          </a:blip>
          <a:srcRect b="0" l="3122" r="3122" t="0"/>
          <a:stretch/>
        </p:blipFill>
        <p:spPr>
          <a:xfrm>
            <a:off x="429259" y="4730021"/>
            <a:ext cx="188602" cy="18859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15"/>
          <p:cNvSpPr/>
          <p:nvPr/>
        </p:nvSpPr>
        <p:spPr>
          <a:xfrm>
            <a:off x="429252" y="285175"/>
            <a:ext cx="14193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3375"/>
              <a:buFont typeface="Bebas Neue"/>
              <a:buNone/>
            </a:pPr>
            <a:r>
              <a:rPr b="0" i="0" lang="ru-RU" sz="2400" u="none" cap="none" strike="noStrike">
                <a:solidFill>
                  <a:srgbClr val="00B6CA"/>
                </a:solidFill>
                <a:latin typeface="Bebas Neue"/>
                <a:ea typeface="Bebas Neue"/>
                <a:cs typeface="Bebas Neue"/>
                <a:sym typeface="Bebas Neue"/>
              </a:rPr>
              <a:t>Axiom </a:t>
            </a:r>
            <a:r>
              <a:rPr b="0" i="0" lang="ru-RU" sz="2400" u="none" cap="none" strike="noStrike">
                <a:solidFill>
                  <a:srgbClr val="231F20"/>
                </a:solidFill>
                <a:latin typeface="Bebas Neue"/>
                <a:ea typeface="Bebas Neue"/>
                <a:cs typeface="Bebas Neue"/>
                <a:sym typeface="Bebas Neue"/>
              </a:rPr>
              <a:t>JDK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" name="Google Shape;37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9250" y="835475"/>
            <a:ext cx="2003476" cy="79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Контакты">
  <p:cSld name="SECTION_HEADER_2_1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16"/>
          <p:cNvPicPr preferRelativeResize="0"/>
          <p:nvPr/>
        </p:nvPicPr>
        <p:blipFill rotWithShape="1">
          <a:blip r:embed="rId2">
            <a:alphaModFix/>
          </a:blip>
          <a:srcRect b="0" l="1550" r="1549" t="0"/>
          <a:stretch/>
        </p:blipFill>
        <p:spPr>
          <a:xfrm>
            <a:off x="4714875" y="0"/>
            <a:ext cx="4429134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16"/>
          <p:cNvSpPr txBox="1"/>
          <p:nvPr>
            <p:ph type="title"/>
          </p:nvPr>
        </p:nvSpPr>
        <p:spPr>
          <a:xfrm>
            <a:off x="311700" y="749825"/>
            <a:ext cx="4276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F6FD"/>
              </a:buClr>
              <a:buSzPts val="3600"/>
              <a:buNone/>
              <a:defRPr sz="3600">
                <a:solidFill>
                  <a:srgbClr val="E0F6FD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F6FD"/>
              </a:buClr>
              <a:buSzPts val="3600"/>
              <a:buNone/>
              <a:defRPr sz="3600">
                <a:solidFill>
                  <a:srgbClr val="E0F6FD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F6FD"/>
              </a:buClr>
              <a:buSzPts val="3600"/>
              <a:buNone/>
              <a:defRPr sz="3600">
                <a:solidFill>
                  <a:srgbClr val="E0F6FD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F6FD"/>
              </a:buClr>
              <a:buSzPts val="3600"/>
              <a:buNone/>
              <a:defRPr sz="3600">
                <a:solidFill>
                  <a:srgbClr val="E0F6FD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F6FD"/>
              </a:buClr>
              <a:buSzPts val="3600"/>
              <a:buNone/>
              <a:defRPr sz="3600">
                <a:solidFill>
                  <a:srgbClr val="E0F6FD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F6FD"/>
              </a:buClr>
              <a:buSzPts val="3600"/>
              <a:buNone/>
              <a:defRPr sz="3600">
                <a:solidFill>
                  <a:srgbClr val="E0F6FD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F6FD"/>
              </a:buClr>
              <a:buSzPts val="3600"/>
              <a:buNone/>
              <a:defRPr sz="3600">
                <a:solidFill>
                  <a:srgbClr val="E0F6FD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F6FD"/>
              </a:buClr>
              <a:buSzPts val="3600"/>
              <a:buNone/>
              <a:defRPr sz="3600">
                <a:solidFill>
                  <a:srgbClr val="E0F6FD"/>
                </a:solidFill>
              </a:defRPr>
            </a:lvl9pPr>
          </a:lstStyle>
          <a:p/>
        </p:txBody>
      </p:sp>
      <p:sp>
        <p:nvSpPr>
          <p:cNvPr id="41" name="Google Shape;41;p16"/>
          <p:cNvSpPr txBox="1"/>
          <p:nvPr>
            <p:ph idx="1" type="subTitle"/>
          </p:nvPr>
        </p:nvSpPr>
        <p:spPr>
          <a:xfrm>
            <a:off x="789470" y="3512700"/>
            <a:ext cx="37074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None/>
              <a:defRPr sz="1400" u="sng">
                <a:solidFill>
                  <a:srgbClr val="00B6CA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None/>
              <a:defRPr u="sng">
                <a:solidFill>
                  <a:srgbClr val="00B6CA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None/>
              <a:defRPr u="sng">
                <a:solidFill>
                  <a:srgbClr val="00B6CA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None/>
              <a:defRPr u="sng">
                <a:solidFill>
                  <a:srgbClr val="00B6CA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None/>
              <a:defRPr u="sng">
                <a:solidFill>
                  <a:srgbClr val="00B6CA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None/>
              <a:defRPr u="sng">
                <a:solidFill>
                  <a:srgbClr val="00B6CA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None/>
              <a:defRPr u="sng">
                <a:solidFill>
                  <a:srgbClr val="00B6CA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None/>
              <a:defRPr u="sng">
                <a:solidFill>
                  <a:srgbClr val="00B6CA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None/>
              <a:defRPr u="sng">
                <a:solidFill>
                  <a:srgbClr val="00B6CA"/>
                </a:solidFill>
              </a:defRPr>
            </a:lvl9pPr>
          </a:lstStyle>
          <a:p/>
        </p:txBody>
      </p:sp>
      <p:sp>
        <p:nvSpPr>
          <p:cNvPr id="42" name="Google Shape;42;p16"/>
          <p:cNvSpPr txBox="1"/>
          <p:nvPr>
            <p:ph idx="2" type="body"/>
          </p:nvPr>
        </p:nvSpPr>
        <p:spPr>
          <a:xfrm>
            <a:off x="789475" y="2682675"/>
            <a:ext cx="37074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17500" lvl="0" marL="45720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Char char="●"/>
              <a:defRPr sz="1400" u="sng">
                <a:solidFill>
                  <a:srgbClr val="00B6CA"/>
                </a:solidFill>
              </a:defRPr>
            </a:lvl1pPr>
            <a:lvl2pPr indent="-317500" lvl="1" marL="91440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Char char="○"/>
              <a:defRPr u="sng">
                <a:solidFill>
                  <a:srgbClr val="00B6CA"/>
                </a:solidFill>
              </a:defRPr>
            </a:lvl2pPr>
            <a:lvl3pPr indent="-317500" lvl="2" marL="137160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Char char="■"/>
              <a:defRPr u="sng">
                <a:solidFill>
                  <a:srgbClr val="00B6CA"/>
                </a:solidFill>
              </a:defRPr>
            </a:lvl3pPr>
            <a:lvl4pPr indent="-317500" lvl="3" marL="182880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Char char="●"/>
              <a:defRPr u="sng">
                <a:solidFill>
                  <a:srgbClr val="00B6CA"/>
                </a:solidFill>
              </a:defRPr>
            </a:lvl4pPr>
            <a:lvl5pPr indent="-317500" lvl="4" marL="228600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Char char="○"/>
              <a:defRPr u="sng">
                <a:solidFill>
                  <a:srgbClr val="00B6CA"/>
                </a:solidFill>
              </a:defRPr>
            </a:lvl5pPr>
            <a:lvl6pPr indent="-317500" lvl="5" marL="274320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Char char="■"/>
              <a:defRPr u="sng">
                <a:solidFill>
                  <a:srgbClr val="00B6CA"/>
                </a:solidFill>
              </a:defRPr>
            </a:lvl6pPr>
            <a:lvl7pPr indent="-317500" lvl="6" marL="320040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Char char="●"/>
              <a:defRPr u="sng">
                <a:solidFill>
                  <a:srgbClr val="00B6CA"/>
                </a:solidFill>
              </a:defRPr>
            </a:lvl7pPr>
            <a:lvl8pPr indent="-317500" lvl="7" marL="365760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Char char="○"/>
              <a:defRPr u="sng">
                <a:solidFill>
                  <a:srgbClr val="00B6CA"/>
                </a:solidFill>
              </a:defRPr>
            </a:lvl8pPr>
            <a:lvl9pPr indent="-317500" lvl="8" marL="411480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Char char="■"/>
              <a:defRPr u="sng">
                <a:solidFill>
                  <a:srgbClr val="00B6CA"/>
                </a:solidFill>
              </a:defRPr>
            </a:lvl9pPr>
          </a:lstStyle>
          <a:p/>
        </p:txBody>
      </p:sp>
      <p:pic>
        <p:nvPicPr>
          <p:cNvPr id="43" name="Google Shape;4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9259" y="2780238"/>
            <a:ext cx="188602" cy="18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16"/>
          <p:cNvPicPr preferRelativeResize="0"/>
          <p:nvPr/>
        </p:nvPicPr>
        <p:blipFill rotWithShape="1">
          <a:blip r:embed="rId4">
            <a:alphaModFix/>
          </a:blip>
          <a:srcRect b="0" l="3122" r="3122" t="0"/>
          <a:stretch/>
        </p:blipFill>
        <p:spPr>
          <a:xfrm>
            <a:off x="429259" y="3610253"/>
            <a:ext cx="188602" cy="1885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" name="Google Shape;45;p16"/>
          <p:cNvCxnSpPr/>
          <p:nvPr/>
        </p:nvCxnSpPr>
        <p:spPr>
          <a:xfrm>
            <a:off x="441400" y="3333750"/>
            <a:ext cx="3972600" cy="0"/>
          </a:xfrm>
          <a:prstGeom prst="straightConnector1">
            <a:avLst/>
          </a:prstGeom>
          <a:noFill/>
          <a:ln cap="flat" cmpd="sng" w="9525">
            <a:solidFill>
              <a:srgbClr val="464C6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" name="Google Shape;46;p16"/>
          <p:cNvCxnSpPr/>
          <p:nvPr/>
        </p:nvCxnSpPr>
        <p:spPr>
          <a:xfrm>
            <a:off x="441400" y="4170100"/>
            <a:ext cx="3972600" cy="0"/>
          </a:xfrm>
          <a:prstGeom prst="straightConnector1">
            <a:avLst/>
          </a:prstGeom>
          <a:noFill/>
          <a:ln cap="flat" cmpd="sng" w="9525">
            <a:solidFill>
              <a:srgbClr val="464C6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7" name="Google Shape;47;p16"/>
          <p:cNvSpPr txBox="1"/>
          <p:nvPr>
            <p:ph idx="3" type="subTitle"/>
          </p:nvPr>
        </p:nvSpPr>
        <p:spPr>
          <a:xfrm>
            <a:off x="789470" y="4443800"/>
            <a:ext cx="37074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None/>
              <a:defRPr sz="1400" u="sng">
                <a:solidFill>
                  <a:srgbClr val="00B6CA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None/>
              <a:defRPr u="sng">
                <a:solidFill>
                  <a:srgbClr val="00B6CA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None/>
              <a:defRPr u="sng">
                <a:solidFill>
                  <a:srgbClr val="00B6CA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None/>
              <a:defRPr u="sng">
                <a:solidFill>
                  <a:srgbClr val="00B6CA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None/>
              <a:defRPr u="sng">
                <a:solidFill>
                  <a:srgbClr val="00B6CA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None/>
              <a:defRPr u="sng">
                <a:solidFill>
                  <a:srgbClr val="00B6CA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None/>
              <a:defRPr u="sng">
                <a:solidFill>
                  <a:srgbClr val="00B6CA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None/>
              <a:defRPr u="sng">
                <a:solidFill>
                  <a:srgbClr val="00B6CA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400"/>
              <a:buNone/>
              <a:defRPr u="sng">
                <a:solidFill>
                  <a:srgbClr val="00B6CA"/>
                </a:solidFill>
              </a:defRPr>
            </a:lvl9pPr>
          </a:lstStyle>
          <a:p/>
        </p:txBody>
      </p:sp>
      <p:pic>
        <p:nvPicPr>
          <p:cNvPr id="48" name="Google Shape;48;p16"/>
          <p:cNvPicPr preferRelativeResize="0"/>
          <p:nvPr/>
        </p:nvPicPr>
        <p:blipFill rotWithShape="1">
          <a:blip r:embed="rId5">
            <a:alphaModFix/>
          </a:blip>
          <a:srcRect b="0" l="159" r="149" t="0"/>
          <a:stretch/>
        </p:blipFill>
        <p:spPr>
          <a:xfrm>
            <a:off x="429259" y="4588309"/>
            <a:ext cx="188595" cy="13715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6"/>
          <p:cNvSpPr/>
          <p:nvPr/>
        </p:nvSpPr>
        <p:spPr>
          <a:xfrm>
            <a:off x="429252" y="285175"/>
            <a:ext cx="14193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3375"/>
              <a:buFont typeface="Bebas Neue"/>
              <a:buNone/>
            </a:pPr>
            <a:r>
              <a:rPr b="0" i="0" lang="ru-RU" sz="2400" u="none" cap="none" strike="noStrike">
                <a:solidFill>
                  <a:srgbClr val="00B6CA"/>
                </a:solidFill>
                <a:latin typeface="Bebas Neue"/>
                <a:ea typeface="Bebas Neue"/>
                <a:cs typeface="Bebas Neue"/>
                <a:sym typeface="Bebas Neue"/>
              </a:rPr>
              <a:t>Axiom </a:t>
            </a:r>
            <a:r>
              <a:rPr b="0" i="0" lang="ru-RU" sz="2400" u="none" cap="none" strike="noStrike">
                <a:solidFill>
                  <a:srgbClr val="231F20"/>
                </a:solidFill>
                <a:latin typeface="Bebas Neue"/>
                <a:ea typeface="Bebas Neue"/>
                <a:cs typeface="Bebas Neue"/>
                <a:sym typeface="Bebas Neue"/>
              </a:rPr>
              <a:t>JDK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Название раздела 1">
  <p:cSld name="SECTION_HEADER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3" cy="514351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текст С НОМЕРОМ СТРАНИЦЫ">
  <p:cSld name="TITLE_AND_BODY_1_1_2_2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8"/>
          <p:cNvPicPr preferRelativeResize="0"/>
          <p:nvPr/>
        </p:nvPicPr>
        <p:blipFill rotWithShape="1">
          <a:blip r:embed="rId2">
            <a:alphaModFix/>
          </a:blip>
          <a:srcRect b="0" l="1314" r="1323" t="0"/>
          <a:stretch/>
        </p:blipFill>
        <p:spPr>
          <a:xfrm>
            <a:off x="4693700" y="0"/>
            <a:ext cx="445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8"/>
          <p:cNvSpPr/>
          <p:nvPr/>
        </p:nvSpPr>
        <p:spPr>
          <a:xfrm>
            <a:off x="7979250" y="4039625"/>
            <a:ext cx="862500" cy="8625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rgbClr val="00B6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" name="Google Shape;56;p18"/>
          <p:cNvSpPr txBox="1"/>
          <p:nvPr>
            <p:ph idx="1" type="body"/>
          </p:nvPr>
        </p:nvSpPr>
        <p:spPr>
          <a:xfrm>
            <a:off x="7979250" y="4039625"/>
            <a:ext cx="862500" cy="86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457200" lvl="0" marL="45720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1pPr>
            <a:lvl2pPr indent="-317500" lvl="1" marL="9144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7" name="Google Shape;57;p18"/>
          <p:cNvSpPr txBox="1"/>
          <p:nvPr>
            <p:ph type="title"/>
          </p:nvPr>
        </p:nvSpPr>
        <p:spPr>
          <a:xfrm>
            <a:off x="311700" y="749825"/>
            <a:ext cx="7122600" cy="11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58" name="Google Shape;58;p18"/>
          <p:cNvSpPr txBox="1"/>
          <p:nvPr>
            <p:ph idx="2" type="body"/>
          </p:nvPr>
        </p:nvSpPr>
        <p:spPr>
          <a:xfrm>
            <a:off x="311700" y="2066875"/>
            <a:ext cx="8133000" cy="28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59" name="Google Shape;59;p18"/>
          <p:cNvSpPr/>
          <p:nvPr/>
        </p:nvSpPr>
        <p:spPr>
          <a:xfrm>
            <a:off x="429252" y="285175"/>
            <a:ext cx="14193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3375"/>
              <a:buFont typeface="Bebas Neue"/>
              <a:buNone/>
            </a:pPr>
            <a:r>
              <a:rPr b="0" i="0" lang="ru-RU" sz="2400" u="none" cap="none" strike="noStrike">
                <a:solidFill>
                  <a:srgbClr val="00B6CA"/>
                </a:solidFill>
                <a:latin typeface="Bebas Neue"/>
                <a:ea typeface="Bebas Neue"/>
                <a:cs typeface="Bebas Neue"/>
                <a:sym typeface="Bebas Neue"/>
              </a:rPr>
              <a:t>Axiom </a:t>
            </a:r>
            <a:r>
              <a:rPr b="0" i="0" lang="ru-RU" sz="2400" u="none" cap="none" strike="noStrike">
                <a:solidFill>
                  <a:srgbClr val="231F20"/>
                </a:solidFill>
                <a:latin typeface="Bebas Neue"/>
                <a:ea typeface="Bebas Neue"/>
                <a:cs typeface="Bebas Neue"/>
                <a:sym typeface="Bebas Neue"/>
              </a:rPr>
              <a:t>JDK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Код 2">
  <p:cSld name="TITLE_AND_BODY_1_1_1_1_1_1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9"/>
          <p:cNvPicPr preferRelativeResize="0"/>
          <p:nvPr/>
        </p:nvPicPr>
        <p:blipFill rotWithShape="1">
          <a:blip r:embed="rId2">
            <a:alphaModFix/>
          </a:blip>
          <a:srcRect b="40652" l="0" r="0" t="0"/>
          <a:stretch/>
        </p:blipFill>
        <p:spPr>
          <a:xfrm>
            <a:off x="152400" y="950100"/>
            <a:ext cx="8802524" cy="41934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9"/>
          <p:cNvSpPr txBox="1"/>
          <p:nvPr>
            <p:ph type="title"/>
          </p:nvPr>
        </p:nvSpPr>
        <p:spPr>
          <a:xfrm>
            <a:off x="1902375" y="15918"/>
            <a:ext cx="69669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63" name="Google Shape;63;p19"/>
          <p:cNvSpPr txBox="1"/>
          <p:nvPr>
            <p:ph idx="1" type="body"/>
          </p:nvPr>
        </p:nvSpPr>
        <p:spPr>
          <a:xfrm>
            <a:off x="311700" y="1457275"/>
            <a:ext cx="8339100" cy="28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9"/>
          <p:cNvSpPr/>
          <p:nvPr/>
        </p:nvSpPr>
        <p:spPr>
          <a:xfrm>
            <a:off x="429252" y="285175"/>
            <a:ext cx="14193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3375"/>
              <a:buFont typeface="Bebas Neue"/>
              <a:buNone/>
            </a:pPr>
            <a:r>
              <a:rPr b="0" i="0" lang="ru-RU" sz="2400" u="none" cap="none" strike="noStrike">
                <a:solidFill>
                  <a:srgbClr val="00B6CA"/>
                </a:solidFill>
                <a:latin typeface="Bebas Neue"/>
                <a:ea typeface="Bebas Neue"/>
                <a:cs typeface="Bebas Neue"/>
                <a:sym typeface="Bebas Neue"/>
              </a:rPr>
              <a:t>Axiom </a:t>
            </a:r>
            <a:r>
              <a:rPr b="0" i="0" lang="ru-RU" sz="2400" u="none" cap="none" strike="noStrike">
                <a:solidFill>
                  <a:srgbClr val="231F20"/>
                </a:solidFill>
                <a:latin typeface="Bebas Neue"/>
                <a:ea typeface="Bebas Neue"/>
                <a:cs typeface="Bebas Neue"/>
                <a:sym typeface="Bebas Neue"/>
              </a:rPr>
              <a:t>JDK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c938638079_0_7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rgbClr val="F4F5F6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3600"/>
              <a:buFont typeface="Roboto"/>
              <a:buNone/>
              <a:defRPr b="1" i="0" sz="3600" u="none" cap="none" strike="noStrike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3600"/>
              <a:buFont typeface="Roboto"/>
              <a:buNone/>
              <a:defRPr b="0" i="0" sz="3600" u="none" cap="none" strike="noStrike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3600"/>
              <a:buFont typeface="Roboto"/>
              <a:buNone/>
              <a:defRPr b="0" i="0" sz="3600" u="none" cap="none" strike="noStrike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3600"/>
              <a:buFont typeface="Roboto"/>
              <a:buNone/>
              <a:defRPr b="0" i="0" sz="3600" u="none" cap="none" strike="noStrike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3600"/>
              <a:buFont typeface="Roboto"/>
              <a:buNone/>
              <a:defRPr b="0" i="0" sz="3600" u="none" cap="none" strike="noStrike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3600"/>
              <a:buFont typeface="Roboto"/>
              <a:buNone/>
              <a:defRPr b="0" i="0" sz="3600" u="none" cap="none" strike="noStrike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3600"/>
              <a:buFont typeface="Roboto"/>
              <a:buNone/>
              <a:defRPr b="0" i="0" sz="3600" u="none" cap="none" strike="noStrike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3600"/>
              <a:buFont typeface="Roboto"/>
              <a:buNone/>
              <a:defRPr b="0" i="0" sz="3600" u="none" cap="none" strike="noStrike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3600"/>
              <a:buFont typeface="Roboto"/>
              <a:buNone/>
              <a:defRPr b="0" i="0" sz="3600" u="none" cap="none" strike="noStrike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1"/>
          <p:cNvSpPr txBox="1"/>
          <p:nvPr>
            <p:ph idx="1" type="body"/>
          </p:nvPr>
        </p:nvSpPr>
        <p:spPr>
          <a:xfrm>
            <a:off x="311700" y="17620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Roboto"/>
              <a:buChar char="●"/>
              <a:defRPr b="0" i="0" sz="1800" u="none" cap="none" strike="noStrike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Roboto"/>
              <a:buChar char="●"/>
              <a:defRPr b="0" i="0" sz="1400" u="none" cap="none" strike="noStrike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Roboto"/>
              <a:buChar char="●"/>
              <a:defRPr b="0" i="0" sz="1400" u="none" cap="none" strike="noStrike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3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3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3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3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3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3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3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3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32.png"/><Relationship Id="rId5" Type="http://schemas.openxmlformats.org/officeDocument/2006/relationships/image" Target="../media/image14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"/>
          <p:cNvSpPr txBox="1"/>
          <p:nvPr>
            <p:ph type="ctrTitle"/>
          </p:nvPr>
        </p:nvSpPr>
        <p:spPr>
          <a:xfrm>
            <a:off x="311696" y="5159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-RU"/>
              <a:t>Убираем мусор без следов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6"/>
          <p:cNvSpPr txBox="1"/>
          <p:nvPr>
            <p:ph type="title"/>
          </p:nvPr>
        </p:nvSpPr>
        <p:spPr>
          <a:xfrm>
            <a:off x="311700" y="749825"/>
            <a:ext cx="7122600" cy="11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-RU"/>
              <a:t>Чистим память</a:t>
            </a:r>
            <a:endParaRPr/>
          </a:p>
        </p:txBody>
      </p:sp>
      <p:sp>
        <p:nvSpPr>
          <p:cNvPr id="226" name="Google Shape;226;p6"/>
          <p:cNvSpPr txBox="1"/>
          <p:nvPr>
            <p:ph idx="1" type="body"/>
          </p:nvPr>
        </p:nvSpPr>
        <p:spPr>
          <a:xfrm>
            <a:off x="311700" y="2066875"/>
            <a:ext cx="8133000" cy="28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85750" lvl="0" marL="28575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ru-RU"/>
              <a:t>Сделан патч для G1GC и </a:t>
            </a:r>
            <a:r>
              <a:rPr lang="ru-RU"/>
              <a:t>ParallelGC </a:t>
            </a:r>
            <a:r>
              <a:rPr lang="ru-RU"/>
              <a:t>, который зануляет память </a:t>
            </a:r>
            <a:endParaRPr/>
          </a:p>
          <a:p>
            <a:pPr indent="-285750" lvl="0" marL="28575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ru-RU"/>
              <a:t>Для этого мы сделали патч в код GC и создали тесты подтверждающие функционал патча</a:t>
            </a:r>
            <a:endParaRPr/>
          </a:p>
          <a:p>
            <a:pPr indent="-285750" lvl="0" marL="28575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ru-RU"/>
              <a:t>Также есть патчи для SerialGC</a:t>
            </a:r>
            <a:endParaRPr/>
          </a:p>
          <a:p>
            <a:pPr indent="-184150" lvl="0" marL="28575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sp>
        <p:nvSpPr>
          <p:cNvPr id="227" name="Google Shape;227;p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c7eb2de61c_0_46"/>
          <p:cNvSpPr/>
          <p:nvPr/>
        </p:nvSpPr>
        <p:spPr>
          <a:xfrm>
            <a:off x="326211" y="1001700"/>
            <a:ext cx="3845100" cy="3140100"/>
          </a:xfrm>
          <a:prstGeom prst="rect">
            <a:avLst/>
          </a:prstGeom>
          <a:solidFill>
            <a:srgbClr val="E1EDF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E1ED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g2c7eb2de61c_0_46"/>
          <p:cNvSpPr/>
          <p:nvPr/>
        </p:nvSpPr>
        <p:spPr>
          <a:xfrm>
            <a:off x="4951606" y="1001700"/>
            <a:ext cx="3845100" cy="3140100"/>
          </a:xfrm>
          <a:prstGeom prst="rect">
            <a:avLst/>
          </a:prstGeom>
          <a:solidFill>
            <a:srgbClr val="E1EDF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g2c7eb2de61c_0_46"/>
          <p:cNvSpPr/>
          <p:nvPr/>
        </p:nvSpPr>
        <p:spPr>
          <a:xfrm>
            <a:off x="4951606" y="1024964"/>
            <a:ext cx="1267800" cy="521400"/>
          </a:xfrm>
          <a:prstGeom prst="rect">
            <a:avLst/>
          </a:prstGeom>
          <a:solidFill>
            <a:srgbClr val="00AAC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g2c7eb2de61c_0_46"/>
          <p:cNvSpPr/>
          <p:nvPr/>
        </p:nvSpPr>
        <p:spPr>
          <a:xfrm>
            <a:off x="6240307" y="1024964"/>
            <a:ext cx="1267800" cy="521400"/>
          </a:xfrm>
          <a:prstGeom prst="rect">
            <a:avLst/>
          </a:prstGeom>
          <a:solidFill>
            <a:srgbClr val="00AAC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g2c7eb2de61c_0_46"/>
          <p:cNvSpPr/>
          <p:nvPr/>
        </p:nvSpPr>
        <p:spPr>
          <a:xfrm>
            <a:off x="7529010" y="1019271"/>
            <a:ext cx="1267800" cy="521400"/>
          </a:xfrm>
          <a:prstGeom prst="rect">
            <a:avLst/>
          </a:prstGeom>
          <a:solidFill>
            <a:srgbClr val="00AAC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g2c7eb2de61c_0_46"/>
          <p:cNvSpPr txBox="1"/>
          <p:nvPr/>
        </p:nvSpPr>
        <p:spPr>
          <a:xfrm>
            <a:off x="5139687" y="1172336"/>
            <a:ext cx="1100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-RU" sz="1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Obj1</a:t>
            </a:r>
            <a:endParaRPr b="1" i="0" sz="14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8" name="Google Shape;238;g2c7eb2de61c_0_46"/>
          <p:cNvSpPr txBox="1"/>
          <p:nvPr/>
        </p:nvSpPr>
        <p:spPr>
          <a:xfrm>
            <a:off x="6470185" y="1178028"/>
            <a:ext cx="1100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-RU" sz="1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Obj2</a:t>
            </a:r>
            <a:endParaRPr b="1" i="0" sz="14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9" name="Google Shape;239;g2c7eb2de61c_0_46"/>
          <p:cNvSpPr txBox="1"/>
          <p:nvPr/>
        </p:nvSpPr>
        <p:spPr>
          <a:xfrm>
            <a:off x="7717089" y="1172334"/>
            <a:ext cx="1100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-RU" sz="1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Obj3</a:t>
            </a:r>
            <a:endParaRPr b="1" i="0" sz="14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0" name="Google Shape;240;g2c7eb2de61c_0_46"/>
          <p:cNvSpPr/>
          <p:nvPr/>
        </p:nvSpPr>
        <p:spPr>
          <a:xfrm>
            <a:off x="328534" y="1019271"/>
            <a:ext cx="1267800" cy="521400"/>
          </a:xfrm>
          <a:prstGeom prst="rect">
            <a:avLst/>
          </a:prstGeom>
          <a:solidFill>
            <a:srgbClr val="00AAC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g2c7eb2de61c_0_46"/>
          <p:cNvSpPr txBox="1"/>
          <p:nvPr/>
        </p:nvSpPr>
        <p:spPr>
          <a:xfrm>
            <a:off x="516615" y="1166644"/>
            <a:ext cx="1100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-RU" sz="1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Obj1</a:t>
            </a:r>
            <a:endParaRPr b="1" i="0" sz="14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2" name="Google Shape;242;g2c7eb2de61c_0_46"/>
          <p:cNvSpPr/>
          <p:nvPr/>
        </p:nvSpPr>
        <p:spPr>
          <a:xfrm>
            <a:off x="1727527" y="2065945"/>
            <a:ext cx="1267800" cy="521400"/>
          </a:xfrm>
          <a:prstGeom prst="rect">
            <a:avLst/>
          </a:prstGeom>
          <a:solidFill>
            <a:srgbClr val="00AAC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g2c7eb2de61c_0_46"/>
          <p:cNvSpPr txBox="1"/>
          <p:nvPr/>
        </p:nvSpPr>
        <p:spPr>
          <a:xfrm>
            <a:off x="1957405" y="2219010"/>
            <a:ext cx="1100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-RU" sz="1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Obj2</a:t>
            </a:r>
            <a:endParaRPr b="1" i="0" sz="14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4" name="Google Shape;244;g2c7eb2de61c_0_46"/>
          <p:cNvSpPr/>
          <p:nvPr/>
        </p:nvSpPr>
        <p:spPr>
          <a:xfrm>
            <a:off x="983334" y="3094546"/>
            <a:ext cx="1267800" cy="521400"/>
          </a:xfrm>
          <a:prstGeom prst="rect">
            <a:avLst/>
          </a:prstGeom>
          <a:solidFill>
            <a:srgbClr val="00AAC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g2c7eb2de61c_0_46"/>
          <p:cNvSpPr txBox="1"/>
          <p:nvPr/>
        </p:nvSpPr>
        <p:spPr>
          <a:xfrm>
            <a:off x="1171414" y="3247609"/>
            <a:ext cx="1100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-RU" sz="1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Obj3</a:t>
            </a:r>
            <a:endParaRPr b="1" i="0" sz="14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46" name="Google Shape;246;g2c7eb2de61c_0_46"/>
          <p:cNvCxnSpPr/>
          <p:nvPr/>
        </p:nvCxnSpPr>
        <p:spPr>
          <a:xfrm>
            <a:off x="4261977" y="2587215"/>
            <a:ext cx="557100" cy="0"/>
          </a:xfrm>
          <a:prstGeom prst="straightConnector1">
            <a:avLst/>
          </a:prstGeom>
          <a:noFill/>
          <a:ln cap="flat" cmpd="sng" w="9525">
            <a:solidFill>
              <a:srgbClr val="00AAC3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47" name="Google Shape;247;g2c7eb2de61c_0_4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7"/>
          <p:cNvSpPr txBox="1"/>
          <p:nvPr>
            <p:ph type="title"/>
          </p:nvPr>
        </p:nvSpPr>
        <p:spPr>
          <a:xfrm>
            <a:off x="311700" y="749825"/>
            <a:ext cx="7122600" cy="11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-RU"/>
              <a:t>Но есть проблемы</a:t>
            </a:r>
            <a:endParaRPr/>
          </a:p>
        </p:txBody>
      </p:sp>
      <p:sp>
        <p:nvSpPr>
          <p:cNvPr id="253" name="Google Shape;253;p7"/>
          <p:cNvSpPr txBox="1"/>
          <p:nvPr>
            <p:ph idx="1" type="body"/>
          </p:nvPr>
        </p:nvSpPr>
        <p:spPr>
          <a:xfrm>
            <a:off x="311700" y="2066875"/>
            <a:ext cx="8133000" cy="28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85750" lvl="0" marL="28575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ru-RU"/>
              <a:t>GC может не вызываться долго</a:t>
            </a:r>
            <a:endParaRPr/>
          </a:p>
          <a:p>
            <a:pPr indent="-285750" lvl="0" marL="28575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ru-RU"/>
              <a:t>Не защитит от ошибок разработчика в java коде</a:t>
            </a:r>
            <a:endParaRPr/>
          </a:p>
          <a:p>
            <a:pPr indent="-285750" lvl="0" marL="28575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ru-RU"/>
              <a:t>Зануление снижает производительность</a:t>
            </a:r>
            <a:endParaRPr/>
          </a:p>
          <a:p>
            <a:pPr indent="-184150" lvl="0" marL="28575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sp>
        <p:nvSpPr>
          <p:cNvPr id="254" name="Google Shape;254;p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260" name="Google Shape;26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4322" y="1667525"/>
            <a:ext cx="8446930" cy="2548927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8"/>
          <p:cNvSpPr txBox="1"/>
          <p:nvPr>
            <p:ph type="title"/>
          </p:nvPr>
        </p:nvSpPr>
        <p:spPr>
          <a:xfrm>
            <a:off x="311700" y="749825"/>
            <a:ext cx="7122600" cy="4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ru-RU" sz="1800">
                <a:solidFill>
                  <a:srgbClr val="000000"/>
                </a:solidFill>
              </a:rPr>
              <a:t>SpecJBB 2015 (больше - лучше)</a:t>
            </a:r>
            <a:endParaRPr b="0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c7eb2de61c_0_1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67" name="Google Shape;267;g2c7eb2de61c_0_17"/>
          <p:cNvSpPr txBox="1"/>
          <p:nvPr>
            <p:ph type="title"/>
          </p:nvPr>
        </p:nvSpPr>
        <p:spPr>
          <a:xfrm>
            <a:off x="311700" y="749825"/>
            <a:ext cx="7122600" cy="4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ru-RU" sz="1800">
                <a:solidFill>
                  <a:srgbClr val="000000"/>
                </a:solidFill>
              </a:rPr>
              <a:t>Startup</a:t>
            </a:r>
            <a:endParaRPr b="0" sz="1800"/>
          </a:p>
        </p:txBody>
      </p:sp>
      <p:pic>
        <p:nvPicPr>
          <p:cNvPr id="268" name="Google Shape;268;g2c7eb2de61c_0_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0" y="1364825"/>
            <a:ext cx="8251986" cy="3594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ca10b06d24_0_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74" name="Google Shape;274;g2ca10b06d24_0_0"/>
          <p:cNvSpPr txBox="1"/>
          <p:nvPr>
            <p:ph type="title"/>
          </p:nvPr>
        </p:nvSpPr>
        <p:spPr>
          <a:xfrm>
            <a:off x="311700" y="749825"/>
            <a:ext cx="7122600" cy="7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ru-RU" sz="1800">
                <a:solidFill>
                  <a:srgbClr val="000000"/>
                </a:solidFill>
              </a:rPr>
              <a:t>Parallel GC pause time percentiles</a:t>
            </a:r>
            <a:endParaRPr b="0" sz="18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ru-RU" sz="1800">
                <a:solidFill>
                  <a:srgbClr val="000000"/>
                </a:solidFill>
              </a:rPr>
              <a:t>xmx1g, 75ups. 5 min warmup + 60 min load</a:t>
            </a:r>
            <a:endParaRPr b="0" sz="1800"/>
          </a:p>
        </p:txBody>
      </p:sp>
      <p:pic>
        <p:nvPicPr>
          <p:cNvPr id="275" name="Google Shape;275;g2ca10b06d24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748825"/>
            <a:ext cx="8839204" cy="2770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9"/>
          <p:cNvSpPr txBox="1"/>
          <p:nvPr>
            <p:ph type="title"/>
          </p:nvPr>
        </p:nvSpPr>
        <p:spPr>
          <a:xfrm>
            <a:off x="311700" y="749825"/>
            <a:ext cx="7122600" cy="11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-RU"/>
              <a:t>Заключение</a:t>
            </a:r>
            <a:endParaRPr/>
          </a:p>
        </p:txBody>
      </p:sp>
      <p:sp>
        <p:nvSpPr>
          <p:cNvPr id="281" name="Google Shape;281;p9"/>
          <p:cNvSpPr txBox="1"/>
          <p:nvPr>
            <p:ph idx="1" type="body"/>
          </p:nvPr>
        </p:nvSpPr>
        <p:spPr>
          <a:xfrm>
            <a:off x="311700" y="2066875"/>
            <a:ext cx="8133000" cy="28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/>
              <a:t>Команда AxiomJDK  продолжает работать,  чтобы создавать безопасную Java</a:t>
            </a:r>
            <a:endParaRPr/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/>
              <a:t>Axiom JDK в данный момент сертифицирована по 4 УД ФСТЭК, работы по улучшению защищенности продолжаются</a:t>
            </a:r>
            <a:endParaRPr/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/>
              <a:t>Недавно сервер приложений Libercat был сертифицирован по 4 УД ФСТЭК</a:t>
            </a:r>
            <a:endParaRPr/>
          </a:p>
        </p:txBody>
      </p:sp>
      <p:sp>
        <p:nvSpPr>
          <p:cNvPr id="282" name="Google Shape;282;p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0"/>
          <p:cNvSpPr txBox="1"/>
          <p:nvPr>
            <p:ph type="title"/>
          </p:nvPr>
        </p:nvSpPr>
        <p:spPr>
          <a:xfrm>
            <a:off x="332674" y="890853"/>
            <a:ext cx="2450400" cy="8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-RU"/>
              <a:t>Вопросы?</a:t>
            </a:r>
            <a:endParaRPr/>
          </a:p>
        </p:txBody>
      </p:sp>
      <p:sp>
        <p:nvSpPr>
          <p:cNvPr id="288" name="Google Shape;288;p10"/>
          <p:cNvSpPr txBox="1"/>
          <p:nvPr>
            <p:ph idx="1" type="body"/>
          </p:nvPr>
        </p:nvSpPr>
        <p:spPr>
          <a:xfrm>
            <a:off x="340932" y="1626790"/>
            <a:ext cx="37248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/>
              <a:t>E-mail: alexander.drozdov@axiomjdk.ru</a:t>
            </a:r>
            <a:endParaRPr/>
          </a:p>
        </p:txBody>
      </p:sp>
      <p:sp>
        <p:nvSpPr>
          <p:cNvPr id="289" name="Google Shape;289;p1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290" name="Google Shape;290;p10"/>
          <p:cNvPicPr preferRelativeResize="0"/>
          <p:nvPr/>
        </p:nvPicPr>
        <p:blipFill rotWithShape="1">
          <a:blip r:embed="rId3">
            <a:alphaModFix/>
          </a:blip>
          <a:srcRect b="0" l="12770" r="12763" t="0"/>
          <a:stretch/>
        </p:blipFill>
        <p:spPr>
          <a:xfrm>
            <a:off x="4714875" y="0"/>
            <a:ext cx="4429199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"/>
          <p:cNvSpPr txBox="1"/>
          <p:nvPr>
            <p:ph type="title"/>
          </p:nvPr>
        </p:nvSpPr>
        <p:spPr>
          <a:xfrm>
            <a:off x="311700" y="749825"/>
            <a:ext cx="7122600" cy="11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-RU"/>
              <a:t>Содержание</a:t>
            </a:r>
            <a:endParaRPr/>
          </a:p>
        </p:txBody>
      </p:sp>
      <p:sp>
        <p:nvSpPr>
          <p:cNvPr id="85" name="Google Shape;85;p3"/>
          <p:cNvSpPr txBox="1"/>
          <p:nvPr>
            <p:ph idx="1" type="body"/>
          </p:nvPr>
        </p:nvSpPr>
        <p:spPr>
          <a:xfrm>
            <a:off x="311700" y="2066875"/>
            <a:ext cx="8133000" cy="28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85750" lvl="0" marL="28575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ru-RU"/>
              <a:t>Axiom JDK</a:t>
            </a:r>
            <a:endParaRPr/>
          </a:p>
          <a:p>
            <a:pPr indent="-285750" lvl="0" marL="28575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ru-RU"/>
              <a:t>Безопасная Java</a:t>
            </a:r>
            <a:endParaRPr/>
          </a:p>
          <a:p>
            <a:pPr indent="-285750" lvl="0" marL="28575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ru-RU"/>
              <a:t>GC и «Грязная» память</a:t>
            </a:r>
            <a:endParaRPr/>
          </a:p>
          <a:p>
            <a:pPr indent="-285750" lvl="0" marL="28575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ru-RU"/>
              <a:t>Чистим память</a:t>
            </a:r>
            <a:endParaRPr/>
          </a:p>
          <a:p>
            <a:pPr indent="-285750" lvl="0" marL="28575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ru-RU"/>
              <a:t>Но есть проблемы</a:t>
            </a:r>
            <a:endParaRPr/>
          </a:p>
          <a:p>
            <a:pPr indent="-285750" lvl="0" marL="28575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ru-RU"/>
              <a:t>Заключение</a:t>
            </a:r>
            <a:endParaRPr/>
          </a:p>
        </p:txBody>
      </p:sp>
      <p:sp>
        <p:nvSpPr>
          <p:cNvPr id="86" name="Google Shape;86;p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ca00d20a00_0_0"/>
          <p:cNvSpPr txBox="1"/>
          <p:nvPr>
            <p:ph type="title"/>
          </p:nvPr>
        </p:nvSpPr>
        <p:spPr>
          <a:xfrm>
            <a:off x="311700" y="2364425"/>
            <a:ext cx="53088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-RU" sz="3300"/>
              <a:t>Александр Дроздов</a:t>
            </a:r>
            <a:endParaRPr sz="3340">
              <a:solidFill>
                <a:srgbClr val="231F20"/>
              </a:solidFill>
            </a:endParaRPr>
          </a:p>
        </p:txBody>
      </p:sp>
      <p:sp>
        <p:nvSpPr>
          <p:cNvPr id="92" name="Google Shape;92;g2ca00d20a00_0_0"/>
          <p:cNvSpPr txBox="1"/>
          <p:nvPr>
            <p:ph idx="1" type="body"/>
          </p:nvPr>
        </p:nvSpPr>
        <p:spPr>
          <a:xfrm>
            <a:off x="311700" y="2919479"/>
            <a:ext cx="4276500" cy="201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Инженер по информационной безопасности.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Проводил сертификационные испытания для Axiom JDK Certified и Libercat Certified.</a:t>
            </a:r>
            <a:endParaRPr/>
          </a:p>
        </p:txBody>
      </p:sp>
      <p:sp>
        <p:nvSpPr>
          <p:cNvPr id="93" name="Google Shape;93;g2ca00d20a00_0_0"/>
          <p:cNvSpPr/>
          <p:nvPr>
            <p:ph idx="2" type="pic"/>
          </p:nvPr>
        </p:nvSpPr>
        <p:spPr>
          <a:xfrm>
            <a:off x="4714875" y="0"/>
            <a:ext cx="4429200" cy="5143500"/>
          </a:xfrm>
          <a:prstGeom prst="rect">
            <a:avLst/>
          </a:prstGeom>
        </p:spPr>
      </p:sp>
      <p:pic>
        <p:nvPicPr>
          <p:cNvPr id="94" name="Google Shape;94;g2ca00d20a00_0_0"/>
          <p:cNvPicPr preferRelativeResize="0"/>
          <p:nvPr/>
        </p:nvPicPr>
        <p:blipFill rotWithShape="1">
          <a:blip r:embed="rId3">
            <a:alphaModFix/>
          </a:blip>
          <a:srcRect b="0" l="12770" r="12763" t="0"/>
          <a:stretch/>
        </p:blipFill>
        <p:spPr>
          <a:xfrm>
            <a:off x="4714875" y="0"/>
            <a:ext cx="4429199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F5F6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00" name="Google Shape;100;g2c938638079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62218" y="1558323"/>
            <a:ext cx="567225" cy="3190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01" name="Google Shape;101;g2c938638079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850356"/>
            <a:ext cx="9144000" cy="137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02" name="Google Shape;102;g2c938638079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8840" y="2286000"/>
            <a:ext cx="78581" cy="971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03" name="Google Shape;103;g2c938638079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8427" y="2286000"/>
            <a:ext cx="78581" cy="971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04" name="Google Shape;104;g2c938638079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77599" y="2286000"/>
            <a:ext cx="78581" cy="971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05" name="Google Shape;105;g2c938638079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07550" y="2286000"/>
            <a:ext cx="78581" cy="971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06" name="Google Shape;106;g2c938638079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38838" y="2286000"/>
            <a:ext cx="78581" cy="971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07" name="Google Shape;107;g2c938638079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64675" y="2286000"/>
            <a:ext cx="78581" cy="971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08" name="Google Shape;108;g2c938638079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21912" y="2286000"/>
            <a:ext cx="78581" cy="971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09" name="Google Shape;109;g2c938638079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78780" y="2286000"/>
            <a:ext cx="78581" cy="971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10" name="Google Shape;110;g2c938638079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29384" y="2286000"/>
            <a:ext cx="78581" cy="971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11" name="Google Shape;111;g2c938638079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70046" y="2286000"/>
            <a:ext cx="78581" cy="971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12" name="Google Shape;112;g2c938638079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97729" y="1562991"/>
            <a:ext cx="645468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13" name="Google Shape;113;g2c938638079_0_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998088" y="1550603"/>
            <a:ext cx="567225" cy="2489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14" name="Google Shape;114;g2c938638079_0_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716783" y="3675685"/>
            <a:ext cx="567225" cy="154572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g2c938638079_0_0"/>
          <p:cNvSpPr/>
          <p:nvPr/>
        </p:nvSpPr>
        <p:spPr>
          <a:xfrm>
            <a:off x="250031" y="285750"/>
            <a:ext cx="4107600" cy="2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900"/>
              <a:buFont typeface="Roboto Medium"/>
              <a:buNone/>
            </a:pPr>
            <a:r>
              <a:rPr b="0" i="0" lang="ru-RU" sz="1900" u="none" cap="none" strike="noStrike">
                <a:solidFill>
                  <a:srgbClr val="231F20"/>
                </a:solidFill>
                <a:latin typeface="Roboto Medium"/>
                <a:ea typeface="Roboto Medium"/>
                <a:cs typeface="Roboto Medium"/>
                <a:sym typeface="Roboto Medium"/>
              </a:rPr>
              <a:t>ОТ JAVA ДО OPENJDK И </a:t>
            </a:r>
            <a:r>
              <a:rPr b="0" i="0" lang="ru-RU" sz="1900" u="none" cap="none" strike="noStrike">
                <a:solidFill>
                  <a:srgbClr val="00B6CA"/>
                </a:solidFill>
                <a:latin typeface="Roboto Medium"/>
                <a:ea typeface="Roboto Medium"/>
                <a:cs typeface="Roboto Medium"/>
                <a:sym typeface="Roboto Medium"/>
              </a:rPr>
              <a:t>AXIOM</a:t>
            </a:r>
            <a:r>
              <a:rPr b="0" i="0" lang="ru-RU" sz="1900" u="none" cap="none" strike="noStrike">
                <a:solidFill>
                  <a:srgbClr val="231F20"/>
                </a:solidFill>
                <a:latin typeface="Roboto Medium"/>
                <a:ea typeface="Roboto Medium"/>
                <a:cs typeface="Roboto Medium"/>
                <a:sym typeface="Roboto Medium"/>
              </a:rPr>
              <a:t> JDK</a:t>
            </a:r>
            <a:endParaRPr b="0" i="0" sz="1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g2c938638079_0_0"/>
          <p:cNvSpPr/>
          <p:nvPr/>
        </p:nvSpPr>
        <p:spPr>
          <a:xfrm>
            <a:off x="7629525" y="285750"/>
            <a:ext cx="1228800" cy="2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900"/>
              <a:buFont typeface="Roboto Medium"/>
              <a:buNone/>
            </a:pPr>
            <a:r>
              <a:rPr b="0" i="0" lang="ru-RU" sz="1900" u="none" cap="none" strike="noStrike">
                <a:solidFill>
                  <a:srgbClr val="231F20"/>
                </a:solidFill>
                <a:latin typeface="Roboto Medium"/>
                <a:ea typeface="Roboto Medium"/>
                <a:cs typeface="Roboto Medium"/>
                <a:sym typeface="Roboto Medium"/>
              </a:rPr>
              <a:t>1995-202</a:t>
            </a:r>
            <a:r>
              <a:rPr lang="ru-RU" sz="1900">
                <a:solidFill>
                  <a:srgbClr val="231F20"/>
                </a:solidFill>
                <a:latin typeface="Roboto Medium"/>
                <a:ea typeface="Roboto Medium"/>
                <a:cs typeface="Roboto Medium"/>
                <a:sym typeface="Roboto Medium"/>
              </a:rPr>
              <a:t>3</a:t>
            </a:r>
            <a:endParaRPr b="0" i="0" sz="1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g2c938638079_0_0"/>
          <p:cNvSpPr/>
          <p:nvPr/>
        </p:nvSpPr>
        <p:spPr>
          <a:xfrm>
            <a:off x="250031" y="650081"/>
            <a:ext cx="4107600" cy="2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Roboto"/>
              <a:buNone/>
            </a:pPr>
            <a:r>
              <a:rPr b="0" i="0" lang="ru-RU" sz="1200" u="none" cap="none" strike="noStrike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25 + лет опыт инженеров Axiom JDK в разработке Java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g2c938638079_0_0"/>
          <p:cNvSpPr/>
          <p:nvPr/>
        </p:nvSpPr>
        <p:spPr>
          <a:xfrm>
            <a:off x="158822" y="1893094"/>
            <a:ext cx="400200" cy="2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200"/>
              <a:buFont typeface="Roboto"/>
              <a:buNone/>
            </a:pPr>
            <a:r>
              <a:rPr b="1" i="0" lang="ru-RU" sz="1200" u="none" cap="none" strike="noStrike">
                <a:solidFill>
                  <a:srgbClr val="00B6CA"/>
                </a:solidFill>
                <a:latin typeface="Roboto"/>
                <a:ea typeface="Roboto"/>
                <a:cs typeface="Roboto"/>
                <a:sym typeface="Roboto"/>
              </a:rPr>
              <a:t>1995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g2c938638079_0_0"/>
          <p:cNvSpPr/>
          <p:nvPr/>
        </p:nvSpPr>
        <p:spPr>
          <a:xfrm>
            <a:off x="848408" y="1893094"/>
            <a:ext cx="400200" cy="2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200"/>
              <a:buFont typeface="Roboto"/>
              <a:buNone/>
            </a:pPr>
            <a:r>
              <a:rPr b="1" i="0" lang="ru-RU" sz="1200" u="none" cap="none" strike="noStrike">
                <a:solidFill>
                  <a:srgbClr val="00B6CA"/>
                </a:solidFill>
                <a:latin typeface="Roboto"/>
                <a:ea typeface="Roboto"/>
                <a:cs typeface="Roboto"/>
                <a:sym typeface="Roboto"/>
              </a:rPr>
              <a:t>1996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g2c938638079_0_0"/>
          <p:cNvSpPr/>
          <p:nvPr/>
        </p:nvSpPr>
        <p:spPr>
          <a:xfrm>
            <a:off x="1527580" y="3400425"/>
            <a:ext cx="400200" cy="2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200"/>
              <a:buFont typeface="Roboto"/>
              <a:buNone/>
            </a:pPr>
            <a:r>
              <a:rPr b="1" i="0" lang="ru-RU" sz="1200" u="none" cap="none" strike="noStrike">
                <a:solidFill>
                  <a:srgbClr val="00B6CA"/>
                </a:solidFill>
                <a:latin typeface="Roboto"/>
                <a:ea typeface="Roboto"/>
                <a:cs typeface="Roboto"/>
                <a:sym typeface="Roboto"/>
              </a:rPr>
              <a:t>1997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g2c938638079_0_0"/>
          <p:cNvSpPr/>
          <p:nvPr/>
        </p:nvSpPr>
        <p:spPr>
          <a:xfrm>
            <a:off x="2257532" y="1893094"/>
            <a:ext cx="400200" cy="2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200"/>
              <a:buFont typeface="Roboto"/>
              <a:buNone/>
            </a:pPr>
            <a:r>
              <a:rPr b="1" i="0" lang="ru-RU" sz="1200" u="none" cap="none" strike="noStrike">
                <a:solidFill>
                  <a:srgbClr val="00B6CA"/>
                </a:solidFill>
                <a:latin typeface="Roboto"/>
                <a:ea typeface="Roboto"/>
                <a:cs typeface="Roboto"/>
                <a:sym typeface="Roboto"/>
              </a:rPr>
              <a:t>1998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g2c938638079_0_0"/>
          <p:cNvSpPr/>
          <p:nvPr/>
        </p:nvSpPr>
        <p:spPr>
          <a:xfrm>
            <a:off x="3088819" y="3400481"/>
            <a:ext cx="400200" cy="2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200"/>
              <a:buFont typeface="Roboto"/>
              <a:buNone/>
            </a:pPr>
            <a:r>
              <a:rPr b="1" i="0" lang="ru-RU" sz="1200" u="none" cap="none" strike="noStrike">
                <a:solidFill>
                  <a:srgbClr val="00B6CA"/>
                </a:solidFill>
                <a:latin typeface="Roboto"/>
                <a:ea typeface="Roboto"/>
                <a:cs typeface="Roboto"/>
                <a:sym typeface="Roboto"/>
              </a:rPr>
              <a:t>2004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g2c938638079_0_0"/>
          <p:cNvSpPr/>
          <p:nvPr/>
        </p:nvSpPr>
        <p:spPr>
          <a:xfrm>
            <a:off x="3814656" y="1893094"/>
            <a:ext cx="400200" cy="2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200"/>
              <a:buFont typeface="Roboto"/>
              <a:buNone/>
            </a:pPr>
            <a:r>
              <a:rPr b="1" i="0" lang="ru-RU" sz="1200" u="none" cap="none" strike="noStrike">
                <a:solidFill>
                  <a:srgbClr val="00B6CA"/>
                </a:solidFill>
                <a:latin typeface="Roboto"/>
                <a:ea typeface="Roboto"/>
                <a:cs typeface="Roboto"/>
                <a:sym typeface="Roboto"/>
              </a:rPr>
              <a:t>2007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g2c938638079_0_0"/>
          <p:cNvSpPr/>
          <p:nvPr/>
        </p:nvSpPr>
        <p:spPr>
          <a:xfrm>
            <a:off x="4571893" y="3400481"/>
            <a:ext cx="400200" cy="2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200"/>
              <a:buFont typeface="Roboto"/>
              <a:buNone/>
            </a:pPr>
            <a:r>
              <a:rPr b="1" i="0" lang="ru-RU" sz="1200" u="none" cap="none" strike="noStrike">
                <a:solidFill>
                  <a:srgbClr val="00B6CA"/>
                </a:solidFill>
                <a:latin typeface="Roboto"/>
                <a:ea typeface="Roboto"/>
                <a:cs typeface="Roboto"/>
                <a:sym typeface="Roboto"/>
              </a:rPr>
              <a:t>2010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g2c938638079_0_0"/>
          <p:cNvSpPr/>
          <p:nvPr/>
        </p:nvSpPr>
        <p:spPr>
          <a:xfrm>
            <a:off x="5418046" y="3400481"/>
            <a:ext cx="400200" cy="2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200"/>
              <a:buFont typeface="Roboto"/>
              <a:buNone/>
            </a:pPr>
            <a:r>
              <a:rPr b="1" i="0" lang="ru-RU" sz="1200" u="none" cap="none" strike="noStrike">
                <a:solidFill>
                  <a:srgbClr val="00B6CA"/>
                </a:solidFill>
                <a:latin typeface="Roboto"/>
                <a:ea typeface="Roboto"/>
                <a:cs typeface="Roboto"/>
                <a:sym typeface="Roboto"/>
              </a:rPr>
              <a:t>2017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g2c938638079_0_0"/>
          <p:cNvSpPr/>
          <p:nvPr/>
        </p:nvSpPr>
        <p:spPr>
          <a:xfrm>
            <a:off x="6568650" y="3400481"/>
            <a:ext cx="400200" cy="2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200"/>
              <a:buFont typeface="Roboto"/>
              <a:buNone/>
            </a:pPr>
            <a:r>
              <a:rPr b="1" i="0" lang="ru-RU" sz="1200" u="none" cap="none" strike="noStrike">
                <a:solidFill>
                  <a:srgbClr val="00B6CA"/>
                </a:solidFill>
                <a:latin typeface="Roboto"/>
                <a:ea typeface="Roboto"/>
                <a:cs typeface="Roboto"/>
                <a:sym typeface="Roboto"/>
              </a:rPr>
              <a:t>2018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g2c938638079_0_0"/>
          <p:cNvSpPr/>
          <p:nvPr/>
        </p:nvSpPr>
        <p:spPr>
          <a:xfrm>
            <a:off x="7609312" y="3400425"/>
            <a:ext cx="400200" cy="2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200"/>
              <a:buFont typeface="Roboto"/>
              <a:buNone/>
            </a:pPr>
            <a:r>
              <a:rPr b="1" i="0" lang="ru-RU" sz="1200" u="none" cap="none" strike="noStrike">
                <a:solidFill>
                  <a:srgbClr val="00B6CA"/>
                </a:solidFill>
                <a:latin typeface="Roboto"/>
                <a:ea typeface="Roboto"/>
                <a:cs typeface="Roboto"/>
                <a:sym typeface="Roboto"/>
              </a:rPr>
              <a:t>2022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g2c938638079_0_0"/>
          <p:cNvSpPr/>
          <p:nvPr/>
        </p:nvSpPr>
        <p:spPr>
          <a:xfrm>
            <a:off x="-19772" y="3400425"/>
            <a:ext cx="750300" cy="1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800"/>
              <a:buFont typeface="Roboto"/>
              <a:buNone/>
            </a:pPr>
            <a:r>
              <a:rPr b="0" i="0" lang="ru-RU" sz="700" u="none" cap="none" strike="noStrike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Java1.0a2</a:t>
            </a:r>
            <a:endParaRPr b="0" i="0" sz="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g2c938638079_0_0"/>
          <p:cNvSpPr/>
          <p:nvPr/>
        </p:nvSpPr>
        <p:spPr>
          <a:xfrm>
            <a:off x="598377" y="3400425"/>
            <a:ext cx="8931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800"/>
              <a:buFont typeface="Roboto"/>
              <a:buNone/>
            </a:pPr>
            <a:r>
              <a:rPr b="0" i="0" lang="ru-RU" sz="700" u="none" cap="none" strike="noStrike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Java Development</a:t>
            </a:r>
            <a:br>
              <a:rPr b="0" i="0" lang="ru-RU" sz="700" u="none" cap="none" strike="noStrike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0" i="0" lang="ru-RU" sz="700" u="none" cap="none" strike="noStrike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Kit (JDK) 1.0</a:t>
            </a:r>
            <a:endParaRPr b="0" i="0" sz="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g2c938638079_0_0"/>
          <p:cNvSpPr/>
          <p:nvPr/>
        </p:nvSpPr>
        <p:spPr>
          <a:xfrm>
            <a:off x="1200768" y="1861410"/>
            <a:ext cx="10359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800"/>
              <a:buFont typeface="Roboto"/>
              <a:buNone/>
            </a:pPr>
            <a:r>
              <a:rPr b="0" i="0" lang="ru-RU" sz="700" u="none" cap="none" strike="noStrike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По контракту</a:t>
            </a:r>
            <a:r>
              <a:rPr lang="ru-RU" sz="7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0" i="0" lang="ru-RU" sz="700" u="none" cap="none" strike="noStrike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с</a:t>
            </a:r>
            <a:endParaRPr sz="7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800"/>
              <a:buFont typeface="Roboto"/>
              <a:buNone/>
            </a:pPr>
            <a:r>
              <a:rPr b="0" i="0" lang="ru-RU" sz="700" u="none" cap="none" strike="noStrike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Sun Microsystems</a:t>
            </a:r>
            <a:endParaRPr b="0" i="0" sz="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g2c938638079_0_0"/>
          <p:cNvSpPr/>
          <p:nvPr/>
        </p:nvSpPr>
        <p:spPr>
          <a:xfrm>
            <a:off x="1900344" y="3400425"/>
            <a:ext cx="11073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800"/>
              <a:buFont typeface="Roboto"/>
              <a:buNone/>
            </a:pPr>
            <a:r>
              <a:rPr b="0" i="0" lang="ru-RU" sz="700" u="none" cap="none" strike="noStrike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Открыт стандартJava</a:t>
            </a:r>
            <a:br>
              <a:rPr b="0" i="0" lang="ru-RU" sz="700" u="none" cap="none" strike="noStrike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0" i="0" lang="ru-RU" sz="700" u="none" cap="none" strike="noStrike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«Java Community</a:t>
            </a:r>
            <a:endParaRPr sz="7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800"/>
              <a:buFont typeface="Roboto"/>
              <a:buNone/>
            </a:pPr>
            <a:r>
              <a:rPr b="0" i="0" lang="ru-RU" sz="700" u="none" cap="none" strike="noStrike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Process (JCP)»</a:t>
            </a:r>
            <a:endParaRPr b="0" i="0" sz="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g2c938638079_0_0"/>
          <p:cNvSpPr/>
          <p:nvPr/>
        </p:nvSpPr>
        <p:spPr>
          <a:xfrm>
            <a:off x="2767351" y="1861410"/>
            <a:ext cx="10359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800"/>
              <a:buFont typeface="Roboto"/>
              <a:buNone/>
            </a:pPr>
            <a:r>
              <a:rPr b="0" i="0" lang="ru-RU" sz="700" u="none" cap="none" strike="noStrike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Центр разработки</a:t>
            </a:r>
            <a:br>
              <a:rPr b="0" i="0" lang="ru-RU" sz="700" u="none" cap="none" strike="noStrike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0" i="0" lang="ru-RU" sz="700" u="none" cap="none" strike="noStrike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в Санкт-Петербурге</a:t>
            </a:r>
            <a:endParaRPr b="0" i="0" sz="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g2c938638079_0_0"/>
          <p:cNvSpPr/>
          <p:nvPr/>
        </p:nvSpPr>
        <p:spPr>
          <a:xfrm>
            <a:off x="3557789" y="3306633"/>
            <a:ext cx="8931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800"/>
              <a:buFont typeface="Roboto"/>
              <a:buNone/>
            </a:pPr>
            <a:r>
              <a:rPr b="0" i="0" lang="ru-RU" sz="700" u="none" cap="none" strike="noStrike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Создание проекта OpenJDK</a:t>
            </a:r>
            <a:endParaRPr b="0" i="0" sz="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g2c938638079_0_0"/>
          <p:cNvSpPr/>
          <p:nvPr/>
        </p:nvSpPr>
        <p:spPr>
          <a:xfrm>
            <a:off x="4250425" y="1861410"/>
            <a:ext cx="10359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800"/>
              <a:buFont typeface="Roboto"/>
              <a:buNone/>
            </a:pPr>
            <a:r>
              <a:rPr b="0" i="0" lang="ru-RU" sz="700" u="none" cap="none" strike="noStrike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Центр разработки</a:t>
            </a:r>
            <a:endParaRPr sz="7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800"/>
              <a:buFont typeface="Roboto"/>
              <a:buNone/>
            </a:pPr>
            <a:r>
              <a:rPr b="0" i="0" lang="ru-RU" sz="700" u="none" cap="none" strike="noStrike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в Санкт-Петербурге</a:t>
            </a:r>
            <a:endParaRPr b="0" i="0" sz="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g2c938638079_0_0"/>
          <p:cNvSpPr/>
          <p:nvPr/>
        </p:nvSpPr>
        <p:spPr>
          <a:xfrm>
            <a:off x="4890300" y="3620962"/>
            <a:ext cx="1455600" cy="35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"/>
              <a:buFont typeface="Roboto"/>
              <a:buNone/>
            </a:pPr>
            <a:r>
              <a:rPr b="0" i="0" lang="ru-RU" sz="700" u="none" cap="none" strike="noStrike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Изменение лицензии</a:t>
            </a:r>
            <a:endParaRPr sz="7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"/>
              <a:buFont typeface="Roboto"/>
              <a:buNone/>
            </a:pPr>
            <a:r>
              <a:rPr b="0" i="0" lang="ru-RU" sz="700" u="none" cap="none" strike="noStrike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Java, окончание</a:t>
            </a:r>
            <a:endParaRPr sz="7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"/>
              <a:buFont typeface="Roboto"/>
              <a:buNone/>
            </a:pPr>
            <a:r>
              <a:rPr b="0" i="0" lang="ru-RU" sz="700" u="none" cap="none" strike="noStrike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поддержки Java 8</a:t>
            </a:r>
            <a:endParaRPr b="0" i="0" sz="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g2c938638079_0_0"/>
          <p:cNvSpPr/>
          <p:nvPr/>
        </p:nvSpPr>
        <p:spPr>
          <a:xfrm>
            <a:off x="6157938" y="3630859"/>
            <a:ext cx="1221600" cy="40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"/>
              <a:buFont typeface="Roboto"/>
              <a:buNone/>
            </a:pPr>
            <a:r>
              <a:rPr b="0" i="0" lang="ru-RU" sz="700" u="none" cap="none" strike="noStrike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100% исходного кода Java SE открыто в OpenJDK, включая коммерческий функционал</a:t>
            </a:r>
            <a:endParaRPr b="0" i="0" sz="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g2c938638079_0_0"/>
          <p:cNvSpPr/>
          <p:nvPr/>
        </p:nvSpPr>
        <p:spPr>
          <a:xfrm>
            <a:off x="5139384" y="1687167"/>
            <a:ext cx="957300" cy="1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800"/>
              <a:buFont typeface="Roboto"/>
              <a:buNone/>
            </a:pPr>
            <a:r>
              <a:rPr b="0" i="0" lang="ru-RU" sz="700" u="none" cap="none" strike="noStrike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Cоздание</a:t>
            </a:r>
            <a:endParaRPr sz="7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800"/>
              <a:buFont typeface="Roboto"/>
              <a:buNone/>
            </a:pPr>
            <a:r>
              <a:rPr b="0" i="0" lang="ru-RU" sz="700" u="none" cap="none" strike="noStrike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команды</a:t>
            </a:r>
            <a:endParaRPr b="0" i="0" sz="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g2c938638079_0_0"/>
          <p:cNvSpPr/>
          <p:nvPr/>
        </p:nvSpPr>
        <p:spPr>
          <a:xfrm>
            <a:off x="6222150" y="1769165"/>
            <a:ext cx="10932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800"/>
              <a:buFont typeface="Roboto"/>
              <a:buNone/>
            </a:pPr>
            <a:r>
              <a:rPr b="0" i="0" lang="ru-RU" sz="700" u="none" cap="none" strike="noStrike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Выпуск российской платформы Java</a:t>
            </a:r>
            <a:endParaRPr b="0" i="0" sz="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g2c938638079_0_0"/>
          <p:cNvSpPr/>
          <p:nvPr/>
        </p:nvSpPr>
        <p:spPr>
          <a:xfrm>
            <a:off x="7270012" y="1505137"/>
            <a:ext cx="1078800" cy="3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800"/>
              <a:buFont typeface="Roboto"/>
              <a:buNone/>
            </a:pPr>
            <a:r>
              <a:rPr b="0" i="0" lang="ru-RU" sz="700" u="none" cap="none" strike="noStrike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Платформа для:</a:t>
            </a:r>
            <a:endParaRPr sz="7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800"/>
              <a:buFont typeface="Roboto"/>
              <a:buNone/>
            </a:pPr>
            <a:r>
              <a:rPr b="0" i="0" lang="ru-RU" sz="700" u="none" cap="none" strike="noStrike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карты «МИР», СБП,</a:t>
            </a:r>
            <a:endParaRPr sz="7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800"/>
              <a:buFont typeface="Roboto"/>
              <a:buNone/>
            </a:pPr>
            <a:r>
              <a:rPr b="0" i="0" lang="ru-RU" sz="700" u="none" cap="none" strike="noStrike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1С, Мобильная карта</a:t>
            </a:r>
            <a:endParaRPr b="0" i="0" sz="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g2c938638079_0_0"/>
          <p:cNvSpPr/>
          <p:nvPr/>
        </p:nvSpPr>
        <p:spPr>
          <a:xfrm>
            <a:off x="250031" y="4697078"/>
            <a:ext cx="1064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2500"/>
              <a:buFont typeface="Bebas Neue"/>
              <a:buNone/>
            </a:pPr>
            <a:r>
              <a:rPr b="0" i="0" lang="ru-RU" sz="2500" u="none" cap="none" strike="noStrike">
                <a:solidFill>
                  <a:srgbClr val="00B6CA"/>
                </a:solidFill>
                <a:latin typeface="Bebas Neue"/>
                <a:ea typeface="Bebas Neue"/>
                <a:cs typeface="Bebas Neue"/>
                <a:sym typeface="Bebas Neue"/>
              </a:rPr>
              <a:t>Axiom </a:t>
            </a:r>
            <a:r>
              <a:rPr b="0" i="0" lang="ru-RU" sz="2500" u="none" cap="none" strike="noStrike">
                <a:solidFill>
                  <a:srgbClr val="231F20"/>
                </a:solidFill>
                <a:latin typeface="Bebas Neue"/>
                <a:ea typeface="Bebas Neue"/>
                <a:cs typeface="Bebas Neue"/>
                <a:sym typeface="Bebas Neue"/>
              </a:rPr>
              <a:t>JDK</a:t>
            </a:r>
            <a:endParaRPr b="0" i="0" sz="2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g2c938638079_0_0"/>
          <p:cNvSpPr/>
          <p:nvPr/>
        </p:nvSpPr>
        <p:spPr>
          <a:xfrm>
            <a:off x="5334459" y="1881436"/>
            <a:ext cx="5673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2500"/>
              <a:buFont typeface="Bebas Neue"/>
              <a:buNone/>
            </a:pPr>
            <a:r>
              <a:rPr b="0" i="0" lang="ru-RU" sz="1300" u="none" cap="none" strike="noStrike">
                <a:solidFill>
                  <a:srgbClr val="00B6CA"/>
                </a:solidFill>
                <a:latin typeface="Bebas Neue"/>
                <a:ea typeface="Bebas Neue"/>
                <a:cs typeface="Bebas Neue"/>
                <a:sym typeface="Bebas Neue"/>
              </a:rPr>
              <a:t>Axiom </a:t>
            </a:r>
            <a:r>
              <a:rPr b="0" i="0" lang="ru-RU" sz="1300" u="none" cap="none" strike="noStrike">
                <a:solidFill>
                  <a:srgbClr val="231F20"/>
                </a:solidFill>
                <a:latin typeface="Bebas Neue"/>
                <a:ea typeface="Bebas Neue"/>
                <a:cs typeface="Bebas Neue"/>
                <a:sym typeface="Bebas Neue"/>
              </a:rPr>
              <a:t>JDK</a:t>
            </a:r>
            <a:endParaRPr b="0" i="0" sz="1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g2c938638079_0_0"/>
          <p:cNvSpPr/>
          <p:nvPr/>
        </p:nvSpPr>
        <p:spPr>
          <a:xfrm>
            <a:off x="7402199" y="1881436"/>
            <a:ext cx="814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2500"/>
              <a:buFont typeface="Bebas Neue"/>
              <a:buNone/>
            </a:pPr>
            <a:r>
              <a:rPr b="0" i="0" lang="ru-RU" sz="1300" u="none" cap="none" strike="noStrike">
                <a:solidFill>
                  <a:srgbClr val="00B6CA"/>
                </a:solidFill>
                <a:latin typeface="Bebas Neue"/>
                <a:ea typeface="Bebas Neue"/>
                <a:cs typeface="Bebas Neue"/>
                <a:sym typeface="Bebas Neue"/>
              </a:rPr>
              <a:t>Axiom </a:t>
            </a:r>
            <a:r>
              <a:rPr b="0" i="0" lang="ru-RU" sz="1300" u="none" cap="none" strike="noStrike">
                <a:solidFill>
                  <a:srgbClr val="231F20"/>
                </a:solidFill>
                <a:latin typeface="Bebas Neue"/>
                <a:ea typeface="Bebas Neue"/>
                <a:cs typeface="Bebas Neue"/>
                <a:sym typeface="Bebas Neue"/>
              </a:rPr>
              <a:t>JDK pro</a:t>
            </a:r>
            <a:endParaRPr b="0" i="0" sz="1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43" name="Google Shape;143;g2c938638079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86672" y="2286000"/>
            <a:ext cx="78581" cy="971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g2c938638079_0_0"/>
          <p:cNvSpPr/>
          <p:nvPr/>
        </p:nvSpPr>
        <p:spPr>
          <a:xfrm>
            <a:off x="8436653" y="1893094"/>
            <a:ext cx="400200" cy="2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200"/>
              <a:buFont typeface="Roboto"/>
              <a:buNone/>
            </a:pPr>
            <a:r>
              <a:rPr b="1" i="0" lang="ru-RU" sz="1200" u="none" cap="none" strike="noStrike">
                <a:solidFill>
                  <a:srgbClr val="00B6CA"/>
                </a:solidFill>
                <a:latin typeface="Roboto"/>
                <a:ea typeface="Roboto"/>
                <a:cs typeface="Roboto"/>
                <a:sym typeface="Roboto"/>
              </a:rPr>
              <a:t>20</a:t>
            </a:r>
            <a:r>
              <a:rPr b="1" lang="ru-RU" sz="1200">
                <a:solidFill>
                  <a:srgbClr val="00B6CA"/>
                </a:solidFill>
                <a:latin typeface="Roboto"/>
                <a:ea typeface="Roboto"/>
                <a:cs typeface="Roboto"/>
                <a:sym typeface="Roboto"/>
              </a:rPr>
              <a:t>23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g2c938638079_0_0"/>
          <p:cNvSpPr/>
          <p:nvPr/>
        </p:nvSpPr>
        <p:spPr>
          <a:xfrm>
            <a:off x="8099369" y="3400425"/>
            <a:ext cx="1064400" cy="352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"/>
              <a:buFont typeface="Roboto"/>
              <a:buNone/>
            </a:pPr>
            <a:r>
              <a:rPr b="0" i="0" lang="ru-RU" sz="700" u="none" cap="none" strike="noStrike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Изменение лицензии</a:t>
            </a:r>
            <a:endParaRPr sz="7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"/>
              <a:buFont typeface="Roboto"/>
              <a:buNone/>
            </a:pPr>
            <a:r>
              <a:rPr b="0" i="0" lang="ru-RU" sz="700" u="none" cap="none" strike="noStrike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Java, окончание</a:t>
            </a:r>
            <a:endParaRPr sz="7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700"/>
              <a:buFont typeface="Roboto"/>
              <a:buNone/>
            </a:pPr>
            <a:r>
              <a:rPr b="0" i="0" lang="ru-RU" sz="700" u="none" cap="none" strike="noStrike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поддержки Java 8</a:t>
            </a:r>
            <a:endParaRPr b="0" i="0" sz="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g2c938638079_0_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F5F6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g2c938638079_0_50"/>
          <p:cNvPicPr preferRelativeResize="0"/>
          <p:nvPr/>
        </p:nvPicPr>
        <p:blipFill rotWithShape="1">
          <a:blip r:embed="rId3">
            <a:alphaModFix/>
          </a:blip>
          <a:srcRect b="980" l="0" r="0" t="980"/>
          <a:stretch/>
        </p:blipFill>
        <p:spPr>
          <a:xfrm>
            <a:off x="0" y="0"/>
            <a:ext cx="4572001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g2c938638079_0_50"/>
          <p:cNvSpPr/>
          <p:nvPr/>
        </p:nvSpPr>
        <p:spPr>
          <a:xfrm>
            <a:off x="4822031" y="1228725"/>
            <a:ext cx="3822000" cy="5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-RU" sz="1900">
                <a:solidFill>
                  <a:srgbClr val="231F20"/>
                </a:solidFill>
                <a:latin typeface="Roboto Medium"/>
                <a:ea typeface="Roboto Medium"/>
                <a:cs typeface="Roboto Medium"/>
                <a:sym typeface="Roboto Medium"/>
              </a:rPr>
              <a:t>НАДЕЖНЫЙ, БЕЗОПАСНЫЙ СТЕК JAVA-ТЕХНОЛОГИЙ</a:t>
            </a:r>
            <a:endParaRPr sz="1900">
              <a:solidFill>
                <a:srgbClr val="231F2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54" name="Google Shape;154;g2c938638079_0_50"/>
          <p:cNvSpPr/>
          <p:nvPr/>
        </p:nvSpPr>
        <p:spPr>
          <a:xfrm>
            <a:off x="4828298" y="2128913"/>
            <a:ext cx="24792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700"/>
              <a:buFont typeface="Roboto Medium"/>
              <a:buNone/>
            </a:pPr>
            <a:r>
              <a:rPr lang="ru-RU" sz="1100">
                <a:solidFill>
                  <a:srgbClr val="231F20"/>
                </a:solidFill>
                <a:latin typeface="Roboto Medium"/>
                <a:ea typeface="Roboto Medium"/>
                <a:cs typeface="Roboto Medium"/>
                <a:sym typeface="Roboto Medium"/>
              </a:rPr>
              <a:t>Среда исполнения Java</a:t>
            </a:r>
            <a:endParaRPr sz="1100">
              <a:solidFill>
                <a:srgbClr val="231F2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55" name="Google Shape;155;g2c938638079_0_50"/>
          <p:cNvSpPr/>
          <p:nvPr/>
        </p:nvSpPr>
        <p:spPr>
          <a:xfrm>
            <a:off x="4828295" y="2330542"/>
            <a:ext cx="24792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Запись в реестре от 24.06.2019 №5493</a:t>
            </a:r>
            <a:endParaRPr b="0" i="0" sz="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g2c938638079_0_50"/>
          <p:cNvSpPr/>
          <p:nvPr/>
        </p:nvSpPr>
        <p:spPr>
          <a:xfrm>
            <a:off x="7304044" y="2194812"/>
            <a:ext cx="15543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2500"/>
              <a:buFont typeface="Bebas Neue"/>
              <a:buNone/>
            </a:pPr>
            <a:r>
              <a:rPr b="0" i="0" lang="ru-RU" sz="2500" u="none" cap="none" strike="noStrike">
                <a:solidFill>
                  <a:srgbClr val="00B6CA"/>
                </a:solidFill>
                <a:latin typeface="Bebas Neue"/>
                <a:ea typeface="Bebas Neue"/>
                <a:cs typeface="Bebas Neue"/>
                <a:sym typeface="Bebas Neue"/>
              </a:rPr>
              <a:t>Axiom </a:t>
            </a:r>
            <a:r>
              <a:rPr b="0" i="0" lang="ru-RU" sz="2500" u="none" cap="none" strike="noStrike">
                <a:solidFill>
                  <a:srgbClr val="231F20"/>
                </a:solidFill>
                <a:latin typeface="Bebas Neue"/>
                <a:ea typeface="Bebas Neue"/>
                <a:cs typeface="Bebas Neue"/>
                <a:sym typeface="Bebas Neue"/>
              </a:rPr>
              <a:t>JDK PRO</a:t>
            </a:r>
            <a:endParaRPr b="0" i="0" sz="2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7" name="Google Shape;157;g2c938638079_0_50"/>
          <p:cNvCxnSpPr/>
          <p:nvPr/>
        </p:nvCxnSpPr>
        <p:spPr>
          <a:xfrm>
            <a:off x="4822031" y="2567002"/>
            <a:ext cx="4036200" cy="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8" name="Google Shape;158;g2c938638079_0_50"/>
          <p:cNvSpPr/>
          <p:nvPr/>
        </p:nvSpPr>
        <p:spPr>
          <a:xfrm>
            <a:off x="4828298" y="2732381"/>
            <a:ext cx="29418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700"/>
              <a:buFont typeface="Roboto Medium"/>
              <a:buNone/>
            </a:pPr>
            <a:r>
              <a:rPr lang="ru-RU" sz="1100">
                <a:solidFill>
                  <a:srgbClr val="231F20"/>
                </a:solidFill>
                <a:latin typeface="Roboto Medium"/>
                <a:ea typeface="Roboto Medium"/>
                <a:cs typeface="Roboto Medium"/>
                <a:sym typeface="Roboto Medium"/>
              </a:rPr>
              <a:t>Средство Защиты информации</a:t>
            </a:r>
            <a:endParaRPr sz="1100">
              <a:solidFill>
                <a:srgbClr val="231F2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59" name="Google Shape;159;g2c938638079_0_50"/>
          <p:cNvSpPr/>
          <p:nvPr/>
        </p:nvSpPr>
        <p:spPr>
          <a:xfrm>
            <a:off x="4828295" y="2934011"/>
            <a:ext cx="24792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Запись в реестре от 29.05.2023, сертификат ФСТЭК</a:t>
            </a:r>
            <a:endParaRPr sz="8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0" name="Google Shape;160;g2c938638079_0_50"/>
          <p:cNvSpPr/>
          <p:nvPr/>
        </p:nvSpPr>
        <p:spPr>
          <a:xfrm>
            <a:off x="6423112" y="2798280"/>
            <a:ext cx="24351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2500"/>
              <a:buFont typeface="Bebas Neue"/>
              <a:buNone/>
            </a:pPr>
            <a:r>
              <a:rPr b="0" i="0" lang="ru-RU" sz="1800" u="none" cap="none" strike="noStrike">
                <a:solidFill>
                  <a:srgbClr val="00B6CA"/>
                </a:solidFill>
                <a:latin typeface="Bebas Neue"/>
                <a:ea typeface="Bebas Neue"/>
                <a:cs typeface="Bebas Neue"/>
                <a:sym typeface="Bebas Neue"/>
              </a:rPr>
              <a:t>Axiom </a:t>
            </a:r>
            <a:r>
              <a:rPr b="0" i="0" lang="ru-RU" sz="1800" u="none" cap="none" strike="noStrike">
                <a:solidFill>
                  <a:srgbClr val="231F20"/>
                </a:solidFill>
                <a:latin typeface="Bebas Neue"/>
                <a:ea typeface="Bebas Neue"/>
                <a:cs typeface="Bebas Neue"/>
                <a:sym typeface="Bebas Neue"/>
              </a:rPr>
              <a:t>JDK </a:t>
            </a:r>
            <a:r>
              <a:rPr lang="ru-RU" sz="1800">
                <a:solidFill>
                  <a:srgbClr val="231F20"/>
                </a:solidFill>
                <a:latin typeface="Bebas Neue"/>
                <a:ea typeface="Bebas Neue"/>
                <a:cs typeface="Bebas Neue"/>
                <a:sym typeface="Bebas Neue"/>
              </a:rPr>
              <a:t>CERTIFIED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1" name="Google Shape;161;g2c938638079_0_50"/>
          <p:cNvCxnSpPr/>
          <p:nvPr/>
        </p:nvCxnSpPr>
        <p:spPr>
          <a:xfrm>
            <a:off x="4822031" y="3170471"/>
            <a:ext cx="4036200" cy="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2" name="Google Shape;162;g2c938638079_0_50"/>
          <p:cNvSpPr/>
          <p:nvPr/>
        </p:nvSpPr>
        <p:spPr>
          <a:xfrm>
            <a:off x="4828298" y="3335851"/>
            <a:ext cx="24792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700"/>
              <a:buFont typeface="Roboto Medium"/>
              <a:buNone/>
            </a:pPr>
            <a:r>
              <a:rPr lang="ru-RU" sz="1100">
                <a:solidFill>
                  <a:srgbClr val="231F20"/>
                </a:solidFill>
                <a:latin typeface="Roboto Medium"/>
                <a:ea typeface="Roboto Medium"/>
                <a:cs typeface="Roboto Medium"/>
                <a:sym typeface="Roboto Medium"/>
              </a:rPr>
              <a:t>Сервер приложений</a:t>
            </a:r>
            <a:endParaRPr sz="1100">
              <a:solidFill>
                <a:srgbClr val="231F2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63" name="Google Shape;163;g2c938638079_0_50"/>
          <p:cNvSpPr/>
          <p:nvPr/>
        </p:nvSpPr>
        <p:spPr>
          <a:xfrm>
            <a:off x="4828295" y="3537480"/>
            <a:ext cx="24792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Запись в реестре от 20.02.2021 №9208</a:t>
            </a:r>
            <a:endParaRPr sz="8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4" name="Google Shape;164;g2c938638079_0_50"/>
          <p:cNvSpPr/>
          <p:nvPr/>
        </p:nvSpPr>
        <p:spPr>
          <a:xfrm>
            <a:off x="7304044" y="3401750"/>
            <a:ext cx="15543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2500"/>
              <a:buFont typeface="Bebas Neue"/>
              <a:buNone/>
            </a:pPr>
            <a:r>
              <a:rPr lang="ru-RU" sz="2500">
                <a:solidFill>
                  <a:srgbClr val="00B6CA"/>
                </a:solidFill>
                <a:latin typeface="Bebas Neue"/>
                <a:ea typeface="Bebas Neue"/>
                <a:cs typeface="Bebas Neue"/>
                <a:sym typeface="Bebas Neue"/>
              </a:rPr>
              <a:t>LIBER</a:t>
            </a:r>
            <a:r>
              <a:rPr lang="ru-RU" sz="2500">
                <a:solidFill>
                  <a:srgbClr val="231F20"/>
                </a:solidFill>
                <a:latin typeface="Bebas Neue"/>
                <a:ea typeface="Bebas Neue"/>
                <a:cs typeface="Bebas Neue"/>
                <a:sym typeface="Bebas Neue"/>
              </a:rPr>
              <a:t>CAT</a:t>
            </a:r>
            <a:endParaRPr b="0" i="0" sz="2500" u="none" cap="none" strike="noStrike">
              <a:solidFill>
                <a:srgbClr val="231F2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5" name="Google Shape;165;g2c938638079_0_50"/>
          <p:cNvCxnSpPr/>
          <p:nvPr/>
        </p:nvCxnSpPr>
        <p:spPr>
          <a:xfrm>
            <a:off x="4822031" y="3773940"/>
            <a:ext cx="4036200" cy="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6" name="Google Shape;166;g2c938638079_0_50"/>
          <p:cNvSpPr/>
          <p:nvPr/>
        </p:nvSpPr>
        <p:spPr>
          <a:xfrm>
            <a:off x="4828298" y="3939320"/>
            <a:ext cx="24792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-RU" sz="1100">
                <a:solidFill>
                  <a:srgbClr val="231F20"/>
                </a:solidFill>
                <a:latin typeface="Roboto Medium"/>
                <a:ea typeface="Roboto Medium"/>
                <a:cs typeface="Roboto Medium"/>
                <a:sym typeface="Roboto Medium"/>
              </a:rPr>
              <a:t>Контейнеры и облака</a:t>
            </a:r>
            <a:endParaRPr sz="1100">
              <a:solidFill>
                <a:srgbClr val="231F2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67" name="Google Shape;167;g2c938638079_0_50"/>
          <p:cNvSpPr/>
          <p:nvPr/>
        </p:nvSpPr>
        <p:spPr>
          <a:xfrm>
            <a:off x="4828295" y="4140949"/>
            <a:ext cx="24792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Запись в реестре от 20.02.2023 №16685</a:t>
            </a:r>
            <a:endParaRPr b="0" i="0" sz="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g2c938638079_0_50"/>
          <p:cNvSpPr/>
          <p:nvPr/>
        </p:nvSpPr>
        <p:spPr>
          <a:xfrm>
            <a:off x="6893100" y="4005217"/>
            <a:ext cx="19650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2500"/>
              <a:buFont typeface="Bebas Neue"/>
              <a:buNone/>
            </a:pPr>
            <a:r>
              <a:rPr b="0" i="0" lang="ru-RU" sz="1800" u="none" cap="none" strike="noStrike">
                <a:solidFill>
                  <a:srgbClr val="00B6CA"/>
                </a:solidFill>
                <a:latin typeface="Bebas Neue"/>
                <a:ea typeface="Bebas Neue"/>
                <a:cs typeface="Bebas Neue"/>
                <a:sym typeface="Bebas Neue"/>
              </a:rPr>
              <a:t>Axiom </a:t>
            </a:r>
            <a:r>
              <a:rPr lang="ru-RU" sz="1800">
                <a:solidFill>
                  <a:srgbClr val="231F20"/>
                </a:solidFill>
                <a:latin typeface="Bebas Neue"/>
                <a:ea typeface="Bebas Neue"/>
                <a:cs typeface="Bebas Neue"/>
                <a:sym typeface="Bebas Neue"/>
              </a:rPr>
              <a:t>RUNTIME CONTAINER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9" name="Google Shape;169;g2c938638079_0_50"/>
          <p:cNvCxnSpPr/>
          <p:nvPr/>
        </p:nvCxnSpPr>
        <p:spPr>
          <a:xfrm>
            <a:off x="4822031" y="4377409"/>
            <a:ext cx="4036200" cy="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0" name="Google Shape;170;g2c938638079_0_50"/>
          <p:cNvSpPr/>
          <p:nvPr/>
        </p:nvSpPr>
        <p:spPr>
          <a:xfrm>
            <a:off x="4828298" y="4542788"/>
            <a:ext cx="24792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-RU" sz="1100">
                <a:solidFill>
                  <a:srgbClr val="231F20"/>
                </a:solidFill>
                <a:latin typeface="Roboto Medium"/>
                <a:ea typeface="Roboto Medium"/>
                <a:cs typeface="Roboto Medium"/>
                <a:sym typeface="Roboto Medium"/>
              </a:rPr>
              <a:t>Безопасный репозиторий*</a:t>
            </a:r>
            <a:endParaRPr sz="1100">
              <a:solidFill>
                <a:srgbClr val="231F2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71" name="Google Shape;171;g2c938638079_0_50"/>
          <p:cNvSpPr/>
          <p:nvPr/>
        </p:nvSpPr>
        <p:spPr>
          <a:xfrm>
            <a:off x="4828295" y="4744417"/>
            <a:ext cx="24792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*продукт находится в процессе наполнения</a:t>
            </a:r>
            <a:endParaRPr sz="8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2" name="Google Shape;172;g2c938638079_0_50"/>
          <p:cNvSpPr/>
          <p:nvPr/>
        </p:nvSpPr>
        <p:spPr>
          <a:xfrm>
            <a:off x="6755231" y="4608686"/>
            <a:ext cx="21030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2500"/>
              <a:buFont typeface="Bebas Neue"/>
              <a:buNone/>
            </a:pPr>
            <a:r>
              <a:rPr b="0" i="0" lang="ru-RU" sz="1800" u="none" cap="none" strike="noStrike">
                <a:solidFill>
                  <a:srgbClr val="00B6CA"/>
                </a:solidFill>
                <a:latin typeface="Bebas Neue"/>
                <a:ea typeface="Bebas Neue"/>
                <a:cs typeface="Bebas Neue"/>
                <a:sym typeface="Bebas Neue"/>
              </a:rPr>
              <a:t>Axiom </a:t>
            </a:r>
            <a:r>
              <a:rPr lang="ru-RU" sz="1800">
                <a:solidFill>
                  <a:srgbClr val="231F20"/>
                </a:solidFill>
                <a:latin typeface="Bebas Neue"/>
                <a:ea typeface="Bebas Neue"/>
                <a:cs typeface="Bebas Neue"/>
                <a:sym typeface="Bebas Neue"/>
              </a:rPr>
              <a:t>TRUSTED REPOSITORY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3" name="Google Shape;173;g2c938638079_0_50"/>
          <p:cNvCxnSpPr/>
          <p:nvPr/>
        </p:nvCxnSpPr>
        <p:spPr>
          <a:xfrm>
            <a:off x="4822031" y="4980877"/>
            <a:ext cx="4036200" cy="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4" name="Google Shape;174;g2c938638079_0_50"/>
          <p:cNvSpPr/>
          <p:nvPr/>
        </p:nvSpPr>
        <p:spPr>
          <a:xfrm>
            <a:off x="4822031" y="328613"/>
            <a:ext cx="1064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2500"/>
              <a:buFont typeface="Bebas Neue"/>
              <a:buNone/>
            </a:pPr>
            <a:r>
              <a:rPr b="0" i="0" lang="ru-RU" sz="2500" u="none" cap="none" strike="noStrike">
                <a:solidFill>
                  <a:srgbClr val="00B6CA"/>
                </a:solidFill>
                <a:latin typeface="Bebas Neue"/>
                <a:ea typeface="Bebas Neue"/>
                <a:cs typeface="Bebas Neue"/>
                <a:sym typeface="Bebas Neue"/>
              </a:rPr>
              <a:t>Axiom </a:t>
            </a:r>
            <a:r>
              <a:rPr b="0" i="0" lang="ru-RU" sz="2500" u="none" cap="none" strike="noStrike">
                <a:solidFill>
                  <a:srgbClr val="231F20"/>
                </a:solidFill>
                <a:latin typeface="Bebas Neue"/>
                <a:ea typeface="Bebas Neue"/>
                <a:cs typeface="Bebas Neue"/>
                <a:sym typeface="Bebas Neue"/>
              </a:rPr>
              <a:t>JDK</a:t>
            </a:r>
            <a:endParaRPr b="0" i="0" sz="2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g2c938638079_0_5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c7eb2de61c_0_85"/>
          <p:cNvSpPr txBox="1"/>
          <p:nvPr>
            <p:ph type="title"/>
          </p:nvPr>
        </p:nvSpPr>
        <p:spPr>
          <a:xfrm>
            <a:off x="311700" y="749825"/>
            <a:ext cx="7122600" cy="11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-RU"/>
              <a:t>Безопасная Java	</a:t>
            </a:r>
            <a:endParaRPr/>
          </a:p>
        </p:txBody>
      </p:sp>
      <p:sp>
        <p:nvSpPr>
          <p:cNvPr id="181" name="Google Shape;181;g2c7eb2de61c_0_85"/>
          <p:cNvSpPr txBox="1"/>
          <p:nvPr>
            <p:ph idx="1" type="body"/>
          </p:nvPr>
        </p:nvSpPr>
        <p:spPr>
          <a:xfrm>
            <a:off x="311700" y="2066875"/>
            <a:ext cx="8133000" cy="28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sz="1800">
                <a:solidFill>
                  <a:srgbClr val="00AAC3"/>
                </a:solidFill>
                <a:latin typeface="Roboto Medium"/>
                <a:ea typeface="Roboto Medium"/>
                <a:cs typeface="Roboto Medium"/>
                <a:sym typeface="Roboto Medium"/>
              </a:rPr>
              <a:t>PSU</a:t>
            </a:r>
            <a:r>
              <a:rPr lang="ru-RU" sz="1800">
                <a:solidFill>
                  <a:schemeClr val="accent5"/>
                </a:solidFill>
                <a:latin typeface="Roboto Medium"/>
                <a:ea typeface="Roboto Medium"/>
                <a:cs typeface="Roboto Medium"/>
                <a:sym typeface="Roboto Medium"/>
              </a:rPr>
              <a:t> </a:t>
            </a:r>
            <a:r>
              <a:rPr lang="ru-RU" sz="1800">
                <a:latin typeface="Roboto Medium"/>
                <a:ea typeface="Roboto Medium"/>
                <a:cs typeface="Roboto Medium"/>
                <a:sym typeface="Roboto Medium"/>
              </a:rPr>
              <a:t>– несколько десятков критических исправлений (в т.ч. Исправления безопасности) и несколько сотен функциональных исправлений и улучшений.</a:t>
            </a:r>
            <a:endParaRPr sz="1800"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sz="1800">
                <a:solidFill>
                  <a:srgbClr val="00AAC3"/>
                </a:solidFill>
                <a:latin typeface="Roboto Medium"/>
                <a:ea typeface="Roboto Medium"/>
                <a:cs typeface="Roboto Medium"/>
                <a:sym typeface="Roboto Medium"/>
              </a:rPr>
              <a:t>CPU</a:t>
            </a:r>
            <a:r>
              <a:rPr lang="ru-RU" sz="1800">
                <a:solidFill>
                  <a:schemeClr val="accent5"/>
                </a:solidFill>
                <a:latin typeface="Roboto Medium"/>
                <a:ea typeface="Roboto Medium"/>
                <a:cs typeface="Roboto Medium"/>
                <a:sym typeface="Roboto Medium"/>
              </a:rPr>
              <a:t> </a:t>
            </a:r>
            <a:r>
              <a:rPr lang="ru-RU" sz="1800">
                <a:latin typeface="Roboto Medium"/>
                <a:ea typeface="Roboto Medium"/>
                <a:cs typeface="Roboto Medium"/>
                <a:sym typeface="Roboto Medium"/>
              </a:rPr>
              <a:t>– только критические исправления.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B6CA"/>
              </a:buClr>
              <a:buSzPts val="1800"/>
              <a:buFont typeface="Roboto Medium"/>
              <a:buNone/>
            </a:pPr>
            <a:r>
              <a:t/>
            </a:r>
            <a:endParaRPr sz="1800"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50">
              <a:solidFill>
                <a:srgbClr val="00B6CA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82" name="Google Shape;182;g2c7eb2de61c_0_8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"/>
          <p:cNvSpPr txBox="1"/>
          <p:nvPr>
            <p:ph type="title"/>
          </p:nvPr>
        </p:nvSpPr>
        <p:spPr>
          <a:xfrm>
            <a:off x="311700" y="749825"/>
            <a:ext cx="7122600" cy="11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-RU"/>
              <a:t>Безопасная Java	</a:t>
            </a:r>
            <a:endParaRPr/>
          </a:p>
        </p:txBody>
      </p:sp>
      <p:sp>
        <p:nvSpPr>
          <p:cNvPr id="188" name="Google Shape;188;p4"/>
          <p:cNvSpPr txBox="1"/>
          <p:nvPr>
            <p:ph idx="1" type="body"/>
          </p:nvPr>
        </p:nvSpPr>
        <p:spPr>
          <a:xfrm>
            <a:off x="311700" y="2066875"/>
            <a:ext cx="8133000" cy="28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0675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Font typeface="Roboto Medium"/>
              <a:buChar char="●"/>
            </a:pPr>
            <a:r>
              <a:rPr lang="ru-RU" sz="1450">
                <a:solidFill>
                  <a:srgbClr val="00AAC3"/>
                </a:solidFill>
                <a:latin typeface="Roboto Medium"/>
                <a:ea typeface="Roboto Medium"/>
                <a:cs typeface="Roboto Medium"/>
                <a:sym typeface="Roboto Medium"/>
              </a:rPr>
              <a:t>Axiom</a:t>
            </a:r>
            <a:r>
              <a:rPr lang="ru-RU" sz="1450">
                <a:solidFill>
                  <a:schemeClr val="accent5"/>
                </a:solidFill>
                <a:latin typeface="Roboto Medium"/>
                <a:ea typeface="Roboto Medium"/>
                <a:cs typeface="Roboto Medium"/>
                <a:sym typeface="Roboto Medium"/>
              </a:rPr>
              <a:t> </a:t>
            </a:r>
            <a:r>
              <a:rPr lang="ru-RU" sz="1450">
                <a:latin typeface="Roboto Medium"/>
                <a:ea typeface="Roboto Medium"/>
                <a:cs typeface="Roboto Medium"/>
                <a:sym typeface="Roboto Medium"/>
              </a:rPr>
              <a:t>JDK Certified – сертифицирован по 4УД, в соответствии с требованиями ФСТЭК России</a:t>
            </a:r>
            <a:endParaRPr sz="1450"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-320675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Font typeface="Roboto Medium"/>
              <a:buChar char="●"/>
            </a:pPr>
            <a:r>
              <a:rPr lang="ru-RU" sz="1450">
                <a:latin typeface="Roboto Medium"/>
                <a:ea typeface="Roboto Medium"/>
                <a:cs typeface="Roboto Medium"/>
                <a:sym typeface="Roboto Medium"/>
              </a:rPr>
              <a:t>Реализована концепция процесса безопасной разработки ПО (SDL)</a:t>
            </a:r>
            <a:endParaRPr sz="1450"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-320675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Font typeface="Roboto Medium"/>
              <a:buChar char="●"/>
            </a:pPr>
            <a:r>
              <a:rPr lang="ru-RU" sz="1450">
                <a:latin typeface="Roboto Medium"/>
                <a:ea typeface="Roboto Medium"/>
                <a:cs typeface="Roboto Medium"/>
                <a:sym typeface="Roboto Medium"/>
              </a:rPr>
              <a:t>Объем верифицированного исходного кода российского дистрибутива среды исполнения Java составляет 12 млн строк</a:t>
            </a:r>
            <a:endParaRPr sz="1450"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-320675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Font typeface="Roboto Medium"/>
              <a:buChar char="●"/>
            </a:pPr>
            <a:r>
              <a:rPr lang="ru-RU" sz="1450">
                <a:latin typeface="Roboto Medium"/>
                <a:ea typeface="Roboto Medium"/>
                <a:cs typeface="Roboto Medium"/>
                <a:sym typeface="Roboto Medium"/>
              </a:rPr>
              <a:t>Доработан сборщик мусора: сделали его безопаснее</a:t>
            </a:r>
            <a:endParaRPr sz="14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sp>
        <p:nvSpPr>
          <p:cNvPr id="189" name="Google Shape;189;p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5"/>
          <p:cNvSpPr txBox="1"/>
          <p:nvPr>
            <p:ph type="title"/>
          </p:nvPr>
        </p:nvSpPr>
        <p:spPr>
          <a:xfrm>
            <a:off x="311700" y="749825"/>
            <a:ext cx="7122600" cy="11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-RU"/>
              <a:t>GC и «Грязная» память</a:t>
            </a:r>
            <a:endParaRPr/>
          </a:p>
        </p:txBody>
      </p:sp>
      <p:sp>
        <p:nvSpPr>
          <p:cNvPr id="195" name="Google Shape;195;p5"/>
          <p:cNvSpPr txBox="1"/>
          <p:nvPr>
            <p:ph idx="1" type="body"/>
          </p:nvPr>
        </p:nvSpPr>
        <p:spPr>
          <a:xfrm>
            <a:off x="311700" y="2066875"/>
            <a:ext cx="8133000" cy="28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85750" lvl="0" marL="28575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ru-RU"/>
              <a:t>GC не удаляет и не очищает память, только помечает регион как свободный</a:t>
            </a:r>
            <a:endParaRPr/>
          </a:p>
          <a:p>
            <a:pPr indent="-285750" lvl="0" marL="28575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ru-RU"/>
              <a:t>Злоумышленник может прочитать ключи и пароли</a:t>
            </a:r>
            <a:endParaRPr/>
          </a:p>
          <a:p>
            <a:pPr indent="-285750" lvl="0" marL="28575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ru-RU"/>
              <a:t>Мы можем очистить это все в руками, char[] вместо String</a:t>
            </a:r>
            <a:endParaRPr/>
          </a:p>
          <a:p>
            <a:pPr indent="-285750" lvl="0" marL="28575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ru-RU"/>
              <a:t>Но это не удобно и не всегда возможно</a:t>
            </a:r>
            <a:endParaRPr/>
          </a:p>
          <a:p>
            <a:pPr indent="-184150" lvl="0" marL="28575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sp>
        <p:nvSpPr>
          <p:cNvPr id="196" name="Google Shape;196;p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c7eb2de61c_0_22"/>
          <p:cNvSpPr/>
          <p:nvPr/>
        </p:nvSpPr>
        <p:spPr>
          <a:xfrm>
            <a:off x="326211" y="1001700"/>
            <a:ext cx="3845100" cy="3140100"/>
          </a:xfrm>
          <a:prstGeom prst="rect">
            <a:avLst/>
          </a:prstGeom>
          <a:solidFill>
            <a:srgbClr val="E1EDF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E1ED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g2c7eb2de61c_0_22"/>
          <p:cNvSpPr/>
          <p:nvPr/>
        </p:nvSpPr>
        <p:spPr>
          <a:xfrm>
            <a:off x="4951606" y="1001700"/>
            <a:ext cx="3845100" cy="3140100"/>
          </a:xfrm>
          <a:prstGeom prst="rect">
            <a:avLst/>
          </a:prstGeom>
          <a:solidFill>
            <a:srgbClr val="E1EDF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g2c7eb2de61c_0_22"/>
          <p:cNvSpPr/>
          <p:nvPr/>
        </p:nvSpPr>
        <p:spPr>
          <a:xfrm>
            <a:off x="4951606" y="1024964"/>
            <a:ext cx="1267800" cy="521400"/>
          </a:xfrm>
          <a:prstGeom prst="rect">
            <a:avLst/>
          </a:prstGeom>
          <a:solidFill>
            <a:srgbClr val="00AAC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g2c7eb2de61c_0_22"/>
          <p:cNvSpPr/>
          <p:nvPr/>
        </p:nvSpPr>
        <p:spPr>
          <a:xfrm>
            <a:off x="6240307" y="1024964"/>
            <a:ext cx="1267800" cy="521400"/>
          </a:xfrm>
          <a:prstGeom prst="rect">
            <a:avLst/>
          </a:prstGeom>
          <a:solidFill>
            <a:srgbClr val="00AAC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g2c7eb2de61c_0_22"/>
          <p:cNvSpPr/>
          <p:nvPr/>
        </p:nvSpPr>
        <p:spPr>
          <a:xfrm>
            <a:off x="7529010" y="1019271"/>
            <a:ext cx="1267800" cy="521400"/>
          </a:xfrm>
          <a:prstGeom prst="rect">
            <a:avLst/>
          </a:prstGeom>
          <a:solidFill>
            <a:srgbClr val="00AAC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g2c7eb2de61c_0_22"/>
          <p:cNvSpPr txBox="1"/>
          <p:nvPr/>
        </p:nvSpPr>
        <p:spPr>
          <a:xfrm>
            <a:off x="5139687" y="1172336"/>
            <a:ext cx="1100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-RU" sz="1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Obj1</a:t>
            </a:r>
            <a:endParaRPr b="1" i="0" sz="14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7" name="Google Shape;207;g2c7eb2de61c_0_22"/>
          <p:cNvSpPr txBox="1"/>
          <p:nvPr/>
        </p:nvSpPr>
        <p:spPr>
          <a:xfrm>
            <a:off x="6470185" y="1178028"/>
            <a:ext cx="1100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-RU" sz="1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Obj2</a:t>
            </a:r>
            <a:endParaRPr b="1" i="0" sz="14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8" name="Google Shape;208;g2c7eb2de61c_0_22"/>
          <p:cNvSpPr txBox="1"/>
          <p:nvPr/>
        </p:nvSpPr>
        <p:spPr>
          <a:xfrm>
            <a:off x="7717089" y="1172334"/>
            <a:ext cx="1100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-RU" sz="1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Obj3</a:t>
            </a:r>
            <a:endParaRPr b="1" i="0" sz="14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9" name="Google Shape;209;g2c7eb2de61c_0_22"/>
          <p:cNvSpPr/>
          <p:nvPr/>
        </p:nvSpPr>
        <p:spPr>
          <a:xfrm>
            <a:off x="328534" y="1019271"/>
            <a:ext cx="1267800" cy="521400"/>
          </a:xfrm>
          <a:prstGeom prst="rect">
            <a:avLst/>
          </a:prstGeom>
          <a:solidFill>
            <a:srgbClr val="00AAC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g2c7eb2de61c_0_22"/>
          <p:cNvSpPr txBox="1"/>
          <p:nvPr/>
        </p:nvSpPr>
        <p:spPr>
          <a:xfrm>
            <a:off x="516615" y="1166644"/>
            <a:ext cx="1100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-RU" sz="1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Obj1</a:t>
            </a:r>
            <a:endParaRPr b="1" i="0" sz="14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1" name="Google Shape;211;g2c7eb2de61c_0_22"/>
          <p:cNvSpPr/>
          <p:nvPr/>
        </p:nvSpPr>
        <p:spPr>
          <a:xfrm>
            <a:off x="1727527" y="2065945"/>
            <a:ext cx="1267800" cy="521400"/>
          </a:xfrm>
          <a:prstGeom prst="rect">
            <a:avLst/>
          </a:prstGeom>
          <a:solidFill>
            <a:srgbClr val="00AAC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g2c7eb2de61c_0_22"/>
          <p:cNvSpPr txBox="1"/>
          <p:nvPr/>
        </p:nvSpPr>
        <p:spPr>
          <a:xfrm>
            <a:off x="1957405" y="2219010"/>
            <a:ext cx="1100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-RU" sz="1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Obj2</a:t>
            </a:r>
            <a:endParaRPr b="1" i="0" sz="14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3" name="Google Shape;213;g2c7eb2de61c_0_22"/>
          <p:cNvSpPr/>
          <p:nvPr/>
        </p:nvSpPr>
        <p:spPr>
          <a:xfrm>
            <a:off x="983334" y="3094546"/>
            <a:ext cx="1267800" cy="521400"/>
          </a:xfrm>
          <a:prstGeom prst="rect">
            <a:avLst/>
          </a:prstGeom>
          <a:solidFill>
            <a:srgbClr val="00AAC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g2c7eb2de61c_0_22"/>
          <p:cNvSpPr txBox="1"/>
          <p:nvPr/>
        </p:nvSpPr>
        <p:spPr>
          <a:xfrm>
            <a:off x="1171414" y="3247609"/>
            <a:ext cx="1100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-RU" sz="1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Obj3</a:t>
            </a:r>
            <a:endParaRPr b="1" i="0" sz="14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15" name="Google Shape;215;g2c7eb2de61c_0_22"/>
          <p:cNvCxnSpPr/>
          <p:nvPr/>
        </p:nvCxnSpPr>
        <p:spPr>
          <a:xfrm>
            <a:off x="4261977" y="2587215"/>
            <a:ext cx="557100" cy="0"/>
          </a:xfrm>
          <a:prstGeom prst="straightConnector1">
            <a:avLst/>
          </a:prstGeom>
          <a:noFill/>
          <a:ln cap="flat" cmpd="sng" w="9525">
            <a:solidFill>
              <a:srgbClr val="00AAC3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16" name="Google Shape;216;g2c7eb2de61c_0_22"/>
          <p:cNvSpPr/>
          <p:nvPr/>
        </p:nvSpPr>
        <p:spPr>
          <a:xfrm>
            <a:off x="6386590" y="2069046"/>
            <a:ext cx="1267800" cy="521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g2c7eb2de61c_0_22"/>
          <p:cNvSpPr txBox="1"/>
          <p:nvPr/>
        </p:nvSpPr>
        <p:spPr>
          <a:xfrm>
            <a:off x="6616472" y="2222100"/>
            <a:ext cx="685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-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Obj2</a:t>
            </a:r>
            <a:endParaRPr b="1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8" name="Google Shape;218;g2c7eb2de61c_0_22"/>
          <p:cNvSpPr/>
          <p:nvPr/>
        </p:nvSpPr>
        <p:spPr>
          <a:xfrm>
            <a:off x="5642397" y="3097648"/>
            <a:ext cx="1267800" cy="521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g2c7eb2de61c_0_22"/>
          <p:cNvSpPr txBox="1"/>
          <p:nvPr/>
        </p:nvSpPr>
        <p:spPr>
          <a:xfrm>
            <a:off x="5830476" y="3250710"/>
            <a:ext cx="1100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-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Obj3</a:t>
            </a:r>
            <a:endParaRPr b="1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0" name="Google Shape;220;g2c7eb2de61c_0_2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Axiom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