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0" r:id="rId2"/>
  </p:sldMasterIdLst>
  <p:notesMasterIdLst>
    <p:notesMasterId r:id="rId34"/>
  </p:notesMasterIdLst>
  <p:handoutMasterIdLst>
    <p:handoutMasterId r:id="rId35"/>
  </p:handoutMasterIdLst>
  <p:sldIdLst>
    <p:sldId id="328" r:id="rId3"/>
    <p:sldId id="260" r:id="rId4"/>
    <p:sldId id="261" r:id="rId5"/>
    <p:sldId id="257" r:id="rId6"/>
    <p:sldId id="331" r:id="rId7"/>
    <p:sldId id="258" r:id="rId8"/>
    <p:sldId id="259" r:id="rId9"/>
    <p:sldId id="337" r:id="rId10"/>
    <p:sldId id="357" r:id="rId11"/>
    <p:sldId id="358" r:id="rId12"/>
    <p:sldId id="359" r:id="rId13"/>
    <p:sldId id="360" r:id="rId14"/>
    <p:sldId id="361" r:id="rId15"/>
    <p:sldId id="329" r:id="rId16"/>
    <p:sldId id="338" r:id="rId17"/>
    <p:sldId id="339" r:id="rId18"/>
    <p:sldId id="340" r:id="rId19"/>
    <p:sldId id="341" r:id="rId20"/>
    <p:sldId id="342" r:id="rId21"/>
    <p:sldId id="262" r:id="rId22"/>
    <p:sldId id="263" r:id="rId23"/>
    <p:sldId id="264" r:id="rId24"/>
    <p:sldId id="267" r:id="rId25"/>
    <p:sldId id="270" r:id="rId26"/>
    <p:sldId id="355" r:id="rId27"/>
    <p:sldId id="362" r:id="rId28"/>
    <p:sldId id="363" r:id="rId29"/>
    <p:sldId id="269" r:id="rId30"/>
    <p:sldId id="356" r:id="rId31"/>
    <p:sldId id="276" r:id="rId32"/>
    <p:sldId id="34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дров Сергей Андреевич" initials="НСА" lastIdx="4" clrIdx="0">
    <p:extLst>
      <p:ext uri="{19B8F6BF-5375-455C-9EA6-DF929625EA0E}">
        <p15:presenceInfo xmlns:p15="http://schemas.microsoft.com/office/powerpoint/2012/main" userId="Недров Сергей Андр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79294"/>
  </p:normalViewPr>
  <p:slideViewPr>
    <p:cSldViewPr snapToGrid="0">
      <p:cViewPr varScale="1">
        <p:scale>
          <a:sx n="98" d="100"/>
          <a:sy n="98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8" d="100"/>
          <a:sy n="128" d="100"/>
        </p:scale>
        <p:origin x="44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3T18:35:32.137" idx="1">
    <p:pos x="7270" y="731"/>
    <p:text>вредоносные закладки в open source?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3T18:35:57.247" idx="2">
    <p:pos x="6666" y="731"/>
    <p:text>вредоносные закладки в open source?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3T18:36:01.715" idx="3">
    <p:pos x="6434" y="731"/>
    <p:text>вредоносные закладки в open source?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3T18:36:08.373" idx="4">
    <p:pos x="7183" y="530"/>
    <p:text>в чем суть мема? Предлагаю удалить эту историю. Либо если ничего не готово написать work in progress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AB2A572-387B-A020-F9BC-7FAF6344F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C3F1D-BC69-6656-6D88-43B21BE6B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38DE-233A-C047-B6F6-399CA28EC6C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BD4C5A-CB9C-89E1-9CC1-E5B4C14FBB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354CF5-8B2B-3CD6-4E03-7E49D4675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43AF-BA18-DA4F-A35D-10AB433F9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7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A2507-DA62-D643-8C58-23A7A4BCCA9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A1E7-30D6-6345-8C53-04476872B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3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3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3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Подводку к тому почему нужен ГОСТ и примеры других методологий. Почему выбор пал на ГОСТ у нас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0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Почему сравнение с </a:t>
            </a:r>
            <a:r>
              <a:rPr lang="en-US" dirty="0" err="1"/>
              <a:t>PMBoK</a:t>
            </a:r>
            <a:r>
              <a:rPr lang="ru-RU" dirty="0"/>
              <a:t> и что такое </a:t>
            </a:r>
            <a:r>
              <a:rPr lang="en-US" dirty="0" err="1"/>
              <a:t>PMBoK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0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8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A1E7-30D6-6345-8C53-04476872B45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2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D5D378-91E6-066C-023B-F12644786D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0038" y="1412776"/>
            <a:ext cx="4422687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0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CD037-4933-E93B-3EDB-7C847B6E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FD19BF-3109-CFE8-5218-32354BE3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1C86D-4D40-DA49-BCF6-6B85F54E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B322-3A84-DF42-A642-64F19665704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C0624-32F8-6582-B56C-0FD59FCB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73FD6-1FFA-053C-9E7B-594DCD5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5E2-D496-284F-8801-661E7A1F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2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5C3FA-5C57-4AAF-300F-F0D3475C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FE5E85-794E-05AE-5C10-1677F41E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0B322-3A84-DF42-A642-64F19665704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E085E4-E236-0527-9C88-737BE0B7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7E2E48-487F-4866-7E8B-870D3A82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B05E2-D496-284F-8801-661E7A1F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8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7C3821-D52F-0756-D43B-8D450994E8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74933" y="632178"/>
            <a:ext cx="4989689" cy="5463822"/>
          </a:xfrm>
          <a:prstGeom prst="rect">
            <a:avLst/>
          </a:prstGeom>
          <a:noFill/>
        </p:spPr>
        <p:txBody>
          <a:bodyPr vert="horz" wrap="square" lIns="0" tIns="1440000" rIns="0" bIns="0" rtlCol="0" anchor="t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блок для картинок из библиотеки в </a:t>
            </a:r>
            <a:r>
              <a:rPr lang="ru-RU" dirty="0" err="1"/>
              <a:t>Конфе</a:t>
            </a:r>
            <a:r>
              <a:rPr lang="ru-RU" dirty="0"/>
              <a:t>:  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C1CD2-0E85-D4A8-6B19-C3553B476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3553248"/>
            <a:ext cx="5554771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63E394-F31F-B364-600D-F21274031773}"/>
              </a:ext>
            </a:extLst>
          </p:cNvPr>
          <p:cNvCxnSpPr/>
          <p:nvPr userDrawn="1"/>
        </p:nvCxnSpPr>
        <p:spPr>
          <a:xfrm>
            <a:off x="982663" y="4845269"/>
            <a:ext cx="10874375" cy="0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B96496-D2C5-18F9-D0DD-E2E291A1A0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5013437"/>
            <a:ext cx="4573185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6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с кратким описанием сути презентации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4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7C3821-D52F-0756-D43B-8D450994E8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74933" y="632178"/>
            <a:ext cx="4989689" cy="5463822"/>
          </a:xfrm>
          <a:prstGeom prst="rect">
            <a:avLst/>
          </a:prstGeom>
          <a:noFill/>
        </p:spPr>
        <p:txBody>
          <a:bodyPr vert="horz" wrap="square" lIns="0" tIns="1440000" rIns="0" bIns="0" rtlCol="0" anchor="t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блок для картинок из библиотеки в </a:t>
            </a:r>
            <a:r>
              <a:rPr lang="ru-RU" dirty="0" err="1"/>
              <a:t>Конфе</a:t>
            </a:r>
            <a:r>
              <a:rPr lang="ru-RU" dirty="0"/>
              <a:t>:  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C1CD2-0E85-D4A8-6B19-C3553B476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3553248"/>
            <a:ext cx="5554771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63E394-F31F-B364-600D-F21274031773}"/>
              </a:ext>
            </a:extLst>
          </p:cNvPr>
          <p:cNvCxnSpPr/>
          <p:nvPr userDrawn="1"/>
        </p:nvCxnSpPr>
        <p:spPr>
          <a:xfrm>
            <a:off x="982663" y="4845269"/>
            <a:ext cx="10874375" cy="0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B96496-D2C5-18F9-D0DD-E2E291A1A0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5013437"/>
            <a:ext cx="4573185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6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с кратким описанием сути презентации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2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+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C1CD2-0E85-D4A8-6B19-C3553B476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2277604"/>
            <a:ext cx="5554771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63E394-F31F-B364-600D-F21274031773}"/>
              </a:ext>
            </a:extLst>
          </p:cNvPr>
          <p:cNvCxnSpPr/>
          <p:nvPr userDrawn="1"/>
        </p:nvCxnSpPr>
        <p:spPr>
          <a:xfrm>
            <a:off x="982663" y="3569625"/>
            <a:ext cx="10874375" cy="0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B96496-D2C5-18F9-D0DD-E2E291A1A0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3737793"/>
            <a:ext cx="4573185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6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с кратким описанием сути презентации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2F5A3B-AF94-4856-5560-0310997AA2D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664707" y="5453893"/>
            <a:ext cx="2174378" cy="553998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Имя Фамилия</a:t>
            </a:r>
            <a:br>
              <a:rPr lang="en-US" dirty="0"/>
            </a:br>
            <a:r>
              <a:rPr lang="ru-RU" dirty="0"/>
              <a:t>Должность</a:t>
            </a:r>
            <a:br>
              <a:rPr lang="en-US" dirty="0"/>
            </a:br>
            <a:r>
              <a:rPr lang="ru-RU" dirty="0"/>
              <a:t>Еще информация если нужно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EE33DC-A921-D59C-47B9-B8DA6DB92E7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72592" y="4583289"/>
            <a:ext cx="1522252" cy="145626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Блок для фотографии спикера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A141FF-58F4-540D-164E-BAE6828045F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74933" y="632178"/>
            <a:ext cx="4989689" cy="5463822"/>
          </a:xfrm>
          <a:prstGeom prst="rect">
            <a:avLst/>
          </a:prstGeom>
          <a:noFill/>
        </p:spPr>
        <p:txBody>
          <a:bodyPr vert="horz" wrap="square" lIns="0" tIns="1440000" rIns="0" bIns="0" rtlCol="0" anchor="t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блок для картинок из библиотеки в </a:t>
            </a:r>
            <a:r>
              <a:rPr lang="ru-RU" dirty="0" err="1"/>
              <a:t>Конфе</a:t>
            </a:r>
            <a:r>
              <a:rPr lang="ru-RU" dirty="0"/>
              <a:t>: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56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8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98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r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F97A2-64EA-6B64-BA13-0A1ED0C5AD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9785" y="1412776"/>
            <a:ext cx="5667253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D5D378-91E6-066C-023B-F12644786D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0038" y="1412776"/>
            <a:ext cx="5667253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353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412776"/>
            <a:ext cx="3636059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2837" y="1412776"/>
            <a:ext cx="3636059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20979" y="1412776"/>
            <a:ext cx="3636059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1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3">
          <p15:clr>
            <a:srgbClr val="FBAE40"/>
          </p15:clr>
        </p15:guide>
        <p15:guide id="2" pos="51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4853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95169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0168FA-BAFF-2C19-BC6A-0E5F87C86D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7438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94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3885">
          <p15:clr>
            <a:srgbClr val="FBAE40"/>
          </p15:clr>
        </p15:guide>
        <p15:guide id="3" pos="57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4853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95169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0168FA-BAFF-2C19-BC6A-0E5F87C86D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5011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895FFD-23DB-0AE2-234D-F43F34D893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4695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230D87-FF52-D3BA-8D6C-425EC44B94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34853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97EBA3-04B3-79AE-4C32-A8888982C7A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95169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582172-7850-9337-96A2-B206B04AC2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5011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42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3885">
          <p15:clr>
            <a:srgbClr val="FBAE40"/>
          </p15:clr>
        </p15:guide>
        <p15:guide id="3" pos="57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4853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95169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0168FA-BAFF-2C19-BC6A-0E5F87C86D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5011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895FFD-23DB-0AE2-234D-F43F34D893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4695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230D87-FF52-D3BA-8D6C-425EC44B94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34853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97EBA3-04B3-79AE-4C32-A8888982C7A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95169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582172-7850-9337-96A2-B206B04AC2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5011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ADA3E-BCF7-AC7A-C839-4203331FCD1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04695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FF6A79-3738-EF3F-8BC2-1CA64F7CC4F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234853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1A41F4-CDCC-8611-93B5-F1F5E24BB7E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95169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FB6B5F-B1A0-B8ED-7044-F3CA359325B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165011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72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3885">
          <p15:clr>
            <a:srgbClr val="FBAE40"/>
          </p15:clr>
        </p15:guide>
        <p15:guide id="3" pos="57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9E67-0AB4-B72A-4A7F-5F9C06632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1631773"/>
            <a:ext cx="11557000" cy="276998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rgbClr val="43546A"/>
                </a:solidFill>
              </a:defRPr>
            </a:lvl1pPr>
          </a:lstStyle>
          <a:p>
            <a:r>
              <a:rPr lang="ru-RU" dirty="0"/>
              <a:t>Это самый большой заголовок в две-три строки для самых важных тезисов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74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19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ECEE5-C2DF-4EB3-E8C3-B2623553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A2339-54AD-3964-084A-99338776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0E4BD-51F8-0121-E5E2-D75EEAFB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B322-3A84-DF42-A642-64F19665704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2095A-E89B-0FC0-ACEC-3BC3656F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ECE5-2C3E-5697-5162-39CE5B40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5E2-D496-284F-8801-661E7A1F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2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B133-CD96-0B1B-FCD9-4269806B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677341"/>
            <a:ext cx="3883948" cy="1969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ru-RU" dirty="0"/>
              <a:t>Текстовый блок</a:t>
            </a:r>
            <a:endParaRPr lang="en-GB" dirty="0"/>
          </a:p>
          <a:p>
            <a:pPr lvl="1"/>
            <a:r>
              <a:rPr lang="ru-RU" dirty="0"/>
              <a:t>Текстовый блок</a:t>
            </a:r>
            <a:endParaRPr lang="en-GB" dirty="0"/>
          </a:p>
          <a:p>
            <a:pPr lvl="2"/>
            <a:r>
              <a:rPr lang="ru-RU" dirty="0"/>
              <a:t>Текстовый блок</a:t>
            </a:r>
            <a:endParaRPr lang="en-GB" dirty="0"/>
          </a:p>
          <a:p>
            <a:pPr lvl="3"/>
            <a:r>
              <a:rPr lang="ru-RU" dirty="0"/>
              <a:t>Текстовый блок</a:t>
            </a:r>
          </a:p>
          <a:p>
            <a:pPr lvl="4"/>
            <a:r>
              <a:rPr lang="ru-RU" dirty="0"/>
              <a:t>Текстовый блок</a:t>
            </a:r>
            <a:endParaRPr lang="en-RU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302764F-F0B9-A812-B592-351D5E95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6220"/>
            <a:ext cx="963026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B4B0C1-6DF3-7D4A-A597-FCE85C42B10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0038" y="6485933"/>
            <a:ext cx="1036320" cy="165907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F4E81DC-08F8-DBC0-CDED-A7AEC5775307}"/>
              </a:ext>
            </a:extLst>
          </p:cNvPr>
          <p:cNvSpPr txBox="1">
            <a:spLocks/>
          </p:cNvSpPr>
          <p:nvPr userDrawn="1"/>
        </p:nvSpPr>
        <p:spPr>
          <a:xfrm>
            <a:off x="11466664" y="6487842"/>
            <a:ext cx="390373" cy="17527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F551D-ED7E-5B4D-8739-AA7AB6056454}" type="slidenum">
              <a:rPr lang="en-RU" smtClean="0">
                <a:solidFill>
                  <a:srgbClr val="43546A"/>
                </a:solidFill>
              </a:rPr>
              <a:pPr/>
              <a:t>‹#›</a:t>
            </a:fld>
            <a:endParaRPr lang="en-RU" dirty="0">
              <a:solidFill>
                <a:srgbClr val="43546A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3C28A3-538B-751B-3951-7DFBF51092D3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1580444" y="6575481"/>
            <a:ext cx="9886220" cy="4694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5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7" r:id="rId10"/>
    <p:sldLayoutId id="2147483660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200" kern="1200">
          <a:solidFill>
            <a:srgbClr val="43546A"/>
          </a:solidFill>
          <a:latin typeface="SB Sans Display" panose="020B0503040504020204" pitchFamily="34" charset="0"/>
          <a:ea typeface="+mj-ea"/>
          <a:cs typeface="SB Sans Display" panose="020B05030405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4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7469">
          <p15:clr>
            <a:srgbClr val="F26B43"/>
          </p15:clr>
        </p15:guide>
        <p15:guide id="3" pos="1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B133-CD96-0B1B-FCD9-4269806B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677341"/>
            <a:ext cx="3883948" cy="1969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ru-RU" dirty="0"/>
              <a:t>Текстовый блок</a:t>
            </a:r>
            <a:endParaRPr lang="en-GB" dirty="0"/>
          </a:p>
          <a:p>
            <a:pPr lvl="1"/>
            <a:r>
              <a:rPr lang="ru-RU" dirty="0"/>
              <a:t>Текстовый блок</a:t>
            </a:r>
            <a:endParaRPr lang="en-GB" dirty="0"/>
          </a:p>
          <a:p>
            <a:pPr lvl="2"/>
            <a:r>
              <a:rPr lang="ru-RU" dirty="0"/>
              <a:t>Текстовый блок</a:t>
            </a:r>
            <a:endParaRPr lang="en-GB" dirty="0"/>
          </a:p>
          <a:p>
            <a:pPr lvl="3"/>
            <a:r>
              <a:rPr lang="ru-RU" dirty="0"/>
              <a:t>Текстовый блок</a:t>
            </a:r>
          </a:p>
          <a:p>
            <a:pPr lvl="4"/>
            <a:r>
              <a:rPr lang="ru-RU" dirty="0"/>
              <a:t>Текстовый блок</a:t>
            </a:r>
            <a:endParaRPr lang="en-RU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302764F-F0B9-A812-B592-351D5E95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6220"/>
            <a:ext cx="963026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361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200" kern="1200">
          <a:solidFill>
            <a:srgbClr val="43546A"/>
          </a:solidFill>
          <a:latin typeface="SB Sans Display" panose="020B0503040504020204" pitchFamily="34" charset="0"/>
          <a:ea typeface="+mj-ea"/>
          <a:cs typeface="SB Sans Display" panose="020B05030405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4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7469">
          <p15:clr>
            <a:srgbClr val="F26B43"/>
          </p15:clr>
        </p15:guide>
        <p15:guide id="3" pos="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2%D0%BE%D0%B4_%D0%B7%D0%BD%D0%B0%D0%BD%D0%B8%D0%B9_%D0%BF%D0%BE_%D1%83%D0%BF%D1%80%D0%B0%D0%B2%D0%BB%D0%B5%D0%BD%D0%B8%D1%8E_%D0%BF%D1%80%D0%BE%D0%B5%D0%BA%D1%82%D0%B0%D0%BC%D0%B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vsecops.org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B4987-5865-90DB-2DF6-797C15D4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553252"/>
            <a:ext cx="5554771" cy="984885"/>
          </a:xfrm>
        </p:spPr>
        <p:txBody>
          <a:bodyPr/>
          <a:lstStyle/>
          <a:p>
            <a:r>
              <a:rPr lang="ru-RU" dirty="0"/>
              <a:t>Как построить </a:t>
            </a:r>
            <a:r>
              <a:rPr lang="en-US" dirty="0" err="1">
                <a:gradFill>
                  <a:gsLst>
                    <a:gs pos="0">
                      <a:srgbClr val="00B2FF"/>
                    </a:gs>
                    <a:gs pos="100000">
                      <a:srgbClr val="004FFF"/>
                    </a:gs>
                  </a:gsLst>
                  <a:lin ang="0" scaled="1"/>
                </a:gradFill>
              </a:rPr>
              <a:t>DevSecOps</a:t>
            </a:r>
            <a:r>
              <a:rPr lang="ru-RU" dirty="0"/>
              <a:t> по ГОСТу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6C561-AA0E-9D3A-FFC6-3BBB5759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5013437"/>
            <a:ext cx="4573185" cy="569387"/>
          </a:xfrm>
        </p:spPr>
        <p:txBody>
          <a:bodyPr/>
          <a:lstStyle/>
          <a:p>
            <a:r>
              <a:rPr lang="ru-RU" dirty="0"/>
              <a:t>Виталий</a:t>
            </a:r>
            <a:r>
              <a:rPr lang="en-US" dirty="0"/>
              <a:t> </a:t>
            </a:r>
            <a:r>
              <a:rPr lang="ru-RU" dirty="0"/>
              <a:t>Астраханцев,</a:t>
            </a:r>
          </a:p>
          <a:p>
            <a:r>
              <a:rPr lang="ru-RU" dirty="0" err="1"/>
              <a:t>СберТех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68A24-37EF-C5A8-7074-8FCE56F00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14052" y="-440635"/>
            <a:ext cx="7739270" cy="7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планы и новые вызовы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3008A8A7-BFFB-B625-902B-0EF8C88C17A7}"/>
              </a:ext>
            </a:extLst>
          </p:cNvPr>
          <p:cNvSpPr/>
          <p:nvPr/>
        </p:nvSpPr>
        <p:spPr>
          <a:xfrm>
            <a:off x="6096000" y="876558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Ограничение доступа </a:t>
            </a:r>
            <a:b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 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GitHub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AD32E4EA-4931-DA2D-39C1-66E98215EAC0}"/>
              </a:ext>
            </a:extLst>
          </p:cNvPr>
          <p:cNvSpPr/>
          <p:nvPr/>
        </p:nvSpPr>
        <p:spPr>
          <a:xfrm>
            <a:off x="239350" y="872363"/>
            <a:ext cx="2808312" cy="53043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36%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ИТ-компаний, разрабатывающих ПО в 2021 году имеют наработанные практики по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28954D99-9F11-5729-369D-8B14892EA27E}"/>
              </a:ext>
            </a:extLst>
          </p:cNvPr>
          <p:cNvSpPr/>
          <p:nvPr/>
        </p:nvSpPr>
        <p:spPr>
          <a:xfrm>
            <a:off x="3167675" y="874813"/>
            <a:ext cx="2808312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49</a:t>
            </a: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конец 2022 года применяют элементы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7DCC9-B39A-E0C2-B1E1-6507EADD96E6}"/>
              </a:ext>
            </a:extLst>
          </p:cNvPr>
          <p:cNvSpPr txBox="1"/>
          <p:nvPr/>
        </p:nvSpPr>
        <p:spPr>
          <a:xfrm>
            <a:off x="6379779" y="65810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конференции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 AM live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6348C-EC4A-01CD-621D-28FCD2CDAB00}"/>
              </a:ext>
            </a:extLst>
          </p:cNvPr>
          <p:cNvSpPr txBox="1"/>
          <p:nvPr/>
        </p:nvSpPr>
        <p:spPr>
          <a:xfrm>
            <a:off x="1487214" y="6581001"/>
            <a:ext cx="281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Positive Technologies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4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планы и новые вызовы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3008A8A7-BFFB-B625-902B-0EF8C88C17A7}"/>
              </a:ext>
            </a:extLst>
          </p:cNvPr>
          <p:cNvSpPr/>
          <p:nvPr/>
        </p:nvSpPr>
        <p:spPr>
          <a:xfrm>
            <a:off x="6096000" y="876558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Ограничение доступа </a:t>
            </a:r>
            <a:b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 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GitHub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26183E75-2877-D334-3243-50CABF36559D}"/>
              </a:ext>
            </a:extLst>
          </p:cNvPr>
          <p:cNvSpPr/>
          <p:nvPr/>
        </p:nvSpPr>
        <p:spPr>
          <a:xfrm>
            <a:off x="9024325" y="876557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solidFill>
              <a:srgbClr val="AAC0E6"/>
            </a:soli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Анти</a:t>
            </a:r>
            <a:r>
              <a:rPr lang="ru-RU" sz="2800" kern="0" noProof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-</a:t>
            </a: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российские закладки </a:t>
            </a:r>
            <a:b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 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open</a:t>
            </a: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source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AD32E4EA-4931-DA2D-39C1-66E98215EAC0}"/>
              </a:ext>
            </a:extLst>
          </p:cNvPr>
          <p:cNvSpPr/>
          <p:nvPr/>
        </p:nvSpPr>
        <p:spPr>
          <a:xfrm>
            <a:off x="239350" y="872363"/>
            <a:ext cx="2808312" cy="53043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36%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ИТ-компаний, разрабатывающих ПО в 2021 году имеют наработанные практики по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28954D99-9F11-5729-369D-8B14892EA27E}"/>
              </a:ext>
            </a:extLst>
          </p:cNvPr>
          <p:cNvSpPr/>
          <p:nvPr/>
        </p:nvSpPr>
        <p:spPr>
          <a:xfrm>
            <a:off x="3167675" y="874813"/>
            <a:ext cx="2808312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49</a:t>
            </a: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lvl="0"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конец 2022 года применяют элементы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7DCC9-B39A-E0C2-B1E1-6507EADD96E6}"/>
              </a:ext>
            </a:extLst>
          </p:cNvPr>
          <p:cNvSpPr txBox="1"/>
          <p:nvPr/>
        </p:nvSpPr>
        <p:spPr>
          <a:xfrm>
            <a:off x="6379779" y="65810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конференции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 AM live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6348C-EC4A-01CD-621D-28FCD2CDAB00}"/>
              </a:ext>
            </a:extLst>
          </p:cNvPr>
          <p:cNvSpPr txBox="1"/>
          <p:nvPr/>
        </p:nvSpPr>
        <p:spPr>
          <a:xfrm>
            <a:off x="1487214" y="6581001"/>
            <a:ext cx="281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Positive Technologies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планы и новые вызовы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C075838E-CCA6-4E6D-FE97-477E63DC57D8}"/>
              </a:ext>
            </a:extLst>
          </p:cNvPr>
          <p:cNvSpPr/>
          <p:nvPr/>
        </p:nvSpPr>
        <p:spPr>
          <a:xfrm>
            <a:off x="6096000" y="3593197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Безопасность как часть процесса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3008A8A7-BFFB-B625-902B-0EF8C88C17A7}"/>
              </a:ext>
            </a:extLst>
          </p:cNvPr>
          <p:cNvSpPr/>
          <p:nvPr/>
        </p:nvSpPr>
        <p:spPr>
          <a:xfrm>
            <a:off x="6096000" y="876558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Ограничение доступа </a:t>
            </a:r>
            <a:br>
              <a:rPr lang="ru-RU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 </a:t>
            </a:r>
            <a:r>
              <a:rPr lang="en-US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GitHub</a:t>
            </a:r>
            <a:endParaRPr lang="ru-RU" sz="2800" kern="0" dirty="0">
              <a:solidFill>
                <a:schemeClr val="bg1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26183E75-2877-D334-3243-50CABF36559D}"/>
              </a:ext>
            </a:extLst>
          </p:cNvPr>
          <p:cNvSpPr/>
          <p:nvPr/>
        </p:nvSpPr>
        <p:spPr>
          <a:xfrm>
            <a:off x="9024325" y="876557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solidFill>
              <a:srgbClr val="AAC0E6"/>
            </a:soli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lvl="0" algn="ctr">
              <a:spcAft>
                <a:spcPts val="600"/>
              </a:spcAft>
              <a:defRPr/>
            </a:pPr>
            <a: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Анти-российские закладки </a:t>
            </a:r>
            <a:b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 </a:t>
            </a:r>
            <a:r>
              <a:rPr lang="en-US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open</a:t>
            </a:r>
            <a: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en-US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source</a:t>
            </a:r>
            <a:endParaRPr lang="ru-RU" sz="2800" kern="0" dirty="0"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AD32E4EA-4931-DA2D-39C1-66E98215EAC0}"/>
              </a:ext>
            </a:extLst>
          </p:cNvPr>
          <p:cNvSpPr/>
          <p:nvPr/>
        </p:nvSpPr>
        <p:spPr>
          <a:xfrm>
            <a:off x="239350" y="872363"/>
            <a:ext cx="2808312" cy="53043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36%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lvl="0"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ИТ-компаний, разрабатывающих ПО в 2021 году, имеют наработанные практики по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28954D99-9F11-5729-369D-8B14892EA27E}"/>
              </a:ext>
            </a:extLst>
          </p:cNvPr>
          <p:cNvSpPr/>
          <p:nvPr/>
        </p:nvSpPr>
        <p:spPr>
          <a:xfrm>
            <a:off x="3167675" y="874813"/>
            <a:ext cx="2808312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49</a:t>
            </a: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lvl="0"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конец 2022 года применяют элементы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7DCC9-B39A-E0C2-B1E1-6507EADD96E6}"/>
              </a:ext>
            </a:extLst>
          </p:cNvPr>
          <p:cNvSpPr txBox="1"/>
          <p:nvPr/>
        </p:nvSpPr>
        <p:spPr>
          <a:xfrm>
            <a:off x="6379779" y="65810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конференции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 AM live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6348C-EC4A-01CD-621D-28FCD2CDAB00}"/>
              </a:ext>
            </a:extLst>
          </p:cNvPr>
          <p:cNvSpPr txBox="1"/>
          <p:nvPr/>
        </p:nvSpPr>
        <p:spPr>
          <a:xfrm>
            <a:off x="1487214" y="6581001"/>
            <a:ext cx="281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Positive Technologies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2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планы и новые вызовы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C075838E-CCA6-4E6D-FE97-477E63DC57D8}"/>
              </a:ext>
            </a:extLst>
          </p:cNvPr>
          <p:cNvSpPr/>
          <p:nvPr/>
        </p:nvSpPr>
        <p:spPr>
          <a:xfrm>
            <a:off x="6096000" y="3593197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Безопасность как часть процесса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D3A65147-36C9-FEB1-53D3-83F1DD76BFA5}"/>
              </a:ext>
            </a:extLst>
          </p:cNvPr>
          <p:cNvSpPr/>
          <p:nvPr/>
        </p:nvSpPr>
        <p:spPr>
          <a:xfrm>
            <a:off x="9024325" y="3593197"/>
            <a:ext cx="2808312" cy="2583490"/>
          </a:xfrm>
          <a:prstGeom prst="roundRect">
            <a:avLst>
              <a:gd name="adj" fmla="val 4340"/>
            </a:avLst>
          </a:prstGeom>
          <a:solidFill>
            <a:srgbClr val="AAC0E6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Только российское ПО</a:t>
            </a:r>
            <a:r>
              <a:rPr lang="en-US" sz="28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28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для </a:t>
            </a:r>
            <a:r>
              <a:rPr lang="en-US" sz="28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enterprise</a:t>
            </a:r>
            <a:endParaRPr lang="ru-RU" sz="2800" kern="0" dirty="0">
              <a:solidFill>
                <a:srgbClr val="43546A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3008A8A7-BFFB-B625-902B-0EF8C88C17A7}"/>
              </a:ext>
            </a:extLst>
          </p:cNvPr>
          <p:cNvSpPr/>
          <p:nvPr/>
        </p:nvSpPr>
        <p:spPr>
          <a:xfrm>
            <a:off x="6096000" y="876558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Ограничение доступа </a:t>
            </a:r>
            <a:br>
              <a:rPr lang="ru-RU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 </a:t>
            </a:r>
            <a:r>
              <a:rPr lang="en-US" sz="28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GitHub</a:t>
            </a:r>
            <a:endParaRPr lang="ru-RU" sz="2800" kern="0" dirty="0">
              <a:solidFill>
                <a:schemeClr val="bg1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26183E75-2877-D334-3243-50CABF36559D}"/>
              </a:ext>
            </a:extLst>
          </p:cNvPr>
          <p:cNvSpPr/>
          <p:nvPr/>
        </p:nvSpPr>
        <p:spPr>
          <a:xfrm>
            <a:off x="9024325" y="876557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solidFill>
              <a:srgbClr val="AAC0E6"/>
            </a:soli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lvl="0" algn="ctr">
              <a:spcAft>
                <a:spcPts val="600"/>
              </a:spcAft>
              <a:defRPr/>
            </a:pPr>
            <a: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Анти-российские закладки </a:t>
            </a:r>
            <a:b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 </a:t>
            </a:r>
            <a:r>
              <a:rPr lang="en-US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open</a:t>
            </a:r>
            <a:r>
              <a:rPr lang="ru-RU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en-US" sz="28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source</a:t>
            </a:r>
            <a:endParaRPr lang="ru-RU" sz="2800" kern="0" dirty="0"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AD32E4EA-4931-DA2D-39C1-66E98215EAC0}"/>
              </a:ext>
            </a:extLst>
          </p:cNvPr>
          <p:cNvSpPr/>
          <p:nvPr/>
        </p:nvSpPr>
        <p:spPr>
          <a:xfrm>
            <a:off x="239350" y="872363"/>
            <a:ext cx="2808312" cy="53043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36%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ИТ-компаний, разрабатывающих ПО в 2021 году, имеют наработанные практики по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28954D99-9F11-5729-369D-8B14892EA27E}"/>
              </a:ext>
            </a:extLst>
          </p:cNvPr>
          <p:cNvSpPr/>
          <p:nvPr/>
        </p:nvSpPr>
        <p:spPr>
          <a:xfrm>
            <a:off x="3167675" y="874813"/>
            <a:ext cx="2808312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49</a:t>
            </a: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конец 2022 года применяют элементы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7DCC9-B39A-E0C2-B1E1-6507EADD96E6}"/>
              </a:ext>
            </a:extLst>
          </p:cNvPr>
          <p:cNvSpPr txBox="1"/>
          <p:nvPr/>
        </p:nvSpPr>
        <p:spPr>
          <a:xfrm>
            <a:off x="6379779" y="65810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конференции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 AM live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6348C-EC4A-01CD-621D-28FCD2CDAB00}"/>
              </a:ext>
            </a:extLst>
          </p:cNvPr>
          <p:cNvSpPr txBox="1"/>
          <p:nvPr/>
        </p:nvSpPr>
        <p:spPr>
          <a:xfrm>
            <a:off x="1487214" y="6581001"/>
            <a:ext cx="281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Positive Technologies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8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методологии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BB546BF2-F986-BF6A-F991-AF6F6D63B70A}"/>
              </a:ext>
            </a:extLst>
          </p:cNvPr>
          <p:cNvSpPr/>
          <p:nvPr/>
        </p:nvSpPr>
        <p:spPr>
          <a:xfrm>
            <a:off x="312486" y="841224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DoD</a:t>
            </a:r>
            <a: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US Department of Defense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7070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методологии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BB546BF2-F986-BF6A-F991-AF6F6D63B70A}"/>
              </a:ext>
            </a:extLst>
          </p:cNvPr>
          <p:cNvSpPr/>
          <p:nvPr/>
        </p:nvSpPr>
        <p:spPr>
          <a:xfrm>
            <a:off x="312486" y="841224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DoD</a:t>
            </a:r>
            <a: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US Department of Defense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0DAC1304-C179-5B77-B574-7069E4F05327}"/>
              </a:ext>
            </a:extLst>
          </p:cNvPr>
          <p:cNvSpPr/>
          <p:nvPr/>
        </p:nvSpPr>
        <p:spPr>
          <a:xfrm>
            <a:off x="312486" y="2739140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SDL</a:t>
            </a:r>
            <a:b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The Microsoft Secure Development Lifecycle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7729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методологии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BB546BF2-F986-BF6A-F991-AF6F6D63B70A}"/>
              </a:ext>
            </a:extLst>
          </p:cNvPr>
          <p:cNvSpPr/>
          <p:nvPr/>
        </p:nvSpPr>
        <p:spPr>
          <a:xfrm>
            <a:off x="312486" y="841224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DoD</a:t>
            </a:r>
            <a: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US Department of Defense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0DAC1304-C179-5B77-B574-7069E4F05327}"/>
              </a:ext>
            </a:extLst>
          </p:cNvPr>
          <p:cNvSpPr/>
          <p:nvPr/>
        </p:nvSpPr>
        <p:spPr>
          <a:xfrm>
            <a:off x="312486" y="2739140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SDL</a:t>
            </a:r>
            <a:b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The Microsoft Secure Development Lifecycle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766A028D-F2BF-0DBC-9581-F0B7EB5848AD}"/>
              </a:ext>
            </a:extLst>
          </p:cNvPr>
          <p:cNvSpPr/>
          <p:nvPr/>
        </p:nvSpPr>
        <p:spPr>
          <a:xfrm>
            <a:off x="312486" y="4637056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ГОСТ Р</a:t>
            </a:r>
          </a:p>
          <a:p>
            <a:pPr>
              <a:spcAft>
                <a:spcPts val="600"/>
              </a:spcAft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56939-2016 Разработка безопасного ПО</a:t>
            </a:r>
          </a:p>
        </p:txBody>
      </p:sp>
    </p:spTree>
    <p:extLst>
      <p:ext uri="{BB962C8B-B14F-4D97-AF65-F5344CB8AC3E}">
        <p14:creationId xmlns:p14="http://schemas.microsoft.com/office/powerpoint/2010/main" val="109964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методологии</a:t>
            </a: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0DAC1304-C179-5B77-B574-7069E4F05327}"/>
              </a:ext>
            </a:extLst>
          </p:cNvPr>
          <p:cNvSpPr/>
          <p:nvPr/>
        </p:nvSpPr>
        <p:spPr>
          <a:xfrm>
            <a:off x="312486" y="2739140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SDL</a:t>
            </a:r>
            <a:b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The Microsoft Secure Development Lifecycle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766A028D-F2BF-0DBC-9581-F0B7EB5848AD}"/>
              </a:ext>
            </a:extLst>
          </p:cNvPr>
          <p:cNvSpPr/>
          <p:nvPr/>
        </p:nvSpPr>
        <p:spPr>
          <a:xfrm>
            <a:off x="312486" y="4637056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ГОСТ Р</a:t>
            </a:r>
          </a:p>
          <a:p>
            <a:pPr>
              <a:spcAft>
                <a:spcPts val="600"/>
              </a:spcAft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56939-2016 Разработка безопасного ПО</a:t>
            </a:r>
          </a:p>
        </p:txBody>
      </p:sp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935F6785-8221-3946-C957-74B0D5F966F9}"/>
              </a:ext>
            </a:extLst>
          </p:cNvPr>
          <p:cNvSpPr/>
          <p:nvPr/>
        </p:nvSpPr>
        <p:spPr>
          <a:xfrm>
            <a:off x="300038" y="841224"/>
            <a:ext cx="4038413" cy="1728192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DoD</a:t>
            </a:r>
            <a:endParaRPr lang="ru-RU" sz="54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The US Department of Defense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100178C9-D32D-23CB-F66C-E911222FB099}"/>
              </a:ext>
            </a:extLst>
          </p:cNvPr>
          <p:cNvSpPr/>
          <p:nvPr/>
        </p:nvSpPr>
        <p:spPr>
          <a:xfrm>
            <a:off x="4968554" y="841224"/>
            <a:ext cx="6435170" cy="55240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CI/CD </a:t>
            </a: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конвейер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Автоматизированный 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CI/CD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конвейер для сборки, тестирования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установки изменений ПО. Важна автоматизация конвейера для ускорения процесса доставки изменений и гарантии качественного тестирования всех изменений перед доставкой в среду промышленной эксплуатации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Тестирование безопасности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Тестирование безопасности интегрировано в весь процесс разработки ПО. Включает статически анализ кода, динамической тестирование безопасности приложения (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DAST)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и тестирование возможности проникновения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Инфраструктура как код (</a:t>
            </a:r>
            <a:r>
              <a:rPr lang="en-US" sz="24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IaC</a:t>
            </a: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)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Используется для автоматизации установки и управления инфраструктурой. Обеспечивает целостность и повторяемость инфраструктуры, что снижает риск ошибок конфигурации и появления уязвимостей, вызванных этим</a:t>
            </a:r>
            <a:endParaRPr lang="en-US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Управление рисками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Управление рисками является неотъемлемой частью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процесса.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Включает в себя определение потенциальных рисков и уязвимостей, приоритезацию по степени влияния и принятие мер для их избегания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Объединение усилий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Важно объединение усилий команд разработки, безопасности и сопровождения. Включает регулярные коммуникации, совместное планирование и периодическое тестирование знаний и понимания всеми участниками выстроенного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процесса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2853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методологии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766A028D-F2BF-0DBC-9581-F0B7EB5848AD}"/>
              </a:ext>
            </a:extLst>
          </p:cNvPr>
          <p:cNvSpPr/>
          <p:nvPr/>
        </p:nvSpPr>
        <p:spPr>
          <a:xfrm>
            <a:off x="312486" y="4637056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ГОСТ Р</a:t>
            </a:r>
          </a:p>
          <a:p>
            <a:pPr>
              <a:spcAft>
                <a:spcPts val="600"/>
              </a:spcAft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56939-2016 Разработка безопасного ПО</a:t>
            </a:r>
          </a:p>
        </p:txBody>
      </p:sp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935F6785-8221-3946-C957-74B0D5F966F9}"/>
              </a:ext>
            </a:extLst>
          </p:cNvPr>
          <p:cNvSpPr/>
          <p:nvPr/>
        </p:nvSpPr>
        <p:spPr>
          <a:xfrm>
            <a:off x="312485" y="2739140"/>
            <a:ext cx="4038413" cy="1728192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SDL</a:t>
            </a:r>
            <a:endParaRPr lang="ru-RU" sz="54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The Microsoft Secure  Development Lifecycle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100178C9-D32D-23CB-F66C-E911222FB099}"/>
              </a:ext>
            </a:extLst>
          </p:cNvPr>
          <p:cNvSpPr/>
          <p:nvPr/>
        </p:nvSpPr>
        <p:spPr>
          <a:xfrm>
            <a:off x="4968554" y="841224"/>
            <a:ext cx="6435170" cy="55240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Безопасность из коробки</a:t>
            </a:r>
            <a:br>
              <a:rPr lang="en-US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Безопасность начинается с самого начала процесса разработки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интегрирована в архитектурный дизайн приложения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Постоянные улучшения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Итеративный процесс с постоянными улучшениями применяемых практик, подходов и инструментов безопасности на основе обратной связи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извлеченных уроков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Управление рисками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Риски идентифицируются и оцениваются на каждой стадии процесса разработки и принимаются превентивные меры для их избегания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Объединение усилий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За безопасность отвечают все участники процесса. За счет этого достигается плотное взаимодействие между командами разработки, сопровождения и безопасности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buSzTx/>
              <a:buFont typeface="+mj-lt"/>
              <a:buAutoNum type="arabicPeriod"/>
              <a:tabLst/>
              <a:defRPr/>
            </a:pPr>
            <a: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Автоматизация</a:t>
            </a:r>
            <a:br>
              <a:rPr lang="ru-RU" sz="2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Автоматизированные инструменты и процессы используются для проверки целостности и эффективности применяемых практик безопасной разработки ПО</a:t>
            </a: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B8D0C795-1E4C-90D0-9BFC-26A939BE7A4F}"/>
              </a:ext>
            </a:extLst>
          </p:cNvPr>
          <p:cNvSpPr/>
          <p:nvPr/>
        </p:nvSpPr>
        <p:spPr>
          <a:xfrm>
            <a:off x="312486" y="841224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DoD</a:t>
            </a:r>
            <a: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US Department of Defense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5912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методологии</a:t>
            </a:r>
          </a:p>
        </p:txBody>
      </p:sp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935F6785-8221-3946-C957-74B0D5F966F9}"/>
              </a:ext>
            </a:extLst>
          </p:cNvPr>
          <p:cNvSpPr/>
          <p:nvPr/>
        </p:nvSpPr>
        <p:spPr>
          <a:xfrm>
            <a:off x="312486" y="4637056"/>
            <a:ext cx="4038413" cy="1728192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ГОСТ Р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56939-2016 Разработка безопасного ПО</a:t>
            </a: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100178C9-D32D-23CB-F66C-E911222FB099}"/>
              </a:ext>
            </a:extLst>
          </p:cNvPr>
          <p:cNvSpPr/>
          <p:nvPr/>
        </p:nvSpPr>
        <p:spPr>
          <a:xfrm>
            <a:off x="4968554" y="841224"/>
            <a:ext cx="6435170" cy="5524024"/>
          </a:xfrm>
          <a:prstGeom prst="roundRect">
            <a:avLst>
              <a:gd name="adj" fmla="val 434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buSzTx/>
              <a:tabLst/>
              <a:defRPr/>
            </a:pPr>
            <a:endParaRPr lang="ru-RU" sz="24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B8D0C795-1E4C-90D0-9BFC-26A939BE7A4F}"/>
              </a:ext>
            </a:extLst>
          </p:cNvPr>
          <p:cNvSpPr/>
          <p:nvPr/>
        </p:nvSpPr>
        <p:spPr>
          <a:xfrm>
            <a:off x="312486" y="841224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DoD</a:t>
            </a:r>
            <a: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US Department of Defense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468CB4E0-F511-5706-92F1-4EB4510FAFC0}"/>
              </a:ext>
            </a:extLst>
          </p:cNvPr>
          <p:cNvSpPr/>
          <p:nvPr/>
        </p:nvSpPr>
        <p:spPr>
          <a:xfrm>
            <a:off x="312486" y="2739140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SDL</a:t>
            </a:r>
            <a:b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The Microsoft Secure Development Lifecycle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3024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1D439-4A97-5D37-8F5C-772FC623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Пару слов обо мне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91096-B1B2-A4E7-18F1-C3150DAEB737}"/>
              </a:ext>
            </a:extLst>
          </p:cNvPr>
          <p:cNvSpPr txBox="1"/>
          <p:nvPr/>
        </p:nvSpPr>
        <p:spPr>
          <a:xfrm>
            <a:off x="6243146" y="1514838"/>
            <a:ext cx="5257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15 лет в ИТ: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System Engineer  (2) -&gt; </a:t>
            </a:r>
            <a:b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</a:b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Business Analyst </a:t>
            </a:r>
            <a:r>
              <a:rPr lang="ru-RU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 </a:t>
            </a: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(2) -&gt; </a:t>
            </a:r>
            <a:b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</a:b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Project manager  </a:t>
            </a:r>
            <a:r>
              <a:rPr lang="ru-RU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 </a:t>
            </a: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(4) -&gt; </a:t>
            </a:r>
            <a:b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</a:b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Head of support  </a:t>
            </a:r>
            <a:r>
              <a:rPr lang="ru-RU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  </a:t>
            </a: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(1) -&gt; </a:t>
            </a:r>
            <a:b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</a:b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Product manager  (6)</a:t>
            </a:r>
            <a:r>
              <a:rPr lang="ru-RU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 </a:t>
            </a:r>
            <a:r>
              <a:rPr lang="en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  <a:t>…</a:t>
            </a:r>
            <a:br>
              <a:rPr lang="ru-RU" sz="2400" dirty="0">
                <a:latin typeface="Arial" panose="020B0604020202020204" pitchFamily="34" charset="0"/>
                <a:ea typeface="Fira Code Medium"/>
                <a:cs typeface="Arial" panose="020B0604020202020204" pitchFamily="34" charset="0"/>
                <a:sym typeface="Fira Code Medium"/>
              </a:rPr>
            </a:br>
            <a:endParaRPr lang="en" sz="2400" dirty="0">
              <a:latin typeface="Arial" panose="020B0604020202020204" pitchFamily="34" charset="0"/>
              <a:ea typeface="Fira Code Medium"/>
              <a:cs typeface="Arial" panose="020B0604020202020204" pitchFamily="34" charset="0"/>
              <a:sym typeface="Fira Code Medium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Поменял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DevOps,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чтобы убедиться в универсальности навыков продуктового менеджера, и ни разу об этом не пожалел.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2A11A758-ADC7-7909-DFF1-F227330C8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17" y="1656433"/>
            <a:ext cx="4428003" cy="4428003"/>
          </a:xfrm>
        </p:spPr>
      </p:pic>
    </p:spTree>
    <p:extLst>
      <p:ext uri="{BB962C8B-B14F-4D97-AF65-F5344CB8AC3E}">
        <p14:creationId xmlns:p14="http://schemas.microsoft.com/office/powerpoint/2010/main" val="286619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8078B-633B-29F0-046E-6DFD5170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 Р 2024 </a:t>
            </a:r>
            <a:r>
              <a:rPr lang="en-US" dirty="0"/>
              <a:t>vs 2016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F1230-1235-5D92-C476-6193A5289A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14052" y="3963186"/>
            <a:ext cx="7739270" cy="7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CD0F7-C21F-6F32-3EE3-2CB9AC4D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6220"/>
            <a:ext cx="9630265" cy="492443"/>
          </a:xfrm>
        </p:spPr>
        <p:txBody>
          <a:bodyPr/>
          <a:lstStyle/>
          <a:p>
            <a:r>
              <a:rPr lang="ru-RU" dirty="0"/>
              <a:t>ГОСТ</a:t>
            </a:r>
            <a:r>
              <a:rPr lang="en-US" dirty="0"/>
              <a:t> </a:t>
            </a:r>
            <a:r>
              <a:rPr lang="ru-RU" dirty="0"/>
              <a:t>Р 56939-2016 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572E363E-03A6-0A37-285C-48047F935F9C}"/>
              </a:ext>
            </a:extLst>
          </p:cNvPr>
          <p:cNvSpPr/>
          <p:nvPr/>
        </p:nvSpPr>
        <p:spPr>
          <a:xfrm>
            <a:off x="339638" y="925304"/>
            <a:ext cx="4185632" cy="3626108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Написан в официально-</a:t>
            </a:r>
            <a:b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деловом стиле для </a:t>
            </a:r>
            <a:b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использования </a:t>
            </a:r>
            <a:b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 </a:t>
            </a:r>
            <a:b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ФОИВ и РОИВ</a:t>
            </a: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7F0816C1-4EF6-0CDB-2CB3-9FAD56502F5E}"/>
              </a:ext>
            </a:extLst>
          </p:cNvPr>
          <p:cNvSpPr/>
          <p:nvPr/>
        </p:nvSpPr>
        <p:spPr>
          <a:xfrm>
            <a:off x="339638" y="4716140"/>
            <a:ext cx="4196170" cy="1511038"/>
          </a:xfrm>
          <a:prstGeom prst="roundRect">
            <a:avLst>
              <a:gd name="adj" fmla="val 8936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20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страниц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B55222D0-E533-4794-CD88-23C5D5601562}"/>
              </a:ext>
            </a:extLst>
          </p:cNvPr>
          <p:cNvSpPr/>
          <p:nvPr/>
        </p:nvSpPr>
        <p:spPr>
          <a:xfrm>
            <a:off x="4758347" y="3429000"/>
            <a:ext cx="4038413" cy="2798178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</a:t>
            </a:r>
            <a:b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ключевых подхода к реализации требований: «должен», «следует», «может» </a:t>
            </a: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27BEB0F2-0850-73E1-3522-5674625AE056}"/>
              </a:ext>
            </a:extLst>
          </p:cNvPr>
          <p:cNvSpPr/>
          <p:nvPr/>
        </p:nvSpPr>
        <p:spPr>
          <a:xfrm>
            <a:off x="8998621" y="925304"/>
            <a:ext cx="2853741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этапов процесса разработки ПО рассматривает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9FEB1856-2983-D664-A3DC-20FF4DA276B9}"/>
              </a:ext>
            </a:extLst>
          </p:cNvPr>
          <p:cNvSpPr/>
          <p:nvPr/>
        </p:nvSpPr>
        <p:spPr>
          <a:xfrm>
            <a:off x="4758348" y="925304"/>
            <a:ext cx="1897096" cy="2260628"/>
          </a:xfrm>
          <a:prstGeom prst="roundRect">
            <a:avLst>
              <a:gd name="adj" fmla="val 678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defTabSz="914400"/>
            <a:r>
              <a:rPr lang="ru-RU" sz="3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5</a:t>
            </a:r>
          </a:p>
          <a:p>
            <a:pPr defTabSz="914400"/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издание </a:t>
            </a:r>
            <a:r>
              <a:rPr lang="en-US" sz="1200" kern="0" dirty="0" err="1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PMBoK</a:t>
            </a:r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*</a:t>
            </a:r>
            <a:r>
              <a:rPr lang="en-US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было актуально </a:t>
            </a:r>
            <a:b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на момент разработки стандарта </a:t>
            </a:r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869882D8-02D3-331A-CC13-992D3FAF097A}"/>
              </a:ext>
            </a:extLst>
          </p:cNvPr>
          <p:cNvSpPr/>
          <p:nvPr/>
        </p:nvSpPr>
        <p:spPr>
          <a:xfrm>
            <a:off x="6878484" y="925304"/>
            <a:ext cx="1897096" cy="2260628"/>
          </a:xfrm>
          <a:prstGeom prst="roundRect">
            <a:avLst>
              <a:gd name="adj" fmla="val 678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defTabSz="914400"/>
            <a:r>
              <a:rPr lang="ru-RU" sz="3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1</a:t>
            </a:r>
          </a:p>
          <a:p>
            <a:pPr defTabSz="914400"/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компания занималась разработкой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8A56A5-3EFC-C538-582A-DCC64BC7E5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291" y="1230460"/>
            <a:ext cx="2386514" cy="33209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113044-5E37-2416-4198-C267B497847D}"/>
              </a:ext>
            </a:extLst>
          </p:cNvPr>
          <p:cNvSpPr txBox="1"/>
          <p:nvPr/>
        </p:nvSpPr>
        <p:spPr>
          <a:xfrm>
            <a:off x="1633560" y="6581001"/>
            <a:ext cx="333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  <a:hlinkClick r:id="rId3"/>
              </a:rPr>
              <a:t>Свод знаний по управлению проектами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4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7DF53-8C92-BE01-BC2E-07B19572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</a:t>
            </a:r>
            <a:r>
              <a:rPr lang="en-US" dirty="0"/>
              <a:t> </a:t>
            </a:r>
            <a:r>
              <a:rPr lang="ru-RU" dirty="0"/>
              <a:t>Р 56939-2024. Новый подход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42388B25-62CA-324C-7734-BE8301A0DF03}"/>
              </a:ext>
            </a:extLst>
          </p:cNvPr>
          <p:cNvSpPr/>
          <p:nvPr/>
        </p:nvSpPr>
        <p:spPr>
          <a:xfrm>
            <a:off x="339638" y="925304"/>
            <a:ext cx="4185632" cy="3626108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Написано бизнесом </a:t>
            </a:r>
            <a:b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для бизнеса</a:t>
            </a: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B08A12BB-56F5-7194-D932-57BE719C130C}"/>
              </a:ext>
            </a:extLst>
          </p:cNvPr>
          <p:cNvSpPr/>
          <p:nvPr/>
        </p:nvSpPr>
        <p:spPr>
          <a:xfrm>
            <a:off x="339638" y="4716140"/>
            <a:ext cx="4196170" cy="1511038"/>
          </a:xfrm>
          <a:prstGeom prst="roundRect">
            <a:avLst>
              <a:gd name="adj" fmla="val 8936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90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страниц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9AE329C8-3370-52B1-91A7-5FB35DAD12F9}"/>
              </a:ext>
            </a:extLst>
          </p:cNvPr>
          <p:cNvSpPr/>
          <p:nvPr/>
        </p:nvSpPr>
        <p:spPr>
          <a:xfrm>
            <a:off x="4758347" y="3429000"/>
            <a:ext cx="4038413" cy="2798178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5</a:t>
            </a:r>
            <a:b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абсолютно новых разделов требований содержит, относительно предыдущей редакции стандарта</a:t>
            </a: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83AEC443-4E5C-9A59-9814-5C4180C74B97}"/>
              </a:ext>
            </a:extLst>
          </p:cNvPr>
          <p:cNvSpPr/>
          <p:nvPr/>
        </p:nvSpPr>
        <p:spPr>
          <a:xfrm>
            <a:off x="8998621" y="925304"/>
            <a:ext cx="2853741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Процессов безопасной разработки ПО регламентирует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84F4BD2A-9EE0-EA77-B721-B0F1F3F91D5A}"/>
              </a:ext>
            </a:extLst>
          </p:cNvPr>
          <p:cNvSpPr/>
          <p:nvPr/>
        </p:nvSpPr>
        <p:spPr>
          <a:xfrm>
            <a:off x="4758348" y="925304"/>
            <a:ext cx="1897096" cy="2260628"/>
          </a:xfrm>
          <a:prstGeom prst="roundRect">
            <a:avLst>
              <a:gd name="adj" fmla="val 678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defTabSz="914400"/>
            <a:r>
              <a:rPr lang="ru-RU" sz="3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7</a:t>
            </a:r>
          </a:p>
          <a:p>
            <a:pPr defTabSz="914400"/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издание </a:t>
            </a:r>
            <a:r>
              <a:rPr lang="en-US" sz="1200" kern="0" dirty="0" err="1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PMBoK</a:t>
            </a:r>
            <a:r>
              <a:rPr lang="en-US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актуально </a:t>
            </a:r>
            <a:b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на момент разработки стандарта </a:t>
            </a:r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0DDAA099-3D7C-9C3C-3099-9CDA8F32DA6E}"/>
              </a:ext>
            </a:extLst>
          </p:cNvPr>
          <p:cNvSpPr/>
          <p:nvPr/>
        </p:nvSpPr>
        <p:spPr>
          <a:xfrm>
            <a:off x="6878484" y="925304"/>
            <a:ext cx="1897096" cy="2260628"/>
          </a:xfrm>
          <a:prstGeom prst="roundRect">
            <a:avLst>
              <a:gd name="adj" fmla="val 678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defTabSz="914400"/>
            <a:r>
              <a:rPr lang="ru-RU" sz="3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127</a:t>
            </a:r>
          </a:p>
          <a:p>
            <a:pPr defTabSz="914400"/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компаний в составе ТК 362 участвовали </a:t>
            </a:r>
            <a:b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Quattrocento Sans"/>
              </a:rPr>
              <a:t>в создании проекта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95A0DA-6B91-EB79-4957-D5A8E3A1B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078" y="1166648"/>
            <a:ext cx="2536612" cy="33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34AD3-6704-D8C3-1F43-42986752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</a:t>
            </a:r>
            <a:r>
              <a:rPr lang="ru-RU" dirty="0" err="1"/>
              <a:t>СберТеха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5AB2C-A310-D40E-1EDF-1B896A1DFF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869635" y="-3869635"/>
            <a:ext cx="7739270" cy="7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1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A5DBE-D706-EA74-89D2-C3E4C2D7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проработки требования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67E740DC-423D-5B3C-FEB7-79D1289AFA7D}"/>
              </a:ext>
            </a:extLst>
          </p:cNvPr>
          <p:cNvSpPr/>
          <p:nvPr/>
        </p:nvSpPr>
        <p:spPr>
          <a:xfrm>
            <a:off x="304695" y="1167095"/>
            <a:ext cx="2248476" cy="4752528"/>
          </a:xfrm>
          <a:prstGeom prst="roundRect">
            <a:avLst>
              <a:gd name="adj" fmla="val 10574"/>
            </a:avLst>
          </a:prstGeom>
          <a:noFill/>
          <a:ln w="6350" cap="flat" cmpd="sng" algn="ctr">
            <a:solidFill>
              <a:srgbClr val="43546A"/>
            </a:solidFill>
            <a:prstDash val="dash"/>
          </a:ln>
          <a:effectLst/>
        </p:spPr>
        <p:txBody>
          <a:bodyPr lIns="216000" tIns="180000" rIns="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Экспресс-оценка</a:t>
            </a: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F19BFEEF-41D4-06CB-B330-BB89176878E8}"/>
              </a:ext>
            </a:extLst>
          </p:cNvPr>
          <p:cNvSpPr/>
          <p:nvPr/>
        </p:nvSpPr>
        <p:spPr>
          <a:xfrm>
            <a:off x="2592672" y="1167095"/>
            <a:ext cx="2248476" cy="4752528"/>
          </a:xfrm>
          <a:prstGeom prst="roundRect">
            <a:avLst>
              <a:gd name="adj" fmla="val 10574"/>
            </a:avLst>
          </a:prstGeom>
          <a:noFill/>
          <a:ln w="6350" cap="flat" cmpd="sng" algn="ctr">
            <a:solidFill>
              <a:srgbClr val="43546A"/>
            </a:solidFill>
            <a:prstDash val="dash"/>
          </a:ln>
          <a:effectLst/>
        </p:spPr>
        <p:txBody>
          <a:bodyPr lIns="216000" tIns="180000" rIns="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Аналитика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145E077E-CB0F-F97F-FF67-BC489A1B25CD}"/>
              </a:ext>
            </a:extLst>
          </p:cNvPr>
          <p:cNvSpPr/>
          <p:nvPr/>
        </p:nvSpPr>
        <p:spPr>
          <a:xfrm>
            <a:off x="4880649" y="1167095"/>
            <a:ext cx="2248476" cy="4752528"/>
          </a:xfrm>
          <a:prstGeom prst="roundRect">
            <a:avLst>
              <a:gd name="adj" fmla="val 10574"/>
            </a:avLst>
          </a:prstGeom>
          <a:noFill/>
          <a:ln w="6350" cap="flat" cmpd="sng" algn="ctr">
            <a:solidFill>
              <a:srgbClr val="43546A"/>
            </a:solidFill>
            <a:prstDash val="dash"/>
          </a:ln>
          <a:effectLst/>
        </p:spPr>
        <p:txBody>
          <a:bodyPr lIns="216000" tIns="180000" rIns="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Архитектура</a:t>
            </a: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B13EAD27-1563-23C4-9F0C-DD190AE74651}"/>
              </a:ext>
            </a:extLst>
          </p:cNvPr>
          <p:cNvSpPr/>
          <p:nvPr/>
        </p:nvSpPr>
        <p:spPr>
          <a:xfrm>
            <a:off x="7168626" y="1167095"/>
            <a:ext cx="2248476" cy="4752528"/>
          </a:xfrm>
          <a:prstGeom prst="roundRect">
            <a:avLst>
              <a:gd name="adj" fmla="val 10574"/>
            </a:avLst>
          </a:prstGeom>
          <a:noFill/>
          <a:ln w="6350" cap="flat" cmpd="sng" algn="ctr">
            <a:solidFill>
              <a:srgbClr val="43546A"/>
            </a:solidFill>
            <a:prstDash val="dash"/>
          </a:ln>
          <a:effectLst/>
        </p:spPr>
        <p:txBody>
          <a:bodyPr lIns="216000" tIns="180000" rIns="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Разработка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A962A1AC-83B1-6856-58D6-030A015851FD}"/>
              </a:ext>
            </a:extLst>
          </p:cNvPr>
          <p:cNvSpPr/>
          <p:nvPr/>
        </p:nvSpPr>
        <p:spPr>
          <a:xfrm>
            <a:off x="9456603" y="1167095"/>
            <a:ext cx="2248476" cy="4752528"/>
          </a:xfrm>
          <a:prstGeom prst="roundRect">
            <a:avLst>
              <a:gd name="adj" fmla="val 10574"/>
            </a:avLst>
          </a:prstGeom>
          <a:noFill/>
          <a:ln w="6350" cap="flat" cmpd="sng" algn="ctr">
            <a:solidFill>
              <a:srgbClr val="43546A"/>
            </a:solidFill>
            <a:prstDash val="dash"/>
          </a:ln>
          <a:effectLst/>
        </p:spPr>
        <p:txBody>
          <a:bodyPr lIns="216000" tIns="180000" rIns="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Тестирование</a:t>
            </a:r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45B51BD1-86DC-BA57-A46D-25F01456DE7C}"/>
              </a:ext>
            </a:extLst>
          </p:cNvPr>
          <p:cNvSpPr/>
          <p:nvPr/>
        </p:nvSpPr>
        <p:spPr>
          <a:xfrm>
            <a:off x="460270" y="2318909"/>
            <a:ext cx="6552727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100000">
                <a:schemeClr val="tx1">
                  <a:lumMod val="60000"/>
                  <a:lumOff val="40000"/>
                  <a:alpha val="13000"/>
                </a:schemeClr>
              </a:gs>
              <a:gs pos="0">
                <a:srgbClr val="AAC0E6">
                  <a:alpha val="5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Небольшой текст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C9F1DC07-9590-C655-A66A-562A0B938CFD}"/>
              </a:ext>
            </a:extLst>
          </p:cNvPr>
          <p:cNvSpPr/>
          <p:nvPr/>
        </p:nvSpPr>
        <p:spPr>
          <a:xfrm>
            <a:off x="2733600" y="2877049"/>
            <a:ext cx="6552729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100000">
                <a:schemeClr val="tx1">
                  <a:lumMod val="60000"/>
                  <a:lumOff val="40000"/>
                  <a:alpha val="13000"/>
                </a:schemeClr>
              </a:gs>
              <a:gs pos="0">
                <a:srgbClr val="AAC0E6">
                  <a:alpha val="5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Небольшой текст</a:t>
            </a: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3FF9D36C-7C31-2328-738A-44CA5589B1D5}"/>
              </a:ext>
            </a:extLst>
          </p:cNvPr>
          <p:cNvSpPr/>
          <p:nvPr/>
        </p:nvSpPr>
        <p:spPr>
          <a:xfrm>
            <a:off x="2733603" y="4551469"/>
            <a:ext cx="8826060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100000">
                <a:schemeClr val="tx1">
                  <a:lumMod val="60000"/>
                  <a:lumOff val="40000"/>
                  <a:alpha val="13000"/>
                </a:schemeClr>
              </a:gs>
              <a:gs pos="0">
                <a:srgbClr val="AAC0E6">
                  <a:alpha val="5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Небольшой текст</a:t>
            </a:r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47068922-3DA8-7B03-5E7D-D6B7640572FB}"/>
              </a:ext>
            </a:extLst>
          </p:cNvPr>
          <p:cNvSpPr/>
          <p:nvPr/>
        </p:nvSpPr>
        <p:spPr>
          <a:xfrm>
            <a:off x="2733603" y="5109611"/>
            <a:ext cx="8826060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100000">
                <a:schemeClr val="tx1">
                  <a:lumMod val="60000"/>
                  <a:lumOff val="40000"/>
                  <a:alpha val="13000"/>
                </a:schemeClr>
              </a:gs>
              <a:gs pos="0">
                <a:srgbClr val="AAC0E6">
                  <a:alpha val="5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Небольшой текст</a:t>
            </a:r>
          </a:p>
        </p:txBody>
      </p:sp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4608968F-68D1-3BA2-18F1-E8CFE8BBD119}"/>
              </a:ext>
            </a:extLst>
          </p:cNvPr>
          <p:cNvSpPr/>
          <p:nvPr/>
        </p:nvSpPr>
        <p:spPr>
          <a:xfrm>
            <a:off x="2733602" y="3435186"/>
            <a:ext cx="6552728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100000">
                <a:schemeClr val="tx1">
                  <a:lumMod val="60000"/>
                  <a:lumOff val="40000"/>
                  <a:alpha val="13000"/>
                </a:schemeClr>
              </a:gs>
              <a:gs pos="0">
                <a:srgbClr val="AAC0E6">
                  <a:alpha val="5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Небольшой текст</a:t>
            </a: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9E8D0AC6-D286-9FA2-AAB9-F068E5ECB543}"/>
              </a:ext>
            </a:extLst>
          </p:cNvPr>
          <p:cNvSpPr/>
          <p:nvPr/>
        </p:nvSpPr>
        <p:spPr>
          <a:xfrm>
            <a:off x="2733602" y="3993328"/>
            <a:ext cx="6552728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100000">
                <a:schemeClr val="tx1">
                  <a:lumMod val="60000"/>
                  <a:lumOff val="40000"/>
                  <a:alpha val="13000"/>
                </a:schemeClr>
              </a:gs>
              <a:gs pos="0">
                <a:srgbClr val="AAC0E6">
                  <a:alpha val="59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Небольшой текст</a:t>
            </a: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5DDBE0AC-9631-7C86-33B6-8F832B1862FC}"/>
              </a:ext>
            </a:extLst>
          </p:cNvPr>
          <p:cNvSpPr/>
          <p:nvPr/>
        </p:nvSpPr>
        <p:spPr>
          <a:xfrm>
            <a:off x="460270" y="2318909"/>
            <a:ext cx="5005109" cy="492443"/>
          </a:xfrm>
          <a:prstGeom prst="roundRect">
            <a:avLst>
              <a:gd name="adj" fmla="val 18082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Изучение и уточнение бизнес-требования</a:t>
            </a:r>
          </a:p>
        </p:txBody>
      </p:sp>
      <p:sp>
        <p:nvSpPr>
          <p:cNvPr id="16" name="Rectangle: Rounded Corners 28">
            <a:extLst>
              <a:ext uri="{FF2B5EF4-FFF2-40B4-BE49-F238E27FC236}">
                <a16:creationId xmlns:a16="http://schemas.microsoft.com/office/drawing/2014/main" id="{30A48C8A-9605-1BDB-1585-64EBBADCBC27}"/>
              </a:ext>
            </a:extLst>
          </p:cNvPr>
          <p:cNvSpPr/>
          <p:nvPr/>
        </p:nvSpPr>
        <p:spPr>
          <a:xfrm>
            <a:off x="2733600" y="2877049"/>
            <a:ext cx="4395525" cy="492443"/>
          </a:xfrm>
          <a:prstGeom prst="roundRect">
            <a:avLst>
              <a:gd name="adj" fmla="val 18082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Проектирование </a:t>
            </a:r>
            <a:r>
              <a:rPr lang="ru-RU" sz="1400" kern="0" dirty="0" err="1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техрешения</a:t>
            </a: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7" name="Rectangle: Rounded Corners 28">
            <a:extLst>
              <a:ext uri="{FF2B5EF4-FFF2-40B4-BE49-F238E27FC236}">
                <a16:creationId xmlns:a16="http://schemas.microsoft.com/office/drawing/2014/main" id="{30376BE1-F200-413B-E018-542B286D9170}"/>
              </a:ext>
            </a:extLst>
          </p:cNvPr>
          <p:cNvSpPr/>
          <p:nvPr/>
        </p:nvSpPr>
        <p:spPr>
          <a:xfrm>
            <a:off x="2733602" y="4551469"/>
            <a:ext cx="4529046" cy="492443"/>
          </a:xfrm>
          <a:prstGeom prst="roundRect">
            <a:avLst>
              <a:gd name="adj" fmla="val 18082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Декомпозиция требований</a:t>
            </a:r>
          </a:p>
        </p:txBody>
      </p:sp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id="{AFAEA81C-0A78-3F63-DFCE-EAFC0DB96326}"/>
              </a:ext>
            </a:extLst>
          </p:cNvPr>
          <p:cNvSpPr/>
          <p:nvPr/>
        </p:nvSpPr>
        <p:spPr>
          <a:xfrm>
            <a:off x="2733601" y="5109611"/>
            <a:ext cx="9237681" cy="492443"/>
          </a:xfrm>
          <a:prstGeom prst="roundRect">
            <a:avLst>
              <a:gd name="adj" fmla="val 18082"/>
            </a:avLst>
          </a:prstGeom>
          <a:solidFill>
            <a:srgbClr val="43546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Реализация требования</a:t>
            </a:r>
          </a:p>
        </p:txBody>
      </p:sp>
      <p:sp>
        <p:nvSpPr>
          <p:cNvPr id="19" name="Rectangle: Rounded Corners 28">
            <a:extLst>
              <a:ext uri="{FF2B5EF4-FFF2-40B4-BE49-F238E27FC236}">
                <a16:creationId xmlns:a16="http://schemas.microsoft.com/office/drawing/2014/main" id="{463D2DC3-52F8-1B95-B8B8-F2BB58E1673A}"/>
              </a:ext>
            </a:extLst>
          </p:cNvPr>
          <p:cNvSpPr/>
          <p:nvPr/>
        </p:nvSpPr>
        <p:spPr>
          <a:xfrm>
            <a:off x="2733601" y="3435186"/>
            <a:ext cx="5107115" cy="492443"/>
          </a:xfrm>
          <a:prstGeom prst="roundRect">
            <a:avLst>
              <a:gd name="adj" fmla="val 18082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Проработка модели рисков и угроз</a:t>
            </a: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id="{A87E1425-FB05-9AAC-9868-487F381B5D43}"/>
              </a:ext>
            </a:extLst>
          </p:cNvPr>
          <p:cNvSpPr/>
          <p:nvPr/>
        </p:nvSpPr>
        <p:spPr>
          <a:xfrm>
            <a:off x="2733601" y="3993328"/>
            <a:ext cx="4395524" cy="492443"/>
          </a:xfrm>
          <a:prstGeom prst="roundRect">
            <a:avLst>
              <a:gd name="adj" fmla="val 18082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FF0000"/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lIns="144000" tIns="0" rIns="7200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Формирование целевой архитектуры</a:t>
            </a:r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76814D2F-9B09-F082-6638-87CD6118A8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7722" y="2457017"/>
            <a:ext cx="228600" cy="228600"/>
          </a:xfrm>
          <a:prstGeom prst="rect">
            <a:avLst/>
          </a:prstGeom>
        </p:spPr>
      </p:pic>
      <p:pic>
        <p:nvPicPr>
          <p:cNvPr id="22" name="Graphic 17">
            <a:extLst>
              <a:ext uri="{FF2B5EF4-FFF2-40B4-BE49-F238E27FC236}">
                <a16:creationId xmlns:a16="http://schemas.microsoft.com/office/drawing/2014/main" id="{9E0368DA-DCA7-4714-76FD-219C33B1A5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5262" y="3003317"/>
            <a:ext cx="228600" cy="228600"/>
          </a:xfrm>
          <a:prstGeom prst="rect">
            <a:avLst/>
          </a:prstGeom>
        </p:spPr>
      </p:pic>
      <p:pic>
        <p:nvPicPr>
          <p:cNvPr id="23" name="Graphic 18">
            <a:extLst>
              <a:ext uri="{FF2B5EF4-FFF2-40B4-BE49-F238E27FC236}">
                <a16:creationId xmlns:a16="http://schemas.microsoft.com/office/drawing/2014/main" id="{D43FA50A-C4EE-2839-D5A3-2F53A47E5D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2052" y="4683391"/>
            <a:ext cx="228600" cy="228600"/>
          </a:xfrm>
          <a:prstGeom prst="rect">
            <a:avLst/>
          </a:prstGeom>
        </p:spPr>
      </p:pic>
      <p:pic>
        <p:nvPicPr>
          <p:cNvPr id="24" name="Graphic 19">
            <a:extLst>
              <a:ext uri="{FF2B5EF4-FFF2-40B4-BE49-F238E27FC236}">
                <a16:creationId xmlns:a16="http://schemas.microsoft.com/office/drawing/2014/main" id="{4CBE4F82-4B82-498E-2A05-9020135D8D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5262" y="4125249"/>
            <a:ext cx="228600" cy="228600"/>
          </a:xfrm>
          <a:prstGeom prst="rect">
            <a:avLst/>
          </a:prstGeom>
        </p:spPr>
      </p:pic>
      <p:pic>
        <p:nvPicPr>
          <p:cNvPr id="25" name="Graphic 20">
            <a:extLst>
              <a:ext uri="{FF2B5EF4-FFF2-40B4-BE49-F238E27FC236}">
                <a16:creationId xmlns:a16="http://schemas.microsoft.com/office/drawing/2014/main" id="{4045DEB3-9A9A-AEDC-2ABC-C951DAAAB3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8133" y="5241532"/>
            <a:ext cx="228600" cy="228600"/>
          </a:xfrm>
          <a:prstGeom prst="rect">
            <a:avLst/>
          </a:prstGeom>
        </p:spPr>
      </p:pic>
      <p:pic>
        <p:nvPicPr>
          <p:cNvPr id="27" name="Graphic 23">
            <a:extLst>
              <a:ext uri="{FF2B5EF4-FFF2-40B4-BE49-F238E27FC236}">
                <a16:creationId xmlns:a16="http://schemas.microsoft.com/office/drawing/2014/main" id="{9D8DB3B0-64F2-0224-E739-F32D52CB46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6537" y="354954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D0359-6977-F695-0C90-59ECB6DF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выглядит сейчас конвейер в </a:t>
            </a:r>
            <a:r>
              <a:rPr lang="ru-RU" dirty="0" err="1"/>
              <a:t>СберТехе</a:t>
            </a:r>
            <a:endParaRPr lang="ru-RU" dirty="0"/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84EDBEEF-E6B9-6D3B-3254-D5737FBA7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69" y="5112226"/>
            <a:ext cx="1929998" cy="1300012"/>
          </a:xfrm>
          <a:prstGeom prst="rect">
            <a:avLst/>
          </a:prstGeom>
        </p:spPr>
      </p:pic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76FF3556-5F8C-DB27-A63A-CB95E5C5A9C6}"/>
              </a:ext>
            </a:extLst>
          </p:cNvPr>
          <p:cNvSpPr/>
          <p:nvPr/>
        </p:nvSpPr>
        <p:spPr>
          <a:xfrm>
            <a:off x="3467433" y="876557"/>
            <a:ext cx="8003398" cy="5304324"/>
          </a:xfrm>
          <a:prstGeom prst="roundRect">
            <a:avLst>
              <a:gd name="adj" fmla="val 4340"/>
            </a:avLst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004FFF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Подготовительный этап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43546A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Предварительное планирование состава каждого релиза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Разграничение прав доступа на хранилище исходного кода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43546A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Установка и настройка окружения для разработки из закрытого контура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ru-RU" sz="14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pic>
        <p:nvPicPr>
          <p:cNvPr id="3" name="Graphic 30">
            <a:extLst>
              <a:ext uri="{FF2B5EF4-FFF2-40B4-BE49-F238E27FC236}">
                <a16:creationId xmlns:a16="http://schemas.microsoft.com/office/drawing/2014/main" id="{4DA5C88C-3E6E-EB2A-8BEF-BBC597D2E6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69" y="4749758"/>
            <a:ext cx="1929998" cy="1300012"/>
          </a:xfrm>
          <a:prstGeom prst="rect">
            <a:avLst/>
          </a:prstGeom>
        </p:spPr>
      </p:pic>
      <p:pic>
        <p:nvPicPr>
          <p:cNvPr id="5" name="Graphic 30">
            <a:extLst>
              <a:ext uri="{FF2B5EF4-FFF2-40B4-BE49-F238E27FC236}">
                <a16:creationId xmlns:a16="http://schemas.microsoft.com/office/drawing/2014/main" id="{0A951E0B-EFE4-9B20-3408-758ED4AD46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69" y="4387289"/>
            <a:ext cx="1929998" cy="13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D0359-6977-F695-0C90-59ECB6DF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выглядит сейчас конвейер в </a:t>
            </a:r>
            <a:r>
              <a:rPr lang="ru-RU" dirty="0" err="1"/>
              <a:t>СберТехе</a:t>
            </a:r>
            <a:endParaRPr lang="ru-RU" dirty="0"/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76FF3556-5F8C-DB27-A63A-CB95E5C5A9C6}"/>
              </a:ext>
            </a:extLst>
          </p:cNvPr>
          <p:cNvSpPr/>
          <p:nvPr/>
        </p:nvSpPr>
        <p:spPr>
          <a:xfrm>
            <a:off x="3467433" y="876557"/>
            <a:ext cx="8003398" cy="5304324"/>
          </a:xfrm>
          <a:prstGeom prst="roundRect">
            <a:avLst>
              <a:gd name="adj" fmla="val 4340"/>
            </a:avLst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004FFF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Разработка и </a:t>
            </a:r>
            <a:r>
              <a:rPr lang="ru-RU" sz="2400" kern="0" dirty="0">
                <a:solidFill>
                  <a:srgbClr val="004FFF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конвейер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Static Code Analysis </a:t>
            </a: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каждый </a:t>
            </a:r>
            <a:r>
              <a:rPr lang="en-US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pull-request</a:t>
            </a: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CI </a:t>
            </a: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«чистом сборщике»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Автоматизированный </a:t>
            </a:r>
            <a:r>
              <a:rPr lang="en-US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CI/CD</a:t>
            </a: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-конвейер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Проверка собранного артефакта на соответствие внутренним стандартам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Тестирование релиза командой разработки и подготовка отчетов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pic>
        <p:nvPicPr>
          <p:cNvPr id="7" name="Graphic 30">
            <a:extLst>
              <a:ext uri="{FF2B5EF4-FFF2-40B4-BE49-F238E27FC236}">
                <a16:creationId xmlns:a16="http://schemas.microsoft.com/office/drawing/2014/main" id="{2951D250-53C7-8AB8-7190-49B8E71491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69" y="4024820"/>
            <a:ext cx="1929998" cy="1300012"/>
          </a:xfrm>
          <a:prstGeom prst="rect">
            <a:avLst/>
          </a:prstGeom>
        </p:spPr>
      </p:pic>
      <p:pic>
        <p:nvPicPr>
          <p:cNvPr id="8" name="Graphic 30">
            <a:extLst>
              <a:ext uri="{FF2B5EF4-FFF2-40B4-BE49-F238E27FC236}">
                <a16:creationId xmlns:a16="http://schemas.microsoft.com/office/drawing/2014/main" id="{FB1DC86B-A290-C2E9-7D8D-BA0086F625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69" y="3662351"/>
            <a:ext cx="1929998" cy="1300012"/>
          </a:xfrm>
          <a:prstGeom prst="rect">
            <a:avLst/>
          </a:prstGeom>
        </p:spPr>
      </p:pic>
      <p:pic>
        <p:nvPicPr>
          <p:cNvPr id="9" name="Graphic 30">
            <a:extLst>
              <a:ext uri="{FF2B5EF4-FFF2-40B4-BE49-F238E27FC236}">
                <a16:creationId xmlns:a16="http://schemas.microsoft.com/office/drawing/2014/main" id="{86F5BB6F-40E8-062D-CA5A-8D9D226BE3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11" y="3299882"/>
            <a:ext cx="1929998" cy="1300012"/>
          </a:xfrm>
          <a:prstGeom prst="rect">
            <a:avLst/>
          </a:prstGeom>
        </p:spPr>
      </p:pic>
      <p:pic>
        <p:nvPicPr>
          <p:cNvPr id="10" name="Graphic 30">
            <a:extLst>
              <a:ext uri="{FF2B5EF4-FFF2-40B4-BE49-F238E27FC236}">
                <a16:creationId xmlns:a16="http://schemas.microsoft.com/office/drawing/2014/main" id="{5F567B26-C894-289B-0423-FC95C6EC6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69" y="2937413"/>
            <a:ext cx="1929998" cy="1300012"/>
          </a:xfrm>
          <a:prstGeom prst="rect">
            <a:avLst/>
          </a:prstGeom>
        </p:spPr>
      </p:pic>
      <p:pic>
        <p:nvPicPr>
          <p:cNvPr id="11" name="Graphic 30">
            <a:extLst>
              <a:ext uri="{FF2B5EF4-FFF2-40B4-BE49-F238E27FC236}">
                <a16:creationId xmlns:a16="http://schemas.microsoft.com/office/drawing/2014/main" id="{7AB95C76-A71B-3D92-FD3F-0AE3125B7A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427" y="2574944"/>
            <a:ext cx="1929998" cy="13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D0359-6977-F695-0C90-59ECB6DF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выглядит сейчас конвейер СБТ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76FF3556-5F8C-DB27-A63A-CB95E5C5A9C6}"/>
              </a:ext>
            </a:extLst>
          </p:cNvPr>
          <p:cNvSpPr/>
          <p:nvPr/>
        </p:nvSpPr>
        <p:spPr>
          <a:xfrm>
            <a:off x="3467433" y="876557"/>
            <a:ext cx="8003398" cy="5304324"/>
          </a:xfrm>
          <a:prstGeom prst="roundRect">
            <a:avLst>
              <a:gd name="adj" fmla="val 4340"/>
            </a:avLst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004FFF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Выпуск и развитие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Проверка и составление отчета </a:t>
            </a:r>
            <a:r>
              <a:rPr lang="en-US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AppSec</a:t>
            </a: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для каждого релиза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Внутренняя приемка релиза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Регулярное обучение команд разработки и сопровождения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pic>
        <p:nvPicPr>
          <p:cNvPr id="12" name="Graphic 30">
            <a:extLst>
              <a:ext uri="{FF2B5EF4-FFF2-40B4-BE49-F238E27FC236}">
                <a16:creationId xmlns:a16="http://schemas.microsoft.com/office/drawing/2014/main" id="{3CB63E92-D90B-7A78-EF7E-CA31E0F5C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53" y="2212475"/>
            <a:ext cx="1929998" cy="1300012"/>
          </a:xfrm>
          <a:prstGeom prst="rect">
            <a:avLst/>
          </a:prstGeom>
        </p:spPr>
      </p:pic>
      <p:pic>
        <p:nvPicPr>
          <p:cNvPr id="13" name="Graphic 30">
            <a:extLst>
              <a:ext uri="{FF2B5EF4-FFF2-40B4-BE49-F238E27FC236}">
                <a16:creationId xmlns:a16="http://schemas.microsoft.com/office/drawing/2014/main" id="{F427A91A-D719-05FF-4BBD-C0F9F8F8B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201" y="1850006"/>
            <a:ext cx="1929998" cy="1300012"/>
          </a:xfrm>
          <a:prstGeom prst="rect">
            <a:avLst/>
          </a:prstGeom>
        </p:spPr>
      </p:pic>
      <p:pic>
        <p:nvPicPr>
          <p:cNvPr id="14" name="Graphic 30">
            <a:extLst>
              <a:ext uri="{FF2B5EF4-FFF2-40B4-BE49-F238E27FC236}">
                <a16:creationId xmlns:a16="http://schemas.microsoft.com/office/drawing/2014/main" id="{3853C92E-CBD1-DEEE-12F5-B2F41E47A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53" y="1487537"/>
            <a:ext cx="1929998" cy="13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BFD16-84C3-2339-BDA5-27965A32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Обязательные проверки безопасности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67A3A4D0-3279-AC53-2C6B-51178FAD91C5}"/>
              </a:ext>
            </a:extLst>
          </p:cNvPr>
          <p:cNvSpPr/>
          <p:nvPr/>
        </p:nvSpPr>
        <p:spPr>
          <a:xfrm>
            <a:off x="339638" y="925304"/>
            <a:ext cx="1987991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QG</a:t>
            </a:r>
            <a:endParaRPr lang="ru-RU" sz="3200" kern="0" dirty="0">
              <a:solidFill>
                <a:srgbClr val="43546A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Quality Gates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67C75562-3701-D27B-D001-9E18B4417C53}"/>
              </a:ext>
            </a:extLst>
          </p:cNvPr>
          <p:cNvSpPr/>
          <p:nvPr/>
        </p:nvSpPr>
        <p:spPr>
          <a:xfrm>
            <a:off x="2547817" y="925304"/>
            <a:ext cx="1987991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QG.3</a:t>
            </a:r>
            <a:endParaRPr lang="ru-RU" sz="3200" kern="0" dirty="0">
              <a:solidFill>
                <a:srgbClr val="43546A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Проверка </a:t>
            </a: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SAST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083D912-92C4-3158-CB95-25A218BB950A}"/>
              </a:ext>
            </a:extLst>
          </p:cNvPr>
          <p:cNvSpPr/>
          <p:nvPr/>
        </p:nvSpPr>
        <p:spPr>
          <a:xfrm>
            <a:off x="4758347" y="925304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7168</a:t>
            </a:r>
            <a: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уязвимостей в базе </a:t>
            </a: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SAST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3AB937AB-8EAE-EA8E-2327-017EF1D032DE}"/>
              </a:ext>
            </a:extLst>
          </p:cNvPr>
          <p:cNvSpPr/>
          <p:nvPr/>
        </p:nvSpPr>
        <p:spPr>
          <a:xfrm>
            <a:off x="339638" y="2823220"/>
            <a:ext cx="1987991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1</a:t>
            </a: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907</a:t>
            </a:r>
            <a:endParaRPr lang="ru-RU" sz="3200" kern="0" dirty="0">
              <a:solidFill>
                <a:srgbClr val="43546A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репозиториев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B721DBC7-8DE6-0563-6B8E-4DD41940038A}"/>
              </a:ext>
            </a:extLst>
          </p:cNvPr>
          <p:cNvSpPr/>
          <p:nvPr/>
        </p:nvSpPr>
        <p:spPr>
          <a:xfrm>
            <a:off x="2547817" y="2823220"/>
            <a:ext cx="1987991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QG.5</a:t>
            </a:r>
            <a:endParaRPr lang="ru-RU" sz="3200" kern="0" dirty="0">
              <a:solidFill>
                <a:srgbClr val="43546A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Проверка </a:t>
            </a: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OSS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8C693090-57FA-1D6C-806C-EAF66FF87F6E}"/>
              </a:ext>
            </a:extLst>
          </p:cNvPr>
          <p:cNvSpPr/>
          <p:nvPr/>
        </p:nvSpPr>
        <p:spPr>
          <a:xfrm>
            <a:off x="4758347" y="2823220"/>
            <a:ext cx="4038413" cy="1728192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3075</a:t>
            </a:r>
            <a:br>
              <a:rPr lang="ru-RU" sz="36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уязвимостей в базе </a:t>
            </a: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OSS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4A491237-EC54-F446-3A5E-17B690A93BCA}"/>
              </a:ext>
            </a:extLst>
          </p:cNvPr>
          <p:cNvSpPr/>
          <p:nvPr/>
        </p:nvSpPr>
        <p:spPr>
          <a:xfrm>
            <a:off x="339638" y="4716140"/>
            <a:ext cx="4196170" cy="1511038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20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выявленных отклонений по сканированиям релизов ежедневно </a:t>
            </a: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0A951AC6-0580-1F83-89D6-B1E36E4E729A}"/>
              </a:ext>
            </a:extLst>
          </p:cNvPr>
          <p:cNvSpPr/>
          <p:nvPr/>
        </p:nvSpPr>
        <p:spPr>
          <a:xfrm>
            <a:off x="4758347" y="4716140"/>
            <a:ext cx="4038413" cy="1511038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5</a:t>
            </a:r>
            <a:br>
              <a:rPr lang="ru-RU" sz="54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дней 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SLA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получения заключения 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AppSec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492A955C-65DE-21C0-9F0B-C391595F2E72}"/>
              </a:ext>
            </a:extLst>
          </p:cNvPr>
          <p:cNvSpPr/>
          <p:nvPr/>
        </p:nvSpPr>
        <p:spPr>
          <a:xfrm>
            <a:off x="8998621" y="925304"/>
            <a:ext cx="2853741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Раз в неделю минимум обновление баз 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SAST </a:t>
            </a: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OSS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2796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D79E8D-178B-30FF-0C3F-F5765444A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1682"/>
            <a:ext cx="12192000" cy="7906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2BF15-8858-8C85-EB05-ABB22BE8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771684"/>
            <a:ext cx="12191999" cy="7906075"/>
          </a:xfrm>
          <a:solidFill>
            <a:schemeClr val="accent6">
              <a:alpha val="58794"/>
            </a:schemeClr>
          </a:solidFill>
        </p:spPr>
        <p:txBody>
          <a:bodyPr lIns="720000" tIns="1440000"/>
          <a:lstStyle/>
          <a:p>
            <a:r>
              <a:rPr lang="ru-RU" dirty="0">
                <a:solidFill>
                  <a:schemeClr val="bg2"/>
                </a:solidFill>
              </a:rPr>
              <a:t>ДЛЯ УСЛОЖНЕНИЯ ПРОЦЕССА ВНЕДРЕНИЯ СТРОГО СЛЕДУЙТЕ ВСЕМ ТРЕБОВАНИЯМ МЕТОДОЛОГИИ</a:t>
            </a:r>
            <a:endParaRPr lang="en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3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0B8C0-5F2B-D6A6-0201-FD4E6862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я хочу поговорить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3A2A3-1887-7769-455D-890D9C3F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63487"/>
            <a:ext cx="10786241" cy="5113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DevSecOps</a:t>
            </a:r>
            <a:r>
              <a:rPr lang="en-US" dirty="0"/>
              <a:t> </a:t>
            </a:r>
            <a:r>
              <a:rPr lang="ru-RU" dirty="0"/>
              <a:t>2023-2024: про что он и что нас окружает сегодня</a:t>
            </a:r>
          </a:p>
          <a:p>
            <a:pPr>
              <a:lnSpc>
                <a:spcPct val="150000"/>
              </a:lnSpc>
            </a:pPr>
            <a:r>
              <a:rPr lang="ru-RU" dirty="0"/>
              <a:t>Уже</a:t>
            </a:r>
            <a:r>
              <a:rPr lang="en-US" dirty="0"/>
              <a:t> </a:t>
            </a:r>
            <a:r>
              <a:rPr lang="en-US" dirty="0" err="1"/>
              <a:t>DevSe</a:t>
            </a:r>
            <a:r>
              <a:rPr lang="ru-RU" dirty="0"/>
              <a:t>с</a:t>
            </a:r>
            <a:r>
              <a:rPr lang="en-US" dirty="0"/>
              <a:t>Ops </a:t>
            </a:r>
            <a:r>
              <a:rPr lang="ru-RU" dirty="0"/>
              <a:t>или еще </a:t>
            </a:r>
            <a:r>
              <a:rPr lang="en-US" dirty="0"/>
              <a:t>DevOps</a:t>
            </a:r>
            <a:r>
              <a:rPr lang="ru-RU" dirty="0"/>
              <a:t>. Когда можно сказать,</a:t>
            </a:r>
            <a:br>
              <a:rPr lang="ru-RU" dirty="0"/>
            </a:br>
            <a:r>
              <a:rPr lang="ru-RU" dirty="0"/>
              <a:t>что уже </a:t>
            </a:r>
            <a:r>
              <a:rPr lang="en-US" dirty="0"/>
              <a:t>Sec</a:t>
            </a:r>
            <a:r>
              <a:rPr lang="ru-RU" dirty="0"/>
              <a:t>?</a:t>
            </a:r>
          </a:p>
          <a:p>
            <a:pPr>
              <a:lnSpc>
                <a:spcPct val="150000"/>
              </a:lnSpc>
            </a:pPr>
            <a:r>
              <a:rPr lang="ru-RU" dirty="0"/>
              <a:t>ГОСТ Р </a:t>
            </a:r>
            <a:r>
              <a:rPr lang="en-US" dirty="0"/>
              <a:t>56939 2016 vs 2024 – </a:t>
            </a:r>
            <a:r>
              <a:rPr lang="ru-RU" dirty="0"/>
              <a:t>ключевые изменения</a:t>
            </a:r>
          </a:p>
          <a:p>
            <a:pPr>
              <a:lnSpc>
                <a:spcPct val="150000"/>
              </a:lnSpc>
            </a:pPr>
            <a:r>
              <a:rPr lang="ru-RU" dirty="0"/>
              <a:t>Опыт этапов проектирования </a:t>
            </a:r>
            <a:r>
              <a:rPr lang="en-US" dirty="0" err="1"/>
              <a:t>DevSecOps</a:t>
            </a:r>
            <a:r>
              <a:rPr lang="ru-RU" dirty="0"/>
              <a:t>-конвейера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СберТехе</a:t>
            </a:r>
            <a:r>
              <a:rPr lang="ru-RU" dirty="0"/>
              <a:t> </a:t>
            </a:r>
          </a:p>
          <a:p>
            <a:pPr>
              <a:lnSpc>
                <a:spcPct val="150000"/>
              </a:lnSpc>
            </a:pPr>
            <a:r>
              <a:rPr lang="ru-RU" dirty="0"/>
              <a:t>Что и в какой последовательности делать или не делать</a:t>
            </a:r>
          </a:p>
        </p:txBody>
      </p:sp>
    </p:spTree>
    <p:extLst>
      <p:ext uri="{BB962C8B-B14F-4D97-AF65-F5344CB8AC3E}">
        <p14:creationId xmlns:p14="http://schemas.microsoft.com/office/powerpoint/2010/main" val="2652090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9A8DD-D9C7-5C21-4134-1905BBFC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выводы</a:t>
            </a: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C854E268-637F-F5FC-4A1A-4037C917D5EC}"/>
              </a:ext>
            </a:extLst>
          </p:cNvPr>
          <p:cNvSpPr/>
          <p:nvPr/>
        </p:nvSpPr>
        <p:spPr>
          <a:xfrm>
            <a:off x="335360" y="876557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400" kern="0" dirty="0" err="1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4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– это не страшно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43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Вне зависимости от выбранной методологии помните, что цель её внедрения – создать качественный продукт</a:t>
            </a: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43546A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C9CDF811-4F35-E02D-7C94-F73E552EE5A6}"/>
              </a:ext>
            </a:extLst>
          </p:cNvPr>
          <p:cNvSpPr/>
          <p:nvPr/>
        </p:nvSpPr>
        <p:spPr>
          <a:xfrm>
            <a:off x="3263685" y="876557"/>
            <a:ext cx="2808312" cy="2583490"/>
          </a:xfrm>
          <a:prstGeom prst="roundRect">
            <a:avLst>
              <a:gd name="adj" fmla="val 4340"/>
            </a:avLst>
          </a:prstGeom>
          <a:solidFill>
            <a:srgbClr val="AAC0E6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43546A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Рынку есть что предложить</a:t>
            </a: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indent="0" defTabSz="914400">
              <a:spcAft>
                <a:spcPts val="600"/>
              </a:spcAft>
              <a:buFontTx/>
              <a:buNone/>
              <a:defRPr/>
            </a:pPr>
            <a:endParaRPr lang="ru-RU" sz="1000" kern="0" dirty="0">
              <a:solidFill>
                <a:srgbClr val="43546A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Quattrocento Sans"/>
            </a:endParaRPr>
          </a:p>
          <a:p>
            <a:pPr marL="0" indent="0" defTabSz="914400">
              <a:spcAft>
                <a:spcPts val="600"/>
              </a:spcAft>
              <a:buFontTx/>
              <a:buNone/>
              <a:defRPr/>
            </a:pPr>
            <a:r>
              <a:rPr lang="ru-RU" sz="10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Несмотря на уход зарубежных вендоров рынок решений для безопасной разработки в РФ активно развивается и предлагает новые продукты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D56C08F8-9B3D-4710-80DE-20AB7FDC8011}"/>
              </a:ext>
            </a:extLst>
          </p:cNvPr>
          <p:cNvSpPr/>
          <p:nvPr/>
        </p:nvSpPr>
        <p:spPr>
          <a:xfrm>
            <a:off x="6192010" y="876557"/>
            <a:ext cx="2808312" cy="2583490"/>
          </a:xfrm>
          <a:prstGeom prst="roundRect">
            <a:avLst>
              <a:gd name="adj" fmla="val 4340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43546A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 важно, ГОСТ или не ГОСТ</a:t>
            </a:r>
            <a:endParaRPr lang="ru-RU" sz="14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1000" kern="0" dirty="0">
              <a:solidFill>
                <a:srgbClr val="43546A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Общая концепция всех </a:t>
            </a:r>
            <a:r>
              <a:rPr lang="en-US" sz="1000" kern="0" dirty="0" err="1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0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0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методологий схожа: участники процесса, шаги, контрольные точки. Отличается только фокус на разных аспектах</a:t>
            </a: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1E65B1A8-077D-1E80-3918-542710155F65}"/>
              </a:ext>
            </a:extLst>
          </p:cNvPr>
          <p:cNvSpPr/>
          <p:nvPr/>
        </p:nvSpPr>
        <p:spPr>
          <a:xfrm>
            <a:off x="9120336" y="876556"/>
            <a:ext cx="2808312" cy="2583490"/>
          </a:xfrm>
          <a:prstGeom prst="roundRect">
            <a:avLst>
              <a:gd name="adj" fmla="val 4340"/>
            </a:avLst>
          </a:prstGeom>
          <a:solidFill>
            <a:srgbClr val="004FFF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Сначала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DevOps</a:t>
            </a:r>
            <a:endParaRPr lang="ru-RU" sz="1400" kern="0" dirty="0">
              <a:solidFill>
                <a:schemeClr val="bg1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1000" kern="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Без выстроенного </a:t>
            </a:r>
            <a:r>
              <a:rPr lang="en-US" sz="1000" kern="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CI/CD </a:t>
            </a:r>
            <a:r>
              <a:rPr lang="ru-RU" sz="1000" kern="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процесса практически невозможно  внедрить </a:t>
            </a:r>
            <a:r>
              <a:rPr lang="en-US" sz="1000" kern="0" dirty="0" err="1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ru-RU" sz="1000" kern="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, однако важно на старте понимать что является целевым состоянием </a:t>
            </a:r>
            <a:r>
              <a:rPr lang="en-US" sz="1000" kern="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DevOps </a:t>
            </a:r>
            <a:r>
              <a:rPr lang="ru-RU" sz="1000" kern="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или </a:t>
            </a:r>
            <a:r>
              <a:rPr lang="en-US" sz="1000" kern="0" dirty="0" err="1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DevSecOps</a:t>
            </a:r>
            <a:endParaRPr lang="ru-RU" sz="1000" kern="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0EB60D09-4A10-AD8C-5E39-FED4FF243197}"/>
              </a:ext>
            </a:extLst>
          </p:cNvPr>
          <p:cNvSpPr/>
          <p:nvPr/>
        </p:nvSpPr>
        <p:spPr>
          <a:xfrm>
            <a:off x="335360" y="3597392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Ориентируйтесь на новый ГОСТ 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Если вы приняли решения внедрять </a:t>
            </a:r>
            <a:r>
              <a:rPr lang="en-US" sz="1000" kern="0" dirty="0" err="1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0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0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согласно ГОСТ Р</a:t>
            </a:r>
            <a:r>
              <a:rPr lang="en-US" sz="10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000" kern="0" dirty="0">
                <a:solidFill>
                  <a:schemeClr val="bg1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уже сейчас стоит ориентироваться на новую редакцию</a:t>
            </a: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ADC214BC-B296-6F38-68C0-B45673786367}"/>
              </a:ext>
            </a:extLst>
          </p:cNvPr>
          <p:cNvSpPr/>
          <p:nvPr/>
        </p:nvSpPr>
        <p:spPr>
          <a:xfrm>
            <a:off x="3263685" y="3597391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solidFill>
              <a:srgbClr val="AAC0E6"/>
            </a:soli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en-US" sz="1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en-US" sz="14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manifesto</a:t>
            </a:r>
            <a:endParaRPr lang="ru-RU" sz="1400" kern="0" dirty="0"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Важен и ценен каждый пункт. Внимательно изучите его </a:t>
            </a:r>
            <a:br>
              <a:rPr kumimoji="0" lang="ru-RU" sz="1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старайтесь </a:t>
            </a:r>
            <a:r>
              <a:rPr kumimoji="0" lang="ru-RU" sz="10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сле</a:t>
            </a:r>
            <a:r>
              <a:rPr lang="ru-RU" sz="1000" kern="0" dirty="0" err="1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довать</a:t>
            </a:r>
            <a: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его принципам при внедрении</a:t>
            </a:r>
            <a:endParaRPr kumimoji="0" lang="ru-RU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EBC332F8-0974-1635-4BFB-D6DDA078D1D7}"/>
              </a:ext>
            </a:extLst>
          </p:cNvPr>
          <p:cNvSpPr/>
          <p:nvPr/>
        </p:nvSpPr>
        <p:spPr>
          <a:xfrm>
            <a:off x="6192010" y="3597391"/>
            <a:ext cx="2808312" cy="2583490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Не все сразу</a:t>
            </a:r>
            <a:endParaRPr lang="ru-RU" sz="1400" kern="0" dirty="0"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Внедрение </a:t>
            </a:r>
            <a:r>
              <a:rPr kumimoji="0" lang="en-US" sz="10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kumimoji="0" lang="en-US" sz="1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– поэтапный процесс. Сначала определите что даст максимальную пользу именно для вашей организации</a:t>
            </a: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797D43B5-7770-0FC1-245A-768911DEE534}"/>
              </a:ext>
            </a:extLst>
          </p:cNvPr>
          <p:cNvSpPr/>
          <p:nvPr/>
        </p:nvSpPr>
        <p:spPr>
          <a:xfrm>
            <a:off x="9120336" y="3597391"/>
            <a:ext cx="2808312" cy="2583490"/>
          </a:xfrm>
          <a:prstGeom prst="roundRect">
            <a:avLst>
              <a:gd name="adj" fmla="val 4340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Сила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Community</a:t>
            </a:r>
            <a:endParaRPr lang="ru-RU" sz="1400" kern="0" dirty="0"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Многие российские компании сейчас стоят перед схожим выбором </a:t>
            </a:r>
            <a:b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открытые  коммуникации </a:t>
            </a:r>
            <a:b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 коллегами из других организаций </a:t>
            </a:r>
            <a:b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0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и экспертами смогут снизить стоимость перехода.</a:t>
            </a:r>
            <a:endParaRPr kumimoji="0" lang="ru-RU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57627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B4987-5865-90DB-2DF6-797C15D4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045695"/>
            <a:ext cx="5554771" cy="492443"/>
          </a:xfrm>
        </p:spPr>
        <p:txBody>
          <a:bodyPr/>
          <a:lstStyle/>
          <a:p>
            <a:r>
              <a:rPr lang="ru-RU" dirty="0"/>
              <a:t>Спасибо за участие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6C561-AA0E-9D3A-FFC6-3BBB5759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5013437"/>
            <a:ext cx="4573185" cy="569387"/>
          </a:xfrm>
        </p:spPr>
        <p:txBody>
          <a:bodyPr/>
          <a:lstStyle/>
          <a:p>
            <a:r>
              <a:rPr lang="ru-RU" dirty="0"/>
              <a:t>Виталий Астраханцев,</a:t>
            </a:r>
          </a:p>
          <a:p>
            <a:r>
              <a:rPr lang="ru-RU" dirty="0" err="1"/>
              <a:t>СберТех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68A24-37EF-C5A8-7074-8FCE56F00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14052" y="-440635"/>
            <a:ext cx="7739270" cy="7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3B145-ED83-0B46-38B0-5D4740B8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DevSecOps</a:t>
            </a:r>
            <a:r>
              <a:rPr lang="en-US" dirty="0"/>
              <a:t> </a:t>
            </a:r>
            <a:r>
              <a:rPr lang="ru-RU" dirty="0"/>
              <a:t>в мире и в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AF827-21E8-FDCC-2523-832E18CDE0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14052" y="-3856484"/>
            <a:ext cx="7739270" cy="7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2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5D90F-AEB8-8F50-355C-135A0F13D31E}"/>
              </a:ext>
            </a:extLst>
          </p:cNvPr>
          <p:cNvSpPr txBox="1"/>
          <p:nvPr/>
        </p:nvSpPr>
        <p:spPr>
          <a:xfrm>
            <a:off x="588581" y="1180800"/>
            <a:ext cx="10951778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/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Решение возникающих сложностей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полного запрета действий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dirty="0">
                <a:solidFill>
                  <a:schemeClr val="accent6"/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Научный подход к данным и безопасности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страха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,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неопределенности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и сомнений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i="0" dirty="0">
                <a:solidFill>
                  <a:schemeClr val="accent6"/>
                </a:solidFill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Открытый диалог и сотрудничество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слепого следования требованиям безопасности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dirty="0">
                <a:solidFill>
                  <a:schemeClr val="accent6"/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Автоматизированные пользовательские сервисы проверки безопасности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регламентов безопасной разработки и бумажных отчетов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i="0" dirty="0">
                <a:solidFill>
                  <a:schemeClr val="accent6"/>
                </a:solidFill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Гибкая подстройка под цели бизнеса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 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«высеченных в камне» требований безопасности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en-US" b="1" dirty="0">
                <a:solidFill>
                  <a:schemeClr val="accent6"/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A/B </a:t>
            </a:r>
            <a:r>
              <a:rPr lang="ru-RU" b="1" dirty="0">
                <a:solidFill>
                  <a:schemeClr val="accent6"/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тестирование уязвимостей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dirty="0">
                <a:latin typeface="SB Sans Screen" panose="020B0503040504020204" pitchFamily="34" charset="0"/>
                <a:cs typeface="SB Sans Screen" panose="020B0503040504020204" pitchFamily="34" charset="0"/>
              </a:rPr>
              <a:t>доверия результатам сканирования и знания теоретических уязвимостей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i="0" dirty="0" err="1">
                <a:solidFill>
                  <a:schemeClr val="accent6"/>
                </a:solidFill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Проактивный</a:t>
            </a:r>
            <a:r>
              <a:rPr lang="ru-RU" b="1" i="0" dirty="0">
                <a:solidFill>
                  <a:schemeClr val="accent6"/>
                </a:solidFill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мониторинг периметра безопасности</a:t>
            </a:r>
            <a:r>
              <a:rPr lang="ru-RU" dirty="0"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24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x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SB Sans Screen" panose="020B0503040504020204" pitchFamily="34" charset="0"/>
                <a:cs typeface="SB Sans Screen" panose="020B0503040504020204" pitchFamily="34" charset="0"/>
              </a:rPr>
              <a:t>7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dirty="0">
                <a:latin typeface="SB Sans Screen" panose="020B0503040504020204" pitchFamily="34" charset="0"/>
                <a:cs typeface="SB Sans Screen" panose="020B0503040504020204" pitchFamily="34" charset="0"/>
              </a:rPr>
              <a:t>реакции на инциденты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i="0" dirty="0">
                <a:solidFill>
                  <a:schemeClr val="accent6"/>
                </a:solidFill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Распространение знаний в сообществе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сохранения в секрете</a:t>
            </a:r>
            <a:br>
              <a:rPr lang="en" dirty="0">
                <a:latin typeface="SB Sans Screen" panose="020B0503040504020204" pitchFamily="34" charset="0"/>
                <a:cs typeface="SB Sans Screen" panose="020B0503040504020204" pitchFamily="34" charset="0"/>
              </a:rPr>
            </a:br>
            <a:r>
              <a:rPr lang="ru-RU" b="1" i="0" dirty="0">
                <a:solidFill>
                  <a:schemeClr val="accent6"/>
                </a:solidFill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Динамический мониторинг 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вместо</a:t>
            </a:r>
            <a:r>
              <a:rPr lang="en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</a:t>
            </a:r>
            <a:r>
              <a:rPr lang="ru-RU" b="0" i="0" dirty="0" err="1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дашбордов</a:t>
            </a:r>
            <a:r>
              <a:rPr lang="ru-RU" b="0" i="0" dirty="0">
                <a:effectLst/>
                <a:latin typeface="SB Sans Screen" panose="020B0503040504020204" pitchFamily="34" charset="0"/>
                <a:cs typeface="SB Sans Screen" panose="020B0503040504020204" pitchFamily="34" charset="0"/>
              </a:rPr>
              <a:t> и чек-листов</a:t>
            </a:r>
            <a:endParaRPr lang="ru-RU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DA1875-0E88-26B5-5057-91B27944437D}"/>
              </a:ext>
            </a:extLst>
          </p:cNvPr>
          <p:cNvSpPr txBox="1">
            <a:spLocks/>
          </p:cNvSpPr>
          <p:nvPr/>
        </p:nvSpPr>
        <p:spPr>
          <a:xfrm>
            <a:off x="300038" y="236220"/>
            <a:ext cx="9630265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kern="1200">
                <a:solidFill>
                  <a:srgbClr val="43546A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Манифест </a:t>
            </a:r>
            <a:r>
              <a:rPr lang="en-US" dirty="0" err="1"/>
              <a:t>DevSecOps</a:t>
            </a:r>
            <a:r>
              <a:rPr lang="ru-RU" dirty="0"/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9133C-DA60-6B17-51C9-58E6C2C2F0EB}"/>
              </a:ext>
            </a:extLst>
          </p:cNvPr>
          <p:cNvSpPr txBox="1"/>
          <p:nvPr/>
        </p:nvSpPr>
        <p:spPr>
          <a:xfrm>
            <a:off x="1502981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400" dirty="0" err="1">
                <a:latin typeface="SB Sans Screen" panose="020B0503040504020204" pitchFamily="34" charset="0"/>
                <a:cs typeface="SB Sans Screen" panose="020B0503040504020204" pitchFamily="34" charset="0"/>
                <a:hlinkClick r:id="rId2"/>
              </a:rPr>
              <a:t>https</a:t>
            </a:r>
            <a:r>
              <a:rPr lang="ru-RU" sz="1400" dirty="0">
                <a:latin typeface="SB Sans Screen" panose="020B0503040504020204" pitchFamily="34" charset="0"/>
                <a:cs typeface="SB Sans Screen" panose="020B0503040504020204" pitchFamily="34" charset="0"/>
                <a:hlinkClick r:id="rId2"/>
              </a:rPr>
              <a:t>://</a:t>
            </a:r>
            <a:r>
              <a:rPr lang="ru-RU" sz="1400" dirty="0" err="1">
                <a:latin typeface="SB Sans Screen" panose="020B0503040504020204" pitchFamily="34" charset="0"/>
                <a:cs typeface="SB Sans Screen" panose="020B0503040504020204" pitchFamily="34" charset="0"/>
                <a:hlinkClick r:id="rId2"/>
              </a:rPr>
              <a:t>www.devsecops.org</a:t>
            </a:r>
            <a:r>
              <a:rPr lang="ru-RU" sz="1400" dirty="0">
                <a:latin typeface="SB Sans Screen" panose="020B0503040504020204" pitchFamily="34" charset="0"/>
                <a:cs typeface="SB Sans Screen" panose="020B0503040504020204" pitchFamily="34" charset="0"/>
                <a:hlinkClick r:id="rId2"/>
              </a:rPr>
              <a:t>/</a:t>
            </a:r>
            <a:endParaRPr lang="ru-RU" sz="14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3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2756FA-7885-B29A-7EB3-DCF22A94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мировой статистики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A98F4-C882-D007-CB2D-CC0B6EBBAAF7}"/>
              </a:ext>
            </a:extLst>
          </p:cNvPr>
          <p:cNvSpPr txBox="1"/>
          <p:nvPr/>
        </p:nvSpPr>
        <p:spPr>
          <a:xfrm>
            <a:off x="1486894" y="6572933"/>
            <a:ext cx="976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По данным </a:t>
            </a:r>
            <a:r>
              <a:rPr lang="en-US" sz="1400" dirty="0">
                <a:latin typeface="SB Sans Screen" panose="020B0503040504020204" pitchFamily="34" charset="0"/>
                <a:cs typeface="SB Sans Screen" panose="020B0503040504020204" pitchFamily="34" charset="0"/>
              </a:rPr>
              <a:t>DevOps Institute</a:t>
            </a:r>
            <a:r>
              <a:rPr lang="ru-RU" sz="1400" dirty="0">
                <a:latin typeface="SB Sans Screen" panose="020B0503040504020204" pitchFamily="34" charset="0"/>
                <a:cs typeface="SB Sans Screen" panose="020B0503040504020204" pitchFamily="34" charset="0"/>
              </a:rPr>
              <a:t>				** - По данным </a:t>
            </a:r>
            <a:r>
              <a:rPr lang="en-US" sz="1400" dirty="0">
                <a:latin typeface="SB Sans Screen" panose="020B0503040504020204" pitchFamily="34" charset="0"/>
                <a:cs typeface="SB Sans Screen" panose="020B0503040504020204" pitchFamily="34" charset="0"/>
              </a:rPr>
              <a:t>GitLab</a:t>
            </a:r>
            <a:endParaRPr lang="ru-RU" sz="14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82EF0-AA4C-6030-8E8F-6EB8A964F1D9}"/>
              </a:ext>
            </a:extLst>
          </p:cNvPr>
          <p:cNvSpPr txBox="1"/>
          <p:nvPr/>
        </p:nvSpPr>
        <p:spPr>
          <a:xfrm>
            <a:off x="838200" y="3386856"/>
            <a:ext cx="370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Что включает </a:t>
            </a:r>
            <a:r>
              <a:rPr lang="en-US" sz="2400" dirty="0" err="1"/>
              <a:t>DevSecOps</a:t>
            </a:r>
            <a:r>
              <a:rPr lang="ru-RU" sz="2400" dirty="0"/>
              <a:t>**</a:t>
            </a: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A478637D-2055-2106-91CB-511241D39C15}"/>
              </a:ext>
            </a:extLst>
          </p:cNvPr>
          <p:cNvSpPr/>
          <p:nvPr/>
        </p:nvSpPr>
        <p:spPr>
          <a:xfrm>
            <a:off x="838200" y="925780"/>
            <a:ext cx="4586127" cy="2240467"/>
          </a:xfrm>
          <a:prstGeom prst="roundRect">
            <a:avLst>
              <a:gd name="adj" fmla="val 4340"/>
            </a:avLst>
          </a:prstGeom>
          <a:solidFill>
            <a:srgbClr val="43546A"/>
          </a:solidFill>
          <a:ln w="12700" cap="flat" cmpd="sng" algn="ctr">
            <a:noFill/>
            <a:prstDash val="solid"/>
          </a:ln>
          <a:effectLst/>
        </p:spPr>
        <p:txBody>
          <a:bodyPr lIns="144000" tIns="251999" rIns="180000" bIns="180000" rtlCol="0" anchor="t"/>
          <a:lstStyle/>
          <a:p>
            <a:pPr lvl="0">
              <a:spcAft>
                <a:spcPts val="600"/>
              </a:spcAft>
              <a:defRPr/>
            </a:pPr>
            <a:r>
              <a:rPr lang="ru-RU" sz="80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2</a:t>
            </a:r>
            <a:br>
              <a:rPr lang="ru-RU" sz="80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</a:br>
            <a:r>
              <a:rPr lang="ru-RU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место занимает </a:t>
            </a:r>
            <a:r>
              <a:rPr lang="en-US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DevOps/</a:t>
            </a:r>
            <a:r>
              <a:rPr lang="en-US" sz="14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среди наиболее важных методологий для разработки ПО (41%)*</a:t>
            </a:r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2AFED5E0-3266-D273-1B80-0ADEEB90849F}"/>
              </a:ext>
            </a:extLst>
          </p:cNvPr>
          <p:cNvSpPr/>
          <p:nvPr/>
        </p:nvSpPr>
        <p:spPr>
          <a:xfrm>
            <a:off x="6767675" y="932467"/>
            <a:ext cx="4586127" cy="2240468"/>
          </a:xfrm>
          <a:prstGeom prst="roundRect">
            <a:avLst>
              <a:gd name="adj" fmla="val 4340"/>
            </a:avLst>
          </a:prstGeom>
          <a:solidFill>
            <a:srgbClr val="43546A"/>
          </a:solidFill>
          <a:ln w="12700" cap="flat" cmpd="sng" algn="ctr">
            <a:noFill/>
            <a:prstDash val="solid"/>
          </a:ln>
          <a:effectLst/>
        </p:spPr>
        <p:txBody>
          <a:bodyPr lIns="144000" tIns="251999" rIns="180000" bIns="180000" rtlCol="0" anchor="t"/>
          <a:lstStyle/>
          <a:p>
            <a:pPr lvl="0">
              <a:spcAft>
                <a:spcPts val="600"/>
              </a:spcAft>
              <a:defRPr/>
            </a:pPr>
            <a:r>
              <a:rPr lang="ru-RU" sz="80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1</a:t>
            </a:r>
            <a:br>
              <a:rPr lang="ru-RU" sz="80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</a:br>
            <a:r>
              <a:rPr lang="ru-RU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место занимает </a:t>
            </a:r>
            <a:r>
              <a:rPr lang="en-US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DevOps/</a:t>
            </a:r>
            <a:r>
              <a:rPr lang="en-US" sz="14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4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среди навыков, которых не хватает командам разработки (37%)*</a:t>
            </a:r>
          </a:p>
        </p:txBody>
      </p:sp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5E8E1405-78F1-98DF-6BF9-F690E23EA31F}"/>
              </a:ext>
            </a:extLst>
          </p:cNvPr>
          <p:cNvSpPr/>
          <p:nvPr/>
        </p:nvSpPr>
        <p:spPr>
          <a:xfrm>
            <a:off x="838200" y="4121785"/>
            <a:ext cx="1265783" cy="2165916"/>
          </a:xfrm>
          <a:prstGeom prst="roundRect">
            <a:avLst>
              <a:gd name="adj" fmla="val 50000"/>
            </a:avLst>
          </a:prstGeom>
          <a:solidFill>
            <a:srgbClr val="AAC0E6">
              <a:alpha val="48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E779937C-3952-D196-2822-01CC3175E6BC}"/>
              </a:ext>
            </a:extLst>
          </p:cNvPr>
          <p:cNvSpPr/>
          <p:nvPr/>
        </p:nvSpPr>
        <p:spPr>
          <a:xfrm>
            <a:off x="2262002" y="4133004"/>
            <a:ext cx="1265783" cy="2165916"/>
          </a:xfrm>
          <a:prstGeom prst="roundRect">
            <a:avLst>
              <a:gd name="adj" fmla="val 50000"/>
            </a:avLst>
          </a:prstGeom>
          <a:solidFill>
            <a:srgbClr val="AAC0E6">
              <a:alpha val="48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04308657-FEE6-B392-A9DD-523C4D4696AA}"/>
              </a:ext>
            </a:extLst>
          </p:cNvPr>
          <p:cNvSpPr/>
          <p:nvPr/>
        </p:nvSpPr>
        <p:spPr>
          <a:xfrm>
            <a:off x="3677227" y="4121785"/>
            <a:ext cx="1265783" cy="2165916"/>
          </a:xfrm>
          <a:prstGeom prst="roundRect">
            <a:avLst>
              <a:gd name="adj" fmla="val 50000"/>
            </a:avLst>
          </a:prstGeom>
          <a:solidFill>
            <a:srgbClr val="AAC0E6">
              <a:alpha val="48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6" name="Rectangle: Rounded Corners 28">
            <a:extLst>
              <a:ext uri="{FF2B5EF4-FFF2-40B4-BE49-F238E27FC236}">
                <a16:creationId xmlns:a16="http://schemas.microsoft.com/office/drawing/2014/main" id="{CBB3B531-5300-FA9B-6483-92F00DB16498}"/>
              </a:ext>
            </a:extLst>
          </p:cNvPr>
          <p:cNvSpPr/>
          <p:nvPr/>
        </p:nvSpPr>
        <p:spPr>
          <a:xfrm>
            <a:off x="5103114" y="4121785"/>
            <a:ext cx="1265783" cy="2165916"/>
          </a:xfrm>
          <a:prstGeom prst="roundRect">
            <a:avLst>
              <a:gd name="adj" fmla="val 50000"/>
            </a:avLst>
          </a:prstGeom>
          <a:solidFill>
            <a:srgbClr val="AAC0E6">
              <a:alpha val="48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7" name="Rectangle: Rounded Corners 28">
            <a:extLst>
              <a:ext uri="{FF2B5EF4-FFF2-40B4-BE49-F238E27FC236}">
                <a16:creationId xmlns:a16="http://schemas.microsoft.com/office/drawing/2014/main" id="{201C329D-A031-1F99-2FF1-8358F4216099}"/>
              </a:ext>
            </a:extLst>
          </p:cNvPr>
          <p:cNvSpPr/>
          <p:nvPr/>
        </p:nvSpPr>
        <p:spPr>
          <a:xfrm>
            <a:off x="836527" y="4988058"/>
            <a:ext cx="1265783" cy="1284387"/>
          </a:xfrm>
          <a:prstGeom prst="roundRect">
            <a:avLst>
              <a:gd name="adj" fmla="val 50000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28%</a:t>
            </a:r>
            <a:endParaRPr lang="ru-RU" sz="14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id="{AB17595D-8118-2B41-094E-F3B6E55FA8EF}"/>
              </a:ext>
            </a:extLst>
          </p:cNvPr>
          <p:cNvSpPr/>
          <p:nvPr/>
        </p:nvSpPr>
        <p:spPr>
          <a:xfrm>
            <a:off x="2263675" y="4839603"/>
            <a:ext cx="1265783" cy="1459317"/>
          </a:xfrm>
          <a:prstGeom prst="roundRect">
            <a:avLst>
              <a:gd name="adj" fmla="val 50000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b"/>
          <a:lstStyle/>
          <a:p>
            <a:pPr algn="ctr" defTabSz="914400">
              <a:spcAft>
                <a:spcPts val="600"/>
              </a:spcAft>
              <a:defRPr/>
            </a:pP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30%</a:t>
            </a:r>
            <a:endParaRPr lang="ru-RU" sz="14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9" name="Rectangle: Rounded Corners 28">
            <a:extLst>
              <a:ext uri="{FF2B5EF4-FFF2-40B4-BE49-F238E27FC236}">
                <a16:creationId xmlns:a16="http://schemas.microsoft.com/office/drawing/2014/main" id="{1C518DCA-5701-FBB5-49C1-62C2925FE93F}"/>
              </a:ext>
            </a:extLst>
          </p:cNvPr>
          <p:cNvSpPr/>
          <p:nvPr/>
        </p:nvSpPr>
        <p:spPr>
          <a:xfrm>
            <a:off x="3677227" y="4722463"/>
            <a:ext cx="1265783" cy="1549982"/>
          </a:xfrm>
          <a:prstGeom prst="roundRect">
            <a:avLst>
              <a:gd name="adj" fmla="val 50000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4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33%</a:t>
            </a:r>
            <a:endParaRPr lang="ru-RU" sz="14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id="{2A234BA0-2EA5-1368-EC1A-B34292624FB3}"/>
              </a:ext>
            </a:extLst>
          </p:cNvPr>
          <p:cNvSpPr/>
          <p:nvPr/>
        </p:nvSpPr>
        <p:spPr>
          <a:xfrm>
            <a:off x="5103114" y="4573293"/>
            <a:ext cx="1265783" cy="1699152"/>
          </a:xfrm>
          <a:prstGeom prst="roundRect">
            <a:avLst>
              <a:gd name="adj" fmla="val 50000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4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37%</a:t>
            </a:r>
            <a:endParaRPr lang="ru-RU" sz="14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25" name="Rectangle: Rounded Corners 28">
            <a:extLst>
              <a:ext uri="{FF2B5EF4-FFF2-40B4-BE49-F238E27FC236}">
                <a16:creationId xmlns:a16="http://schemas.microsoft.com/office/drawing/2014/main" id="{F53B1C34-557E-9477-FB12-E5CA4F6CBA61}"/>
              </a:ext>
            </a:extLst>
          </p:cNvPr>
          <p:cNvSpPr/>
          <p:nvPr/>
        </p:nvSpPr>
        <p:spPr>
          <a:xfrm>
            <a:off x="6537267" y="4133004"/>
            <a:ext cx="1265783" cy="2165916"/>
          </a:xfrm>
          <a:prstGeom prst="roundRect">
            <a:avLst>
              <a:gd name="adj" fmla="val 50000"/>
            </a:avLst>
          </a:prstGeom>
          <a:solidFill>
            <a:srgbClr val="AAC0E6">
              <a:alpha val="48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id="{95F9A0B6-D966-57AD-141D-0EB2FC667C56}"/>
              </a:ext>
            </a:extLst>
          </p:cNvPr>
          <p:cNvSpPr/>
          <p:nvPr/>
        </p:nvSpPr>
        <p:spPr>
          <a:xfrm>
            <a:off x="6538940" y="4363014"/>
            <a:ext cx="1265783" cy="1935906"/>
          </a:xfrm>
          <a:prstGeom prst="roundRect">
            <a:avLst>
              <a:gd name="adj" fmla="val 50000"/>
            </a:avLst>
          </a:prstGeom>
          <a:solidFill>
            <a:srgbClr val="00B2FF"/>
          </a:solidFill>
          <a:ln w="12700" cap="flat" cmpd="sng" algn="ctr">
            <a:noFill/>
            <a:prstDash val="solid"/>
          </a:ln>
          <a:effectLst/>
        </p:spPr>
        <p:txBody>
          <a:bodyPr lIns="0" tIns="18000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4546A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45%</a:t>
            </a:r>
            <a:endParaRPr lang="ru-RU" sz="1400" kern="0" dirty="0">
              <a:solidFill>
                <a:srgbClr val="44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27" name="Rectangle: Rounded Corners 28">
            <a:extLst>
              <a:ext uri="{FF2B5EF4-FFF2-40B4-BE49-F238E27FC236}">
                <a16:creationId xmlns:a16="http://schemas.microsoft.com/office/drawing/2014/main" id="{3AA7600C-378F-4235-AED2-7BD194A27FDD}"/>
              </a:ext>
            </a:extLst>
          </p:cNvPr>
          <p:cNvSpPr/>
          <p:nvPr/>
        </p:nvSpPr>
        <p:spPr>
          <a:xfrm>
            <a:off x="7971420" y="3848521"/>
            <a:ext cx="3813211" cy="2284295"/>
          </a:xfrm>
          <a:prstGeom prst="roundRect">
            <a:avLst>
              <a:gd name="adj" fmla="val 4340"/>
            </a:avLst>
          </a:prstGeom>
          <a:solidFill>
            <a:srgbClr val="AAC0E6"/>
          </a:solidFill>
          <a:ln w="12700" cap="flat" cmpd="sng" algn="ctr">
            <a:noFill/>
            <a:prstDash val="solid"/>
          </a:ln>
          <a:effectLst/>
        </p:spPr>
        <p:txBody>
          <a:bodyPr lIns="251999" tIns="396000" rIns="180000" bIns="108000" numCol="1" rtlCol="0" anchor="t"/>
          <a:lstStyle/>
          <a:p>
            <a:pPr marL="228600" indent="-22860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Наблюдение и мониторинг</a:t>
            </a:r>
          </a:p>
          <a:p>
            <a:pPr marL="228600" indent="-22860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Автоматизация тестирования</a:t>
            </a:r>
          </a:p>
          <a:p>
            <a:pPr marL="228600" indent="-22860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CI/CD</a:t>
            </a:r>
          </a:p>
          <a:p>
            <a:pPr marL="228600" indent="-22860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Инструменты безопасности </a:t>
            </a:r>
            <a:b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и соответствия требования процесса</a:t>
            </a:r>
          </a:p>
          <a:p>
            <a:pPr marL="228600" indent="-22860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Наличие </a:t>
            </a: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DevOps/</a:t>
            </a:r>
            <a:r>
              <a:rPr lang="en-US" sz="1200" kern="0" dirty="0" err="1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 </a:t>
            </a:r>
            <a:r>
              <a:rPr lang="ru-RU" sz="12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платформы</a:t>
            </a: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DB79CCCA-47D1-CE52-35A6-13AB4FB1D056}"/>
              </a:ext>
            </a:extLst>
          </p:cNvPr>
          <p:cNvSpPr/>
          <p:nvPr/>
        </p:nvSpPr>
        <p:spPr>
          <a:xfrm>
            <a:off x="1213919" y="3888527"/>
            <a:ext cx="493644" cy="493644"/>
          </a:xfrm>
          <a:prstGeom prst="roundRect">
            <a:avLst/>
          </a:prstGeom>
          <a:solidFill>
            <a:srgbClr val="43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4A4F6D50-B24F-664F-8C70-8DFE2DE2A5AF}"/>
              </a:ext>
            </a:extLst>
          </p:cNvPr>
          <p:cNvSpPr/>
          <p:nvPr/>
        </p:nvSpPr>
        <p:spPr>
          <a:xfrm>
            <a:off x="2629144" y="3891453"/>
            <a:ext cx="493644" cy="493644"/>
          </a:xfrm>
          <a:prstGeom prst="roundRect">
            <a:avLst/>
          </a:prstGeom>
          <a:solidFill>
            <a:srgbClr val="43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lang="en-RU" sz="200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FEC0316A-37E7-5851-0162-27E981CF4654}"/>
              </a:ext>
            </a:extLst>
          </p:cNvPr>
          <p:cNvSpPr/>
          <p:nvPr/>
        </p:nvSpPr>
        <p:spPr>
          <a:xfrm>
            <a:off x="4075249" y="3888527"/>
            <a:ext cx="493644" cy="493644"/>
          </a:xfrm>
          <a:prstGeom prst="roundRect">
            <a:avLst/>
          </a:prstGeom>
          <a:solidFill>
            <a:srgbClr val="43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10E52D09-41CE-06D1-A657-EB342814B3EA}"/>
              </a:ext>
            </a:extLst>
          </p:cNvPr>
          <p:cNvSpPr/>
          <p:nvPr/>
        </p:nvSpPr>
        <p:spPr>
          <a:xfrm>
            <a:off x="5527357" y="3895698"/>
            <a:ext cx="493644" cy="493644"/>
          </a:xfrm>
          <a:prstGeom prst="roundRect">
            <a:avLst/>
          </a:prstGeom>
          <a:solidFill>
            <a:srgbClr val="43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  <a:endParaRPr lang="en-RU" sz="200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83E76A9A-550F-3E71-2402-82E2EAD4EE00}"/>
              </a:ext>
            </a:extLst>
          </p:cNvPr>
          <p:cNvSpPr/>
          <p:nvPr/>
        </p:nvSpPr>
        <p:spPr>
          <a:xfrm>
            <a:off x="6930312" y="3895698"/>
            <a:ext cx="493644" cy="493644"/>
          </a:xfrm>
          <a:prstGeom prst="roundRect">
            <a:avLst/>
          </a:prstGeom>
          <a:solidFill>
            <a:srgbClr val="43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5</a:t>
            </a:r>
            <a:endParaRPr lang="en-RU" sz="2000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85A7C4E-C2E3-BB9D-F8BE-A064AD80F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301" y="1537059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C24E0E-0F0D-38CB-718D-E86DD6E05F3F}"/>
              </a:ext>
            </a:extLst>
          </p:cNvPr>
          <p:cNvSpPr/>
          <p:nvPr/>
        </p:nvSpPr>
        <p:spPr>
          <a:xfrm>
            <a:off x="0" y="0"/>
            <a:ext cx="12654455" cy="7103367"/>
          </a:xfrm>
          <a:prstGeom prst="rect">
            <a:avLst/>
          </a:prstGeom>
          <a:solidFill>
            <a:schemeClr val="tx1">
              <a:alpha val="832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B082-8275-326F-2367-D09773E0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867" y="1855744"/>
            <a:ext cx="9630265" cy="2708434"/>
          </a:xfrm>
        </p:spPr>
        <p:txBody>
          <a:bodyPr/>
          <a:lstStyle/>
          <a:p>
            <a:r>
              <a:rPr lang="ru-RU" sz="8800" dirty="0">
                <a:solidFill>
                  <a:schemeClr val="bg2"/>
                </a:solidFill>
              </a:rPr>
              <a:t>Безопасная разработка в РФ</a:t>
            </a:r>
          </a:p>
        </p:txBody>
      </p:sp>
    </p:spTree>
    <p:extLst>
      <p:ext uri="{BB962C8B-B14F-4D97-AF65-F5344CB8AC3E}">
        <p14:creationId xmlns:p14="http://schemas.microsoft.com/office/powerpoint/2010/main" val="307955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планы и новые вызовы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AD32E4EA-4931-DA2D-39C1-66E98215EAC0}"/>
              </a:ext>
            </a:extLst>
          </p:cNvPr>
          <p:cNvSpPr/>
          <p:nvPr/>
        </p:nvSpPr>
        <p:spPr>
          <a:xfrm>
            <a:off x="239350" y="872363"/>
            <a:ext cx="2808312" cy="53043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36%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ИТ-компаний, разрабатывающих ПО в 2021 году, имеют наработанные практики по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6348C-EC4A-01CD-621D-28FCD2CDAB00}"/>
              </a:ext>
            </a:extLst>
          </p:cNvPr>
          <p:cNvSpPr txBox="1"/>
          <p:nvPr/>
        </p:nvSpPr>
        <p:spPr>
          <a:xfrm>
            <a:off x="1487214" y="6581001"/>
            <a:ext cx="281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Positive Technologies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2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D225-61A9-2087-72A8-08CE617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планы и новые вызовы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AD32E4EA-4931-DA2D-39C1-66E98215EAC0}"/>
              </a:ext>
            </a:extLst>
          </p:cNvPr>
          <p:cNvSpPr/>
          <p:nvPr/>
        </p:nvSpPr>
        <p:spPr>
          <a:xfrm>
            <a:off x="239350" y="872363"/>
            <a:ext cx="2808312" cy="530432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36%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lvl="0"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ИТ-компаний, разрабатывающих ПО в 2021 году, имеют наработанные практики по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28954D99-9F11-5729-369D-8B14892EA27E}"/>
              </a:ext>
            </a:extLst>
          </p:cNvPr>
          <p:cNvSpPr/>
          <p:nvPr/>
        </p:nvSpPr>
        <p:spPr>
          <a:xfrm>
            <a:off x="3167675" y="874813"/>
            <a:ext cx="2808312" cy="5301874"/>
          </a:xfrm>
          <a:prstGeom prst="roundRect">
            <a:avLst>
              <a:gd name="adj" fmla="val 4340"/>
            </a:avLst>
          </a:prstGeom>
          <a:gradFill flip="none" rotWithShape="1">
            <a:gsLst>
              <a:gs pos="0">
                <a:srgbClr val="00B2FF"/>
              </a:gs>
              <a:gs pos="100000">
                <a:srgbClr val="004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49</a:t>
            </a:r>
            <a:r>
              <a:rPr lang="en-US" sz="8800" kern="0" dirty="0">
                <a:solidFill>
                  <a:schemeClr val="bg2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%</a:t>
            </a:r>
            <a:endParaRPr lang="ru-RU" sz="8800" kern="0" dirty="0">
              <a:solidFill>
                <a:schemeClr val="bg2"/>
              </a:solidFill>
              <a:latin typeface="SB Sans Display Light" panose="020B0303040504020204" pitchFamily="34" charset="0"/>
              <a:ea typeface="Quattrocento Sans"/>
              <a:cs typeface="SB Sans Display Light" panose="020B0303040504020204" pitchFamily="34" charset="0"/>
              <a:sym typeface="Quattrocento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российских ИТ-компаний </a:t>
            </a:r>
            <a:b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</a:br>
            <a:r>
              <a:rPr lang="ru-RU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на конец 2022 года применяют элементы </a:t>
            </a:r>
            <a:r>
              <a:rPr lang="en-US" sz="1200" kern="0" dirty="0" err="1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DevSecOps</a:t>
            </a:r>
            <a:r>
              <a:rPr lang="en-US" sz="1200" kern="0" dirty="0">
                <a:solidFill>
                  <a:schemeClr val="bg2"/>
                </a:solidFill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**</a:t>
            </a:r>
            <a:endParaRPr lang="ru-RU" sz="1200" kern="0" dirty="0">
              <a:solidFill>
                <a:schemeClr val="bg2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7DCC9-B39A-E0C2-B1E1-6507EADD96E6}"/>
              </a:ext>
            </a:extLst>
          </p:cNvPr>
          <p:cNvSpPr txBox="1"/>
          <p:nvPr/>
        </p:nvSpPr>
        <p:spPr>
          <a:xfrm>
            <a:off x="6379779" y="65810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конференции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 AM live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6348C-EC4A-01CD-621D-28FCD2CDAB00}"/>
              </a:ext>
            </a:extLst>
          </p:cNvPr>
          <p:cNvSpPr txBox="1"/>
          <p:nvPr/>
        </p:nvSpPr>
        <p:spPr>
          <a:xfrm>
            <a:off x="1487214" y="6581001"/>
            <a:ext cx="281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* - </a:t>
            </a:r>
            <a:r>
              <a:rPr lang="ru-RU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по данным </a:t>
            </a:r>
            <a:r>
              <a:rPr lang="en-US" sz="1200" dirty="0">
                <a:latin typeface="SB Sans Screen" panose="020B0503040504020204" pitchFamily="34" charset="0"/>
                <a:cs typeface="SB Sans Screen" panose="020B0503040504020204" pitchFamily="34" charset="0"/>
              </a:rPr>
              <a:t>Positive Technologies</a:t>
            </a:r>
            <a:endParaRPr lang="ru-RU" sz="1200" dirty="0">
              <a:latin typeface="SB Sans Screen" panose="020B0503040504020204" pitchFamily="34" charset="0"/>
              <a:cs typeface="SB Sans Screen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92234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PV colors 1">
      <a:dk1>
        <a:srgbClr val="445469"/>
      </a:dk1>
      <a:lt1>
        <a:srgbClr val="F2F2F2"/>
      </a:lt1>
      <a:dk2>
        <a:srgbClr val="AAC0E5"/>
      </a:dk2>
      <a:lt2>
        <a:srgbClr val="FFFFFF"/>
      </a:lt2>
      <a:accent1>
        <a:srgbClr val="2EFDF4"/>
      </a:accent1>
      <a:accent2>
        <a:srgbClr val="00B1FE"/>
      </a:accent2>
      <a:accent3>
        <a:srgbClr val="004FFE"/>
      </a:accent3>
      <a:accent4>
        <a:srgbClr val="000000"/>
      </a:accent4>
      <a:accent5>
        <a:srgbClr val="000000"/>
      </a:accent5>
      <a:accent6>
        <a:srgbClr val="000000"/>
      </a:accent6>
      <a:hlink>
        <a:srgbClr val="004FFE"/>
      </a:hlink>
      <a:folHlink>
        <a:srgbClr val="004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2.potx" id="{9358B504-C050-6D41-90A2-5C26F439BC94}" vid="{BAF26B2F-7C62-B14C-853D-178F121BE21E}"/>
    </a:ext>
  </a:extLst>
</a:theme>
</file>

<file path=ppt/theme/theme2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2.potx" id="{9358B504-C050-6D41-90A2-5C26F439BC94}" vid="{9FF85DE5-880D-1947-9DB5-E2DCE552467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17783</TotalTime>
  <Words>1572</Words>
  <Application>Microsoft Macintosh PowerPoint</Application>
  <PresentationFormat>Широкоэкранный</PresentationFormat>
  <Paragraphs>253</Paragraphs>
  <Slides>31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SB Sans Display</vt:lpstr>
      <vt:lpstr>SB Sans Display Light</vt:lpstr>
      <vt:lpstr>SB Sans Screen</vt:lpstr>
      <vt:lpstr>Main</vt:lpstr>
      <vt:lpstr>Covers</vt:lpstr>
      <vt:lpstr>Как построить DevSecOps по ГОСТу</vt:lpstr>
      <vt:lpstr>Пару слов обо мне</vt:lpstr>
      <vt:lpstr>О чем я хочу поговорить</vt:lpstr>
      <vt:lpstr>DevSecOps в мире и в РФ</vt:lpstr>
      <vt:lpstr>Презентация PowerPoint</vt:lpstr>
      <vt:lpstr>Немного мировой статистики</vt:lpstr>
      <vt:lpstr>Безопасная разработка в РФ</vt:lpstr>
      <vt:lpstr>Старые планы и новые вызовы</vt:lpstr>
      <vt:lpstr>Старые планы и новые вызовы</vt:lpstr>
      <vt:lpstr>Старые планы и новые вызовы</vt:lpstr>
      <vt:lpstr>Старые планы и новые вызовы</vt:lpstr>
      <vt:lpstr>Старые планы и новые вызовы</vt:lpstr>
      <vt:lpstr>Старые планы и новые вызовы</vt:lpstr>
      <vt:lpstr>Выбор методологии</vt:lpstr>
      <vt:lpstr>Выбор методологии</vt:lpstr>
      <vt:lpstr>Выбор методологии</vt:lpstr>
      <vt:lpstr>Выбор методологии</vt:lpstr>
      <vt:lpstr>Выбор методологии</vt:lpstr>
      <vt:lpstr>Выбор методологии</vt:lpstr>
      <vt:lpstr>ГОСТ Р 2024 vs 2016</vt:lpstr>
      <vt:lpstr>ГОСТ Р 56939-2016 </vt:lpstr>
      <vt:lpstr>ГОСТ Р 56939-2024. Новый подход</vt:lpstr>
      <vt:lpstr>Опыт СберТеха</vt:lpstr>
      <vt:lpstr>Этапы проработки требования</vt:lpstr>
      <vt:lpstr>Как выглядит сейчас конвейер в СберТехе</vt:lpstr>
      <vt:lpstr>Как выглядит сейчас конвейер в СберТехе</vt:lpstr>
      <vt:lpstr>Как выглядит сейчас конвейер СБТ</vt:lpstr>
      <vt:lpstr>Обязательные проверки безопасности</vt:lpstr>
      <vt:lpstr>ДЛЯ УСЛОЖНЕНИЯ ПРОЦЕССА ВНЕДРЕНИЯ СТРОГО СЛЕДУЙТЕ ВСЕМ ТРЕБОВАНИЯМ МЕТОДОЛОГИИ</vt:lpstr>
      <vt:lpstr>Ключевые выводы</vt:lpstr>
      <vt:lpstr>Спасибо за участие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построить DevSecOps по ГОСТу</dc:title>
  <dc:creator>Астрахнцев Виталий</dc:creator>
  <cp:lastModifiedBy>Астрахнцев Виталий</cp:lastModifiedBy>
  <cp:revision>18</cp:revision>
  <dcterms:created xsi:type="dcterms:W3CDTF">2024-02-29T05:47:45Z</dcterms:created>
  <dcterms:modified xsi:type="dcterms:W3CDTF">2024-03-14T06:03:12Z</dcterms:modified>
</cp:coreProperties>
</file>