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125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117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133.xml"/>
  <Override ContentType="application/vnd.openxmlformats-officedocument.presentationml.notesSlide+xml" PartName="/ppt/notesSlides/notesSlide109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7.xml"/>
  <Override ContentType="application/vnd.openxmlformats-officedocument.presentationml.notesSlide+xml" PartName="/ppt/notesSlides/notesSlide143.xml"/>
  <Override ContentType="application/vnd.openxmlformats-officedocument.presentationml.notesSlide+xml" PartName="/ppt/notesSlides/notesSlide151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119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10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148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135.xml"/>
  <Override ContentType="application/vnd.openxmlformats-officedocument.presentationml.notesSlide+xml" PartName="/ppt/notesSlides/notesSlide137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41.xml"/>
  <Override ContentType="application/vnd.openxmlformats-officedocument.presentationml.notesSlide+xml" PartName="/ppt/notesSlides/notesSlide153.xml"/>
  <Override ContentType="application/vnd.openxmlformats-officedocument.presentationml.notesSlide+xml" PartName="/ppt/notesSlides/notesSlide123.xml"/>
  <Override ContentType="application/vnd.openxmlformats-officedocument.presentationml.notesSlide+xml" PartName="/ppt/notesSlides/notesSlide11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138.xml"/>
  <Override ContentType="application/vnd.openxmlformats-officedocument.presentationml.notesSlide+xml" PartName="/ppt/notesSlides/notesSlide163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12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15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46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120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29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44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31.xml"/>
  <Override ContentType="application/vnd.openxmlformats-officedocument.presentationml.notesSlide+xml" PartName="/ppt/notesSlides/notesSlide127.xml"/>
  <Override ContentType="application/vnd.openxmlformats-officedocument.presentationml.notesSlide+xml" PartName="/ppt/notesSlides/notesSlide157.xml"/>
  <Override ContentType="application/vnd.openxmlformats-officedocument.presentationml.notesSlide+xml" PartName="/ppt/notesSlides/notesSlide114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16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150.xml"/>
  <Override ContentType="application/vnd.openxmlformats-officedocument.presentationml.notesSlide+xml" PartName="/ppt/notesSlides/notesSlide14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116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59.xml"/>
  <Override ContentType="application/vnd.openxmlformats-officedocument.presentationml.notesSlide+xml" PartName="/ppt/notesSlides/notesSlide124.xml"/>
  <Override ContentType="application/vnd.openxmlformats-officedocument.presentationml.notesSlide+xml" PartName="/ppt/notesSlides/notesSlide126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108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1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60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0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152.xml"/>
  <Override ContentType="application/vnd.openxmlformats-officedocument.presentationml.notesSlide+xml" PartName="/ppt/notesSlides/notesSlide122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118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140.xml"/>
  <Override ContentType="application/vnd.openxmlformats-officedocument.presentationml.notesSlide+xml" PartName="/ppt/notesSlides/notesSlide15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136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49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1.xml"/>
  <Override ContentType="application/vnd.openxmlformats-officedocument.presentationml.notesSlide+xml" PartName="/ppt/notesSlides/notesSlide139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5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13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104.xml"/>
  <Override ContentType="application/vnd.openxmlformats-officedocument.presentationml.notesSlide+xml" PartName="/ppt/notesSlides/notesSlide1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30.xml"/>
  <Override ContentType="application/vnd.openxmlformats-officedocument.presentationml.notesSlide+xml" PartName="/ppt/notesSlides/notesSlide16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2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132.xml"/>
  <Override ContentType="application/vnd.openxmlformats-officedocument.presentationml.notesSlide+xml" PartName="/ppt/notesSlides/notesSlide162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45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115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158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1.xml"/>
  <Override ContentType="application/vnd.openxmlformats-officedocument.presentationml.slide+xml" PartName="/ppt/slides/slide164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05.xml"/>
  <Override ContentType="application/vnd.openxmlformats-officedocument.presentationml.slide+xml" PartName="/ppt/slides/slide148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138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13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156.xml"/>
  <Override ContentType="application/vnd.openxmlformats-officedocument.presentationml.slide+xml" PartName="/ppt/slides/slide84.xml"/>
  <Override ContentType="application/vnd.openxmlformats-officedocument.presentationml.slide+xml" PartName="/ppt/slides/slide107.xml"/>
  <Override ContentType="application/vnd.openxmlformats-officedocument.presentationml.slide+xml" PartName="/ppt/slides/slide37.xml"/>
  <Override ContentType="application/vnd.openxmlformats-officedocument.presentationml.slide+xml" PartName="/ppt/slides/slide123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36.xml"/>
  <Override ContentType="application/vnd.openxmlformats-officedocument.presentationml.slide+xml" PartName="/ppt/slides/slide154.xml"/>
  <Override ContentType="application/vnd.openxmlformats-officedocument.presentationml.slide+xml" PartName="/ppt/slides/slide10.xml"/>
  <Override ContentType="application/vnd.openxmlformats-officedocument.presentationml.slide+xml" PartName="/ppt/slides/slide111.xml"/>
  <Override ContentType="application/vnd.openxmlformats-officedocument.presentationml.slide+xml" PartName="/ppt/slides/slide53.xml"/>
  <Override ContentType="application/vnd.openxmlformats-officedocument.presentationml.slide+xml" PartName="/ppt/slides/slide141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18.xml"/>
  <Override ContentType="application/vnd.openxmlformats-officedocument.presentationml.slide+xml" PartName="/ppt/slides/slide142.xml"/>
  <Override ContentType="application/vnd.openxmlformats-officedocument.presentationml.slide+xml" PartName="/ppt/slides/slide12.xml"/>
  <Override ContentType="application/vnd.openxmlformats-officedocument.presentationml.slide+xml" PartName="/ppt/slides/slide108.xml"/>
  <Override ContentType="application/vnd.openxmlformats-officedocument.presentationml.slide+xml" PartName="/ppt/slides/slide98.xml"/>
  <Override ContentType="application/vnd.openxmlformats-officedocument.presentationml.slide+xml" PartName="/ppt/slides/slide152.xml"/>
  <Override ContentType="application/vnd.openxmlformats-officedocument.presentationml.slide+xml" PartName="/ppt/slides/slide125.xml"/>
  <Override ContentType="application/vnd.openxmlformats-officedocument.presentationml.slide+xml" PartName="/ppt/slides/slide72.xml"/>
  <Override ContentType="application/vnd.openxmlformats-officedocument.presentationml.slide+xml" PartName="/ppt/slides/slide135.xml"/>
  <Override ContentType="application/vnd.openxmlformats-officedocument.presentationml.slide+xml" PartName="/ppt/slides/slide20.xml"/>
  <Override ContentType="application/vnd.openxmlformats-officedocument.presentationml.slide+xml" PartName="/ppt/slides/slide16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129.xml"/>
  <Override ContentType="application/vnd.openxmlformats-officedocument.presentationml.slide+xml" PartName="/ppt/slides/slide63.xml"/>
  <Override ContentType="application/vnd.openxmlformats-officedocument.presentationml.slide+xml" PartName="/ppt/slides/slide131.xml"/>
  <Override ContentType="application/vnd.openxmlformats-officedocument.presentationml.slide+xml" PartName="/ppt/slides/slide159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116.xml"/>
  <Override ContentType="application/vnd.openxmlformats-officedocument.presentationml.slide+xml" PartName="/ppt/slides/slide144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133.xml"/>
  <Override ContentType="application/vnd.openxmlformats-officedocument.presentationml.slide+xml" PartName="/ppt/slides/slide91.xml"/>
  <Override ContentType="application/vnd.openxmlformats-officedocument.presentationml.slide+xml" PartName="/ppt/slides/slide114.xml"/>
  <Override ContentType="application/vnd.openxmlformats-officedocument.presentationml.slide+xml" PartName="/ppt/slides/slide163.xml"/>
  <Override ContentType="application/vnd.openxmlformats-officedocument.presentationml.slide+xml" PartName="/ppt/slides/slide31.xml"/>
  <Override ContentType="application/vnd.openxmlformats-officedocument.presentationml.slide+xml" PartName="/ppt/slides/slide127.xml"/>
  <Override ContentType="application/vnd.openxmlformats-officedocument.presentationml.slide+xml" PartName="/ppt/slides/slide146.xml"/>
  <Override ContentType="application/vnd.openxmlformats-officedocument.presentationml.slide+xml" PartName="/ppt/slides/slide150.xml"/>
  <Override ContentType="application/vnd.openxmlformats-officedocument.presentationml.slide+xml" PartName="/ppt/slides/slide120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39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12.xml"/>
  <Override ContentType="application/vnd.openxmlformats-officedocument.presentationml.slide+xml" PartName="/ppt/slides/slide95.xml"/>
  <Override ContentType="application/vnd.openxmlformats-officedocument.presentationml.slide+xml" PartName="/ppt/slides/slide15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157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22.xml"/>
  <Override ContentType="application/vnd.openxmlformats-officedocument.presentationml.slide+xml" PartName="/ppt/slides/slide130.xml"/>
  <Override ContentType="application/vnd.openxmlformats-officedocument.presentationml.slide+xml" PartName="/ppt/slides/slide147.xml"/>
  <Override ContentType="application/vnd.openxmlformats-officedocument.presentationml.slide+xml" PartName="/ppt/slides/slide16.xml"/>
  <Override ContentType="application/vnd.openxmlformats-officedocument.presentationml.slide+xml" PartName="/ppt/slides/slide104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40.xml"/>
  <Override ContentType="application/vnd.openxmlformats-officedocument.presentationml.slide+xml" PartName="/ppt/slides/slide11.xml"/>
  <Override ContentType="application/vnd.openxmlformats-officedocument.presentationml.slide+xml" PartName="/ppt/slides/slide137.xml"/>
  <Override ContentType="application/vnd.openxmlformats-officedocument.presentationml.slide+xml" PartName="/ppt/slides/slide110.xml"/>
  <Override ContentType="application/vnd.openxmlformats-officedocument.presentationml.slide+xml" PartName="/ppt/slides/slide153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149.xml"/>
  <Override ContentType="application/vnd.openxmlformats-officedocument.presentationml.slide+xml" PartName="/ppt/slides/slide49.xml"/>
  <Override ContentType="application/vnd.openxmlformats-officedocument.presentationml.slide+xml" PartName="/ppt/slides/slide124.xml"/>
  <Override ContentType="application/vnd.openxmlformats-officedocument.presentationml.slide+xml" PartName="/ppt/slides/slide83.xml"/>
  <Override ContentType="application/vnd.openxmlformats-officedocument.presentationml.slide+xml" PartName="/ppt/slides/slide106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119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126.xml"/>
  <Override ContentType="application/vnd.openxmlformats-officedocument.presentationml.slide+xml" PartName="/ppt/slides/slide151.xml"/>
  <Override ContentType="application/vnd.openxmlformats-officedocument.presentationml.slide+xml" PartName="/ppt/slides/slide109.xml"/>
  <Override ContentType="application/vnd.openxmlformats-officedocument.presentationml.slide+xml" PartName="/ppt/slides/slide134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160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143.xml"/>
  <Override ContentType="application/vnd.openxmlformats-officedocument.presentationml.slide+xml" PartName="/ppt/slides/slide117.xml"/>
  <Override ContentType="application/vnd.openxmlformats-officedocument.presentationml.slide+xml" PartName="/ppt/slides/slide145.xml"/>
  <Override ContentType="application/vnd.openxmlformats-officedocument.presentationml.slide+xml" PartName="/ppt/slides/slide132.xml"/>
  <Override ContentType="application/vnd.openxmlformats-officedocument.presentationml.slide+xml" PartName="/ppt/slides/slide162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128.xml"/>
  <Override ContentType="application/vnd.openxmlformats-officedocument.presentationml.slide+xml" PartName="/ppt/slides/slide158.xml"/>
  <Override ContentType="application/vnd.openxmlformats-officedocument.presentationml.slide+xml" PartName="/ppt/slides/slide92.xml"/>
  <Override ContentType="application/vnd.openxmlformats-officedocument.presentationml.slide+xml" PartName="/ppt/slides/slide115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  <p:sldId id="370" r:id="rId120"/>
    <p:sldId id="371" r:id="rId121"/>
    <p:sldId id="372" r:id="rId122"/>
    <p:sldId id="373" r:id="rId123"/>
    <p:sldId id="374" r:id="rId124"/>
    <p:sldId id="375" r:id="rId125"/>
    <p:sldId id="376" r:id="rId126"/>
    <p:sldId id="377" r:id="rId127"/>
    <p:sldId id="378" r:id="rId128"/>
    <p:sldId id="379" r:id="rId129"/>
    <p:sldId id="380" r:id="rId130"/>
    <p:sldId id="381" r:id="rId131"/>
    <p:sldId id="382" r:id="rId132"/>
    <p:sldId id="383" r:id="rId133"/>
    <p:sldId id="384" r:id="rId134"/>
    <p:sldId id="385" r:id="rId135"/>
    <p:sldId id="386" r:id="rId136"/>
    <p:sldId id="387" r:id="rId137"/>
    <p:sldId id="388" r:id="rId138"/>
    <p:sldId id="389" r:id="rId139"/>
    <p:sldId id="390" r:id="rId140"/>
    <p:sldId id="391" r:id="rId141"/>
    <p:sldId id="392" r:id="rId142"/>
    <p:sldId id="393" r:id="rId143"/>
    <p:sldId id="394" r:id="rId144"/>
    <p:sldId id="395" r:id="rId145"/>
    <p:sldId id="396" r:id="rId146"/>
    <p:sldId id="397" r:id="rId147"/>
    <p:sldId id="398" r:id="rId148"/>
    <p:sldId id="399" r:id="rId149"/>
    <p:sldId id="400" r:id="rId150"/>
    <p:sldId id="401" r:id="rId151"/>
    <p:sldId id="402" r:id="rId152"/>
    <p:sldId id="403" r:id="rId153"/>
    <p:sldId id="404" r:id="rId154"/>
    <p:sldId id="405" r:id="rId155"/>
    <p:sldId id="406" r:id="rId156"/>
    <p:sldId id="407" r:id="rId157"/>
    <p:sldId id="408" r:id="rId158"/>
    <p:sldId id="409" r:id="rId159"/>
    <p:sldId id="410" r:id="rId160"/>
    <p:sldId id="411" r:id="rId161"/>
    <p:sldId id="412" r:id="rId162"/>
    <p:sldId id="413" r:id="rId163"/>
    <p:sldId id="414" r:id="rId164"/>
    <p:sldId id="415" r:id="rId165"/>
    <p:sldId id="416" r:id="rId166"/>
    <p:sldId id="417" r:id="rId167"/>
    <p:sldId id="418" r:id="rId168"/>
    <p:sldId id="419" r:id="rId169"/>
  </p:sldIdLst>
  <p:sldSz cy="6858000" cx="12192000"/>
  <p:notesSz cx="6858000" cy="9144000"/>
  <p:embeddedFontLst>
    <p:embeddedFont>
      <p:font typeface="Montserrat SemiBold"/>
      <p:regular r:id="rId170"/>
      <p:bold r:id="rId171"/>
      <p:italic r:id="rId172"/>
      <p:boldItalic r:id="rId173"/>
    </p:embeddedFont>
    <p:embeddedFont>
      <p:font typeface="Montserrat"/>
      <p:regular r:id="rId174"/>
      <p:bold r:id="rId175"/>
      <p:italic r:id="rId176"/>
      <p:boldItalic r:id="rId177"/>
    </p:embeddedFont>
    <p:embeddedFont>
      <p:font typeface="Geologica Medium"/>
      <p:regular r:id="rId178"/>
      <p:bold r:id="rId179"/>
    </p:embeddedFont>
    <p:embeddedFont>
      <p:font typeface="Montserrat Medium"/>
      <p:regular r:id="rId180"/>
      <p:bold r:id="rId181"/>
      <p:italic r:id="rId182"/>
      <p:boldItalic r:id="rId183"/>
    </p:embeddedFont>
    <p:embeddedFont>
      <p:font typeface="Geologica"/>
      <p:regular r:id="rId184"/>
      <p:bold r:id="rId185"/>
    </p:embeddedFont>
    <p:embeddedFont>
      <p:font typeface="Geologica Light"/>
      <p:regular r:id="rId186"/>
      <p:bold r:id="rId187"/>
    </p:embeddedFont>
    <p:embeddedFont>
      <p:font typeface="Roboto Mono"/>
      <p:regular r:id="rId188"/>
      <p:bold r:id="rId189"/>
      <p:italic r:id="rId190"/>
      <p:boldItalic r:id="rId19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92" roundtripDataSignature="AMtx7mhtSc6ciP26mSvHYTvGEFRq5rSTJ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CFD0D11-927A-453F-B870-CA15676B2C1F}">
  <a:tblStyle styleId="{ECFD0D11-927A-453F-B870-CA15676B2C1F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190" Type="http://schemas.openxmlformats.org/officeDocument/2006/relationships/font" Target="fonts/RobotoMono-italic.fntdata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192" Type="http://customschemas.google.com/relationships/presentationmetadata" Target="metadata"/><Relationship Id="rId45" Type="http://schemas.openxmlformats.org/officeDocument/2006/relationships/slide" Target="slides/slide40.xml"/><Relationship Id="rId191" Type="http://schemas.openxmlformats.org/officeDocument/2006/relationships/font" Target="fonts/RobotoMono-boldItalic.fntdata"/><Relationship Id="rId107" Type="http://schemas.openxmlformats.org/officeDocument/2006/relationships/slide" Target="slides/slide102.xml"/><Relationship Id="rId106" Type="http://schemas.openxmlformats.org/officeDocument/2006/relationships/slide" Target="slides/slide101.xml"/><Relationship Id="rId105" Type="http://schemas.openxmlformats.org/officeDocument/2006/relationships/slide" Target="slides/slide100.xml"/><Relationship Id="rId104" Type="http://schemas.openxmlformats.org/officeDocument/2006/relationships/slide" Target="slides/slide99.xml"/><Relationship Id="rId109" Type="http://schemas.openxmlformats.org/officeDocument/2006/relationships/slide" Target="slides/slide104.xml"/><Relationship Id="rId108" Type="http://schemas.openxmlformats.org/officeDocument/2006/relationships/slide" Target="slides/slide103.xml"/><Relationship Id="rId48" Type="http://schemas.openxmlformats.org/officeDocument/2006/relationships/slide" Target="slides/slide43.xml"/><Relationship Id="rId187" Type="http://schemas.openxmlformats.org/officeDocument/2006/relationships/font" Target="fonts/GeologicaLight-bold.fntdata"/><Relationship Id="rId47" Type="http://schemas.openxmlformats.org/officeDocument/2006/relationships/slide" Target="slides/slide42.xml"/><Relationship Id="rId186" Type="http://schemas.openxmlformats.org/officeDocument/2006/relationships/font" Target="fonts/GeologicaLight-regular.fntdata"/><Relationship Id="rId185" Type="http://schemas.openxmlformats.org/officeDocument/2006/relationships/font" Target="fonts/Geologica-bold.fntdata"/><Relationship Id="rId49" Type="http://schemas.openxmlformats.org/officeDocument/2006/relationships/slide" Target="slides/slide44.xml"/><Relationship Id="rId184" Type="http://schemas.openxmlformats.org/officeDocument/2006/relationships/font" Target="fonts/Geologica-regular.fntdata"/><Relationship Id="rId103" Type="http://schemas.openxmlformats.org/officeDocument/2006/relationships/slide" Target="slides/slide98.xml"/><Relationship Id="rId102" Type="http://schemas.openxmlformats.org/officeDocument/2006/relationships/slide" Target="slides/slide97.xml"/><Relationship Id="rId101" Type="http://schemas.openxmlformats.org/officeDocument/2006/relationships/slide" Target="slides/slide96.xml"/><Relationship Id="rId189" Type="http://schemas.openxmlformats.org/officeDocument/2006/relationships/font" Target="fonts/RobotoMono-bold.fntdata"/><Relationship Id="rId100" Type="http://schemas.openxmlformats.org/officeDocument/2006/relationships/slide" Target="slides/slide95.xml"/><Relationship Id="rId188" Type="http://schemas.openxmlformats.org/officeDocument/2006/relationships/font" Target="fonts/RobotoMono-regular.fntdata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183" Type="http://schemas.openxmlformats.org/officeDocument/2006/relationships/font" Target="fonts/MontserratMedium-boldItalic.fntdata"/><Relationship Id="rId32" Type="http://schemas.openxmlformats.org/officeDocument/2006/relationships/slide" Target="slides/slide27.xml"/><Relationship Id="rId182" Type="http://schemas.openxmlformats.org/officeDocument/2006/relationships/font" Target="fonts/MontserratMedium-italic.fntdata"/><Relationship Id="rId35" Type="http://schemas.openxmlformats.org/officeDocument/2006/relationships/slide" Target="slides/slide30.xml"/><Relationship Id="rId181" Type="http://schemas.openxmlformats.org/officeDocument/2006/relationships/font" Target="fonts/MontserratMedium-bold.fntdata"/><Relationship Id="rId34" Type="http://schemas.openxmlformats.org/officeDocument/2006/relationships/slide" Target="slides/slide29.xml"/><Relationship Id="rId180" Type="http://schemas.openxmlformats.org/officeDocument/2006/relationships/font" Target="fonts/MontserratMedium-regular.fntdata"/><Relationship Id="rId37" Type="http://schemas.openxmlformats.org/officeDocument/2006/relationships/slide" Target="slides/slide32.xml"/><Relationship Id="rId176" Type="http://schemas.openxmlformats.org/officeDocument/2006/relationships/font" Target="fonts/Montserrat-italic.fntdata"/><Relationship Id="rId36" Type="http://schemas.openxmlformats.org/officeDocument/2006/relationships/slide" Target="slides/slide31.xml"/><Relationship Id="rId175" Type="http://schemas.openxmlformats.org/officeDocument/2006/relationships/font" Target="fonts/Montserrat-bold.fntdata"/><Relationship Id="rId39" Type="http://schemas.openxmlformats.org/officeDocument/2006/relationships/slide" Target="slides/slide34.xml"/><Relationship Id="rId174" Type="http://schemas.openxmlformats.org/officeDocument/2006/relationships/font" Target="fonts/Montserrat-regular.fntdata"/><Relationship Id="rId38" Type="http://schemas.openxmlformats.org/officeDocument/2006/relationships/slide" Target="slides/slide33.xml"/><Relationship Id="rId173" Type="http://schemas.openxmlformats.org/officeDocument/2006/relationships/font" Target="fonts/MontserratSemiBold-boldItalic.fntdata"/><Relationship Id="rId179" Type="http://schemas.openxmlformats.org/officeDocument/2006/relationships/font" Target="fonts/GeologicaMedium-bold.fntdata"/><Relationship Id="rId178" Type="http://schemas.openxmlformats.org/officeDocument/2006/relationships/font" Target="fonts/GeologicaMedium-regular.fntdata"/><Relationship Id="rId177" Type="http://schemas.openxmlformats.org/officeDocument/2006/relationships/font" Target="fonts/Montserrat-boldItalic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29" Type="http://schemas.openxmlformats.org/officeDocument/2006/relationships/slide" Target="slides/slide124.xml"/><Relationship Id="rId128" Type="http://schemas.openxmlformats.org/officeDocument/2006/relationships/slide" Target="slides/slide123.xml"/><Relationship Id="rId127" Type="http://schemas.openxmlformats.org/officeDocument/2006/relationships/slide" Target="slides/slide122.xml"/><Relationship Id="rId126" Type="http://schemas.openxmlformats.org/officeDocument/2006/relationships/slide" Target="slides/slide121.xml"/><Relationship Id="rId26" Type="http://schemas.openxmlformats.org/officeDocument/2006/relationships/slide" Target="slides/slide21.xml"/><Relationship Id="rId121" Type="http://schemas.openxmlformats.org/officeDocument/2006/relationships/slide" Target="slides/slide116.xml"/><Relationship Id="rId25" Type="http://schemas.openxmlformats.org/officeDocument/2006/relationships/slide" Target="slides/slide20.xml"/><Relationship Id="rId120" Type="http://schemas.openxmlformats.org/officeDocument/2006/relationships/slide" Target="slides/slide115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125" Type="http://schemas.openxmlformats.org/officeDocument/2006/relationships/slide" Target="slides/slide120.xml"/><Relationship Id="rId29" Type="http://schemas.openxmlformats.org/officeDocument/2006/relationships/slide" Target="slides/slide24.xml"/><Relationship Id="rId124" Type="http://schemas.openxmlformats.org/officeDocument/2006/relationships/slide" Target="slides/slide119.xml"/><Relationship Id="rId123" Type="http://schemas.openxmlformats.org/officeDocument/2006/relationships/slide" Target="slides/slide118.xml"/><Relationship Id="rId122" Type="http://schemas.openxmlformats.org/officeDocument/2006/relationships/slide" Target="slides/slide117.xml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7" Type="http://schemas.openxmlformats.org/officeDocument/2006/relationships/slide" Target="slides/slide92.xml"/><Relationship Id="rId96" Type="http://schemas.openxmlformats.org/officeDocument/2006/relationships/slide" Target="slides/slide91.xml"/><Relationship Id="rId11" Type="http://schemas.openxmlformats.org/officeDocument/2006/relationships/slide" Target="slides/slide6.xml"/><Relationship Id="rId99" Type="http://schemas.openxmlformats.org/officeDocument/2006/relationships/slide" Target="slides/slide94.xml"/><Relationship Id="rId10" Type="http://schemas.openxmlformats.org/officeDocument/2006/relationships/slide" Target="slides/slide5.xml"/><Relationship Id="rId98" Type="http://schemas.openxmlformats.org/officeDocument/2006/relationships/slide" Target="slides/slide93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118" Type="http://schemas.openxmlformats.org/officeDocument/2006/relationships/slide" Target="slides/slide113.xml"/><Relationship Id="rId117" Type="http://schemas.openxmlformats.org/officeDocument/2006/relationships/slide" Target="slides/slide112.xml"/><Relationship Id="rId116" Type="http://schemas.openxmlformats.org/officeDocument/2006/relationships/slide" Target="slides/slide111.xml"/><Relationship Id="rId115" Type="http://schemas.openxmlformats.org/officeDocument/2006/relationships/slide" Target="slides/slide110.xml"/><Relationship Id="rId119" Type="http://schemas.openxmlformats.org/officeDocument/2006/relationships/slide" Target="slides/slide114.xml"/><Relationship Id="rId15" Type="http://schemas.openxmlformats.org/officeDocument/2006/relationships/slide" Target="slides/slide10.xml"/><Relationship Id="rId110" Type="http://schemas.openxmlformats.org/officeDocument/2006/relationships/slide" Target="slides/slide105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14" Type="http://schemas.openxmlformats.org/officeDocument/2006/relationships/slide" Target="slides/slide109.xml"/><Relationship Id="rId18" Type="http://schemas.openxmlformats.org/officeDocument/2006/relationships/slide" Target="slides/slide13.xml"/><Relationship Id="rId113" Type="http://schemas.openxmlformats.org/officeDocument/2006/relationships/slide" Target="slides/slide108.xml"/><Relationship Id="rId112" Type="http://schemas.openxmlformats.org/officeDocument/2006/relationships/slide" Target="slides/slide107.xml"/><Relationship Id="rId111" Type="http://schemas.openxmlformats.org/officeDocument/2006/relationships/slide" Target="slides/slide106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150" Type="http://schemas.openxmlformats.org/officeDocument/2006/relationships/slide" Target="slides/slide145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149" Type="http://schemas.openxmlformats.org/officeDocument/2006/relationships/slide" Target="slides/slide144.xml"/><Relationship Id="rId4" Type="http://schemas.openxmlformats.org/officeDocument/2006/relationships/slideMaster" Target="slideMasters/slideMaster1.xml"/><Relationship Id="rId148" Type="http://schemas.openxmlformats.org/officeDocument/2006/relationships/slide" Target="slides/slide143.xml"/><Relationship Id="rId9" Type="http://schemas.openxmlformats.org/officeDocument/2006/relationships/slide" Target="slides/slide4.xml"/><Relationship Id="rId143" Type="http://schemas.openxmlformats.org/officeDocument/2006/relationships/slide" Target="slides/slide138.xml"/><Relationship Id="rId142" Type="http://schemas.openxmlformats.org/officeDocument/2006/relationships/slide" Target="slides/slide137.xml"/><Relationship Id="rId141" Type="http://schemas.openxmlformats.org/officeDocument/2006/relationships/slide" Target="slides/slide136.xml"/><Relationship Id="rId140" Type="http://schemas.openxmlformats.org/officeDocument/2006/relationships/slide" Target="slides/slide135.xml"/><Relationship Id="rId5" Type="http://schemas.openxmlformats.org/officeDocument/2006/relationships/notesMaster" Target="notesMasters/notesMaster1.xml"/><Relationship Id="rId147" Type="http://schemas.openxmlformats.org/officeDocument/2006/relationships/slide" Target="slides/slide142.xml"/><Relationship Id="rId6" Type="http://schemas.openxmlformats.org/officeDocument/2006/relationships/slide" Target="slides/slide1.xml"/><Relationship Id="rId146" Type="http://schemas.openxmlformats.org/officeDocument/2006/relationships/slide" Target="slides/slide141.xml"/><Relationship Id="rId7" Type="http://schemas.openxmlformats.org/officeDocument/2006/relationships/slide" Target="slides/slide2.xml"/><Relationship Id="rId145" Type="http://schemas.openxmlformats.org/officeDocument/2006/relationships/slide" Target="slides/slide140.xml"/><Relationship Id="rId8" Type="http://schemas.openxmlformats.org/officeDocument/2006/relationships/slide" Target="slides/slide3.xml"/><Relationship Id="rId144" Type="http://schemas.openxmlformats.org/officeDocument/2006/relationships/slide" Target="slides/slide139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139" Type="http://schemas.openxmlformats.org/officeDocument/2006/relationships/slide" Target="slides/slide134.xml"/><Relationship Id="rId138" Type="http://schemas.openxmlformats.org/officeDocument/2006/relationships/slide" Target="slides/slide133.xml"/><Relationship Id="rId137" Type="http://schemas.openxmlformats.org/officeDocument/2006/relationships/slide" Target="slides/slide132.xml"/><Relationship Id="rId132" Type="http://schemas.openxmlformats.org/officeDocument/2006/relationships/slide" Target="slides/slide127.xml"/><Relationship Id="rId131" Type="http://schemas.openxmlformats.org/officeDocument/2006/relationships/slide" Target="slides/slide126.xml"/><Relationship Id="rId130" Type="http://schemas.openxmlformats.org/officeDocument/2006/relationships/slide" Target="slides/slide125.xml"/><Relationship Id="rId136" Type="http://schemas.openxmlformats.org/officeDocument/2006/relationships/slide" Target="slides/slide131.xml"/><Relationship Id="rId135" Type="http://schemas.openxmlformats.org/officeDocument/2006/relationships/slide" Target="slides/slide130.xml"/><Relationship Id="rId134" Type="http://schemas.openxmlformats.org/officeDocument/2006/relationships/slide" Target="slides/slide129.xml"/><Relationship Id="rId133" Type="http://schemas.openxmlformats.org/officeDocument/2006/relationships/slide" Target="slides/slide128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172" Type="http://schemas.openxmlformats.org/officeDocument/2006/relationships/font" Target="fonts/MontserratSemiBold-italic.fntdata"/><Relationship Id="rId65" Type="http://schemas.openxmlformats.org/officeDocument/2006/relationships/slide" Target="slides/slide60.xml"/><Relationship Id="rId171" Type="http://schemas.openxmlformats.org/officeDocument/2006/relationships/font" Target="fonts/MontserratSemiBold-bold.fntdata"/><Relationship Id="rId68" Type="http://schemas.openxmlformats.org/officeDocument/2006/relationships/slide" Target="slides/slide63.xml"/><Relationship Id="rId170" Type="http://schemas.openxmlformats.org/officeDocument/2006/relationships/font" Target="fonts/MontserratSemiBold-regular.fntdata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165" Type="http://schemas.openxmlformats.org/officeDocument/2006/relationships/slide" Target="slides/slide160.xml"/><Relationship Id="rId69" Type="http://schemas.openxmlformats.org/officeDocument/2006/relationships/slide" Target="slides/slide64.xml"/><Relationship Id="rId164" Type="http://schemas.openxmlformats.org/officeDocument/2006/relationships/slide" Target="slides/slide159.xml"/><Relationship Id="rId163" Type="http://schemas.openxmlformats.org/officeDocument/2006/relationships/slide" Target="slides/slide158.xml"/><Relationship Id="rId162" Type="http://schemas.openxmlformats.org/officeDocument/2006/relationships/slide" Target="slides/slide157.xml"/><Relationship Id="rId169" Type="http://schemas.openxmlformats.org/officeDocument/2006/relationships/slide" Target="slides/slide164.xml"/><Relationship Id="rId168" Type="http://schemas.openxmlformats.org/officeDocument/2006/relationships/slide" Target="slides/slide163.xml"/><Relationship Id="rId167" Type="http://schemas.openxmlformats.org/officeDocument/2006/relationships/slide" Target="slides/slide162.xml"/><Relationship Id="rId166" Type="http://schemas.openxmlformats.org/officeDocument/2006/relationships/slide" Target="slides/slide161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161" Type="http://schemas.openxmlformats.org/officeDocument/2006/relationships/slide" Target="slides/slide156.xml"/><Relationship Id="rId54" Type="http://schemas.openxmlformats.org/officeDocument/2006/relationships/slide" Target="slides/slide49.xml"/><Relationship Id="rId160" Type="http://schemas.openxmlformats.org/officeDocument/2006/relationships/slide" Target="slides/slide155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159" Type="http://schemas.openxmlformats.org/officeDocument/2006/relationships/slide" Target="slides/slide154.xml"/><Relationship Id="rId59" Type="http://schemas.openxmlformats.org/officeDocument/2006/relationships/slide" Target="slides/slide54.xml"/><Relationship Id="rId154" Type="http://schemas.openxmlformats.org/officeDocument/2006/relationships/slide" Target="slides/slide149.xml"/><Relationship Id="rId58" Type="http://schemas.openxmlformats.org/officeDocument/2006/relationships/slide" Target="slides/slide53.xml"/><Relationship Id="rId153" Type="http://schemas.openxmlformats.org/officeDocument/2006/relationships/slide" Target="slides/slide148.xml"/><Relationship Id="rId152" Type="http://schemas.openxmlformats.org/officeDocument/2006/relationships/slide" Target="slides/slide147.xml"/><Relationship Id="rId151" Type="http://schemas.openxmlformats.org/officeDocument/2006/relationships/slide" Target="slides/slide146.xml"/><Relationship Id="rId158" Type="http://schemas.openxmlformats.org/officeDocument/2006/relationships/slide" Target="slides/slide153.xml"/><Relationship Id="rId157" Type="http://schemas.openxmlformats.org/officeDocument/2006/relationships/slide" Target="slides/slide152.xml"/><Relationship Id="rId156" Type="http://schemas.openxmlformats.org/officeDocument/2006/relationships/slide" Target="slides/slide151.xml"/><Relationship Id="rId155" Type="http://schemas.openxmlformats.org/officeDocument/2006/relationships/slide" Target="slides/slide15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f3ee593423_2_40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" name="Google Shape;188;g3f3ee593423_2_40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9" name="Google Shape;189;g3f3ee593423_2_40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f767337a83_0_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" name="Google Shape;201;g3f767337a83_0_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2" name="Google Shape;202;g3f767337a83_0_1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fb49a2d79f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0" name="Google Shape;210;g3fb49a2d79f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1" name="Google Shape;211;g3fb49a2d79f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f758271754_0_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9" name="Google Shape;219;g3f758271754_0_1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0" name="Google Shape;220;g3f758271754_0_1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f758271754_0_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g3f758271754_0_2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9" name="Google Shape;229;g3f758271754_0_2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f758271754_0_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g3f758271754_0_2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6" name="Google Shape;236;g3f758271754_0_2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f758271754_0_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g3f758271754_0_3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4" name="Google Shape;244;g3f758271754_0_3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f758271754_0_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1" name="Google Shape;251;g3f758271754_0_4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2" name="Google Shape;252;g3f758271754_0_4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f758271754_0_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9" name="Google Shape;259;g3f758271754_0_4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0" name="Google Shape;260;g3f758271754_0_4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f758271754_0_3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7" name="Google Shape;267;g3f758271754_0_34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8" name="Google Shape;268;g3f758271754_0_34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3f758271754_0_36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6" name="Google Shape;296;g3f758271754_0_36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7" name="Google Shape;297;g3f758271754_0_36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fb49a2d79f_0_4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4" name="Google Shape;304;g3fb49a2d79f_0_44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5" name="Google Shape;305;g3fb49a2d79f_0_44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fb49a2d79f_0_4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2" name="Google Shape;312;g3fb49a2d79f_0_45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3" name="Google Shape;313;g3fb49a2d79f_0_45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fb49a2d79f_0_4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0" name="Google Shape;320;g3fb49a2d79f_0_45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1" name="Google Shape;321;g3fb49a2d79f_0_45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fb49a2d79f_0_46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8" name="Google Shape;328;g3fb49a2d79f_0_46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9" name="Google Shape;329;g3fb49a2d79f_0_46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3fb49a2d79f_0_47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6" name="Google Shape;336;g3fb49a2d79f_0_47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7" name="Google Shape;337;g3fb49a2d79f_0_47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f758271754_0_37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4" name="Google Shape;344;g3f758271754_0_37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5" name="Google Shape;345;g3f758271754_0_37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f758271754_0_38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4" name="Google Shape;354;g3f758271754_0_38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5" name="Google Shape;355;g3f758271754_0_38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f758271754_0_38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2" name="Google Shape;362;g3f758271754_0_38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3" name="Google Shape;363;g3f758271754_0_38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f758271754_0_39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0" name="Google Shape;370;g3f758271754_0_39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1" name="Google Shape;371;g3f758271754_0_39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f758271754_0_40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8" name="Google Shape;378;g3f758271754_0_40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9" name="Google Shape;379;g3f758271754_0_40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f758271754_0_40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6" name="Google Shape;386;g3f758271754_0_40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7" name="Google Shape;387;g3f758271754_0_40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3f758271754_0_4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4" name="Google Shape;394;g3f758271754_0_4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95" name="Google Shape;395;g3f758271754_0_41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3f758271754_0_4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2" name="Google Shape;402;g3f758271754_0_4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03" name="Google Shape;403;g3f758271754_0_41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3f758271754_0_4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1" name="Google Shape;411;g3f758271754_0_4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12" name="Google Shape;412;g3f758271754_0_42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3f758271754_0_4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9" name="Google Shape;419;g3f758271754_0_43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20" name="Google Shape;420;g3f758271754_0_43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3f758271754_0_4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7" name="Google Shape;427;g3f758271754_0_43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28" name="Google Shape;428;g3f758271754_0_43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3f758271754_0_4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6" name="Google Shape;436;g3f758271754_0_44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37" name="Google Shape;437;g3f758271754_0_44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3f758271754_0_4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4" name="Google Shape;444;g3f758271754_0_44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45" name="Google Shape;445;g3f758271754_0_44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3f758271754_0_4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1" name="Google Shape;451;g3f758271754_0_45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52" name="Google Shape;452;g3f758271754_0_45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3f758271754_0_4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9" name="Google Shape;459;g3f758271754_0_46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60" name="Google Shape;460;g3f758271754_0_46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3f758271754_0_46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7" name="Google Shape;467;g3f758271754_0_46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68" name="Google Shape;468;g3f758271754_0_46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3f758271754_0_47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4" name="Google Shape;474;g3f758271754_0_47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75" name="Google Shape;475;g3f758271754_0_47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3fbb39932e7_0_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2" name="Google Shape;482;g3fbb39932e7_0_5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83" name="Google Shape;483;g3fbb39932e7_0_5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3fbb39932e7_0_6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2" name="Google Shape;492;g3fbb39932e7_0_6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93" name="Google Shape;493;g3fbb39932e7_0_6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3fbb39932e7_0_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1" name="Google Shape;501;g3fbb39932e7_0_3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02" name="Google Shape;502;g3fbb39932e7_0_3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3fbb39932e7_0_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9" name="Google Shape;509;g3fbb39932e7_0_4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10" name="Google Shape;510;g3fbb39932e7_0_4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3f758271754_0_47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7" name="Google Shape;517;g3f758271754_0_47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18" name="Google Shape;518;g3f758271754_0_47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3fbb39932e7_0_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5" name="Google Shape;525;g3fbb39932e7_0_3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26" name="Google Shape;526;g3fbb39932e7_0_3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3fb49a2d79f_0_4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3" name="Google Shape;533;g3fb49a2d79f_0_43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34" name="Google Shape;534;g3fb49a2d79f_0_43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3f758271754_0_48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0" name="Google Shape;540;g3f758271754_0_48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41" name="Google Shape;541;g3f758271754_0_48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3f758271754_0_49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8" name="Google Shape;548;g3f758271754_0_49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49" name="Google Shape;549;g3f758271754_0_49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3f758271754_0_49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6" name="Google Shape;556;g3f758271754_0_49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57" name="Google Shape;557;g3f758271754_0_49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3f758271754_0_5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9" name="Google Shape;569;g3f758271754_0_5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70" name="Google Shape;570;g3f758271754_0_51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3f758271754_0_5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4" name="Google Shape;584;g3f758271754_0_5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85" name="Google Shape;585;g3f758271754_0_52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3f767337a83_0_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7" name="Google Shape;607;g3f767337a83_0_2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08" name="Google Shape;608;g3f767337a83_0_2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g3f3ee593423_2_36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24" name="Google Shape;624;g3f3ee593423_2_36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3f3ee593423_2_38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41" name="Google Shape;641;g3f3ee593423_2_38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g3f758271754_0_8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9" name="Google Shape;659;g3f758271754_0_85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60" name="Google Shape;660;g3f758271754_0_85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g3f758271754_0_87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5" name="Google Shape;685;g3f758271754_0_87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86" name="Google Shape;686;g3f758271754_0_87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g3f767337a83_0_5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4" name="Google Shape;694;g3f767337a83_0_5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95" name="Google Shape;695;g3f767337a83_0_5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3f3ee593423_2_35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08" name="Google Shape;708;g3f3ee593423_2_3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g3f3ee593423_2_3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25" name="Google Shape;725;g3f3ee593423_2_3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g3f758271754_0_90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3" name="Google Shape;743;g3f758271754_0_90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44" name="Google Shape;744;g3f758271754_0_90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g3f767337a83_0_7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3" name="Google Shape;763;g3f767337a83_0_7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64" name="Google Shape;764;g3f767337a83_0_7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8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g3f767337a83_0_21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80" name="Google Shape;780;g3f767337a83_0_2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g3f3ee593423_2_33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97" name="Google Shape;797;g3f3ee593423_2_3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g3f758271754_0_9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5" name="Google Shape;815;g3f758271754_0_94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16" name="Google Shape;816;g3f758271754_0_94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g3f767337a83_0_23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31" name="Google Shape;831;g3f767337a83_0_2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g3f767337a83_0_24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47" name="Google Shape;847;g3f767337a83_0_2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g3f758271754_0_96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4" name="Google Shape;864;g3f758271754_0_96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5" name="Google Shape;865;g3f758271754_0_96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g3f758271754_0_96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3" name="Google Shape;873;g3f758271754_0_96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74" name="Google Shape;874;g3f758271754_0_96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0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g3f758271754_0_97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2" name="Google Shape;882;g3f758271754_0_97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3" name="Google Shape;883;g3f758271754_0_97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9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g3f758271754_0_98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1" name="Google Shape;891;g3f758271754_0_98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92" name="Google Shape;892;g3f758271754_0_98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g3f758271754_0_98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9" name="Google Shape;899;g3f758271754_0_98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00" name="Google Shape;900;g3f758271754_0_98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5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g3f758271754_0_99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7" name="Google Shape;907;g3f758271754_0_99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08" name="Google Shape;908;g3f758271754_0_99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g3f758271754_0_10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6" name="Google Shape;926;g3f758271754_0_10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27" name="Google Shape;927;g3f758271754_0_101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2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g3f758271754_0_10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4" name="Google Shape;934;g3f758271754_0_10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35" name="Google Shape;935;g3f758271754_0_101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0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g3f758271754_0_10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2" name="Google Shape;942;g3f758271754_0_10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43" name="Google Shape;943;g3f758271754_0_102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9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g3fbc19ee3c0_0_4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51" name="Google Shape;951;g3fbc19ee3c0_0_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7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g3fbc19ee3c0_0_7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59" name="Google Shape;959;g3fbc19ee3c0_0_7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7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g3fbc19ee3c0_0_6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69" name="Google Shape;969;g3fbc19ee3c0_0_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9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g3f3ee593423_2_9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1" name="Google Shape;981;g3f3ee593423_2_9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g3fbc19ee3c0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95" name="Google Shape;995;g3fbc19ee3c0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9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g3fbc19ee3c0_0_3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11" name="Google Shape;1011;g3fbc19ee3c0_0_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7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g3f3ee593423_2_14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29" name="Google Shape;1029;g3f3ee593423_2_1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9" name="Shape 1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Google Shape;1040;g3f758271754_0_107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1" name="Google Shape;1041;g3f758271754_0_107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42" name="Google Shape;1042;g3f758271754_0_107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7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g3f758271754_0_108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9" name="Google Shape;1049;g3f758271754_0_108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50" name="Google Shape;1050;g3f758271754_0_108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5" name="Shape 1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Google Shape;1056;g1f4199bcb4c_2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57" name="Google Shape;1057;g1f4199bcb4c_2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9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g3f758271754_0_109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1" name="Google Shape;1071;g3f758271754_0_109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72" name="Google Shape;1072;g3f758271754_0_109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7" name="Shape 1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8" name="Google Shape;1078;g3f758271754_0_110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9" name="Google Shape;1079;g3f758271754_0_110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80" name="Google Shape;1080;g3f758271754_0_110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5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Google Shape;1086;g3f758271754_0_110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7" name="Google Shape;1087;g3f758271754_0_110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88" name="Google Shape;1088;g3f758271754_0_110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3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g3f758271754_0_11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5" name="Google Shape;1095;g3f758271754_0_111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96" name="Google Shape;1096;g3f758271754_0_111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" name="Google Shape;1102;g3f758271754_0_11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3" name="Google Shape;1103;g3f758271754_0_112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04" name="Google Shape;1104;g3f758271754_0_112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9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Google Shape;1110;g3f3ee593423_2_19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11" name="Google Shape;1111;g3f3ee593423_2_19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6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g3fb49a2d79f_0_2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18" name="Google Shape;1118;g3fb49a2d79f_0_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5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" name="Google Shape;1126;g3fbc19ee3c0_0_15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27" name="Google Shape;1127;g3fbc19ee3c0_0_1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6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Google Shape;1137;g3fbc19ee3c0_0_13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38" name="Google Shape;1138;g3fbc19ee3c0_0_1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9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g3fbc19ee3c0_0_1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51" name="Google Shape;1151;g3fbc19ee3c0_0_1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4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" name="Google Shape;1165;g3fbc19ee3c0_0_9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6" name="Google Shape;1166;g3fbc19ee3c0_0_9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" name="Google Shape;1182;g3fbc19ee3c0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83" name="Google Shape;1183;g3fbc19ee3c0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0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" name="Google Shape;1201;g3f758271754_0_14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2" name="Google Shape;1202;g3f758271754_0_145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03" name="Google Shape;1203;g3f758271754_0_145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8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g3f758271754_0_145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0" name="Google Shape;1210;g3f758271754_0_145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11" name="Google Shape;1211;g3f758271754_0_145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1" name="Shape 1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" name="Google Shape;1222;g3f758271754_0_146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3" name="Google Shape;1223;g3f758271754_0_146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24" name="Google Shape;1224;g3f758271754_0_146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6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Google Shape;1237;g3f758271754_0_148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8" name="Google Shape;1238;g3f758271754_0_148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39" name="Google Shape;1239;g3f758271754_0_148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4" name="Shape 1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" name="Google Shape;1255;g3f758271754_0_149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6" name="Google Shape;1256;g3f758271754_0_149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57" name="Google Shape;1257;g3f758271754_0_149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4" name="Shape 1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" name="Google Shape;1275;g3f758271754_0_15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6" name="Google Shape;1276;g3f758271754_0_15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77" name="Google Shape;1277;g3f758271754_0_151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0" name="Shape 1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1" name="Google Shape;1291;g3f758271754_0_15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2" name="Google Shape;1292;g3f758271754_0_153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ТЕМПЛЕЙТ - СОХРАНЯЕТСЯ МЕЖДУ СЕССИЯМИ</a:t>
            </a:r>
            <a:br>
              <a:rPr lang="ru-RU"/>
            </a:br>
            <a:r>
              <a:rPr lang="ru-RU"/>
              <a:t>ТЕМПЛЕЙТ - СОХРАНЯЕТСЯ МЕЖДУ СЕССИЯМИ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ru-RU"/>
            </a:br>
            <a:r>
              <a:rPr lang="ru-RU"/>
              <a:t>ТЕМПЛЕЙТ - СОХРАНЯЕТСЯ МЕЖДУ СЕССИЯМИ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ТЕМПЛЕЙТ - СОХРАНЯЕТСЯ МЕЖДУ СЕССИЯМИ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ТЕМПЛЕЙТ - СОХРАНЯЕТСЯ МЕЖДУ СЕССИЯМИ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ТЕМПЛЕЙТ - СОХРАНЯЕТСЯ МЕЖДУ СЕССИЯМИ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ТЕМПЛЕЙТ - СОХРАНЯЕТСЯ МЕЖДУ СЕССИЯМИ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ТЕМПЛЕЙТ - СОХРАНЯЕТСЯ МЕЖДУ СЕССИЯМИ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ТЕМПЛЕЙТ - СОХРАНЯЕТСЯ МЕЖДУ СЕССИЯМИ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ТЕМПЛЕЙТ - СОХРАНЯЕТСЯ МЕЖДУ СЕССИЯМИ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ТЕМПЛЕЙТ - СОХРАНЯЕТСЯ МЕЖДУ СЕССИЯМИ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ТЕМПЛЕЙТ - СОХРАНЯЕТСЯ МЕЖДУ СЕССИЯМИ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ТЕМПЛЕЙТ - СОХРАНЯЕТСЯ МЕЖДУ СЕССИЯМИ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ТЕМПЛЕЙТ - СОХРАНЯЕТСЯ МЕЖДУ СЕССИЯМИ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93" name="Google Shape;1293;g3f758271754_0_153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6" name="Shape 1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" name="Google Shape;1307;g3f758271754_0_15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8" name="Google Shape;1308;g3f758271754_0_154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09" name="Google Shape;1309;g3f758271754_0_154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4" name="Shape 1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" name="Google Shape;1325;g3f758271754_0_156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6" name="Google Shape;1326;g3f758271754_0_156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27" name="Google Shape;1327;g3f758271754_0_156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6" name="Shape 1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" name="Google Shape;1347;g3f758271754_0_158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8" name="Google Shape;1348;g3f758271754_0_158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49" name="Google Shape;1349;g3f758271754_0_158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6" name="Shape 1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7" name="Google Shape;1367;g3f758271754_0_159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8" name="Google Shape;1368;g3f758271754_0_159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69" name="Google Shape;1369;g3f758271754_0_159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8" name="Shape 1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9" name="Google Shape;1389;g3f758271754_0_16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0" name="Google Shape;1390;g3f758271754_0_16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91" name="Google Shape;1391;g3f758271754_0_161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2" name="Shape 1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" name="Google Shape;1413;g3f758271754_0_16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4" name="Google Shape;1414;g3f758271754_0_164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15" name="Google Shape;1415;g3f758271754_0_164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0" name="Shape 1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1" name="Google Shape;1431;g3f758271754_0_16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2" name="Google Shape;1432;g3f758271754_0_165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33" name="Google Shape;1433;g3f758271754_0_165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3" name="Shape 1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" name="Google Shape;1454;g3f758271754_0_167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55" name="Google Shape;1455;g3f758271754_0_167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56" name="Google Shape;1456;g3f758271754_0_167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6" name="Shape 1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7" name="Google Shape;1477;g3f758271754_0_169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78" name="Google Shape;1478;g3f758271754_0_169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79" name="Google Shape;1479;g3f758271754_0_169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4" name="Shape 1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5" name="Google Shape;1485;g3f758271754_0_170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6" name="Google Shape;1486;g3f758271754_0_170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87" name="Google Shape;1487;g3f758271754_0_170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2" name="Shape 1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3" name="Google Shape;1493;g3f758271754_0_17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4" name="Google Shape;1494;g3f758271754_0_17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95" name="Google Shape;1495;g3f758271754_0_171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0" name="Shape 1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1" name="Google Shape;1501;g3f758271754_0_17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2" name="Google Shape;1502;g3f758271754_0_17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03" name="Google Shape;1503;g3f758271754_0_171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8" name="Shape 1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9" name="Google Shape;1509;g3f758271754_0_17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0" name="Google Shape;1510;g3f758271754_0_17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11" name="Google Shape;1511;g3f758271754_0_172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6" name="Shape 1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7" name="Google Shape;1517;g3f758271754_0_17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8" name="Google Shape;1518;g3f758271754_0_172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19" name="Google Shape;1519;g3f758271754_0_172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4" name="Shape 1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" name="Google Shape;1525;g3f758271754_0_17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6" name="Google Shape;1526;g3f758271754_0_173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27" name="Google Shape;1527;g3f758271754_0_173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1" name="Shape 1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2" name="Google Shape;1532;g3f758271754_0_17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3" name="Google Shape;1533;g3f758271754_0_175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34" name="Google Shape;1534;g3f758271754_0_175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9" name="Shape 1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0" name="Google Shape;1540;g3fbc19ee3c0_0_1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1" name="Google Shape;1541;g3fbc19ee3c0_0_17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42" name="Google Shape;1542;g3fbc19ee3c0_0_17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7" name="Shape 1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8" name="Google Shape;1548;g3fbc19ee3c0_0_17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9" name="Google Shape;1549;g3fbc19ee3c0_0_17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50" name="Google Shape;1550;g3fbc19ee3c0_0_17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5" name="Shape 1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" name="Google Shape;1556;g3f758271754_0_175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7" name="Google Shape;1557;g3f758271754_0_175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58" name="Google Shape;1558;g3f758271754_0_175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3" name="Shape 1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4" name="Google Shape;1564;g3f758271754_0_176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5" name="Google Shape;1565;g3f758271754_0_176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66" name="Google Shape;1566;g3f758271754_0_176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1" name="Shape 1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g3f758271754_0_177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3" name="Google Shape;1573;g3f758271754_0_177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74" name="Google Shape;1574;g3f758271754_0_177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9" name="Shape 1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0" name="Google Shape;1580;g3f758271754_0_177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1" name="Google Shape;1581;g3f758271754_0_177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82" name="Google Shape;1582;g3f758271754_0_177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6" name="Shape 1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" name="Google Shape;1587;g3f758271754_0_178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8" name="Google Shape;1588;g3f758271754_0_178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89" name="Google Shape;1589;g3f758271754_0_178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4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g3f758271754_0_178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6" name="Google Shape;1596;g3f758271754_0_178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97" name="Google Shape;1597;g3f758271754_0_178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3" name="Shape 1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4" name="Google Shape;1604;g3f758271754_0_179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5" name="Google Shape;1605;g3f758271754_0_179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06" name="Google Shape;1606;g3f758271754_0_179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2" name="Shape 1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3" name="Google Shape;1613;g3f758271754_0_180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4" name="Google Shape;1614;g3f758271754_0_180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5" name="Google Shape;1615;g3f758271754_0_180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0" name="Shape 1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1" name="Google Shape;1621;g3f758271754_0_180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2" name="Google Shape;1622;g3f758271754_0_180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23" name="Google Shape;1623;g3f758271754_0_180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8" name="Shape 1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9" name="Google Shape;1629;g3f758271754_0_18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0" name="Google Shape;1630;g3f758271754_0_18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31" name="Google Shape;1631;g3f758271754_0_181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7" name="Shape 1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" name="Google Shape;1638;g3f758271754_0_18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9" name="Google Shape;1639;g3f758271754_0_18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40" name="Google Shape;1640;g3f758271754_0_181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5" name="Shape 1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6" name="Google Shape;1646;g3f758271754_0_18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7" name="Google Shape;1647;g3f758271754_0_182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48" name="Google Shape;1648;g3f758271754_0_182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3" name="Shape 1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4" name="Google Shape;1654;g3f758271754_0_18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5" name="Google Shape;1655;g3f758271754_0_183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56" name="Google Shape;1656;g3f758271754_0_183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1" name="Shape 1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2" name="Google Shape;1662;g3f758271754_0_18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63" name="Google Shape;1663;g3f758271754_0_183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64" name="Google Shape;1664;g3f758271754_0_183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9" name="Shape 1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0" name="Google Shape;1670;g3f758271754_0_18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1" name="Google Shape;1671;g3f758271754_0_184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72" name="Google Shape;1672;g3f758271754_0_184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7" name="Shape 1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8" name="Google Shape;1678;g3f758271754_0_18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9" name="Google Shape;1679;g3f758271754_0_184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80" name="Google Shape;1680;g3f758271754_0_184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5" name="Shape 1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6" name="Google Shape;1686;g3f758271754_0_185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7" name="Google Shape;1687;g3f758271754_0_185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88" name="Google Shape;1688;g3f758271754_0_185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3" name="Shape 1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4" name="Google Shape;1694;g3f758271754_0_186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5" name="Google Shape;1695;g3f758271754_0_186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96" name="Google Shape;1696;g3f758271754_0_186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1" name="Shape 1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2" name="Google Shape;1702;g3f758271754_0_186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3" name="Google Shape;1703;g3f758271754_0_186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04" name="Google Shape;1704;g3f758271754_0_186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9" name="Shape 1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" name="Google Shape;1710;g3f758271754_0_216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1" name="Google Shape;1711;g3f758271754_0_216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12" name="Google Shape;1712;g3f758271754_0_216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9" name="Shape 1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" name="Google Shape;1720;g3f758271754_0_217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1" name="Google Shape;1721;g3f758271754_0_217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22" name="Google Shape;1722;g3f758271754_0_217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9" name="Shape 1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" name="Google Shape;1730;g3f758271754_0_218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1" name="Google Shape;1731;g3f758271754_0_218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32" name="Google Shape;1732;g3f758271754_0_218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1" name="Shape 1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" name="Google Shape;1742;g3f758271754_0_220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43" name="Google Shape;1743;g3f758271754_0_220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44" name="Google Shape;1744;g3f758271754_0_220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9" name="Shape 1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" name="Google Shape;1750;g3f758271754_0_220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1" name="Google Shape;1751;g3f758271754_0_220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52" name="Google Shape;1752;g3f758271754_0_220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7" name="Shape 1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8" name="Google Shape;1758;g3f758271754_0_22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9" name="Google Shape;1759;g3f758271754_0_22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60" name="Google Shape;1760;g3f758271754_0_221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5" name="Shape 1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6" name="Google Shape;1766;g3f758271754_0_22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67" name="Google Shape;1767;g3f758271754_0_22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68" name="Google Shape;1768;g3f758271754_0_221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3" name="Shape 1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4" name="Google Shape;1784;g3f758271754_0_22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85" name="Google Shape;1785;g3f758271754_0_223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86" name="Google Shape;1786;g3f758271754_0_223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3" name="Shape 1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4" name="Google Shape;1804;g3f758271754_0_22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05" name="Google Shape;1805;g3f758271754_0_225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06" name="Google Shape;1806;g3f758271754_0_225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4" name="Shape 1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5" name="Google Shape;1825;g3f758271754_0_227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6" name="Google Shape;1826;g3f758271754_0_227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27" name="Google Shape;1827;g3f758271754_0_227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6" name="Shape 1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7" name="Google Shape;1847;g3f758271754_0_229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8" name="Google Shape;1848;g3f758271754_0_229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49" name="Google Shape;1849;g3f758271754_0_229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9" name="Shape 1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0" name="Google Shape;1870;g3f758271754_0_23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71" name="Google Shape;1871;g3f758271754_0_23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72" name="Google Shape;1872;g3f758271754_0_231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3" name="Shape 1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" name="Google Shape;1894;g3f758271754_0_23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95" name="Google Shape;1895;g3f758271754_0_233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96" name="Google Shape;1896;g3f758271754_0_233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8" name="Shape 1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9" name="Google Shape;1919;g3f758271754_0_23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20" name="Google Shape;1920;g3f758271754_0_235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21" name="Google Shape;1921;g3f758271754_0_235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6" name="Shape 1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7" name="Google Shape;1927;g3f758271754_0_236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28" name="Google Shape;1928;g3f758271754_0_236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29" name="Google Shape;1929;g3f758271754_0_236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4" name="Shape 1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" name="Google Shape;1935;g3f758271754_0_236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6" name="Google Shape;1936;g3f758271754_0_236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37" name="Google Shape;1937;g3f758271754_0_236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2" name="Shape 1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3" name="Google Shape;1943;g3f758271754_0_237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4" name="Google Shape;1944;g3f758271754_0_237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45" name="Google Shape;1945;g3f758271754_0_237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0" name="Shape 1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1" name="Google Shape;1951;g3f758271754_0_238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2" name="Google Shape;1952;g3f758271754_0_238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53" name="Google Shape;1953;g3f758271754_0_238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8" name="Shape 1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9" name="Google Shape;1959;g3f758271754_0_238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60" name="Google Shape;1960;g3f758271754_0_238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61" name="Google Shape;1961;g3f758271754_0_238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6" name="Shape 1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7" name="Google Shape;1967;g3f758271754_0_239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68" name="Google Shape;1968;g3f758271754_0_239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69" name="Google Shape;1969;g3f758271754_0_239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3" name="Shape 1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4" name="Google Shape;1974;g3f758271754_0_239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75" name="Google Shape;1975;g3f758271754_0_239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76" name="Google Shape;1976;g3f758271754_0_239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1" name="Shape 1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2" name="Google Shape;1982;g3f758271754_0_240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83" name="Google Shape;1983;g3f758271754_0_240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84" name="Google Shape;1984;g3f758271754_0_240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9" name="Shape 1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0" name="Google Shape;1990;g3f758271754_0_24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91" name="Google Shape;1991;g3f758271754_0_24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92" name="Google Shape;1992;g3f758271754_0_241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7" name="Shape 1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8" name="Google Shape;1998;g3f758271754_0_24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99" name="Google Shape;1999;g3f758271754_0_24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00" name="Google Shape;2000;g3f758271754_0_241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5" name="Shape 2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6" name="Google Shape;2006;g3f758271754_0_24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07" name="Google Shape;2007;g3f758271754_0_242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08" name="Google Shape;2008;g3f758271754_0_242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3" name="Shape 2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4" name="Google Shape;2014;g3f758271754_0_24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5" name="Google Shape;2015;g3f758271754_0_242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16" name="Google Shape;2016;g3f758271754_0_242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1" name="Shape 2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2" name="Google Shape;2022;g3f758271754_0_24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3" name="Google Shape;2023;g3f758271754_0_243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24" name="Google Shape;2024;g3f758271754_0_243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9" name="Shape 2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0" name="Google Shape;2030;g3fbb39932e7_0_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31" name="Google Shape;2031;g3fbb39932e7_0_2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32" name="Google Shape;2032;g3fbb39932e7_0_2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8" name="Shape 2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9" name="Google Shape;2039;g3f758271754_0_24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40" name="Google Shape;2040;g3f758271754_0_244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41" name="Google Shape;2041;g3f758271754_0_244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екстовый">
  <p:cSld name="Текстовый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2"/>
          <p:cNvSpPr txBox="1"/>
          <p:nvPr>
            <p:ph idx="1" type="body"/>
          </p:nvPr>
        </p:nvSpPr>
        <p:spPr>
          <a:xfrm>
            <a:off x="587375" y="584200"/>
            <a:ext cx="11017250" cy="55816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" name="Google Shape;17;p52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+скриншот">
  <p:cSld name="Заголовок+скриншот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81"/>
          <p:cNvSpPr/>
          <p:nvPr>
            <p:ph idx="2" type="pic"/>
          </p:nvPr>
        </p:nvSpPr>
        <p:spPr>
          <a:xfrm>
            <a:off x="587375" y="1800000"/>
            <a:ext cx="11017200" cy="4365900"/>
          </a:xfrm>
          <a:prstGeom prst="rect">
            <a:avLst/>
          </a:prstGeom>
          <a:noFill/>
          <a:ln>
            <a:noFill/>
          </a:ln>
        </p:spPr>
      </p:sp>
      <p:sp>
        <p:nvSpPr>
          <p:cNvPr id="20" name="Google Shape;20;p81"/>
          <p:cNvSpPr txBox="1"/>
          <p:nvPr>
            <p:ph type="title"/>
          </p:nvPr>
        </p:nvSpPr>
        <p:spPr>
          <a:xfrm>
            <a:off x="587375" y="584200"/>
            <a:ext cx="11017249" cy="12578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9pPr>
          </a:lstStyle>
          <a:p/>
        </p:txBody>
      </p:sp>
      <p:sp>
        <p:nvSpPr>
          <p:cNvPr id="21" name="Google Shape;21;p81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134">
          <p15:clr>
            <a:schemeClr val="accent5"/>
          </p15:clr>
        </p15:guide>
        <p15:guide id="2" orient="horz" pos="1587">
          <p15:clr>
            <a:schemeClr val="accent5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в 1 строку + список">
  <p:cSld name="Заголовок в 1 строку + список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0"/>
          <p:cNvSpPr txBox="1"/>
          <p:nvPr>
            <p:ph idx="1" type="body"/>
          </p:nvPr>
        </p:nvSpPr>
        <p:spPr>
          <a:xfrm>
            <a:off x="587375" y="2528889"/>
            <a:ext cx="11017251" cy="3636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50"/>
          <p:cNvSpPr txBox="1"/>
          <p:nvPr>
            <p:ph type="title"/>
          </p:nvPr>
        </p:nvSpPr>
        <p:spPr>
          <a:xfrm>
            <a:off x="587375" y="584200"/>
            <a:ext cx="11017249" cy="12239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0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139">
          <p15:clr>
            <a:srgbClr val="5ACBF0"/>
          </p15:clr>
        </p15:guide>
        <p15:guide id="2" orient="horz" pos="1593">
          <p15:clr>
            <a:srgbClr val="5ACBF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тезиса на слайде">
  <p:cSld name="2 тезиса на слайде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4"/>
          <p:cNvSpPr txBox="1"/>
          <p:nvPr>
            <p:ph idx="1" type="body"/>
          </p:nvPr>
        </p:nvSpPr>
        <p:spPr>
          <a:xfrm>
            <a:off x="587375" y="1115711"/>
            <a:ext cx="6943247" cy="1588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54"/>
          <p:cNvSpPr txBox="1"/>
          <p:nvPr>
            <p:ph idx="2" type="body"/>
          </p:nvPr>
        </p:nvSpPr>
        <p:spPr>
          <a:xfrm>
            <a:off x="4663429" y="3429000"/>
            <a:ext cx="6943247" cy="1588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1425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54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тбивка_1">
  <p:cSld name="Отбивка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6"/>
          <p:cNvSpPr txBox="1"/>
          <p:nvPr>
            <p:ph type="title"/>
          </p:nvPr>
        </p:nvSpPr>
        <p:spPr>
          <a:xfrm>
            <a:off x="587375" y="584200"/>
            <a:ext cx="6118225" cy="5581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32" name="Google Shape;32;p76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134">
          <p15:clr>
            <a:schemeClr val="accent5"/>
          </p15:clr>
        </p15:guide>
        <p15:guide id="2" orient="horz" pos="1587">
          <p15:clr>
            <a:schemeClr val="accent5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 фактов">
  <p:cSld name="6 важных цифр 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3"/>
          <p:cNvSpPr txBox="1"/>
          <p:nvPr>
            <p:ph idx="1" type="body"/>
          </p:nvPr>
        </p:nvSpPr>
        <p:spPr>
          <a:xfrm>
            <a:off x="8148863" y="4790663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63"/>
          <p:cNvSpPr txBox="1"/>
          <p:nvPr>
            <p:ph idx="2" type="body"/>
          </p:nvPr>
        </p:nvSpPr>
        <p:spPr>
          <a:xfrm>
            <a:off x="8148863" y="3809879"/>
            <a:ext cx="3239996" cy="9018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 Medium"/>
              <a:buNone/>
              <a:defRPr i="1" sz="6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36" name="Google Shape;36;p63"/>
          <p:cNvSpPr txBox="1"/>
          <p:nvPr>
            <p:ph idx="3" type="body"/>
          </p:nvPr>
        </p:nvSpPr>
        <p:spPr>
          <a:xfrm>
            <a:off x="8148863" y="2350380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3"/>
          <p:cNvSpPr txBox="1"/>
          <p:nvPr>
            <p:ph idx="4" type="body"/>
          </p:nvPr>
        </p:nvSpPr>
        <p:spPr>
          <a:xfrm>
            <a:off x="8148863" y="1382737"/>
            <a:ext cx="3239998" cy="9018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 Medium"/>
              <a:buNone/>
              <a:defRPr i="1" sz="6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38" name="Google Shape;38;p63"/>
          <p:cNvSpPr txBox="1"/>
          <p:nvPr>
            <p:ph type="title"/>
          </p:nvPr>
        </p:nvSpPr>
        <p:spPr>
          <a:xfrm>
            <a:off x="587375" y="584200"/>
            <a:ext cx="11017249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3"/>
          <p:cNvSpPr txBox="1"/>
          <p:nvPr>
            <p:ph idx="5" type="body"/>
          </p:nvPr>
        </p:nvSpPr>
        <p:spPr>
          <a:xfrm>
            <a:off x="586013" y="2350380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3"/>
          <p:cNvSpPr txBox="1"/>
          <p:nvPr>
            <p:ph idx="6" type="body"/>
          </p:nvPr>
        </p:nvSpPr>
        <p:spPr>
          <a:xfrm>
            <a:off x="586012" y="1382737"/>
            <a:ext cx="3239999" cy="9018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 Medium"/>
              <a:buNone/>
              <a:defRPr i="1" sz="6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41" name="Google Shape;41;p63"/>
          <p:cNvSpPr txBox="1"/>
          <p:nvPr>
            <p:ph idx="7" type="body"/>
          </p:nvPr>
        </p:nvSpPr>
        <p:spPr>
          <a:xfrm>
            <a:off x="586013" y="4790663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3"/>
          <p:cNvSpPr txBox="1"/>
          <p:nvPr>
            <p:ph idx="8" type="body"/>
          </p:nvPr>
        </p:nvSpPr>
        <p:spPr>
          <a:xfrm>
            <a:off x="586013" y="3809879"/>
            <a:ext cx="3239998" cy="9018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 Medium"/>
              <a:buNone/>
              <a:defRPr i="1" sz="6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43" name="Google Shape;43;p63"/>
          <p:cNvSpPr txBox="1"/>
          <p:nvPr>
            <p:ph idx="9" type="body"/>
          </p:nvPr>
        </p:nvSpPr>
        <p:spPr>
          <a:xfrm>
            <a:off x="4376963" y="2350380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63"/>
          <p:cNvSpPr txBox="1"/>
          <p:nvPr>
            <p:ph idx="13" type="body"/>
          </p:nvPr>
        </p:nvSpPr>
        <p:spPr>
          <a:xfrm>
            <a:off x="4376962" y="1382737"/>
            <a:ext cx="3239999" cy="9018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 Medium"/>
              <a:buNone/>
              <a:defRPr i="1" sz="6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45" name="Google Shape;45;p63"/>
          <p:cNvSpPr txBox="1"/>
          <p:nvPr>
            <p:ph idx="14" type="body"/>
          </p:nvPr>
        </p:nvSpPr>
        <p:spPr>
          <a:xfrm>
            <a:off x="4376963" y="4790663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63"/>
          <p:cNvSpPr txBox="1"/>
          <p:nvPr>
            <p:ph idx="15" type="body"/>
          </p:nvPr>
        </p:nvSpPr>
        <p:spPr>
          <a:xfrm>
            <a:off x="4376962" y="3809879"/>
            <a:ext cx="3239997" cy="9018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 Medium"/>
              <a:buNone/>
              <a:defRPr i="1" sz="6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47" name="Google Shape;47;p63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 факта классика">
  <p:cSld name="4 карточки факта_1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1f4199bcb4c_2_299"/>
          <p:cNvSpPr txBox="1"/>
          <p:nvPr>
            <p:ph idx="1" type="body"/>
          </p:nvPr>
        </p:nvSpPr>
        <p:spPr>
          <a:xfrm>
            <a:off x="587370" y="2528888"/>
            <a:ext cx="648300" cy="7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 Medium"/>
              <a:buNone/>
              <a:defRPr i="1" sz="6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50" name="Google Shape;50;g1f4199bcb4c_2_299"/>
          <p:cNvSpPr txBox="1"/>
          <p:nvPr>
            <p:ph type="title"/>
          </p:nvPr>
        </p:nvSpPr>
        <p:spPr>
          <a:xfrm>
            <a:off x="587375" y="584200"/>
            <a:ext cx="11017200" cy="12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1" name="Google Shape;51;g1f4199bcb4c_2_299"/>
          <p:cNvSpPr txBox="1"/>
          <p:nvPr>
            <p:ph idx="2" type="body"/>
          </p:nvPr>
        </p:nvSpPr>
        <p:spPr>
          <a:xfrm>
            <a:off x="587370" y="4605025"/>
            <a:ext cx="648300" cy="7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 Medium"/>
              <a:buNone/>
              <a:defRPr i="1" sz="6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52" name="Google Shape;52;g1f4199bcb4c_2_299"/>
          <p:cNvSpPr txBox="1"/>
          <p:nvPr>
            <p:ph idx="3" type="body"/>
          </p:nvPr>
        </p:nvSpPr>
        <p:spPr>
          <a:xfrm>
            <a:off x="6243872" y="4605025"/>
            <a:ext cx="648300" cy="7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 Medium"/>
              <a:buNone/>
              <a:defRPr i="1" sz="6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53" name="Google Shape;53;g1f4199bcb4c_2_299"/>
          <p:cNvSpPr txBox="1"/>
          <p:nvPr>
            <p:ph idx="4" type="subTitle"/>
          </p:nvPr>
        </p:nvSpPr>
        <p:spPr>
          <a:xfrm>
            <a:off x="1386119" y="2528888"/>
            <a:ext cx="3852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4" name="Google Shape;54;g1f4199bcb4c_2_299"/>
          <p:cNvSpPr txBox="1"/>
          <p:nvPr>
            <p:ph idx="5" type="body"/>
          </p:nvPr>
        </p:nvSpPr>
        <p:spPr>
          <a:xfrm>
            <a:off x="6243872" y="2528888"/>
            <a:ext cx="648300" cy="7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 Medium"/>
              <a:buNone/>
              <a:defRPr i="1" sz="6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55" name="Google Shape;55;g1f4199bcb4c_2_299"/>
          <p:cNvSpPr txBox="1"/>
          <p:nvPr>
            <p:ph idx="6" type="body"/>
          </p:nvPr>
        </p:nvSpPr>
        <p:spPr>
          <a:xfrm>
            <a:off x="7029920" y="4605311"/>
            <a:ext cx="3852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indent="-2286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indent="-2286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g1f4199bcb4c_2_299"/>
          <p:cNvSpPr txBox="1"/>
          <p:nvPr>
            <p:ph idx="7" type="body"/>
          </p:nvPr>
        </p:nvSpPr>
        <p:spPr>
          <a:xfrm>
            <a:off x="1386119" y="4605311"/>
            <a:ext cx="3852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indent="-2286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indent="-2286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" name="Google Shape;57;g1f4199bcb4c_2_299"/>
          <p:cNvSpPr txBox="1"/>
          <p:nvPr>
            <p:ph idx="8" type="body"/>
          </p:nvPr>
        </p:nvSpPr>
        <p:spPr>
          <a:xfrm>
            <a:off x="7029920" y="2536669"/>
            <a:ext cx="3852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indent="-2286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indent="-2286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g1f4199bcb4c_2_299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аблица">
  <p:cSld name="Таблица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0"/>
          <p:cNvSpPr txBox="1"/>
          <p:nvPr>
            <p:ph type="title"/>
          </p:nvPr>
        </p:nvSpPr>
        <p:spPr>
          <a:xfrm>
            <a:off x="587375" y="584200"/>
            <a:ext cx="11017249" cy="12578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80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134">
          <p15:clr>
            <a:schemeClr val="accent5"/>
          </p15:clr>
        </p15:guide>
        <p15:guide id="2" orient="horz" pos="1587">
          <p15:clr>
            <a:schemeClr val="accent5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в 1 строку + текст">
  <p:cSld name="Заголовок в 1 строку + текст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55"/>
          <p:cNvSpPr txBox="1"/>
          <p:nvPr>
            <p:ph type="title"/>
          </p:nvPr>
        </p:nvSpPr>
        <p:spPr>
          <a:xfrm>
            <a:off x="587375" y="584200"/>
            <a:ext cx="11017249" cy="12239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55"/>
          <p:cNvSpPr txBox="1"/>
          <p:nvPr>
            <p:ph idx="1" type="body"/>
          </p:nvPr>
        </p:nvSpPr>
        <p:spPr>
          <a:xfrm>
            <a:off x="587375" y="2528888"/>
            <a:ext cx="11017251" cy="36369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55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139">
          <p15:clr>
            <a:srgbClr val="5ACBF0"/>
          </p15:clr>
        </p15:guide>
        <p15:guide id="2" orient="horz" pos="1593">
          <p15:clr>
            <a:srgbClr val="5ACBF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Финальный слайд">
  <p:cSld name="Титул 3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6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60871" y="5935162"/>
            <a:ext cx="1130919" cy="299762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67"/>
          <p:cNvSpPr txBox="1"/>
          <p:nvPr>
            <p:ph type="title"/>
          </p:nvPr>
        </p:nvSpPr>
        <p:spPr>
          <a:xfrm>
            <a:off x="594749" y="584200"/>
            <a:ext cx="7588468" cy="30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69" name="Google Shape;69;p67"/>
          <p:cNvSpPr txBox="1"/>
          <p:nvPr>
            <p:ph idx="1" type="body"/>
          </p:nvPr>
        </p:nvSpPr>
        <p:spPr>
          <a:xfrm>
            <a:off x="8183217" y="5875893"/>
            <a:ext cx="3421408" cy="29193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p67"/>
          <p:cNvSpPr txBox="1"/>
          <p:nvPr>
            <p:ph idx="2" type="body"/>
          </p:nvPr>
        </p:nvSpPr>
        <p:spPr>
          <a:xfrm>
            <a:off x="594748" y="4218108"/>
            <a:ext cx="5400000" cy="3489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67"/>
          <p:cNvSpPr txBox="1"/>
          <p:nvPr>
            <p:ph idx="3" type="body"/>
          </p:nvPr>
        </p:nvSpPr>
        <p:spPr>
          <a:xfrm>
            <a:off x="594748" y="4598572"/>
            <a:ext cx="5399999" cy="6757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67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 1">
  <p:cSld name="Титул 1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9"/>
          <p:cNvSpPr txBox="1"/>
          <p:nvPr>
            <p:ph type="title"/>
          </p:nvPr>
        </p:nvSpPr>
        <p:spPr>
          <a:xfrm>
            <a:off x="594750" y="584200"/>
            <a:ext cx="6860700" cy="30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75" name="Google Shape;75;p49"/>
          <p:cNvSpPr txBox="1"/>
          <p:nvPr>
            <p:ph idx="1" type="body"/>
          </p:nvPr>
        </p:nvSpPr>
        <p:spPr>
          <a:xfrm>
            <a:off x="594748" y="4218108"/>
            <a:ext cx="5400000" cy="3489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49"/>
          <p:cNvSpPr txBox="1"/>
          <p:nvPr>
            <p:ph idx="2" type="body"/>
          </p:nvPr>
        </p:nvSpPr>
        <p:spPr>
          <a:xfrm>
            <a:off x="594748" y="4598572"/>
            <a:ext cx="5399999" cy="6757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77" name="Google Shape;77;p4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60871" y="5935162"/>
            <a:ext cx="1130919" cy="299762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49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+ текст 2 колонки">
  <p:cSld name="Заголовок + текст 2 колонки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1"/>
          <p:cNvSpPr txBox="1"/>
          <p:nvPr>
            <p:ph idx="1" type="body"/>
          </p:nvPr>
        </p:nvSpPr>
        <p:spPr>
          <a:xfrm>
            <a:off x="587374" y="2528888"/>
            <a:ext cx="5220000" cy="3636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51"/>
          <p:cNvSpPr txBox="1"/>
          <p:nvPr>
            <p:ph idx="2" type="body"/>
          </p:nvPr>
        </p:nvSpPr>
        <p:spPr>
          <a:xfrm>
            <a:off x="6384624" y="2528888"/>
            <a:ext cx="5220000" cy="3636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51"/>
          <p:cNvSpPr txBox="1"/>
          <p:nvPr>
            <p:ph type="title"/>
          </p:nvPr>
        </p:nvSpPr>
        <p:spPr>
          <a:xfrm>
            <a:off x="587375" y="584200"/>
            <a:ext cx="11017249" cy="12239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51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139">
          <p15:clr>
            <a:srgbClr val="5ACBF0"/>
          </p15:clr>
        </p15:guide>
        <p15:guide id="2" orient="horz" pos="1593">
          <p15:clr>
            <a:srgbClr val="5ACBF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 3">
  <p:cSld name="Титул 2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870f9e6fac_0_7"/>
          <p:cNvSpPr txBox="1"/>
          <p:nvPr>
            <p:ph type="title"/>
          </p:nvPr>
        </p:nvSpPr>
        <p:spPr>
          <a:xfrm>
            <a:off x="594750" y="584200"/>
            <a:ext cx="6064200" cy="30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86" name="Google Shape;86;g2870f9e6fac_0_7"/>
          <p:cNvSpPr/>
          <p:nvPr>
            <p:ph idx="2" type="pic"/>
          </p:nvPr>
        </p:nvSpPr>
        <p:spPr>
          <a:xfrm>
            <a:off x="7098224" y="584200"/>
            <a:ext cx="4500000" cy="5581649"/>
          </a:xfrm>
          <a:prstGeom prst="roundRect">
            <a:avLst>
              <a:gd fmla="val 1980" name="adj"/>
            </a:avLst>
          </a:prstGeom>
          <a:noFill/>
          <a:ln>
            <a:noFill/>
          </a:ln>
        </p:spPr>
      </p:sp>
      <p:sp>
        <p:nvSpPr>
          <p:cNvPr id="87" name="Google Shape;87;g2870f9e6fac_0_7"/>
          <p:cNvSpPr txBox="1"/>
          <p:nvPr>
            <p:ph idx="1" type="body"/>
          </p:nvPr>
        </p:nvSpPr>
        <p:spPr>
          <a:xfrm>
            <a:off x="594748" y="4218108"/>
            <a:ext cx="5400000" cy="3489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" name="Google Shape;88;g2870f9e6fac_0_7"/>
          <p:cNvSpPr txBox="1"/>
          <p:nvPr>
            <p:ph idx="3" type="body"/>
          </p:nvPr>
        </p:nvSpPr>
        <p:spPr>
          <a:xfrm>
            <a:off x="594748" y="4598572"/>
            <a:ext cx="5399999" cy="6757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89" name="Google Shape;89;g2870f9e6fac_0_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60871" y="5935162"/>
            <a:ext cx="1130919" cy="299762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g2870f9e6fac_0_7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 1 1">
  <p:cSld name="Титул 1_1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935139366e_0_93"/>
          <p:cNvSpPr txBox="1"/>
          <p:nvPr>
            <p:ph type="title"/>
          </p:nvPr>
        </p:nvSpPr>
        <p:spPr>
          <a:xfrm>
            <a:off x="594750" y="584200"/>
            <a:ext cx="6064200" cy="30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93" name="Google Shape;93;g3935139366e_0_93"/>
          <p:cNvSpPr txBox="1"/>
          <p:nvPr>
            <p:ph idx="1" type="body"/>
          </p:nvPr>
        </p:nvSpPr>
        <p:spPr>
          <a:xfrm>
            <a:off x="594748" y="4218108"/>
            <a:ext cx="5400000" cy="34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4" name="Google Shape;94;g3935139366e_0_93"/>
          <p:cNvSpPr txBox="1"/>
          <p:nvPr>
            <p:ph idx="2" type="body"/>
          </p:nvPr>
        </p:nvSpPr>
        <p:spPr>
          <a:xfrm>
            <a:off x="594748" y="4598572"/>
            <a:ext cx="5400000" cy="67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95" name="Google Shape;95;g3935139366e_0_9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60871" y="5935162"/>
            <a:ext cx="1130919" cy="299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g3935139366e_0_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56775" y="585800"/>
            <a:ext cx="4447849" cy="4909326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g3935139366e_0_93"/>
          <p:cNvSpPr/>
          <p:nvPr>
            <p:ph idx="3" type="pic"/>
          </p:nvPr>
        </p:nvSpPr>
        <p:spPr>
          <a:xfrm>
            <a:off x="8393325" y="604650"/>
            <a:ext cx="3211200" cy="4069800"/>
          </a:xfrm>
          <a:prstGeom prst="rect">
            <a:avLst/>
          </a:prstGeom>
          <a:noFill/>
          <a:ln>
            <a:noFill/>
          </a:ln>
        </p:spPr>
      </p:sp>
      <p:sp>
        <p:nvSpPr>
          <p:cNvPr id="98" name="Google Shape;98;g3935139366e_0_93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Крупный тезис">
  <p:cSld name="Крупный тезис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7"/>
          <p:cNvSpPr txBox="1"/>
          <p:nvPr>
            <p:ph idx="1" type="body"/>
          </p:nvPr>
        </p:nvSpPr>
        <p:spPr>
          <a:xfrm>
            <a:off x="587375" y="5075583"/>
            <a:ext cx="7200000" cy="109026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1" name="Google Shape;101;p57"/>
          <p:cNvSpPr txBox="1"/>
          <p:nvPr>
            <p:ph type="title"/>
          </p:nvPr>
        </p:nvSpPr>
        <p:spPr>
          <a:xfrm>
            <a:off x="587375" y="584200"/>
            <a:ext cx="7200000" cy="36080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0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9pPr>
          </a:lstStyle>
          <a:p/>
        </p:txBody>
      </p:sp>
      <p:sp>
        <p:nvSpPr>
          <p:cNvPr id="102" name="Google Shape;102;p57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цифры крупно">
  <p:cSld name="2 цифры крупно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8"/>
          <p:cNvSpPr txBox="1"/>
          <p:nvPr>
            <p:ph idx="1" type="subTitle"/>
          </p:nvPr>
        </p:nvSpPr>
        <p:spPr>
          <a:xfrm>
            <a:off x="587375" y="4332747"/>
            <a:ext cx="4679284" cy="12861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05" name="Google Shape;105;p58"/>
          <p:cNvSpPr txBox="1"/>
          <p:nvPr>
            <p:ph idx="2" type="body"/>
          </p:nvPr>
        </p:nvSpPr>
        <p:spPr>
          <a:xfrm>
            <a:off x="587374" y="2882349"/>
            <a:ext cx="4679285" cy="12035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Font typeface="Montserrat Medium"/>
              <a:buNone/>
              <a:defRPr i="1" sz="11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106" name="Google Shape;106;p58"/>
          <p:cNvSpPr txBox="1"/>
          <p:nvPr>
            <p:ph idx="3" type="body"/>
          </p:nvPr>
        </p:nvSpPr>
        <p:spPr>
          <a:xfrm>
            <a:off x="6116209" y="2882349"/>
            <a:ext cx="4679284" cy="12035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Font typeface="Montserrat Medium"/>
              <a:buNone/>
              <a:defRPr i="1" sz="11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107" name="Google Shape;107;p58"/>
          <p:cNvSpPr txBox="1"/>
          <p:nvPr>
            <p:ph idx="4" type="body"/>
          </p:nvPr>
        </p:nvSpPr>
        <p:spPr>
          <a:xfrm>
            <a:off x="6116208" y="4332748"/>
            <a:ext cx="4679283" cy="12861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8" name="Google Shape;108;p58"/>
          <p:cNvSpPr txBox="1"/>
          <p:nvPr>
            <p:ph type="title"/>
          </p:nvPr>
        </p:nvSpPr>
        <p:spPr>
          <a:xfrm>
            <a:off x="587375" y="584200"/>
            <a:ext cx="11017249" cy="12578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9pPr>
          </a:lstStyle>
          <a:p/>
        </p:txBody>
      </p:sp>
      <p:sp>
        <p:nvSpPr>
          <p:cNvPr id="109" name="Google Shape;109;p58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факта">
  <p:cSld name="3 факта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0"/>
          <p:cNvSpPr txBox="1"/>
          <p:nvPr>
            <p:ph idx="1" type="body"/>
          </p:nvPr>
        </p:nvSpPr>
        <p:spPr>
          <a:xfrm>
            <a:off x="587375" y="3485325"/>
            <a:ext cx="2808300" cy="9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 Medium"/>
              <a:buNone/>
              <a:defRPr i="1" sz="6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112" name="Google Shape;112;p60"/>
          <p:cNvSpPr txBox="1"/>
          <p:nvPr>
            <p:ph idx="2" type="subTitle"/>
          </p:nvPr>
        </p:nvSpPr>
        <p:spPr>
          <a:xfrm>
            <a:off x="587375" y="4536369"/>
            <a:ext cx="2884941" cy="1628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13" name="Google Shape;113;p60"/>
          <p:cNvSpPr txBox="1"/>
          <p:nvPr>
            <p:ph idx="3" type="body"/>
          </p:nvPr>
        </p:nvSpPr>
        <p:spPr>
          <a:xfrm>
            <a:off x="4195798" y="4529684"/>
            <a:ext cx="2884488" cy="16361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4" name="Google Shape;114;p60"/>
          <p:cNvSpPr txBox="1"/>
          <p:nvPr>
            <p:ph idx="4" type="body"/>
          </p:nvPr>
        </p:nvSpPr>
        <p:spPr>
          <a:xfrm>
            <a:off x="7793104" y="4529684"/>
            <a:ext cx="2884488" cy="16361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60"/>
          <p:cNvSpPr txBox="1"/>
          <p:nvPr>
            <p:ph idx="5" type="body"/>
          </p:nvPr>
        </p:nvSpPr>
        <p:spPr>
          <a:xfrm>
            <a:off x="4195806" y="3489175"/>
            <a:ext cx="2779800" cy="9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 Medium"/>
              <a:buNone/>
              <a:defRPr i="1" sz="6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116" name="Google Shape;116;p60"/>
          <p:cNvSpPr txBox="1"/>
          <p:nvPr>
            <p:ph idx="6" type="body"/>
          </p:nvPr>
        </p:nvSpPr>
        <p:spPr>
          <a:xfrm>
            <a:off x="7804239" y="3489175"/>
            <a:ext cx="2884500" cy="9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 Medium"/>
              <a:buNone/>
              <a:defRPr i="1" sz="6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117" name="Google Shape;117;p60"/>
          <p:cNvSpPr txBox="1"/>
          <p:nvPr>
            <p:ph type="title"/>
          </p:nvPr>
        </p:nvSpPr>
        <p:spPr>
          <a:xfrm>
            <a:off x="587375" y="584200"/>
            <a:ext cx="11017249" cy="12578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60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таймлайн">
  <p:cSld name="1_таймлайн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9"/>
          <p:cNvSpPr txBox="1"/>
          <p:nvPr>
            <p:ph type="title"/>
          </p:nvPr>
        </p:nvSpPr>
        <p:spPr>
          <a:xfrm>
            <a:off x="587375" y="584200"/>
            <a:ext cx="11017249" cy="12578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121" name="Google Shape;121;p5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96495" y="3077975"/>
            <a:ext cx="11017249" cy="483632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59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Финальный слайд qr">
  <p:cSld name="Финальный слайд_1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870f9e6fac_0_71"/>
          <p:cNvSpPr/>
          <p:nvPr/>
        </p:nvSpPr>
        <p:spPr>
          <a:xfrm>
            <a:off x="7997251" y="586452"/>
            <a:ext cx="3600000" cy="3600000"/>
          </a:xfrm>
          <a:prstGeom prst="roundRect">
            <a:avLst>
              <a:gd fmla="val 839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" name="Google Shape;125;g2870f9e6fac_0_71"/>
          <p:cNvSpPr txBox="1"/>
          <p:nvPr>
            <p:ph idx="1" type="body"/>
          </p:nvPr>
        </p:nvSpPr>
        <p:spPr>
          <a:xfrm>
            <a:off x="587375" y="4171415"/>
            <a:ext cx="6531000" cy="34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6" name="Google Shape;126;g2870f9e6fac_0_71"/>
          <p:cNvSpPr txBox="1"/>
          <p:nvPr>
            <p:ph type="title"/>
          </p:nvPr>
        </p:nvSpPr>
        <p:spPr>
          <a:xfrm>
            <a:off x="587376" y="586452"/>
            <a:ext cx="6531000" cy="284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pic>
        <p:nvPicPr>
          <p:cNvPr id="127" name="Google Shape;127;g2870f9e6fac_0_7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60871" y="5935162"/>
            <a:ext cx="1130917" cy="299762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g2870f9e6fac_0_71"/>
          <p:cNvSpPr txBox="1"/>
          <p:nvPr>
            <p:ph idx="2" type="body"/>
          </p:nvPr>
        </p:nvSpPr>
        <p:spPr>
          <a:xfrm>
            <a:off x="8183217" y="5870781"/>
            <a:ext cx="3421500" cy="29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9" name="Google Shape;129;g2870f9e6fac_0_71"/>
          <p:cNvSpPr/>
          <p:nvPr>
            <p:ph idx="3" type="pic"/>
          </p:nvPr>
        </p:nvSpPr>
        <p:spPr>
          <a:xfrm>
            <a:off x="8192551" y="781752"/>
            <a:ext cx="3209400" cy="32094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</p:sp>
      <p:sp>
        <p:nvSpPr>
          <p:cNvPr id="130" name="Google Shape;130;g2870f9e6fac_0_71"/>
          <p:cNvSpPr txBox="1"/>
          <p:nvPr>
            <p:ph idx="4" type="body"/>
          </p:nvPr>
        </p:nvSpPr>
        <p:spPr>
          <a:xfrm>
            <a:off x="594748" y="4598572"/>
            <a:ext cx="6523627" cy="6757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indent="-3556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indent="-3556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indent="-3556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1" name="Google Shape;131;g2870f9e6fac_0_71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Фото в маске">
  <p:cSld name="Фото квадратное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9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193200" y="0"/>
            <a:ext cx="69988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99"/>
          <p:cNvSpPr txBox="1"/>
          <p:nvPr>
            <p:ph idx="1" type="body"/>
          </p:nvPr>
        </p:nvSpPr>
        <p:spPr>
          <a:xfrm>
            <a:off x="587375" y="2528888"/>
            <a:ext cx="4556997" cy="36217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5" name="Google Shape;135;p99"/>
          <p:cNvSpPr txBox="1"/>
          <p:nvPr>
            <p:ph type="title"/>
          </p:nvPr>
        </p:nvSpPr>
        <p:spPr>
          <a:xfrm>
            <a:off x="587375" y="584200"/>
            <a:ext cx="4556998" cy="12578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99"/>
          <p:cNvSpPr/>
          <p:nvPr>
            <p:ph idx="2" type="pic"/>
          </p:nvPr>
        </p:nvSpPr>
        <p:spPr>
          <a:xfrm>
            <a:off x="6039748" y="584200"/>
            <a:ext cx="5564877" cy="5566433"/>
          </a:xfrm>
          <a:prstGeom prst="roundRect">
            <a:avLst>
              <a:gd fmla="val 3077" name="adj"/>
            </a:avLst>
          </a:prstGeom>
          <a:noFill/>
          <a:ln>
            <a:noFill/>
          </a:ln>
        </p:spPr>
      </p:sp>
      <p:sp>
        <p:nvSpPr>
          <p:cNvPr id="137" name="Google Shape;137;p99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134">
          <p15:clr>
            <a:schemeClr val="accent5"/>
          </p15:clr>
        </p15:guide>
        <p15:guide id="2" orient="horz" pos="1587">
          <p15:clr>
            <a:schemeClr val="accent5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азноформатные скрины">
  <p:cSld name="Разноформатные скрины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01"/>
          <p:cNvSpPr/>
          <p:nvPr>
            <p:ph idx="2" type="pic"/>
          </p:nvPr>
        </p:nvSpPr>
        <p:spPr>
          <a:xfrm>
            <a:off x="7004304" y="584200"/>
            <a:ext cx="4600320" cy="5581650"/>
          </a:xfrm>
          <a:prstGeom prst="roundRect">
            <a:avLst>
              <a:gd fmla="val 3731" name="adj"/>
            </a:avLst>
          </a:prstGeom>
          <a:solidFill>
            <a:schemeClr val="lt1"/>
          </a:solidFill>
          <a:ln cap="flat" cmpd="sng" w="19050">
            <a:solidFill>
              <a:schemeClr val="dk1">
                <a:alpha val="20000"/>
              </a:schemeClr>
            </a:solidFill>
            <a:prstDash val="solid"/>
            <a:round/>
            <a:headEnd len="sm" w="sm" type="none"/>
            <a:tailEnd len="sm" w="sm" type="none"/>
          </a:ln>
          <a:effectLst>
            <a:outerShdw blurRad="317500" rotWithShape="0" algn="ctr" dir="5400000" dist="63500">
              <a:srgbClr val="595959">
                <a:alpha val="20000"/>
              </a:srgbClr>
            </a:outerShdw>
          </a:effectLst>
        </p:spPr>
      </p:sp>
      <p:sp>
        <p:nvSpPr>
          <p:cNvPr id="140" name="Google Shape;140;p101"/>
          <p:cNvSpPr/>
          <p:nvPr>
            <p:ph idx="3" type="pic"/>
          </p:nvPr>
        </p:nvSpPr>
        <p:spPr>
          <a:xfrm>
            <a:off x="587374" y="584200"/>
            <a:ext cx="6069458" cy="3603752"/>
          </a:xfrm>
          <a:prstGeom prst="roundRect">
            <a:avLst>
              <a:gd fmla="val 5374" name="adj"/>
            </a:avLst>
          </a:prstGeom>
          <a:solidFill>
            <a:schemeClr val="lt1"/>
          </a:solidFill>
          <a:ln cap="flat" cmpd="sng" w="19050">
            <a:solidFill>
              <a:schemeClr val="dk1">
                <a:alpha val="20000"/>
              </a:schemeClr>
            </a:solidFill>
            <a:prstDash val="solid"/>
            <a:round/>
            <a:headEnd len="sm" w="sm" type="none"/>
            <a:tailEnd len="sm" w="sm" type="none"/>
          </a:ln>
          <a:effectLst>
            <a:outerShdw blurRad="317500" rotWithShape="0" algn="ctr" dir="5400000" dist="63500">
              <a:srgbClr val="595959">
                <a:alpha val="20000"/>
              </a:srgbClr>
            </a:outerShdw>
          </a:effectLst>
        </p:spPr>
      </p:sp>
      <p:sp>
        <p:nvSpPr>
          <p:cNvPr id="141" name="Google Shape;141;p101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Фото на весь слайд">
  <p:cSld name="Фото на весь слайд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1"/>
          <p:cNvSpPr/>
          <p:nvPr>
            <p:ph idx="2" type="pic"/>
          </p:nvPr>
        </p:nvSpPr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144" name="Google Shape;144;p71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 фактов классика">
  <p:cSld name="6 важных цифр _1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299a2fa354_0_30"/>
          <p:cNvSpPr txBox="1"/>
          <p:nvPr>
            <p:ph idx="1" type="body"/>
          </p:nvPr>
        </p:nvSpPr>
        <p:spPr>
          <a:xfrm>
            <a:off x="8148863" y="2350380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7" name="Google Shape;147;g3299a2fa354_0_30"/>
          <p:cNvSpPr txBox="1"/>
          <p:nvPr>
            <p:ph idx="2" type="body"/>
          </p:nvPr>
        </p:nvSpPr>
        <p:spPr>
          <a:xfrm>
            <a:off x="8148863" y="1382737"/>
            <a:ext cx="3240000" cy="9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 Medium"/>
              <a:buNone/>
              <a:defRPr i="1" sz="6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148" name="Google Shape;148;g3299a2fa354_0_30"/>
          <p:cNvSpPr txBox="1"/>
          <p:nvPr>
            <p:ph type="title"/>
          </p:nvPr>
        </p:nvSpPr>
        <p:spPr>
          <a:xfrm>
            <a:off x="587375" y="584200"/>
            <a:ext cx="110172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3299a2fa354_0_30"/>
          <p:cNvSpPr txBox="1"/>
          <p:nvPr>
            <p:ph idx="3" type="body"/>
          </p:nvPr>
        </p:nvSpPr>
        <p:spPr>
          <a:xfrm>
            <a:off x="586013" y="2350380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3299a2fa354_0_30"/>
          <p:cNvSpPr txBox="1"/>
          <p:nvPr>
            <p:ph idx="4" type="body"/>
          </p:nvPr>
        </p:nvSpPr>
        <p:spPr>
          <a:xfrm>
            <a:off x="586012" y="1382737"/>
            <a:ext cx="3240000" cy="9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 Medium"/>
              <a:buNone/>
              <a:defRPr i="1" sz="6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151" name="Google Shape;151;g3299a2fa354_0_30"/>
          <p:cNvSpPr txBox="1"/>
          <p:nvPr>
            <p:ph idx="5" type="body"/>
          </p:nvPr>
        </p:nvSpPr>
        <p:spPr>
          <a:xfrm>
            <a:off x="586013" y="4790663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g3299a2fa354_0_30"/>
          <p:cNvSpPr txBox="1"/>
          <p:nvPr>
            <p:ph idx="6" type="body"/>
          </p:nvPr>
        </p:nvSpPr>
        <p:spPr>
          <a:xfrm>
            <a:off x="586013" y="3809879"/>
            <a:ext cx="3240000" cy="9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 Medium"/>
              <a:buNone/>
              <a:defRPr i="1" sz="6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153" name="Google Shape;153;g3299a2fa354_0_30"/>
          <p:cNvSpPr txBox="1"/>
          <p:nvPr>
            <p:ph idx="7" type="body"/>
          </p:nvPr>
        </p:nvSpPr>
        <p:spPr>
          <a:xfrm>
            <a:off x="4376963" y="2350380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4" name="Google Shape;154;g3299a2fa354_0_30"/>
          <p:cNvSpPr txBox="1"/>
          <p:nvPr>
            <p:ph idx="8" type="body"/>
          </p:nvPr>
        </p:nvSpPr>
        <p:spPr>
          <a:xfrm>
            <a:off x="4376962" y="1382737"/>
            <a:ext cx="3240000" cy="9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 Medium"/>
              <a:buNone/>
              <a:defRPr i="1" sz="6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155" name="Google Shape;155;g3299a2fa354_0_30"/>
          <p:cNvSpPr txBox="1"/>
          <p:nvPr>
            <p:ph idx="9" type="body"/>
          </p:nvPr>
        </p:nvSpPr>
        <p:spPr>
          <a:xfrm>
            <a:off x="4376963" y="4790663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3299a2fa354_0_30"/>
          <p:cNvSpPr txBox="1"/>
          <p:nvPr>
            <p:ph idx="13" type="body"/>
          </p:nvPr>
        </p:nvSpPr>
        <p:spPr>
          <a:xfrm>
            <a:off x="4376962" y="3809879"/>
            <a:ext cx="3240000" cy="9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 Medium"/>
              <a:buNone/>
              <a:defRPr i="1" sz="6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157" name="Google Shape;157;g3299a2fa354_0_30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 фактов">
  <p:cSld name="5 фактов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2"/>
          <p:cNvSpPr txBox="1"/>
          <p:nvPr>
            <p:ph idx="1" type="body"/>
          </p:nvPr>
        </p:nvSpPr>
        <p:spPr>
          <a:xfrm>
            <a:off x="4362301" y="3533709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0" name="Google Shape;160;p62"/>
          <p:cNvSpPr txBox="1"/>
          <p:nvPr>
            <p:ph idx="2" type="body"/>
          </p:nvPr>
        </p:nvSpPr>
        <p:spPr>
          <a:xfrm>
            <a:off x="8148863" y="4790663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1" name="Google Shape;161;p62"/>
          <p:cNvSpPr txBox="1"/>
          <p:nvPr>
            <p:ph idx="3" type="body"/>
          </p:nvPr>
        </p:nvSpPr>
        <p:spPr>
          <a:xfrm>
            <a:off x="4362302" y="2550355"/>
            <a:ext cx="648208" cy="9018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 Medium"/>
              <a:buNone/>
              <a:defRPr i="1" sz="6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162" name="Google Shape;162;p62"/>
          <p:cNvSpPr txBox="1"/>
          <p:nvPr>
            <p:ph idx="4" type="body"/>
          </p:nvPr>
        </p:nvSpPr>
        <p:spPr>
          <a:xfrm>
            <a:off x="8148863" y="3809879"/>
            <a:ext cx="648208" cy="9018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 Medium"/>
              <a:buNone/>
              <a:defRPr i="1" sz="6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163" name="Google Shape;163;p62"/>
          <p:cNvSpPr txBox="1"/>
          <p:nvPr>
            <p:ph idx="5" type="body"/>
          </p:nvPr>
        </p:nvSpPr>
        <p:spPr>
          <a:xfrm>
            <a:off x="8148863" y="2350380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4" name="Google Shape;164;p62"/>
          <p:cNvSpPr txBox="1"/>
          <p:nvPr>
            <p:ph idx="6" type="body"/>
          </p:nvPr>
        </p:nvSpPr>
        <p:spPr>
          <a:xfrm>
            <a:off x="8148863" y="1382737"/>
            <a:ext cx="648208" cy="9018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 Medium"/>
              <a:buNone/>
              <a:defRPr i="1" sz="6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165" name="Google Shape;165;p62"/>
          <p:cNvSpPr txBox="1"/>
          <p:nvPr>
            <p:ph type="title"/>
          </p:nvPr>
        </p:nvSpPr>
        <p:spPr>
          <a:xfrm>
            <a:off x="587375" y="584200"/>
            <a:ext cx="11017249" cy="6602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None/>
              <a:defRPr b="0">
                <a:latin typeface="Geologica"/>
                <a:ea typeface="Geologica"/>
                <a:cs typeface="Geologica"/>
                <a:sym typeface="Geologica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None/>
              <a:defRPr b="0">
                <a:latin typeface="Geologica"/>
                <a:ea typeface="Geologica"/>
                <a:cs typeface="Geologica"/>
                <a:sym typeface="Geologica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None/>
              <a:defRPr b="0">
                <a:latin typeface="Geologica"/>
                <a:ea typeface="Geologica"/>
                <a:cs typeface="Geologica"/>
                <a:sym typeface="Geologica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None/>
              <a:defRPr b="0">
                <a:latin typeface="Geologica"/>
                <a:ea typeface="Geologica"/>
                <a:cs typeface="Geologica"/>
                <a:sym typeface="Geologica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None/>
              <a:defRPr b="0">
                <a:latin typeface="Geologica"/>
                <a:ea typeface="Geologica"/>
                <a:cs typeface="Geologica"/>
                <a:sym typeface="Geologica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None/>
              <a:defRPr b="0">
                <a:latin typeface="Geologica"/>
                <a:ea typeface="Geologica"/>
                <a:cs typeface="Geologica"/>
                <a:sym typeface="Geologica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None/>
              <a:defRPr b="0">
                <a:latin typeface="Geologica"/>
                <a:ea typeface="Geologica"/>
                <a:cs typeface="Geologica"/>
                <a:sym typeface="Geologica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None/>
              <a:defRPr b="0">
                <a:latin typeface="Geologica"/>
                <a:ea typeface="Geologica"/>
                <a:cs typeface="Geologica"/>
                <a:sym typeface="Geologica"/>
              </a:defRPr>
            </a:lvl9pPr>
          </a:lstStyle>
          <a:p/>
        </p:txBody>
      </p:sp>
      <p:sp>
        <p:nvSpPr>
          <p:cNvPr id="166" name="Google Shape;166;p62"/>
          <p:cNvSpPr txBox="1"/>
          <p:nvPr>
            <p:ph idx="7" type="body"/>
          </p:nvPr>
        </p:nvSpPr>
        <p:spPr>
          <a:xfrm>
            <a:off x="586013" y="2350380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7" name="Google Shape;167;p62"/>
          <p:cNvSpPr txBox="1"/>
          <p:nvPr>
            <p:ph idx="8" type="body"/>
          </p:nvPr>
        </p:nvSpPr>
        <p:spPr>
          <a:xfrm>
            <a:off x="586013" y="1382737"/>
            <a:ext cx="648208" cy="9018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 Medium"/>
              <a:buNone/>
              <a:defRPr i="1" sz="6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168" name="Google Shape;168;p62"/>
          <p:cNvSpPr txBox="1"/>
          <p:nvPr>
            <p:ph idx="9" type="body"/>
          </p:nvPr>
        </p:nvSpPr>
        <p:spPr>
          <a:xfrm>
            <a:off x="586013" y="4790663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9" name="Google Shape;169;p62"/>
          <p:cNvSpPr txBox="1"/>
          <p:nvPr>
            <p:ph idx="13" type="body"/>
          </p:nvPr>
        </p:nvSpPr>
        <p:spPr>
          <a:xfrm>
            <a:off x="586013" y="3809879"/>
            <a:ext cx="648208" cy="9018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 Medium"/>
              <a:buNone/>
              <a:defRPr i="1" sz="6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Medium"/>
              <a:buChar char="⏤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Medium"/>
              <a:buChar char="•"/>
              <a:defRPr i="1"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170" name="Google Shape;170;p62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 фото вертик">
  <p:cSld name="1_ фото вертик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68"/>
          <p:cNvSpPr txBox="1"/>
          <p:nvPr>
            <p:ph idx="1" type="body"/>
          </p:nvPr>
        </p:nvSpPr>
        <p:spPr>
          <a:xfrm>
            <a:off x="587376" y="2528888"/>
            <a:ext cx="7127874" cy="36217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3556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indent="-3556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indent="-3556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73" name="Google Shape;173;p68"/>
          <p:cNvSpPr txBox="1"/>
          <p:nvPr>
            <p:ph type="title"/>
          </p:nvPr>
        </p:nvSpPr>
        <p:spPr>
          <a:xfrm>
            <a:off x="587376" y="584200"/>
            <a:ext cx="7127874" cy="12578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9pPr>
          </a:lstStyle>
          <a:p/>
        </p:txBody>
      </p:sp>
      <p:sp>
        <p:nvSpPr>
          <p:cNvPr id="174" name="Google Shape;174;p68"/>
          <p:cNvSpPr/>
          <p:nvPr>
            <p:ph idx="2" type="pic"/>
          </p:nvPr>
        </p:nvSpPr>
        <p:spPr>
          <a:xfrm>
            <a:off x="8112626" y="587200"/>
            <a:ext cx="3491999" cy="5573700"/>
          </a:xfrm>
          <a:prstGeom prst="roundRect">
            <a:avLst>
              <a:gd fmla="val 4831" name="adj"/>
            </a:avLst>
          </a:prstGeom>
          <a:noFill/>
          <a:ln>
            <a:noFill/>
          </a:ln>
        </p:spPr>
      </p:sp>
      <p:sp>
        <p:nvSpPr>
          <p:cNvPr id="175" name="Google Shape;175;p68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134">
          <p15:clr>
            <a:schemeClr val="accent5"/>
          </p15:clr>
        </p15:guide>
        <p15:guide id="2" orient="horz" pos="1587">
          <p15:clr>
            <a:schemeClr val="accent5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фото 1 1">
  <p:cSld name="2 фото_2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84d08330cf_0_20"/>
          <p:cNvSpPr/>
          <p:nvPr>
            <p:ph idx="2" type="pic"/>
          </p:nvPr>
        </p:nvSpPr>
        <p:spPr>
          <a:xfrm>
            <a:off x="8112626" y="587200"/>
            <a:ext cx="3491999" cy="5573700"/>
          </a:xfrm>
          <a:prstGeom prst="roundRect">
            <a:avLst>
              <a:gd fmla="val 2809" name="adj"/>
            </a:avLst>
          </a:prstGeom>
          <a:noFill/>
          <a:ln>
            <a:noFill/>
          </a:ln>
        </p:spPr>
      </p:sp>
      <p:sp>
        <p:nvSpPr>
          <p:cNvPr id="178" name="Google Shape;178;g284d08330cf_0_20"/>
          <p:cNvSpPr/>
          <p:nvPr>
            <p:ph idx="3" type="pic"/>
          </p:nvPr>
        </p:nvSpPr>
        <p:spPr>
          <a:xfrm>
            <a:off x="587375" y="587376"/>
            <a:ext cx="7238849" cy="5573700"/>
          </a:xfrm>
          <a:prstGeom prst="roundRect">
            <a:avLst>
              <a:gd fmla="val 2124" name="adj"/>
            </a:avLst>
          </a:prstGeom>
          <a:noFill/>
          <a:ln>
            <a:noFill/>
          </a:ln>
        </p:spPr>
      </p:sp>
      <p:sp>
        <p:nvSpPr>
          <p:cNvPr id="179" name="Google Shape;179;g284d08330cf_0_20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+ текст в 3 колонки">
  <p:cSld name="Заголовок + текст в 3 колонки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83"/>
          <p:cNvSpPr txBox="1"/>
          <p:nvPr>
            <p:ph type="title"/>
          </p:nvPr>
        </p:nvSpPr>
        <p:spPr>
          <a:xfrm>
            <a:off x="587375" y="584200"/>
            <a:ext cx="11017200" cy="12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9pPr>
          </a:lstStyle>
          <a:p/>
        </p:txBody>
      </p:sp>
      <p:sp>
        <p:nvSpPr>
          <p:cNvPr id="182" name="Google Shape;182;p83"/>
          <p:cNvSpPr txBox="1"/>
          <p:nvPr>
            <p:ph idx="1" type="body"/>
          </p:nvPr>
        </p:nvSpPr>
        <p:spPr>
          <a:xfrm>
            <a:off x="4195798" y="4529684"/>
            <a:ext cx="2884488" cy="16361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302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/>
            </a:lvl4pPr>
            <a:lvl5pPr indent="-3302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302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83" name="Google Shape;183;p83"/>
          <p:cNvSpPr txBox="1"/>
          <p:nvPr>
            <p:ph idx="2" type="body"/>
          </p:nvPr>
        </p:nvSpPr>
        <p:spPr>
          <a:xfrm>
            <a:off x="7793104" y="4529684"/>
            <a:ext cx="2884488" cy="16361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302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/>
            </a:lvl4pPr>
            <a:lvl5pPr indent="-3302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302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84" name="Google Shape;184;p83"/>
          <p:cNvSpPr txBox="1"/>
          <p:nvPr>
            <p:ph idx="3" type="body"/>
          </p:nvPr>
        </p:nvSpPr>
        <p:spPr>
          <a:xfrm>
            <a:off x="586324" y="4529684"/>
            <a:ext cx="2884488" cy="16361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302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/>
            </a:lvl4pPr>
            <a:lvl5pPr indent="-3302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302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85" name="Google Shape;185;p83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theme" Target="../theme/theme1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8"/>
          <p:cNvSpPr txBox="1"/>
          <p:nvPr>
            <p:ph type="title"/>
          </p:nvPr>
        </p:nvSpPr>
        <p:spPr>
          <a:xfrm>
            <a:off x="587375" y="584200"/>
            <a:ext cx="11017249" cy="1106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"/>
              <a:buNone/>
              <a:defRPr b="1" i="0" sz="4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1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1" name="Google Shape;11;p48"/>
          <p:cNvSpPr txBox="1"/>
          <p:nvPr>
            <p:ph idx="1" type="body"/>
          </p:nvPr>
        </p:nvSpPr>
        <p:spPr>
          <a:xfrm>
            <a:off x="587375" y="1825625"/>
            <a:ext cx="11017249" cy="4340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•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⏤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⏤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30200" lvl="3" marL="18288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⏤"/>
              <a:defRPr b="0" i="0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2" name="Google Shape;12;p48"/>
          <p:cNvSpPr txBox="1"/>
          <p:nvPr>
            <p:ph idx="10" type="dt"/>
          </p:nvPr>
        </p:nvSpPr>
        <p:spPr>
          <a:xfrm>
            <a:off x="58737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3" name="Google Shape;13;p4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4" name="Google Shape;14;p48"/>
          <p:cNvSpPr txBox="1"/>
          <p:nvPr>
            <p:ph idx="12" type="sldNum"/>
          </p:nvPr>
        </p:nvSpPr>
        <p:spPr>
          <a:xfrm>
            <a:off x="9374299" y="91829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1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68">
          <p15:clr>
            <a:srgbClr val="F26B43"/>
          </p15:clr>
        </p15:guide>
        <p15:guide id="2" pos="370">
          <p15:clr>
            <a:srgbClr val="F26B43"/>
          </p15:clr>
        </p15:guide>
        <p15:guide id="3" pos="7310">
          <p15:clr>
            <a:srgbClr val="F26B43"/>
          </p15:clr>
        </p15:guide>
        <p15:guide id="4" orient="horz" pos="38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1.png"/><Relationship Id="rId5" Type="http://schemas.openxmlformats.org/officeDocument/2006/relationships/image" Target="../media/image6.png"/><Relationship Id="rId6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8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9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13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18.gif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15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14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5.xml"/><Relationship Id="rId3" Type="http://schemas.openxmlformats.org/officeDocument/2006/relationships/hyperlink" Target="https://github.com/allaboutapps/integresql-client-go" TargetMode="External"/><Relationship Id="rId4" Type="http://schemas.openxmlformats.org/officeDocument/2006/relationships/hyperlink" Target="https://github.com/MorpheusXAUT" TargetMode="External"/><Relationship Id="rId9" Type="http://schemas.openxmlformats.org/officeDocument/2006/relationships/hyperlink" Target="https://github.com/devoxa/integresql-client" TargetMode="External"/><Relationship Id="rId5" Type="http://schemas.openxmlformats.org/officeDocument/2006/relationships/hyperlink" Target="https://github.com/msztolcman/integresql-client-python" TargetMode="External"/><Relationship Id="rId6" Type="http://schemas.openxmlformats.org/officeDocument/2006/relationships/hyperlink" Target="https://github.com/msztolcman" TargetMode="External"/><Relationship Id="rId7" Type="http://schemas.openxmlformats.org/officeDocument/2006/relationships/hyperlink" Target="https://github.com/mcctomsk/IntegreSql.EF" TargetMode="External"/><Relationship Id="rId8" Type="http://schemas.openxmlformats.org/officeDocument/2006/relationships/hyperlink" Target="https://github.com/Shaddix" TargetMode="External"/><Relationship Id="rId10" Type="http://schemas.openxmlformats.org/officeDocument/2006/relationships/hyperlink" Target="https://github.com/devoxa" TargetMode="Externa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17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3.xml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4.xml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16.pn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16.png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16.png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9.xml"/><Relationship Id="rId3" Type="http://schemas.openxmlformats.org/officeDocument/2006/relationships/image" Target="../media/image16.png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16.png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1.xml"/><Relationship Id="rId3" Type="http://schemas.openxmlformats.org/officeDocument/2006/relationships/image" Target="../media/image16.png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2.xml"/><Relationship Id="rId3" Type="http://schemas.openxmlformats.org/officeDocument/2006/relationships/image" Target="../media/image31.png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3.xml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4.xml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5.xml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6.xml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7.xml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8.xml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9.xml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0.xml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1.xml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2.xml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3.xml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4.xml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5.xml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6.xml"/></Relationships>
</file>

<file path=ppt/slides/_rels/slide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7.xml"/></Relationships>
</file>

<file path=ppt/slides/_rels/slide1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8.xml"/></Relationships>
</file>

<file path=ppt/slides/_rels/slide1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9.xml"/></Relationships>
</file>

<file path=ppt/slides/_rels/slide1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0.xml"/></Relationships>
</file>

<file path=ppt/slides/_rels/slide1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1.xml"/></Relationships>
</file>

<file path=ppt/slides/_rels/slide1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2.xml"/></Relationships>
</file>

<file path=ppt/slides/_rels/slide1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3.xml"/></Relationships>
</file>

<file path=ppt/slides/_rels/slide1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4.xml"/></Relationships>
</file>

<file path=ppt/slides/_rels/slide1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5.xml"/></Relationships>
</file>

<file path=ppt/slides/_rels/slide1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6.xml"/></Relationships>
</file>

<file path=ppt/slides/_rels/slide1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7.xml"/></Relationships>
</file>

<file path=ppt/slides/_rels/slide1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8.xml"/></Relationships>
</file>

<file path=ppt/slides/_rels/slide1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9.xml"/></Relationships>
</file>

<file path=ppt/slides/_rels/slide1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0.xml"/></Relationships>
</file>

<file path=ppt/slides/_rels/slide1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1.xml"/></Relationships>
</file>

<file path=ppt/slides/_rels/slide1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2.xml"/></Relationships>
</file>

<file path=ppt/slides/_rels/slide1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3.xml"/><Relationship Id="rId3" Type="http://schemas.openxmlformats.org/officeDocument/2006/relationships/image" Target="../media/image19.png"/></Relationships>
</file>

<file path=ppt/slides/_rels/slide1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4.xml"/></Relationships>
</file>

<file path=ppt/slides/_rels/slide1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5.xml"/></Relationships>
</file>

<file path=ppt/slides/_rels/slide1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6.xml"/><Relationship Id="rId3" Type="http://schemas.openxmlformats.org/officeDocument/2006/relationships/image" Target="../media/image20.png"/></Relationships>
</file>

<file path=ppt/slides/_rels/slide1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7.xml"/></Relationships>
</file>

<file path=ppt/slides/_rels/slide1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8.xml"/></Relationships>
</file>

<file path=ppt/slides/_rels/slide1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9.xml"/></Relationships>
</file>

<file path=ppt/slides/_rels/slide1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0.xml"/></Relationships>
</file>

<file path=ppt/slides/_rels/slide1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1.xml"/></Relationships>
</file>

<file path=ppt/slides/_rels/slide1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2.xml"/></Relationships>
</file>

<file path=ppt/slides/_rels/slide1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3.xml"/></Relationships>
</file>

<file path=ppt/slides/_rels/slide1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4.xml"/></Relationships>
</file>

<file path=ppt/slides/_rels/slide1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5.xml"/></Relationships>
</file>

<file path=ppt/slides/_rels/slide1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6.xml"/><Relationship Id="rId3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1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7.xml"/><Relationship Id="rId3" Type="http://schemas.openxmlformats.org/officeDocument/2006/relationships/image" Target="../media/image27.png"/><Relationship Id="rId4" Type="http://schemas.openxmlformats.org/officeDocument/2006/relationships/image" Target="../media/image22.png"/><Relationship Id="rId5" Type="http://schemas.openxmlformats.org/officeDocument/2006/relationships/image" Target="../media/image24.png"/></Relationships>
</file>

<file path=ppt/slides/_rels/slide1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8.xml"/><Relationship Id="rId3" Type="http://schemas.openxmlformats.org/officeDocument/2006/relationships/image" Target="../media/image28.png"/><Relationship Id="rId4" Type="http://schemas.openxmlformats.org/officeDocument/2006/relationships/image" Target="../media/image22.png"/><Relationship Id="rId5" Type="http://schemas.openxmlformats.org/officeDocument/2006/relationships/image" Target="../media/image29.png"/></Relationships>
</file>

<file path=ppt/slides/_rels/slide1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9.xml"/><Relationship Id="rId3" Type="http://schemas.openxmlformats.org/officeDocument/2006/relationships/image" Target="../media/image23.png"/></Relationships>
</file>

<file path=ppt/slides/_rels/slide1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0.xml"/></Relationships>
</file>

<file path=ppt/slides/_rels/slide1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1.xml"/></Relationships>
</file>

<file path=ppt/slides/_rels/slide1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2.xml"/></Relationships>
</file>

<file path=ppt/slides/_rels/slide1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3.xml"/></Relationships>
</file>

<file path=ppt/slides/_rels/slide1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4.xml"/></Relationships>
</file>

<file path=ppt/slides/_rels/slide1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5.xml"/></Relationships>
</file>

<file path=ppt/slides/_rels/slide1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6.xml"/></Relationships>
</file>

<file path=ppt/slides/_rels/slide1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7.xml"/></Relationships>
</file>

<file path=ppt/slides/_rels/slide1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8.xml"/></Relationships>
</file>

<file path=ppt/slides/_rels/slide1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9.xml"/></Relationships>
</file>

<file path=ppt/slides/_rels/slide1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0.xml"/></Relationships>
</file>

<file path=ppt/slides/_rels/slide1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1.xml"/></Relationships>
</file>

<file path=ppt/slides/_rels/slide1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2.xml"/></Relationships>
</file>

<file path=ppt/slides/_rels/slide1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3.xml"/></Relationships>
</file>

<file path=ppt/slides/_rels/slide1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4.xml"/></Relationships>
</file>

<file path=ppt/slides/_rels/slide1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5.xml"/></Relationships>
</file>

<file path=ppt/slides/_rels/slide1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6.xml"/></Relationships>
</file>

<file path=ppt/slides/_rels/slide1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7.xml"/></Relationships>
</file>

<file path=ppt/slides/_rels/slide1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8.xml"/></Relationships>
</file>

<file path=ppt/slides/_rels/slide1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9.xml"/></Relationships>
</file>

<file path=ppt/slides/_rels/slide1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0.xml"/></Relationships>
</file>

<file path=ppt/slides/_rels/slide1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1.xml"/></Relationships>
</file>

<file path=ppt/slides/_rels/slide1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2.xml"/></Relationships>
</file>

<file path=ppt/slides/_rels/slide1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3.xml"/></Relationships>
</file>

<file path=ppt/slides/_rels/slide1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4.xml"/><Relationship Id="rId3" Type="http://schemas.openxmlformats.org/officeDocument/2006/relationships/image" Target="../media/image4.png"/><Relationship Id="rId4" Type="http://schemas.openxmlformats.org/officeDocument/2006/relationships/image" Target="../media/image26.png"/><Relationship Id="rId5" Type="http://schemas.openxmlformats.org/officeDocument/2006/relationships/image" Target="../media/image25.png"/><Relationship Id="rId6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g3f3ee593423_2_400"/>
          <p:cNvPicPr preferRelativeResize="0"/>
          <p:nvPr/>
        </p:nvPicPr>
        <p:blipFill rotWithShape="1">
          <a:blip r:embed="rId3">
            <a:alphaModFix/>
          </a:blip>
          <a:srcRect b="39571" l="9897" r="38260" t="20295"/>
          <a:stretch/>
        </p:blipFill>
        <p:spPr>
          <a:xfrm>
            <a:off x="8435000" y="0"/>
            <a:ext cx="3756999" cy="2752351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g3f3ee593423_2_400"/>
          <p:cNvSpPr txBox="1"/>
          <p:nvPr>
            <p:ph idx="4294967295" type="title"/>
          </p:nvPr>
        </p:nvSpPr>
        <p:spPr>
          <a:xfrm>
            <a:off x="594750" y="584200"/>
            <a:ext cx="6064200" cy="30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ru-RU" sz="5000"/>
              <a:t>Быстрые тесты </a:t>
            </a:r>
            <a:br>
              <a:rPr lang="ru-RU" sz="5000"/>
            </a:br>
            <a:r>
              <a:rPr lang="ru-RU" sz="5000"/>
              <a:t>на реальных SQL бд (postgres </a:t>
            </a:r>
            <a:br>
              <a:rPr lang="ru-RU" sz="5000"/>
            </a:br>
            <a:r>
              <a:rPr lang="ru-RU" sz="5000"/>
              <a:t>и не только)</a:t>
            </a:r>
            <a:endParaRPr sz="5000"/>
          </a:p>
        </p:txBody>
      </p:sp>
      <p:sp>
        <p:nvSpPr>
          <p:cNvPr id="193" name="Google Shape;193;g3f3ee593423_2_400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94" name="Google Shape;194;g3f3ee593423_2_400" title="fast-postgres-rangers.png"/>
          <p:cNvPicPr preferRelativeResize="0"/>
          <p:nvPr/>
        </p:nvPicPr>
        <p:blipFill rotWithShape="1">
          <a:blip r:embed="rId4">
            <a:alphaModFix/>
          </a:blip>
          <a:srcRect b="0" l="0" r="14318" t="0"/>
          <a:stretch/>
        </p:blipFill>
        <p:spPr>
          <a:xfrm>
            <a:off x="6977675" y="1453450"/>
            <a:ext cx="4626950" cy="404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g3f3ee593423_2_40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flipH="1">
            <a:off x="6132169" y="3919460"/>
            <a:ext cx="2559299" cy="2559299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g3f3ee593423_2_400"/>
          <p:cNvSpPr txBox="1"/>
          <p:nvPr>
            <p:ph idx="1" type="body"/>
          </p:nvPr>
        </p:nvSpPr>
        <p:spPr>
          <a:xfrm>
            <a:off x="594748" y="4211923"/>
            <a:ext cx="5400000" cy="34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ru-RU"/>
              <a:t>Булавский Сергей</a:t>
            </a:r>
            <a:endParaRPr/>
          </a:p>
        </p:txBody>
      </p:sp>
      <p:sp>
        <p:nvSpPr>
          <p:cNvPr id="197" name="Google Shape;197;g3f3ee593423_2_400"/>
          <p:cNvSpPr txBox="1"/>
          <p:nvPr>
            <p:ph idx="4294967295" type="body"/>
          </p:nvPr>
        </p:nvSpPr>
        <p:spPr>
          <a:xfrm>
            <a:off x="594748" y="4598572"/>
            <a:ext cx="5400000" cy="67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 sz="2000"/>
              <a:t>Рейнджер, Бюро разработки</a:t>
            </a:r>
            <a:endParaRPr sz="20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0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000"/>
          </a:p>
        </p:txBody>
      </p:sp>
      <p:pic>
        <p:nvPicPr>
          <p:cNvPr id="198" name="Google Shape;198;g3f3ee593423_2_40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94746" y="5935162"/>
            <a:ext cx="1130919" cy="299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f767337a83_0_17"/>
          <p:cNvSpPr txBox="1"/>
          <p:nvPr>
            <p:ph type="title"/>
          </p:nvPr>
        </p:nvSpPr>
        <p:spPr>
          <a:xfrm>
            <a:off x="587375" y="584200"/>
            <a:ext cx="11017200" cy="12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Кликбэйт</a:t>
            </a:r>
            <a:endParaRPr/>
          </a:p>
        </p:txBody>
      </p:sp>
      <p:sp>
        <p:nvSpPr>
          <p:cNvPr id="205" name="Google Shape;205;g3f767337a83_0_17"/>
          <p:cNvSpPr txBox="1"/>
          <p:nvPr/>
        </p:nvSpPr>
        <p:spPr>
          <a:xfrm>
            <a:off x="587375" y="1800227"/>
            <a:ext cx="11017200" cy="8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rgbClr val="FEFFFE"/>
                </a:solidFill>
                <a:latin typeface="Montserrat"/>
                <a:ea typeface="Montserrat"/>
                <a:cs typeface="Montserrat"/>
                <a:sym typeface="Montserrat"/>
              </a:rPr>
              <a:t>Переход на … дал: </a:t>
            </a:r>
            <a:endParaRPr b="0" i="0" sz="2000" u="none" cap="none" strike="noStrike">
              <a:solidFill>
                <a:srgbClr val="FEFFF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EFFF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6" name="Google Shape;206;g3f767337a83_0_17"/>
          <p:cNvSpPr txBox="1"/>
          <p:nvPr/>
        </p:nvSpPr>
        <p:spPr>
          <a:xfrm>
            <a:off x="930025" y="2827200"/>
            <a:ext cx="10157400" cy="12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b="0" i="1" lang="ru-RU" sz="10000" u="none" cap="none" strike="noStrike">
                <a:solidFill>
                  <a:schemeClr val="accent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~ 30</a:t>
            </a:r>
            <a:r>
              <a:rPr b="0" i="1" lang="ru-RU" sz="7200" u="none" cap="none" strike="noStrike">
                <a:solidFill>
                  <a:schemeClr val="accent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b="0" i="1" lang="ru-RU" sz="7000" u="none" cap="none" strike="noStrike">
                <a:solidFill>
                  <a:schemeClr val="accent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min → …</a:t>
            </a:r>
            <a:r>
              <a:rPr b="0" i="1" lang="ru-RU" sz="7200" u="none" cap="none" strike="noStrike">
                <a:solidFill>
                  <a:schemeClr val="accent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 b="0" i="1" sz="7000" u="none" cap="none" strike="noStrike">
              <a:solidFill>
                <a:schemeClr val="accent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1" lang="ru-RU" sz="7200" u="none" cap="none" strike="noStrike">
                <a:solidFill>
                  <a:schemeClr val="accent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 </a:t>
            </a:r>
            <a:endParaRPr b="0" i="1" sz="7200" u="none" cap="none" strike="noStrike">
              <a:solidFill>
                <a:schemeClr val="accent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07" name="Google Shape;207;g3f767337a83_0_17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fb49a2d79f_0_0"/>
          <p:cNvSpPr txBox="1"/>
          <p:nvPr>
            <p:ph type="title"/>
          </p:nvPr>
        </p:nvSpPr>
        <p:spPr>
          <a:xfrm>
            <a:off x="587375" y="584200"/>
            <a:ext cx="11017200" cy="12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Кликбэйт</a:t>
            </a:r>
            <a:endParaRPr/>
          </a:p>
        </p:txBody>
      </p:sp>
      <p:sp>
        <p:nvSpPr>
          <p:cNvPr id="214" name="Google Shape;214;g3fb49a2d79f_0_0"/>
          <p:cNvSpPr txBox="1"/>
          <p:nvPr/>
        </p:nvSpPr>
        <p:spPr>
          <a:xfrm>
            <a:off x="587375" y="1800227"/>
            <a:ext cx="11017200" cy="8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rgbClr val="FEFFFE"/>
                </a:solidFill>
                <a:latin typeface="Montserrat"/>
                <a:ea typeface="Montserrat"/>
                <a:cs typeface="Montserrat"/>
                <a:sym typeface="Montserrat"/>
              </a:rPr>
              <a:t>Переход на … дал: </a:t>
            </a:r>
            <a:endParaRPr b="0" i="0" sz="2000" u="none" cap="none" strike="noStrike">
              <a:solidFill>
                <a:srgbClr val="FEFFF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EFFF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5" name="Google Shape;215;g3fb49a2d79f_0_0"/>
          <p:cNvSpPr txBox="1"/>
          <p:nvPr/>
        </p:nvSpPr>
        <p:spPr>
          <a:xfrm>
            <a:off x="930025" y="2827200"/>
            <a:ext cx="10157400" cy="12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b="0" i="1" lang="ru-RU" sz="10000" u="none" cap="none" strike="noStrike">
                <a:solidFill>
                  <a:schemeClr val="accent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~ 30</a:t>
            </a:r>
            <a:r>
              <a:rPr b="0" i="1" lang="ru-RU" sz="7200" u="none" cap="none" strike="noStrike">
                <a:solidFill>
                  <a:schemeClr val="accent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b="0" i="1" lang="ru-RU" sz="7000" u="none" cap="none" strike="noStrike">
                <a:solidFill>
                  <a:schemeClr val="accent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min →</a:t>
            </a:r>
            <a:r>
              <a:rPr b="0" i="1" lang="ru-RU" sz="7200" u="none" cap="none" strike="noStrike">
                <a:solidFill>
                  <a:schemeClr val="accent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b="0" i="1" lang="ru-RU" sz="10000" u="none" cap="none" strike="noStrike">
                <a:solidFill>
                  <a:schemeClr val="accent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~3</a:t>
            </a:r>
            <a:r>
              <a:rPr b="0" i="1" lang="ru-RU" sz="7000" u="none" cap="none" strike="noStrike">
                <a:solidFill>
                  <a:schemeClr val="accent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min</a:t>
            </a:r>
            <a:endParaRPr b="0" i="1" sz="7000" u="none" cap="none" strike="noStrike">
              <a:solidFill>
                <a:schemeClr val="accent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1" lang="ru-RU" sz="7200" u="none" cap="none" strike="noStrike">
                <a:solidFill>
                  <a:schemeClr val="accent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 </a:t>
            </a:r>
            <a:endParaRPr b="0" i="1" sz="7200" u="none" cap="none" strike="noStrike">
              <a:solidFill>
                <a:schemeClr val="accent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16" name="Google Shape;216;g3fb49a2d79f_0_0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f758271754_0_15"/>
          <p:cNvSpPr txBox="1"/>
          <p:nvPr>
            <p:ph type="title"/>
          </p:nvPr>
        </p:nvSpPr>
        <p:spPr>
          <a:xfrm>
            <a:off x="587375" y="584200"/>
            <a:ext cx="11017200" cy="12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10 лет </a:t>
            </a:r>
            <a:br>
              <a:rPr lang="ru-RU"/>
            </a:br>
            <a:r>
              <a:rPr lang="ru-RU"/>
              <a:t>назад</a:t>
            </a:r>
            <a:endParaRPr/>
          </a:p>
        </p:txBody>
      </p:sp>
      <p:sp>
        <p:nvSpPr>
          <p:cNvPr id="223" name="Google Shape;223;g3f758271754_0_15"/>
          <p:cNvSpPr txBox="1"/>
          <p:nvPr/>
        </p:nvSpPr>
        <p:spPr>
          <a:xfrm>
            <a:off x="587375" y="1800227"/>
            <a:ext cx="11017200" cy="8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rgbClr val="FEFFF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4" name="Google Shape;224;g3f758271754_0_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30651" y="1316575"/>
            <a:ext cx="7273800" cy="4849200"/>
          </a:xfrm>
          <a:prstGeom prst="roundRect">
            <a:avLst>
              <a:gd fmla="val 4040" name="adj"/>
            </a:avLst>
          </a:prstGeom>
          <a:noFill/>
          <a:ln>
            <a:noFill/>
          </a:ln>
        </p:spPr>
      </p:pic>
      <p:sp>
        <p:nvSpPr>
          <p:cNvPr id="225" name="Google Shape;225;g3f758271754_0_15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f758271754_0_22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С чего мы начинали?</a:t>
            </a:r>
            <a:endParaRPr/>
          </a:p>
        </p:txBody>
      </p:sp>
      <p:sp>
        <p:nvSpPr>
          <p:cNvPr id="232" name="Google Shape;232;g3f758271754_0_22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f758271754_0_28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С чего мы начинали?</a:t>
            </a:r>
            <a:endParaRPr/>
          </a:p>
        </p:txBody>
      </p:sp>
      <p:sp>
        <p:nvSpPr>
          <p:cNvPr id="239" name="Google Shape;239;g3f758271754_0_28"/>
          <p:cNvSpPr txBox="1"/>
          <p:nvPr>
            <p:ph idx="1" type="body"/>
          </p:nvPr>
        </p:nvSpPr>
        <p:spPr>
          <a:xfrm>
            <a:off x="587375" y="1808202"/>
            <a:ext cx="11017200" cy="43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/>
              <a:t>Медицинский продукт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/>
              <a:t>Распределенная команда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/>
              <a:t>Докер только набирает популярность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/>
              <a:t>TDD/тесты в каждом пулл реквесты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/>
              <a:t>.NET Core 1.0-2.0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/>
              <a:t>EF Core 1.0-2.0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/>
              <a:t>Реальные постгрес инстансы в ограниченном количестве</a:t>
            </a:r>
            <a:endParaRPr sz="2200"/>
          </a:p>
        </p:txBody>
      </p:sp>
      <p:sp>
        <p:nvSpPr>
          <p:cNvPr id="240" name="Google Shape;240;g3f758271754_0_28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f758271754_0_34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Какие тесты мы писали?</a:t>
            </a:r>
            <a:endParaRPr/>
          </a:p>
        </p:txBody>
      </p:sp>
      <p:sp>
        <p:nvSpPr>
          <p:cNvPr id="247" name="Google Shape;247;g3f758271754_0_34"/>
          <p:cNvSpPr txBox="1"/>
          <p:nvPr>
            <p:ph idx="1" type="body"/>
          </p:nvPr>
        </p:nvSpPr>
        <p:spPr>
          <a:xfrm>
            <a:off x="587375" y="1808202"/>
            <a:ext cx="11017200" cy="43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>
                <a:solidFill>
                  <a:schemeClr val="accent4"/>
                </a:solidFill>
              </a:rPr>
              <a:t>Юнит </a:t>
            </a:r>
            <a:r>
              <a:rPr lang="ru-RU" sz="2200"/>
              <a:t>– для тестирования отдельных сервисов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>
                <a:solidFill>
                  <a:schemeClr val="accent4"/>
                </a:solidFill>
              </a:rPr>
              <a:t>Интеграционные на уровне сервиса </a:t>
            </a:r>
            <a:r>
              <a:rPr lang="ru-RU" sz="2200"/>
              <a:t>для тестирования</a:t>
            </a:r>
            <a:br>
              <a:rPr lang="ru-RU" sz="2200"/>
            </a:br>
            <a:r>
              <a:rPr lang="ru-RU" sz="2200"/>
              <a:t>в связке с реальной БД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>
                <a:solidFill>
                  <a:schemeClr val="accent4"/>
                </a:solidFill>
              </a:rPr>
              <a:t>Интеграционные на несколько сервисов</a:t>
            </a:r>
            <a:r>
              <a:rPr lang="ru-RU" sz="2200"/>
              <a:t> и несколько БД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200"/>
              <a:buFont typeface="Arial"/>
              <a:buChar char="•"/>
            </a:pPr>
            <a:r>
              <a:rPr lang="ru-RU" sz="2200">
                <a:solidFill>
                  <a:schemeClr val="accent4"/>
                </a:solidFill>
              </a:rPr>
              <a:t>E2E </a:t>
            </a:r>
            <a:r>
              <a:rPr lang="ru-RU" sz="2200"/>
              <a:t>– для всей системы </a:t>
            </a:r>
            <a:endParaRPr sz="2200"/>
          </a:p>
        </p:txBody>
      </p:sp>
      <p:sp>
        <p:nvSpPr>
          <p:cNvPr id="248" name="Google Shape;248;g3f758271754_0_34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f758271754_0_40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Почему тесты с реальной БД?</a:t>
            </a:r>
            <a:endParaRPr/>
          </a:p>
        </p:txBody>
      </p:sp>
      <p:sp>
        <p:nvSpPr>
          <p:cNvPr id="255" name="Google Shape;255;g3f758271754_0_40"/>
          <p:cNvSpPr txBox="1"/>
          <p:nvPr/>
        </p:nvSpPr>
        <p:spPr>
          <a:xfrm>
            <a:off x="587375" y="1808202"/>
            <a:ext cx="11017200" cy="43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Основная часть бизнес правил часто живет в схеме БД 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Слой работы с данными обычно самый критичный в ошибках и производительности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SQL сам по себе обычно не тестируется 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До EF Core 3.0 Query Client Evaluation был по умолчанию </a:t>
            </a:r>
            <a:b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и транспайлинг запросов был еще не так прокачан 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000"/>
              <a:buFont typeface="Montserrat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6" name="Google Shape;256;g3f758271754_0_40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f758271754_0_46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Проблемы с тестами </a:t>
            </a:r>
            <a:br>
              <a:rPr lang="ru-RU"/>
            </a:br>
            <a:r>
              <a:rPr lang="ru-RU"/>
              <a:t>на реальной БД</a:t>
            </a:r>
            <a:endParaRPr/>
          </a:p>
        </p:txBody>
      </p:sp>
      <p:sp>
        <p:nvSpPr>
          <p:cNvPr id="263" name="Google Shape;263;g3f758271754_0_46"/>
          <p:cNvSpPr txBox="1"/>
          <p:nvPr>
            <p:ph idx="1" type="body"/>
          </p:nvPr>
        </p:nvSpPr>
        <p:spPr>
          <a:xfrm>
            <a:off x="587375" y="2528900"/>
            <a:ext cx="11017200" cy="36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/>
              <a:t>Необходимость поддерживать БД в “чистом” состоянии – </a:t>
            </a:r>
            <a:br>
              <a:rPr lang="ru-RU" sz="2200"/>
            </a:br>
            <a:r>
              <a:rPr lang="ru-RU" sz="2200"/>
              <a:t>мануальные действия = время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/>
              <a:t>Параллельное выполнение необходимо для экономии времени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/>
              <a:t>Нарушение изоляции между тестами на всех уровнях </a:t>
            </a:r>
            <a:br>
              <a:rPr lang="ru-RU" sz="2200"/>
            </a:br>
            <a:r>
              <a:rPr lang="ru-RU" sz="2200"/>
              <a:t>в случае параллельных запусков</a:t>
            </a:r>
            <a:endParaRPr sz="2200"/>
          </a:p>
          <a:p>
            <a:pPr indent="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000"/>
              <a:buNone/>
            </a:pPr>
            <a:r>
              <a:t/>
            </a:r>
            <a:endParaRPr sz="2200"/>
          </a:p>
        </p:txBody>
      </p:sp>
      <p:sp>
        <p:nvSpPr>
          <p:cNvPr id="264" name="Google Shape;264;g3f758271754_0_46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f758271754_0_342"/>
          <p:cNvSpPr txBox="1"/>
          <p:nvPr>
            <p:ph type="title"/>
          </p:nvPr>
        </p:nvSpPr>
        <p:spPr>
          <a:xfrm>
            <a:off x="587375" y="584200"/>
            <a:ext cx="10980300" cy="7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Нарушение изоляции</a:t>
            </a:r>
            <a:endParaRPr/>
          </a:p>
        </p:txBody>
      </p:sp>
      <p:sp>
        <p:nvSpPr>
          <p:cNvPr id="271" name="Google Shape;271;g3f758271754_0_342"/>
          <p:cNvSpPr/>
          <p:nvPr/>
        </p:nvSpPr>
        <p:spPr>
          <a:xfrm>
            <a:off x="1174119" y="1738901"/>
            <a:ext cx="2857200" cy="5640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0300" lIns="80625" spcFirstLastPara="1" rIns="80625" wrap="square" tIns="403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64"/>
              <a:buFont typeface="Arial"/>
              <a:buNone/>
            </a:pPr>
            <a:r>
              <a:rPr b="0" i="0" lang="ru-RU" sz="1764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Тест А (CreateProduct)</a:t>
            </a:r>
            <a:endParaRPr b="0" i="0" sz="123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g3f758271754_0_342"/>
          <p:cNvSpPr/>
          <p:nvPr/>
        </p:nvSpPr>
        <p:spPr>
          <a:xfrm>
            <a:off x="4630037" y="1736012"/>
            <a:ext cx="2857200" cy="5640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0300" lIns="80625" spcFirstLastPara="1" rIns="80625" wrap="square" tIns="403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64"/>
              <a:buFont typeface="Arial"/>
              <a:buNone/>
            </a:pPr>
            <a:r>
              <a:rPr b="0" i="0" lang="ru-RU" sz="1764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Shared PostgreSQL</a:t>
            </a:r>
            <a:endParaRPr b="0" i="0" sz="1764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3" name="Google Shape;273;g3f758271754_0_342"/>
          <p:cNvSpPr/>
          <p:nvPr/>
        </p:nvSpPr>
        <p:spPr>
          <a:xfrm>
            <a:off x="8137553" y="1735775"/>
            <a:ext cx="2857200" cy="5640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0300" lIns="80625" spcFirstLastPara="1" rIns="80625" wrap="square" tIns="403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64"/>
              <a:buFont typeface="Arial"/>
              <a:buNone/>
            </a:pPr>
            <a:r>
              <a:rPr b="0" i="0" lang="ru-RU" sz="1764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Тест B (CleanupAll)</a:t>
            </a:r>
            <a:endParaRPr b="0" i="0" sz="123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4" name="Google Shape;274;g3f758271754_0_342"/>
          <p:cNvCxnSpPr>
            <a:stCxn id="271" idx="2"/>
            <a:endCxn id="275" idx="0"/>
          </p:cNvCxnSpPr>
          <p:nvPr/>
        </p:nvCxnSpPr>
        <p:spPr>
          <a:xfrm>
            <a:off x="2602719" y="2302901"/>
            <a:ext cx="0" cy="3327900"/>
          </a:xfrm>
          <a:prstGeom prst="straightConnector1">
            <a:avLst/>
          </a:prstGeom>
          <a:noFill/>
          <a:ln cap="flat" cmpd="sng" w="26950">
            <a:solidFill>
              <a:srgbClr val="00C4A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6" name="Google Shape;276;g3f758271754_0_342"/>
          <p:cNvCxnSpPr>
            <a:stCxn id="272" idx="2"/>
            <a:endCxn id="277" idx="0"/>
          </p:cNvCxnSpPr>
          <p:nvPr/>
        </p:nvCxnSpPr>
        <p:spPr>
          <a:xfrm>
            <a:off x="6058637" y="2300012"/>
            <a:ext cx="0" cy="3327900"/>
          </a:xfrm>
          <a:prstGeom prst="straightConnector1">
            <a:avLst/>
          </a:prstGeom>
          <a:noFill/>
          <a:ln cap="flat" cmpd="sng" w="26950">
            <a:solidFill>
              <a:srgbClr val="00C4A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8" name="Google Shape;278;g3f758271754_0_342"/>
          <p:cNvCxnSpPr>
            <a:stCxn id="273" idx="2"/>
            <a:endCxn id="279" idx="0"/>
          </p:cNvCxnSpPr>
          <p:nvPr/>
        </p:nvCxnSpPr>
        <p:spPr>
          <a:xfrm>
            <a:off x="9566153" y="2299775"/>
            <a:ext cx="0" cy="3327900"/>
          </a:xfrm>
          <a:prstGeom prst="straightConnector1">
            <a:avLst/>
          </a:prstGeom>
          <a:noFill/>
          <a:ln cap="flat" cmpd="sng" w="26950">
            <a:solidFill>
              <a:srgbClr val="00C4A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0" name="Google Shape;280;g3f758271754_0_342"/>
          <p:cNvCxnSpPr/>
          <p:nvPr/>
        </p:nvCxnSpPr>
        <p:spPr>
          <a:xfrm>
            <a:off x="2602326" y="2792274"/>
            <a:ext cx="3482700" cy="0"/>
          </a:xfrm>
          <a:prstGeom prst="straightConnector1">
            <a:avLst/>
          </a:prstGeom>
          <a:noFill/>
          <a:ln cap="flat" cmpd="sng" w="17950">
            <a:solidFill>
              <a:srgbClr val="CFF2E2"/>
            </a:solidFill>
            <a:prstDash val="solid"/>
            <a:round/>
            <a:headEnd len="sm" w="sm" type="none"/>
            <a:tailEnd len="lg" w="lg" type="triangle"/>
          </a:ln>
        </p:spPr>
      </p:cxnSp>
      <p:sp>
        <p:nvSpPr>
          <p:cNvPr id="281" name="Google Shape;281;g3f758271754_0_342"/>
          <p:cNvSpPr txBox="1"/>
          <p:nvPr/>
        </p:nvSpPr>
        <p:spPr>
          <a:xfrm>
            <a:off x="2641925" y="2412207"/>
            <a:ext cx="3453600" cy="3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0300" lIns="80625" spcFirstLastPara="1" rIns="80625" wrap="square" tIns="40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87"/>
              <a:buFont typeface="Arial"/>
              <a:buNone/>
            </a:pPr>
            <a:r>
              <a:rPr b="0" i="0" lang="ru-RU" sz="1587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INSERT Product (name=‘Phone’)</a:t>
            </a:r>
            <a:endParaRPr b="0" i="0" sz="1587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2" name="Google Shape;282;g3f758271754_0_342"/>
          <p:cNvSpPr/>
          <p:nvPr/>
        </p:nvSpPr>
        <p:spPr>
          <a:xfrm>
            <a:off x="2422780" y="2932822"/>
            <a:ext cx="3739800" cy="4125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0300" lIns="80625" spcFirstLastPara="1" rIns="80625" wrap="square" tIns="403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64"/>
              <a:buFont typeface="Arial"/>
              <a:buNone/>
            </a:pPr>
            <a:r>
              <a:rPr b="0" i="0" lang="ru-RU" sz="1764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Тест А создал продукт</a:t>
            </a:r>
            <a:endParaRPr b="0" i="0" sz="123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3" name="Google Shape;283;g3f758271754_0_342"/>
          <p:cNvCxnSpPr/>
          <p:nvPr/>
        </p:nvCxnSpPr>
        <p:spPr>
          <a:xfrm>
            <a:off x="2602326" y="4309852"/>
            <a:ext cx="3482700" cy="0"/>
          </a:xfrm>
          <a:prstGeom prst="straightConnector1">
            <a:avLst/>
          </a:prstGeom>
          <a:noFill/>
          <a:ln cap="flat" cmpd="sng" w="17950">
            <a:solidFill>
              <a:srgbClr val="CFF2E2"/>
            </a:solidFill>
            <a:prstDash val="solid"/>
            <a:round/>
            <a:headEnd len="sm" w="sm" type="none"/>
            <a:tailEnd len="lg" w="lg" type="triangle"/>
          </a:ln>
        </p:spPr>
      </p:cxnSp>
      <p:sp>
        <p:nvSpPr>
          <p:cNvPr id="284" name="Google Shape;284;g3f758271754_0_342"/>
          <p:cNvSpPr txBox="1"/>
          <p:nvPr/>
        </p:nvSpPr>
        <p:spPr>
          <a:xfrm>
            <a:off x="2656562" y="3950186"/>
            <a:ext cx="3532800" cy="3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0300" lIns="80625" spcFirstLastPara="1" rIns="80625" wrap="square" tIns="40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87"/>
              <a:buFont typeface="Arial"/>
              <a:buNone/>
            </a:pPr>
            <a:r>
              <a:rPr b="0" i="0" lang="ru-RU" sz="1587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SELECT * WHERE name=‘Phone’</a:t>
            </a:r>
            <a:endParaRPr b="0" i="0" sz="1587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85" name="Google Shape;285;g3f758271754_0_342"/>
          <p:cNvCxnSpPr/>
          <p:nvPr/>
        </p:nvCxnSpPr>
        <p:spPr>
          <a:xfrm>
            <a:off x="2600478" y="4732366"/>
            <a:ext cx="3482700" cy="0"/>
          </a:xfrm>
          <a:prstGeom prst="straightConnector1">
            <a:avLst/>
          </a:prstGeom>
          <a:noFill/>
          <a:ln cap="flat" cmpd="sng" w="26950">
            <a:solidFill>
              <a:srgbClr val="CFF2E2"/>
            </a:solidFill>
            <a:prstDash val="dot"/>
            <a:round/>
            <a:headEnd len="lg" w="lg" type="triangle"/>
            <a:tailEnd len="sm" w="sm" type="none"/>
          </a:ln>
        </p:spPr>
      </p:cxnSp>
      <p:sp>
        <p:nvSpPr>
          <p:cNvPr id="286" name="Google Shape;286;g3f758271754_0_342"/>
          <p:cNvSpPr txBox="1"/>
          <p:nvPr/>
        </p:nvSpPr>
        <p:spPr>
          <a:xfrm>
            <a:off x="3806668" y="4372700"/>
            <a:ext cx="1124100" cy="3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0300" lIns="80625" spcFirstLastPara="1" rIns="80625" wrap="square" tIns="40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87"/>
              <a:buFont typeface="Arial"/>
              <a:buNone/>
            </a:pPr>
            <a:r>
              <a:rPr b="0" i="0" lang="ru-RU" sz="1587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[ ] (пусто)</a:t>
            </a:r>
            <a:endParaRPr b="0" i="0" sz="1587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87" name="Google Shape;287;g3f758271754_0_342"/>
          <p:cNvCxnSpPr/>
          <p:nvPr/>
        </p:nvCxnSpPr>
        <p:spPr>
          <a:xfrm>
            <a:off x="6083371" y="3444763"/>
            <a:ext cx="3482700" cy="0"/>
          </a:xfrm>
          <a:prstGeom prst="straightConnector1">
            <a:avLst/>
          </a:prstGeom>
          <a:noFill/>
          <a:ln cap="flat" cmpd="sng" w="17950">
            <a:solidFill>
              <a:srgbClr val="CFF2E2"/>
            </a:solidFill>
            <a:prstDash val="solid"/>
            <a:round/>
            <a:headEnd len="lg" w="lg" type="triangle"/>
            <a:tailEnd len="sm" w="sm" type="none"/>
          </a:ln>
        </p:spPr>
      </p:cxnSp>
      <p:sp>
        <p:nvSpPr>
          <p:cNvPr id="288" name="Google Shape;288;g3f758271754_0_342"/>
          <p:cNvSpPr txBox="1"/>
          <p:nvPr/>
        </p:nvSpPr>
        <p:spPr>
          <a:xfrm>
            <a:off x="6588534" y="3097111"/>
            <a:ext cx="2551800" cy="3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0300" lIns="80625" spcFirstLastPara="1" rIns="80625" wrap="square" tIns="40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87"/>
              <a:buFont typeface="Arial"/>
              <a:buNone/>
            </a:pPr>
            <a:r>
              <a:rPr b="0" i="0" lang="ru-RU" sz="1587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DELETE FROM Product</a:t>
            </a:r>
            <a:endParaRPr b="0" i="0" sz="1587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9" name="Google Shape;289;g3f758271754_0_342"/>
          <p:cNvSpPr/>
          <p:nvPr/>
        </p:nvSpPr>
        <p:spPr>
          <a:xfrm>
            <a:off x="5955612" y="3587774"/>
            <a:ext cx="3739800" cy="4125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0300" lIns="80625" spcFirstLastPara="1" rIns="80625" wrap="square" tIns="403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64"/>
              <a:buFont typeface="Arial"/>
              <a:buNone/>
            </a:pPr>
            <a:r>
              <a:rPr b="0" i="0" lang="ru-RU" sz="1764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Тест В удалил все записи</a:t>
            </a:r>
            <a:endParaRPr b="0" i="0" sz="123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g3f758271754_0_342"/>
          <p:cNvSpPr/>
          <p:nvPr/>
        </p:nvSpPr>
        <p:spPr>
          <a:xfrm>
            <a:off x="1174119" y="5630787"/>
            <a:ext cx="2857200" cy="5670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0300" lIns="80625" spcFirstLastPara="1" rIns="80625" wrap="square" tIns="403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64"/>
              <a:buFont typeface="Arial"/>
              <a:buNone/>
            </a:pPr>
            <a:r>
              <a:rPr b="0" i="0" lang="ru-RU" sz="1764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Тест А (CreateProduct)</a:t>
            </a:r>
            <a:endParaRPr b="0" i="0" sz="123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g3f758271754_0_342"/>
          <p:cNvSpPr/>
          <p:nvPr/>
        </p:nvSpPr>
        <p:spPr>
          <a:xfrm>
            <a:off x="4630037" y="5627882"/>
            <a:ext cx="2857200" cy="5670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0300" lIns="80625" spcFirstLastPara="1" rIns="80625" wrap="square" tIns="403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64"/>
              <a:buFont typeface="Arial"/>
              <a:buNone/>
            </a:pPr>
            <a:r>
              <a:rPr b="0" i="0" lang="ru-RU" sz="1764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Shared PostgreSQL</a:t>
            </a:r>
            <a:endParaRPr b="0" i="0" sz="1764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9" name="Google Shape;279;g3f758271754_0_342"/>
          <p:cNvSpPr/>
          <p:nvPr/>
        </p:nvSpPr>
        <p:spPr>
          <a:xfrm>
            <a:off x="8137553" y="5627644"/>
            <a:ext cx="2857200" cy="5670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0300" lIns="80625" spcFirstLastPara="1" rIns="80625" wrap="square" tIns="403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64"/>
              <a:buFont typeface="Arial"/>
              <a:buNone/>
            </a:pPr>
            <a:r>
              <a:rPr b="0" i="0" lang="ru-RU" sz="1764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Тест B (CleanupAll)</a:t>
            </a:r>
            <a:endParaRPr b="0" i="0" sz="1764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0" name="Google Shape;290;g3f758271754_0_342"/>
          <p:cNvSpPr/>
          <p:nvPr/>
        </p:nvSpPr>
        <p:spPr>
          <a:xfrm>
            <a:off x="2509673" y="5038318"/>
            <a:ext cx="820500" cy="285600"/>
          </a:xfrm>
          <a:prstGeom prst="arc">
            <a:avLst>
              <a:gd fmla="val 11861831" name="adj1"/>
              <a:gd fmla="val 8504113" name="adj2"/>
            </a:avLst>
          </a:prstGeom>
          <a:noFill/>
          <a:ln cap="flat" cmpd="sng" w="17950">
            <a:solidFill>
              <a:srgbClr val="CFF2E2"/>
            </a:solidFill>
            <a:prstDash val="solid"/>
            <a:round/>
            <a:headEnd len="sm" w="sm" type="none"/>
            <a:tailEnd len="lg" w="lg" type="triangle"/>
          </a:ln>
        </p:spPr>
        <p:txBody>
          <a:bodyPr anchorCtr="0" anchor="ctr" bIns="40300" lIns="80625" spcFirstLastPara="1" rIns="80625" wrap="square" tIns="403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5"/>
              <a:buFont typeface="Arial"/>
              <a:buNone/>
            </a:pPr>
            <a:r>
              <a:t/>
            </a:r>
            <a:endParaRPr b="0" i="0" sz="123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g3f758271754_0_342"/>
          <p:cNvSpPr txBox="1"/>
          <p:nvPr/>
        </p:nvSpPr>
        <p:spPr>
          <a:xfrm>
            <a:off x="1299428" y="4866549"/>
            <a:ext cx="1300800" cy="5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0300" lIns="80625" spcFirstLastPara="1" rIns="80625" wrap="square" tIns="403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87"/>
              <a:buFont typeface="Arial"/>
              <a:buNone/>
            </a:pPr>
            <a:r>
              <a:rPr b="0" i="0" lang="ru-RU" sz="1587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Product </a:t>
            </a:r>
            <a:br>
              <a:rPr b="0" i="0" lang="ru-RU" sz="1587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-RU" sz="1587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not found</a:t>
            </a:r>
            <a:endParaRPr b="0" i="0" sz="1587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2" name="Google Shape;292;g3f758271754_0_342"/>
          <p:cNvSpPr/>
          <p:nvPr/>
        </p:nvSpPr>
        <p:spPr>
          <a:xfrm>
            <a:off x="979450" y="5051123"/>
            <a:ext cx="317700" cy="317700"/>
          </a:xfrm>
          <a:prstGeom prst="mathMultiply">
            <a:avLst>
              <a:gd fmla="val 23520" name="adj1"/>
            </a:avLst>
          </a:prstGeom>
          <a:solidFill>
            <a:schemeClr val="accent4"/>
          </a:solidFill>
          <a:ln cap="flat" cmpd="sng" w="22400">
            <a:solidFill>
              <a:srgbClr val="6B251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0300" lIns="80625" spcFirstLastPara="1" rIns="80625" wrap="square" tIns="403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5"/>
              <a:buFont typeface="Arial"/>
              <a:buNone/>
            </a:pPr>
            <a:r>
              <a:t/>
            </a:r>
            <a:endParaRPr b="0" i="0" sz="1235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g3f758271754_0_342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f758271754_0_369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Проблемы с тестами </a:t>
            </a:r>
            <a:br>
              <a:rPr lang="ru-RU"/>
            </a:br>
            <a:r>
              <a:rPr lang="ru-RU"/>
              <a:t>на реальной БД</a:t>
            </a:r>
            <a:endParaRPr/>
          </a:p>
        </p:txBody>
      </p:sp>
      <p:sp>
        <p:nvSpPr>
          <p:cNvPr id="300" name="Google Shape;300;g3f758271754_0_369"/>
          <p:cNvSpPr txBox="1"/>
          <p:nvPr>
            <p:ph idx="1" type="body"/>
          </p:nvPr>
        </p:nvSpPr>
        <p:spPr>
          <a:xfrm>
            <a:off x="587375" y="2528900"/>
            <a:ext cx="10270200" cy="36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/>
              <a:t>Необходимость поддерживать бд в “чистом” состоянии – мануальные действия = время 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/>
              <a:t>Параллельное выполнение необходимо для экономии времени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/>
              <a:t>Нарушение изоляции между тестами на всех уровнях в случае параллельных запусков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/>
              <a:t>Написание логики с расчетом на грязное состояние БД – не работает долгосрочно</a:t>
            </a:r>
            <a:endParaRPr sz="2200"/>
          </a:p>
          <a:p>
            <a:pPr indent="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000"/>
              <a:buNone/>
            </a:pPr>
            <a:r>
              <a:t/>
            </a:r>
            <a:endParaRPr sz="2200"/>
          </a:p>
        </p:txBody>
      </p:sp>
      <p:sp>
        <p:nvSpPr>
          <p:cNvPr id="301" name="Google Shape;301;g3f758271754_0_369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fb49a2d79f_0_443"/>
          <p:cNvSpPr txBox="1"/>
          <p:nvPr>
            <p:ph idx="1" type="body"/>
          </p:nvPr>
        </p:nvSpPr>
        <p:spPr>
          <a:xfrm>
            <a:off x="587375" y="2148075"/>
            <a:ext cx="9816600" cy="40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/>
              <a:t>Из </a:t>
            </a:r>
            <a:r>
              <a:rPr lang="ru-RU" sz="2200">
                <a:solidFill>
                  <a:schemeClr val="accent4"/>
                </a:solidFill>
              </a:rPr>
              <a:t>users</a:t>
            </a:r>
            <a:r>
              <a:rPr lang="ru-RU" sz="2200"/>
              <a:t> ничего не удалять - на первые 50 записей завязаны тесты авторизации.</a:t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000"/>
              <a:buNone/>
            </a:pPr>
            <a:r>
              <a:t/>
            </a:r>
            <a:endParaRPr sz="2200"/>
          </a:p>
        </p:txBody>
      </p:sp>
      <p:sp>
        <p:nvSpPr>
          <p:cNvPr id="308" name="Google Shape;308;g3fb49a2d79f_0_443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Как писать тесты.md</a:t>
            </a:r>
            <a:endParaRPr/>
          </a:p>
        </p:txBody>
      </p:sp>
      <p:sp>
        <p:nvSpPr>
          <p:cNvPr id="309" name="Google Shape;309;g3fb49a2d79f_0_443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fb49a2d79f_0_450"/>
          <p:cNvSpPr txBox="1"/>
          <p:nvPr>
            <p:ph idx="1" type="body"/>
          </p:nvPr>
        </p:nvSpPr>
        <p:spPr>
          <a:xfrm>
            <a:off x="587375" y="2148075"/>
            <a:ext cx="9816600" cy="40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/>
              <a:t>Из </a:t>
            </a:r>
            <a:r>
              <a:rPr lang="ru-RU" sz="2200">
                <a:solidFill>
                  <a:schemeClr val="accent4"/>
                </a:solidFill>
              </a:rPr>
              <a:t>users</a:t>
            </a:r>
            <a:r>
              <a:rPr lang="ru-RU" sz="2200"/>
              <a:t> ничего не удалять - на первые 50 записей завязаны тесты авторизации.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/>
              <a:t>Проверять наличие по id, не по Count() — соседние тесты добавляют строки.</a:t>
            </a:r>
            <a:endParaRPr sz="2200"/>
          </a:p>
          <a:p>
            <a:pPr indent="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000"/>
              <a:buNone/>
            </a:pPr>
            <a:r>
              <a:t/>
            </a:r>
            <a:endParaRPr sz="2200"/>
          </a:p>
        </p:txBody>
      </p:sp>
      <p:sp>
        <p:nvSpPr>
          <p:cNvPr id="316" name="Google Shape;316;g3fb49a2d79f_0_450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Как писать тесты.md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t/>
            </a:r>
            <a:endParaRPr/>
          </a:p>
        </p:txBody>
      </p:sp>
      <p:sp>
        <p:nvSpPr>
          <p:cNvPr id="317" name="Google Shape;317;g3fb49a2d79f_0_450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fb49a2d79f_0_457"/>
          <p:cNvSpPr txBox="1"/>
          <p:nvPr>
            <p:ph idx="1" type="body"/>
          </p:nvPr>
        </p:nvSpPr>
        <p:spPr>
          <a:xfrm>
            <a:off x="587375" y="2148075"/>
            <a:ext cx="9816600" cy="40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/>
              <a:t>Из </a:t>
            </a:r>
            <a:r>
              <a:rPr lang="ru-RU" sz="2200">
                <a:solidFill>
                  <a:schemeClr val="accent4"/>
                </a:solidFill>
              </a:rPr>
              <a:t>users</a:t>
            </a:r>
            <a:r>
              <a:rPr lang="ru-RU" sz="2200"/>
              <a:t> ничего не удалять - на первые 50 записей завязаны тесты авторизации.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/>
              <a:t>Проверять наличие по id, не по Count() — соседние тесты добавляют строки.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/>
              <a:t>Email в тестах — только </a:t>
            </a:r>
            <a:r>
              <a:rPr lang="ru-RU" sz="2200">
                <a:solidFill>
                  <a:schemeClr val="accent4"/>
                </a:solidFill>
              </a:rPr>
              <a:t>@example.com</a:t>
            </a:r>
            <a:r>
              <a:rPr lang="ru-RU" sz="2200"/>
              <a:t>, потому что cleanup-скрипт удаляет по маске.</a:t>
            </a:r>
            <a:endParaRPr b="1" sz="2200"/>
          </a:p>
          <a:p>
            <a:pPr indent="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000"/>
              <a:buNone/>
            </a:pPr>
            <a:r>
              <a:t/>
            </a:r>
            <a:endParaRPr sz="2200"/>
          </a:p>
        </p:txBody>
      </p:sp>
      <p:sp>
        <p:nvSpPr>
          <p:cNvPr id="324" name="Google Shape;324;g3fb49a2d79f_0_457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Как писать тесты.md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t/>
            </a:r>
            <a:endParaRPr/>
          </a:p>
        </p:txBody>
      </p:sp>
      <p:sp>
        <p:nvSpPr>
          <p:cNvPr id="325" name="Google Shape;325;g3fb49a2d79f_0_457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fb49a2d79f_0_464"/>
          <p:cNvSpPr txBox="1"/>
          <p:nvPr>
            <p:ph idx="1" type="body"/>
          </p:nvPr>
        </p:nvSpPr>
        <p:spPr>
          <a:xfrm>
            <a:off x="587375" y="2148075"/>
            <a:ext cx="9816600" cy="40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/>
              <a:t>Из </a:t>
            </a:r>
            <a:r>
              <a:rPr lang="ru-RU" sz="2200">
                <a:solidFill>
                  <a:schemeClr val="accent4"/>
                </a:solidFill>
              </a:rPr>
              <a:t>users</a:t>
            </a:r>
            <a:r>
              <a:rPr lang="ru-RU" sz="2200"/>
              <a:t> ничего не удалять - на первые 50 записей завязаны тесты авторизации.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/>
              <a:t>Проверять наличие по id, не по Count() — соседние тесты добавляют строки.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/>
              <a:t>Email в тестах — только </a:t>
            </a:r>
            <a:r>
              <a:rPr lang="ru-RU" sz="2200">
                <a:solidFill>
                  <a:schemeClr val="accent4"/>
                </a:solidFill>
              </a:rPr>
              <a:t>@example.com</a:t>
            </a:r>
            <a:r>
              <a:rPr lang="ru-RU" sz="2200"/>
              <a:t>, потому что cleanup-скрипт удаляет по маске.</a:t>
            </a:r>
            <a:endParaRPr b="1" sz="22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•"/>
            </a:pPr>
            <a:r>
              <a:rPr lang="ru-RU" sz="2200"/>
              <a:t>Категорию «Разное» нельзя переименовывать — на неё захардкожен </a:t>
            </a:r>
            <a:r>
              <a:rPr lang="ru-RU" sz="2200">
                <a:solidFill>
                  <a:schemeClr val="accent4"/>
                </a:solidFill>
              </a:rPr>
              <a:t>id=7</a:t>
            </a:r>
            <a:r>
              <a:rPr lang="ru-RU" sz="2200"/>
              <a:t> в трёх местах.</a:t>
            </a:r>
            <a:endParaRPr sz="2200"/>
          </a:p>
          <a:p>
            <a:pPr indent="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000"/>
              <a:buNone/>
            </a:pPr>
            <a:r>
              <a:t/>
            </a:r>
            <a:endParaRPr sz="2200"/>
          </a:p>
        </p:txBody>
      </p:sp>
      <p:sp>
        <p:nvSpPr>
          <p:cNvPr id="332" name="Google Shape;332;g3fb49a2d79f_0_464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Как писать тесты.md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t/>
            </a:r>
            <a:endParaRPr/>
          </a:p>
        </p:txBody>
      </p:sp>
      <p:sp>
        <p:nvSpPr>
          <p:cNvPr id="333" name="Google Shape;333;g3fb49a2d79f_0_464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3fb49a2d79f_0_471"/>
          <p:cNvSpPr txBox="1"/>
          <p:nvPr>
            <p:ph idx="1" type="body"/>
          </p:nvPr>
        </p:nvSpPr>
        <p:spPr>
          <a:xfrm>
            <a:off x="587375" y="2148075"/>
            <a:ext cx="9816600" cy="40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/>
              <a:t>Из </a:t>
            </a:r>
            <a:r>
              <a:rPr lang="ru-RU" sz="2200">
                <a:solidFill>
                  <a:schemeClr val="accent4"/>
                </a:solidFill>
              </a:rPr>
              <a:t>users</a:t>
            </a:r>
            <a:r>
              <a:rPr lang="ru-RU" sz="2200"/>
              <a:t> ничего не удалять - на первые 50 записей завязаны тесты авторизации.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/>
              <a:t>Проверять наличие по id, не по Count() — соседние тесты добавляют строки.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/>
              <a:t>Email в тестах — только </a:t>
            </a:r>
            <a:r>
              <a:rPr lang="ru-RU" sz="2200">
                <a:solidFill>
                  <a:schemeClr val="accent4"/>
                </a:solidFill>
              </a:rPr>
              <a:t>@example.com</a:t>
            </a:r>
            <a:r>
              <a:rPr lang="ru-RU" sz="2200"/>
              <a:t>, потому что cleanup-скрипт удаляет по маске.</a:t>
            </a:r>
            <a:endParaRPr b="1" sz="22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•"/>
            </a:pPr>
            <a:r>
              <a:rPr lang="ru-RU" sz="2200"/>
              <a:t>Категорию «Разное» нельзя переименовывать — на неё захардкожен </a:t>
            </a:r>
            <a:r>
              <a:rPr lang="ru-RU" sz="2200">
                <a:solidFill>
                  <a:schemeClr val="accent4"/>
                </a:solidFill>
              </a:rPr>
              <a:t>id=7</a:t>
            </a:r>
            <a:r>
              <a:rPr lang="ru-RU" sz="2200"/>
              <a:t> в трёх местах.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•"/>
            </a:pPr>
            <a:r>
              <a:rPr lang="ru-RU" sz="2200">
                <a:solidFill>
                  <a:schemeClr val="accent4"/>
                </a:solidFill>
              </a:rPr>
              <a:t>// НЕ УДАЛЯТЬ</a:t>
            </a:r>
            <a:r>
              <a:rPr lang="ru-RU" sz="2200"/>
              <a:t>. Ломает тесты отчётов. </a:t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000"/>
              <a:buNone/>
            </a:pPr>
            <a:r>
              <a:t/>
            </a:r>
            <a:endParaRPr sz="2200"/>
          </a:p>
        </p:txBody>
      </p:sp>
      <p:sp>
        <p:nvSpPr>
          <p:cNvPr id="340" name="Google Shape;340;g3fb49a2d79f_0_471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Как писать тесты.md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t/>
            </a:r>
            <a:endParaRPr/>
          </a:p>
        </p:txBody>
      </p:sp>
      <p:sp>
        <p:nvSpPr>
          <p:cNvPr id="341" name="Google Shape;341;g3fb49a2d79f_0_471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f758271754_0_375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Эксперименты </a:t>
            </a:r>
            <a:endParaRPr/>
          </a:p>
        </p:txBody>
      </p:sp>
      <p:pic>
        <p:nvPicPr>
          <p:cNvPr id="348" name="Google Shape;348;g3f758271754_0_375"/>
          <p:cNvPicPr preferRelativeResize="0"/>
          <p:nvPr/>
        </p:nvPicPr>
        <p:blipFill rotWithShape="1">
          <a:blip r:embed="rId3">
            <a:alphaModFix/>
          </a:blip>
          <a:srcRect b="0" l="0" r="0" t="52611"/>
          <a:stretch/>
        </p:blipFill>
        <p:spPr>
          <a:xfrm>
            <a:off x="6207723" y="2340430"/>
            <a:ext cx="5397000" cy="3143100"/>
          </a:xfrm>
          <a:prstGeom prst="roundRect">
            <a:avLst>
              <a:gd fmla="val 6310" name="adj"/>
            </a:avLst>
          </a:prstGeom>
          <a:noFill/>
          <a:ln>
            <a:noFill/>
          </a:ln>
        </p:spPr>
      </p:pic>
      <p:pic>
        <p:nvPicPr>
          <p:cNvPr id="349" name="Google Shape;349;g3f758271754_0_375"/>
          <p:cNvPicPr preferRelativeResize="0"/>
          <p:nvPr/>
        </p:nvPicPr>
        <p:blipFill rotWithShape="1">
          <a:blip r:embed="rId3">
            <a:alphaModFix/>
          </a:blip>
          <a:srcRect b="52663" l="0" r="0" t="0"/>
          <a:stretch/>
        </p:blipFill>
        <p:spPr>
          <a:xfrm>
            <a:off x="587425" y="2343741"/>
            <a:ext cx="5397000" cy="3139800"/>
          </a:xfrm>
          <a:prstGeom prst="roundRect">
            <a:avLst>
              <a:gd fmla="val 5282" name="adj"/>
            </a:avLst>
          </a:prstGeom>
          <a:noFill/>
          <a:ln>
            <a:noFill/>
          </a:ln>
        </p:spPr>
      </p:pic>
      <p:sp>
        <p:nvSpPr>
          <p:cNvPr id="350" name="Google Shape;350;g3f758271754_0_375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51" name="Google Shape;351;g3f758271754_0_375"/>
          <p:cNvSpPr txBox="1"/>
          <p:nvPr/>
        </p:nvSpPr>
        <p:spPr>
          <a:xfrm>
            <a:off x="2449025" y="5519378"/>
            <a:ext cx="72939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ru-RU" sz="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Источник: </a:t>
            </a:r>
            <a:r>
              <a:rPr lang="ru-RU" sz="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Dreamstime (стоковое фото)</a:t>
            </a:r>
            <a:endParaRPr b="0" i="0" sz="5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3f758271754_0_382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Moq/Substitute Repository/DbSet</a:t>
            </a:r>
            <a:endParaRPr/>
          </a:p>
        </p:txBody>
      </p:sp>
      <p:sp>
        <p:nvSpPr>
          <p:cNvPr id="358" name="Google Shape;358;g3f758271754_0_382"/>
          <p:cNvSpPr txBox="1"/>
          <p:nvPr>
            <p:ph idx="1" type="body"/>
          </p:nvPr>
        </p:nvSpPr>
        <p:spPr>
          <a:xfrm>
            <a:off x="587375" y="2528889"/>
            <a:ext cx="11017200" cy="36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06400" lvl="0" marL="482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ru-RU" sz="2400"/>
              <a:t>Нет нормального состояния</a:t>
            </a:r>
            <a:endParaRPr sz="2400"/>
          </a:p>
          <a:p>
            <a:pPr indent="-406400" lvl="0" marL="482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ru-RU" sz="2400"/>
              <a:t>Нет выполнения запросов в SQL </a:t>
            </a:r>
            <a:endParaRPr sz="2400"/>
          </a:p>
          <a:p>
            <a:pPr indent="-3302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Arial"/>
              <a:buNone/>
            </a:pPr>
            <a:r>
              <a:t/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000"/>
              <a:buNone/>
            </a:pPr>
            <a:r>
              <a:t/>
            </a:r>
            <a:endParaRPr sz="2200"/>
          </a:p>
        </p:txBody>
      </p:sp>
      <p:sp>
        <p:nvSpPr>
          <p:cNvPr id="359" name="Google Shape;359;g3f758271754_0_382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3f758271754_0_388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EF In-memory</a:t>
            </a:r>
            <a:endParaRPr/>
          </a:p>
        </p:txBody>
      </p:sp>
      <p:sp>
        <p:nvSpPr>
          <p:cNvPr id="366" name="Google Shape;366;g3f758271754_0_388"/>
          <p:cNvSpPr txBox="1"/>
          <p:nvPr>
            <p:ph idx="1" type="body"/>
          </p:nvPr>
        </p:nvSpPr>
        <p:spPr>
          <a:xfrm>
            <a:off x="587375" y="1808175"/>
            <a:ext cx="8923500" cy="43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93700" lvl="0" marL="482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/>
              <a:t>Провайдер базы данных, предназначенный исключительно для тестирования приложений</a:t>
            </a:r>
            <a:endParaRPr sz="2200"/>
          </a:p>
          <a:p>
            <a:pPr indent="-393700" lvl="0" marL="482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/>
              <a:t>Позволяет разработчикам имитировать базу данных в оперативной памяти системы вместо использования физического хранилища данных </a:t>
            </a:r>
            <a:endParaRPr sz="2200"/>
          </a:p>
        </p:txBody>
      </p:sp>
      <p:sp>
        <p:nvSpPr>
          <p:cNvPr id="367" name="Google Shape;367;g3f758271754_0_388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3f758271754_0_394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EF In-memory </a:t>
            </a:r>
            <a:r>
              <a:rPr lang="ru-RU" sz="5400"/>
              <a:t>–</a:t>
            </a:r>
            <a:r>
              <a:rPr lang="ru-RU"/>
              <a:t> уникальность</a:t>
            </a:r>
            <a:endParaRPr/>
          </a:p>
        </p:txBody>
      </p:sp>
      <p:sp>
        <p:nvSpPr>
          <p:cNvPr id="374" name="Google Shape;374;g3f758271754_0_394"/>
          <p:cNvSpPr txBox="1"/>
          <p:nvPr>
            <p:ph idx="1" type="body"/>
          </p:nvPr>
        </p:nvSpPr>
        <p:spPr>
          <a:xfrm>
            <a:off x="587375" y="1808177"/>
            <a:ext cx="11017200" cy="43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 sz="1700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protected</a:t>
            </a:r>
            <a:r>
              <a:rPr lang="ru-RU" sz="1700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 ShopDbContext</a:t>
            </a:r>
            <a:r>
              <a:rPr lang="ru-RU" sz="1700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 CreateContext</a:t>
            </a:r>
            <a:r>
              <a:rPr lang="ru-RU" sz="17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endParaRPr sz="17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 sz="17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{</a:t>
            </a:r>
            <a:endParaRPr sz="17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 sz="1700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   var</a:t>
            </a:r>
            <a:r>
              <a:rPr lang="ru-RU" sz="1700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 options</a:t>
            </a:r>
            <a:r>
              <a:rPr lang="ru-RU" sz="1700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= new</a:t>
            </a:r>
            <a:r>
              <a:rPr lang="ru-RU" sz="1700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 DbContextOptionsBuilder</a:t>
            </a:r>
            <a:r>
              <a:rPr lang="ru-RU" sz="17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&lt;</a:t>
            </a:r>
            <a:r>
              <a:rPr lang="ru-RU" sz="1700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ShopDbContext</a:t>
            </a:r>
            <a:r>
              <a:rPr lang="ru-RU" sz="17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&gt;()</a:t>
            </a:r>
            <a:endParaRPr sz="17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 sz="17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.</a:t>
            </a:r>
            <a:r>
              <a:rPr lang="ru-RU" sz="1700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UseInMemoryDatabase</a:t>
            </a:r>
            <a:r>
              <a:rPr lang="ru-RU" sz="17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ru-RU" sz="1700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databaseName</a:t>
            </a:r>
            <a:r>
              <a:rPr lang="ru-RU" sz="17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: Guid.</a:t>
            </a:r>
            <a:r>
              <a:rPr lang="ru-RU" sz="1700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NewGuid</a:t>
            </a:r>
            <a:r>
              <a:rPr lang="ru-RU" sz="17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().</a:t>
            </a:r>
            <a:r>
              <a:rPr lang="ru-RU" sz="1700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ToString</a:t>
            </a:r>
            <a:r>
              <a:rPr lang="ru-RU" sz="17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())</a:t>
            </a:r>
            <a:endParaRPr sz="17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 sz="17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.</a:t>
            </a:r>
            <a:r>
              <a:rPr lang="ru-RU" sz="1700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ConfigureWarnings</a:t>
            </a:r>
            <a:r>
              <a:rPr lang="ru-RU" sz="17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ru-RU" sz="1700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w</a:t>
            </a:r>
            <a:r>
              <a:rPr lang="ru-RU" sz="1700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=&gt;</a:t>
            </a:r>
            <a:r>
              <a:rPr lang="ru-RU" sz="17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w.</a:t>
            </a:r>
            <a:r>
              <a:rPr lang="ru-RU" sz="1700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Ignore</a:t>
            </a:r>
            <a:r>
              <a:rPr lang="ru-RU" sz="17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(InMemoryEventId.TransactionIgnoredWarning))</a:t>
            </a:r>
            <a:endParaRPr sz="17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 sz="17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.Options;</a:t>
            </a:r>
            <a:endParaRPr sz="17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17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 sz="1700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   var</a:t>
            </a:r>
            <a:r>
              <a:rPr lang="ru-RU" sz="1700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 context</a:t>
            </a:r>
            <a:r>
              <a:rPr lang="ru-RU" sz="1700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= new</a:t>
            </a:r>
            <a:r>
              <a:rPr lang="ru-RU" sz="1700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 ShopDbContext</a:t>
            </a:r>
            <a:r>
              <a:rPr lang="ru-RU" sz="17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(options);</a:t>
            </a:r>
            <a:endParaRPr sz="17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 sz="17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context.Database.</a:t>
            </a:r>
            <a:r>
              <a:rPr lang="ru-RU" sz="1700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EnsureCreated</a:t>
            </a:r>
            <a:r>
              <a:rPr lang="ru-RU" sz="17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();</a:t>
            </a:r>
            <a:endParaRPr sz="17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 sz="1700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   return</a:t>
            </a:r>
            <a:r>
              <a:rPr lang="ru-RU" sz="17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context;</a:t>
            </a:r>
            <a:endParaRPr sz="17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ru-RU" sz="17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700">
              <a:solidFill>
                <a:srgbClr val="ADBAC7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000"/>
              <a:buNone/>
            </a:pPr>
            <a:r>
              <a:t/>
            </a:r>
            <a:endParaRPr sz="1500">
              <a:solidFill>
                <a:srgbClr val="26C6DA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75" name="Google Shape;375;g3f758271754_0_394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3f758271754_0_400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EF In-memory </a:t>
            </a:r>
            <a:r>
              <a:rPr lang="ru-RU" sz="5400"/>
              <a:t>–</a:t>
            </a:r>
            <a:r>
              <a:rPr lang="ru-RU"/>
              <a:t> уникальность</a:t>
            </a:r>
            <a:endParaRPr/>
          </a:p>
        </p:txBody>
      </p:sp>
      <p:sp>
        <p:nvSpPr>
          <p:cNvPr id="382" name="Google Shape;382;g3f758271754_0_400"/>
          <p:cNvSpPr txBox="1"/>
          <p:nvPr>
            <p:ph idx="1" type="body"/>
          </p:nvPr>
        </p:nvSpPr>
        <p:spPr>
          <a:xfrm>
            <a:off x="587375" y="1808177"/>
            <a:ext cx="11017200" cy="43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 sz="1700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protected ShopDbContext CreateContext()</a:t>
            </a:r>
            <a:endParaRPr sz="17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 sz="1700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{</a:t>
            </a:r>
            <a:endParaRPr sz="17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 sz="1700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    var options = new DbContextOptionsBuilder&lt;ShopDbContext&gt;()</a:t>
            </a:r>
            <a:endParaRPr sz="17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 sz="1700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        .UseInMemoryDatabase(databaseName: Guid.NewGuid().ToString())</a:t>
            </a:r>
            <a:endParaRPr sz="17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 sz="1700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        </a:t>
            </a:r>
            <a:r>
              <a:rPr lang="ru-RU" sz="17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lang="ru-RU" sz="1700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ConfigureWarnings</a:t>
            </a:r>
            <a:r>
              <a:rPr lang="ru-RU" sz="17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ru-RU" sz="1700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w</a:t>
            </a:r>
            <a:r>
              <a:rPr lang="ru-RU" sz="1700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=&gt;</a:t>
            </a:r>
            <a:r>
              <a:rPr lang="ru-RU" sz="17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w.</a:t>
            </a:r>
            <a:r>
              <a:rPr lang="ru-RU" sz="1700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Ignore</a:t>
            </a:r>
            <a:r>
              <a:rPr lang="ru-RU" sz="17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(InMemoryEventId.TransactionIgnoredWarning))</a:t>
            </a:r>
            <a:endParaRPr sz="1700">
              <a:solidFill>
                <a:srgbClr val="454C54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 sz="1700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        .Options;</a:t>
            </a:r>
            <a:endParaRPr sz="17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17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 sz="1700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    var context = new ShopDbContext(options);</a:t>
            </a:r>
            <a:endParaRPr sz="17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 sz="1700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    context.Database.EnsureCreated();</a:t>
            </a:r>
            <a:endParaRPr sz="17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 sz="1700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    return context;</a:t>
            </a:r>
            <a:endParaRPr sz="17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ru-RU" sz="1700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700">
              <a:solidFill>
                <a:srgbClr val="454C54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000"/>
              <a:buNone/>
            </a:pPr>
            <a:r>
              <a:t/>
            </a:r>
            <a:endParaRPr sz="1700">
              <a:solidFill>
                <a:srgbClr val="5F6C73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83" name="Google Shape;383;g3f758271754_0_400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f758271754_0_406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EF In-memory </a:t>
            </a:r>
            <a:r>
              <a:rPr lang="ru-RU" sz="5400"/>
              <a:t>–</a:t>
            </a:r>
            <a:r>
              <a:rPr lang="ru-RU"/>
              <a:t> уникальность</a:t>
            </a:r>
            <a:endParaRPr/>
          </a:p>
        </p:txBody>
      </p:sp>
      <p:sp>
        <p:nvSpPr>
          <p:cNvPr id="390" name="Google Shape;390;g3f758271754_0_406"/>
          <p:cNvSpPr txBox="1"/>
          <p:nvPr>
            <p:ph idx="1" type="body"/>
          </p:nvPr>
        </p:nvSpPr>
        <p:spPr>
          <a:xfrm>
            <a:off x="587375" y="1808177"/>
            <a:ext cx="11017200" cy="43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 sz="19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[</a:t>
            </a:r>
            <a:r>
              <a:rPr lang="ru-RU" sz="1900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Fact</a:t>
            </a:r>
            <a:r>
              <a:rPr lang="ru-RU" sz="19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]</a:t>
            </a:r>
            <a:endParaRPr sz="19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 sz="1900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public void</a:t>
            </a:r>
            <a:r>
              <a:rPr lang="ru-RU" sz="1900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 InMemory_DoesNotEnforce_UniqueEmail</a:t>
            </a:r>
            <a:r>
              <a:rPr lang="ru-RU" sz="19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endParaRPr sz="19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 sz="19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{</a:t>
            </a:r>
            <a:endParaRPr sz="19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 sz="1900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   using var</a:t>
            </a:r>
            <a:r>
              <a:rPr lang="ru-RU" sz="1900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 context</a:t>
            </a:r>
            <a:r>
              <a:rPr lang="ru-RU" sz="1900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=</a:t>
            </a:r>
            <a:r>
              <a:rPr lang="ru-RU" sz="1900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 CreateContext</a:t>
            </a:r>
            <a:r>
              <a:rPr lang="ru-RU" sz="19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();</a:t>
            </a:r>
            <a:endParaRPr sz="19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 sz="19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context.Customers.</a:t>
            </a:r>
            <a:r>
              <a:rPr lang="ru-RU" sz="1900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Add</a:t>
            </a:r>
            <a:r>
              <a:rPr lang="ru-RU" sz="19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ru-RU" sz="1900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new</a:t>
            </a:r>
            <a:r>
              <a:rPr lang="ru-RU" sz="1900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 Customer</a:t>
            </a:r>
            <a:r>
              <a:rPr lang="ru-RU" sz="19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{ Email </a:t>
            </a:r>
            <a:r>
              <a:rPr lang="ru-RU" sz="1900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lang="ru-RU" sz="1900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"dup@example.com"</a:t>
            </a:r>
            <a:r>
              <a:rPr lang="ru-RU" sz="19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ru-RU" sz="1900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..</a:t>
            </a:r>
            <a:r>
              <a:rPr lang="ru-RU" sz="19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.});</a:t>
            </a:r>
            <a:endParaRPr sz="19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 sz="19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context.Customers.</a:t>
            </a:r>
            <a:r>
              <a:rPr lang="ru-RU" sz="1900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Add</a:t>
            </a:r>
            <a:r>
              <a:rPr lang="ru-RU" sz="19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ru-RU" sz="1900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new</a:t>
            </a:r>
            <a:r>
              <a:rPr lang="ru-RU" sz="1900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 Customer</a:t>
            </a:r>
            <a:r>
              <a:rPr lang="ru-RU" sz="19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{ Email </a:t>
            </a:r>
            <a:r>
              <a:rPr lang="ru-RU" sz="1900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lang="ru-RU" sz="1900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"dup@example.com"</a:t>
            </a:r>
            <a:r>
              <a:rPr lang="ru-RU" sz="19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ru-RU" sz="1900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..</a:t>
            </a:r>
            <a:r>
              <a:rPr lang="ru-RU" sz="19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.});</a:t>
            </a:r>
            <a:endParaRPr sz="19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19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 sz="19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Assert.</a:t>
            </a:r>
            <a:r>
              <a:rPr lang="ru-RU" sz="1900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Throws</a:t>
            </a:r>
            <a:r>
              <a:rPr lang="ru-RU" sz="19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&lt;</a:t>
            </a:r>
            <a:r>
              <a:rPr lang="ru-RU" sz="1900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DbUpdateException</a:t>
            </a:r>
            <a:r>
              <a:rPr lang="ru-RU" sz="19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&gt;(() </a:t>
            </a:r>
            <a:r>
              <a:rPr lang="ru-RU" sz="1900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=&gt;</a:t>
            </a:r>
            <a:r>
              <a:rPr lang="ru-RU" sz="19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context.</a:t>
            </a:r>
            <a:r>
              <a:rPr lang="ru-RU" sz="1900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SaveChanges</a:t>
            </a:r>
            <a:r>
              <a:rPr lang="ru-RU" sz="19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());</a:t>
            </a:r>
            <a:endParaRPr sz="19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 sz="1900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900">
              <a:solidFill>
                <a:srgbClr val="ADBAC7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91" name="Google Shape;391;g3f758271754_0_406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3f758271754_0_412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EF In-memory </a:t>
            </a:r>
            <a:r>
              <a:rPr lang="ru-RU" sz="5400"/>
              <a:t>–</a:t>
            </a:r>
            <a:r>
              <a:rPr lang="ru-RU"/>
              <a:t> уникальность </a:t>
            </a:r>
            <a:endParaRPr/>
          </a:p>
        </p:txBody>
      </p:sp>
      <p:sp>
        <p:nvSpPr>
          <p:cNvPr id="398" name="Google Shape;398;g3f758271754_0_412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99" name="Google Shape;399;g3f758271754_0_412"/>
          <p:cNvSpPr txBox="1"/>
          <p:nvPr/>
        </p:nvSpPr>
        <p:spPr>
          <a:xfrm>
            <a:off x="-25" y="3132750"/>
            <a:ext cx="12192000" cy="6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4858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50"/>
              <a:buFont typeface="Arial"/>
              <a:buNone/>
            </a:pPr>
            <a:r>
              <a:rPr b="0" i="0" lang="ru-RU" sz="295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Assert.</a:t>
            </a:r>
            <a:r>
              <a:rPr b="0" i="0" lang="ru-RU" sz="2950" u="none" cap="none" strike="noStrike">
                <a:solidFill>
                  <a:srgbClr val="D2A8FF"/>
                </a:solidFill>
                <a:latin typeface="Roboto Mono"/>
                <a:ea typeface="Roboto Mono"/>
                <a:cs typeface="Roboto Mono"/>
                <a:sym typeface="Roboto Mono"/>
              </a:rPr>
              <a:t>Throws</a:t>
            </a:r>
            <a:r>
              <a:rPr b="0" i="0" lang="ru-RU" sz="295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() </a:t>
            </a:r>
            <a:r>
              <a:rPr b="0" i="0" lang="ru-RU" sz="295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Failure</a:t>
            </a:r>
            <a:r>
              <a:rPr b="0" i="0" lang="ru-RU" sz="295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: No exception was thrown</a:t>
            </a:r>
            <a:endParaRPr b="0" i="0" sz="2950" u="none" cap="none" strike="noStrike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3f758271754_0_418"/>
          <p:cNvSpPr txBox="1"/>
          <p:nvPr>
            <p:ph type="title"/>
          </p:nvPr>
        </p:nvSpPr>
        <p:spPr>
          <a:xfrm>
            <a:off x="587375" y="62131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In-memory as a database fake</a:t>
            </a:r>
            <a:endParaRPr/>
          </a:p>
        </p:txBody>
      </p:sp>
      <p:sp>
        <p:nvSpPr>
          <p:cNvPr id="406" name="Google Shape;406;g3f758271754_0_418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07" name="Google Shape;407;g3f758271754_0_418"/>
          <p:cNvSpPr txBox="1"/>
          <p:nvPr/>
        </p:nvSpPr>
        <p:spPr>
          <a:xfrm>
            <a:off x="587375" y="2133250"/>
            <a:ext cx="11017200" cy="3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ru-RU" sz="3100" u="none" cap="none" strike="noStrike">
                <a:solidFill>
                  <a:srgbClr val="FEFFFE"/>
                </a:solidFill>
                <a:latin typeface="Montserrat"/>
                <a:ea typeface="Montserrat"/>
                <a:cs typeface="Montserrat"/>
                <a:sym typeface="Montserrat"/>
              </a:rPr>
              <a:t>EF Core also comes with an in-memory provider. Although this provider was originally designed to support internal testing of EF Core itself, some developers use it as a database fake when testing EF Core applications. </a:t>
            </a:r>
            <a:r>
              <a:rPr b="0" i="0" lang="ru-RU" sz="3100" u="none" cap="none" strike="noStrike">
                <a:solidFill>
                  <a:schemeClr val="dk1"/>
                </a:solidFill>
                <a:highlight>
                  <a:schemeClr val="accent3"/>
                </a:highlight>
                <a:latin typeface="Montserrat"/>
                <a:ea typeface="Montserrat"/>
                <a:cs typeface="Montserrat"/>
                <a:sym typeface="Montserrat"/>
              </a:rPr>
              <a:t>Doing so is highly discouraged</a:t>
            </a:r>
            <a:endParaRPr b="0" i="0" sz="3300" u="none" cap="none" strike="noStrike">
              <a:solidFill>
                <a:schemeClr val="dk1"/>
              </a:solidFill>
              <a:highlight>
                <a:schemeClr val="accent3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8" name="Google Shape;408;g3f758271754_0_418"/>
          <p:cNvSpPr txBox="1"/>
          <p:nvPr/>
        </p:nvSpPr>
        <p:spPr>
          <a:xfrm>
            <a:off x="495631" y="5569900"/>
            <a:ext cx="11017200" cy="8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FEFFFE"/>
                </a:solidFill>
                <a:latin typeface="Montserrat"/>
                <a:ea typeface="Montserrat"/>
                <a:cs typeface="Montserrat"/>
                <a:sym typeface="Montserrat"/>
              </a:rPr>
              <a:t>https://learn.microsoft.com/en-us/ef/core/testing/choosing-a-testing-strategy#in-memory-as-a-database-fake</a:t>
            </a:r>
            <a:endParaRPr b="0" i="0" sz="1500" u="none" cap="none" strike="noStrike">
              <a:solidFill>
                <a:srgbClr val="FEFFF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3f758271754_0_424"/>
          <p:cNvSpPr txBox="1"/>
          <p:nvPr>
            <p:ph type="title"/>
          </p:nvPr>
        </p:nvSpPr>
        <p:spPr>
          <a:xfrm>
            <a:off x="587375" y="62131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EF In-memory</a:t>
            </a:r>
            <a:endParaRPr/>
          </a:p>
        </p:txBody>
      </p:sp>
      <p:sp>
        <p:nvSpPr>
          <p:cNvPr id="415" name="Google Shape;415;g3f758271754_0_424"/>
          <p:cNvSpPr txBox="1"/>
          <p:nvPr/>
        </p:nvSpPr>
        <p:spPr>
          <a:xfrm>
            <a:off x="587375" y="1808200"/>
            <a:ext cx="11017200" cy="49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508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Не проверяет целостность данных (UNIQUE, FK, CASCADE, CHECK/NOT NULL)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508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Транзакции не поддерживаются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508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SQL и трансляция (RAW SQL, JSONB и т.д. не работают)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50800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Миграции и raw-SQL объекты не применяются 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6" name="Google Shape;416;g3f758271754_0_424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3f758271754_0_430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SQLite</a:t>
            </a:r>
            <a:endParaRPr/>
          </a:p>
        </p:txBody>
      </p:sp>
      <p:sp>
        <p:nvSpPr>
          <p:cNvPr id="423" name="Google Shape;423;g3f758271754_0_430"/>
          <p:cNvSpPr txBox="1"/>
          <p:nvPr/>
        </p:nvSpPr>
        <p:spPr>
          <a:xfrm>
            <a:off x="587400" y="1808175"/>
            <a:ext cx="11017200" cy="43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93700" lvl="0" marL="482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E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rgbClr val="FEFFFE"/>
                </a:solidFill>
                <a:latin typeface="Montserrat"/>
                <a:ea typeface="Montserrat"/>
                <a:cs typeface="Montserrat"/>
                <a:sym typeface="Montserrat"/>
              </a:rPr>
              <a:t>Реальная БД</a:t>
            </a:r>
            <a:endParaRPr b="0" i="0" sz="2200" u="none" cap="none" strike="noStrike">
              <a:solidFill>
                <a:srgbClr val="FEFFF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FEFFF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4" name="Google Shape;424;g3f758271754_0_430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3f758271754_0_436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SQLite</a:t>
            </a:r>
            <a:endParaRPr/>
          </a:p>
        </p:txBody>
      </p:sp>
      <p:sp>
        <p:nvSpPr>
          <p:cNvPr id="431" name="Google Shape;431;g3f758271754_0_436"/>
          <p:cNvSpPr txBox="1"/>
          <p:nvPr>
            <p:ph idx="1" type="body"/>
          </p:nvPr>
        </p:nvSpPr>
        <p:spPr>
          <a:xfrm>
            <a:off x="587400" y="1808175"/>
            <a:ext cx="11017200" cy="43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93700" lvl="0" marL="482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/>
              <a:t>Реальная БД</a:t>
            </a:r>
            <a:endParaRPr sz="2200"/>
          </a:p>
          <a:p>
            <a:pPr indent="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000"/>
              <a:buNone/>
            </a:pPr>
            <a:r>
              <a:t/>
            </a:r>
            <a:endParaRPr/>
          </a:p>
        </p:txBody>
      </p:sp>
      <p:sp>
        <p:nvSpPr>
          <p:cNvPr id="432" name="Google Shape;432;g3f758271754_0_436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33" name="Google Shape;433;g3f758271754_0_436"/>
          <p:cNvSpPr txBox="1"/>
          <p:nvPr/>
        </p:nvSpPr>
        <p:spPr>
          <a:xfrm>
            <a:off x="1047405" y="2473009"/>
            <a:ext cx="10405200" cy="3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1850" u="none" cap="none" strike="noStrike">
                <a:solidFill>
                  <a:srgbClr val="8B949E"/>
                </a:solidFill>
                <a:latin typeface="Roboto Mono"/>
                <a:ea typeface="Roboto Mono"/>
                <a:cs typeface="Roboto Mono"/>
                <a:sym typeface="Roboto Mono"/>
              </a:rPr>
              <a:t>-- ILIKE - регистронезависимый поиск</a:t>
            </a:r>
            <a:endParaRPr b="0" i="0" sz="1850" u="none" cap="none" strike="noStrike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185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SELECT * FROM</a:t>
            </a:r>
            <a:r>
              <a:rPr b="0" i="0" lang="ru-RU" sz="185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products </a:t>
            </a:r>
            <a:r>
              <a:rPr b="0" i="0" lang="ru-RU" sz="185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WHERE name</a:t>
            </a:r>
            <a:r>
              <a:rPr b="0" i="0" lang="ru-RU" sz="185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ILIKE </a:t>
            </a:r>
            <a:r>
              <a:rPr b="0" i="0" lang="ru-RU" sz="1850" u="none" cap="none" strike="noStrike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'%phone%'</a:t>
            </a:r>
            <a:r>
              <a:rPr b="0" i="0" lang="ru-RU" sz="185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;</a:t>
            </a:r>
            <a:endParaRPr b="0" i="0" sz="1850" u="none" cap="none" strike="noStrike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1850" u="none" cap="none" strike="noStrike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1850" u="none" cap="none" strike="noStrike">
                <a:solidFill>
                  <a:srgbClr val="8B949E"/>
                </a:solidFill>
                <a:latin typeface="Roboto Mono"/>
                <a:ea typeface="Roboto Mono"/>
                <a:cs typeface="Roboto Mono"/>
                <a:sym typeface="Roboto Mono"/>
              </a:rPr>
              <a:t>-- JSONB-операторы</a:t>
            </a:r>
            <a:endParaRPr b="0" i="0" sz="1850" u="none" cap="none" strike="noStrike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185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SELECT * FROM</a:t>
            </a:r>
            <a:r>
              <a:rPr b="0" i="0" lang="ru-RU" sz="185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orders </a:t>
            </a:r>
            <a:r>
              <a:rPr b="0" i="0" lang="ru-RU" sz="185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WHERE</a:t>
            </a:r>
            <a:r>
              <a:rPr b="0" i="0" lang="ru-RU" sz="185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metadata</a:t>
            </a:r>
            <a:r>
              <a:rPr b="0" i="0" lang="ru-RU" sz="185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-&gt;&gt;</a:t>
            </a:r>
            <a:r>
              <a:rPr b="0" i="0" lang="ru-RU" sz="1850" u="none" cap="none" strike="noStrike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'status'</a:t>
            </a:r>
            <a:r>
              <a:rPr b="0" i="0" lang="ru-RU" sz="185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=</a:t>
            </a:r>
            <a:r>
              <a:rPr b="0" i="0" lang="ru-RU" sz="1850" u="none" cap="none" strike="noStrike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 'paid'</a:t>
            </a:r>
            <a:r>
              <a:rPr b="0" i="0" lang="ru-RU" sz="185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;</a:t>
            </a:r>
            <a:endParaRPr b="0" i="0" sz="1850" u="none" cap="none" strike="noStrike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1850" u="none" cap="none" strike="noStrike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1850" u="none" cap="none" strike="noStrike">
                <a:solidFill>
                  <a:srgbClr val="8B949E"/>
                </a:solidFill>
                <a:latin typeface="Roboto Mono"/>
                <a:ea typeface="Roboto Mono"/>
                <a:cs typeface="Roboto Mono"/>
                <a:sym typeface="Roboto Mono"/>
              </a:rPr>
              <a:t>-- string_agg, array_agg</a:t>
            </a:r>
            <a:endParaRPr b="0" i="0" sz="1850" u="none" cap="none" strike="noStrike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185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SELECT</a:t>
            </a:r>
            <a:r>
              <a:rPr b="0" i="0" lang="ru-RU" sz="185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customer_id, </a:t>
            </a:r>
            <a:r>
              <a:rPr b="0" i="0" lang="ru-RU" sz="1850" u="none" cap="none" strike="noStrike">
                <a:solidFill>
                  <a:srgbClr val="79C0FF"/>
                </a:solidFill>
                <a:latin typeface="Roboto Mono"/>
                <a:ea typeface="Roboto Mono"/>
                <a:cs typeface="Roboto Mono"/>
                <a:sym typeface="Roboto Mono"/>
              </a:rPr>
              <a:t>string_agg</a:t>
            </a:r>
            <a:r>
              <a:rPr b="0" i="0" lang="ru-RU" sz="185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ru-RU" sz="185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name</a:t>
            </a:r>
            <a:r>
              <a:rPr b="0" i="0" lang="ru-RU" sz="185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b="0" i="0" lang="ru-RU" sz="1850" u="none" cap="none" strike="noStrike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', '</a:t>
            </a:r>
            <a:r>
              <a:rPr b="0" i="0" lang="ru-RU" sz="185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) </a:t>
            </a:r>
            <a:r>
              <a:rPr b="0" i="0" lang="ru-RU" sz="185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FROM</a:t>
            </a:r>
            <a:r>
              <a:rPr b="0" i="0" lang="ru-RU" sz="185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products </a:t>
            </a:r>
            <a:r>
              <a:rPr b="0" i="0" lang="ru-RU" sz="185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GROUP BY</a:t>
            </a:r>
            <a:r>
              <a:rPr b="0" i="0" lang="ru-RU" sz="185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customer_id;</a:t>
            </a:r>
            <a:endParaRPr b="0" i="0" sz="1850" u="none" cap="none" strike="noStrike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1850" u="none" cap="none" strike="noStrike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1850" u="none" cap="none" strike="noStrike">
                <a:solidFill>
                  <a:srgbClr val="8B949E"/>
                </a:solidFill>
                <a:latin typeface="Roboto Mono"/>
                <a:ea typeface="Roboto Mono"/>
                <a:cs typeface="Roboto Mono"/>
                <a:sym typeface="Roboto Mono"/>
              </a:rPr>
              <a:t>-- RETURNING после INSERT</a:t>
            </a:r>
            <a:endParaRPr b="0" i="0" sz="1850" u="none" cap="none" strike="noStrike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4858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-RU" sz="185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INSERT INTO</a:t>
            </a:r>
            <a:r>
              <a:rPr b="0" i="0" lang="ru-RU" sz="185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products (</a:t>
            </a:r>
            <a:r>
              <a:rPr b="0" i="0" lang="ru-RU" sz="185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name</a:t>
            </a:r>
            <a:r>
              <a:rPr b="0" i="0" lang="ru-RU" sz="185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) </a:t>
            </a:r>
            <a:r>
              <a:rPr b="0" i="0" lang="ru-RU" sz="185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VALUES</a:t>
            </a:r>
            <a:r>
              <a:rPr b="0" i="0" lang="ru-RU" sz="185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(</a:t>
            </a:r>
            <a:r>
              <a:rPr b="0" i="0" lang="ru-RU" sz="1850" u="none" cap="none" strike="noStrike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'Phone'</a:t>
            </a:r>
            <a:r>
              <a:rPr b="0" i="0" lang="ru-RU" sz="185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) RETURNING id;</a:t>
            </a:r>
            <a:endParaRPr b="0" i="0" sz="1850" u="none" cap="none" strike="noStrike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7F7F7F"/>
              </a:solidFill>
              <a:highlight>
                <a:srgbClr val="FEFFFE"/>
              </a:highlight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3f758271754_0_443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SQLite</a:t>
            </a:r>
            <a:endParaRPr/>
          </a:p>
        </p:txBody>
      </p:sp>
      <p:sp>
        <p:nvSpPr>
          <p:cNvPr id="440" name="Google Shape;440;g3f758271754_0_443"/>
          <p:cNvSpPr txBox="1"/>
          <p:nvPr>
            <p:ph idx="1" type="body"/>
          </p:nvPr>
        </p:nvSpPr>
        <p:spPr>
          <a:xfrm>
            <a:off x="587400" y="1808175"/>
            <a:ext cx="11017200" cy="43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93700" lvl="0" marL="482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/>
              <a:t>Реальная БД</a:t>
            </a:r>
            <a:endParaRPr sz="2200"/>
          </a:p>
          <a:p>
            <a:pPr indent="-393700" lvl="0" marL="482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/>
              <a:t>Свой диалект</a:t>
            </a:r>
            <a:endParaRPr sz="2200"/>
          </a:p>
          <a:p>
            <a:pPr indent="-393700" lvl="0" marL="482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/>
              <a:t>Миграции для SQLite и PostgreSQL расходятся</a:t>
            </a:r>
            <a:endParaRPr sz="2200"/>
          </a:p>
          <a:p>
            <a:pPr indent="-393700" lvl="0" marL="482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/>
              <a:t>Некоторые операции вообще не поддерживаются </a:t>
            </a:r>
            <a:br>
              <a:rPr lang="ru-RU" sz="2200"/>
            </a:br>
            <a:r>
              <a:rPr lang="ru-RU" sz="2200"/>
              <a:t>(ALTER/DROP COLUMN в старых версиях)</a:t>
            </a:r>
            <a:endParaRPr sz="2200"/>
          </a:p>
          <a:p>
            <a:pPr indent="-393700" lvl="0" marL="4826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200"/>
              <a:buFont typeface="Arial"/>
              <a:buChar char="•"/>
            </a:pPr>
            <a:r>
              <a:rPr lang="ru-RU" sz="2200"/>
              <a:t>Блокируется вся база данных на запись (SQLITE_BUSY)</a:t>
            </a:r>
            <a:endParaRPr sz="2200"/>
          </a:p>
        </p:txBody>
      </p:sp>
      <p:sp>
        <p:nvSpPr>
          <p:cNvPr id="441" name="Google Shape;441;g3f758271754_0_443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3f758271754_0_449"/>
          <p:cNvSpPr txBox="1"/>
          <p:nvPr>
            <p:ph type="title"/>
          </p:nvPr>
        </p:nvSpPr>
        <p:spPr>
          <a:xfrm>
            <a:off x="1207500" y="2723736"/>
            <a:ext cx="97770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Фейки делают </a:t>
            </a:r>
            <a:r>
              <a:rPr lang="ru-RU">
                <a:solidFill>
                  <a:schemeClr val="lt1"/>
                </a:solidFill>
                <a:highlight>
                  <a:schemeClr val="accent4"/>
                </a:highlight>
              </a:rPr>
              <a:t>только хуже!</a:t>
            </a:r>
            <a:endParaRPr>
              <a:solidFill>
                <a:schemeClr val="lt1"/>
              </a:solidFill>
              <a:highlight>
                <a:schemeClr val="accent4"/>
              </a:highlight>
            </a:endParaRPr>
          </a:p>
        </p:txBody>
      </p:sp>
      <p:sp>
        <p:nvSpPr>
          <p:cNvPr id="448" name="Google Shape;448;g3f758271754_0_449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3f758271754_0_454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PostgreSQL с роллбэками</a:t>
            </a:r>
            <a:endParaRPr/>
          </a:p>
        </p:txBody>
      </p:sp>
      <p:sp>
        <p:nvSpPr>
          <p:cNvPr id="455" name="Google Shape;455;g3f758271754_0_454"/>
          <p:cNvSpPr txBox="1"/>
          <p:nvPr>
            <p:ph idx="1" type="body"/>
          </p:nvPr>
        </p:nvSpPr>
        <p:spPr>
          <a:xfrm>
            <a:off x="587400" y="1808175"/>
            <a:ext cx="11256300" cy="43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•"/>
            </a:pPr>
            <a:r>
              <a:rPr lang="ru-RU" sz="2200"/>
              <a:t>Очень быстрый подход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•"/>
            </a:pPr>
            <a:r>
              <a:rPr lang="ru-RU" sz="2200"/>
              <a:t>Рабочий подход до определенной степени сложности логики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•"/>
            </a:pPr>
            <a:r>
              <a:rPr lang="ru-RU" sz="2200"/>
              <a:t>Если в коде есть создание и коммит транзакций – возникнут </a:t>
            </a:r>
            <a:br>
              <a:rPr lang="ru-RU" sz="2200"/>
            </a:br>
            <a:r>
              <a:rPr lang="ru-RU" sz="2200"/>
              <a:t>конфликты с внешней транзакцией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200"/>
              <a:buChar char="•"/>
            </a:pPr>
            <a:r>
              <a:rPr lang="ru-RU" sz="2200"/>
              <a:t>Всё должно работать через одно соединение </a:t>
            </a:r>
            <a:br>
              <a:rPr lang="ru-RU" sz="2200"/>
            </a:br>
            <a:r>
              <a:rPr lang="ru-RU" sz="2200"/>
              <a:t>с внешней открытой транзакцией</a:t>
            </a:r>
            <a:endParaRPr sz="2200"/>
          </a:p>
        </p:txBody>
      </p:sp>
      <p:sp>
        <p:nvSpPr>
          <p:cNvPr id="456" name="Google Shape;456;g3f758271754_0_454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2" name="Google Shape;462;g3f758271754_0_460"/>
          <p:cNvPicPr preferRelativeResize="0"/>
          <p:nvPr/>
        </p:nvPicPr>
        <p:blipFill rotWithShape="1">
          <a:blip r:embed="rId3">
            <a:alphaModFix/>
          </a:blip>
          <a:srcRect b="8123" l="2066" r="2267" t="6283"/>
          <a:stretch/>
        </p:blipFill>
        <p:spPr>
          <a:xfrm>
            <a:off x="2330250" y="879600"/>
            <a:ext cx="7531500" cy="5098800"/>
          </a:xfrm>
          <a:prstGeom prst="roundRect">
            <a:avLst>
              <a:gd fmla="val 4467" name="adj"/>
            </a:avLst>
          </a:prstGeom>
          <a:noFill/>
          <a:ln>
            <a:noFill/>
          </a:ln>
        </p:spPr>
      </p:pic>
      <p:sp>
        <p:nvSpPr>
          <p:cNvPr id="463" name="Google Shape;463;g3f758271754_0_460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64" name="Google Shape;464;g3f758271754_0_460"/>
          <p:cNvSpPr txBox="1"/>
          <p:nvPr/>
        </p:nvSpPr>
        <p:spPr>
          <a:xfrm>
            <a:off x="2449025" y="5973833"/>
            <a:ext cx="72939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ru-RU" sz="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"Наруто" (Naruto), © Studio Pierrot / Masashi Kishimoto</a:t>
            </a:r>
            <a:endParaRPr b="0" i="0" sz="5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3f758271754_0_465"/>
          <p:cNvSpPr txBox="1"/>
          <p:nvPr>
            <p:ph type="title"/>
          </p:nvPr>
        </p:nvSpPr>
        <p:spPr>
          <a:xfrm>
            <a:off x="587375" y="2723736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Как бы я делал это </a:t>
            </a:r>
            <a:r>
              <a:rPr lang="ru-RU">
                <a:solidFill>
                  <a:schemeClr val="lt1"/>
                </a:solidFill>
                <a:highlight>
                  <a:schemeClr val="accent4"/>
                </a:highlight>
              </a:rPr>
              <a:t>сейчас</a:t>
            </a:r>
            <a:endParaRPr>
              <a:solidFill>
                <a:schemeClr val="lt1"/>
              </a:solidFill>
              <a:highlight>
                <a:schemeClr val="accent4"/>
              </a:highlight>
            </a:endParaRPr>
          </a:p>
        </p:txBody>
      </p:sp>
      <p:sp>
        <p:nvSpPr>
          <p:cNvPr id="471" name="Google Shape;471;g3f758271754_0_465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3f758271754_0_470"/>
          <p:cNvSpPr txBox="1"/>
          <p:nvPr>
            <p:ph idx="1" type="body"/>
          </p:nvPr>
        </p:nvSpPr>
        <p:spPr>
          <a:xfrm>
            <a:off x="587375" y="2148075"/>
            <a:ext cx="9816600" cy="40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93700" lvl="0" marL="482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>
                <a:solidFill>
                  <a:schemeClr val="accent4"/>
                </a:solidFill>
              </a:rPr>
              <a:t>Скорость выполнения – </a:t>
            </a:r>
            <a:r>
              <a:rPr lang="ru-RU" sz="2200"/>
              <a:t>медленные тесты гоняют реже</a:t>
            </a:r>
            <a:br>
              <a:rPr lang="ru-RU" sz="2200"/>
            </a:br>
            <a:r>
              <a:rPr lang="ru-RU" sz="2200"/>
              <a:t>или вообще не гоняют</a:t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000"/>
              <a:buNone/>
            </a:pPr>
            <a:r>
              <a:t/>
            </a:r>
            <a:endParaRPr sz="2200"/>
          </a:p>
        </p:txBody>
      </p:sp>
      <p:sp>
        <p:nvSpPr>
          <p:cNvPr id="478" name="Google Shape;478;g3f758271754_0_470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Требования к тестам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t/>
            </a:r>
            <a:endParaRPr/>
          </a:p>
        </p:txBody>
      </p:sp>
      <p:sp>
        <p:nvSpPr>
          <p:cNvPr id="479" name="Google Shape;479;g3f758271754_0_470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3fbb39932e7_0_53"/>
          <p:cNvSpPr txBox="1"/>
          <p:nvPr>
            <p:ph idx="1" type="body"/>
          </p:nvPr>
        </p:nvSpPr>
        <p:spPr>
          <a:xfrm>
            <a:off x="587375" y="1808175"/>
            <a:ext cx="9816600" cy="43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ru-RU" sz="2200"/>
              <a:t>Команда из 10 разработчиков, 5 PR в день на команду, по 3 прогона CI на PR. </a:t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 sz="2200"/>
              <a:t>250 рабочих дней в году, средний прогон тестов 20 минут, средневзвешенная стоимость часа разработчика 4500 руб (для бизнеса), стоимость часа CI раннера ~100 руб.</a:t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000"/>
              <a:buNone/>
            </a:pPr>
            <a:r>
              <a:rPr lang="ru-RU" sz="2200"/>
              <a:t>Потери разработчика на ожидание и переключение контекста 50%</a:t>
            </a:r>
            <a:endParaRPr sz="2200"/>
          </a:p>
        </p:txBody>
      </p:sp>
      <p:sp>
        <p:nvSpPr>
          <p:cNvPr id="486" name="Google Shape;486;g3fbb39932e7_0_53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Стоимость скорости</a:t>
            </a:r>
            <a:endParaRPr/>
          </a:p>
        </p:txBody>
      </p:sp>
      <p:sp>
        <p:nvSpPr>
          <p:cNvPr id="487" name="Google Shape;487;g3fbb39932e7_0_53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88" name="Google Shape;488;g3fbb39932e7_0_53"/>
          <p:cNvSpPr txBox="1"/>
          <p:nvPr/>
        </p:nvSpPr>
        <p:spPr>
          <a:xfrm>
            <a:off x="587375" y="5486675"/>
            <a:ext cx="10631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Рыночные штатные ставки: junior 1 300–2 700, middle 3 100–5 600, senior от 5 700 ₽/час. (Клерк, обзор рынка, октябрь 2025)</a:t>
            </a:r>
            <a:endParaRPr b="0" i="0" sz="1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9" name="Google Shape;489;g3fbb39932e7_0_53"/>
          <p:cNvSpPr txBox="1"/>
          <p:nvPr/>
        </p:nvSpPr>
        <p:spPr>
          <a:xfrm>
            <a:off x="587375" y="6042900"/>
            <a:ext cx="4328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CI: GitHub Actions Linux 4-core, $0,016/мин. </a:t>
            </a:r>
            <a:endParaRPr b="0" i="0" sz="1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3fbb39932e7_0_69"/>
          <p:cNvSpPr txBox="1"/>
          <p:nvPr>
            <p:ph idx="1" type="body"/>
          </p:nvPr>
        </p:nvSpPr>
        <p:spPr>
          <a:xfrm>
            <a:off x="587375" y="2173694"/>
            <a:ext cx="6943200" cy="158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ru-RU" sz="2100"/>
              <a:t>5 PR х 3 попыток х 250 рабочих дней = </a:t>
            </a:r>
            <a:r>
              <a:rPr lang="ru-RU" sz="2100">
                <a:solidFill>
                  <a:schemeClr val="lt1"/>
                </a:solidFill>
                <a:highlight>
                  <a:schemeClr val="accent4"/>
                </a:highlight>
              </a:rPr>
              <a:t>3750</a:t>
            </a:r>
            <a:r>
              <a:rPr lang="ru-RU" sz="2100"/>
              <a:t> прогонов в год</a:t>
            </a:r>
            <a:endParaRPr sz="21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000"/>
              <a:buNone/>
            </a:pPr>
            <a:r>
              <a:t/>
            </a:r>
            <a:endParaRPr sz="2100"/>
          </a:p>
        </p:txBody>
      </p:sp>
      <p:sp>
        <p:nvSpPr>
          <p:cNvPr id="496" name="Google Shape;496;g3fbb39932e7_0_69"/>
          <p:cNvSpPr txBox="1"/>
          <p:nvPr>
            <p:ph idx="4294967295"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Стоимость скорости</a:t>
            </a:r>
            <a:endParaRPr/>
          </a:p>
        </p:txBody>
      </p:sp>
      <p:sp>
        <p:nvSpPr>
          <p:cNvPr id="497" name="Google Shape;497;g3fbb39932e7_0_69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98" name="Google Shape;498;g3fbb39932e7_0_69"/>
          <p:cNvSpPr txBox="1"/>
          <p:nvPr>
            <p:ph idx="2" type="body"/>
          </p:nvPr>
        </p:nvSpPr>
        <p:spPr>
          <a:xfrm>
            <a:off x="4431800" y="4128025"/>
            <a:ext cx="7174800" cy="158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1425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ru-RU" sz="2100">
                <a:solidFill>
                  <a:schemeClr val="lt1"/>
                </a:solidFill>
                <a:highlight>
                  <a:schemeClr val="accent4"/>
                </a:highlight>
              </a:rPr>
              <a:t>625</a:t>
            </a:r>
            <a:r>
              <a:rPr lang="ru-RU" sz="2100"/>
              <a:t> часов машинного времени CI ~60 тыс. рублей</a:t>
            </a:r>
            <a:endParaRPr sz="21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 sz="2100"/>
              <a:t>Время разработчиков (50%) </a:t>
            </a:r>
            <a:r>
              <a:rPr lang="ru-RU" sz="2100">
                <a:solidFill>
                  <a:schemeClr val="lt1"/>
                </a:solidFill>
                <a:highlight>
                  <a:schemeClr val="accent4"/>
                </a:highlight>
              </a:rPr>
              <a:t>~310</a:t>
            </a:r>
            <a:r>
              <a:rPr lang="ru-RU" sz="2100"/>
              <a:t> часов - ~1.4 млн Р.</a:t>
            </a:r>
            <a:endParaRPr sz="21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3fbb39932e7_0_32"/>
          <p:cNvSpPr txBox="1"/>
          <p:nvPr>
            <p:ph idx="1" type="body"/>
          </p:nvPr>
        </p:nvSpPr>
        <p:spPr>
          <a:xfrm>
            <a:off x="587375" y="2148075"/>
            <a:ext cx="9816600" cy="40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93700" lvl="0" marL="482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>
                <a:solidFill>
                  <a:schemeClr val="accent4"/>
                </a:solidFill>
              </a:rPr>
              <a:t>Скорость выполнения – </a:t>
            </a:r>
            <a:r>
              <a:rPr lang="ru-RU" sz="2200"/>
              <a:t>медленные тесты гоняют реже</a:t>
            </a:r>
            <a:br>
              <a:rPr lang="ru-RU" sz="2200"/>
            </a:br>
            <a:r>
              <a:rPr lang="ru-RU" sz="2200"/>
              <a:t>или вообще не гоняют</a:t>
            </a:r>
            <a:endParaRPr sz="2200"/>
          </a:p>
          <a:p>
            <a:pPr indent="-393700" lvl="0" marL="482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>
                <a:solidFill>
                  <a:schemeClr val="accent4"/>
                </a:solidFill>
              </a:rPr>
              <a:t>Изоляция – </a:t>
            </a:r>
            <a:r>
              <a:rPr lang="ru-RU" sz="2200"/>
              <a:t>для предсказуемости, простоты тестов и возможности параллелизма</a:t>
            </a:r>
            <a:endParaRPr b="1" sz="2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000"/>
              <a:buNone/>
            </a:pPr>
            <a:r>
              <a:t/>
            </a:r>
            <a:endParaRPr sz="2200"/>
          </a:p>
        </p:txBody>
      </p:sp>
      <p:sp>
        <p:nvSpPr>
          <p:cNvPr id="505" name="Google Shape;505;g3fbb39932e7_0_32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Требования к тестам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t/>
            </a:r>
            <a:endParaRPr/>
          </a:p>
        </p:txBody>
      </p:sp>
      <p:sp>
        <p:nvSpPr>
          <p:cNvPr id="506" name="Google Shape;506;g3fbb39932e7_0_32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3fbb39932e7_0_46"/>
          <p:cNvSpPr txBox="1"/>
          <p:nvPr>
            <p:ph idx="1" type="body"/>
          </p:nvPr>
        </p:nvSpPr>
        <p:spPr>
          <a:xfrm>
            <a:off x="587375" y="2148075"/>
            <a:ext cx="9816600" cy="40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93700" lvl="0" marL="482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>
                <a:solidFill>
                  <a:schemeClr val="accent4"/>
                </a:solidFill>
              </a:rPr>
              <a:t>Скорость выполнения – </a:t>
            </a:r>
            <a:r>
              <a:rPr lang="ru-RU" sz="2200"/>
              <a:t>медленные тесты гоняют реже</a:t>
            </a:r>
            <a:br>
              <a:rPr lang="ru-RU" sz="2200"/>
            </a:br>
            <a:r>
              <a:rPr lang="ru-RU" sz="2200"/>
              <a:t>или вообще не гоняют</a:t>
            </a:r>
            <a:endParaRPr sz="2200"/>
          </a:p>
          <a:p>
            <a:pPr indent="-393700" lvl="0" marL="482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>
                <a:solidFill>
                  <a:schemeClr val="accent4"/>
                </a:solidFill>
              </a:rPr>
              <a:t>Изоляция – </a:t>
            </a:r>
            <a:r>
              <a:rPr lang="ru-RU" sz="2200"/>
              <a:t>для предсказуемости, простоты тестов и возможности параллелизма</a:t>
            </a:r>
            <a:endParaRPr sz="2200"/>
          </a:p>
          <a:p>
            <a:pPr indent="-393700" lvl="0" marL="482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>
                <a:solidFill>
                  <a:schemeClr val="accent4"/>
                </a:solidFill>
              </a:rPr>
              <a:t>Возможность локального запуска –</a:t>
            </a:r>
            <a:r>
              <a:rPr lang="ru-RU" sz="2200"/>
              <a:t> дебаг, более быстрый feedback loop для агентов и для меня</a:t>
            </a:r>
            <a:endParaRPr b="1" sz="2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000"/>
              <a:buNone/>
            </a:pPr>
            <a:r>
              <a:t/>
            </a:r>
            <a:endParaRPr sz="2200"/>
          </a:p>
        </p:txBody>
      </p:sp>
      <p:sp>
        <p:nvSpPr>
          <p:cNvPr id="513" name="Google Shape;513;g3fbb39932e7_0_46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Требования к тестам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t/>
            </a:r>
            <a:endParaRPr/>
          </a:p>
        </p:txBody>
      </p:sp>
      <p:sp>
        <p:nvSpPr>
          <p:cNvPr id="514" name="Google Shape;514;g3fbb39932e7_0_46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0" name="Google Shape;520;g3f758271754_0_476"/>
          <p:cNvPicPr preferRelativeResize="0"/>
          <p:nvPr/>
        </p:nvPicPr>
        <p:blipFill rotWithShape="1">
          <a:blip r:embed="rId3">
            <a:alphaModFix/>
          </a:blip>
          <a:srcRect b="1623" l="0" r="0" t="0"/>
          <a:stretch/>
        </p:blipFill>
        <p:spPr>
          <a:xfrm>
            <a:off x="3885450" y="683250"/>
            <a:ext cx="4421100" cy="5491500"/>
          </a:xfrm>
          <a:prstGeom prst="roundRect">
            <a:avLst>
              <a:gd fmla="val 3821" name="adj"/>
            </a:avLst>
          </a:prstGeom>
          <a:noFill/>
          <a:ln>
            <a:noFill/>
          </a:ln>
        </p:spPr>
      </p:pic>
      <p:sp>
        <p:nvSpPr>
          <p:cNvPr id="521" name="Google Shape;521;g3f758271754_0_476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522" name="Google Shape;522;g3f758271754_0_476"/>
          <p:cNvSpPr txBox="1"/>
          <p:nvPr/>
        </p:nvSpPr>
        <p:spPr>
          <a:xfrm>
            <a:off x="2449025" y="6181651"/>
            <a:ext cx="72939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ru-RU" sz="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Мем из интернета - 1 шт. Источник: @ffmemesbot </a:t>
            </a:r>
            <a:endParaRPr b="0" i="0" sz="5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3fbb39932e7_0_39"/>
          <p:cNvSpPr txBox="1"/>
          <p:nvPr>
            <p:ph idx="1" type="body"/>
          </p:nvPr>
        </p:nvSpPr>
        <p:spPr>
          <a:xfrm>
            <a:off x="587375" y="2148075"/>
            <a:ext cx="9816600" cy="40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93700" lvl="0" marL="482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>
                <a:solidFill>
                  <a:schemeClr val="accent4"/>
                </a:solidFill>
              </a:rPr>
              <a:t>Скорость выполнения – </a:t>
            </a:r>
            <a:r>
              <a:rPr lang="ru-RU" sz="2200"/>
              <a:t>медленные тесты гоняют реже</a:t>
            </a:r>
            <a:br>
              <a:rPr lang="ru-RU" sz="2200"/>
            </a:br>
            <a:r>
              <a:rPr lang="ru-RU" sz="2200"/>
              <a:t>или вообще не гоняют</a:t>
            </a:r>
            <a:endParaRPr sz="2200"/>
          </a:p>
          <a:p>
            <a:pPr indent="-393700" lvl="0" marL="482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>
                <a:solidFill>
                  <a:schemeClr val="accent4"/>
                </a:solidFill>
              </a:rPr>
              <a:t>Изоляция – </a:t>
            </a:r>
            <a:r>
              <a:rPr lang="ru-RU" sz="2200"/>
              <a:t>для предсказуемости, простоты тестов и возможности параллелизма</a:t>
            </a:r>
            <a:endParaRPr sz="2200"/>
          </a:p>
          <a:p>
            <a:pPr indent="-393700" lvl="0" marL="482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>
                <a:solidFill>
                  <a:schemeClr val="accent4"/>
                </a:solidFill>
              </a:rPr>
              <a:t>Возможность локального запуска –</a:t>
            </a:r>
            <a:r>
              <a:rPr lang="ru-RU" sz="2200"/>
              <a:t> дебаг, более быстрый feedback loop для агентов и для меня</a:t>
            </a:r>
            <a:endParaRPr b="1" sz="2200"/>
          </a:p>
          <a:p>
            <a:pPr indent="-393700" lvl="0" marL="482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•"/>
            </a:pPr>
            <a:r>
              <a:rPr lang="ru-RU" sz="2200">
                <a:solidFill>
                  <a:schemeClr val="accent4"/>
                </a:solidFill>
              </a:rPr>
              <a:t>Простота </a:t>
            </a:r>
            <a:r>
              <a:rPr lang="ru-RU" sz="2200"/>
              <a:t>в написании</a:t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000"/>
              <a:buNone/>
            </a:pPr>
            <a:r>
              <a:t/>
            </a:r>
            <a:endParaRPr sz="2200"/>
          </a:p>
        </p:txBody>
      </p:sp>
      <p:sp>
        <p:nvSpPr>
          <p:cNvPr id="529" name="Google Shape;529;g3fbb39932e7_0_39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Требования к тестам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t/>
            </a:r>
            <a:endParaRPr/>
          </a:p>
        </p:txBody>
      </p:sp>
      <p:sp>
        <p:nvSpPr>
          <p:cNvPr id="530" name="Google Shape;530;g3fbb39932e7_0_39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3fb49a2d79f_0_437"/>
          <p:cNvSpPr txBox="1"/>
          <p:nvPr>
            <p:ph type="title"/>
          </p:nvPr>
        </p:nvSpPr>
        <p:spPr>
          <a:xfrm>
            <a:off x="1207500" y="2723736"/>
            <a:ext cx="97770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 sz="4900"/>
              <a:t>Как создавать </a:t>
            </a:r>
            <a:r>
              <a:rPr lang="ru-RU" sz="4900">
                <a:solidFill>
                  <a:schemeClr val="accent4"/>
                </a:solidFill>
              </a:rPr>
              <a:t>реальные</a:t>
            </a:r>
            <a:r>
              <a:rPr lang="ru-RU" sz="4900"/>
              <a:t> бд?</a:t>
            </a:r>
            <a:endParaRPr sz="4900">
              <a:solidFill>
                <a:schemeClr val="lt1"/>
              </a:solidFill>
              <a:highlight>
                <a:schemeClr val="accent4"/>
              </a:highlight>
            </a:endParaRPr>
          </a:p>
        </p:txBody>
      </p:sp>
      <p:sp>
        <p:nvSpPr>
          <p:cNvPr id="537" name="Google Shape;537;g3fb49a2d79f_0_437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3f758271754_0_487"/>
          <p:cNvSpPr txBox="1"/>
          <p:nvPr>
            <p:ph idx="1" type="body"/>
          </p:nvPr>
        </p:nvSpPr>
        <p:spPr>
          <a:xfrm>
            <a:off x="587375" y="2148075"/>
            <a:ext cx="11017200" cy="40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93700" lvl="0" marL="482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>
                <a:solidFill>
                  <a:schemeClr val="accent4"/>
                </a:solidFill>
              </a:rPr>
              <a:t>Одна БД на весь запуск –</a:t>
            </a:r>
            <a:r>
              <a:rPr lang="ru-RU" sz="2200"/>
              <a:t> быстро создается, один раз мигрируется – </a:t>
            </a:r>
            <a:br>
              <a:rPr lang="ru-RU" sz="2200"/>
            </a:br>
            <a:r>
              <a:rPr lang="ru-RU" sz="2200"/>
              <a:t>худший вариант изоляции</a:t>
            </a:r>
            <a:endParaRPr sz="2200"/>
          </a:p>
          <a:p>
            <a:pPr indent="-393700" lvl="0" marL="482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>
                <a:solidFill>
                  <a:schemeClr val="accent4"/>
                </a:solidFill>
              </a:rPr>
              <a:t>Одна БД на тест класс – </a:t>
            </a:r>
            <a:r>
              <a:rPr lang="ru-RU" sz="2200"/>
              <a:t>создание и миграция на тест класс – </a:t>
            </a:r>
            <a:br>
              <a:rPr lang="ru-RU" sz="2200"/>
            </a:br>
            <a:r>
              <a:rPr lang="ru-RU" sz="2200"/>
              <a:t>изоляция внутри тест класса нарушена</a:t>
            </a:r>
            <a:endParaRPr sz="2200"/>
          </a:p>
          <a:p>
            <a:pPr indent="-393700" lvl="0" marL="482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>
                <a:solidFill>
                  <a:schemeClr val="accent4"/>
                </a:solidFill>
              </a:rPr>
              <a:t>Одна БД на тест – </a:t>
            </a:r>
            <a:r>
              <a:rPr lang="ru-RU" sz="2200"/>
              <a:t>полная изоляция – создание </a:t>
            </a:r>
            <a:br>
              <a:rPr lang="ru-RU" sz="2200"/>
            </a:br>
            <a:r>
              <a:rPr lang="ru-RU" sz="2200"/>
              <a:t>и миграции БД на тест</a:t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000"/>
              <a:buNone/>
            </a:pPr>
            <a:r>
              <a:t/>
            </a:r>
            <a:endParaRPr sz="2200"/>
          </a:p>
        </p:txBody>
      </p:sp>
      <p:sp>
        <p:nvSpPr>
          <p:cNvPr id="544" name="Google Shape;544;g3f758271754_0_487"/>
          <p:cNvSpPr txBox="1"/>
          <p:nvPr>
            <p:ph type="title"/>
          </p:nvPr>
        </p:nvSpPr>
        <p:spPr>
          <a:xfrm>
            <a:off x="587375" y="584200"/>
            <a:ext cx="11017200" cy="9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Создание реальных БД </a:t>
            </a:r>
            <a:br>
              <a:rPr lang="ru-RU"/>
            </a:br>
            <a:r>
              <a:rPr lang="ru-RU"/>
              <a:t>под тесты</a:t>
            </a:r>
            <a:endParaRPr/>
          </a:p>
        </p:txBody>
      </p:sp>
      <p:sp>
        <p:nvSpPr>
          <p:cNvPr id="545" name="Google Shape;545;g3f758271754_0_487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3f758271754_0_493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Testcontainers</a:t>
            </a:r>
            <a:endParaRPr/>
          </a:p>
        </p:txBody>
      </p:sp>
      <p:pic>
        <p:nvPicPr>
          <p:cNvPr id="552" name="Google Shape;552;g3f758271754_0_493"/>
          <p:cNvPicPr preferRelativeResize="0"/>
          <p:nvPr/>
        </p:nvPicPr>
        <p:blipFill rotWithShape="1">
          <a:blip r:embed="rId3">
            <a:alphaModFix/>
          </a:blip>
          <a:srcRect b="0" l="0" r="0" t="1088"/>
          <a:stretch/>
        </p:blipFill>
        <p:spPr>
          <a:xfrm>
            <a:off x="587400" y="2095209"/>
            <a:ext cx="11017200" cy="4762800"/>
          </a:xfrm>
          <a:prstGeom prst="round2SameRect">
            <a:avLst>
              <a:gd fmla="val 5075" name="adj1"/>
              <a:gd fmla="val 0" name="adj2"/>
            </a:avLst>
          </a:prstGeom>
          <a:noFill/>
          <a:ln>
            <a:noFill/>
          </a:ln>
        </p:spPr>
      </p:pic>
      <p:sp>
        <p:nvSpPr>
          <p:cNvPr id="553" name="Google Shape;553;g3f758271754_0_493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3f758271754_0_499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Testcontainers </a:t>
            </a:r>
            <a:r>
              <a:rPr lang="ru-RU" sz="5400"/>
              <a:t>–</a:t>
            </a:r>
            <a:r>
              <a:rPr lang="ru-RU"/>
              <a:t> container per test</a:t>
            </a:r>
            <a:endParaRPr/>
          </a:p>
        </p:txBody>
      </p:sp>
      <p:sp>
        <p:nvSpPr>
          <p:cNvPr id="560" name="Google Shape;560;g3f758271754_0_499"/>
          <p:cNvSpPr/>
          <p:nvPr/>
        </p:nvSpPr>
        <p:spPr>
          <a:xfrm>
            <a:off x="1983762" y="218086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.NET Test Host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1" name="Google Shape;561;g3f758271754_0_499"/>
          <p:cNvSpPr/>
          <p:nvPr/>
        </p:nvSpPr>
        <p:spPr>
          <a:xfrm>
            <a:off x="1983762" y="3250773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F7B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TestClass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2" name="Google Shape;562;g3f758271754_0_499"/>
          <p:cNvSpPr/>
          <p:nvPr/>
        </p:nvSpPr>
        <p:spPr>
          <a:xfrm>
            <a:off x="2539118" y="4207793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0DB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 1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3" name="Google Shape;563;g3f758271754_0_499"/>
          <p:cNvSpPr/>
          <p:nvPr/>
        </p:nvSpPr>
        <p:spPr>
          <a:xfrm>
            <a:off x="2539118" y="5071824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0DB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 2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4" name="Google Shape;564;g3f758271754_0_499"/>
          <p:cNvSpPr/>
          <p:nvPr/>
        </p:nvSpPr>
        <p:spPr>
          <a:xfrm>
            <a:off x="2567521" y="5935855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0DB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 3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5" name="Google Shape;565;g3f758271754_0_499"/>
          <p:cNvSpPr/>
          <p:nvPr/>
        </p:nvSpPr>
        <p:spPr>
          <a:xfrm>
            <a:off x="7586389" y="2180868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A5D6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TestContainers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6" name="Google Shape;566;g3f758271754_0_499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3f758271754_0_510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Testcontainers </a:t>
            </a:r>
            <a:r>
              <a:rPr lang="ru-RU" sz="5400"/>
              <a:t>–</a:t>
            </a:r>
            <a:r>
              <a:rPr lang="ru-RU"/>
              <a:t> container per test</a:t>
            </a:r>
            <a:endParaRPr/>
          </a:p>
        </p:txBody>
      </p:sp>
      <p:sp>
        <p:nvSpPr>
          <p:cNvPr id="573" name="Google Shape;573;g3f758271754_0_510"/>
          <p:cNvSpPr/>
          <p:nvPr/>
        </p:nvSpPr>
        <p:spPr>
          <a:xfrm>
            <a:off x="1983762" y="218086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.NET Test Host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4" name="Google Shape;574;g3f758271754_0_510"/>
          <p:cNvSpPr/>
          <p:nvPr/>
        </p:nvSpPr>
        <p:spPr>
          <a:xfrm>
            <a:off x="1983762" y="3250773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F7B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TestClass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5" name="Google Shape;575;g3f758271754_0_510"/>
          <p:cNvSpPr/>
          <p:nvPr/>
        </p:nvSpPr>
        <p:spPr>
          <a:xfrm>
            <a:off x="2539118" y="4207793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0DB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 1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6" name="Google Shape;576;g3f758271754_0_510"/>
          <p:cNvSpPr/>
          <p:nvPr/>
        </p:nvSpPr>
        <p:spPr>
          <a:xfrm>
            <a:off x="2539118" y="5071824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0DB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 2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7" name="Google Shape;577;g3f758271754_0_510"/>
          <p:cNvSpPr/>
          <p:nvPr/>
        </p:nvSpPr>
        <p:spPr>
          <a:xfrm>
            <a:off x="2567521" y="5935855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0DB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 3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8" name="Google Shape;578;g3f758271754_0_510"/>
          <p:cNvSpPr/>
          <p:nvPr/>
        </p:nvSpPr>
        <p:spPr>
          <a:xfrm>
            <a:off x="7586389" y="2180868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A5D6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TestContainers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79" name="Google Shape;579;g3f758271754_0_510"/>
          <p:cNvCxnSpPr/>
          <p:nvPr/>
        </p:nvCxnSpPr>
        <p:spPr>
          <a:xfrm>
            <a:off x="4370522" y="2529486"/>
            <a:ext cx="3187500" cy="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lg" w="lg" type="triangle"/>
          </a:ln>
        </p:spPr>
      </p:cxnSp>
      <p:sp>
        <p:nvSpPr>
          <p:cNvPr id="580" name="Google Shape;580;g3f758271754_0_510"/>
          <p:cNvSpPr txBox="1"/>
          <p:nvPr/>
        </p:nvSpPr>
        <p:spPr>
          <a:xfrm>
            <a:off x="4685570" y="1955803"/>
            <a:ext cx="2585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Дай контейнер на тест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" name="Google Shape;581;g3f758271754_0_510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3f758271754_0_523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Testcontainers </a:t>
            </a:r>
            <a:r>
              <a:rPr lang="ru-RU" sz="5400"/>
              <a:t>–</a:t>
            </a:r>
            <a:r>
              <a:rPr lang="ru-RU"/>
              <a:t> container per test</a:t>
            </a:r>
            <a:endParaRPr/>
          </a:p>
        </p:txBody>
      </p:sp>
      <p:sp>
        <p:nvSpPr>
          <p:cNvPr id="588" name="Google Shape;588;g3f758271754_0_523"/>
          <p:cNvSpPr/>
          <p:nvPr/>
        </p:nvSpPr>
        <p:spPr>
          <a:xfrm>
            <a:off x="1983762" y="218086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.NET Test Host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9" name="Google Shape;589;g3f758271754_0_523"/>
          <p:cNvSpPr/>
          <p:nvPr/>
        </p:nvSpPr>
        <p:spPr>
          <a:xfrm>
            <a:off x="1983762" y="3250773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F7B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TestClass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0" name="Google Shape;590;g3f758271754_0_523"/>
          <p:cNvSpPr/>
          <p:nvPr/>
        </p:nvSpPr>
        <p:spPr>
          <a:xfrm>
            <a:off x="2539118" y="4207793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0DB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 1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1" name="Google Shape;591;g3f758271754_0_523"/>
          <p:cNvSpPr/>
          <p:nvPr/>
        </p:nvSpPr>
        <p:spPr>
          <a:xfrm>
            <a:off x="2539118" y="5071824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0DB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 2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2" name="Google Shape;592;g3f758271754_0_523"/>
          <p:cNvSpPr/>
          <p:nvPr/>
        </p:nvSpPr>
        <p:spPr>
          <a:xfrm>
            <a:off x="2567521" y="5935855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0DB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 3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3" name="Google Shape;593;g3f758271754_0_523"/>
          <p:cNvSpPr/>
          <p:nvPr/>
        </p:nvSpPr>
        <p:spPr>
          <a:xfrm>
            <a:off x="7062040" y="4207793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FF8D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Container 1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4" name="Google Shape;594;g3f758271754_0_523"/>
          <p:cNvSpPr/>
          <p:nvPr/>
        </p:nvSpPr>
        <p:spPr>
          <a:xfrm>
            <a:off x="7062040" y="5071824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FF8D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Container 2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5" name="Google Shape;595;g3f758271754_0_523"/>
          <p:cNvSpPr/>
          <p:nvPr/>
        </p:nvSpPr>
        <p:spPr>
          <a:xfrm>
            <a:off x="7090443" y="5935855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FF8D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Container 3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6" name="Google Shape;596;g3f758271754_0_523"/>
          <p:cNvSpPr/>
          <p:nvPr/>
        </p:nvSpPr>
        <p:spPr>
          <a:xfrm>
            <a:off x="7586389" y="2180868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A5D6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TestContainers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97" name="Google Shape;597;g3f758271754_0_523"/>
          <p:cNvCxnSpPr>
            <a:stCxn id="590" idx="3"/>
            <a:endCxn id="593" idx="1"/>
          </p:cNvCxnSpPr>
          <p:nvPr/>
        </p:nvCxnSpPr>
        <p:spPr>
          <a:xfrm>
            <a:off x="4925918" y="4556393"/>
            <a:ext cx="2136000" cy="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lg" w="lg" type="triangle"/>
          </a:ln>
        </p:spPr>
      </p:cxnSp>
      <p:cxnSp>
        <p:nvCxnSpPr>
          <p:cNvPr id="598" name="Google Shape;598;g3f758271754_0_523"/>
          <p:cNvCxnSpPr>
            <a:stCxn id="591" idx="3"/>
            <a:endCxn id="594" idx="1"/>
          </p:cNvCxnSpPr>
          <p:nvPr/>
        </p:nvCxnSpPr>
        <p:spPr>
          <a:xfrm>
            <a:off x="4925918" y="5420424"/>
            <a:ext cx="2136000" cy="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lg" w="lg" type="triangle"/>
          </a:ln>
        </p:spPr>
      </p:cxnSp>
      <p:cxnSp>
        <p:nvCxnSpPr>
          <p:cNvPr id="599" name="Google Shape;599;g3f758271754_0_523"/>
          <p:cNvCxnSpPr>
            <a:stCxn id="592" idx="3"/>
            <a:endCxn id="595" idx="1"/>
          </p:cNvCxnSpPr>
          <p:nvPr/>
        </p:nvCxnSpPr>
        <p:spPr>
          <a:xfrm>
            <a:off x="4954321" y="6284455"/>
            <a:ext cx="2136000" cy="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lg" w="lg" type="triangle"/>
          </a:ln>
        </p:spPr>
      </p:cxnSp>
      <p:cxnSp>
        <p:nvCxnSpPr>
          <p:cNvPr id="600" name="Google Shape;600;g3f758271754_0_523"/>
          <p:cNvCxnSpPr>
            <a:stCxn id="593" idx="3"/>
          </p:cNvCxnSpPr>
          <p:nvPr/>
        </p:nvCxnSpPr>
        <p:spPr>
          <a:xfrm>
            <a:off x="9448840" y="4556393"/>
            <a:ext cx="1152000" cy="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lg" w="lg" type="triangle"/>
            <a:tailEnd len="sm" w="sm" type="none"/>
          </a:ln>
        </p:spPr>
      </p:cxnSp>
      <p:cxnSp>
        <p:nvCxnSpPr>
          <p:cNvPr id="601" name="Google Shape;601;g3f758271754_0_523"/>
          <p:cNvCxnSpPr>
            <a:stCxn id="594" idx="3"/>
          </p:cNvCxnSpPr>
          <p:nvPr/>
        </p:nvCxnSpPr>
        <p:spPr>
          <a:xfrm>
            <a:off x="9448840" y="5420424"/>
            <a:ext cx="1152000" cy="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lg" w="lg" type="triangle"/>
            <a:tailEnd len="sm" w="sm" type="none"/>
          </a:ln>
        </p:spPr>
      </p:cxnSp>
      <p:cxnSp>
        <p:nvCxnSpPr>
          <p:cNvPr id="602" name="Google Shape;602;g3f758271754_0_523"/>
          <p:cNvCxnSpPr>
            <a:stCxn id="595" idx="3"/>
          </p:cNvCxnSpPr>
          <p:nvPr/>
        </p:nvCxnSpPr>
        <p:spPr>
          <a:xfrm>
            <a:off x="9477243" y="6284455"/>
            <a:ext cx="1123800" cy="78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lg" w="lg" type="triangle"/>
            <a:tailEnd len="sm" w="sm" type="none"/>
          </a:ln>
        </p:spPr>
      </p:cxnSp>
      <p:cxnSp>
        <p:nvCxnSpPr>
          <p:cNvPr id="603" name="Google Shape;603;g3f758271754_0_523"/>
          <p:cNvCxnSpPr/>
          <p:nvPr/>
        </p:nvCxnSpPr>
        <p:spPr>
          <a:xfrm flipH="1" rot="5400000">
            <a:off x="8396139" y="4080793"/>
            <a:ext cx="3756600" cy="652800"/>
          </a:xfrm>
          <a:prstGeom prst="bentConnector3">
            <a:avLst>
              <a:gd fmla="val 100287" name="adj1"/>
            </a:avLst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04" name="Google Shape;604;g3f758271754_0_523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3f767337a83_0_27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Testcontainers </a:t>
            </a:r>
            <a:r>
              <a:rPr lang="ru-RU" sz="5400"/>
              <a:t>–</a:t>
            </a:r>
            <a:r>
              <a:rPr lang="ru-RU"/>
              <a:t> container per test</a:t>
            </a:r>
            <a:endParaRPr/>
          </a:p>
        </p:txBody>
      </p:sp>
      <p:sp>
        <p:nvSpPr>
          <p:cNvPr id="611" name="Google Shape;611;g3f767337a83_0_27"/>
          <p:cNvSpPr txBox="1"/>
          <p:nvPr/>
        </p:nvSpPr>
        <p:spPr>
          <a:xfrm>
            <a:off x="1827875" y="3361775"/>
            <a:ext cx="4947600" cy="180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ru-RU" sz="2300" u="none" cap="none" strike="noStrik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7469 мс</a:t>
            </a:r>
            <a:endParaRPr b="0" i="0" sz="23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612" name="Google Shape;612;g3f767337a83_0_27"/>
          <p:cNvSpPr txBox="1"/>
          <p:nvPr/>
        </p:nvSpPr>
        <p:spPr>
          <a:xfrm>
            <a:off x="6775475" y="3361775"/>
            <a:ext cx="3270900" cy="180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ru-RU" sz="2300" u="none" cap="none" strike="noStrik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4820 мс</a:t>
            </a:r>
            <a:endParaRPr b="0" i="0" sz="23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613" name="Google Shape;613;g3f767337a83_0_27"/>
          <p:cNvSpPr txBox="1"/>
          <p:nvPr/>
        </p:nvSpPr>
        <p:spPr>
          <a:xfrm>
            <a:off x="9501825" y="3870275"/>
            <a:ext cx="1099500" cy="78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ru-RU" sz="2300" u="none" cap="none" strike="noStrik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58 мс</a:t>
            </a:r>
            <a:endParaRPr b="0" i="0" sz="23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614" name="Google Shape;614;g3f767337a83_0_27"/>
          <p:cNvSpPr txBox="1"/>
          <p:nvPr/>
        </p:nvSpPr>
        <p:spPr>
          <a:xfrm>
            <a:off x="2343995" y="5780950"/>
            <a:ext cx="26769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Старт контейнера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5" name="Google Shape;615;g3f767337a83_0_27"/>
          <p:cNvSpPr txBox="1"/>
          <p:nvPr/>
        </p:nvSpPr>
        <p:spPr>
          <a:xfrm>
            <a:off x="5740559" y="5780950"/>
            <a:ext cx="2199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Миграции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6" name="Google Shape;616;g3f767337a83_0_27"/>
          <p:cNvSpPr txBox="1"/>
          <p:nvPr/>
        </p:nvSpPr>
        <p:spPr>
          <a:xfrm>
            <a:off x="8102629" y="5780950"/>
            <a:ext cx="2199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Сброс БД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7" name="Google Shape;617;g3f767337a83_0_27"/>
          <p:cNvSpPr/>
          <p:nvPr/>
        </p:nvSpPr>
        <p:spPr>
          <a:xfrm>
            <a:off x="1890375" y="5852200"/>
            <a:ext cx="436500" cy="242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8" name="Google Shape;618;g3f767337a83_0_27"/>
          <p:cNvSpPr/>
          <p:nvPr/>
        </p:nvSpPr>
        <p:spPr>
          <a:xfrm>
            <a:off x="5278222" y="5852200"/>
            <a:ext cx="436500" cy="24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9" name="Google Shape;619;g3f767337a83_0_27"/>
          <p:cNvSpPr/>
          <p:nvPr/>
        </p:nvSpPr>
        <p:spPr>
          <a:xfrm>
            <a:off x="7647147" y="5852200"/>
            <a:ext cx="436500" cy="242400"/>
          </a:xfrm>
          <a:prstGeom prst="rect">
            <a:avLst/>
          </a:prstGeom>
          <a:solidFill>
            <a:srgbClr val="FFD5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0" name="Google Shape;620;g3f767337a83_0_27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621" name="Google Shape;621;g3f767337a83_0_27"/>
          <p:cNvSpPr txBox="1"/>
          <p:nvPr/>
        </p:nvSpPr>
        <p:spPr>
          <a:xfrm>
            <a:off x="10046375" y="3361775"/>
            <a:ext cx="40500" cy="1800300"/>
          </a:xfrm>
          <a:prstGeom prst="rect">
            <a:avLst/>
          </a:prstGeom>
          <a:solidFill>
            <a:srgbClr val="FFD5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0" i="0" sz="23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3f3ee593423_2_367"/>
          <p:cNvSpPr txBox="1"/>
          <p:nvPr>
            <p:ph type="title"/>
          </p:nvPr>
        </p:nvSpPr>
        <p:spPr>
          <a:xfrm>
            <a:off x="587375" y="584200"/>
            <a:ext cx="10856100" cy="16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ru-RU"/>
              <a:t>Testcontainers </a:t>
            </a:r>
            <a:r>
              <a:rPr lang="ru-RU" sz="5400"/>
              <a:t>–</a:t>
            </a:r>
            <a:r>
              <a:rPr lang="ru-RU"/>
              <a:t> container per test</a:t>
            </a:r>
            <a:endParaRPr/>
          </a:p>
        </p:txBody>
      </p:sp>
      <p:sp>
        <p:nvSpPr>
          <p:cNvPr id="627" name="Google Shape;627;g3f3ee593423_2_367"/>
          <p:cNvSpPr txBox="1"/>
          <p:nvPr/>
        </p:nvSpPr>
        <p:spPr>
          <a:xfrm>
            <a:off x="587375" y="2692299"/>
            <a:ext cx="28290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987"/>
              </a:spcBef>
              <a:spcAft>
                <a:spcPts val="0"/>
              </a:spcAft>
              <a:buClr>
                <a:srgbClr val="000000"/>
              </a:buClr>
              <a:buSzPts val="7112"/>
              <a:buFont typeface="Arial"/>
              <a:buNone/>
            </a:pPr>
            <a:r>
              <a:rPr b="0" i="0" lang="ru-RU" sz="6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2340</a:t>
            </a:r>
            <a:endParaRPr b="0" i="0" sz="60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8" name="Google Shape;628;g3f3ee593423_2_367"/>
          <p:cNvSpPr txBox="1"/>
          <p:nvPr/>
        </p:nvSpPr>
        <p:spPr>
          <a:xfrm>
            <a:off x="587375" y="3521770"/>
            <a:ext cx="2912100" cy="7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17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всего тестов выполняется (12 тест классов, 8 потоков)</a:t>
            </a:r>
            <a:endParaRPr b="0" i="0" sz="17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9" name="Google Shape;629;g3f3ee593423_2_367"/>
          <p:cNvSpPr txBox="1"/>
          <p:nvPr/>
        </p:nvSpPr>
        <p:spPr>
          <a:xfrm>
            <a:off x="4334650" y="2692299"/>
            <a:ext cx="40887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987"/>
              </a:spcBef>
              <a:spcAft>
                <a:spcPts val="0"/>
              </a:spcAft>
              <a:buClr>
                <a:srgbClr val="000000"/>
              </a:buClr>
              <a:buSzPts val="7112"/>
              <a:buFont typeface="Arial"/>
              <a:buNone/>
            </a:pPr>
            <a:r>
              <a:rPr b="0" i="0" lang="ru-RU" sz="6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~7469</a:t>
            </a:r>
            <a:r>
              <a:rPr b="0" i="0" lang="ru-RU" sz="3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0" i="0" lang="ru-RU" sz="4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мс</a:t>
            </a:r>
            <a:endParaRPr b="0" i="0" sz="40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0" name="Google Shape;630;g3f3ee593423_2_367"/>
          <p:cNvSpPr txBox="1"/>
          <p:nvPr/>
        </p:nvSpPr>
        <p:spPr>
          <a:xfrm>
            <a:off x="4334650" y="3521759"/>
            <a:ext cx="4005300" cy="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17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старт контейнера </a:t>
            </a:r>
            <a:br>
              <a:rPr b="0" i="0" lang="ru-RU" sz="17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-RU" sz="17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( в среднем на тест )</a:t>
            </a:r>
            <a:endParaRPr b="0" i="0" sz="17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1" name="Google Shape;631;g3f3ee593423_2_367"/>
          <p:cNvSpPr txBox="1"/>
          <p:nvPr/>
        </p:nvSpPr>
        <p:spPr>
          <a:xfrm>
            <a:off x="8055950" y="2692299"/>
            <a:ext cx="40053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987"/>
              </a:spcBef>
              <a:spcAft>
                <a:spcPts val="0"/>
              </a:spcAft>
              <a:buClr>
                <a:srgbClr val="000000"/>
              </a:buClr>
              <a:buSzPts val="7112"/>
              <a:buFont typeface="Arial"/>
              <a:buNone/>
            </a:pPr>
            <a:r>
              <a:rPr b="0" i="0" lang="ru-RU" sz="6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~4820</a:t>
            </a:r>
            <a:r>
              <a:rPr b="0" i="0" lang="ru-RU" sz="3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0" i="0" lang="ru-RU" sz="4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мс</a:t>
            </a:r>
            <a:endParaRPr b="0" i="0" sz="40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2" name="Google Shape;632;g3f3ee593423_2_367"/>
          <p:cNvSpPr txBox="1"/>
          <p:nvPr/>
        </p:nvSpPr>
        <p:spPr>
          <a:xfrm>
            <a:off x="8055950" y="3437971"/>
            <a:ext cx="3618000" cy="7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117 миграций: </a:t>
            </a:r>
            <a:endParaRPr b="0" i="0" sz="17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3" name="Google Shape;633;g3f3ee593423_2_367"/>
          <p:cNvSpPr txBox="1"/>
          <p:nvPr/>
        </p:nvSpPr>
        <p:spPr>
          <a:xfrm>
            <a:off x="4611875" y="4856262"/>
            <a:ext cx="65862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987"/>
              </a:spcBef>
              <a:spcAft>
                <a:spcPts val="0"/>
              </a:spcAft>
              <a:buClr>
                <a:srgbClr val="000000"/>
              </a:buClr>
              <a:buSzPts val="4313"/>
              <a:buFont typeface="Arial"/>
              <a:buNone/>
            </a:pPr>
            <a:r>
              <a:rPr b="0" i="0" lang="ru-RU" sz="3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на </a:t>
            </a:r>
            <a:r>
              <a:rPr b="0" i="0" lang="ru-RU" sz="4313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2340</a:t>
            </a:r>
            <a:r>
              <a:rPr b="0" i="0" lang="ru-RU" sz="36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тестов </a:t>
            </a:r>
            <a:r>
              <a:rPr b="0" i="0" lang="ru-RU" sz="4313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~60</a:t>
            </a:r>
            <a:r>
              <a:rPr b="0" i="0" lang="ru-RU" sz="36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минут</a:t>
            </a:r>
            <a:endParaRPr b="0" i="0" sz="36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4" name="Google Shape;634;g3f3ee593423_2_367"/>
          <p:cNvSpPr txBox="1"/>
          <p:nvPr/>
        </p:nvSpPr>
        <p:spPr>
          <a:xfrm>
            <a:off x="8733350" y="5356882"/>
            <a:ext cx="2912100" cy="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17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инфраструктуры</a:t>
            </a:r>
            <a:endParaRPr b="0" i="0" sz="17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5" name="Google Shape;635;g3f3ee593423_2_367"/>
          <p:cNvSpPr txBox="1"/>
          <p:nvPr/>
        </p:nvSpPr>
        <p:spPr>
          <a:xfrm>
            <a:off x="587375" y="4637550"/>
            <a:ext cx="3259800" cy="6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987"/>
              </a:spcBef>
              <a:spcAft>
                <a:spcPts val="0"/>
              </a:spcAft>
              <a:buClr>
                <a:srgbClr val="000000"/>
              </a:buClr>
              <a:buSzPts val="7112"/>
              <a:buFont typeface="Arial"/>
              <a:buNone/>
            </a:pPr>
            <a:r>
              <a:rPr b="0" i="0" lang="ru-RU" sz="6000" u="none" cap="none" strike="noStrik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~12.3 </a:t>
            </a:r>
            <a:r>
              <a:rPr b="0" i="0" lang="ru-RU" sz="4000" u="none" cap="none" strike="noStrik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сек</a:t>
            </a:r>
            <a:endParaRPr b="0" i="0" sz="4000" u="none" cap="none" strike="noStrike">
              <a:solidFill>
                <a:schemeClr val="accent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6" name="Google Shape;636;g3f3ee593423_2_367"/>
          <p:cNvSpPr txBox="1"/>
          <p:nvPr/>
        </p:nvSpPr>
        <p:spPr>
          <a:xfrm>
            <a:off x="587375" y="5370501"/>
            <a:ext cx="3618000" cy="7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1700" u="none" cap="none" strike="noStrik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инфраструктуры</a:t>
            </a:r>
            <a:br>
              <a:rPr b="0" i="0" lang="ru-RU" sz="1700" u="none" cap="none" strike="noStrik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-RU" sz="1700" u="none" cap="none" strike="noStrik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(в среднем на тест) </a:t>
            </a:r>
            <a:endParaRPr b="0" i="0" sz="1700" u="none" cap="none" strike="noStrike">
              <a:solidFill>
                <a:schemeClr val="accent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7" name="Google Shape;637;g3f3ee593423_2_367"/>
          <p:cNvSpPr txBox="1"/>
          <p:nvPr/>
        </p:nvSpPr>
        <p:spPr>
          <a:xfrm>
            <a:off x="4334650" y="2136572"/>
            <a:ext cx="4005300" cy="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время на тест:</a:t>
            </a:r>
            <a:endParaRPr b="0" i="0" sz="20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8" name="Google Shape;638;g3f3ee593423_2_367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3f3ee593423_2_383"/>
          <p:cNvSpPr/>
          <p:nvPr/>
        </p:nvSpPr>
        <p:spPr>
          <a:xfrm>
            <a:off x="4205375" y="4667250"/>
            <a:ext cx="7399200" cy="1182000"/>
          </a:xfrm>
          <a:prstGeom prst="roundRect">
            <a:avLst>
              <a:gd fmla="val 3856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4" name="Google Shape;644;g3f3ee593423_2_383"/>
          <p:cNvSpPr txBox="1"/>
          <p:nvPr>
            <p:ph type="title"/>
          </p:nvPr>
        </p:nvSpPr>
        <p:spPr>
          <a:xfrm>
            <a:off x="587375" y="584200"/>
            <a:ext cx="10856100" cy="16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ru-RU"/>
              <a:t>Testcontainers </a:t>
            </a:r>
            <a:r>
              <a:rPr lang="ru-RU" sz="5400"/>
              <a:t>–</a:t>
            </a:r>
            <a:r>
              <a:rPr lang="ru-RU"/>
              <a:t> container per test </a:t>
            </a:r>
            <a:endParaRPr/>
          </a:p>
        </p:txBody>
      </p:sp>
      <p:sp>
        <p:nvSpPr>
          <p:cNvPr id="645" name="Google Shape;645;g3f3ee593423_2_383"/>
          <p:cNvSpPr txBox="1"/>
          <p:nvPr/>
        </p:nvSpPr>
        <p:spPr>
          <a:xfrm>
            <a:off x="587375" y="2692299"/>
            <a:ext cx="28290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987"/>
              </a:spcBef>
              <a:spcAft>
                <a:spcPts val="0"/>
              </a:spcAft>
              <a:buClr>
                <a:srgbClr val="000000"/>
              </a:buClr>
              <a:buSzPts val="7112"/>
              <a:buFont typeface="Arial"/>
              <a:buNone/>
            </a:pPr>
            <a:r>
              <a:rPr b="0" i="0" lang="ru-RU" sz="6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2340</a:t>
            </a:r>
            <a:endParaRPr b="0" i="0" sz="60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6" name="Google Shape;646;g3f3ee593423_2_383"/>
          <p:cNvSpPr txBox="1"/>
          <p:nvPr/>
        </p:nvSpPr>
        <p:spPr>
          <a:xfrm>
            <a:off x="587375" y="3521770"/>
            <a:ext cx="2912100" cy="7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17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всего тестов выполняется (12 тест классов, 8 потоков)</a:t>
            </a:r>
            <a:endParaRPr b="0" i="0" sz="17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7" name="Google Shape;647;g3f3ee593423_2_383"/>
          <p:cNvSpPr txBox="1"/>
          <p:nvPr/>
        </p:nvSpPr>
        <p:spPr>
          <a:xfrm>
            <a:off x="4334650" y="2692299"/>
            <a:ext cx="40887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987"/>
              </a:spcBef>
              <a:spcAft>
                <a:spcPts val="0"/>
              </a:spcAft>
              <a:buClr>
                <a:srgbClr val="000000"/>
              </a:buClr>
              <a:buSzPts val="7112"/>
              <a:buFont typeface="Arial"/>
              <a:buNone/>
            </a:pPr>
            <a:r>
              <a:rPr b="0" i="0" lang="ru-RU" sz="6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~7469</a:t>
            </a:r>
            <a:r>
              <a:rPr b="0" i="0" lang="ru-RU" sz="3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0" i="0" lang="ru-RU" sz="4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мс</a:t>
            </a:r>
            <a:endParaRPr b="0" i="0" sz="40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8" name="Google Shape;648;g3f3ee593423_2_383"/>
          <p:cNvSpPr txBox="1"/>
          <p:nvPr/>
        </p:nvSpPr>
        <p:spPr>
          <a:xfrm>
            <a:off x="4334650" y="3521759"/>
            <a:ext cx="4005300" cy="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17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старт контейнера </a:t>
            </a:r>
            <a:br>
              <a:rPr b="0" i="0" lang="ru-RU" sz="17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-RU" sz="17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( в среднем на тест )</a:t>
            </a:r>
            <a:endParaRPr b="0" i="0" sz="17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9" name="Google Shape;649;g3f3ee593423_2_383"/>
          <p:cNvSpPr txBox="1"/>
          <p:nvPr/>
        </p:nvSpPr>
        <p:spPr>
          <a:xfrm>
            <a:off x="8055950" y="2692299"/>
            <a:ext cx="40053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987"/>
              </a:spcBef>
              <a:spcAft>
                <a:spcPts val="0"/>
              </a:spcAft>
              <a:buClr>
                <a:srgbClr val="000000"/>
              </a:buClr>
              <a:buSzPts val="7112"/>
              <a:buFont typeface="Arial"/>
              <a:buNone/>
            </a:pPr>
            <a:r>
              <a:rPr b="0" i="0" lang="ru-RU" sz="6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~4820</a:t>
            </a:r>
            <a:r>
              <a:rPr b="0" i="0" lang="ru-RU" sz="3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0" i="0" lang="ru-RU" sz="4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мс</a:t>
            </a:r>
            <a:endParaRPr b="0" i="0" sz="40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0" name="Google Shape;650;g3f3ee593423_2_383"/>
          <p:cNvSpPr txBox="1"/>
          <p:nvPr/>
        </p:nvSpPr>
        <p:spPr>
          <a:xfrm>
            <a:off x="8055950" y="3437971"/>
            <a:ext cx="3618000" cy="7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117 миграций: </a:t>
            </a:r>
            <a:endParaRPr b="0" i="0" sz="17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1" name="Google Shape;651;g3f3ee593423_2_383"/>
          <p:cNvSpPr txBox="1"/>
          <p:nvPr/>
        </p:nvSpPr>
        <p:spPr>
          <a:xfrm>
            <a:off x="4611875" y="4856262"/>
            <a:ext cx="65862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987"/>
              </a:spcBef>
              <a:spcAft>
                <a:spcPts val="0"/>
              </a:spcAft>
              <a:buClr>
                <a:srgbClr val="000000"/>
              </a:buClr>
              <a:buSzPts val="4313"/>
              <a:buFont typeface="Arial"/>
              <a:buNone/>
            </a:pPr>
            <a:r>
              <a:rPr b="0" i="0" lang="ru-RU" sz="3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на </a:t>
            </a:r>
            <a:r>
              <a:rPr b="0" i="0" lang="ru-RU" sz="4313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2340</a:t>
            </a:r>
            <a:r>
              <a:rPr b="0" i="0" lang="ru-RU" sz="36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тестов </a:t>
            </a:r>
            <a:r>
              <a:rPr b="0" i="0" lang="ru-RU" sz="4313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~60</a:t>
            </a:r>
            <a:r>
              <a:rPr b="0" i="0" lang="ru-RU" sz="36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минут</a:t>
            </a:r>
            <a:endParaRPr b="0" i="0" sz="36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2" name="Google Shape;652;g3f3ee593423_2_383"/>
          <p:cNvSpPr txBox="1"/>
          <p:nvPr/>
        </p:nvSpPr>
        <p:spPr>
          <a:xfrm>
            <a:off x="8733350" y="5356882"/>
            <a:ext cx="2912100" cy="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17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инфраструктуры</a:t>
            </a:r>
            <a:endParaRPr b="0" i="0" sz="17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3" name="Google Shape;653;g3f3ee593423_2_383"/>
          <p:cNvSpPr txBox="1"/>
          <p:nvPr/>
        </p:nvSpPr>
        <p:spPr>
          <a:xfrm>
            <a:off x="587375" y="4637550"/>
            <a:ext cx="3259800" cy="6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987"/>
              </a:spcBef>
              <a:spcAft>
                <a:spcPts val="0"/>
              </a:spcAft>
              <a:buClr>
                <a:srgbClr val="000000"/>
              </a:buClr>
              <a:buSzPts val="7112"/>
              <a:buFont typeface="Arial"/>
              <a:buNone/>
            </a:pPr>
            <a:r>
              <a:rPr b="0" i="0" lang="ru-RU" sz="6000" u="none" cap="none" strike="noStrik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~12.3 </a:t>
            </a:r>
            <a:r>
              <a:rPr b="0" i="0" lang="ru-RU" sz="4000" u="none" cap="none" strike="noStrik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сек</a:t>
            </a:r>
            <a:endParaRPr b="0" i="0" sz="4000" u="none" cap="none" strike="noStrike">
              <a:solidFill>
                <a:schemeClr val="accent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4" name="Google Shape;654;g3f3ee593423_2_383"/>
          <p:cNvSpPr txBox="1"/>
          <p:nvPr/>
        </p:nvSpPr>
        <p:spPr>
          <a:xfrm>
            <a:off x="587375" y="5370501"/>
            <a:ext cx="3618000" cy="7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1700" u="none" cap="none" strike="noStrik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инфраструктуры</a:t>
            </a:r>
            <a:br>
              <a:rPr b="0" i="0" lang="ru-RU" sz="1700" u="none" cap="none" strike="noStrik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-RU" sz="1700" u="none" cap="none" strike="noStrik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(в среднем на тест) </a:t>
            </a:r>
            <a:endParaRPr b="0" i="0" sz="1700" u="none" cap="none" strike="noStrike">
              <a:solidFill>
                <a:schemeClr val="accent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5" name="Google Shape;655;g3f3ee593423_2_383"/>
          <p:cNvSpPr txBox="1"/>
          <p:nvPr/>
        </p:nvSpPr>
        <p:spPr>
          <a:xfrm>
            <a:off x="4334650" y="2136572"/>
            <a:ext cx="4005300" cy="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время на тест:</a:t>
            </a:r>
            <a:endParaRPr b="0" i="0" sz="20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6" name="Google Shape;656;g3f3ee593423_2_383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3f758271754_0_854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Testcontainers – container per test – Docker commit </a:t>
            </a:r>
            <a:endParaRPr/>
          </a:p>
        </p:txBody>
      </p:sp>
      <p:sp>
        <p:nvSpPr>
          <p:cNvPr id="663" name="Google Shape;663;g3f758271754_0_854"/>
          <p:cNvSpPr/>
          <p:nvPr/>
        </p:nvSpPr>
        <p:spPr>
          <a:xfrm>
            <a:off x="2437925" y="2414425"/>
            <a:ext cx="2136600" cy="6240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0900" lIns="81825" spcFirstLastPara="1" rIns="81825" wrap="square" tIns="40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0"/>
              <a:buFont typeface="Arial"/>
              <a:buNone/>
            </a:pPr>
            <a:r>
              <a:rPr b="0" i="0" lang="ru-RU" sz="179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.NET Test Host</a:t>
            </a:r>
            <a:endParaRPr b="0" i="0" sz="179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4" name="Google Shape;664;g3f758271754_0_854"/>
          <p:cNvSpPr/>
          <p:nvPr/>
        </p:nvSpPr>
        <p:spPr>
          <a:xfrm>
            <a:off x="2437925" y="3372074"/>
            <a:ext cx="2136600" cy="624000"/>
          </a:xfrm>
          <a:prstGeom prst="roundRect">
            <a:avLst>
              <a:gd fmla="val 16667" name="adj"/>
            </a:avLst>
          </a:prstGeom>
          <a:solidFill>
            <a:srgbClr val="FFA098"/>
          </a:solidFill>
          <a:ln>
            <a:noFill/>
          </a:ln>
        </p:spPr>
        <p:txBody>
          <a:bodyPr anchorCtr="0" anchor="ctr" bIns="40900" lIns="81825" spcFirstLastPara="1" rIns="81825" wrap="square" tIns="40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0"/>
              <a:buFont typeface="Arial"/>
              <a:buNone/>
            </a:pPr>
            <a:r>
              <a:rPr b="0" i="0" lang="ru-RU" sz="179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TestClass</a:t>
            </a:r>
            <a:endParaRPr b="0" i="0" sz="179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5" name="Google Shape;665;g3f758271754_0_854"/>
          <p:cNvSpPr/>
          <p:nvPr/>
        </p:nvSpPr>
        <p:spPr>
          <a:xfrm>
            <a:off x="2935012" y="4228682"/>
            <a:ext cx="2136600" cy="624000"/>
          </a:xfrm>
          <a:prstGeom prst="roundRect">
            <a:avLst>
              <a:gd fmla="val 16667" name="adj"/>
            </a:avLst>
          </a:prstGeom>
          <a:solidFill>
            <a:srgbClr val="F0DBF5"/>
          </a:solidFill>
          <a:ln>
            <a:noFill/>
          </a:ln>
        </p:spPr>
        <p:txBody>
          <a:bodyPr anchorCtr="0" anchor="ctr" bIns="40900" lIns="81825" spcFirstLastPara="1" rIns="81825" wrap="square" tIns="40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0"/>
              <a:buFont typeface="Arial"/>
              <a:buNone/>
            </a:pPr>
            <a:r>
              <a:rPr b="0" i="0" lang="ru-RU" sz="179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 1</a:t>
            </a:r>
            <a:endParaRPr b="0" i="0" sz="179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6" name="Google Shape;666;g3f758271754_0_854"/>
          <p:cNvSpPr/>
          <p:nvPr/>
        </p:nvSpPr>
        <p:spPr>
          <a:xfrm>
            <a:off x="2935012" y="5002057"/>
            <a:ext cx="2136600" cy="624000"/>
          </a:xfrm>
          <a:prstGeom prst="roundRect">
            <a:avLst>
              <a:gd fmla="val 16667" name="adj"/>
            </a:avLst>
          </a:prstGeom>
          <a:solidFill>
            <a:srgbClr val="F0DBF5"/>
          </a:solidFill>
          <a:ln>
            <a:noFill/>
          </a:ln>
        </p:spPr>
        <p:txBody>
          <a:bodyPr anchorCtr="0" anchor="ctr" bIns="40900" lIns="81825" spcFirstLastPara="1" rIns="81825" wrap="square" tIns="40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0"/>
              <a:buFont typeface="Arial"/>
              <a:buNone/>
            </a:pPr>
            <a:r>
              <a:rPr b="0" i="0" lang="ru-RU" sz="179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 2</a:t>
            </a:r>
            <a:endParaRPr b="0" i="0" sz="179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7" name="Google Shape;667;g3f758271754_0_854"/>
          <p:cNvSpPr/>
          <p:nvPr/>
        </p:nvSpPr>
        <p:spPr>
          <a:xfrm>
            <a:off x="2960434" y="5775433"/>
            <a:ext cx="2136600" cy="624000"/>
          </a:xfrm>
          <a:prstGeom prst="roundRect">
            <a:avLst>
              <a:gd fmla="val 16667" name="adj"/>
            </a:avLst>
          </a:prstGeom>
          <a:solidFill>
            <a:srgbClr val="F0DBF5"/>
          </a:solidFill>
          <a:ln>
            <a:noFill/>
          </a:ln>
        </p:spPr>
        <p:txBody>
          <a:bodyPr anchorCtr="0" anchor="ctr" bIns="40900" lIns="81825" spcFirstLastPara="1" rIns="81825" wrap="square" tIns="40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0"/>
              <a:buFont typeface="Arial"/>
              <a:buNone/>
            </a:pPr>
            <a:r>
              <a:rPr b="0" i="0" lang="ru-RU" sz="179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 3</a:t>
            </a:r>
            <a:endParaRPr b="0" i="0" sz="179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8" name="Google Shape;668;g3f758271754_0_854"/>
          <p:cNvSpPr/>
          <p:nvPr/>
        </p:nvSpPr>
        <p:spPr>
          <a:xfrm>
            <a:off x="7452719" y="3158140"/>
            <a:ext cx="2136600" cy="766800"/>
          </a:xfrm>
          <a:prstGeom prst="roundRect">
            <a:avLst>
              <a:gd fmla="val 16667" name="adj"/>
            </a:avLst>
          </a:prstGeom>
          <a:solidFill>
            <a:srgbClr val="A5D6FF"/>
          </a:solidFill>
          <a:ln>
            <a:noFill/>
          </a:ln>
        </p:spPr>
        <p:txBody>
          <a:bodyPr anchorCtr="0" anchor="ctr" bIns="40900" lIns="81825" spcFirstLastPara="1" rIns="81825" wrap="square" tIns="40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32"/>
              <a:buFont typeface="Arial"/>
              <a:buNone/>
            </a:pPr>
            <a:r>
              <a:rPr b="0" i="0" lang="ru-RU" sz="1432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Template container </a:t>
            </a:r>
            <a:r>
              <a:rPr b="1" i="0" lang="ru-RU" sz="1432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pg-prebuilt:latest</a:t>
            </a:r>
            <a:endParaRPr b="1" i="0" sz="1432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9" name="Google Shape;669;g3f758271754_0_854"/>
          <p:cNvSpPr/>
          <p:nvPr/>
        </p:nvSpPr>
        <p:spPr>
          <a:xfrm>
            <a:off x="6983376" y="5002057"/>
            <a:ext cx="2136600" cy="624000"/>
          </a:xfrm>
          <a:prstGeom prst="roundRect">
            <a:avLst>
              <a:gd fmla="val 16667" name="adj"/>
            </a:avLst>
          </a:prstGeom>
          <a:solidFill>
            <a:srgbClr val="FFF8D6"/>
          </a:solidFill>
          <a:ln>
            <a:noFill/>
          </a:ln>
        </p:spPr>
        <p:txBody>
          <a:bodyPr anchorCtr="0" anchor="ctr" bIns="40900" lIns="81825" spcFirstLastPara="1" rIns="81825" wrap="square" tIns="40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0"/>
              <a:buFont typeface="Arial"/>
              <a:buNone/>
            </a:pPr>
            <a:r>
              <a:rPr b="0" i="0" lang="ru-RU" sz="179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Container 2</a:t>
            </a:r>
            <a:endParaRPr b="0" i="0" sz="179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0" name="Google Shape;670;g3f758271754_0_854"/>
          <p:cNvSpPr/>
          <p:nvPr/>
        </p:nvSpPr>
        <p:spPr>
          <a:xfrm>
            <a:off x="7008799" y="5775433"/>
            <a:ext cx="2136600" cy="624000"/>
          </a:xfrm>
          <a:prstGeom prst="roundRect">
            <a:avLst>
              <a:gd fmla="val 16667" name="adj"/>
            </a:avLst>
          </a:prstGeom>
          <a:solidFill>
            <a:srgbClr val="FFF8D6"/>
          </a:solidFill>
          <a:ln>
            <a:noFill/>
          </a:ln>
        </p:spPr>
        <p:txBody>
          <a:bodyPr anchorCtr="0" anchor="ctr" bIns="40900" lIns="81825" spcFirstLastPara="1" rIns="81825" wrap="square" tIns="40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0"/>
              <a:buFont typeface="Arial"/>
              <a:buNone/>
            </a:pPr>
            <a:r>
              <a:rPr b="0" i="0" lang="ru-RU" sz="179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Container 3</a:t>
            </a:r>
            <a:endParaRPr b="0" i="0" sz="179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1" name="Google Shape;671;g3f758271754_0_854"/>
          <p:cNvSpPr/>
          <p:nvPr/>
        </p:nvSpPr>
        <p:spPr>
          <a:xfrm>
            <a:off x="7452709" y="2414425"/>
            <a:ext cx="2136600" cy="624000"/>
          </a:xfrm>
          <a:prstGeom prst="roundRect">
            <a:avLst>
              <a:gd fmla="val 16667" name="adj"/>
            </a:avLst>
          </a:prstGeom>
          <a:solidFill>
            <a:srgbClr val="A5D6FF"/>
          </a:solidFill>
          <a:ln>
            <a:noFill/>
          </a:ln>
        </p:spPr>
        <p:txBody>
          <a:bodyPr anchorCtr="0" anchor="ctr" bIns="40900" lIns="81825" spcFirstLastPara="1" rIns="81825" wrap="square" tIns="40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0"/>
              <a:buFont typeface="Arial"/>
              <a:buNone/>
            </a:pPr>
            <a:r>
              <a:rPr b="0" i="0" lang="ru-RU" sz="179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TestContainers</a:t>
            </a:r>
            <a:endParaRPr b="0" i="0" sz="179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72" name="Google Shape;672;g3f758271754_0_854"/>
          <p:cNvCxnSpPr>
            <a:stCxn id="663" idx="3"/>
            <a:endCxn id="671" idx="1"/>
          </p:cNvCxnSpPr>
          <p:nvPr/>
        </p:nvCxnSpPr>
        <p:spPr>
          <a:xfrm>
            <a:off x="4574525" y="2726425"/>
            <a:ext cx="2878200" cy="0"/>
          </a:xfrm>
          <a:prstGeom prst="straightConnector1">
            <a:avLst/>
          </a:prstGeom>
          <a:noFill/>
          <a:ln cap="flat" cmpd="sng" w="25575">
            <a:solidFill>
              <a:srgbClr val="B7B7B7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673" name="Google Shape;673;g3f758271754_0_854"/>
          <p:cNvSpPr/>
          <p:nvPr/>
        </p:nvSpPr>
        <p:spPr>
          <a:xfrm>
            <a:off x="6983376" y="4228687"/>
            <a:ext cx="2136600" cy="624000"/>
          </a:xfrm>
          <a:prstGeom prst="roundRect">
            <a:avLst>
              <a:gd fmla="val 16667" name="adj"/>
            </a:avLst>
          </a:prstGeom>
          <a:solidFill>
            <a:srgbClr val="FFF8D6"/>
          </a:solidFill>
          <a:ln>
            <a:noFill/>
          </a:ln>
        </p:spPr>
        <p:txBody>
          <a:bodyPr anchorCtr="0" anchor="ctr" bIns="40900" lIns="81825" spcFirstLastPara="1" rIns="81825" wrap="square" tIns="40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0"/>
              <a:buFont typeface="Arial"/>
              <a:buNone/>
            </a:pPr>
            <a:r>
              <a:rPr b="0" i="0" lang="ru-RU" sz="179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Container 1</a:t>
            </a:r>
            <a:endParaRPr b="0" i="0" sz="179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74" name="Google Shape;674;g3f758271754_0_854"/>
          <p:cNvCxnSpPr/>
          <p:nvPr/>
        </p:nvCxnSpPr>
        <p:spPr>
          <a:xfrm>
            <a:off x="9589044" y="2726466"/>
            <a:ext cx="575700" cy="0"/>
          </a:xfrm>
          <a:prstGeom prst="straightConnector1">
            <a:avLst/>
          </a:prstGeom>
          <a:noFill/>
          <a:ln cap="flat" cmpd="sng" w="2557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75" name="Google Shape;675;g3f758271754_0_854"/>
          <p:cNvCxnSpPr/>
          <p:nvPr/>
        </p:nvCxnSpPr>
        <p:spPr>
          <a:xfrm>
            <a:off x="10178621" y="2726466"/>
            <a:ext cx="1200" cy="673200"/>
          </a:xfrm>
          <a:prstGeom prst="straightConnector1">
            <a:avLst/>
          </a:prstGeom>
          <a:noFill/>
          <a:ln cap="flat" cmpd="sng" w="2557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76" name="Google Shape;676;g3f758271754_0_854"/>
          <p:cNvCxnSpPr/>
          <p:nvPr/>
        </p:nvCxnSpPr>
        <p:spPr>
          <a:xfrm rot="10800000">
            <a:off x="9582900" y="3378585"/>
            <a:ext cx="603900" cy="14100"/>
          </a:xfrm>
          <a:prstGeom prst="straightConnector1">
            <a:avLst/>
          </a:prstGeom>
          <a:noFill/>
          <a:ln cap="flat" cmpd="sng" w="25575">
            <a:solidFill>
              <a:srgbClr val="B7B7B7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677" name="Google Shape;677;g3f758271754_0_854"/>
          <p:cNvCxnSpPr/>
          <p:nvPr/>
        </p:nvCxnSpPr>
        <p:spPr>
          <a:xfrm flipH="1">
            <a:off x="10165721" y="3691942"/>
            <a:ext cx="12900" cy="2439900"/>
          </a:xfrm>
          <a:prstGeom prst="straightConnector1">
            <a:avLst/>
          </a:prstGeom>
          <a:noFill/>
          <a:ln cap="flat" cmpd="sng" w="2557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78" name="Google Shape;678;g3f758271754_0_854"/>
          <p:cNvCxnSpPr/>
          <p:nvPr/>
        </p:nvCxnSpPr>
        <p:spPr>
          <a:xfrm flipH="1" rot="10800000">
            <a:off x="9589806" y="3694833"/>
            <a:ext cx="590100" cy="6900"/>
          </a:xfrm>
          <a:prstGeom prst="straightConnector1">
            <a:avLst/>
          </a:prstGeom>
          <a:noFill/>
          <a:ln cap="flat" cmpd="sng" w="2557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79" name="Google Shape;679;g3f758271754_0_854"/>
          <p:cNvCxnSpPr>
            <a:endCxn id="673" idx="3"/>
          </p:cNvCxnSpPr>
          <p:nvPr/>
        </p:nvCxnSpPr>
        <p:spPr>
          <a:xfrm rot="10800000">
            <a:off x="9119976" y="4540687"/>
            <a:ext cx="1060200" cy="10800"/>
          </a:xfrm>
          <a:prstGeom prst="straightConnector1">
            <a:avLst/>
          </a:prstGeom>
          <a:noFill/>
          <a:ln cap="flat" cmpd="sng" w="25575">
            <a:solidFill>
              <a:srgbClr val="B7B7B7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680" name="Google Shape;680;g3f758271754_0_854"/>
          <p:cNvCxnSpPr/>
          <p:nvPr/>
        </p:nvCxnSpPr>
        <p:spPr>
          <a:xfrm rot="10800000">
            <a:off x="9119574" y="5308653"/>
            <a:ext cx="1060200" cy="10800"/>
          </a:xfrm>
          <a:prstGeom prst="straightConnector1">
            <a:avLst/>
          </a:prstGeom>
          <a:noFill/>
          <a:ln cap="flat" cmpd="sng" w="25575">
            <a:solidFill>
              <a:srgbClr val="B7B7B7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681" name="Google Shape;681;g3f758271754_0_854"/>
          <p:cNvCxnSpPr/>
          <p:nvPr/>
        </p:nvCxnSpPr>
        <p:spPr>
          <a:xfrm rot="10800000">
            <a:off x="9119574" y="6112277"/>
            <a:ext cx="1060200" cy="10800"/>
          </a:xfrm>
          <a:prstGeom prst="straightConnector1">
            <a:avLst/>
          </a:prstGeom>
          <a:noFill/>
          <a:ln cap="flat" cmpd="sng" w="25575">
            <a:solidFill>
              <a:srgbClr val="B7B7B7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682" name="Google Shape;682;g3f758271754_0_854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g3f758271754_0_879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689" name="Google Shape;689;g3f758271754_0_879"/>
          <p:cNvSpPr txBox="1"/>
          <p:nvPr/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ru-RU" sz="5000" u="none" cap="none" strike="noStrike">
                <a:solidFill>
                  <a:srgbClr val="FEFFFE"/>
                </a:solidFill>
                <a:latin typeface="Montserrat"/>
                <a:ea typeface="Montserrat"/>
                <a:cs typeface="Montserrat"/>
                <a:sym typeface="Montserrat"/>
              </a:rPr>
              <a:t>Docker commit</a:t>
            </a:r>
            <a:endParaRPr b="1" i="0" sz="5000" u="none" cap="none" strike="noStrike">
              <a:solidFill>
                <a:srgbClr val="FEFFF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0" name="Google Shape;690;g3f758271754_0_879"/>
          <p:cNvSpPr txBox="1"/>
          <p:nvPr/>
        </p:nvSpPr>
        <p:spPr>
          <a:xfrm>
            <a:off x="587375" y="1726686"/>
            <a:ext cx="6943200" cy="158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2200" u="none" cap="none" strike="noStrike">
                <a:solidFill>
                  <a:srgbClr val="FEFFFE"/>
                </a:solidFill>
                <a:latin typeface="Montserrat"/>
                <a:ea typeface="Montserrat"/>
                <a:cs typeface="Montserrat"/>
                <a:sym typeface="Montserrat"/>
              </a:rPr>
              <a:t>Docker commit сохраняет writable-слой запущенного контейнера в новый образ — «снимок» файловой системы. </a:t>
            </a:r>
            <a:endParaRPr b="0" i="0" sz="2200" u="none" cap="none" strike="noStrike">
              <a:solidFill>
                <a:srgbClr val="FEFFF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1" name="Google Shape;691;g3f758271754_0_879"/>
          <p:cNvSpPr txBox="1"/>
          <p:nvPr/>
        </p:nvSpPr>
        <p:spPr>
          <a:xfrm>
            <a:off x="4661379" y="3917775"/>
            <a:ext cx="6943200" cy="158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142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2200" u="none" cap="none" strike="noStrike">
                <a:solidFill>
                  <a:srgbClr val="FEFFFE"/>
                </a:solidFill>
                <a:latin typeface="Montserrat"/>
                <a:ea typeface="Montserrat"/>
                <a:cs typeface="Montserrat"/>
                <a:sym typeface="Montserrat"/>
              </a:rPr>
              <a:t>Поднимаем Postgres, накатываем миграции, останавливаем (docker stop, для checkpoint) </a:t>
            </a:r>
            <a:br>
              <a:rPr b="0" i="0" lang="ru-RU" sz="2200" u="none" cap="none" strike="noStrike">
                <a:solidFill>
                  <a:srgbClr val="FEFFFE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-RU" sz="2200" u="none" cap="none" strike="noStrike">
                <a:solidFill>
                  <a:srgbClr val="FEFFFE"/>
                </a:solidFill>
                <a:latin typeface="Montserrat"/>
                <a:ea typeface="Montserrat"/>
                <a:cs typeface="Montserrat"/>
                <a:sym typeface="Montserrat"/>
              </a:rPr>
              <a:t>и коммитим — новые контейнеры из этого образа стартуют уже с готовой схемой. </a:t>
            </a:r>
            <a:endParaRPr b="0" i="0" sz="2200" u="none" cap="none" strike="noStrike">
              <a:solidFill>
                <a:srgbClr val="FEFFF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FEFFF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g3f767337a83_0_56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Testcontainers </a:t>
            </a:r>
            <a:r>
              <a:rPr lang="ru-RU" sz="5400"/>
              <a:t>–</a:t>
            </a:r>
            <a:r>
              <a:rPr lang="ru-RU"/>
              <a:t> container per test </a:t>
            </a:r>
            <a:r>
              <a:rPr lang="ru-RU" sz="5400"/>
              <a:t>–</a:t>
            </a:r>
            <a:r>
              <a:rPr lang="ru-RU"/>
              <a:t> Docker commit</a:t>
            </a:r>
            <a:endParaRPr/>
          </a:p>
        </p:txBody>
      </p:sp>
      <p:sp>
        <p:nvSpPr>
          <p:cNvPr id="698" name="Google Shape;698;g3f767337a83_0_56"/>
          <p:cNvSpPr txBox="1"/>
          <p:nvPr/>
        </p:nvSpPr>
        <p:spPr>
          <a:xfrm>
            <a:off x="1827650" y="3367975"/>
            <a:ext cx="8356200" cy="180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ru-RU" sz="2300" u="none" cap="none" strike="noStrik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7183 мс</a:t>
            </a:r>
            <a:endParaRPr b="0" i="0" sz="23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699" name="Google Shape;699;g3f767337a83_0_56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700" name="Google Shape;700;g3f767337a83_0_56"/>
          <p:cNvSpPr txBox="1"/>
          <p:nvPr/>
        </p:nvSpPr>
        <p:spPr>
          <a:xfrm>
            <a:off x="2343995" y="5780950"/>
            <a:ext cx="26769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Старт контейнера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1" name="Google Shape;701;g3f767337a83_0_56"/>
          <p:cNvSpPr txBox="1"/>
          <p:nvPr/>
        </p:nvSpPr>
        <p:spPr>
          <a:xfrm>
            <a:off x="5740559" y="5780950"/>
            <a:ext cx="2199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Миграции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2" name="Google Shape;702;g3f767337a83_0_56"/>
          <p:cNvSpPr txBox="1"/>
          <p:nvPr/>
        </p:nvSpPr>
        <p:spPr>
          <a:xfrm>
            <a:off x="8102629" y="5780950"/>
            <a:ext cx="2199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Сброс БД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3" name="Google Shape;703;g3f767337a83_0_56"/>
          <p:cNvSpPr/>
          <p:nvPr/>
        </p:nvSpPr>
        <p:spPr>
          <a:xfrm>
            <a:off x="1890375" y="5852200"/>
            <a:ext cx="436500" cy="242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4" name="Google Shape;704;g3f767337a83_0_56"/>
          <p:cNvSpPr/>
          <p:nvPr/>
        </p:nvSpPr>
        <p:spPr>
          <a:xfrm>
            <a:off x="5278222" y="5852200"/>
            <a:ext cx="436500" cy="24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5" name="Google Shape;705;g3f767337a83_0_56"/>
          <p:cNvSpPr/>
          <p:nvPr/>
        </p:nvSpPr>
        <p:spPr>
          <a:xfrm>
            <a:off x="7647147" y="5852200"/>
            <a:ext cx="436500" cy="242400"/>
          </a:xfrm>
          <a:prstGeom prst="rect">
            <a:avLst/>
          </a:prstGeom>
          <a:solidFill>
            <a:srgbClr val="FFD5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g3f3ee593423_2_351"/>
          <p:cNvSpPr txBox="1"/>
          <p:nvPr>
            <p:ph type="title"/>
          </p:nvPr>
        </p:nvSpPr>
        <p:spPr>
          <a:xfrm>
            <a:off x="587375" y="584200"/>
            <a:ext cx="10856100" cy="16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ru-RU"/>
              <a:t>Testcontainers </a:t>
            </a:r>
            <a:r>
              <a:rPr lang="ru-RU" sz="5400"/>
              <a:t>–</a:t>
            </a:r>
            <a:r>
              <a:rPr lang="ru-RU"/>
              <a:t> container per test </a:t>
            </a:r>
            <a:r>
              <a:rPr lang="ru-RU" sz="5400"/>
              <a:t>–</a:t>
            </a:r>
            <a:r>
              <a:rPr lang="ru-RU"/>
              <a:t> Docker commit</a:t>
            </a:r>
            <a:endParaRPr/>
          </a:p>
        </p:txBody>
      </p:sp>
      <p:sp>
        <p:nvSpPr>
          <p:cNvPr id="711" name="Google Shape;711;g3f3ee593423_2_351"/>
          <p:cNvSpPr txBox="1"/>
          <p:nvPr/>
        </p:nvSpPr>
        <p:spPr>
          <a:xfrm>
            <a:off x="587375" y="2692299"/>
            <a:ext cx="28290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987"/>
              </a:spcBef>
              <a:spcAft>
                <a:spcPts val="0"/>
              </a:spcAft>
              <a:buClr>
                <a:srgbClr val="000000"/>
              </a:buClr>
              <a:buSzPts val="7112"/>
              <a:buFont typeface="Arial"/>
              <a:buNone/>
            </a:pPr>
            <a:r>
              <a:rPr b="0" i="0" lang="ru-RU" sz="6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2340</a:t>
            </a:r>
            <a:endParaRPr b="0" i="0" sz="60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2" name="Google Shape;712;g3f3ee593423_2_351"/>
          <p:cNvSpPr txBox="1"/>
          <p:nvPr/>
        </p:nvSpPr>
        <p:spPr>
          <a:xfrm>
            <a:off x="587375" y="3521770"/>
            <a:ext cx="2912100" cy="7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17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всего тестов выполняется (12 тест классов, 8 потоков)</a:t>
            </a:r>
            <a:endParaRPr b="0" i="0" sz="17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3" name="Google Shape;713;g3f3ee593423_2_351"/>
          <p:cNvSpPr txBox="1"/>
          <p:nvPr/>
        </p:nvSpPr>
        <p:spPr>
          <a:xfrm>
            <a:off x="4334650" y="2692299"/>
            <a:ext cx="40887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987"/>
              </a:spcBef>
              <a:spcAft>
                <a:spcPts val="0"/>
              </a:spcAft>
              <a:buClr>
                <a:srgbClr val="000000"/>
              </a:buClr>
              <a:buSzPts val="7112"/>
              <a:buFont typeface="Arial"/>
              <a:buNone/>
            </a:pPr>
            <a:r>
              <a:rPr b="0" i="0" lang="ru-RU" sz="6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~7183</a:t>
            </a:r>
            <a:r>
              <a:rPr b="0" i="0" lang="ru-RU" sz="3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0" i="0" lang="ru-RU" sz="4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мс</a:t>
            </a:r>
            <a:endParaRPr b="0" i="0" sz="40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4" name="Google Shape;714;g3f3ee593423_2_351"/>
          <p:cNvSpPr txBox="1"/>
          <p:nvPr/>
        </p:nvSpPr>
        <p:spPr>
          <a:xfrm>
            <a:off x="4334650" y="3521759"/>
            <a:ext cx="4005300" cy="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17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старт контейнера </a:t>
            </a:r>
            <a:br>
              <a:rPr b="0" i="0" lang="ru-RU" sz="17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-RU" sz="17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( в среднем на тест )</a:t>
            </a:r>
            <a:endParaRPr b="0" i="0" sz="17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5" name="Google Shape;715;g3f3ee593423_2_351"/>
          <p:cNvSpPr txBox="1"/>
          <p:nvPr/>
        </p:nvSpPr>
        <p:spPr>
          <a:xfrm>
            <a:off x="8055950" y="2692299"/>
            <a:ext cx="40053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987"/>
              </a:spcBef>
              <a:spcAft>
                <a:spcPts val="0"/>
              </a:spcAft>
              <a:buClr>
                <a:srgbClr val="000000"/>
              </a:buClr>
              <a:buSzPts val="7112"/>
              <a:buFont typeface="Arial"/>
              <a:buNone/>
            </a:pPr>
            <a:r>
              <a:rPr b="0" i="0" lang="ru-RU" sz="6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~5-10</a:t>
            </a:r>
            <a:r>
              <a:rPr b="0" i="0" lang="ru-RU" sz="3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0" i="0" lang="ru-RU" sz="4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мс</a:t>
            </a:r>
            <a:endParaRPr b="0" i="0" sz="40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6" name="Google Shape;716;g3f3ee593423_2_351"/>
          <p:cNvSpPr txBox="1"/>
          <p:nvPr/>
        </p:nvSpPr>
        <p:spPr>
          <a:xfrm>
            <a:off x="8055950" y="3437971"/>
            <a:ext cx="3618000" cy="7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117 миграций: </a:t>
            </a:r>
            <a:endParaRPr b="0" i="0" sz="17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7" name="Google Shape;717;g3f3ee593423_2_351"/>
          <p:cNvSpPr txBox="1"/>
          <p:nvPr/>
        </p:nvSpPr>
        <p:spPr>
          <a:xfrm>
            <a:off x="4611875" y="4856262"/>
            <a:ext cx="65862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987"/>
              </a:spcBef>
              <a:spcAft>
                <a:spcPts val="0"/>
              </a:spcAft>
              <a:buClr>
                <a:srgbClr val="000000"/>
              </a:buClr>
              <a:buSzPts val="4313"/>
              <a:buFont typeface="Arial"/>
              <a:buNone/>
            </a:pPr>
            <a:r>
              <a:rPr b="0" i="0" lang="ru-RU" sz="3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на </a:t>
            </a:r>
            <a:r>
              <a:rPr b="0" i="0" lang="ru-RU" sz="4313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2340</a:t>
            </a:r>
            <a:r>
              <a:rPr b="0" i="0" lang="ru-RU" sz="36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тестов </a:t>
            </a:r>
            <a:r>
              <a:rPr b="0" i="0" lang="ru-RU" sz="4313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~ 35</a:t>
            </a:r>
            <a:r>
              <a:rPr b="0" i="0" lang="ru-RU" sz="36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минут</a:t>
            </a:r>
            <a:endParaRPr b="0" i="0" sz="36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8" name="Google Shape;718;g3f3ee593423_2_351"/>
          <p:cNvSpPr txBox="1"/>
          <p:nvPr/>
        </p:nvSpPr>
        <p:spPr>
          <a:xfrm>
            <a:off x="8733350" y="5356882"/>
            <a:ext cx="2912100" cy="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17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инфраструктуры</a:t>
            </a:r>
            <a:endParaRPr b="0" i="0" sz="17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9" name="Google Shape;719;g3f3ee593423_2_351"/>
          <p:cNvSpPr txBox="1"/>
          <p:nvPr/>
        </p:nvSpPr>
        <p:spPr>
          <a:xfrm>
            <a:off x="587375" y="4637550"/>
            <a:ext cx="2829000" cy="6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987"/>
              </a:spcBef>
              <a:spcAft>
                <a:spcPts val="0"/>
              </a:spcAft>
              <a:buClr>
                <a:srgbClr val="000000"/>
              </a:buClr>
              <a:buSzPts val="7112"/>
              <a:buFont typeface="Arial"/>
              <a:buNone/>
            </a:pPr>
            <a:r>
              <a:rPr b="0" i="0" lang="ru-RU" sz="6000" u="none" cap="none" strike="noStrik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~7.2 </a:t>
            </a:r>
            <a:r>
              <a:rPr b="0" i="0" lang="ru-RU" sz="4000" u="none" cap="none" strike="noStrik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сек</a:t>
            </a:r>
            <a:endParaRPr b="0" i="0" sz="4000" u="none" cap="none" strike="noStrike">
              <a:solidFill>
                <a:schemeClr val="accent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0" name="Google Shape;720;g3f3ee593423_2_351"/>
          <p:cNvSpPr txBox="1"/>
          <p:nvPr/>
        </p:nvSpPr>
        <p:spPr>
          <a:xfrm>
            <a:off x="587375" y="5370501"/>
            <a:ext cx="3618000" cy="7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1700" u="none" cap="none" strike="noStrik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инфраструктуры</a:t>
            </a:r>
            <a:br>
              <a:rPr b="0" i="0" lang="ru-RU" sz="1700" u="none" cap="none" strike="noStrik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-RU" sz="1700" u="none" cap="none" strike="noStrik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(в среднем на тест) </a:t>
            </a:r>
            <a:endParaRPr b="0" i="0" sz="1700" u="none" cap="none" strike="noStrike">
              <a:solidFill>
                <a:schemeClr val="accent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1" name="Google Shape;721;g3f3ee593423_2_351"/>
          <p:cNvSpPr txBox="1"/>
          <p:nvPr/>
        </p:nvSpPr>
        <p:spPr>
          <a:xfrm>
            <a:off x="4334650" y="2136572"/>
            <a:ext cx="4005300" cy="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время на тест:</a:t>
            </a:r>
            <a:endParaRPr b="0" i="0" sz="20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2" name="Google Shape;722;g3f3ee593423_2_351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g3f3ee593423_2_318"/>
          <p:cNvSpPr/>
          <p:nvPr/>
        </p:nvSpPr>
        <p:spPr>
          <a:xfrm>
            <a:off x="4205375" y="4667250"/>
            <a:ext cx="7399200" cy="1182000"/>
          </a:xfrm>
          <a:prstGeom prst="roundRect">
            <a:avLst>
              <a:gd fmla="val 3856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8" name="Google Shape;728;g3f3ee593423_2_318"/>
          <p:cNvSpPr txBox="1"/>
          <p:nvPr>
            <p:ph type="title"/>
          </p:nvPr>
        </p:nvSpPr>
        <p:spPr>
          <a:xfrm>
            <a:off x="587375" y="584200"/>
            <a:ext cx="10856100" cy="16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ru-RU"/>
              <a:t>Testcontainers </a:t>
            </a:r>
            <a:r>
              <a:rPr lang="ru-RU" sz="5400"/>
              <a:t>–</a:t>
            </a:r>
            <a:r>
              <a:rPr lang="ru-RU"/>
              <a:t> container per test </a:t>
            </a:r>
            <a:r>
              <a:rPr lang="ru-RU" sz="5400"/>
              <a:t>–</a:t>
            </a:r>
            <a:r>
              <a:rPr lang="ru-RU"/>
              <a:t> Docker commit</a:t>
            </a:r>
            <a:endParaRPr/>
          </a:p>
        </p:txBody>
      </p:sp>
      <p:sp>
        <p:nvSpPr>
          <p:cNvPr id="729" name="Google Shape;729;g3f3ee593423_2_318"/>
          <p:cNvSpPr txBox="1"/>
          <p:nvPr/>
        </p:nvSpPr>
        <p:spPr>
          <a:xfrm>
            <a:off x="587375" y="2692299"/>
            <a:ext cx="28290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987"/>
              </a:spcBef>
              <a:spcAft>
                <a:spcPts val="0"/>
              </a:spcAft>
              <a:buClr>
                <a:srgbClr val="000000"/>
              </a:buClr>
              <a:buSzPts val="7112"/>
              <a:buFont typeface="Arial"/>
              <a:buNone/>
            </a:pPr>
            <a:r>
              <a:rPr b="0" i="0" lang="ru-RU" sz="6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2340</a:t>
            </a:r>
            <a:endParaRPr b="0" i="0" sz="60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0" name="Google Shape;730;g3f3ee593423_2_318"/>
          <p:cNvSpPr txBox="1"/>
          <p:nvPr/>
        </p:nvSpPr>
        <p:spPr>
          <a:xfrm>
            <a:off x="587375" y="3521770"/>
            <a:ext cx="2912100" cy="7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17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всего тестов выполняется (12 тест классов, 8 потоков)</a:t>
            </a:r>
            <a:endParaRPr b="0" i="0" sz="17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1" name="Google Shape;731;g3f3ee593423_2_318"/>
          <p:cNvSpPr txBox="1"/>
          <p:nvPr/>
        </p:nvSpPr>
        <p:spPr>
          <a:xfrm>
            <a:off x="4334650" y="2692299"/>
            <a:ext cx="40887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987"/>
              </a:spcBef>
              <a:spcAft>
                <a:spcPts val="0"/>
              </a:spcAft>
              <a:buClr>
                <a:srgbClr val="000000"/>
              </a:buClr>
              <a:buSzPts val="7112"/>
              <a:buFont typeface="Arial"/>
              <a:buNone/>
            </a:pPr>
            <a:r>
              <a:rPr b="0" i="0" lang="ru-RU" sz="6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~7183</a:t>
            </a:r>
            <a:r>
              <a:rPr b="0" i="0" lang="ru-RU" sz="3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0" i="0" lang="ru-RU" sz="4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мс</a:t>
            </a:r>
            <a:endParaRPr b="0" i="0" sz="40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2" name="Google Shape;732;g3f3ee593423_2_318"/>
          <p:cNvSpPr txBox="1"/>
          <p:nvPr/>
        </p:nvSpPr>
        <p:spPr>
          <a:xfrm>
            <a:off x="4334650" y="3521759"/>
            <a:ext cx="4005300" cy="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17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старт контейнера </a:t>
            </a:r>
            <a:br>
              <a:rPr b="0" i="0" lang="ru-RU" sz="17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-RU" sz="17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( в среднем на тест )</a:t>
            </a:r>
            <a:endParaRPr b="0" i="0" sz="17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3" name="Google Shape;733;g3f3ee593423_2_318"/>
          <p:cNvSpPr txBox="1"/>
          <p:nvPr/>
        </p:nvSpPr>
        <p:spPr>
          <a:xfrm>
            <a:off x="8055950" y="2692299"/>
            <a:ext cx="40053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987"/>
              </a:spcBef>
              <a:spcAft>
                <a:spcPts val="0"/>
              </a:spcAft>
              <a:buClr>
                <a:srgbClr val="000000"/>
              </a:buClr>
              <a:buSzPts val="7112"/>
              <a:buFont typeface="Arial"/>
              <a:buNone/>
            </a:pPr>
            <a:r>
              <a:rPr b="0" i="0" lang="ru-RU" sz="6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~5-10</a:t>
            </a:r>
            <a:r>
              <a:rPr b="0" i="0" lang="ru-RU" sz="3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0" i="0" lang="ru-RU" sz="4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мс</a:t>
            </a:r>
            <a:endParaRPr b="0" i="0" sz="40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4" name="Google Shape;734;g3f3ee593423_2_318"/>
          <p:cNvSpPr txBox="1"/>
          <p:nvPr/>
        </p:nvSpPr>
        <p:spPr>
          <a:xfrm>
            <a:off x="8055950" y="3437971"/>
            <a:ext cx="3618000" cy="7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117 миграций: </a:t>
            </a:r>
            <a:endParaRPr b="0" i="0" sz="17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5" name="Google Shape;735;g3f3ee593423_2_318"/>
          <p:cNvSpPr txBox="1"/>
          <p:nvPr/>
        </p:nvSpPr>
        <p:spPr>
          <a:xfrm>
            <a:off x="4611875" y="4856262"/>
            <a:ext cx="65862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987"/>
              </a:spcBef>
              <a:spcAft>
                <a:spcPts val="0"/>
              </a:spcAft>
              <a:buClr>
                <a:srgbClr val="000000"/>
              </a:buClr>
              <a:buSzPts val="4313"/>
              <a:buFont typeface="Arial"/>
              <a:buNone/>
            </a:pPr>
            <a:r>
              <a:rPr b="0" i="0" lang="ru-RU" sz="3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на </a:t>
            </a:r>
            <a:r>
              <a:rPr b="0" i="0" lang="ru-RU" sz="4313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2340</a:t>
            </a:r>
            <a:r>
              <a:rPr b="0" i="0" lang="ru-RU" sz="36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тестов </a:t>
            </a:r>
            <a:r>
              <a:rPr b="0" i="0" lang="ru-RU" sz="4313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~35</a:t>
            </a:r>
            <a:r>
              <a:rPr b="0" i="0" lang="ru-RU" sz="36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минут</a:t>
            </a:r>
            <a:endParaRPr b="0" i="0" sz="36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6" name="Google Shape;736;g3f3ee593423_2_318"/>
          <p:cNvSpPr txBox="1"/>
          <p:nvPr/>
        </p:nvSpPr>
        <p:spPr>
          <a:xfrm>
            <a:off x="8733350" y="5356882"/>
            <a:ext cx="2912100" cy="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17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инфраструктуры</a:t>
            </a:r>
            <a:endParaRPr b="0" i="0" sz="17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7" name="Google Shape;737;g3f3ee593423_2_318"/>
          <p:cNvSpPr txBox="1"/>
          <p:nvPr/>
        </p:nvSpPr>
        <p:spPr>
          <a:xfrm>
            <a:off x="587375" y="4637550"/>
            <a:ext cx="2829000" cy="6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987"/>
              </a:spcBef>
              <a:spcAft>
                <a:spcPts val="0"/>
              </a:spcAft>
              <a:buClr>
                <a:srgbClr val="000000"/>
              </a:buClr>
              <a:buSzPts val="7112"/>
              <a:buFont typeface="Arial"/>
              <a:buNone/>
            </a:pPr>
            <a:r>
              <a:rPr b="0" i="0" lang="ru-RU" sz="6000" u="none" cap="none" strike="noStrik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~7.2 </a:t>
            </a:r>
            <a:r>
              <a:rPr b="0" i="0" lang="ru-RU" sz="4000" u="none" cap="none" strike="noStrik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сек</a:t>
            </a:r>
            <a:endParaRPr b="0" i="0" sz="4000" u="none" cap="none" strike="noStrike">
              <a:solidFill>
                <a:schemeClr val="accent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8" name="Google Shape;738;g3f3ee593423_2_318"/>
          <p:cNvSpPr txBox="1"/>
          <p:nvPr/>
        </p:nvSpPr>
        <p:spPr>
          <a:xfrm>
            <a:off x="587375" y="5370501"/>
            <a:ext cx="3618000" cy="7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1700" u="none" cap="none" strike="noStrik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инфраструктуры</a:t>
            </a:r>
            <a:br>
              <a:rPr b="0" i="0" lang="ru-RU" sz="1700" u="none" cap="none" strike="noStrik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-RU" sz="1700" u="none" cap="none" strike="noStrik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(в среднем на тест) </a:t>
            </a:r>
            <a:endParaRPr b="0" i="0" sz="1700" u="none" cap="none" strike="noStrike">
              <a:solidFill>
                <a:schemeClr val="accent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9" name="Google Shape;739;g3f3ee593423_2_318"/>
          <p:cNvSpPr txBox="1"/>
          <p:nvPr/>
        </p:nvSpPr>
        <p:spPr>
          <a:xfrm>
            <a:off x="4334650" y="2136572"/>
            <a:ext cx="4005300" cy="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время на тест:</a:t>
            </a:r>
            <a:endParaRPr b="0" i="0" sz="20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0" name="Google Shape;740;g3f3ee593423_2_318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g3f758271754_0_909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Testcontainers </a:t>
            </a:r>
            <a:r>
              <a:rPr lang="ru-RU" sz="5400"/>
              <a:t>–</a:t>
            </a:r>
            <a:r>
              <a:rPr lang="ru-RU"/>
              <a:t> container per class</a:t>
            </a:r>
            <a:endParaRPr/>
          </a:p>
        </p:txBody>
      </p:sp>
      <p:sp>
        <p:nvSpPr>
          <p:cNvPr id="747" name="Google Shape;747;g3f758271754_0_909"/>
          <p:cNvSpPr/>
          <p:nvPr/>
        </p:nvSpPr>
        <p:spPr>
          <a:xfrm>
            <a:off x="2445455" y="2404500"/>
            <a:ext cx="2140800" cy="6252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1000" lIns="82000" spcFirstLastPara="1" rIns="82000" wrap="square" tIns="41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4"/>
              <a:buFont typeface="Arial"/>
              <a:buNone/>
            </a:pPr>
            <a:r>
              <a:rPr b="0" i="0" lang="ru-RU" sz="1794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.NET Test Host</a:t>
            </a:r>
            <a:endParaRPr b="0" i="0" sz="1794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8" name="Google Shape;748;g3f758271754_0_909"/>
          <p:cNvSpPr/>
          <p:nvPr/>
        </p:nvSpPr>
        <p:spPr>
          <a:xfrm>
            <a:off x="2445455" y="3364145"/>
            <a:ext cx="2140800" cy="625200"/>
          </a:xfrm>
          <a:prstGeom prst="roundRect">
            <a:avLst>
              <a:gd fmla="val 16667" name="adj"/>
            </a:avLst>
          </a:prstGeom>
          <a:solidFill>
            <a:srgbClr val="FF7B72"/>
          </a:solidFill>
          <a:ln>
            <a:noFill/>
          </a:ln>
        </p:spPr>
        <p:txBody>
          <a:bodyPr anchorCtr="0" anchor="ctr" bIns="41000" lIns="82000" spcFirstLastPara="1" rIns="82000" wrap="square" tIns="41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4"/>
              <a:buFont typeface="Arial"/>
              <a:buNone/>
            </a:pPr>
            <a:r>
              <a:rPr b="0" i="0" lang="ru-RU" sz="1794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TestClass</a:t>
            </a:r>
            <a:endParaRPr b="0" i="0" sz="1794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9" name="Google Shape;749;g3f758271754_0_909"/>
          <p:cNvSpPr/>
          <p:nvPr/>
        </p:nvSpPr>
        <p:spPr>
          <a:xfrm>
            <a:off x="2943581" y="4222539"/>
            <a:ext cx="2140800" cy="625200"/>
          </a:xfrm>
          <a:prstGeom prst="roundRect">
            <a:avLst>
              <a:gd fmla="val 16667" name="adj"/>
            </a:avLst>
          </a:prstGeom>
          <a:solidFill>
            <a:srgbClr val="F0DBF5"/>
          </a:solidFill>
          <a:ln>
            <a:noFill/>
          </a:ln>
        </p:spPr>
        <p:txBody>
          <a:bodyPr anchorCtr="0" anchor="ctr" bIns="41000" lIns="82000" spcFirstLastPara="1" rIns="82000" wrap="square" tIns="41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4"/>
              <a:buFont typeface="Arial"/>
              <a:buNone/>
            </a:pPr>
            <a:r>
              <a:rPr b="0" i="0" lang="ru-RU" sz="1794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 1</a:t>
            </a:r>
            <a:endParaRPr b="0" i="0" sz="1794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0" name="Google Shape;750;g3f758271754_0_909"/>
          <p:cNvSpPr/>
          <p:nvPr/>
        </p:nvSpPr>
        <p:spPr>
          <a:xfrm>
            <a:off x="2943581" y="4997527"/>
            <a:ext cx="2140800" cy="625200"/>
          </a:xfrm>
          <a:prstGeom prst="roundRect">
            <a:avLst>
              <a:gd fmla="val 16667" name="adj"/>
            </a:avLst>
          </a:prstGeom>
          <a:solidFill>
            <a:srgbClr val="F0DBF5"/>
          </a:solidFill>
          <a:ln>
            <a:noFill/>
          </a:ln>
        </p:spPr>
        <p:txBody>
          <a:bodyPr anchorCtr="0" anchor="ctr" bIns="41000" lIns="82000" spcFirstLastPara="1" rIns="82000" wrap="square" tIns="41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4"/>
              <a:buFont typeface="Arial"/>
              <a:buNone/>
            </a:pPr>
            <a:r>
              <a:rPr b="0" i="0" lang="ru-RU" sz="1794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 2</a:t>
            </a:r>
            <a:endParaRPr b="0" i="0" sz="1794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1" name="Google Shape;751;g3f758271754_0_909"/>
          <p:cNvSpPr/>
          <p:nvPr/>
        </p:nvSpPr>
        <p:spPr>
          <a:xfrm>
            <a:off x="2969057" y="5772515"/>
            <a:ext cx="2140800" cy="625200"/>
          </a:xfrm>
          <a:prstGeom prst="roundRect">
            <a:avLst>
              <a:gd fmla="val 16667" name="adj"/>
            </a:avLst>
          </a:prstGeom>
          <a:solidFill>
            <a:srgbClr val="F0DBF5"/>
          </a:solidFill>
          <a:ln>
            <a:noFill/>
          </a:ln>
        </p:spPr>
        <p:txBody>
          <a:bodyPr anchorCtr="0" anchor="ctr" bIns="41000" lIns="82000" spcFirstLastPara="1" rIns="82000" wrap="square" tIns="41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4"/>
              <a:buFont typeface="Arial"/>
              <a:buNone/>
            </a:pPr>
            <a:r>
              <a:rPr b="0" i="0" lang="ru-RU" sz="1794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 3</a:t>
            </a:r>
            <a:endParaRPr b="0" i="0" sz="1794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2" name="Google Shape;752;g3f758271754_0_909"/>
          <p:cNvSpPr/>
          <p:nvPr/>
        </p:nvSpPr>
        <p:spPr>
          <a:xfrm>
            <a:off x="7000412" y="4229492"/>
            <a:ext cx="2140800" cy="625200"/>
          </a:xfrm>
          <a:prstGeom prst="roundRect">
            <a:avLst>
              <a:gd fmla="val 16667" name="adj"/>
            </a:avLst>
          </a:prstGeom>
          <a:solidFill>
            <a:srgbClr val="FFF8D6"/>
          </a:solidFill>
          <a:ln>
            <a:noFill/>
          </a:ln>
        </p:spPr>
        <p:txBody>
          <a:bodyPr anchorCtr="0" anchor="ctr" bIns="41000" lIns="82000" spcFirstLastPara="1" rIns="82000" wrap="square" tIns="41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4"/>
              <a:buFont typeface="Arial"/>
              <a:buNone/>
            </a:pPr>
            <a:r>
              <a:rPr b="0" i="0" lang="ru-RU" sz="1794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DB 1</a:t>
            </a:r>
            <a:endParaRPr b="0" i="0" sz="1794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3" name="Google Shape;753;g3f758271754_0_909"/>
          <p:cNvSpPr/>
          <p:nvPr/>
        </p:nvSpPr>
        <p:spPr>
          <a:xfrm>
            <a:off x="7000412" y="5004480"/>
            <a:ext cx="2140800" cy="625200"/>
          </a:xfrm>
          <a:prstGeom prst="roundRect">
            <a:avLst>
              <a:gd fmla="val 16667" name="adj"/>
            </a:avLst>
          </a:prstGeom>
          <a:solidFill>
            <a:srgbClr val="FFF8D6"/>
          </a:solidFill>
          <a:ln>
            <a:noFill/>
          </a:ln>
        </p:spPr>
        <p:txBody>
          <a:bodyPr anchorCtr="0" anchor="ctr" bIns="41000" lIns="82000" spcFirstLastPara="1" rIns="82000" wrap="square" tIns="41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4"/>
              <a:buFont typeface="Arial"/>
              <a:buNone/>
            </a:pPr>
            <a:r>
              <a:rPr b="0" i="0" lang="ru-RU" sz="1794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DB 2</a:t>
            </a:r>
            <a:endParaRPr b="0" i="0" sz="1794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4" name="Google Shape;754;g3f758271754_0_909"/>
          <p:cNvSpPr/>
          <p:nvPr/>
        </p:nvSpPr>
        <p:spPr>
          <a:xfrm>
            <a:off x="6986557" y="5779468"/>
            <a:ext cx="2140800" cy="625200"/>
          </a:xfrm>
          <a:prstGeom prst="roundRect">
            <a:avLst>
              <a:gd fmla="val 16667" name="adj"/>
            </a:avLst>
          </a:prstGeom>
          <a:solidFill>
            <a:srgbClr val="FFF8D6"/>
          </a:solidFill>
          <a:ln>
            <a:noFill/>
          </a:ln>
        </p:spPr>
        <p:txBody>
          <a:bodyPr anchorCtr="0" anchor="ctr" bIns="41000" lIns="82000" spcFirstLastPara="1" rIns="82000" wrap="square" tIns="41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4"/>
              <a:buFont typeface="Arial"/>
              <a:buNone/>
            </a:pPr>
            <a:r>
              <a:rPr b="0" i="0" lang="ru-RU" sz="1794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DB 3</a:t>
            </a:r>
            <a:endParaRPr b="0" i="0" sz="1794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5" name="Google Shape;755;g3f758271754_0_909"/>
          <p:cNvSpPr/>
          <p:nvPr/>
        </p:nvSpPr>
        <p:spPr>
          <a:xfrm>
            <a:off x="7470725" y="2404500"/>
            <a:ext cx="2140800" cy="625200"/>
          </a:xfrm>
          <a:prstGeom prst="roundRect">
            <a:avLst>
              <a:gd fmla="val 16667" name="adj"/>
            </a:avLst>
          </a:prstGeom>
          <a:solidFill>
            <a:srgbClr val="A5D6FF"/>
          </a:solidFill>
          <a:ln>
            <a:noFill/>
          </a:ln>
        </p:spPr>
        <p:txBody>
          <a:bodyPr anchorCtr="0" anchor="ctr" bIns="41000" lIns="82000" spcFirstLastPara="1" rIns="82000" wrap="square" tIns="41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4"/>
              <a:buFont typeface="Arial"/>
              <a:buNone/>
            </a:pPr>
            <a:r>
              <a:rPr b="0" i="0" lang="ru-RU" sz="1794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TestContainers</a:t>
            </a:r>
            <a:endParaRPr b="0" i="0" sz="1794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56" name="Google Shape;756;g3f758271754_0_909"/>
          <p:cNvCxnSpPr>
            <a:stCxn id="749" idx="3"/>
            <a:endCxn id="752" idx="1"/>
          </p:cNvCxnSpPr>
          <p:nvPr/>
        </p:nvCxnSpPr>
        <p:spPr>
          <a:xfrm>
            <a:off x="5084381" y="4535139"/>
            <a:ext cx="1916100" cy="6900"/>
          </a:xfrm>
          <a:prstGeom prst="straightConnector1">
            <a:avLst/>
          </a:prstGeom>
          <a:noFill/>
          <a:ln cap="flat" cmpd="sng" w="25625">
            <a:solidFill>
              <a:srgbClr val="B7B7B7"/>
            </a:solidFill>
            <a:prstDash val="solid"/>
            <a:round/>
            <a:headEnd len="sm" w="sm" type="none"/>
            <a:tailEnd len="lg" w="lg" type="triangle"/>
          </a:ln>
        </p:spPr>
      </p:cxnSp>
      <p:cxnSp>
        <p:nvCxnSpPr>
          <p:cNvPr id="757" name="Google Shape;757;g3f758271754_0_909"/>
          <p:cNvCxnSpPr>
            <a:stCxn id="750" idx="3"/>
            <a:endCxn id="753" idx="1"/>
          </p:cNvCxnSpPr>
          <p:nvPr/>
        </p:nvCxnSpPr>
        <p:spPr>
          <a:xfrm>
            <a:off x="5084381" y="5310127"/>
            <a:ext cx="1916100" cy="6900"/>
          </a:xfrm>
          <a:prstGeom prst="straightConnector1">
            <a:avLst/>
          </a:prstGeom>
          <a:noFill/>
          <a:ln cap="flat" cmpd="sng" w="25625">
            <a:solidFill>
              <a:srgbClr val="B7B7B7"/>
            </a:solidFill>
            <a:prstDash val="solid"/>
            <a:round/>
            <a:headEnd len="sm" w="sm" type="none"/>
            <a:tailEnd len="lg" w="lg" type="triangle"/>
          </a:ln>
        </p:spPr>
      </p:cxnSp>
      <p:cxnSp>
        <p:nvCxnSpPr>
          <p:cNvPr id="758" name="Google Shape;758;g3f758271754_0_909"/>
          <p:cNvCxnSpPr>
            <a:stCxn id="751" idx="3"/>
            <a:endCxn id="754" idx="1"/>
          </p:cNvCxnSpPr>
          <p:nvPr/>
        </p:nvCxnSpPr>
        <p:spPr>
          <a:xfrm>
            <a:off x="5109857" y="6085115"/>
            <a:ext cx="1876800" cy="6900"/>
          </a:xfrm>
          <a:prstGeom prst="straightConnector1">
            <a:avLst/>
          </a:prstGeom>
          <a:noFill/>
          <a:ln cap="flat" cmpd="sng" w="25625">
            <a:solidFill>
              <a:srgbClr val="B7B7B7"/>
            </a:solidFill>
            <a:prstDash val="solid"/>
            <a:round/>
            <a:headEnd len="sm" w="sm" type="none"/>
            <a:tailEnd len="lg" w="lg" type="triangle"/>
          </a:ln>
        </p:spPr>
      </p:cxnSp>
      <p:sp>
        <p:nvSpPr>
          <p:cNvPr id="759" name="Google Shape;759;g3f758271754_0_909"/>
          <p:cNvSpPr/>
          <p:nvPr/>
        </p:nvSpPr>
        <p:spPr>
          <a:xfrm>
            <a:off x="7470725" y="3364145"/>
            <a:ext cx="2140800" cy="6252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41000" lIns="82000" spcFirstLastPara="1" rIns="82000" wrap="square" tIns="41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4"/>
              <a:buFont typeface="Arial"/>
              <a:buNone/>
            </a:pPr>
            <a:r>
              <a:rPr b="0" i="0" lang="ru-RU" sz="1794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Container</a:t>
            </a:r>
            <a:endParaRPr b="0" i="0" sz="1794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0" name="Google Shape;760;g3f758271754_0_909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g3f767337a83_0_71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Testcontainers </a:t>
            </a:r>
            <a:r>
              <a:rPr lang="ru-RU" sz="5400"/>
              <a:t>–</a:t>
            </a:r>
            <a:r>
              <a:rPr lang="ru-RU"/>
              <a:t> container per class</a:t>
            </a:r>
            <a:endParaRPr/>
          </a:p>
        </p:txBody>
      </p:sp>
      <p:sp>
        <p:nvSpPr>
          <p:cNvPr id="767" name="Google Shape;767;g3f767337a83_0_71"/>
          <p:cNvSpPr txBox="1"/>
          <p:nvPr/>
        </p:nvSpPr>
        <p:spPr>
          <a:xfrm>
            <a:off x="1827650" y="3373775"/>
            <a:ext cx="812400" cy="180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ru-RU" sz="2300" u="none" cap="none" strike="noStrik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536 мс</a:t>
            </a:r>
            <a:endParaRPr b="0" i="0" sz="23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768" name="Google Shape;768;g3f767337a83_0_71"/>
          <p:cNvSpPr txBox="1"/>
          <p:nvPr/>
        </p:nvSpPr>
        <p:spPr>
          <a:xfrm>
            <a:off x="2640050" y="3373775"/>
            <a:ext cx="7502400" cy="180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ru-RU" sz="2300" u="none" cap="none" strike="noStrik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4733 мс</a:t>
            </a:r>
            <a:endParaRPr b="0" i="0" sz="23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769" name="Google Shape;769;g3f767337a83_0_71"/>
          <p:cNvSpPr/>
          <p:nvPr/>
        </p:nvSpPr>
        <p:spPr>
          <a:xfrm>
            <a:off x="10142448" y="3373775"/>
            <a:ext cx="120300" cy="1800300"/>
          </a:xfrm>
          <a:prstGeom prst="rect">
            <a:avLst/>
          </a:prstGeom>
          <a:solidFill>
            <a:srgbClr val="FFD5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0" name="Google Shape;770;g3f767337a83_0_71"/>
          <p:cNvSpPr txBox="1"/>
          <p:nvPr/>
        </p:nvSpPr>
        <p:spPr>
          <a:xfrm>
            <a:off x="10142450" y="3882275"/>
            <a:ext cx="812400" cy="78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ru-RU" sz="2300" u="none" cap="none" strike="noStrik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64 </a:t>
            </a:r>
            <a:br>
              <a:rPr b="0" i="0" lang="ru-RU" sz="2300" u="none" cap="none" strike="noStrik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</a:br>
            <a:r>
              <a:rPr b="0" i="0" lang="ru-RU" sz="2300" u="none" cap="none" strike="noStrik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мс</a:t>
            </a:r>
            <a:endParaRPr b="0" i="0" sz="23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771" name="Google Shape;771;g3f767337a83_0_71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772" name="Google Shape;772;g3f767337a83_0_71"/>
          <p:cNvSpPr txBox="1"/>
          <p:nvPr/>
        </p:nvSpPr>
        <p:spPr>
          <a:xfrm>
            <a:off x="2343995" y="5780950"/>
            <a:ext cx="26769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Старт контейнера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3" name="Google Shape;773;g3f767337a83_0_71"/>
          <p:cNvSpPr txBox="1"/>
          <p:nvPr/>
        </p:nvSpPr>
        <p:spPr>
          <a:xfrm>
            <a:off x="5740559" y="5780950"/>
            <a:ext cx="2199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Миграции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4" name="Google Shape;774;g3f767337a83_0_71"/>
          <p:cNvSpPr txBox="1"/>
          <p:nvPr/>
        </p:nvSpPr>
        <p:spPr>
          <a:xfrm>
            <a:off x="8102629" y="5780950"/>
            <a:ext cx="2199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Сброс БД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5" name="Google Shape;775;g3f767337a83_0_71"/>
          <p:cNvSpPr/>
          <p:nvPr/>
        </p:nvSpPr>
        <p:spPr>
          <a:xfrm>
            <a:off x="1890375" y="5852200"/>
            <a:ext cx="436500" cy="242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6" name="Google Shape;776;g3f767337a83_0_71"/>
          <p:cNvSpPr/>
          <p:nvPr/>
        </p:nvSpPr>
        <p:spPr>
          <a:xfrm>
            <a:off x="5278222" y="5852200"/>
            <a:ext cx="436500" cy="24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7" name="Google Shape;777;g3f767337a83_0_71"/>
          <p:cNvSpPr/>
          <p:nvPr/>
        </p:nvSpPr>
        <p:spPr>
          <a:xfrm>
            <a:off x="7647147" y="5852200"/>
            <a:ext cx="436500" cy="242400"/>
          </a:xfrm>
          <a:prstGeom prst="rect">
            <a:avLst/>
          </a:prstGeom>
          <a:solidFill>
            <a:srgbClr val="FFD5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g3f767337a83_0_215"/>
          <p:cNvSpPr txBox="1"/>
          <p:nvPr>
            <p:ph type="title"/>
          </p:nvPr>
        </p:nvSpPr>
        <p:spPr>
          <a:xfrm>
            <a:off x="587375" y="584200"/>
            <a:ext cx="10856100" cy="16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ru-RU"/>
              <a:t>Testcontainers </a:t>
            </a:r>
            <a:r>
              <a:rPr lang="ru-RU" sz="5400"/>
              <a:t>–</a:t>
            </a:r>
            <a:r>
              <a:rPr lang="ru-RU"/>
              <a:t> container per class</a:t>
            </a:r>
            <a:endParaRPr/>
          </a:p>
        </p:txBody>
      </p:sp>
      <p:sp>
        <p:nvSpPr>
          <p:cNvPr id="783" name="Google Shape;783;g3f767337a83_0_215"/>
          <p:cNvSpPr txBox="1"/>
          <p:nvPr/>
        </p:nvSpPr>
        <p:spPr>
          <a:xfrm>
            <a:off x="587375" y="2679929"/>
            <a:ext cx="28290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987"/>
              </a:spcBef>
              <a:spcAft>
                <a:spcPts val="0"/>
              </a:spcAft>
              <a:buClr>
                <a:srgbClr val="000000"/>
              </a:buClr>
              <a:buSzPts val="7112"/>
              <a:buFont typeface="Arial"/>
              <a:buNone/>
            </a:pPr>
            <a:r>
              <a:rPr b="0" i="0" lang="ru-RU" sz="6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2340</a:t>
            </a:r>
            <a:endParaRPr b="0" i="0" sz="60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4" name="Google Shape;784;g3f767337a83_0_215"/>
          <p:cNvSpPr txBox="1"/>
          <p:nvPr/>
        </p:nvSpPr>
        <p:spPr>
          <a:xfrm>
            <a:off x="587375" y="3509400"/>
            <a:ext cx="2912100" cy="7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17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всего тестов выполняется (12 тест классов, 8 потоков)</a:t>
            </a:r>
            <a:endParaRPr b="0" i="0" sz="17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5" name="Google Shape;785;g3f767337a83_0_215"/>
          <p:cNvSpPr txBox="1"/>
          <p:nvPr/>
        </p:nvSpPr>
        <p:spPr>
          <a:xfrm>
            <a:off x="4334650" y="2679929"/>
            <a:ext cx="40887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987"/>
              </a:spcBef>
              <a:spcAft>
                <a:spcPts val="0"/>
              </a:spcAft>
              <a:buClr>
                <a:srgbClr val="000000"/>
              </a:buClr>
              <a:buSzPts val="7112"/>
              <a:buFont typeface="Arial"/>
              <a:buNone/>
            </a:pPr>
            <a:r>
              <a:rPr b="0" i="0" lang="ru-RU" sz="6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~536</a:t>
            </a:r>
            <a:r>
              <a:rPr b="0" i="0" lang="ru-RU" sz="3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0" i="0" lang="ru-RU" sz="4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мс</a:t>
            </a:r>
            <a:endParaRPr b="0" i="0" sz="40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6" name="Google Shape;786;g3f767337a83_0_215"/>
          <p:cNvSpPr txBox="1"/>
          <p:nvPr/>
        </p:nvSpPr>
        <p:spPr>
          <a:xfrm>
            <a:off x="4334650" y="3509389"/>
            <a:ext cx="4005300" cy="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17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старт контейнера </a:t>
            </a:r>
            <a:br>
              <a:rPr b="0" i="0" lang="ru-RU" sz="17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-RU" sz="17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( в среднем на тест )</a:t>
            </a:r>
            <a:endParaRPr b="0" i="0" sz="17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7" name="Google Shape;787;g3f767337a83_0_215"/>
          <p:cNvSpPr txBox="1"/>
          <p:nvPr/>
        </p:nvSpPr>
        <p:spPr>
          <a:xfrm>
            <a:off x="8055950" y="2679929"/>
            <a:ext cx="40053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987"/>
              </a:spcBef>
              <a:spcAft>
                <a:spcPts val="0"/>
              </a:spcAft>
              <a:buClr>
                <a:srgbClr val="000000"/>
              </a:buClr>
              <a:buSzPts val="7112"/>
              <a:buFont typeface="Arial"/>
              <a:buNone/>
            </a:pPr>
            <a:r>
              <a:rPr b="0" i="0" lang="ru-RU" sz="6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~4733</a:t>
            </a:r>
            <a:r>
              <a:rPr b="0" i="0" lang="ru-RU" sz="3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0" i="0" lang="ru-RU" sz="4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мс</a:t>
            </a:r>
            <a:endParaRPr b="0" i="0" sz="40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8" name="Google Shape;788;g3f767337a83_0_215"/>
          <p:cNvSpPr txBox="1"/>
          <p:nvPr/>
        </p:nvSpPr>
        <p:spPr>
          <a:xfrm>
            <a:off x="8055950" y="3425601"/>
            <a:ext cx="3618000" cy="7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117 миграций: </a:t>
            </a:r>
            <a:endParaRPr b="0" i="0" sz="17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9" name="Google Shape;789;g3f767337a83_0_215"/>
          <p:cNvSpPr txBox="1"/>
          <p:nvPr/>
        </p:nvSpPr>
        <p:spPr>
          <a:xfrm>
            <a:off x="4611875" y="4856262"/>
            <a:ext cx="65862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987"/>
              </a:spcBef>
              <a:spcAft>
                <a:spcPts val="0"/>
              </a:spcAft>
              <a:buClr>
                <a:srgbClr val="000000"/>
              </a:buClr>
              <a:buSzPts val="4313"/>
              <a:buFont typeface="Arial"/>
              <a:buNone/>
            </a:pPr>
            <a:r>
              <a:rPr b="0" i="0" lang="ru-RU" sz="3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на </a:t>
            </a:r>
            <a:r>
              <a:rPr b="0" i="0" lang="ru-RU" sz="4313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2340</a:t>
            </a:r>
            <a:r>
              <a:rPr b="0" i="0" lang="ru-RU" sz="36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тестов </a:t>
            </a:r>
            <a:r>
              <a:rPr b="0" i="0" lang="ru-RU" sz="4313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~ 26</a:t>
            </a:r>
            <a:r>
              <a:rPr b="0" i="0" lang="ru-RU" sz="36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минут</a:t>
            </a:r>
            <a:endParaRPr b="0" i="0" sz="36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0" name="Google Shape;790;g3f767337a83_0_215"/>
          <p:cNvSpPr txBox="1"/>
          <p:nvPr/>
        </p:nvSpPr>
        <p:spPr>
          <a:xfrm>
            <a:off x="8733350" y="5356882"/>
            <a:ext cx="2912100" cy="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17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инфраструктуры</a:t>
            </a:r>
            <a:endParaRPr b="0" i="0" sz="17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1" name="Google Shape;791;g3f767337a83_0_215"/>
          <p:cNvSpPr txBox="1"/>
          <p:nvPr/>
        </p:nvSpPr>
        <p:spPr>
          <a:xfrm>
            <a:off x="587375" y="4637550"/>
            <a:ext cx="2829000" cy="6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987"/>
              </a:spcBef>
              <a:spcAft>
                <a:spcPts val="0"/>
              </a:spcAft>
              <a:buClr>
                <a:srgbClr val="000000"/>
              </a:buClr>
              <a:buSzPts val="7112"/>
              <a:buFont typeface="Arial"/>
              <a:buNone/>
            </a:pPr>
            <a:r>
              <a:rPr b="0" i="0" lang="ru-RU" sz="6000" u="none" cap="none" strike="noStrik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~5.3 </a:t>
            </a:r>
            <a:r>
              <a:rPr b="0" i="0" lang="ru-RU" sz="4000" u="none" cap="none" strike="noStrik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сек</a:t>
            </a:r>
            <a:endParaRPr b="0" i="0" sz="4000" u="none" cap="none" strike="noStrike">
              <a:solidFill>
                <a:schemeClr val="accent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2" name="Google Shape;792;g3f767337a83_0_215"/>
          <p:cNvSpPr txBox="1"/>
          <p:nvPr/>
        </p:nvSpPr>
        <p:spPr>
          <a:xfrm>
            <a:off x="587375" y="5370501"/>
            <a:ext cx="3618000" cy="7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1700" u="none" cap="none" strike="noStrik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инфраструктуры</a:t>
            </a:r>
            <a:br>
              <a:rPr b="0" i="0" lang="ru-RU" sz="1700" u="none" cap="none" strike="noStrik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-RU" sz="1700" u="none" cap="none" strike="noStrik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(в среднем на тест) </a:t>
            </a:r>
            <a:endParaRPr b="0" i="0" sz="1700" u="none" cap="none" strike="noStrike">
              <a:solidFill>
                <a:schemeClr val="accent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3" name="Google Shape;793;g3f767337a83_0_215"/>
          <p:cNvSpPr txBox="1"/>
          <p:nvPr/>
        </p:nvSpPr>
        <p:spPr>
          <a:xfrm>
            <a:off x="4334650" y="2136572"/>
            <a:ext cx="4005300" cy="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время на тест:</a:t>
            </a:r>
            <a:endParaRPr b="0" i="0" sz="20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4" name="Google Shape;794;g3f767337a83_0_215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g3f3ee593423_2_335"/>
          <p:cNvSpPr/>
          <p:nvPr/>
        </p:nvSpPr>
        <p:spPr>
          <a:xfrm>
            <a:off x="4205375" y="4667250"/>
            <a:ext cx="7399200" cy="1182000"/>
          </a:xfrm>
          <a:prstGeom prst="roundRect">
            <a:avLst>
              <a:gd fmla="val 3856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0" name="Google Shape;800;g3f3ee593423_2_335"/>
          <p:cNvSpPr txBox="1"/>
          <p:nvPr>
            <p:ph type="title"/>
          </p:nvPr>
        </p:nvSpPr>
        <p:spPr>
          <a:xfrm>
            <a:off x="587375" y="584200"/>
            <a:ext cx="10856100" cy="16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ru-RU"/>
              <a:t>Testcontainers </a:t>
            </a:r>
            <a:r>
              <a:rPr lang="ru-RU" sz="5400"/>
              <a:t>–</a:t>
            </a:r>
            <a:r>
              <a:rPr lang="ru-RU"/>
              <a:t> container per class</a:t>
            </a:r>
            <a:endParaRPr/>
          </a:p>
        </p:txBody>
      </p:sp>
      <p:sp>
        <p:nvSpPr>
          <p:cNvPr id="801" name="Google Shape;801;g3f3ee593423_2_335"/>
          <p:cNvSpPr txBox="1"/>
          <p:nvPr/>
        </p:nvSpPr>
        <p:spPr>
          <a:xfrm>
            <a:off x="587375" y="2679929"/>
            <a:ext cx="28290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987"/>
              </a:spcBef>
              <a:spcAft>
                <a:spcPts val="0"/>
              </a:spcAft>
              <a:buClr>
                <a:srgbClr val="000000"/>
              </a:buClr>
              <a:buSzPts val="7112"/>
              <a:buFont typeface="Arial"/>
              <a:buNone/>
            </a:pPr>
            <a:r>
              <a:rPr b="0" i="0" lang="ru-RU" sz="6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2340</a:t>
            </a:r>
            <a:endParaRPr b="0" i="0" sz="60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2" name="Google Shape;802;g3f3ee593423_2_335"/>
          <p:cNvSpPr txBox="1"/>
          <p:nvPr/>
        </p:nvSpPr>
        <p:spPr>
          <a:xfrm>
            <a:off x="587375" y="3509400"/>
            <a:ext cx="2912100" cy="7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17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всего тестов выполняется (12 тест классов, 8 потоков)</a:t>
            </a:r>
            <a:endParaRPr b="0" i="0" sz="17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3" name="Google Shape;803;g3f3ee593423_2_335"/>
          <p:cNvSpPr txBox="1"/>
          <p:nvPr/>
        </p:nvSpPr>
        <p:spPr>
          <a:xfrm>
            <a:off x="4334650" y="2679929"/>
            <a:ext cx="40887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987"/>
              </a:spcBef>
              <a:spcAft>
                <a:spcPts val="0"/>
              </a:spcAft>
              <a:buClr>
                <a:srgbClr val="000000"/>
              </a:buClr>
              <a:buSzPts val="7112"/>
              <a:buFont typeface="Arial"/>
              <a:buNone/>
            </a:pPr>
            <a:r>
              <a:rPr b="0" i="0" lang="ru-RU" sz="6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~536</a:t>
            </a:r>
            <a:r>
              <a:rPr b="0" i="0" lang="ru-RU" sz="3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0" i="0" lang="ru-RU" sz="4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мс</a:t>
            </a:r>
            <a:endParaRPr b="0" i="0" sz="40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4" name="Google Shape;804;g3f3ee593423_2_335"/>
          <p:cNvSpPr txBox="1"/>
          <p:nvPr/>
        </p:nvSpPr>
        <p:spPr>
          <a:xfrm>
            <a:off x="4334650" y="3509389"/>
            <a:ext cx="4005300" cy="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17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старт контейнера </a:t>
            </a:r>
            <a:br>
              <a:rPr b="0" i="0" lang="ru-RU" sz="17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-RU" sz="17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( в среднем на тест )</a:t>
            </a:r>
            <a:endParaRPr b="0" i="0" sz="17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5" name="Google Shape;805;g3f3ee593423_2_335"/>
          <p:cNvSpPr txBox="1"/>
          <p:nvPr/>
        </p:nvSpPr>
        <p:spPr>
          <a:xfrm>
            <a:off x="8055950" y="2679929"/>
            <a:ext cx="40053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987"/>
              </a:spcBef>
              <a:spcAft>
                <a:spcPts val="0"/>
              </a:spcAft>
              <a:buClr>
                <a:srgbClr val="000000"/>
              </a:buClr>
              <a:buSzPts val="7112"/>
              <a:buFont typeface="Arial"/>
              <a:buNone/>
            </a:pPr>
            <a:r>
              <a:rPr b="0" i="0" lang="ru-RU" sz="6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~4733</a:t>
            </a:r>
            <a:r>
              <a:rPr b="0" i="0" lang="ru-RU" sz="3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0" i="0" lang="ru-RU" sz="4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мс</a:t>
            </a:r>
            <a:endParaRPr b="0" i="0" sz="40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6" name="Google Shape;806;g3f3ee593423_2_335"/>
          <p:cNvSpPr txBox="1"/>
          <p:nvPr/>
        </p:nvSpPr>
        <p:spPr>
          <a:xfrm>
            <a:off x="8055950" y="3425601"/>
            <a:ext cx="3618000" cy="7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117 миграций: </a:t>
            </a:r>
            <a:endParaRPr b="0" i="0" sz="17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7" name="Google Shape;807;g3f3ee593423_2_335"/>
          <p:cNvSpPr txBox="1"/>
          <p:nvPr/>
        </p:nvSpPr>
        <p:spPr>
          <a:xfrm>
            <a:off x="4611875" y="4856262"/>
            <a:ext cx="65862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987"/>
              </a:spcBef>
              <a:spcAft>
                <a:spcPts val="0"/>
              </a:spcAft>
              <a:buClr>
                <a:srgbClr val="000000"/>
              </a:buClr>
              <a:buSzPts val="4313"/>
              <a:buFont typeface="Arial"/>
              <a:buNone/>
            </a:pPr>
            <a:r>
              <a:rPr b="0" i="0" lang="ru-RU" sz="3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на </a:t>
            </a:r>
            <a:r>
              <a:rPr b="0" i="0" lang="ru-RU" sz="4313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2340</a:t>
            </a:r>
            <a:r>
              <a:rPr b="0" i="0" lang="ru-RU" sz="36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тестов </a:t>
            </a:r>
            <a:r>
              <a:rPr b="0" i="0" lang="ru-RU" sz="4313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~ 26</a:t>
            </a:r>
            <a:r>
              <a:rPr b="0" i="0" lang="ru-RU" sz="36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минут</a:t>
            </a:r>
            <a:endParaRPr b="0" i="0" sz="36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8" name="Google Shape;808;g3f3ee593423_2_335"/>
          <p:cNvSpPr txBox="1"/>
          <p:nvPr/>
        </p:nvSpPr>
        <p:spPr>
          <a:xfrm>
            <a:off x="8733350" y="5356882"/>
            <a:ext cx="2912100" cy="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17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инфраструктуры</a:t>
            </a:r>
            <a:endParaRPr b="0" i="0" sz="17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9" name="Google Shape;809;g3f3ee593423_2_335"/>
          <p:cNvSpPr txBox="1"/>
          <p:nvPr/>
        </p:nvSpPr>
        <p:spPr>
          <a:xfrm>
            <a:off x="587375" y="4637550"/>
            <a:ext cx="2829000" cy="6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987"/>
              </a:spcBef>
              <a:spcAft>
                <a:spcPts val="0"/>
              </a:spcAft>
              <a:buClr>
                <a:srgbClr val="000000"/>
              </a:buClr>
              <a:buSzPts val="7112"/>
              <a:buFont typeface="Arial"/>
              <a:buNone/>
            </a:pPr>
            <a:r>
              <a:rPr b="0" i="0" lang="ru-RU" sz="6000" u="none" cap="none" strike="noStrik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~5.3 </a:t>
            </a:r>
            <a:r>
              <a:rPr b="0" i="0" lang="ru-RU" sz="4000" u="none" cap="none" strike="noStrik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сек</a:t>
            </a:r>
            <a:endParaRPr b="0" i="0" sz="4000" u="none" cap="none" strike="noStrike">
              <a:solidFill>
                <a:schemeClr val="accent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0" name="Google Shape;810;g3f3ee593423_2_335"/>
          <p:cNvSpPr txBox="1"/>
          <p:nvPr/>
        </p:nvSpPr>
        <p:spPr>
          <a:xfrm>
            <a:off x="587375" y="5370501"/>
            <a:ext cx="3618000" cy="7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1700" u="none" cap="none" strike="noStrik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инфраструктуры</a:t>
            </a:r>
            <a:br>
              <a:rPr b="0" i="0" lang="ru-RU" sz="1700" u="none" cap="none" strike="noStrik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-RU" sz="1700" u="none" cap="none" strike="noStrik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(в среднем на тест) </a:t>
            </a:r>
            <a:endParaRPr b="0" i="0" sz="1700" u="none" cap="none" strike="noStrike">
              <a:solidFill>
                <a:schemeClr val="accent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1" name="Google Shape;811;g3f3ee593423_2_335"/>
          <p:cNvSpPr txBox="1"/>
          <p:nvPr/>
        </p:nvSpPr>
        <p:spPr>
          <a:xfrm>
            <a:off x="4334650" y="2136572"/>
            <a:ext cx="4005300" cy="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время на тест:</a:t>
            </a:r>
            <a:endParaRPr b="0" i="0" sz="20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2" name="Google Shape;812;g3f3ee593423_2_335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g3f758271754_0_945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Testcontainers </a:t>
            </a:r>
            <a:r>
              <a:rPr lang="ru-RU" sz="5400"/>
              <a:t>–</a:t>
            </a:r>
            <a:r>
              <a:rPr lang="ru-RU"/>
              <a:t> container per run</a:t>
            </a:r>
            <a:endParaRPr/>
          </a:p>
        </p:txBody>
      </p:sp>
      <p:sp>
        <p:nvSpPr>
          <p:cNvPr id="819" name="Google Shape;819;g3f758271754_0_945"/>
          <p:cNvSpPr txBox="1"/>
          <p:nvPr/>
        </p:nvSpPr>
        <p:spPr>
          <a:xfrm>
            <a:off x="1264449" y="3361775"/>
            <a:ext cx="9223500" cy="180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ru-RU" sz="2300" u="none" cap="none" strike="noStrik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3416 мс</a:t>
            </a:r>
            <a:endParaRPr b="0" i="0" sz="23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820" name="Google Shape;820;g3f758271754_0_945"/>
          <p:cNvSpPr/>
          <p:nvPr/>
        </p:nvSpPr>
        <p:spPr>
          <a:xfrm>
            <a:off x="10487852" y="3361775"/>
            <a:ext cx="228600" cy="1800300"/>
          </a:xfrm>
          <a:prstGeom prst="rect">
            <a:avLst/>
          </a:prstGeom>
          <a:solidFill>
            <a:srgbClr val="FFD5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1" name="Google Shape;821;g3f758271754_0_945"/>
          <p:cNvSpPr txBox="1"/>
          <p:nvPr/>
        </p:nvSpPr>
        <p:spPr>
          <a:xfrm>
            <a:off x="10542824" y="3870275"/>
            <a:ext cx="812400" cy="78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ru-RU" sz="2300" u="none" cap="none" strike="noStrik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68 </a:t>
            </a:r>
            <a:br>
              <a:rPr b="0" i="0" lang="ru-RU" sz="2300" u="none" cap="none" strike="noStrik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</a:br>
            <a:r>
              <a:rPr b="0" i="0" lang="ru-RU" sz="2300" u="none" cap="none" strike="noStrik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мс</a:t>
            </a:r>
            <a:endParaRPr b="0" i="0" sz="23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822" name="Google Shape;822;g3f758271754_0_945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23" name="Google Shape;823;g3f758271754_0_945"/>
          <p:cNvSpPr txBox="1"/>
          <p:nvPr/>
        </p:nvSpPr>
        <p:spPr>
          <a:xfrm>
            <a:off x="2343995" y="5780950"/>
            <a:ext cx="26769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Старт контейнера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4" name="Google Shape;824;g3f758271754_0_945"/>
          <p:cNvSpPr txBox="1"/>
          <p:nvPr/>
        </p:nvSpPr>
        <p:spPr>
          <a:xfrm>
            <a:off x="5740559" y="5780950"/>
            <a:ext cx="2199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Миграции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5" name="Google Shape;825;g3f758271754_0_945"/>
          <p:cNvSpPr txBox="1"/>
          <p:nvPr/>
        </p:nvSpPr>
        <p:spPr>
          <a:xfrm>
            <a:off x="8102629" y="5780950"/>
            <a:ext cx="2199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Сброс БД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6" name="Google Shape;826;g3f758271754_0_945"/>
          <p:cNvSpPr/>
          <p:nvPr/>
        </p:nvSpPr>
        <p:spPr>
          <a:xfrm>
            <a:off x="1890375" y="5852200"/>
            <a:ext cx="436500" cy="242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7" name="Google Shape;827;g3f758271754_0_945"/>
          <p:cNvSpPr/>
          <p:nvPr/>
        </p:nvSpPr>
        <p:spPr>
          <a:xfrm>
            <a:off x="5278222" y="5852200"/>
            <a:ext cx="436500" cy="24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8" name="Google Shape;828;g3f758271754_0_945"/>
          <p:cNvSpPr/>
          <p:nvPr/>
        </p:nvSpPr>
        <p:spPr>
          <a:xfrm>
            <a:off x="7647147" y="5852200"/>
            <a:ext cx="436500" cy="242400"/>
          </a:xfrm>
          <a:prstGeom prst="rect">
            <a:avLst/>
          </a:prstGeom>
          <a:solidFill>
            <a:srgbClr val="FFD5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g3f767337a83_0_230"/>
          <p:cNvSpPr txBox="1"/>
          <p:nvPr>
            <p:ph type="title"/>
          </p:nvPr>
        </p:nvSpPr>
        <p:spPr>
          <a:xfrm>
            <a:off x="587375" y="584200"/>
            <a:ext cx="10856100" cy="1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ru-RU"/>
              <a:t>Testcontainers </a:t>
            </a:r>
            <a:r>
              <a:rPr lang="ru-RU" sz="5400"/>
              <a:t>–</a:t>
            </a:r>
            <a:r>
              <a:rPr lang="ru-RU"/>
              <a:t> container per run</a:t>
            </a:r>
            <a:endParaRPr/>
          </a:p>
        </p:txBody>
      </p:sp>
      <p:sp>
        <p:nvSpPr>
          <p:cNvPr id="834" name="Google Shape;834;g3f767337a83_0_230"/>
          <p:cNvSpPr txBox="1"/>
          <p:nvPr/>
        </p:nvSpPr>
        <p:spPr>
          <a:xfrm>
            <a:off x="587375" y="2451329"/>
            <a:ext cx="28290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987"/>
              </a:spcBef>
              <a:spcAft>
                <a:spcPts val="0"/>
              </a:spcAft>
              <a:buClr>
                <a:srgbClr val="000000"/>
              </a:buClr>
              <a:buSzPts val="7112"/>
              <a:buFont typeface="Arial"/>
              <a:buNone/>
            </a:pPr>
            <a:r>
              <a:rPr b="0" i="0" lang="ru-RU" sz="6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2340</a:t>
            </a:r>
            <a:endParaRPr b="0" i="0" sz="60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5" name="Google Shape;835;g3f767337a83_0_230"/>
          <p:cNvSpPr txBox="1"/>
          <p:nvPr/>
        </p:nvSpPr>
        <p:spPr>
          <a:xfrm>
            <a:off x="587375" y="3280800"/>
            <a:ext cx="2912100" cy="7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17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всего тестов выполняется (12 тест классов, 8 потоков)</a:t>
            </a:r>
            <a:endParaRPr b="0" i="0" sz="17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6" name="Google Shape;836;g3f767337a83_0_230"/>
          <p:cNvSpPr txBox="1"/>
          <p:nvPr/>
        </p:nvSpPr>
        <p:spPr>
          <a:xfrm>
            <a:off x="4334650" y="2451329"/>
            <a:ext cx="40887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987"/>
              </a:spcBef>
              <a:spcAft>
                <a:spcPts val="0"/>
              </a:spcAft>
              <a:buClr>
                <a:srgbClr val="000000"/>
              </a:buClr>
              <a:buSzPts val="7112"/>
              <a:buFont typeface="Arial"/>
              <a:buNone/>
            </a:pPr>
            <a:r>
              <a:rPr b="0" i="0" lang="ru-RU" sz="6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~3</a:t>
            </a:r>
            <a:r>
              <a:rPr b="0" i="0" lang="ru-RU" sz="3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0" i="0" lang="ru-RU" sz="4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мс</a:t>
            </a:r>
            <a:endParaRPr b="0" i="0" sz="40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7" name="Google Shape;837;g3f767337a83_0_230"/>
          <p:cNvSpPr txBox="1"/>
          <p:nvPr/>
        </p:nvSpPr>
        <p:spPr>
          <a:xfrm>
            <a:off x="4334650" y="3280789"/>
            <a:ext cx="4005300" cy="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17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старт контейнера</a:t>
            </a:r>
            <a:br>
              <a:rPr b="0" i="0" lang="ru-RU" sz="17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-RU" sz="17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( на тест )</a:t>
            </a:r>
            <a:endParaRPr b="0" i="0" sz="17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8" name="Google Shape;838;g3f767337a83_0_230"/>
          <p:cNvSpPr txBox="1"/>
          <p:nvPr/>
        </p:nvSpPr>
        <p:spPr>
          <a:xfrm>
            <a:off x="8055950" y="2451329"/>
            <a:ext cx="40053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987"/>
              </a:spcBef>
              <a:spcAft>
                <a:spcPts val="0"/>
              </a:spcAft>
              <a:buClr>
                <a:srgbClr val="000000"/>
              </a:buClr>
              <a:buSzPts val="7112"/>
              <a:buFont typeface="Arial"/>
              <a:buNone/>
            </a:pPr>
            <a:r>
              <a:rPr b="0" i="0" lang="ru-RU" sz="6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~</a:t>
            </a:r>
            <a:r>
              <a:rPr b="0" i="0" lang="ru-RU" sz="6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3416</a:t>
            </a:r>
            <a:r>
              <a:rPr b="0" i="0" lang="ru-RU" sz="3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0" i="0" lang="ru-RU" sz="4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мс</a:t>
            </a:r>
            <a:endParaRPr b="0" i="0" sz="40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9" name="Google Shape;839;g3f767337a83_0_230"/>
          <p:cNvSpPr txBox="1"/>
          <p:nvPr/>
        </p:nvSpPr>
        <p:spPr>
          <a:xfrm>
            <a:off x="8055950" y="3197001"/>
            <a:ext cx="3618000" cy="7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117 миграций: </a:t>
            </a:r>
            <a:endParaRPr b="0" i="0" sz="17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0" name="Google Shape;840;g3f767337a83_0_230"/>
          <p:cNvSpPr txBox="1"/>
          <p:nvPr/>
        </p:nvSpPr>
        <p:spPr>
          <a:xfrm>
            <a:off x="4611875" y="4829048"/>
            <a:ext cx="65862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987"/>
              </a:spcBef>
              <a:spcAft>
                <a:spcPts val="0"/>
              </a:spcAft>
              <a:buClr>
                <a:srgbClr val="000000"/>
              </a:buClr>
              <a:buSzPts val="4313"/>
              <a:buFont typeface="Arial"/>
              <a:buNone/>
            </a:pPr>
            <a:r>
              <a:rPr b="0" i="0" lang="ru-RU" sz="3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на </a:t>
            </a:r>
            <a:r>
              <a:rPr b="0" i="0" lang="ru-RU" sz="4313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2340</a:t>
            </a:r>
            <a:r>
              <a:rPr b="0" i="0" lang="ru-RU" sz="36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тестов </a:t>
            </a:r>
            <a:r>
              <a:rPr b="0" i="0" lang="ru-RU" sz="4313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~ 17</a:t>
            </a:r>
            <a:r>
              <a:rPr b="0" i="0" lang="ru-RU" sz="36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минут</a:t>
            </a:r>
            <a:endParaRPr b="0" i="0" sz="36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1" name="Google Shape;841;g3f767337a83_0_230"/>
          <p:cNvSpPr txBox="1"/>
          <p:nvPr/>
        </p:nvSpPr>
        <p:spPr>
          <a:xfrm>
            <a:off x="587375" y="4544764"/>
            <a:ext cx="2829000" cy="6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987"/>
              </a:spcBef>
              <a:spcAft>
                <a:spcPts val="0"/>
              </a:spcAft>
              <a:buClr>
                <a:srgbClr val="000000"/>
              </a:buClr>
              <a:buSzPts val="7112"/>
              <a:buFont typeface="Arial"/>
              <a:buNone/>
            </a:pPr>
            <a:r>
              <a:rPr b="0" i="0" lang="ru-RU" sz="6000" u="none" cap="none" strike="noStrik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~3.5 </a:t>
            </a:r>
            <a:r>
              <a:rPr b="0" i="0" lang="ru-RU" sz="4000" u="none" cap="none" strike="noStrik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сек</a:t>
            </a:r>
            <a:endParaRPr b="0" i="0" sz="4000" u="none" cap="none" strike="noStrike">
              <a:solidFill>
                <a:schemeClr val="accent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2" name="Google Shape;842;g3f767337a83_0_230"/>
          <p:cNvSpPr txBox="1"/>
          <p:nvPr/>
        </p:nvSpPr>
        <p:spPr>
          <a:xfrm>
            <a:off x="587375" y="5370501"/>
            <a:ext cx="3618000" cy="7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1700" u="none" cap="none" strike="noStrik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в среднем на тест</a:t>
            </a:r>
            <a:endParaRPr b="0" i="0" sz="1700" u="none" cap="none" strike="noStrike">
              <a:solidFill>
                <a:schemeClr val="accent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3" name="Google Shape;843;g3f767337a83_0_230"/>
          <p:cNvSpPr txBox="1"/>
          <p:nvPr/>
        </p:nvSpPr>
        <p:spPr>
          <a:xfrm>
            <a:off x="4334650" y="1895602"/>
            <a:ext cx="4005300" cy="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время на тест:</a:t>
            </a:r>
            <a:endParaRPr b="0" i="0" sz="20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4" name="Google Shape;844;g3f767337a83_0_230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g3f767337a83_0_246"/>
          <p:cNvSpPr/>
          <p:nvPr/>
        </p:nvSpPr>
        <p:spPr>
          <a:xfrm>
            <a:off x="4205375" y="4733375"/>
            <a:ext cx="7399200" cy="1049700"/>
          </a:xfrm>
          <a:prstGeom prst="roundRect">
            <a:avLst>
              <a:gd fmla="val 3856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0" name="Google Shape;850;g3f767337a83_0_246"/>
          <p:cNvSpPr txBox="1"/>
          <p:nvPr>
            <p:ph type="title"/>
          </p:nvPr>
        </p:nvSpPr>
        <p:spPr>
          <a:xfrm>
            <a:off x="587375" y="584200"/>
            <a:ext cx="10856100" cy="1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ru-RU"/>
              <a:t>Testcontainers </a:t>
            </a:r>
            <a:r>
              <a:rPr lang="ru-RU" sz="5400"/>
              <a:t>–</a:t>
            </a:r>
            <a:r>
              <a:rPr lang="ru-RU"/>
              <a:t> container per run</a:t>
            </a:r>
            <a:endParaRPr/>
          </a:p>
        </p:txBody>
      </p:sp>
      <p:sp>
        <p:nvSpPr>
          <p:cNvPr id="851" name="Google Shape;851;g3f767337a83_0_246"/>
          <p:cNvSpPr txBox="1"/>
          <p:nvPr/>
        </p:nvSpPr>
        <p:spPr>
          <a:xfrm>
            <a:off x="587375" y="2451329"/>
            <a:ext cx="28290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987"/>
              </a:spcBef>
              <a:spcAft>
                <a:spcPts val="0"/>
              </a:spcAft>
              <a:buClr>
                <a:srgbClr val="000000"/>
              </a:buClr>
              <a:buSzPts val="7112"/>
              <a:buFont typeface="Arial"/>
              <a:buNone/>
            </a:pPr>
            <a:r>
              <a:rPr b="0" i="0" lang="ru-RU" sz="6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2340</a:t>
            </a:r>
            <a:endParaRPr b="0" i="0" sz="60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2" name="Google Shape;852;g3f767337a83_0_246"/>
          <p:cNvSpPr txBox="1"/>
          <p:nvPr/>
        </p:nvSpPr>
        <p:spPr>
          <a:xfrm>
            <a:off x="587375" y="3280800"/>
            <a:ext cx="2912100" cy="7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17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всего тестов выполняется (12 тест классов, 8 потоков)</a:t>
            </a:r>
            <a:endParaRPr b="0" i="0" sz="17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3" name="Google Shape;853;g3f767337a83_0_246"/>
          <p:cNvSpPr txBox="1"/>
          <p:nvPr/>
        </p:nvSpPr>
        <p:spPr>
          <a:xfrm>
            <a:off x="4334650" y="2451329"/>
            <a:ext cx="40887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987"/>
              </a:spcBef>
              <a:spcAft>
                <a:spcPts val="0"/>
              </a:spcAft>
              <a:buClr>
                <a:srgbClr val="000000"/>
              </a:buClr>
              <a:buSzPts val="7112"/>
              <a:buFont typeface="Arial"/>
              <a:buNone/>
            </a:pPr>
            <a:r>
              <a:rPr b="0" i="0" lang="ru-RU" sz="6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~3</a:t>
            </a:r>
            <a:r>
              <a:rPr b="0" i="0" lang="ru-RU" sz="3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0" i="0" lang="ru-RU" sz="4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мс</a:t>
            </a:r>
            <a:endParaRPr b="0" i="0" sz="40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4" name="Google Shape;854;g3f767337a83_0_246"/>
          <p:cNvSpPr txBox="1"/>
          <p:nvPr/>
        </p:nvSpPr>
        <p:spPr>
          <a:xfrm>
            <a:off x="4334650" y="3280789"/>
            <a:ext cx="4005300" cy="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17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старт контейнера</a:t>
            </a:r>
            <a:br>
              <a:rPr b="0" i="0" lang="ru-RU" sz="17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-RU" sz="17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( на тест )</a:t>
            </a:r>
            <a:endParaRPr b="0" i="0" sz="17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5" name="Google Shape;855;g3f767337a83_0_246"/>
          <p:cNvSpPr txBox="1"/>
          <p:nvPr/>
        </p:nvSpPr>
        <p:spPr>
          <a:xfrm>
            <a:off x="8055950" y="2451329"/>
            <a:ext cx="40053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987"/>
              </a:spcBef>
              <a:spcAft>
                <a:spcPts val="0"/>
              </a:spcAft>
              <a:buClr>
                <a:srgbClr val="000000"/>
              </a:buClr>
              <a:buSzPts val="7112"/>
              <a:buFont typeface="Arial"/>
              <a:buNone/>
            </a:pPr>
            <a:r>
              <a:rPr b="0" i="0" lang="ru-RU" sz="6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~</a:t>
            </a:r>
            <a:r>
              <a:rPr b="0" i="0" lang="ru-RU" sz="6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3416</a:t>
            </a:r>
            <a:r>
              <a:rPr b="0" i="0" lang="ru-RU" sz="3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0" i="0" lang="ru-RU" sz="4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мс</a:t>
            </a:r>
            <a:endParaRPr b="0" i="0" sz="40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6" name="Google Shape;856;g3f767337a83_0_246"/>
          <p:cNvSpPr txBox="1"/>
          <p:nvPr/>
        </p:nvSpPr>
        <p:spPr>
          <a:xfrm>
            <a:off x="8055950" y="3197001"/>
            <a:ext cx="3618000" cy="7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117 миграций: </a:t>
            </a:r>
            <a:endParaRPr b="0" i="0" sz="17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7" name="Google Shape;857;g3f767337a83_0_246"/>
          <p:cNvSpPr txBox="1"/>
          <p:nvPr/>
        </p:nvSpPr>
        <p:spPr>
          <a:xfrm>
            <a:off x="4611875" y="4829048"/>
            <a:ext cx="65862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987"/>
              </a:spcBef>
              <a:spcAft>
                <a:spcPts val="0"/>
              </a:spcAft>
              <a:buClr>
                <a:srgbClr val="000000"/>
              </a:buClr>
              <a:buSzPts val="4313"/>
              <a:buFont typeface="Arial"/>
              <a:buNone/>
            </a:pPr>
            <a:r>
              <a:rPr b="0" i="0" lang="ru-RU" sz="3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на </a:t>
            </a:r>
            <a:r>
              <a:rPr b="0" i="0" lang="ru-RU" sz="4313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2340</a:t>
            </a:r>
            <a:r>
              <a:rPr b="0" i="0" lang="ru-RU" sz="36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тестов </a:t>
            </a:r>
            <a:r>
              <a:rPr b="0" i="0" lang="ru-RU" sz="4313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~ 17</a:t>
            </a:r>
            <a:r>
              <a:rPr b="0" i="0" lang="ru-RU" sz="36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минут</a:t>
            </a:r>
            <a:endParaRPr b="0" i="0" sz="36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8" name="Google Shape;858;g3f767337a83_0_246"/>
          <p:cNvSpPr txBox="1"/>
          <p:nvPr/>
        </p:nvSpPr>
        <p:spPr>
          <a:xfrm>
            <a:off x="587375" y="4544764"/>
            <a:ext cx="2829000" cy="6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987"/>
              </a:spcBef>
              <a:spcAft>
                <a:spcPts val="0"/>
              </a:spcAft>
              <a:buClr>
                <a:srgbClr val="000000"/>
              </a:buClr>
              <a:buSzPts val="7112"/>
              <a:buFont typeface="Arial"/>
              <a:buNone/>
            </a:pPr>
            <a:r>
              <a:rPr b="0" i="0" lang="ru-RU" sz="6000" u="none" cap="none" strike="noStrik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~3.5 </a:t>
            </a:r>
            <a:r>
              <a:rPr b="0" i="0" lang="ru-RU" sz="4000" u="none" cap="none" strike="noStrik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сек</a:t>
            </a:r>
            <a:endParaRPr b="0" i="0" sz="4000" u="none" cap="none" strike="noStrike">
              <a:solidFill>
                <a:schemeClr val="accent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9" name="Google Shape;859;g3f767337a83_0_246"/>
          <p:cNvSpPr txBox="1"/>
          <p:nvPr/>
        </p:nvSpPr>
        <p:spPr>
          <a:xfrm>
            <a:off x="587375" y="5370501"/>
            <a:ext cx="3618000" cy="7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1700" u="none" cap="none" strike="noStrik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в среднем на тест</a:t>
            </a:r>
            <a:endParaRPr b="0" i="0" sz="1700" u="none" cap="none" strike="noStrike">
              <a:solidFill>
                <a:schemeClr val="accent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0" name="Google Shape;860;g3f767337a83_0_246"/>
          <p:cNvSpPr txBox="1"/>
          <p:nvPr/>
        </p:nvSpPr>
        <p:spPr>
          <a:xfrm>
            <a:off x="4334650" y="1895602"/>
            <a:ext cx="4005300" cy="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125" lIns="90250" spcFirstLastPara="1" rIns="90250" wrap="square" tIns="451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время на тест:</a:t>
            </a:r>
            <a:endParaRPr b="0" i="0" sz="20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1" name="Google Shape;861;g3f767337a83_0_246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g3f758271754_0_963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Быстрее уже не будет…</a:t>
            </a:r>
            <a:endParaRPr/>
          </a:p>
        </p:txBody>
      </p:sp>
      <p:pic>
        <p:nvPicPr>
          <p:cNvPr id="868" name="Google Shape;868;g3f758271754_0_9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49025" y="1959300"/>
            <a:ext cx="7293900" cy="4033200"/>
          </a:xfrm>
          <a:prstGeom prst="roundRect">
            <a:avLst>
              <a:gd fmla="val 8144" name="adj"/>
            </a:avLst>
          </a:prstGeom>
          <a:noFill/>
          <a:ln>
            <a:noFill/>
          </a:ln>
        </p:spPr>
      </p:pic>
      <p:sp>
        <p:nvSpPr>
          <p:cNvPr id="869" name="Google Shape;869;g3f758271754_0_963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70" name="Google Shape;870;g3f758271754_0_963"/>
          <p:cNvSpPr txBox="1"/>
          <p:nvPr/>
        </p:nvSpPr>
        <p:spPr>
          <a:xfrm>
            <a:off x="2449025" y="6002172"/>
            <a:ext cx="72939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ru-RU" sz="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Linkin Park — "In the End" (2001) © Warner Bros. Records / Machine Shop Recordings Реж. Joseph Kahn </a:t>
            </a:r>
            <a:endParaRPr b="0" i="0" sz="5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g3f758271754_0_969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Или будет?</a:t>
            </a:r>
            <a:endParaRPr/>
          </a:p>
        </p:txBody>
      </p:sp>
      <p:pic>
        <p:nvPicPr>
          <p:cNvPr id="877" name="Google Shape;877;g3f758271754_0_969" title="shrekz-måns.gif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36300" y="1808175"/>
            <a:ext cx="7119300" cy="4357800"/>
          </a:xfrm>
          <a:prstGeom prst="roundRect">
            <a:avLst>
              <a:gd fmla="val 6136" name="adj"/>
            </a:avLst>
          </a:prstGeom>
          <a:noFill/>
          <a:ln>
            <a:noFill/>
          </a:ln>
        </p:spPr>
      </p:pic>
      <p:sp>
        <p:nvSpPr>
          <p:cNvPr id="878" name="Google Shape;878;g3f758271754_0_969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79" name="Google Shape;879;g3f758271754_0_969"/>
          <p:cNvSpPr txBox="1"/>
          <p:nvPr/>
        </p:nvSpPr>
        <p:spPr>
          <a:xfrm>
            <a:off x="2449025" y="6143866"/>
            <a:ext cx="72939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ru-RU" sz="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"Шрек" (2001), © DreamWorks Animation, источник: giphy.com </a:t>
            </a:r>
            <a:endParaRPr b="0" i="0" sz="5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5" name="Google Shape;885;g3f758271754_0_9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57150" y="1048650"/>
            <a:ext cx="8477700" cy="4760700"/>
          </a:xfrm>
          <a:prstGeom prst="roundRect">
            <a:avLst>
              <a:gd fmla="val 6602" name="adj"/>
            </a:avLst>
          </a:prstGeom>
          <a:noFill/>
          <a:ln>
            <a:noFill/>
          </a:ln>
        </p:spPr>
      </p:pic>
      <p:sp>
        <p:nvSpPr>
          <p:cNvPr id="886" name="Google Shape;886;g3f758271754_0_975"/>
          <p:cNvSpPr txBox="1"/>
          <p:nvPr>
            <p:ph type="title"/>
          </p:nvPr>
        </p:nvSpPr>
        <p:spPr>
          <a:xfrm>
            <a:off x="2482775" y="3478725"/>
            <a:ext cx="4323000" cy="10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 sz="4200">
                <a:solidFill>
                  <a:schemeClr val="accent4"/>
                </a:solidFill>
                <a:highlight>
                  <a:schemeClr val="lt1"/>
                </a:highlight>
              </a:rPr>
              <a:t>IntegreSQL</a:t>
            </a:r>
            <a:endParaRPr sz="4200">
              <a:solidFill>
                <a:schemeClr val="accent4"/>
              </a:solidFill>
              <a:highlight>
                <a:schemeClr val="lt1"/>
              </a:highlight>
            </a:endParaRPr>
          </a:p>
        </p:txBody>
      </p:sp>
      <p:sp>
        <p:nvSpPr>
          <p:cNvPr id="887" name="Google Shape;887;g3f758271754_0_975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88" name="Google Shape;888;g3f758271754_0_975"/>
          <p:cNvSpPr txBox="1"/>
          <p:nvPr/>
        </p:nvSpPr>
        <p:spPr>
          <a:xfrm>
            <a:off x="2449025" y="5832139"/>
            <a:ext cx="72939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ru-RU" sz="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"Наруто" (Naruto), © Studio Pierrot / Masashi Kishimoto</a:t>
            </a:r>
            <a:endParaRPr b="0" i="0" sz="5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g3f758271754_0_981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IntegreSQL</a:t>
            </a:r>
            <a:endParaRPr/>
          </a:p>
        </p:txBody>
      </p:sp>
      <p:pic>
        <p:nvPicPr>
          <p:cNvPr id="895" name="Google Shape;895;g3f758271754_0_9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3750" y="1766400"/>
            <a:ext cx="9844500" cy="5091600"/>
          </a:xfrm>
          <a:prstGeom prst="round2SameRect">
            <a:avLst>
              <a:gd fmla="val 2532" name="adj1"/>
              <a:gd fmla="val 0" name="adj2"/>
            </a:avLst>
          </a:prstGeom>
          <a:noFill/>
          <a:ln>
            <a:noFill/>
          </a:ln>
        </p:spPr>
      </p:pic>
      <p:sp>
        <p:nvSpPr>
          <p:cNvPr id="896" name="Google Shape;896;g3f758271754_0_981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g3f758271754_0_988"/>
          <p:cNvSpPr txBox="1"/>
          <p:nvPr>
            <p:ph type="title"/>
          </p:nvPr>
        </p:nvSpPr>
        <p:spPr>
          <a:xfrm>
            <a:off x="587375" y="584200"/>
            <a:ext cx="6118200" cy="55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IntegreSQL</a:t>
            </a:r>
            <a:endParaRPr/>
          </a:p>
        </p:txBody>
      </p:sp>
      <p:sp>
        <p:nvSpPr>
          <p:cNvPr id="903" name="Google Shape;903;g3f758271754_0_988"/>
          <p:cNvSpPr txBox="1"/>
          <p:nvPr/>
        </p:nvSpPr>
        <p:spPr>
          <a:xfrm>
            <a:off x="695275" y="1698700"/>
            <a:ext cx="11183100" cy="45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508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Server with REST API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508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Docker container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508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PostgreSQL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508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Clients: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6830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0F6FC"/>
              </a:buClr>
              <a:buSzPts val="2200"/>
              <a:buFont typeface="Montserrat"/>
              <a:buChar char="○"/>
            </a:pPr>
            <a:r>
              <a:rPr b="0" i="0" lang="ru-RU" sz="2200" u="none" cap="none" strike="noStrike">
                <a:solidFill>
                  <a:srgbClr val="F0F6FC"/>
                </a:solidFill>
                <a:latin typeface="Montserrat"/>
                <a:ea typeface="Montserrat"/>
                <a:cs typeface="Montserrat"/>
                <a:sym typeface="Montserrat"/>
              </a:rPr>
              <a:t>Go: </a:t>
            </a:r>
            <a:r>
              <a:rPr b="0" i="0" lang="ru-RU" sz="2200" u="sng" cap="none" strike="noStrike">
                <a:solidFill>
                  <a:srgbClr val="4493F8"/>
                </a:solid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integresql-client-go</a:t>
            </a:r>
            <a:r>
              <a:rPr b="0" i="0" lang="ru-RU" sz="2200" u="none" cap="none" strike="noStrike">
                <a:solidFill>
                  <a:srgbClr val="F0F6FC"/>
                </a:solidFill>
                <a:latin typeface="Montserrat"/>
                <a:ea typeface="Montserrat"/>
                <a:cs typeface="Montserrat"/>
                <a:sym typeface="Montserrat"/>
              </a:rPr>
              <a:t> by </a:t>
            </a:r>
            <a:r>
              <a:rPr b="0" i="0" lang="ru-RU" sz="2200" u="sng" cap="none" strike="noStrike">
                <a:solidFill>
                  <a:srgbClr val="4493F8"/>
                </a:solid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Nick Müller - @MorpheusXAUT</a:t>
            </a:r>
            <a:endParaRPr b="0" i="0" sz="2200" u="sng" cap="none" strike="noStrike">
              <a:solidFill>
                <a:srgbClr val="4493F8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6830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0F6FC"/>
              </a:buClr>
              <a:buSzPts val="2200"/>
              <a:buFont typeface="Montserrat"/>
              <a:buChar char="○"/>
            </a:pPr>
            <a:r>
              <a:rPr b="0" i="0" lang="ru-RU" sz="2200" u="none" cap="none" strike="noStrike">
                <a:solidFill>
                  <a:srgbClr val="F0F6FC"/>
                </a:solidFill>
                <a:latin typeface="Montserrat"/>
                <a:ea typeface="Montserrat"/>
                <a:cs typeface="Montserrat"/>
                <a:sym typeface="Montserrat"/>
              </a:rPr>
              <a:t>Python: </a:t>
            </a:r>
            <a:r>
              <a:rPr b="0" i="0" lang="ru-RU" sz="2200" u="sng" cap="none" strike="noStrike">
                <a:solidFill>
                  <a:srgbClr val="4493F8"/>
                </a:solidFill>
                <a:latin typeface="Montserrat"/>
                <a:ea typeface="Montserrat"/>
                <a:cs typeface="Montserrat"/>
                <a:sym typeface="Montserrat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integresql-client-python</a:t>
            </a:r>
            <a:r>
              <a:rPr b="0" i="0" lang="ru-RU" sz="2200" u="none" cap="none" strike="noStrike">
                <a:solidFill>
                  <a:srgbClr val="F0F6FC"/>
                </a:solidFill>
                <a:latin typeface="Montserrat"/>
                <a:ea typeface="Montserrat"/>
                <a:cs typeface="Montserrat"/>
                <a:sym typeface="Montserrat"/>
              </a:rPr>
              <a:t> by </a:t>
            </a:r>
            <a:r>
              <a:rPr b="0" i="0" lang="ru-RU" sz="2200" u="sng" cap="none" strike="noStrike">
                <a:solidFill>
                  <a:srgbClr val="4493F8"/>
                </a:solidFill>
                <a:latin typeface="Montserrat"/>
                <a:ea typeface="Montserrat"/>
                <a:cs typeface="Montserrat"/>
                <a:sym typeface="Montserra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Marcin Sztolcman - @msztolcman</a:t>
            </a:r>
            <a:endParaRPr b="0" i="0" sz="2200" u="sng" cap="none" strike="noStrike">
              <a:solidFill>
                <a:srgbClr val="4493F8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6830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0F6FC"/>
              </a:buClr>
              <a:buSzPts val="2200"/>
              <a:buFont typeface="Montserrat"/>
              <a:buChar char="○"/>
            </a:pPr>
            <a:r>
              <a:rPr b="0" i="0" lang="ru-RU" sz="2200" u="none" cap="none" strike="noStrike">
                <a:solidFill>
                  <a:srgbClr val="F0F6FC"/>
                </a:solidFill>
                <a:latin typeface="Montserrat"/>
                <a:ea typeface="Montserrat"/>
                <a:cs typeface="Montserrat"/>
                <a:sym typeface="Montserrat"/>
              </a:rPr>
              <a:t>.NET: </a:t>
            </a:r>
            <a:r>
              <a:rPr b="0" i="0" lang="ru-RU" sz="2200" u="sng" cap="none" strike="noStrike">
                <a:solidFill>
                  <a:srgbClr val="4493F8"/>
                </a:solidFill>
                <a:latin typeface="Montserrat"/>
                <a:ea typeface="Montserrat"/>
                <a:cs typeface="Montserrat"/>
                <a:sym typeface="Montserra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IntegreSQL.EF</a:t>
            </a:r>
            <a:r>
              <a:rPr b="0" i="0" lang="ru-RU" sz="2200" u="none" cap="none" strike="noStrike">
                <a:solidFill>
                  <a:srgbClr val="F0F6FC"/>
                </a:solidFill>
                <a:latin typeface="Montserrat"/>
                <a:ea typeface="Montserrat"/>
                <a:cs typeface="Montserrat"/>
                <a:sym typeface="Montserrat"/>
              </a:rPr>
              <a:t> by </a:t>
            </a:r>
            <a:r>
              <a:rPr b="0" i="0" lang="ru-RU" sz="2200" u="sng" cap="none" strike="noStrike">
                <a:solidFill>
                  <a:srgbClr val="4493F8"/>
                </a:solidFill>
                <a:latin typeface="Montserrat"/>
                <a:ea typeface="Montserrat"/>
                <a:cs typeface="Montserrat"/>
                <a:sym typeface="Montserra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Artur Drobinskiy - @Shaddix</a:t>
            </a:r>
            <a:endParaRPr b="0" i="0" sz="2200" u="sng" cap="none" strike="noStrike">
              <a:solidFill>
                <a:srgbClr val="4493F8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6830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F0F6FC"/>
              </a:buClr>
              <a:buSzPts val="2200"/>
              <a:buFont typeface="Montserrat"/>
              <a:buChar char="○"/>
            </a:pPr>
            <a:r>
              <a:rPr b="0" i="0" lang="ru-RU" sz="2200" u="none" cap="none" strike="noStrike">
                <a:solidFill>
                  <a:srgbClr val="F0F6FC"/>
                </a:solidFill>
                <a:latin typeface="Montserrat"/>
                <a:ea typeface="Montserrat"/>
                <a:cs typeface="Montserrat"/>
                <a:sym typeface="Montserrat"/>
              </a:rPr>
              <a:t>JavaScript/TypeScript: </a:t>
            </a:r>
            <a:r>
              <a:rPr b="0" i="0" lang="ru-RU" sz="2200" u="sng" cap="none" strike="noStrike">
                <a:solidFill>
                  <a:srgbClr val="4493F8"/>
                </a:solidFill>
                <a:latin typeface="Montserrat"/>
                <a:ea typeface="Montserrat"/>
                <a:cs typeface="Montserrat"/>
                <a:sym typeface="Montserrat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@devoxa/integresql-client</a:t>
            </a:r>
            <a:r>
              <a:rPr b="0" i="0" lang="ru-RU" sz="2200" u="none" cap="none" strike="noStrike">
                <a:solidFill>
                  <a:srgbClr val="F0F6FC"/>
                </a:solidFill>
                <a:latin typeface="Montserrat"/>
                <a:ea typeface="Montserrat"/>
                <a:cs typeface="Montserrat"/>
                <a:sym typeface="Montserrat"/>
              </a:rPr>
              <a:t> by </a:t>
            </a:r>
            <a:r>
              <a:rPr b="0" i="0" lang="ru-RU" sz="2200" u="sng" cap="none" strike="noStrike">
                <a:solidFill>
                  <a:srgbClr val="4493F8"/>
                </a:solidFill>
                <a:latin typeface="Montserrat"/>
                <a:ea typeface="Montserrat"/>
                <a:cs typeface="Montserrat"/>
                <a:sym typeface="Montserrat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Devoxa - @devoxa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4" name="Google Shape;904;g3f758271754_0_988"/>
          <p:cNvSpPr txBox="1"/>
          <p:nvPr>
            <p:ph idx="12" type="sldNum"/>
          </p:nvPr>
        </p:nvSpPr>
        <p:spPr>
          <a:xfrm>
            <a:off x="11409045" y="65394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9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g3f758271754_0_994"/>
          <p:cNvSpPr/>
          <p:nvPr/>
        </p:nvSpPr>
        <p:spPr>
          <a:xfrm>
            <a:off x="6561450" y="2570600"/>
            <a:ext cx="3358800" cy="3677700"/>
          </a:xfrm>
          <a:prstGeom prst="roundRect">
            <a:avLst>
              <a:gd fmla="val 8829" name="adj"/>
            </a:avLst>
          </a:prstGeom>
          <a:noFill/>
          <a:ln cap="flat" cmpd="sng" w="2857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1" name="Google Shape;911;g3f758271754_0_994"/>
          <p:cNvSpPr txBox="1"/>
          <p:nvPr>
            <p:ph type="title"/>
          </p:nvPr>
        </p:nvSpPr>
        <p:spPr>
          <a:xfrm>
            <a:off x="587375" y="584200"/>
            <a:ext cx="4992600" cy="7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IntegreSQL</a:t>
            </a:r>
            <a:endParaRPr/>
          </a:p>
        </p:txBody>
      </p:sp>
      <p:sp>
        <p:nvSpPr>
          <p:cNvPr id="912" name="Google Shape;912;g3f758271754_0_994"/>
          <p:cNvSpPr/>
          <p:nvPr/>
        </p:nvSpPr>
        <p:spPr>
          <a:xfrm>
            <a:off x="7153508" y="2752684"/>
            <a:ext cx="1669500" cy="1098600"/>
          </a:xfrm>
          <a:prstGeom prst="roundRect">
            <a:avLst>
              <a:gd fmla="val 16667" name="adj"/>
            </a:avLst>
          </a:prstGeom>
          <a:solidFill>
            <a:srgbClr val="FFF8D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Template DB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3" name="Google Shape;913;g3f758271754_0_994"/>
          <p:cNvSpPr/>
          <p:nvPr/>
        </p:nvSpPr>
        <p:spPr>
          <a:xfrm>
            <a:off x="6794847" y="1638327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C0FF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PostgreSQL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14" name="Google Shape;914;g3f758271754_0_994"/>
          <p:cNvCxnSpPr/>
          <p:nvPr/>
        </p:nvCxnSpPr>
        <p:spPr>
          <a:xfrm>
            <a:off x="4658549" y="1972929"/>
            <a:ext cx="2136300" cy="78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lg" w="lg" type="triangle"/>
          </a:ln>
        </p:spPr>
      </p:cxnSp>
      <p:sp>
        <p:nvSpPr>
          <p:cNvPr id="915" name="Google Shape;915;g3f758271754_0_994"/>
          <p:cNvSpPr/>
          <p:nvPr/>
        </p:nvSpPr>
        <p:spPr>
          <a:xfrm>
            <a:off x="2271747" y="1638331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IntegreSQL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6" name="Google Shape;916;g3f758271754_0_994"/>
          <p:cNvSpPr/>
          <p:nvPr/>
        </p:nvSpPr>
        <p:spPr>
          <a:xfrm>
            <a:off x="7190034" y="4313429"/>
            <a:ext cx="1669500" cy="10986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2857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7" name="Google Shape;917;g3f758271754_0_994"/>
          <p:cNvSpPr/>
          <p:nvPr/>
        </p:nvSpPr>
        <p:spPr>
          <a:xfrm>
            <a:off x="7482959" y="4569854"/>
            <a:ext cx="1669500" cy="10986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2857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DB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8" name="Google Shape;918;g3f758271754_0_994"/>
          <p:cNvSpPr/>
          <p:nvPr/>
        </p:nvSpPr>
        <p:spPr>
          <a:xfrm>
            <a:off x="7841609" y="4843329"/>
            <a:ext cx="1669500" cy="10986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2857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DB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19" name="Google Shape;919;g3f758271754_0_994"/>
          <p:cNvCxnSpPr/>
          <p:nvPr/>
        </p:nvCxnSpPr>
        <p:spPr>
          <a:xfrm>
            <a:off x="7983958" y="3876850"/>
            <a:ext cx="0" cy="4110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lg" w="lg" type="triangle"/>
          </a:ln>
        </p:spPr>
      </p:cxnSp>
      <p:cxnSp>
        <p:nvCxnSpPr>
          <p:cNvPr id="920" name="Google Shape;920;g3f758271754_0_994"/>
          <p:cNvCxnSpPr/>
          <p:nvPr/>
        </p:nvCxnSpPr>
        <p:spPr>
          <a:xfrm>
            <a:off x="5282608" y="1987450"/>
            <a:ext cx="0" cy="28776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21" name="Google Shape;921;g3f758271754_0_994"/>
          <p:cNvCxnSpPr/>
          <p:nvPr/>
        </p:nvCxnSpPr>
        <p:spPr>
          <a:xfrm>
            <a:off x="5313833" y="3345950"/>
            <a:ext cx="1858200" cy="156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lg" w="lg" type="triangle"/>
          </a:ln>
        </p:spPr>
      </p:cxnSp>
      <p:cxnSp>
        <p:nvCxnSpPr>
          <p:cNvPr id="922" name="Google Shape;922;g3f758271754_0_994"/>
          <p:cNvCxnSpPr/>
          <p:nvPr/>
        </p:nvCxnSpPr>
        <p:spPr>
          <a:xfrm>
            <a:off x="5282608" y="4862725"/>
            <a:ext cx="1920600" cy="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lg" w="lg" type="triangle"/>
          </a:ln>
        </p:spPr>
      </p:cxnSp>
      <p:sp>
        <p:nvSpPr>
          <p:cNvPr id="923" name="Google Shape;923;g3f758271754_0_994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8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g3f758271754_0_1011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Postgres TEMPLATE</a:t>
            </a:r>
            <a:endParaRPr/>
          </a:p>
        </p:txBody>
      </p:sp>
      <p:sp>
        <p:nvSpPr>
          <p:cNvPr id="930" name="Google Shape;930;g3f758271754_0_1011"/>
          <p:cNvSpPr txBox="1"/>
          <p:nvPr/>
        </p:nvSpPr>
        <p:spPr>
          <a:xfrm>
            <a:off x="587375" y="1808175"/>
            <a:ext cx="11017200" cy="43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1700" u="none" cap="none" strike="noStrike">
                <a:solidFill>
                  <a:srgbClr val="8B949E"/>
                </a:solidFill>
                <a:latin typeface="Roboto Mono"/>
                <a:ea typeface="Roboto Mono"/>
                <a:cs typeface="Roboto Mono"/>
                <a:sym typeface="Roboto Mono"/>
              </a:rPr>
              <a:t>-- 1. Создать базу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17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CREATE DATABASE</a:t>
            </a:r>
            <a:r>
              <a:rPr b="0" i="0" lang="ru-RU" sz="1700" u="none" cap="none" strike="noStrike">
                <a:solidFill>
                  <a:srgbClr val="D2A8FF"/>
                </a:solidFill>
                <a:latin typeface="Roboto Mono"/>
                <a:ea typeface="Roboto Mono"/>
                <a:cs typeface="Roboto Mono"/>
                <a:sym typeface="Roboto Mono"/>
              </a:rPr>
              <a:t> tmp_db</a:t>
            </a:r>
            <a:r>
              <a:rPr b="0" i="0" lang="ru-RU" sz="17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;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1700" u="none" cap="none" strike="noStrike">
                <a:solidFill>
                  <a:srgbClr val="8B949E"/>
                </a:solidFill>
                <a:latin typeface="Roboto Mono"/>
                <a:ea typeface="Roboto Mono"/>
                <a:cs typeface="Roboto Mono"/>
                <a:sym typeface="Roboto Mono"/>
              </a:rPr>
              <a:t>-- ... применить миграции к tmp_db ...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1700" u="none" cap="none" strike="noStrike">
                <a:solidFill>
                  <a:srgbClr val="8B949E"/>
                </a:solidFill>
                <a:latin typeface="Roboto Mono"/>
                <a:ea typeface="Roboto Mono"/>
                <a:cs typeface="Roboto Mono"/>
                <a:sym typeface="Roboto Mono"/>
              </a:rPr>
              <a:t>-- 2. Закрыть все соединения и запретить новые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17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UPDATE</a:t>
            </a:r>
            <a:r>
              <a:rPr b="0" i="0" lang="ru-RU" sz="17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pg_database </a:t>
            </a:r>
            <a:r>
              <a:rPr b="0" i="0" lang="ru-RU" sz="17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SET</a:t>
            </a:r>
            <a:r>
              <a:rPr b="0" i="0" lang="ru-RU" sz="17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datallowconn </a:t>
            </a:r>
            <a:r>
              <a:rPr b="0" i="0" lang="ru-RU" sz="17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ru-RU" sz="17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false </a:t>
            </a:r>
            <a:r>
              <a:rPr b="0" i="0" lang="ru-RU" sz="17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WHERE</a:t>
            </a:r>
            <a:r>
              <a:rPr b="0" i="0" lang="ru-RU" sz="17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datname </a:t>
            </a:r>
            <a:r>
              <a:rPr b="0" i="0" lang="ru-RU" sz="17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ru-RU" sz="1700" u="none" cap="none" strike="noStrike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 'tmp_db'</a:t>
            </a:r>
            <a:r>
              <a:rPr b="0" i="0" lang="ru-RU" sz="17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;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1700" u="none" cap="none" strike="noStrike">
                <a:solidFill>
                  <a:srgbClr val="8B949E"/>
                </a:solidFill>
                <a:latin typeface="Roboto Mono"/>
                <a:ea typeface="Roboto Mono"/>
                <a:cs typeface="Roboto Mono"/>
                <a:sym typeface="Roboto Mono"/>
              </a:rPr>
              <a:t>-- 3. Пометить как шаблон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17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UPDATE</a:t>
            </a:r>
            <a:r>
              <a:rPr b="0" i="0" lang="ru-RU" sz="17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pg_database </a:t>
            </a:r>
            <a:r>
              <a:rPr b="0" i="0" lang="ru-RU" sz="17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SET</a:t>
            </a:r>
            <a:r>
              <a:rPr b="0" i="0" lang="ru-RU" sz="17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datistemplate </a:t>
            </a:r>
            <a:r>
              <a:rPr b="0" i="0" lang="ru-RU" sz="17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ru-RU" sz="17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true </a:t>
            </a:r>
            <a:r>
              <a:rPr b="0" i="0" lang="ru-RU" sz="17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WHERE</a:t>
            </a:r>
            <a:r>
              <a:rPr b="0" i="0" lang="ru-RU" sz="17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datname </a:t>
            </a:r>
            <a:r>
              <a:rPr b="0" i="0" lang="ru-RU" sz="17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ru-RU" sz="1700" u="none" cap="none" strike="noStrike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 'tmp_db'</a:t>
            </a:r>
            <a:r>
              <a:rPr b="0" i="0" lang="ru-RU" sz="17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;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1700" u="none" cap="none" strike="noStrike">
                <a:solidFill>
                  <a:srgbClr val="8B949E"/>
                </a:solidFill>
                <a:latin typeface="Roboto Mono"/>
                <a:ea typeface="Roboto Mono"/>
                <a:cs typeface="Roboto Mono"/>
                <a:sym typeface="Roboto Mono"/>
              </a:rPr>
              <a:t>-- 4. Создание из шаблона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b="0" i="0" lang="ru-RU" sz="17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CREATE DATABASE</a:t>
            </a:r>
            <a:r>
              <a:rPr b="0" i="0" lang="ru-RU" sz="1700" u="none" cap="none" strike="noStrike">
                <a:solidFill>
                  <a:srgbClr val="D2A8FF"/>
                </a:solidFill>
                <a:latin typeface="Roboto Mono"/>
                <a:ea typeface="Roboto Mono"/>
                <a:cs typeface="Roboto Mono"/>
                <a:sym typeface="Roboto Mono"/>
              </a:rPr>
              <a:t> testdb_001</a:t>
            </a:r>
            <a:r>
              <a:rPr b="0" i="0" lang="ru-RU" sz="17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TEMPLATE tmp_db;</a:t>
            </a:r>
            <a:endParaRPr b="0" i="0" sz="1700" u="none" cap="none" strike="noStrike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chemeClr val="lt1"/>
              </a:solidFill>
              <a:highlight>
                <a:srgbClr val="FEFFFE"/>
              </a:highlight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931" name="Google Shape;931;g3f758271754_0_1011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6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g3f758271754_0_1017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Что происходит при создании?</a:t>
            </a:r>
            <a:endParaRPr/>
          </a:p>
        </p:txBody>
      </p:sp>
      <p:sp>
        <p:nvSpPr>
          <p:cNvPr id="938" name="Google Shape;938;g3f758271754_0_1017"/>
          <p:cNvSpPr txBox="1"/>
          <p:nvPr>
            <p:ph idx="1" type="body"/>
          </p:nvPr>
        </p:nvSpPr>
        <p:spPr>
          <a:xfrm>
            <a:off x="587375" y="1808202"/>
            <a:ext cx="11017200" cy="43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psql</a:t>
            </a:r>
            <a:r>
              <a:rPr lang="ru-RU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test_db</a:t>
            </a:r>
            <a:endParaRPr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t/>
            </a:r>
            <a:endParaRPr sz="3000">
              <a:solidFill>
                <a:srgbClr val="F69D5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000"/>
              <a:buNone/>
            </a:pPr>
            <a:r>
              <a:t/>
            </a:r>
            <a:endParaRPr sz="3200"/>
          </a:p>
        </p:txBody>
      </p:sp>
      <p:sp>
        <p:nvSpPr>
          <p:cNvPr id="939" name="Google Shape;939;g3f758271754_0_1017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g3f758271754_0_1023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Что происходит при создании?</a:t>
            </a:r>
            <a:endParaRPr/>
          </a:p>
        </p:txBody>
      </p:sp>
      <p:sp>
        <p:nvSpPr>
          <p:cNvPr id="946" name="Google Shape;946;g3f758271754_0_1023"/>
          <p:cNvSpPr txBox="1"/>
          <p:nvPr>
            <p:ph idx="1" type="body"/>
          </p:nvPr>
        </p:nvSpPr>
        <p:spPr>
          <a:xfrm>
            <a:off x="587375" y="1808202"/>
            <a:ext cx="11017200" cy="43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psql</a:t>
            </a:r>
            <a:r>
              <a:rPr lang="ru-RU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test_db</a:t>
            </a:r>
            <a:endParaRPr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migration_001.sql</a:t>
            </a:r>
            <a:endParaRPr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migration_002.sql</a:t>
            </a:r>
            <a:endParaRPr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>
                <a:solidFill>
                  <a:srgbClr val="6CB6FF"/>
                </a:solidFill>
                <a:latin typeface="Roboto Mono"/>
                <a:ea typeface="Roboto Mono"/>
                <a:cs typeface="Roboto Mono"/>
                <a:sym typeface="Roboto Mono"/>
              </a:rPr>
              <a:t>...</a:t>
            </a:r>
            <a:endParaRPr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</a:pPr>
            <a:r>
              <a:rPr lang="ru-RU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migration_200.sql</a:t>
            </a:r>
            <a:endParaRPr>
              <a:solidFill>
                <a:srgbClr val="F69D5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000"/>
              <a:buNone/>
            </a:pPr>
            <a:r>
              <a:t/>
            </a:r>
            <a:endParaRPr/>
          </a:p>
        </p:txBody>
      </p:sp>
      <p:sp>
        <p:nvSpPr>
          <p:cNvPr id="947" name="Google Shape;947;g3f758271754_0_1023"/>
          <p:cNvSpPr txBox="1"/>
          <p:nvPr/>
        </p:nvSpPr>
        <p:spPr>
          <a:xfrm>
            <a:off x="5819850" y="3387050"/>
            <a:ext cx="55476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8" name="Google Shape;948;g3f758271754_0_1023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g3fbc19ee3c0_0_47"/>
          <p:cNvSpPr txBox="1"/>
          <p:nvPr>
            <p:ph idx="5" type="body"/>
          </p:nvPr>
        </p:nvSpPr>
        <p:spPr>
          <a:xfrm>
            <a:off x="586013" y="2807580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-9525" lvl="0" marL="95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800"/>
              <a:t>Парсинг, анализ </a:t>
            </a:r>
            <a:br>
              <a:rPr lang="ru-RU" sz="1800"/>
            </a:br>
            <a:r>
              <a:rPr lang="ru-RU" sz="1800"/>
              <a:t>и планирование каждого SQL стейтмента</a:t>
            </a:r>
            <a:endParaRPr sz="1800"/>
          </a:p>
          <a:p>
            <a:pPr indent="-9525" lvl="0" marL="95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800"/>
          </a:p>
        </p:txBody>
      </p:sp>
      <p:sp>
        <p:nvSpPr>
          <p:cNvPr id="954" name="Google Shape;954;g3fbc19ee3c0_0_47"/>
          <p:cNvSpPr txBox="1"/>
          <p:nvPr>
            <p:ph idx="6" type="body"/>
          </p:nvPr>
        </p:nvSpPr>
        <p:spPr>
          <a:xfrm>
            <a:off x="586012" y="1839937"/>
            <a:ext cx="3240000" cy="9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ru-RU">
                <a:solidFill>
                  <a:schemeClr val="accent3"/>
                </a:solidFill>
              </a:rPr>
              <a:t>1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955" name="Google Shape;955;g3fbc19ee3c0_0_47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56" name="Google Shape;956;g3fbc19ee3c0_0_47"/>
          <p:cNvSpPr txBox="1"/>
          <p:nvPr>
            <p:ph type="title"/>
          </p:nvPr>
        </p:nvSpPr>
        <p:spPr>
          <a:xfrm>
            <a:off x="587375" y="584200"/>
            <a:ext cx="11017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Что происходит при создании?</a:t>
            </a:r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0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g3fbc19ee3c0_0_71"/>
          <p:cNvSpPr txBox="1"/>
          <p:nvPr>
            <p:ph idx="5" type="body"/>
          </p:nvPr>
        </p:nvSpPr>
        <p:spPr>
          <a:xfrm>
            <a:off x="586013" y="2807580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-9525" lvl="0" marL="95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800"/>
              <a:t>Парсинг, анализ </a:t>
            </a:r>
            <a:br>
              <a:rPr lang="ru-RU" sz="1800"/>
            </a:br>
            <a:r>
              <a:rPr lang="ru-RU" sz="1800"/>
              <a:t>и планирование каждого SQL стейтмента</a:t>
            </a:r>
            <a:endParaRPr sz="1800"/>
          </a:p>
          <a:p>
            <a:pPr indent="-9525" lvl="0" marL="95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800"/>
          </a:p>
        </p:txBody>
      </p:sp>
      <p:sp>
        <p:nvSpPr>
          <p:cNvPr id="962" name="Google Shape;962;g3fbc19ee3c0_0_71"/>
          <p:cNvSpPr txBox="1"/>
          <p:nvPr>
            <p:ph idx="6" type="body"/>
          </p:nvPr>
        </p:nvSpPr>
        <p:spPr>
          <a:xfrm>
            <a:off x="586012" y="1839937"/>
            <a:ext cx="3240000" cy="9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ru-RU">
                <a:solidFill>
                  <a:schemeClr val="accent3"/>
                </a:solidFill>
              </a:rPr>
              <a:t>1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963" name="Google Shape;963;g3fbc19ee3c0_0_71"/>
          <p:cNvSpPr txBox="1"/>
          <p:nvPr>
            <p:ph idx="9" type="body"/>
          </p:nvPr>
        </p:nvSpPr>
        <p:spPr>
          <a:xfrm>
            <a:off x="4376963" y="2807580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-9525" lvl="0" marL="9525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800"/>
              <a:t>Вставки в каталоги: pg_class, pg_attribute, pg_type, pg_constraint, pg_index, …</a:t>
            </a:r>
            <a:endParaRPr sz="1800"/>
          </a:p>
          <a:p>
            <a:pPr indent="-9525" lvl="0" marL="9525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800"/>
          </a:p>
        </p:txBody>
      </p:sp>
      <p:sp>
        <p:nvSpPr>
          <p:cNvPr id="964" name="Google Shape;964;g3fbc19ee3c0_0_71"/>
          <p:cNvSpPr txBox="1"/>
          <p:nvPr>
            <p:ph idx="13" type="body"/>
          </p:nvPr>
        </p:nvSpPr>
        <p:spPr>
          <a:xfrm>
            <a:off x="4376962" y="1839937"/>
            <a:ext cx="3240000" cy="9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ru-RU">
                <a:solidFill>
                  <a:schemeClr val="accent3"/>
                </a:solidFill>
              </a:rPr>
              <a:t>2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965" name="Google Shape;965;g3fbc19ee3c0_0_71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66" name="Google Shape;966;g3fbc19ee3c0_0_71"/>
          <p:cNvSpPr txBox="1"/>
          <p:nvPr>
            <p:ph type="title"/>
          </p:nvPr>
        </p:nvSpPr>
        <p:spPr>
          <a:xfrm>
            <a:off x="587375" y="584200"/>
            <a:ext cx="11017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Что происходит при создании?</a:t>
            </a:r>
            <a:endParaRPr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0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g3fbc19ee3c0_0_60"/>
          <p:cNvSpPr txBox="1"/>
          <p:nvPr>
            <p:ph idx="3" type="body"/>
          </p:nvPr>
        </p:nvSpPr>
        <p:spPr>
          <a:xfrm>
            <a:off x="8148863" y="2807580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-9525" lvl="0" marL="95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800"/>
              <a:t>Построение индексов: скан+сортировка+</a:t>
            </a:r>
            <a:endParaRPr sz="1800"/>
          </a:p>
          <a:p>
            <a:pPr indent="-9525" lvl="0" marL="95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800"/>
              <a:t>запись Btree страниц</a:t>
            </a:r>
            <a:endParaRPr sz="1800"/>
          </a:p>
        </p:txBody>
      </p:sp>
      <p:sp>
        <p:nvSpPr>
          <p:cNvPr id="972" name="Google Shape;972;g3fbc19ee3c0_0_60"/>
          <p:cNvSpPr txBox="1"/>
          <p:nvPr>
            <p:ph idx="4" type="body"/>
          </p:nvPr>
        </p:nvSpPr>
        <p:spPr>
          <a:xfrm>
            <a:off x="8148863" y="1839937"/>
            <a:ext cx="3240000" cy="9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ru-RU">
                <a:solidFill>
                  <a:schemeClr val="accent3"/>
                </a:solidFill>
              </a:rPr>
              <a:t>3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973" name="Google Shape;973;g3fbc19ee3c0_0_60"/>
          <p:cNvSpPr txBox="1"/>
          <p:nvPr>
            <p:ph idx="5" type="body"/>
          </p:nvPr>
        </p:nvSpPr>
        <p:spPr>
          <a:xfrm>
            <a:off x="586013" y="2807580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-9525" lvl="0" marL="95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800"/>
              <a:t>Парсинг, анализ </a:t>
            </a:r>
            <a:br>
              <a:rPr lang="ru-RU" sz="1800"/>
            </a:br>
            <a:r>
              <a:rPr lang="ru-RU" sz="1800"/>
              <a:t>и планирование каждого SQL стейтмента</a:t>
            </a:r>
            <a:endParaRPr sz="1800"/>
          </a:p>
          <a:p>
            <a:pPr indent="-9525" lvl="0" marL="95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800"/>
          </a:p>
        </p:txBody>
      </p:sp>
      <p:sp>
        <p:nvSpPr>
          <p:cNvPr id="974" name="Google Shape;974;g3fbc19ee3c0_0_60"/>
          <p:cNvSpPr txBox="1"/>
          <p:nvPr>
            <p:ph idx="6" type="body"/>
          </p:nvPr>
        </p:nvSpPr>
        <p:spPr>
          <a:xfrm>
            <a:off x="586012" y="1839937"/>
            <a:ext cx="3240000" cy="9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ru-RU">
                <a:solidFill>
                  <a:schemeClr val="accent3"/>
                </a:solidFill>
              </a:rPr>
              <a:t>1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975" name="Google Shape;975;g3fbc19ee3c0_0_60"/>
          <p:cNvSpPr txBox="1"/>
          <p:nvPr>
            <p:ph idx="9" type="body"/>
          </p:nvPr>
        </p:nvSpPr>
        <p:spPr>
          <a:xfrm>
            <a:off x="4376963" y="2807580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-9525" lvl="0" marL="9525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800"/>
              <a:t>Вставки в каталоги: pg_class, pg_attribute, pg_type, pg_constraint, pg_index, …</a:t>
            </a:r>
            <a:endParaRPr sz="1800"/>
          </a:p>
          <a:p>
            <a:pPr indent="-9525" lvl="0" marL="9525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800"/>
          </a:p>
        </p:txBody>
      </p:sp>
      <p:sp>
        <p:nvSpPr>
          <p:cNvPr id="976" name="Google Shape;976;g3fbc19ee3c0_0_60"/>
          <p:cNvSpPr txBox="1"/>
          <p:nvPr>
            <p:ph idx="13" type="body"/>
          </p:nvPr>
        </p:nvSpPr>
        <p:spPr>
          <a:xfrm>
            <a:off x="4376962" y="1839937"/>
            <a:ext cx="3240000" cy="9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ru-RU">
                <a:solidFill>
                  <a:schemeClr val="accent3"/>
                </a:solidFill>
              </a:rPr>
              <a:t>2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977" name="Google Shape;977;g3fbc19ee3c0_0_60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78" name="Google Shape;978;g3fbc19ee3c0_0_60"/>
          <p:cNvSpPr txBox="1"/>
          <p:nvPr>
            <p:ph type="title"/>
          </p:nvPr>
        </p:nvSpPr>
        <p:spPr>
          <a:xfrm>
            <a:off x="587375" y="584200"/>
            <a:ext cx="11017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Что происходит при создании?</a:t>
            </a:r>
            <a:endParaRPr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2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g3f3ee593423_2_98"/>
          <p:cNvSpPr txBox="1"/>
          <p:nvPr>
            <p:ph idx="3" type="body"/>
          </p:nvPr>
        </p:nvSpPr>
        <p:spPr>
          <a:xfrm>
            <a:off x="8148863" y="2807580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-9525" lvl="0" marL="95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800"/>
              <a:t>Построение индексов: скан+сортировка+</a:t>
            </a:r>
            <a:endParaRPr sz="1800"/>
          </a:p>
          <a:p>
            <a:pPr indent="-9525" lvl="0" marL="95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800"/>
              <a:t>запись Btree страниц</a:t>
            </a:r>
            <a:endParaRPr sz="1800"/>
          </a:p>
        </p:txBody>
      </p:sp>
      <p:sp>
        <p:nvSpPr>
          <p:cNvPr id="984" name="Google Shape;984;g3f3ee593423_2_98"/>
          <p:cNvSpPr txBox="1"/>
          <p:nvPr>
            <p:ph idx="4" type="body"/>
          </p:nvPr>
        </p:nvSpPr>
        <p:spPr>
          <a:xfrm>
            <a:off x="8148863" y="1839937"/>
            <a:ext cx="3240000" cy="9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ru-RU">
                <a:solidFill>
                  <a:schemeClr val="accent3"/>
                </a:solidFill>
              </a:rPr>
              <a:t>3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985" name="Google Shape;985;g3f3ee593423_2_98"/>
          <p:cNvSpPr txBox="1"/>
          <p:nvPr>
            <p:ph idx="5" type="body"/>
          </p:nvPr>
        </p:nvSpPr>
        <p:spPr>
          <a:xfrm>
            <a:off x="586013" y="2807580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-9525" lvl="0" marL="95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800"/>
              <a:t>Парсинг, анализ </a:t>
            </a:r>
            <a:br>
              <a:rPr lang="ru-RU" sz="1800"/>
            </a:br>
            <a:r>
              <a:rPr lang="ru-RU" sz="1800"/>
              <a:t>и планирование каждого SQL стейтмента</a:t>
            </a:r>
            <a:endParaRPr sz="1800"/>
          </a:p>
          <a:p>
            <a:pPr indent="-9525" lvl="0" marL="95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800"/>
          </a:p>
        </p:txBody>
      </p:sp>
      <p:sp>
        <p:nvSpPr>
          <p:cNvPr id="986" name="Google Shape;986;g3f3ee593423_2_98"/>
          <p:cNvSpPr txBox="1"/>
          <p:nvPr>
            <p:ph idx="6" type="body"/>
          </p:nvPr>
        </p:nvSpPr>
        <p:spPr>
          <a:xfrm>
            <a:off x="586012" y="1839937"/>
            <a:ext cx="3240000" cy="9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ru-RU">
                <a:solidFill>
                  <a:schemeClr val="accent3"/>
                </a:solidFill>
              </a:rPr>
              <a:t>1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987" name="Google Shape;987;g3f3ee593423_2_98"/>
          <p:cNvSpPr txBox="1"/>
          <p:nvPr>
            <p:ph idx="7" type="body"/>
          </p:nvPr>
        </p:nvSpPr>
        <p:spPr>
          <a:xfrm>
            <a:off x="586013" y="5247863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-9525" lvl="0" marL="95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800"/>
              <a:t>Проверка значений PK, Unique, FK, CHECK</a:t>
            </a:r>
            <a:endParaRPr sz="1800"/>
          </a:p>
        </p:txBody>
      </p:sp>
      <p:sp>
        <p:nvSpPr>
          <p:cNvPr id="988" name="Google Shape;988;g3f3ee593423_2_98"/>
          <p:cNvSpPr txBox="1"/>
          <p:nvPr>
            <p:ph idx="8" type="body"/>
          </p:nvPr>
        </p:nvSpPr>
        <p:spPr>
          <a:xfrm>
            <a:off x="586013" y="4267079"/>
            <a:ext cx="3240000" cy="9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ru-RU">
                <a:solidFill>
                  <a:schemeClr val="accent3"/>
                </a:solidFill>
              </a:rPr>
              <a:t>4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989" name="Google Shape;989;g3f3ee593423_2_98"/>
          <p:cNvSpPr txBox="1"/>
          <p:nvPr>
            <p:ph idx="9" type="body"/>
          </p:nvPr>
        </p:nvSpPr>
        <p:spPr>
          <a:xfrm>
            <a:off x="4376963" y="2807580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-9525" lvl="0" marL="9525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800"/>
              <a:t>Вставки в каталоги: pg_class, pg_attribute, pg_type, pg_constraint, pg_index, …</a:t>
            </a:r>
            <a:endParaRPr sz="1800"/>
          </a:p>
          <a:p>
            <a:pPr indent="-9525" lvl="0" marL="9525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800"/>
          </a:p>
        </p:txBody>
      </p:sp>
      <p:sp>
        <p:nvSpPr>
          <p:cNvPr id="990" name="Google Shape;990;g3f3ee593423_2_98"/>
          <p:cNvSpPr txBox="1"/>
          <p:nvPr>
            <p:ph idx="13" type="body"/>
          </p:nvPr>
        </p:nvSpPr>
        <p:spPr>
          <a:xfrm>
            <a:off x="4376962" y="1839937"/>
            <a:ext cx="3240000" cy="9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ru-RU">
                <a:solidFill>
                  <a:schemeClr val="accent3"/>
                </a:solidFill>
              </a:rPr>
              <a:t>2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991" name="Google Shape;991;g3f3ee593423_2_98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92" name="Google Shape;992;g3f3ee593423_2_98"/>
          <p:cNvSpPr txBox="1"/>
          <p:nvPr>
            <p:ph type="title"/>
          </p:nvPr>
        </p:nvSpPr>
        <p:spPr>
          <a:xfrm>
            <a:off x="587375" y="584200"/>
            <a:ext cx="11017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Что происходит при создании?</a:t>
            </a:r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6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g3fbc19ee3c0_0_0"/>
          <p:cNvSpPr txBox="1"/>
          <p:nvPr>
            <p:ph idx="3" type="body"/>
          </p:nvPr>
        </p:nvSpPr>
        <p:spPr>
          <a:xfrm>
            <a:off x="8148863" y="2807580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-9525" lvl="0" marL="95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800"/>
              <a:t>Построение индексов: скан+сортировка+</a:t>
            </a:r>
            <a:endParaRPr sz="1800"/>
          </a:p>
          <a:p>
            <a:pPr indent="-9525" lvl="0" marL="95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800"/>
              <a:t>запись Btree страниц</a:t>
            </a:r>
            <a:endParaRPr sz="1800"/>
          </a:p>
        </p:txBody>
      </p:sp>
      <p:sp>
        <p:nvSpPr>
          <p:cNvPr id="998" name="Google Shape;998;g3fbc19ee3c0_0_0"/>
          <p:cNvSpPr txBox="1"/>
          <p:nvPr>
            <p:ph idx="4" type="body"/>
          </p:nvPr>
        </p:nvSpPr>
        <p:spPr>
          <a:xfrm>
            <a:off x="8148863" y="1839937"/>
            <a:ext cx="3240000" cy="9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ru-RU">
                <a:solidFill>
                  <a:schemeClr val="accent3"/>
                </a:solidFill>
              </a:rPr>
              <a:t>3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999" name="Google Shape;999;g3fbc19ee3c0_0_0"/>
          <p:cNvSpPr txBox="1"/>
          <p:nvPr>
            <p:ph idx="5" type="body"/>
          </p:nvPr>
        </p:nvSpPr>
        <p:spPr>
          <a:xfrm>
            <a:off x="586013" y="2807580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-9525" lvl="0" marL="95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800"/>
              <a:t>Парсинг, анализ </a:t>
            </a:r>
            <a:br>
              <a:rPr lang="ru-RU" sz="1800"/>
            </a:br>
            <a:r>
              <a:rPr lang="ru-RU" sz="1800"/>
              <a:t>и планирование каждого SQL стейтмента</a:t>
            </a:r>
            <a:endParaRPr sz="1800"/>
          </a:p>
          <a:p>
            <a:pPr indent="-9525" lvl="0" marL="95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800"/>
          </a:p>
        </p:txBody>
      </p:sp>
      <p:sp>
        <p:nvSpPr>
          <p:cNvPr id="1000" name="Google Shape;1000;g3fbc19ee3c0_0_0"/>
          <p:cNvSpPr txBox="1"/>
          <p:nvPr>
            <p:ph idx="6" type="body"/>
          </p:nvPr>
        </p:nvSpPr>
        <p:spPr>
          <a:xfrm>
            <a:off x="586012" y="1839937"/>
            <a:ext cx="3240000" cy="9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ru-RU">
                <a:solidFill>
                  <a:schemeClr val="accent3"/>
                </a:solidFill>
              </a:rPr>
              <a:t>1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001" name="Google Shape;1001;g3fbc19ee3c0_0_0"/>
          <p:cNvSpPr txBox="1"/>
          <p:nvPr>
            <p:ph idx="7" type="body"/>
          </p:nvPr>
        </p:nvSpPr>
        <p:spPr>
          <a:xfrm>
            <a:off x="586013" y="5247863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-9525" lvl="0" marL="95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800"/>
              <a:t>Проверка значений PK, Unique, FK, CHECK</a:t>
            </a:r>
            <a:endParaRPr sz="1800"/>
          </a:p>
        </p:txBody>
      </p:sp>
      <p:sp>
        <p:nvSpPr>
          <p:cNvPr id="1002" name="Google Shape;1002;g3fbc19ee3c0_0_0"/>
          <p:cNvSpPr txBox="1"/>
          <p:nvPr>
            <p:ph idx="8" type="body"/>
          </p:nvPr>
        </p:nvSpPr>
        <p:spPr>
          <a:xfrm>
            <a:off x="586013" y="4267079"/>
            <a:ext cx="3240000" cy="9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ru-RU">
                <a:solidFill>
                  <a:schemeClr val="accent3"/>
                </a:solidFill>
              </a:rPr>
              <a:t>4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003" name="Google Shape;1003;g3fbc19ee3c0_0_0"/>
          <p:cNvSpPr txBox="1"/>
          <p:nvPr>
            <p:ph idx="9" type="body"/>
          </p:nvPr>
        </p:nvSpPr>
        <p:spPr>
          <a:xfrm>
            <a:off x="4376963" y="2807580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-9525" lvl="0" marL="9525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800"/>
              <a:t>Вставки в каталоги: pg_class, pg_attribute, pg_type, pg_constraint, pg_index, …</a:t>
            </a:r>
            <a:endParaRPr sz="1800"/>
          </a:p>
          <a:p>
            <a:pPr indent="-9525" lvl="0" marL="9525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800"/>
          </a:p>
        </p:txBody>
      </p:sp>
      <p:sp>
        <p:nvSpPr>
          <p:cNvPr id="1004" name="Google Shape;1004;g3fbc19ee3c0_0_0"/>
          <p:cNvSpPr txBox="1"/>
          <p:nvPr>
            <p:ph idx="13" type="body"/>
          </p:nvPr>
        </p:nvSpPr>
        <p:spPr>
          <a:xfrm>
            <a:off x="4376962" y="1839937"/>
            <a:ext cx="3240000" cy="9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ru-RU">
                <a:solidFill>
                  <a:schemeClr val="accent3"/>
                </a:solidFill>
              </a:rPr>
              <a:t>2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005" name="Google Shape;1005;g3fbc19ee3c0_0_0"/>
          <p:cNvSpPr txBox="1"/>
          <p:nvPr>
            <p:ph idx="14" type="body"/>
          </p:nvPr>
        </p:nvSpPr>
        <p:spPr>
          <a:xfrm>
            <a:off x="4376963" y="5247863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-9525" lvl="0" marL="9525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800"/>
              <a:t>Срабатывание триггеров на вставках </a:t>
            </a:r>
            <a:endParaRPr sz="1800"/>
          </a:p>
          <a:p>
            <a:pPr indent="-9525" lvl="0" marL="9525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800"/>
          </a:p>
          <a:p>
            <a:pPr indent="-9525" lvl="0" marL="9525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800"/>
          </a:p>
        </p:txBody>
      </p:sp>
      <p:sp>
        <p:nvSpPr>
          <p:cNvPr id="1006" name="Google Shape;1006;g3fbc19ee3c0_0_0"/>
          <p:cNvSpPr txBox="1"/>
          <p:nvPr>
            <p:ph idx="15" type="body"/>
          </p:nvPr>
        </p:nvSpPr>
        <p:spPr>
          <a:xfrm>
            <a:off x="4376962" y="4267079"/>
            <a:ext cx="3240000" cy="9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ru-RU">
                <a:solidFill>
                  <a:schemeClr val="accent3"/>
                </a:solidFill>
              </a:rPr>
              <a:t>5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007" name="Google Shape;1007;g3fbc19ee3c0_0_0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008" name="Google Shape;1008;g3fbc19ee3c0_0_0"/>
          <p:cNvSpPr txBox="1"/>
          <p:nvPr>
            <p:ph type="title"/>
          </p:nvPr>
        </p:nvSpPr>
        <p:spPr>
          <a:xfrm>
            <a:off x="587375" y="584200"/>
            <a:ext cx="11017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Что происходит при создании?</a:t>
            </a:r>
            <a:endParaRPr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2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g3fbc19ee3c0_0_30"/>
          <p:cNvSpPr txBox="1"/>
          <p:nvPr>
            <p:ph idx="1" type="body"/>
          </p:nvPr>
        </p:nvSpPr>
        <p:spPr>
          <a:xfrm>
            <a:off x="8148863" y="5247863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-9525" lvl="0" marL="9525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800"/>
              <a:t>Блокировки…</a:t>
            </a:r>
            <a:endParaRPr sz="1800"/>
          </a:p>
        </p:txBody>
      </p:sp>
      <p:sp>
        <p:nvSpPr>
          <p:cNvPr id="1014" name="Google Shape;1014;g3fbc19ee3c0_0_30"/>
          <p:cNvSpPr txBox="1"/>
          <p:nvPr>
            <p:ph idx="2" type="body"/>
          </p:nvPr>
        </p:nvSpPr>
        <p:spPr>
          <a:xfrm>
            <a:off x="8148863" y="4267079"/>
            <a:ext cx="3240000" cy="9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ru-RU">
                <a:solidFill>
                  <a:schemeClr val="accent3"/>
                </a:solidFill>
              </a:rPr>
              <a:t>6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015" name="Google Shape;1015;g3fbc19ee3c0_0_30"/>
          <p:cNvSpPr txBox="1"/>
          <p:nvPr>
            <p:ph idx="3" type="body"/>
          </p:nvPr>
        </p:nvSpPr>
        <p:spPr>
          <a:xfrm>
            <a:off x="8148863" y="2807580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-9525" lvl="0" marL="95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800"/>
              <a:t>Построение индексов: скан+сортировка+</a:t>
            </a:r>
            <a:endParaRPr sz="1800"/>
          </a:p>
          <a:p>
            <a:pPr indent="-9525" lvl="0" marL="95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800"/>
              <a:t>запись Btree страниц</a:t>
            </a:r>
            <a:endParaRPr sz="1800"/>
          </a:p>
        </p:txBody>
      </p:sp>
      <p:sp>
        <p:nvSpPr>
          <p:cNvPr id="1016" name="Google Shape;1016;g3fbc19ee3c0_0_30"/>
          <p:cNvSpPr txBox="1"/>
          <p:nvPr>
            <p:ph idx="4" type="body"/>
          </p:nvPr>
        </p:nvSpPr>
        <p:spPr>
          <a:xfrm>
            <a:off x="8148863" y="1839937"/>
            <a:ext cx="3240000" cy="9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ru-RU">
                <a:solidFill>
                  <a:schemeClr val="accent3"/>
                </a:solidFill>
              </a:rPr>
              <a:t>3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017" name="Google Shape;1017;g3fbc19ee3c0_0_30"/>
          <p:cNvSpPr txBox="1"/>
          <p:nvPr>
            <p:ph idx="5" type="body"/>
          </p:nvPr>
        </p:nvSpPr>
        <p:spPr>
          <a:xfrm>
            <a:off x="586013" y="2807580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-9525" lvl="0" marL="95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800"/>
              <a:t>Парсинг, анализ </a:t>
            </a:r>
            <a:br>
              <a:rPr lang="ru-RU" sz="1800"/>
            </a:br>
            <a:r>
              <a:rPr lang="ru-RU" sz="1800"/>
              <a:t>и планирование каждого SQL стейтмента</a:t>
            </a:r>
            <a:endParaRPr sz="1800"/>
          </a:p>
          <a:p>
            <a:pPr indent="-9525" lvl="0" marL="95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800"/>
          </a:p>
        </p:txBody>
      </p:sp>
      <p:sp>
        <p:nvSpPr>
          <p:cNvPr id="1018" name="Google Shape;1018;g3fbc19ee3c0_0_30"/>
          <p:cNvSpPr txBox="1"/>
          <p:nvPr>
            <p:ph idx="6" type="body"/>
          </p:nvPr>
        </p:nvSpPr>
        <p:spPr>
          <a:xfrm>
            <a:off x="586012" y="1839937"/>
            <a:ext cx="3240000" cy="9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ru-RU">
                <a:solidFill>
                  <a:schemeClr val="accent3"/>
                </a:solidFill>
              </a:rPr>
              <a:t>1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019" name="Google Shape;1019;g3fbc19ee3c0_0_30"/>
          <p:cNvSpPr txBox="1"/>
          <p:nvPr>
            <p:ph idx="7" type="body"/>
          </p:nvPr>
        </p:nvSpPr>
        <p:spPr>
          <a:xfrm>
            <a:off x="586013" y="5247863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-9525" lvl="0" marL="95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800"/>
              <a:t>Проверка значений PK, Unique, FK, CHECK</a:t>
            </a:r>
            <a:endParaRPr sz="1800"/>
          </a:p>
        </p:txBody>
      </p:sp>
      <p:sp>
        <p:nvSpPr>
          <p:cNvPr id="1020" name="Google Shape;1020;g3fbc19ee3c0_0_30"/>
          <p:cNvSpPr txBox="1"/>
          <p:nvPr>
            <p:ph idx="8" type="body"/>
          </p:nvPr>
        </p:nvSpPr>
        <p:spPr>
          <a:xfrm>
            <a:off x="586013" y="4267079"/>
            <a:ext cx="3240000" cy="9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ru-RU">
                <a:solidFill>
                  <a:schemeClr val="accent3"/>
                </a:solidFill>
              </a:rPr>
              <a:t>4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021" name="Google Shape;1021;g3fbc19ee3c0_0_30"/>
          <p:cNvSpPr txBox="1"/>
          <p:nvPr>
            <p:ph idx="9" type="body"/>
          </p:nvPr>
        </p:nvSpPr>
        <p:spPr>
          <a:xfrm>
            <a:off x="4376963" y="2807580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-9525" lvl="0" marL="9525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800"/>
              <a:t>Вставки в каталоги: pg_class, pg_attribute, pg_type, pg_constraint, pg_index, …</a:t>
            </a:r>
            <a:endParaRPr sz="1800"/>
          </a:p>
          <a:p>
            <a:pPr indent="-9525" lvl="0" marL="9525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800"/>
          </a:p>
        </p:txBody>
      </p:sp>
      <p:sp>
        <p:nvSpPr>
          <p:cNvPr id="1022" name="Google Shape;1022;g3fbc19ee3c0_0_30"/>
          <p:cNvSpPr txBox="1"/>
          <p:nvPr>
            <p:ph idx="13" type="body"/>
          </p:nvPr>
        </p:nvSpPr>
        <p:spPr>
          <a:xfrm>
            <a:off x="4376962" y="1839937"/>
            <a:ext cx="3240000" cy="9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ru-RU">
                <a:solidFill>
                  <a:schemeClr val="accent3"/>
                </a:solidFill>
              </a:rPr>
              <a:t>2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023" name="Google Shape;1023;g3fbc19ee3c0_0_30"/>
          <p:cNvSpPr txBox="1"/>
          <p:nvPr>
            <p:ph idx="14" type="body"/>
          </p:nvPr>
        </p:nvSpPr>
        <p:spPr>
          <a:xfrm>
            <a:off x="4376963" y="5247863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-9525" lvl="0" marL="9525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800"/>
              <a:t>Срабатывание триггеров на вставках </a:t>
            </a:r>
            <a:endParaRPr sz="1800"/>
          </a:p>
          <a:p>
            <a:pPr indent="-9525" lvl="0" marL="9525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800"/>
          </a:p>
          <a:p>
            <a:pPr indent="-9525" lvl="0" marL="9525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800"/>
          </a:p>
        </p:txBody>
      </p:sp>
      <p:sp>
        <p:nvSpPr>
          <p:cNvPr id="1024" name="Google Shape;1024;g3fbc19ee3c0_0_30"/>
          <p:cNvSpPr txBox="1"/>
          <p:nvPr>
            <p:ph idx="15" type="body"/>
          </p:nvPr>
        </p:nvSpPr>
        <p:spPr>
          <a:xfrm>
            <a:off x="4376962" y="4267079"/>
            <a:ext cx="3240000" cy="9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ru-RU">
                <a:solidFill>
                  <a:schemeClr val="accent3"/>
                </a:solidFill>
              </a:rPr>
              <a:t>5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025" name="Google Shape;1025;g3fbc19ee3c0_0_30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026" name="Google Shape;1026;g3fbc19ee3c0_0_30"/>
          <p:cNvSpPr txBox="1"/>
          <p:nvPr>
            <p:ph type="title"/>
          </p:nvPr>
        </p:nvSpPr>
        <p:spPr>
          <a:xfrm>
            <a:off x="587375" y="584200"/>
            <a:ext cx="11017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Что происходит при создании?</a:t>
            </a:r>
            <a:endParaRPr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0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g3f3ee593423_2_144"/>
          <p:cNvSpPr txBox="1"/>
          <p:nvPr>
            <p:ph idx="3" type="body"/>
          </p:nvPr>
        </p:nvSpPr>
        <p:spPr>
          <a:xfrm>
            <a:off x="8148863" y="4386855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ru-RU" sz="1800"/>
              <a:t>Каждый раз на каждую </a:t>
            </a:r>
            <a:br>
              <a:rPr lang="ru-RU" sz="1800"/>
            </a:br>
            <a:r>
              <a:rPr lang="ru-RU" sz="1800"/>
              <a:t>БД для каждого теста</a:t>
            </a:r>
            <a:endParaRPr sz="1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sz="1800"/>
          </a:p>
          <a:p>
            <a:pPr indent="-9525" lvl="0" marL="95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800"/>
          </a:p>
        </p:txBody>
      </p:sp>
      <p:sp>
        <p:nvSpPr>
          <p:cNvPr id="1032" name="Google Shape;1032;g3f3ee593423_2_144"/>
          <p:cNvSpPr txBox="1"/>
          <p:nvPr>
            <p:ph idx="5" type="body"/>
          </p:nvPr>
        </p:nvSpPr>
        <p:spPr>
          <a:xfrm>
            <a:off x="586013" y="4386855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ru-RU" sz="1800"/>
              <a:t>Сотни/тысячи изменений системных каталогов БД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sz="1800"/>
          </a:p>
        </p:txBody>
      </p:sp>
      <p:sp>
        <p:nvSpPr>
          <p:cNvPr id="1033" name="Google Shape;1033;g3f3ee593423_2_144"/>
          <p:cNvSpPr txBox="1"/>
          <p:nvPr>
            <p:ph idx="9" type="body"/>
          </p:nvPr>
        </p:nvSpPr>
        <p:spPr>
          <a:xfrm>
            <a:off x="4376963" y="4386855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600"/>
              <a:buNone/>
            </a:pPr>
            <a:r>
              <a:rPr lang="ru-RU" sz="1800"/>
              <a:t>Кэши, индексы, проверки </a:t>
            </a:r>
            <a:br>
              <a:rPr lang="ru-RU" sz="1800"/>
            </a:br>
            <a:r>
              <a:rPr lang="ru-RU" sz="1800"/>
              <a:t>на целостность</a:t>
            </a:r>
            <a:endParaRPr sz="1800"/>
          </a:p>
        </p:txBody>
      </p:sp>
      <p:sp>
        <p:nvSpPr>
          <p:cNvPr id="1034" name="Google Shape;1034;g3f3ee593423_2_144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035" name="Google Shape;1035;g3f3ee593423_2_144"/>
          <p:cNvSpPr txBox="1"/>
          <p:nvPr>
            <p:ph type="title"/>
          </p:nvPr>
        </p:nvSpPr>
        <p:spPr>
          <a:xfrm>
            <a:off x="587375" y="584200"/>
            <a:ext cx="11017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Итог</a:t>
            </a:r>
            <a:endParaRPr/>
          </a:p>
        </p:txBody>
      </p:sp>
      <p:pic>
        <p:nvPicPr>
          <p:cNvPr id="1036" name="Google Shape;1036;g3f3ee593423_2_144" title="эмодзи 234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6025" y="3419200"/>
            <a:ext cx="706026" cy="706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7" name="Google Shape;1037;g3f3ee593423_2_144" title="эмодзи 234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67450" y="3419200"/>
            <a:ext cx="706026" cy="706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8" name="Google Shape;1038;g3f3ee593423_2_144" title="эмодзи 234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48875" y="3419200"/>
            <a:ext cx="706026" cy="706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3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g3f758271754_0_1078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Что делает </a:t>
            </a:r>
            <a:br>
              <a:rPr lang="ru-RU"/>
            </a:br>
            <a:r>
              <a:rPr lang="ru-RU"/>
              <a:t>CREATE TEMPLATE?</a:t>
            </a:r>
            <a:endParaRPr/>
          </a:p>
        </p:txBody>
      </p:sp>
      <p:sp>
        <p:nvSpPr>
          <p:cNvPr id="1045" name="Google Shape;1045;g3f758271754_0_1078"/>
          <p:cNvSpPr txBox="1"/>
          <p:nvPr>
            <p:ph idx="1" type="body"/>
          </p:nvPr>
        </p:nvSpPr>
        <p:spPr>
          <a:xfrm>
            <a:off x="587375" y="2528900"/>
            <a:ext cx="11017200" cy="36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-"/>
            </a:pPr>
            <a:r>
              <a:rPr lang="ru-RU"/>
              <a:t>base/</a:t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-"/>
            </a:pPr>
            <a:r>
              <a:rPr lang="ru-RU"/>
              <a:t> ─</a:t>
            </a:r>
            <a:r>
              <a:rPr lang="ru-RU"/>
              <a:t>──</a:t>
            </a:r>
            <a:r>
              <a:rPr lang="ru-RU"/>
              <a:t> 16384 </a:t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-"/>
            </a:pPr>
            <a:r>
              <a:rPr lang="ru-RU"/>
              <a:t> ─── 16385</a:t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000"/>
              <a:buChar char="-"/>
            </a:pPr>
            <a:r>
              <a:rPr lang="ru-RU"/>
              <a:t> ─── 16386</a:t>
            </a:r>
            <a:endParaRPr/>
          </a:p>
        </p:txBody>
      </p:sp>
      <p:sp>
        <p:nvSpPr>
          <p:cNvPr id="1046" name="Google Shape;1046;g3f758271754_0_1078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g3f758271754_0_1084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Что делает </a:t>
            </a:r>
            <a:br>
              <a:rPr lang="ru-RU"/>
            </a:br>
            <a:r>
              <a:rPr lang="ru-RU"/>
              <a:t>CREATE TEMPLATE?</a:t>
            </a:r>
            <a:endParaRPr/>
          </a:p>
        </p:txBody>
      </p:sp>
      <p:sp>
        <p:nvSpPr>
          <p:cNvPr id="1053" name="Google Shape;1053;g3f758271754_0_1084"/>
          <p:cNvSpPr txBox="1"/>
          <p:nvPr>
            <p:ph idx="1" type="body"/>
          </p:nvPr>
        </p:nvSpPr>
        <p:spPr>
          <a:xfrm>
            <a:off x="587375" y="2528900"/>
            <a:ext cx="11017200" cy="36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-"/>
            </a:pPr>
            <a:r>
              <a:rPr lang="ru-RU"/>
              <a:t>base/</a:t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-"/>
            </a:pPr>
            <a:r>
              <a:rPr lang="ru-RU"/>
              <a:t> ─── 16384 - файлы БД 1</a:t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-"/>
            </a:pPr>
            <a:r>
              <a:rPr lang="ru-RU"/>
              <a:t> ─── 16385 - файлы БД 2</a:t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000"/>
              <a:buChar char="-"/>
            </a:pPr>
            <a:r>
              <a:rPr lang="ru-RU"/>
              <a:t> ─── 16386</a:t>
            </a:r>
            <a:endParaRPr/>
          </a:p>
        </p:txBody>
      </p:sp>
      <p:sp>
        <p:nvSpPr>
          <p:cNvPr id="1054" name="Google Shape;1054;g3f758271754_0_1084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8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Google Shape;1059;g1f4199bcb4c_2_1"/>
          <p:cNvSpPr txBox="1"/>
          <p:nvPr>
            <p:ph idx="1" type="body"/>
          </p:nvPr>
        </p:nvSpPr>
        <p:spPr>
          <a:xfrm>
            <a:off x="587370" y="2622152"/>
            <a:ext cx="648300" cy="7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0"/>
              <a:buNone/>
            </a:pPr>
            <a:r>
              <a:rPr lang="ru-RU">
                <a:solidFill>
                  <a:schemeClr val="accent4"/>
                </a:solidFill>
              </a:rPr>
              <a:t>1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1060" name="Google Shape;1060;g1f4199bcb4c_2_1"/>
          <p:cNvSpPr txBox="1"/>
          <p:nvPr>
            <p:ph idx="2" type="body"/>
          </p:nvPr>
        </p:nvSpPr>
        <p:spPr>
          <a:xfrm>
            <a:off x="587370" y="4698289"/>
            <a:ext cx="648300" cy="7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ru-RU">
                <a:solidFill>
                  <a:schemeClr val="accent4"/>
                </a:solidFill>
              </a:rPr>
              <a:t>3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1061" name="Google Shape;1061;g1f4199bcb4c_2_1"/>
          <p:cNvSpPr txBox="1"/>
          <p:nvPr>
            <p:ph idx="3" type="body"/>
          </p:nvPr>
        </p:nvSpPr>
        <p:spPr>
          <a:xfrm>
            <a:off x="6243872" y="4698289"/>
            <a:ext cx="648300" cy="7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ru-RU">
                <a:solidFill>
                  <a:schemeClr val="accent4"/>
                </a:solidFill>
              </a:rPr>
              <a:t>4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1062" name="Google Shape;1062;g1f4199bcb4c_2_1"/>
          <p:cNvSpPr txBox="1"/>
          <p:nvPr>
            <p:ph idx="4" type="subTitle"/>
          </p:nvPr>
        </p:nvSpPr>
        <p:spPr>
          <a:xfrm>
            <a:off x="1386125" y="2694620"/>
            <a:ext cx="38520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75"/>
              <a:buNone/>
            </a:pPr>
            <a:r>
              <a:rPr lang="ru-RU" sz="2000"/>
              <a:t>Создает новый OID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75"/>
              <a:buNone/>
            </a:pPr>
            <a:r>
              <a:t/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"/>
              <a:buNone/>
            </a:pPr>
            <a:r>
              <a:t/>
            </a:r>
            <a:endParaRPr sz="2000"/>
          </a:p>
        </p:txBody>
      </p:sp>
      <p:sp>
        <p:nvSpPr>
          <p:cNvPr id="1063" name="Google Shape;1063;g1f4199bcb4c_2_1"/>
          <p:cNvSpPr txBox="1"/>
          <p:nvPr>
            <p:ph idx="5" type="body"/>
          </p:nvPr>
        </p:nvSpPr>
        <p:spPr>
          <a:xfrm>
            <a:off x="6243872" y="2622152"/>
            <a:ext cx="648300" cy="7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>
                <a:solidFill>
                  <a:schemeClr val="accent4"/>
                </a:solidFill>
              </a:rPr>
              <a:t>2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1064" name="Google Shape;1064;g1f4199bcb4c_2_1"/>
          <p:cNvSpPr txBox="1"/>
          <p:nvPr>
            <p:ph idx="8" type="body"/>
          </p:nvPr>
        </p:nvSpPr>
        <p:spPr>
          <a:xfrm>
            <a:off x="7029925" y="2702391"/>
            <a:ext cx="3852000" cy="6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lang="ru-RU" sz="2000"/>
              <a:t>Создает новый </a:t>
            </a:r>
            <a:br>
              <a:rPr lang="ru-RU" sz="2000"/>
            </a:br>
            <a:r>
              <a:rPr lang="ru-RU" sz="2000"/>
              <a:t>каталог базы</a:t>
            </a:r>
            <a:endParaRPr sz="2000">
              <a:latin typeface="Geologica Light"/>
              <a:ea typeface="Geologica Light"/>
              <a:cs typeface="Geologica Light"/>
              <a:sym typeface="Geologica Light"/>
            </a:endParaRPr>
          </a:p>
        </p:txBody>
      </p:sp>
      <p:sp>
        <p:nvSpPr>
          <p:cNvPr id="1065" name="Google Shape;1065;g1f4199bcb4c_2_1"/>
          <p:cNvSpPr txBox="1"/>
          <p:nvPr>
            <p:ph idx="6" type="body"/>
          </p:nvPr>
        </p:nvSpPr>
        <p:spPr>
          <a:xfrm>
            <a:off x="7029925" y="4802550"/>
            <a:ext cx="3852000" cy="6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lang="ru-RU" sz="2000"/>
              <a:t>Регистрирует </a:t>
            </a:r>
            <a:br>
              <a:rPr lang="ru-RU" sz="2000"/>
            </a:br>
            <a:r>
              <a:rPr lang="ru-RU" sz="2000"/>
              <a:t>новую БД в pg_database</a:t>
            </a:r>
            <a:endParaRPr sz="2000">
              <a:latin typeface="Geologica Light"/>
              <a:ea typeface="Geologica Light"/>
              <a:cs typeface="Geologica Light"/>
              <a:sym typeface="Geologica Light"/>
            </a:endParaRPr>
          </a:p>
        </p:txBody>
      </p:sp>
      <p:sp>
        <p:nvSpPr>
          <p:cNvPr id="1066" name="Google Shape;1066;g1f4199bcb4c_2_1"/>
          <p:cNvSpPr txBox="1"/>
          <p:nvPr>
            <p:ph idx="7" type="body"/>
          </p:nvPr>
        </p:nvSpPr>
        <p:spPr>
          <a:xfrm>
            <a:off x="1386125" y="4802550"/>
            <a:ext cx="3852000" cy="6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rPr lang="ru-RU" sz="2000"/>
              <a:t>Копирует файлы </a:t>
            </a:r>
            <a:br>
              <a:rPr lang="ru-RU" sz="2000"/>
            </a:br>
            <a:r>
              <a:rPr lang="ru-RU" sz="2000"/>
              <a:t>шаблонной БД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275"/>
              <a:buFont typeface="Arial"/>
              <a:buNone/>
            </a:pPr>
            <a:r>
              <a:t/>
            </a:r>
            <a:endParaRPr sz="2000"/>
          </a:p>
        </p:txBody>
      </p:sp>
      <p:sp>
        <p:nvSpPr>
          <p:cNvPr id="1067" name="Google Shape;1067;g1f4199bcb4c_2_1"/>
          <p:cNvSpPr txBox="1"/>
          <p:nvPr>
            <p:ph type="title"/>
          </p:nvPr>
        </p:nvSpPr>
        <p:spPr>
          <a:xfrm>
            <a:off x="587375" y="584200"/>
            <a:ext cx="11017200" cy="12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ru-RU"/>
              <a:t>Что делает </a:t>
            </a:r>
            <a:br>
              <a:rPr lang="ru-RU"/>
            </a:br>
            <a:r>
              <a:rPr lang="ru-RU"/>
              <a:t>CREATE TEMPLATE?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068" name="Google Shape;1068;g1f4199bcb4c_2_1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3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Google Shape;1074;g3f758271754_0_1096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Template strategy </a:t>
            </a:r>
            <a:r>
              <a:rPr lang="ru-RU" sz="5400"/>
              <a:t>–</a:t>
            </a:r>
            <a:r>
              <a:rPr lang="ru-RU"/>
              <a:t> FILE_COPY</a:t>
            </a:r>
            <a:endParaRPr/>
          </a:p>
        </p:txBody>
      </p:sp>
      <p:sp>
        <p:nvSpPr>
          <p:cNvPr id="1075" name="Google Shape;1075;g3f758271754_0_1096"/>
          <p:cNvSpPr txBox="1"/>
          <p:nvPr>
            <p:ph idx="1" type="body"/>
          </p:nvPr>
        </p:nvSpPr>
        <p:spPr>
          <a:xfrm>
            <a:off x="587375" y="1808175"/>
            <a:ext cx="11017200" cy="43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 sz="2200"/>
              <a:t>Копируются каталоги целиком на уровне файловой системы</a:t>
            </a:r>
            <a:br>
              <a:rPr lang="ru-RU" sz="2200"/>
            </a:b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000"/>
              <a:buNone/>
            </a:pPr>
            <a:r>
              <a:rPr lang="ru-RU" sz="2200"/>
              <a:t>Требуется checkpoint до и после операции</a:t>
            </a:r>
            <a:endParaRPr sz="2200"/>
          </a:p>
        </p:txBody>
      </p:sp>
      <p:sp>
        <p:nvSpPr>
          <p:cNvPr id="1076" name="Google Shape;1076;g3f758271754_0_1096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g3f758271754_0_1102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Template strategy </a:t>
            </a:r>
            <a:r>
              <a:rPr lang="ru-RU" sz="5400"/>
              <a:t>–</a:t>
            </a:r>
            <a:r>
              <a:rPr lang="ru-RU"/>
              <a:t> WAL_LOG</a:t>
            </a:r>
            <a:endParaRPr/>
          </a:p>
        </p:txBody>
      </p:sp>
      <p:sp>
        <p:nvSpPr>
          <p:cNvPr id="1083" name="Google Shape;1083;g3f758271754_0_1102"/>
          <p:cNvSpPr txBox="1"/>
          <p:nvPr>
            <p:ph idx="1" type="body"/>
          </p:nvPr>
        </p:nvSpPr>
        <p:spPr>
          <a:xfrm>
            <a:off x="587375" y="1808175"/>
            <a:ext cx="11017200" cy="43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000"/>
              <a:buNone/>
            </a:pPr>
            <a:r>
              <a:rPr lang="ru-RU" sz="2200"/>
              <a:t>Страницы копируются и пишутся в WAL</a:t>
            </a:r>
            <a:endParaRPr sz="2200"/>
          </a:p>
        </p:txBody>
      </p:sp>
      <p:sp>
        <p:nvSpPr>
          <p:cNvPr id="1084" name="Google Shape;1084;g3f758271754_0_1102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9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" name="Google Shape;1090;g3f758271754_0_1108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Template strategy </a:t>
            </a:r>
            <a:r>
              <a:rPr lang="ru-RU" sz="5400"/>
              <a:t>–</a:t>
            </a:r>
            <a:r>
              <a:rPr lang="ru-RU"/>
              <a:t> WAL_LOG</a:t>
            </a:r>
            <a:endParaRPr/>
          </a:p>
        </p:txBody>
      </p:sp>
      <p:sp>
        <p:nvSpPr>
          <p:cNvPr id="1091" name="Google Shape;1091;g3f758271754_0_1108"/>
          <p:cNvSpPr txBox="1"/>
          <p:nvPr>
            <p:ph idx="1" type="body"/>
          </p:nvPr>
        </p:nvSpPr>
        <p:spPr>
          <a:xfrm>
            <a:off x="587375" y="1808175"/>
            <a:ext cx="11017200" cy="43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ru-RU" sz="2200"/>
              <a:t>template_db</a:t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ru-RU" sz="2200"/>
              <a:t>    ↓</a:t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ru-RU" sz="2200"/>
              <a:t>page 1</a:t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ru-RU" sz="2200"/>
              <a:t>page 2</a:t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ru-RU" sz="2200"/>
              <a:t>page 3</a:t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ru-RU" sz="2200"/>
              <a:t>...</a:t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000"/>
              <a:buNone/>
            </a:pPr>
            <a:r>
              <a:t/>
            </a:r>
            <a:endParaRPr sz="2200"/>
          </a:p>
        </p:txBody>
      </p:sp>
      <p:sp>
        <p:nvSpPr>
          <p:cNvPr id="1092" name="Google Shape;1092;g3f758271754_0_1108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7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g3f758271754_0_1114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Template strategy </a:t>
            </a:r>
            <a:r>
              <a:rPr lang="ru-RU" sz="5400"/>
              <a:t>–</a:t>
            </a:r>
            <a:r>
              <a:rPr lang="ru-RU"/>
              <a:t> WAL_LOG</a:t>
            </a:r>
            <a:endParaRPr/>
          </a:p>
        </p:txBody>
      </p:sp>
      <p:sp>
        <p:nvSpPr>
          <p:cNvPr id="1099" name="Google Shape;1099;g3f758271754_0_1114"/>
          <p:cNvSpPr txBox="1"/>
          <p:nvPr>
            <p:ph idx="1" type="body"/>
          </p:nvPr>
        </p:nvSpPr>
        <p:spPr>
          <a:xfrm>
            <a:off x="587375" y="1808175"/>
            <a:ext cx="11017200" cy="43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 sz="2200"/>
              <a:t>template_db  —------------------&gt; db_copy</a:t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 sz="2200"/>
              <a:t>    ↓                                                           ↓</a:t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 sz="2200"/>
              <a:t>page 1    ----------------------------&gt; page1</a:t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 sz="2200"/>
              <a:t>page 2   ----------------------------&gt; page2</a:t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 sz="2200"/>
              <a:t>page 3   ----------------------------&gt; page3</a:t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 sz="2200"/>
              <a:t>...</a:t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000"/>
              <a:buNone/>
            </a:pPr>
            <a:r>
              <a:t/>
            </a:r>
            <a:endParaRPr sz="2200"/>
          </a:p>
        </p:txBody>
      </p:sp>
      <p:sp>
        <p:nvSpPr>
          <p:cNvPr id="1100" name="Google Shape;1100;g3f758271754_0_1114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5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Google Shape;1106;g3f758271754_0_1120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Где какая лучше?</a:t>
            </a:r>
            <a:endParaRPr/>
          </a:p>
        </p:txBody>
      </p:sp>
      <p:sp>
        <p:nvSpPr>
          <p:cNvPr id="1107" name="Google Shape;1107;g3f758271754_0_1120"/>
          <p:cNvSpPr txBox="1"/>
          <p:nvPr>
            <p:ph idx="1" type="body"/>
          </p:nvPr>
        </p:nvSpPr>
        <p:spPr>
          <a:xfrm>
            <a:off x="587375" y="1808175"/>
            <a:ext cx="11017200" cy="43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 sz="2200"/>
              <a:t>На больших базах данных FILE_COPY лучше себя показывает</a:t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 sz="2200"/>
              <a:t>WAL лучше на небольших</a:t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000"/>
              <a:buNone/>
            </a:pPr>
            <a:r>
              <a:t/>
            </a:r>
            <a:endParaRPr sz="2200"/>
          </a:p>
        </p:txBody>
      </p:sp>
      <p:sp>
        <p:nvSpPr>
          <p:cNvPr id="1108" name="Google Shape;1108;g3f758271754_0_1120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2" name="Shape 1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" name="Google Shape;1113;g3f3ee593423_2_199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114" name="Google Shape;1114;g3f3ee593423_2_199"/>
          <p:cNvSpPr txBox="1"/>
          <p:nvPr>
            <p:ph type="title"/>
          </p:nvPr>
        </p:nvSpPr>
        <p:spPr>
          <a:xfrm>
            <a:off x="587375" y="584200"/>
            <a:ext cx="11017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Ограничения</a:t>
            </a:r>
            <a:endParaRPr/>
          </a:p>
        </p:txBody>
      </p:sp>
      <p:sp>
        <p:nvSpPr>
          <p:cNvPr id="1115" name="Google Shape;1115;g3f3ee593423_2_199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9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Google Shape;1120;g3fb49a2d79f_0_26"/>
          <p:cNvSpPr txBox="1"/>
          <p:nvPr>
            <p:ph idx="5" type="body"/>
          </p:nvPr>
        </p:nvSpPr>
        <p:spPr>
          <a:xfrm>
            <a:off x="586013" y="2663454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ru-RU" sz="1800"/>
              <a:t>Нельзя иметь активные подключения к template </a:t>
            </a:r>
            <a:endParaRPr sz="1800"/>
          </a:p>
        </p:txBody>
      </p:sp>
      <p:sp>
        <p:nvSpPr>
          <p:cNvPr id="1121" name="Google Shape;1121;g3fb49a2d79f_0_26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122" name="Google Shape;1122;g3fb49a2d79f_0_26"/>
          <p:cNvSpPr txBox="1"/>
          <p:nvPr>
            <p:ph type="title"/>
          </p:nvPr>
        </p:nvSpPr>
        <p:spPr>
          <a:xfrm>
            <a:off x="587375" y="584200"/>
            <a:ext cx="11017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Ограничения</a:t>
            </a:r>
            <a:endParaRPr/>
          </a:p>
        </p:txBody>
      </p:sp>
      <p:pic>
        <p:nvPicPr>
          <p:cNvPr id="1123" name="Google Shape;1123;g3fb49a2d79f_0_26" title="эмодзи 240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7375" y="1930899"/>
            <a:ext cx="595335" cy="595313"/>
          </a:xfrm>
          <a:prstGeom prst="rect">
            <a:avLst/>
          </a:prstGeom>
          <a:noFill/>
          <a:ln>
            <a:noFill/>
          </a:ln>
        </p:spPr>
      </p:pic>
      <p:sp>
        <p:nvSpPr>
          <p:cNvPr id="1124" name="Google Shape;1124;g3fb49a2d79f_0_26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8" name="Shape 1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" name="Google Shape;1129;g3fbc19ee3c0_0_152"/>
          <p:cNvSpPr txBox="1"/>
          <p:nvPr>
            <p:ph idx="5" type="body"/>
          </p:nvPr>
        </p:nvSpPr>
        <p:spPr>
          <a:xfrm>
            <a:off x="586013" y="2663454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ru-RU" sz="1800"/>
              <a:t>Нельзя иметь активные подключения к template </a:t>
            </a:r>
            <a:endParaRPr sz="1800"/>
          </a:p>
        </p:txBody>
      </p:sp>
      <p:sp>
        <p:nvSpPr>
          <p:cNvPr id="1130" name="Google Shape;1130;g3fbc19ee3c0_0_152"/>
          <p:cNvSpPr txBox="1"/>
          <p:nvPr>
            <p:ph idx="9" type="body"/>
          </p:nvPr>
        </p:nvSpPr>
        <p:spPr>
          <a:xfrm>
            <a:off x="4376975" y="2663428"/>
            <a:ext cx="3240000" cy="56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ru-RU" sz="1800"/>
              <a:t>Базы данных не связаны – после копирования, добавленные в template данные не перенесутся </a:t>
            </a:r>
            <a:br>
              <a:rPr lang="ru-RU" sz="1800"/>
            </a:br>
            <a:r>
              <a:rPr lang="ru-RU" sz="1800"/>
              <a:t>в копию</a:t>
            </a:r>
            <a:endParaRPr sz="1800"/>
          </a:p>
        </p:txBody>
      </p:sp>
      <p:sp>
        <p:nvSpPr>
          <p:cNvPr id="1131" name="Google Shape;1131;g3fbc19ee3c0_0_152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132" name="Google Shape;1132;g3fbc19ee3c0_0_152"/>
          <p:cNvSpPr txBox="1"/>
          <p:nvPr>
            <p:ph type="title"/>
          </p:nvPr>
        </p:nvSpPr>
        <p:spPr>
          <a:xfrm>
            <a:off x="587375" y="584200"/>
            <a:ext cx="11017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Ограничения</a:t>
            </a:r>
            <a:endParaRPr/>
          </a:p>
        </p:txBody>
      </p:sp>
      <p:pic>
        <p:nvPicPr>
          <p:cNvPr id="1133" name="Google Shape;1133;g3fbc19ee3c0_0_152" title="эмодзи 240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7375" y="1930899"/>
            <a:ext cx="595335" cy="595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4" name="Google Shape;1134;g3fbc19ee3c0_0_152" title="эмодзи 240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68123" y="1930899"/>
            <a:ext cx="595335" cy="595313"/>
          </a:xfrm>
          <a:prstGeom prst="rect">
            <a:avLst/>
          </a:prstGeom>
          <a:noFill/>
          <a:ln>
            <a:noFill/>
          </a:ln>
        </p:spPr>
      </p:pic>
      <p:sp>
        <p:nvSpPr>
          <p:cNvPr id="1135" name="Google Shape;1135;g3fbc19ee3c0_0_152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9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g3fbc19ee3c0_0_134"/>
          <p:cNvSpPr txBox="1"/>
          <p:nvPr>
            <p:ph idx="3" type="body"/>
          </p:nvPr>
        </p:nvSpPr>
        <p:spPr>
          <a:xfrm>
            <a:off x="8148863" y="2663454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ru-RU" sz="1800"/>
              <a:t>Нельзя выполнить копирование внутри транзакции</a:t>
            </a:r>
            <a:endParaRPr sz="1800"/>
          </a:p>
        </p:txBody>
      </p:sp>
      <p:sp>
        <p:nvSpPr>
          <p:cNvPr id="1141" name="Google Shape;1141;g3fbc19ee3c0_0_134"/>
          <p:cNvSpPr txBox="1"/>
          <p:nvPr>
            <p:ph idx="5" type="body"/>
          </p:nvPr>
        </p:nvSpPr>
        <p:spPr>
          <a:xfrm>
            <a:off x="586013" y="2663454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ru-RU" sz="1800"/>
              <a:t>Нельзя иметь активные подключения к template </a:t>
            </a:r>
            <a:endParaRPr sz="1800"/>
          </a:p>
        </p:txBody>
      </p:sp>
      <p:sp>
        <p:nvSpPr>
          <p:cNvPr id="1142" name="Google Shape;1142;g3fbc19ee3c0_0_134"/>
          <p:cNvSpPr txBox="1"/>
          <p:nvPr>
            <p:ph idx="9" type="body"/>
          </p:nvPr>
        </p:nvSpPr>
        <p:spPr>
          <a:xfrm>
            <a:off x="4376975" y="2663428"/>
            <a:ext cx="3240000" cy="56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ru-RU" sz="1800"/>
              <a:t>Базы данных не связаны – после копирования, добавленные в template данные не перенесутся </a:t>
            </a:r>
            <a:br>
              <a:rPr lang="ru-RU" sz="1800"/>
            </a:br>
            <a:r>
              <a:rPr lang="ru-RU" sz="1800"/>
              <a:t>в копию</a:t>
            </a:r>
            <a:endParaRPr sz="1800"/>
          </a:p>
        </p:txBody>
      </p:sp>
      <p:sp>
        <p:nvSpPr>
          <p:cNvPr id="1143" name="Google Shape;1143;g3fbc19ee3c0_0_134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144" name="Google Shape;1144;g3fbc19ee3c0_0_134"/>
          <p:cNvSpPr txBox="1"/>
          <p:nvPr>
            <p:ph type="title"/>
          </p:nvPr>
        </p:nvSpPr>
        <p:spPr>
          <a:xfrm>
            <a:off x="587375" y="584200"/>
            <a:ext cx="11017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Ограничения</a:t>
            </a:r>
            <a:endParaRPr/>
          </a:p>
        </p:txBody>
      </p:sp>
      <p:pic>
        <p:nvPicPr>
          <p:cNvPr id="1145" name="Google Shape;1145;g3fbc19ee3c0_0_134" title="эмодзи 240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7375" y="1930899"/>
            <a:ext cx="595335" cy="595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6" name="Google Shape;1146;g3fbc19ee3c0_0_134" title="эмодзи 240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68123" y="1930899"/>
            <a:ext cx="595335" cy="595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7" name="Google Shape;1147;g3fbc19ee3c0_0_134" title="эмодзи 240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67914" y="1930899"/>
            <a:ext cx="595335" cy="595313"/>
          </a:xfrm>
          <a:prstGeom prst="rect">
            <a:avLst/>
          </a:prstGeom>
          <a:noFill/>
          <a:ln>
            <a:noFill/>
          </a:ln>
        </p:spPr>
      </p:pic>
      <p:sp>
        <p:nvSpPr>
          <p:cNvPr id="1148" name="Google Shape;1148;g3fbc19ee3c0_0_134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2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g3fbc19ee3c0_0_116"/>
          <p:cNvSpPr txBox="1"/>
          <p:nvPr>
            <p:ph idx="3" type="body"/>
          </p:nvPr>
        </p:nvSpPr>
        <p:spPr>
          <a:xfrm>
            <a:off x="8148863" y="2663454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ru-RU" sz="1800"/>
              <a:t>Нельзя выполнить копирование внутри транзакции</a:t>
            </a:r>
            <a:endParaRPr sz="1800"/>
          </a:p>
        </p:txBody>
      </p:sp>
      <p:sp>
        <p:nvSpPr>
          <p:cNvPr id="1154" name="Google Shape;1154;g3fbc19ee3c0_0_116"/>
          <p:cNvSpPr txBox="1"/>
          <p:nvPr>
            <p:ph idx="5" type="body"/>
          </p:nvPr>
        </p:nvSpPr>
        <p:spPr>
          <a:xfrm>
            <a:off x="586013" y="2663454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ru-RU" sz="1800"/>
              <a:t>Нельзя иметь активные подключения к template </a:t>
            </a:r>
            <a:endParaRPr sz="1800"/>
          </a:p>
        </p:txBody>
      </p:sp>
      <p:sp>
        <p:nvSpPr>
          <p:cNvPr id="1155" name="Google Shape;1155;g3fbc19ee3c0_0_116"/>
          <p:cNvSpPr txBox="1"/>
          <p:nvPr>
            <p:ph idx="7" type="body"/>
          </p:nvPr>
        </p:nvSpPr>
        <p:spPr>
          <a:xfrm>
            <a:off x="586013" y="5247863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1600"/>
              <a:buNone/>
            </a:pPr>
            <a:r>
              <a:rPr lang="ru-RU" sz="1800"/>
              <a:t>Некоторые расширения или внешние компоненты могут хранить состояние вне базы</a:t>
            </a:r>
            <a:endParaRPr sz="1800"/>
          </a:p>
        </p:txBody>
      </p:sp>
      <p:sp>
        <p:nvSpPr>
          <p:cNvPr id="1156" name="Google Shape;1156;g3fbc19ee3c0_0_116"/>
          <p:cNvSpPr txBox="1"/>
          <p:nvPr>
            <p:ph idx="9" type="body"/>
          </p:nvPr>
        </p:nvSpPr>
        <p:spPr>
          <a:xfrm>
            <a:off x="4376975" y="2663428"/>
            <a:ext cx="3240000" cy="56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ru-RU" sz="1800"/>
              <a:t>Базы данных не связаны – после копирования, добавленные в template данные не перенесутся </a:t>
            </a:r>
            <a:br>
              <a:rPr lang="ru-RU" sz="1800"/>
            </a:br>
            <a:r>
              <a:rPr lang="ru-RU" sz="1800"/>
              <a:t>в копию</a:t>
            </a:r>
            <a:endParaRPr sz="1800"/>
          </a:p>
        </p:txBody>
      </p:sp>
      <p:sp>
        <p:nvSpPr>
          <p:cNvPr id="1157" name="Google Shape;1157;g3fbc19ee3c0_0_116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158" name="Google Shape;1158;g3fbc19ee3c0_0_116"/>
          <p:cNvSpPr txBox="1"/>
          <p:nvPr>
            <p:ph type="title"/>
          </p:nvPr>
        </p:nvSpPr>
        <p:spPr>
          <a:xfrm>
            <a:off x="587375" y="584200"/>
            <a:ext cx="11017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Ограничения</a:t>
            </a:r>
            <a:endParaRPr/>
          </a:p>
        </p:txBody>
      </p:sp>
      <p:pic>
        <p:nvPicPr>
          <p:cNvPr id="1159" name="Google Shape;1159;g3fbc19ee3c0_0_116" title="эмодзи 240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7375" y="1930899"/>
            <a:ext cx="595335" cy="595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0" name="Google Shape;1160;g3fbc19ee3c0_0_116" title="эмодзи 240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68123" y="1930899"/>
            <a:ext cx="595335" cy="595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1" name="Google Shape;1161;g3fbc19ee3c0_0_116" title="эмодзи 240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67914" y="1930899"/>
            <a:ext cx="595335" cy="595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2" name="Google Shape;1162;g3fbc19ee3c0_0_116" title="эмодзи 240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7375" y="4501659"/>
            <a:ext cx="595335" cy="595313"/>
          </a:xfrm>
          <a:prstGeom prst="rect">
            <a:avLst/>
          </a:prstGeom>
          <a:noFill/>
          <a:ln>
            <a:noFill/>
          </a:ln>
        </p:spPr>
      </p:pic>
      <p:sp>
        <p:nvSpPr>
          <p:cNvPr id="1163" name="Google Shape;1163;g3fbc19ee3c0_0_116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7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3fbc19ee3c0_0_98"/>
          <p:cNvSpPr txBox="1"/>
          <p:nvPr>
            <p:ph idx="3" type="body"/>
          </p:nvPr>
        </p:nvSpPr>
        <p:spPr>
          <a:xfrm>
            <a:off x="8148863" y="2663454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ru-RU" sz="1800"/>
              <a:t>Нельзя выполнить копирование внутри транзакции</a:t>
            </a:r>
            <a:endParaRPr sz="1800"/>
          </a:p>
        </p:txBody>
      </p:sp>
      <p:sp>
        <p:nvSpPr>
          <p:cNvPr id="1169" name="Google Shape;1169;g3fbc19ee3c0_0_98"/>
          <p:cNvSpPr txBox="1"/>
          <p:nvPr>
            <p:ph idx="5" type="body"/>
          </p:nvPr>
        </p:nvSpPr>
        <p:spPr>
          <a:xfrm>
            <a:off x="586013" y="2663454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ru-RU" sz="1800"/>
              <a:t>Нельзя иметь активные подключения к template </a:t>
            </a:r>
            <a:endParaRPr sz="1800"/>
          </a:p>
        </p:txBody>
      </p:sp>
      <p:sp>
        <p:nvSpPr>
          <p:cNvPr id="1170" name="Google Shape;1170;g3fbc19ee3c0_0_98"/>
          <p:cNvSpPr txBox="1"/>
          <p:nvPr>
            <p:ph idx="7" type="body"/>
          </p:nvPr>
        </p:nvSpPr>
        <p:spPr>
          <a:xfrm>
            <a:off x="586013" y="5247863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1600"/>
              <a:buNone/>
            </a:pPr>
            <a:r>
              <a:rPr lang="ru-RU" sz="1800"/>
              <a:t>Некоторые расширения или внешние компоненты могут хранить состояние вне базы</a:t>
            </a:r>
            <a:endParaRPr sz="1800"/>
          </a:p>
        </p:txBody>
      </p:sp>
      <p:sp>
        <p:nvSpPr>
          <p:cNvPr id="1171" name="Google Shape;1171;g3fbc19ee3c0_0_98"/>
          <p:cNvSpPr txBox="1"/>
          <p:nvPr>
            <p:ph idx="9" type="body"/>
          </p:nvPr>
        </p:nvSpPr>
        <p:spPr>
          <a:xfrm>
            <a:off x="4376975" y="2663428"/>
            <a:ext cx="3240000" cy="56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ru-RU" sz="1800"/>
              <a:t>Базы данных не связаны – после копирования, добавленные в template данные не перенесутся </a:t>
            </a:r>
            <a:br>
              <a:rPr lang="ru-RU" sz="1800"/>
            </a:br>
            <a:r>
              <a:rPr lang="ru-RU" sz="1800"/>
              <a:t>в копию</a:t>
            </a:r>
            <a:endParaRPr sz="1800"/>
          </a:p>
        </p:txBody>
      </p:sp>
      <p:sp>
        <p:nvSpPr>
          <p:cNvPr id="1172" name="Google Shape;1172;g3fbc19ee3c0_0_98"/>
          <p:cNvSpPr txBox="1"/>
          <p:nvPr>
            <p:ph idx="14" type="body"/>
          </p:nvPr>
        </p:nvSpPr>
        <p:spPr>
          <a:xfrm>
            <a:off x="4376963" y="5247863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1600"/>
              <a:buNone/>
            </a:pPr>
            <a:r>
              <a:rPr lang="ru-RU" sz="1800"/>
              <a:t>Нет инкрементального клонирования (обновления после первого копирования нельзя “довезти”)</a:t>
            </a:r>
            <a:endParaRPr sz="1800"/>
          </a:p>
        </p:txBody>
      </p:sp>
      <p:sp>
        <p:nvSpPr>
          <p:cNvPr id="1173" name="Google Shape;1173;g3fbc19ee3c0_0_98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174" name="Google Shape;1174;g3fbc19ee3c0_0_98"/>
          <p:cNvSpPr txBox="1"/>
          <p:nvPr>
            <p:ph type="title"/>
          </p:nvPr>
        </p:nvSpPr>
        <p:spPr>
          <a:xfrm>
            <a:off x="587375" y="584200"/>
            <a:ext cx="11017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Ограничения</a:t>
            </a:r>
            <a:endParaRPr/>
          </a:p>
        </p:txBody>
      </p:sp>
      <p:pic>
        <p:nvPicPr>
          <p:cNvPr id="1175" name="Google Shape;1175;g3fbc19ee3c0_0_98" title="эмодзи 240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7375" y="1930899"/>
            <a:ext cx="595335" cy="595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6" name="Google Shape;1176;g3fbc19ee3c0_0_98" title="эмодзи 240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68123" y="1930899"/>
            <a:ext cx="595335" cy="595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7" name="Google Shape;1177;g3fbc19ee3c0_0_98" title="эмодзи 240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67914" y="1930899"/>
            <a:ext cx="595335" cy="595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8" name="Google Shape;1178;g3fbc19ee3c0_0_98" title="эмодзи 240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7375" y="4501659"/>
            <a:ext cx="595335" cy="595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9" name="Google Shape;1179;g3fbc19ee3c0_0_98" title="эмодзи 240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68123" y="4501659"/>
            <a:ext cx="595335" cy="595313"/>
          </a:xfrm>
          <a:prstGeom prst="rect">
            <a:avLst/>
          </a:prstGeom>
          <a:noFill/>
          <a:ln>
            <a:noFill/>
          </a:ln>
        </p:spPr>
      </p:pic>
      <p:sp>
        <p:nvSpPr>
          <p:cNvPr id="1180" name="Google Shape;1180;g3fbc19ee3c0_0_98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4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" name="Google Shape;1185;g3fbc19ee3c0_0_80"/>
          <p:cNvSpPr txBox="1"/>
          <p:nvPr>
            <p:ph idx="1" type="body"/>
          </p:nvPr>
        </p:nvSpPr>
        <p:spPr>
          <a:xfrm>
            <a:off x="8148863" y="5247863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ru-RU" sz="1800"/>
              <a:t>Не копируются GRANT права оригинальной БД, права будут дефолтные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sz="1800"/>
          </a:p>
          <a:p>
            <a:pPr indent="-9525" lvl="0" marL="9525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800"/>
          </a:p>
          <a:p>
            <a:pPr indent="-9525" lvl="0" marL="95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800"/>
          </a:p>
          <a:p>
            <a:pPr indent="-9525" lvl="0" marL="95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800"/>
          </a:p>
          <a:p>
            <a:pPr indent="-9525" lvl="0" marL="9525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800"/>
          </a:p>
          <a:p>
            <a:pPr indent="-9525" lvl="0" marL="9525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800"/>
          </a:p>
        </p:txBody>
      </p:sp>
      <p:sp>
        <p:nvSpPr>
          <p:cNvPr id="1186" name="Google Shape;1186;g3fbc19ee3c0_0_80"/>
          <p:cNvSpPr txBox="1"/>
          <p:nvPr>
            <p:ph idx="3" type="body"/>
          </p:nvPr>
        </p:nvSpPr>
        <p:spPr>
          <a:xfrm>
            <a:off x="8148863" y="2663454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ru-RU" sz="1800"/>
              <a:t>Нельзя выполнить копирование внутри транзакции</a:t>
            </a:r>
            <a:endParaRPr sz="1800"/>
          </a:p>
        </p:txBody>
      </p:sp>
      <p:sp>
        <p:nvSpPr>
          <p:cNvPr id="1187" name="Google Shape;1187;g3fbc19ee3c0_0_80"/>
          <p:cNvSpPr txBox="1"/>
          <p:nvPr>
            <p:ph idx="5" type="body"/>
          </p:nvPr>
        </p:nvSpPr>
        <p:spPr>
          <a:xfrm>
            <a:off x="586013" y="2663454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ru-RU" sz="1800"/>
              <a:t>Нельзя иметь активные подключения к template </a:t>
            </a:r>
            <a:endParaRPr sz="1800"/>
          </a:p>
        </p:txBody>
      </p:sp>
      <p:sp>
        <p:nvSpPr>
          <p:cNvPr id="1188" name="Google Shape;1188;g3fbc19ee3c0_0_80"/>
          <p:cNvSpPr txBox="1"/>
          <p:nvPr>
            <p:ph idx="7" type="body"/>
          </p:nvPr>
        </p:nvSpPr>
        <p:spPr>
          <a:xfrm>
            <a:off x="586013" y="5247863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1600"/>
              <a:buNone/>
            </a:pPr>
            <a:r>
              <a:rPr lang="ru-RU" sz="1800"/>
              <a:t>Некоторые расширения или внешние компоненты могут хранить состояние вне базы</a:t>
            </a:r>
            <a:endParaRPr sz="1800"/>
          </a:p>
        </p:txBody>
      </p:sp>
      <p:sp>
        <p:nvSpPr>
          <p:cNvPr id="1189" name="Google Shape;1189;g3fbc19ee3c0_0_80"/>
          <p:cNvSpPr txBox="1"/>
          <p:nvPr>
            <p:ph idx="9" type="body"/>
          </p:nvPr>
        </p:nvSpPr>
        <p:spPr>
          <a:xfrm>
            <a:off x="4376975" y="2663428"/>
            <a:ext cx="3240000" cy="56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ru-RU" sz="1800"/>
              <a:t>Базы данных не связаны – после копирования, добавленные в template данные не перенесутся </a:t>
            </a:r>
            <a:br>
              <a:rPr lang="ru-RU" sz="1800"/>
            </a:br>
            <a:r>
              <a:rPr lang="ru-RU" sz="1800"/>
              <a:t>в копию</a:t>
            </a:r>
            <a:endParaRPr sz="1800"/>
          </a:p>
        </p:txBody>
      </p:sp>
      <p:sp>
        <p:nvSpPr>
          <p:cNvPr id="1190" name="Google Shape;1190;g3fbc19ee3c0_0_80"/>
          <p:cNvSpPr txBox="1"/>
          <p:nvPr>
            <p:ph idx="14" type="body"/>
          </p:nvPr>
        </p:nvSpPr>
        <p:spPr>
          <a:xfrm>
            <a:off x="4376963" y="5247863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1600"/>
              <a:buNone/>
            </a:pPr>
            <a:r>
              <a:rPr lang="ru-RU" sz="1800"/>
              <a:t>Нет инкрементального клонирования (обновления после первого копирования нельзя “довезти”)</a:t>
            </a:r>
            <a:endParaRPr sz="1800"/>
          </a:p>
        </p:txBody>
      </p:sp>
      <p:sp>
        <p:nvSpPr>
          <p:cNvPr id="1191" name="Google Shape;1191;g3fbc19ee3c0_0_80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192" name="Google Shape;1192;g3fbc19ee3c0_0_80"/>
          <p:cNvSpPr txBox="1"/>
          <p:nvPr>
            <p:ph type="title"/>
          </p:nvPr>
        </p:nvSpPr>
        <p:spPr>
          <a:xfrm>
            <a:off x="587375" y="584200"/>
            <a:ext cx="11017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Ограничения</a:t>
            </a:r>
            <a:endParaRPr/>
          </a:p>
        </p:txBody>
      </p:sp>
      <p:pic>
        <p:nvPicPr>
          <p:cNvPr id="1193" name="Google Shape;1193;g3fbc19ee3c0_0_80" title="эмодзи 240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7375" y="1930899"/>
            <a:ext cx="595335" cy="595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4" name="Google Shape;1194;g3fbc19ee3c0_0_80" title="эмодзи 240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68123" y="1930899"/>
            <a:ext cx="595335" cy="595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5" name="Google Shape;1195;g3fbc19ee3c0_0_80" title="эмодзи 240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67914" y="1930899"/>
            <a:ext cx="595335" cy="595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6" name="Google Shape;1196;g3fbc19ee3c0_0_80" title="эмодзи 240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7375" y="4501659"/>
            <a:ext cx="595335" cy="595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7" name="Google Shape;1197;g3fbc19ee3c0_0_80" title="эмодзи 240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68123" y="4501659"/>
            <a:ext cx="595335" cy="595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8" name="Google Shape;1198;g3fbc19ee3c0_0_80" title="эмодзи 240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67914" y="4501659"/>
            <a:ext cx="595335" cy="595313"/>
          </a:xfrm>
          <a:prstGeom prst="rect">
            <a:avLst/>
          </a:prstGeom>
          <a:noFill/>
          <a:ln>
            <a:noFill/>
          </a:ln>
        </p:spPr>
      </p:pic>
      <p:sp>
        <p:nvSpPr>
          <p:cNvPr id="1199" name="Google Shape;1199;g3fbc19ee3c0_0_80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4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g3f758271754_0_1452"/>
          <p:cNvSpPr txBox="1"/>
          <p:nvPr>
            <p:ph type="title"/>
          </p:nvPr>
        </p:nvSpPr>
        <p:spPr>
          <a:xfrm>
            <a:off x="587375" y="584200"/>
            <a:ext cx="6118200" cy="9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IntegreSQL</a:t>
            </a:r>
            <a:endParaRPr/>
          </a:p>
        </p:txBody>
      </p:sp>
      <p:sp>
        <p:nvSpPr>
          <p:cNvPr id="1206" name="Google Shape;1206;g3f758271754_0_1452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207" name="Google Shape;1207;g3f758271754_0_1452"/>
          <p:cNvPicPr preferRelativeResize="0"/>
          <p:nvPr/>
        </p:nvPicPr>
        <p:blipFill rotWithShape="1">
          <a:blip r:embed="rId3">
            <a:alphaModFix/>
          </a:blip>
          <a:srcRect b="29986" l="5834" r="37244" t="34211"/>
          <a:stretch/>
        </p:blipFill>
        <p:spPr>
          <a:xfrm>
            <a:off x="521963" y="2510625"/>
            <a:ext cx="11148000" cy="1728900"/>
          </a:xfrm>
          <a:prstGeom prst="roundRect">
            <a:avLst>
              <a:gd fmla="val 9035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2" name="Shape 1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" name="Google Shape;1213;g3f758271754_0_1458"/>
          <p:cNvSpPr/>
          <p:nvPr/>
        </p:nvSpPr>
        <p:spPr>
          <a:xfrm>
            <a:off x="9508650" y="2034588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0DB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PostgreSQL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4" name="Google Shape;1214;g3f758271754_0_1458"/>
          <p:cNvSpPr/>
          <p:nvPr/>
        </p:nvSpPr>
        <p:spPr>
          <a:xfrm>
            <a:off x="4985548" y="2034590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FF8D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IntegreSQL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5" name="Google Shape;1215;g3f758271754_0_1458"/>
          <p:cNvSpPr/>
          <p:nvPr/>
        </p:nvSpPr>
        <p:spPr>
          <a:xfrm>
            <a:off x="462446" y="2034588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A5D6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TestRunner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6" name="Google Shape;1216;g3f758271754_0_1458"/>
          <p:cNvSpPr txBox="1"/>
          <p:nvPr/>
        </p:nvSpPr>
        <p:spPr>
          <a:xfrm>
            <a:off x="362995" y="1446228"/>
            <a:ext cx="2585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Приложение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7" name="Google Shape;1217;g3f758271754_0_1458"/>
          <p:cNvSpPr txBox="1"/>
          <p:nvPr/>
        </p:nvSpPr>
        <p:spPr>
          <a:xfrm>
            <a:off x="9409195" y="1138428"/>
            <a:ext cx="2585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Контейнер postgres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8" name="Google Shape;1218;g3f758271754_0_1458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219" name="Google Shape;1219;g3f758271754_0_1458"/>
          <p:cNvSpPr txBox="1"/>
          <p:nvPr>
            <p:ph type="title"/>
          </p:nvPr>
        </p:nvSpPr>
        <p:spPr>
          <a:xfrm>
            <a:off x="587375" y="584200"/>
            <a:ext cx="6118200" cy="9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IntegreSQL</a:t>
            </a:r>
            <a:endParaRPr/>
          </a:p>
        </p:txBody>
      </p:sp>
      <p:sp>
        <p:nvSpPr>
          <p:cNvPr id="1220" name="Google Shape;1220;g3f758271754_0_1458"/>
          <p:cNvSpPr txBox="1"/>
          <p:nvPr/>
        </p:nvSpPr>
        <p:spPr>
          <a:xfrm>
            <a:off x="4902600" y="1138425"/>
            <a:ext cx="2585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Контейнер IntegreSQL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5" name="Shape 1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26" name="Google Shape;1226;g3f758271754_0_1469"/>
          <p:cNvCxnSpPr/>
          <p:nvPr/>
        </p:nvCxnSpPr>
        <p:spPr>
          <a:xfrm>
            <a:off x="2849256" y="2379299"/>
            <a:ext cx="2136300" cy="78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lg" w="lg" type="triangle"/>
          </a:ln>
        </p:spPr>
      </p:cxnSp>
      <p:sp>
        <p:nvSpPr>
          <p:cNvPr id="1227" name="Google Shape;1227;g3f758271754_0_1469"/>
          <p:cNvSpPr/>
          <p:nvPr/>
        </p:nvSpPr>
        <p:spPr>
          <a:xfrm>
            <a:off x="9508650" y="2034588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0DB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PostgreSQL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8" name="Google Shape;1228;g3f758271754_0_1469"/>
          <p:cNvSpPr/>
          <p:nvPr/>
        </p:nvSpPr>
        <p:spPr>
          <a:xfrm>
            <a:off x="4985548" y="2034590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FF8D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IntegreSQL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9" name="Google Shape;1229;g3f758271754_0_1469"/>
          <p:cNvSpPr/>
          <p:nvPr/>
        </p:nvSpPr>
        <p:spPr>
          <a:xfrm>
            <a:off x="462446" y="2034588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A5D6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TestRunner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0" name="Google Shape;1230;g3f758271754_0_1469"/>
          <p:cNvSpPr txBox="1"/>
          <p:nvPr/>
        </p:nvSpPr>
        <p:spPr>
          <a:xfrm>
            <a:off x="2746350" y="1446228"/>
            <a:ext cx="23421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POST /api/v1/templates</a:t>
            </a:r>
            <a:b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/:hash</a:t>
            </a:r>
            <a:endParaRPr b="0" i="0" sz="15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1" name="Google Shape;1231;g3f758271754_0_1469"/>
          <p:cNvSpPr txBox="1"/>
          <p:nvPr/>
        </p:nvSpPr>
        <p:spPr>
          <a:xfrm>
            <a:off x="362995" y="1446228"/>
            <a:ext cx="2585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Приложение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2" name="Google Shape;1232;g3f758271754_0_1469"/>
          <p:cNvSpPr txBox="1"/>
          <p:nvPr/>
        </p:nvSpPr>
        <p:spPr>
          <a:xfrm>
            <a:off x="9409195" y="1138428"/>
            <a:ext cx="2585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Контейнер postgres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3" name="Google Shape;1233;g3f758271754_0_1469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234" name="Google Shape;1234;g3f758271754_0_1469"/>
          <p:cNvSpPr txBox="1"/>
          <p:nvPr>
            <p:ph type="title"/>
          </p:nvPr>
        </p:nvSpPr>
        <p:spPr>
          <a:xfrm>
            <a:off x="587375" y="584200"/>
            <a:ext cx="6118200" cy="9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IntegreSQL</a:t>
            </a:r>
            <a:endParaRPr/>
          </a:p>
        </p:txBody>
      </p:sp>
      <p:sp>
        <p:nvSpPr>
          <p:cNvPr id="1235" name="Google Shape;1235;g3f758271754_0_1469"/>
          <p:cNvSpPr txBox="1"/>
          <p:nvPr/>
        </p:nvSpPr>
        <p:spPr>
          <a:xfrm>
            <a:off x="4902600" y="1138425"/>
            <a:ext cx="2585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Контейнер IntegreSQL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0" name="Shape 1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" name="Google Shape;1241;g3f758271754_0_1482"/>
          <p:cNvSpPr/>
          <p:nvPr/>
        </p:nvSpPr>
        <p:spPr>
          <a:xfrm>
            <a:off x="9508662" y="3266398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F7B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Template-DB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2" name="Google Shape;1242;g3f758271754_0_1482"/>
          <p:cNvSpPr/>
          <p:nvPr/>
        </p:nvSpPr>
        <p:spPr>
          <a:xfrm>
            <a:off x="9508650" y="2034588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0DB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PostgreSQL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3" name="Google Shape;1243;g3f758271754_0_1482"/>
          <p:cNvSpPr/>
          <p:nvPr/>
        </p:nvSpPr>
        <p:spPr>
          <a:xfrm>
            <a:off x="4985548" y="2034590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FF8D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IntegreSQL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4" name="Google Shape;1244;g3f758271754_0_1482"/>
          <p:cNvSpPr/>
          <p:nvPr/>
        </p:nvSpPr>
        <p:spPr>
          <a:xfrm>
            <a:off x="462446" y="2034588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A5D6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TestRunner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245" name="Google Shape;1245;g3f758271754_0_1482"/>
          <p:cNvCxnSpPr/>
          <p:nvPr/>
        </p:nvCxnSpPr>
        <p:spPr>
          <a:xfrm>
            <a:off x="2849256" y="2379299"/>
            <a:ext cx="2136300" cy="78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lg" w="lg" type="triangle"/>
          </a:ln>
        </p:spPr>
      </p:cxnSp>
      <p:cxnSp>
        <p:nvCxnSpPr>
          <p:cNvPr id="1246" name="Google Shape;1246;g3f758271754_0_1482"/>
          <p:cNvCxnSpPr/>
          <p:nvPr/>
        </p:nvCxnSpPr>
        <p:spPr>
          <a:xfrm>
            <a:off x="7372356" y="2379299"/>
            <a:ext cx="2136300" cy="78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lg" w="lg" type="triangle"/>
          </a:ln>
        </p:spPr>
      </p:cxnSp>
      <p:sp>
        <p:nvSpPr>
          <p:cNvPr id="1247" name="Google Shape;1247;g3f758271754_0_1482"/>
          <p:cNvSpPr txBox="1"/>
          <p:nvPr/>
        </p:nvSpPr>
        <p:spPr>
          <a:xfrm>
            <a:off x="7147645" y="1480512"/>
            <a:ext cx="25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CREATE DATABASE template_&lt;hash&gt;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8" name="Google Shape;1248;g3f758271754_0_1482"/>
          <p:cNvSpPr txBox="1"/>
          <p:nvPr/>
        </p:nvSpPr>
        <p:spPr>
          <a:xfrm>
            <a:off x="2746350" y="1446228"/>
            <a:ext cx="23421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POST /api/v1/templates</a:t>
            </a:r>
            <a:b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/:hash</a:t>
            </a:r>
            <a:endParaRPr b="0" i="0" sz="15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9" name="Google Shape;1249;g3f758271754_0_1482"/>
          <p:cNvSpPr txBox="1"/>
          <p:nvPr/>
        </p:nvSpPr>
        <p:spPr>
          <a:xfrm>
            <a:off x="362995" y="1446228"/>
            <a:ext cx="2585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Приложение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0" name="Google Shape;1250;g3f758271754_0_1482"/>
          <p:cNvSpPr txBox="1"/>
          <p:nvPr/>
        </p:nvSpPr>
        <p:spPr>
          <a:xfrm>
            <a:off x="9409195" y="1138428"/>
            <a:ext cx="2585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Контейнер postgres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1" name="Google Shape;1251;g3f758271754_0_1482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252" name="Google Shape;1252;g3f758271754_0_1482"/>
          <p:cNvSpPr txBox="1"/>
          <p:nvPr>
            <p:ph type="title"/>
          </p:nvPr>
        </p:nvSpPr>
        <p:spPr>
          <a:xfrm>
            <a:off x="587375" y="584200"/>
            <a:ext cx="6118200" cy="9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IntegreSQL</a:t>
            </a:r>
            <a:endParaRPr/>
          </a:p>
        </p:txBody>
      </p:sp>
      <p:sp>
        <p:nvSpPr>
          <p:cNvPr id="1253" name="Google Shape;1253;g3f758271754_0_1482"/>
          <p:cNvSpPr txBox="1"/>
          <p:nvPr/>
        </p:nvSpPr>
        <p:spPr>
          <a:xfrm>
            <a:off x="4902600" y="1138425"/>
            <a:ext cx="2585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Контейнер IntegreSQL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8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59" name="Google Shape;1259;g3f758271754_0_1498"/>
          <p:cNvCxnSpPr/>
          <p:nvPr/>
        </p:nvCxnSpPr>
        <p:spPr>
          <a:xfrm>
            <a:off x="2849256" y="2379299"/>
            <a:ext cx="2136300" cy="78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lg" w="lg" type="triangle"/>
          </a:ln>
        </p:spPr>
      </p:cxnSp>
      <p:cxnSp>
        <p:nvCxnSpPr>
          <p:cNvPr id="1260" name="Google Shape;1260;g3f758271754_0_1498"/>
          <p:cNvCxnSpPr/>
          <p:nvPr/>
        </p:nvCxnSpPr>
        <p:spPr>
          <a:xfrm>
            <a:off x="7372356" y="2379299"/>
            <a:ext cx="2136300" cy="78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lg" w="lg" type="triangle"/>
          </a:ln>
        </p:spPr>
      </p:cxnSp>
      <p:cxnSp>
        <p:nvCxnSpPr>
          <p:cNvPr id="1261" name="Google Shape;1261;g3f758271754_0_1498"/>
          <p:cNvCxnSpPr/>
          <p:nvPr/>
        </p:nvCxnSpPr>
        <p:spPr>
          <a:xfrm rot="10800000">
            <a:off x="2779725" y="2670150"/>
            <a:ext cx="2387100" cy="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lg" w="lg" type="triangle"/>
          </a:ln>
        </p:spPr>
      </p:cxnSp>
      <p:sp>
        <p:nvSpPr>
          <p:cNvPr id="1262" name="Google Shape;1262;g3f758271754_0_1498"/>
          <p:cNvSpPr/>
          <p:nvPr/>
        </p:nvSpPr>
        <p:spPr>
          <a:xfrm>
            <a:off x="9508662" y="3266398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F7B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Template-DB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3" name="Google Shape;1263;g3f758271754_0_1498"/>
          <p:cNvSpPr/>
          <p:nvPr/>
        </p:nvSpPr>
        <p:spPr>
          <a:xfrm>
            <a:off x="9508650" y="2034588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0DB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PostgreSQL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4" name="Google Shape;1264;g3f758271754_0_1498"/>
          <p:cNvSpPr/>
          <p:nvPr/>
        </p:nvSpPr>
        <p:spPr>
          <a:xfrm>
            <a:off x="4985548" y="2034590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FF8D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IntegreSQL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5" name="Google Shape;1265;g3f758271754_0_1498"/>
          <p:cNvSpPr/>
          <p:nvPr/>
        </p:nvSpPr>
        <p:spPr>
          <a:xfrm>
            <a:off x="462446" y="2034588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A5D6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TestRunner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6" name="Google Shape;1266;g3f758271754_0_1498"/>
          <p:cNvSpPr txBox="1"/>
          <p:nvPr/>
        </p:nvSpPr>
        <p:spPr>
          <a:xfrm>
            <a:off x="2874775" y="2803025"/>
            <a:ext cx="2024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Connection string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7" name="Google Shape;1267;g3f758271754_0_1498"/>
          <p:cNvSpPr txBox="1"/>
          <p:nvPr/>
        </p:nvSpPr>
        <p:spPr>
          <a:xfrm>
            <a:off x="7147645" y="1480512"/>
            <a:ext cx="25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CREATE DATABASE template_&lt;hash&gt;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8" name="Google Shape;1268;g3f758271754_0_1498"/>
          <p:cNvSpPr txBox="1"/>
          <p:nvPr/>
        </p:nvSpPr>
        <p:spPr>
          <a:xfrm>
            <a:off x="2746350" y="1446228"/>
            <a:ext cx="23421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POST /api/v1/templates</a:t>
            </a:r>
            <a:b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/:hash</a:t>
            </a:r>
            <a:endParaRPr b="0" i="0" sz="15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9" name="Google Shape;1269;g3f758271754_0_1498"/>
          <p:cNvSpPr txBox="1"/>
          <p:nvPr/>
        </p:nvSpPr>
        <p:spPr>
          <a:xfrm>
            <a:off x="362995" y="1446228"/>
            <a:ext cx="2585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Приложение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0" name="Google Shape;1270;g3f758271754_0_1498"/>
          <p:cNvSpPr txBox="1"/>
          <p:nvPr/>
        </p:nvSpPr>
        <p:spPr>
          <a:xfrm>
            <a:off x="9409195" y="1138428"/>
            <a:ext cx="2585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Контейнер postgres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1" name="Google Shape;1271;g3f758271754_0_1498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272" name="Google Shape;1272;g3f758271754_0_1498"/>
          <p:cNvSpPr txBox="1"/>
          <p:nvPr>
            <p:ph type="title"/>
          </p:nvPr>
        </p:nvSpPr>
        <p:spPr>
          <a:xfrm>
            <a:off x="587375" y="584200"/>
            <a:ext cx="6118200" cy="9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IntegreSQL</a:t>
            </a:r>
            <a:endParaRPr/>
          </a:p>
        </p:txBody>
      </p:sp>
      <p:sp>
        <p:nvSpPr>
          <p:cNvPr id="1273" name="Google Shape;1273;g3f758271754_0_1498"/>
          <p:cNvSpPr txBox="1"/>
          <p:nvPr/>
        </p:nvSpPr>
        <p:spPr>
          <a:xfrm>
            <a:off x="4902600" y="1138425"/>
            <a:ext cx="2585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Контейнер IntegreSQL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8" name="Shape 1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9" name="Google Shape;1279;g3f758271754_0_1516"/>
          <p:cNvSpPr/>
          <p:nvPr/>
        </p:nvSpPr>
        <p:spPr>
          <a:xfrm>
            <a:off x="9508662" y="3266398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F7B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Template-DB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80" name="Google Shape;1280;g3f758271754_0_1516"/>
          <p:cNvSpPr/>
          <p:nvPr/>
        </p:nvSpPr>
        <p:spPr>
          <a:xfrm>
            <a:off x="9508650" y="2034588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0DB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PostgreSQL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81" name="Google Shape;1281;g3f758271754_0_1516"/>
          <p:cNvSpPr/>
          <p:nvPr/>
        </p:nvSpPr>
        <p:spPr>
          <a:xfrm>
            <a:off x="4985548" y="2034590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FF8D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IntegreSQL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82" name="Google Shape;1282;g3f758271754_0_1516"/>
          <p:cNvSpPr/>
          <p:nvPr/>
        </p:nvSpPr>
        <p:spPr>
          <a:xfrm>
            <a:off x="462446" y="2034588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A5D6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TestRunner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83" name="Google Shape;1283;g3f758271754_0_1516"/>
          <p:cNvSpPr txBox="1"/>
          <p:nvPr/>
        </p:nvSpPr>
        <p:spPr>
          <a:xfrm>
            <a:off x="4411245" y="3735905"/>
            <a:ext cx="2585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Мигрируем БД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4" name="Google Shape;1284;g3f758271754_0_1516"/>
          <p:cNvSpPr txBox="1"/>
          <p:nvPr/>
        </p:nvSpPr>
        <p:spPr>
          <a:xfrm>
            <a:off x="362995" y="1446228"/>
            <a:ext cx="2585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Приложение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5" name="Google Shape;1285;g3f758271754_0_1516"/>
          <p:cNvSpPr txBox="1"/>
          <p:nvPr/>
        </p:nvSpPr>
        <p:spPr>
          <a:xfrm>
            <a:off x="9409195" y="1138428"/>
            <a:ext cx="2585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Контейнер postgres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86" name="Google Shape;1286;g3f758271754_0_1516"/>
          <p:cNvCxnSpPr>
            <a:stCxn id="1282" idx="2"/>
          </p:cNvCxnSpPr>
          <p:nvPr/>
        </p:nvCxnSpPr>
        <p:spPr>
          <a:xfrm flipH="1" rot="-5400000">
            <a:off x="5131496" y="-743862"/>
            <a:ext cx="901500" cy="7852800"/>
          </a:xfrm>
          <a:prstGeom prst="bentConnector2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287" name="Google Shape;1287;g3f758271754_0_1516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288" name="Google Shape;1288;g3f758271754_0_1516"/>
          <p:cNvSpPr txBox="1"/>
          <p:nvPr>
            <p:ph type="title"/>
          </p:nvPr>
        </p:nvSpPr>
        <p:spPr>
          <a:xfrm>
            <a:off x="587375" y="584200"/>
            <a:ext cx="6118200" cy="9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IntegreSQL</a:t>
            </a:r>
            <a:endParaRPr/>
          </a:p>
        </p:txBody>
      </p:sp>
      <p:sp>
        <p:nvSpPr>
          <p:cNvPr id="1289" name="Google Shape;1289;g3f758271754_0_1516"/>
          <p:cNvSpPr txBox="1"/>
          <p:nvPr/>
        </p:nvSpPr>
        <p:spPr>
          <a:xfrm>
            <a:off x="4902600" y="1138425"/>
            <a:ext cx="2585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Контейнер IntegreSQL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4" name="Shape 1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5" name="Google Shape;1295;g3f758271754_0_1531"/>
          <p:cNvSpPr/>
          <p:nvPr/>
        </p:nvSpPr>
        <p:spPr>
          <a:xfrm>
            <a:off x="9508662" y="3266398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F7B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Template-DB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6" name="Google Shape;1296;g3f758271754_0_1531"/>
          <p:cNvSpPr/>
          <p:nvPr/>
        </p:nvSpPr>
        <p:spPr>
          <a:xfrm>
            <a:off x="9508650" y="2034588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0DB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PostgreSQL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7" name="Google Shape;1297;g3f758271754_0_1531"/>
          <p:cNvSpPr/>
          <p:nvPr/>
        </p:nvSpPr>
        <p:spPr>
          <a:xfrm>
            <a:off x="4985548" y="2034590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FF8D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IntegreSQL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8" name="Google Shape;1298;g3f758271754_0_1531"/>
          <p:cNvSpPr/>
          <p:nvPr/>
        </p:nvSpPr>
        <p:spPr>
          <a:xfrm>
            <a:off x="462446" y="2034588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A5D6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TestRunner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299" name="Google Shape;1299;g3f758271754_0_1531"/>
          <p:cNvCxnSpPr/>
          <p:nvPr/>
        </p:nvCxnSpPr>
        <p:spPr>
          <a:xfrm>
            <a:off x="2849256" y="2379299"/>
            <a:ext cx="2136300" cy="78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lg" w="lg" type="triangle"/>
          </a:ln>
        </p:spPr>
      </p:cxnSp>
      <p:sp>
        <p:nvSpPr>
          <p:cNvPr id="1300" name="Google Shape;1300;g3f758271754_0_1531"/>
          <p:cNvSpPr txBox="1"/>
          <p:nvPr/>
        </p:nvSpPr>
        <p:spPr>
          <a:xfrm>
            <a:off x="362995" y="1446228"/>
            <a:ext cx="2585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Приложение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1" name="Google Shape;1301;g3f758271754_0_1531"/>
          <p:cNvSpPr txBox="1"/>
          <p:nvPr/>
        </p:nvSpPr>
        <p:spPr>
          <a:xfrm>
            <a:off x="9409195" y="1138428"/>
            <a:ext cx="2585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Контейнер postgres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2" name="Google Shape;1302;g3f758271754_0_1531"/>
          <p:cNvSpPr txBox="1"/>
          <p:nvPr/>
        </p:nvSpPr>
        <p:spPr>
          <a:xfrm>
            <a:off x="2746350" y="1446228"/>
            <a:ext cx="2342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r>
              <a:rPr lang="ru-RU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UT</a:t>
            </a: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/api/v1/templates</a:t>
            </a:r>
            <a:b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/:hash</a:t>
            </a:r>
            <a:endParaRPr b="0" i="0" sz="15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3" name="Google Shape;1303;g3f758271754_0_1531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304" name="Google Shape;1304;g3f758271754_0_1531"/>
          <p:cNvSpPr txBox="1"/>
          <p:nvPr>
            <p:ph type="title"/>
          </p:nvPr>
        </p:nvSpPr>
        <p:spPr>
          <a:xfrm>
            <a:off x="587375" y="584200"/>
            <a:ext cx="6118200" cy="9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IntegreSQL</a:t>
            </a:r>
            <a:endParaRPr/>
          </a:p>
        </p:txBody>
      </p:sp>
      <p:sp>
        <p:nvSpPr>
          <p:cNvPr id="1305" name="Google Shape;1305;g3f758271754_0_1531"/>
          <p:cNvSpPr txBox="1"/>
          <p:nvPr/>
        </p:nvSpPr>
        <p:spPr>
          <a:xfrm>
            <a:off x="4902600" y="1138425"/>
            <a:ext cx="2585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Контейнер IntegreSQL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0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1" name="Google Shape;1311;g3f758271754_0_1545"/>
          <p:cNvSpPr/>
          <p:nvPr/>
        </p:nvSpPr>
        <p:spPr>
          <a:xfrm>
            <a:off x="9508662" y="3266398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F7B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Template-DB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2" name="Google Shape;1312;g3f758271754_0_1545"/>
          <p:cNvSpPr/>
          <p:nvPr/>
        </p:nvSpPr>
        <p:spPr>
          <a:xfrm>
            <a:off x="9508650" y="2034588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0DB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PostgreSQL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3" name="Google Shape;1313;g3f758271754_0_1545"/>
          <p:cNvSpPr/>
          <p:nvPr/>
        </p:nvSpPr>
        <p:spPr>
          <a:xfrm>
            <a:off x="4985548" y="2034590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FF8D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IntegreSQL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4" name="Google Shape;1314;g3f758271754_0_1545"/>
          <p:cNvSpPr/>
          <p:nvPr/>
        </p:nvSpPr>
        <p:spPr>
          <a:xfrm>
            <a:off x="462446" y="2034588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A5D6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TestRunner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315" name="Google Shape;1315;g3f758271754_0_1545"/>
          <p:cNvCxnSpPr/>
          <p:nvPr/>
        </p:nvCxnSpPr>
        <p:spPr>
          <a:xfrm>
            <a:off x="2849256" y="2379299"/>
            <a:ext cx="2136300" cy="78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lg" w="lg" type="triangle"/>
          </a:ln>
        </p:spPr>
      </p:cxnSp>
      <p:cxnSp>
        <p:nvCxnSpPr>
          <p:cNvPr id="1316" name="Google Shape;1316;g3f758271754_0_1545"/>
          <p:cNvCxnSpPr/>
          <p:nvPr/>
        </p:nvCxnSpPr>
        <p:spPr>
          <a:xfrm>
            <a:off x="7372356" y="2379299"/>
            <a:ext cx="2136300" cy="78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lg" w="lg" type="triangle"/>
          </a:ln>
        </p:spPr>
      </p:cxnSp>
      <p:sp>
        <p:nvSpPr>
          <p:cNvPr id="1317" name="Google Shape;1317;g3f758271754_0_1545"/>
          <p:cNvSpPr txBox="1"/>
          <p:nvPr/>
        </p:nvSpPr>
        <p:spPr>
          <a:xfrm>
            <a:off x="7147645" y="1477785"/>
            <a:ext cx="25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Наполняю </a:t>
            </a:r>
            <a:b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пул…</a:t>
            </a:r>
            <a:endParaRPr b="0" i="0" sz="15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8" name="Google Shape;1318;g3f758271754_0_1545"/>
          <p:cNvSpPr txBox="1"/>
          <p:nvPr/>
        </p:nvSpPr>
        <p:spPr>
          <a:xfrm>
            <a:off x="362995" y="1446228"/>
            <a:ext cx="2585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Приложение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9" name="Google Shape;1319;g3f758271754_0_1545"/>
          <p:cNvSpPr txBox="1"/>
          <p:nvPr/>
        </p:nvSpPr>
        <p:spPr>
          <a:xfrm>
            <a:off x="9409195" y="1138428"/>
            <a:ext cx="2585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Контейнер postgres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0" name="Google Shape;1320;g3f758271754_0_1545"/>
          <p:cNvSpPr txBox="1"/>
          <p:nvPr/>
        </p:nvSpPr>
        <p:spPr>
          <a:xfrm>
            <a:off x="2746350" y="1446228"/>
            <a:ext cx="2342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r>
              <a:rPr lang="ru-RU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UT</a:t>
            </a: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/api/v1/templates</a:t>
            </a:r>
            <a:b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/:hash</a:t>
            </a:r>
            <a:endParaRPr b="0" i="0" sz="15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21" name="Google Shape;1321;g3f758271754_0_1545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322" name="Google Shape;1322;g3f758271754_0_1545"/>
          <p:cNvSpPr txBox="1"/>
          <p:nvPr>
            <p:ph type="title"/>
          </p:nvPr>
        </p:nvSpPr>
        <p:spPr>
          <a:xfrm>
            <a:off x="587375" y="584200"/>
            <a:ext cx="6118200" cy="9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IntegreSQL</a:t>
            </a:r>
            <a:endParaRPr/>
          </a:p>
        </p:txBody>
      </p:sp>
      <p:sp>
        <p:nvSpPr>
          <p:cNvPr id="1323" name="Google Shape;1323;g3f758271754_0_1545"/>
          <p:cNvSpPr txBox="1"/>
          <p:nvPr/>
        </p:nvSpPr>
        <p:spPr>
          <a:xfrm>
            <a:off x="4902600" y="1138425"/>
            <a:ext cx="2585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Контейнер IntegreSQL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8" name="Shape 1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9" name="Google Shape;1329;g3f758271754_0_1561"/>
          <p:cNvSpPr/>
          <p:nvPr/>
        </p:nvSpPr>
        <p:spPr>
          <a:xfrm>
            <a:off x="9508662" y="4992343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 DB 2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0" name="Google Shape;1330;g3f758271754_0_1561"/>
          <p:cNvSpPr/>
          <p:nvPr/>
        </p:nvSpPr>
        <p:spPr>
          <a:xfrm>
            <a:off x="9508662" y="3266398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F7B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Template-DB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1" name="Google Shape;1331;g3f758271754_0_1561"/>
          <p:cNvSpPr/>
          <p:nvPr/>
        </p:nvSpPr>
        <p:spPr>
          <a:xfrm>
            <a:off x="9508650" y="2034588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0DB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PostgreSQL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2" name="Google Shape;1332;g3f758271754_0_1561"/>
          <p:cNvSpPr/>
          <p:nvPr/>
        </p:nvSpPr>
        <p:spPr>
          <a:xfrm>
            <a:off x="4985548" y="2034590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FF8D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IntegreSQL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3" name="Google Shape;1333;g3f758271754_0_1561"/>
          <p:cNvSpPr/>
          <p:nvPr/>
        </p:nvSpPr>
        <p:spPr>
          <a:xfrm>
            <a:off x="462446" y="2034588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A5D6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TestRunner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4" name="Google Shape;1334;g3f758271754_0_1561"/>
          <p:cNvSpPr/>
          <p:nvPr/>
        </p:nvSpPr>
        <p:spPr>
          <a:xfrm>
            <a:off x="9508639" y="4129372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 DB 1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335" name="Google Shape;1335;g3f758271754_0_1561"/>
          <p:cNvCxnSpPr/>
          <p:nvPr/>
        </p:nvCxnSpPr>
        <p:spPr>
          <a:xfrm>
            <a:off x="2849256" y="2379299"/>
            <a:ext cx="2136300" cy="78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lg" w="lg" type="triangle"/>
          </a:ln>
        </p:spPr>
      </p:cxnSp>
      <p:cxnSp>
        <p:nvCxnSpPr>
          <p:cNvPr id="1336" name="Google Shape;1336;g3f758271754_0_1561"/>
          <p:cNvCxnSpPr/>
          <p:nvPr/>
        </p:nvCxnSpPr>
        <p:spPr>
          <a:xfrm>
            <a:off x="7372356" y="2379299"/>
            <a:ext cx="2136300" cy="78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lg" w="lg" type="triangle"/>
          </a:ln>
        </p:spPr>
      </p:cxnSp>
      <p:sp>
        <p:nvSpPr>
          <p:cNvPr id="1337" name="Google Shape;1337;g3f758271754_0_1561"/>
          <p:cNvSpPr txBox="1"/>
          <p:nvPr/>
        </p:nvSpPr>
        <p:spPr>
          <a:xfrm>
            <a:off x="7147645" y="1370085"/>
            <a:ext cx="25857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Create testdb1</a:t>
            </a:r>
            <a:endParaRPr b="0" i="0" sz="15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TEMPLATE</a:t>
            </a:r>
            <a:endParaRPr b="0" i="0" sz="15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template_&lt;hash&gt;</a:t>
            </a:r>
            <a:endParaRPr b="0" i="0" sz="15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8" name="Google Shape;1338;g3f758271754_0_1561"/>
          <p:cNvSpPr/>
          <p:nvPr/>
        </p:nvSpPr>
        <p:spPr>
          <a:xfrm>
            <a:off x="9508662" y="585531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 DB 3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9" name="Google Shape;1339;g3f758271754_0_1561"/>
          <p:cNvSpPr/>
          <p:nvPr/>
        </p:nvSpPr>
        <p:spPr>
          <a:xfrm>
            <a:off x="462462" y="412936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 1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0" name="Google Shape;1340;g3f758271754_0_1561"/>
          <p:cNvSpPr txBox="1"/>
          <p:nvPr/>
        </p:nvSpPr>
        <p:spPr>
          <a:xfrm>
            <a:off x="362995" y="1446228"/>
            <a:ext cx="2585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Приложение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1" name="Google Shape;1341;g3f758271754_0_1561"/>
          <p:cNvSpPr txBox="1"/>
          <p:nvPr/>
        </p:nvSpPr>
        <p:spPr>
          <a:xfrm>
            <a:off x="9409195" y="1138428"/>
            <a:ext cx="2585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Контейнер postgres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2" name="Google Shape;1342;g3f758271754_0_1561"/>
          <p:cNvSpPr txBox="1"/>
          <p:nvPr/>
        </p:nvSpPr>
        <p:spPr>
          <a:xfrm>
            <a:off x="2746350" y="1446228"/>
            <a:ext cx="2342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-RU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PUT </a:t>
            </a: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/api/v1/templates</a:t>
            </a:r>
            <a:b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/:hash</a:t>
            </a:r>
            <a:endParaRPr b="0" i="0" sz="15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3" name="Google Shape;1343;g3f758271754_0_1561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344" name="Google Shape;1344;g3f758271754_0_1561"/>
          <p:cNvSpPr txBox="1"/>
          <p:nvPr>
            <p:ph type="title"/>
          </p:nvPr>
        </p:nvSpPr>
        <p:spPr>
          <a:xfrm>
            <a:off x="587375" y="584200"/>
            <a:ext cx="6118200" cy="9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IntegreSQL</a:t>
            </a:r>
            <a:endParaRPr/>
          </a:p>
        </p:txBody>
      </p:sp>
      <p:sp>
        <p:nvSpPr>
          <p:cNvPr id="1345" name="Google Shape;1345;g3f758271754_0_1561"/>
          <p:cNvSpPr txBox="1"/>
          <p:nvPr/>
        </p:nvSpPr>
        <p:spPr>
          <a:xfrm>
            <a:off x="4902600" y="1138425"/>
            <a:ext cx="2585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Контейнер IntegreSQL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0" name="Shape 1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" name="Google Shape;1351;g3f758271754_0_1581"/>
          <p:cNvSpPr/>
          <p:nvPr/>
        </p:nvSpPr>
        <p:spPr>
          <a:xfrm>
            <a:off x="9508662" y="4992343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 DB 2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52" name="Google Shape;1352;g3f758271754_0_1581"/>
          <p:cNvSpPr/>
          <p:nvPr/>
        </p:nvSpPr>
        <p:spPr>
          <a:xfrm>
            <a:off x="9508662" y="3266398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F7B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Template-DB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53" name="Google Shape;1353;g3f758271754_0_1581"/>
          <p:cNvSpPr/>
          <p:nvPr/>
        </p:nvSpPr>
        <p:spPr>
          <a:xfrm>
            <a:off x="9508650" y="2034588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0DB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PostgreSQL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54" name="Google Shape;1354;g3f758271754_0_1581"/>
          <p:cNvSpPr/>
          <p:nvPr/>
        </p:nvSpPr>
        <p:spPr>
          <a:xfrm>
            <a:off x="4985548" y="2034590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FF8D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IntegreSQL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55" name="Google Shape;1355;g3f758271754_0_1581"/>
          <p:cNvSpPr/>
          <p:nvPr/>
        </p:nvSpPr>
        <p:spPr>
          <a:xfrm>
            <a:off x="462446" y="2034588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A5D6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TestRunner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56" name="Google Shape;1356;g3f758271754_0_1581"/>
          <p:cNvSpPr/>
          <p:nvPr/>
        </p:nvSpPr>
        <p:spPr>
          <a:xfrm>
            <a:off x="9508639" y="4129372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 DB 1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357" name="Google Shape;1357;g3f758271754_0_1581"/>
          <p:cNvCxnSpPr/>
          <p:nvPr/>
        </p:nvCxnSpPr>
        <p:spPr>
          <a:xfrm>
            <a:off x="2849256" y="2379299"/>
            <a:ext cx="2136300" cy="78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lg" w="lg" type="triangle"/>
          </a:ln>
        </p:spPr>
      </p:cxnSp>
      <p:sp>
        <p:nvSpPr>
          <p:cNvPr id="1358" name="Google Shape;1358;g3f758271754_0_1581"/>
          <p:cNvSpPr txBox="1"/>
          <p:nvPr/>
        </p:nvSpPr>
        <p:spPr>
          <a:xfrm>
            <a:off x="2779600" y="1292000"/>
            <a:ext cx="21759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GetTestDatabase GET /api/v1/templates/</a:t>
            </a:r>
            <a:b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&lt;hash&gt;/tests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9" name="Google Shape;1359;g3f758271754_0_1581"/>
          <p:cNvSpPr/>
          <p:nvPr/>
        </p:nvSpPr>
        <p:spPr>
          <a:xfrm>
            <a:off x="9508662" y="585531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 DB 3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60" name="Google Shape;1360;g3f758271754_0_1581"/>
          <p:cNvSpPr/>
          <p:nvPr/>
        </p:nvSpPr>
        <p:spPr>
          <a:xfrm>
            <a:off x="462462" y="412936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 1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61" name="Google Shape;1361;g3f758271754_0_1581"/>
          <p:cNvSpPr txBox="1"/>
          <p:nvPr/>
        </p:nvSpPr>
        <p:spPr>
          <a:xfrm>
            <a:off x="362995" y="1446228"/>
            <a:ext cx="2585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Приложение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2" name="Google Shape;1362;g3f758271754_0_1581"/>
          <p:cNvSpPr txBox="1"/>
          <p:nvPr/>
        </p:nvSpPr>
        <p:spPr>
          <a:xfrm>
            <a:off x="9409195" y="1138428"/>
            <a:ext cx="2585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Контейнер postgres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3" name="Google Shape;1363;g3f758271754_0_1581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364" name="Google Shape;1364;g3f758271754_0_1581"/>
          <p:cNvSpPr txBox="1"/>
          <p:nvPr>
            <p:ph type="title"/>
          </p:nvPr>
        </p:nvSpPr>
        <p:spPr>
          <a:xfrm>
            <a:off x="587375" y="584200"/>
            <a:ext cx="6118200" cy="9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IntegreSQL</a:t>
            </a:r>
            <a:endParaRPr/>
          </a:p>
        </p:txBody>
      </p:sp>
      <p:sp>
        <p:nvSpPr>
          <p:cNvPr id="1365" name="Google Shape;1365;g3f758271754_0_1581"/>
          <p:cNvSpPr txBox="1"/>
          <p:nvPr/>
        </p:nvSpPr>
        <p:spPr>
          <a:xfrm>
            <a:off x="4902600" y="1138425"/>
            <a:ext cx="2585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Контейнер IntegreSQL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0" name="Shape 1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1" name="Google Shape;1371;g3f758271754_0_1599"/>
          <p:cNvSpPr/>
          <p:nvPr/>
        </p:nvSpPr>
        <p:spPr>
          <a:xfrm>
            <a:off x="9508662" y="4992343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 DB 2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2" name="Google Shape;1372;g3f758271754_0_1599"/>
          <p:cNvSpPr/>
          <p:nvPr/>
        </p:nvSpPr>
        <p:spPr>
          <a:xfrm>
            <a:off x="9508662" y="3266398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F7B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Template-DB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3" name="Google Shape;1373;g3f758271754_0_1599"/>
          <p:cNvSpPr/>
          <p:nvPr/>
        </p:nvSpPr>
        <p:spPr>
          <a:xfrm>
            <a:off x="9508650" y="2034588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0DB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PostgreSQL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4" name="Google Shape;1374;g3f758271754_0_1599"/>
          <p:cNvSpPr/>
          <p:nvPr/>
        </p:nvSpPr>
        <p:spPr>
          <a:xfrm>
            <a:off x="4985548" y="2034590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FF8D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IntegreSQL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5" name="Google Shape;1375;g3f758271754_0_1599"/>
          <p:cNvSpPr/>
          <p:nvPr/>
        </p:nvSpPr>
        <p:spPr>
          <a:xfrm>
            <a:off x="462446" y="2034588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A5D6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TestRunner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6" name="Google Shape;1376;g3f758271754_0_1599"/>
          <p:cNvSpPr/>
          <p:nvPr/>
        </p:nvSpPr>
        <p:spPr>
          <a:xfrm>
            <a:off x="9508639" y="4129372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 DB 1 (dirty)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377" name="Google Shape;1377;g3f758271754_0_1599"/>
          <p:cNvCxnSpPr/>
          <p:nvPr/>
        </p:nvCxnSpPr>
        <p:spPr>
          <a:xfrm>
            <a:off x="2849256" y="2379299"/>
            <a:ext cx="2136300" cy="78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lg" w="lg" type="triangle"/>
          </a:ln>
        </p:spPr>
      </p:cxnSp>
      <p:cxnSp>
        <p:nvCxnSpPr>
          <p:cNvPr id="1378" name="Google Shape;1378;g3f758271754_0_1599"/>
          <p:cNvCxnSpPr/>
          <p:nvPr/>
        </p:nvCxnSpPr>
        <p:spPr>
          <a:xfrm>
            <a:off x="7372356" y="2379299"/>
            <a:ext cx="2136300" cy="78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lg" w="lg" type="triangle"/>
          </a:ln>
        </p:spPr>
      </p:cxnSp>
      <p:sp>
        <p:nvSpPr>
          <p:cNvPr id="1379" name="Google Shape;1379;g3f758271754_0_1599"/>
          <p:cNvSpPr txBox="1"/>
          <p:nvPr/>
        </p:nvSpPr>
        <p:spPr>
          <a:xfrm>
            <a:off x="7147645" y="1800235"/>
            <a:ext cx="2585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Lock Test DB 1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0" name="Google Shape;1380;g3f758271754_0_1599"/>
          <p:cNvSpPr/>
          <p:nvPr/>
        </p:nvSpPr>
        <p:spPr>
          <a:xfrm>
            <a:off x="9508662" y="585531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 DB 3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1" name="Google Shape;1381;g3f758271754_0_1599"/>
          <p:cNvSpPr/>
          <p:nvPr/>
        </p:nvSpPr>
        <p:spPr>
          <a:xfrm>
            <a:off x="462462" y="412936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 1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2" name="Google Shape;1382;g3f758271754_0_1599"/>
          <p:cNvSpPr txBox="1"/>
          <p:nvPr/>
        </p:nvSpPr>
        <p:spPr>
          <a:xfrm>
            <a:off x="362995" y="1446228"/>
            <a:ext cx="2585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Приложение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3" name="Google Shape;1383;g3f758271754_0_1599"/>
          <p:cNvSpPr txBox="1"/>
          <p:nvPr/>
        </p:nvSpPr>
        <p:spPr>
          <a:xfrm>
            <a:off x="9409195" y="1138428"/>
            <a:ext cx="2585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Контейнер postgres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4" name="Google Shape;1384;g3f758271754_0_1599"/>
          <p:cNvSpPr txBox="1"/>
          <p:nvPr/>
        </p:nvSpPr>
        <p:spPr>
          <a:xfrm>
            <a:off x="2779600" y="1292000"/>
            <a:ext cx="21759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GetTestDatabase GET /api/v1/templates/</a:t>
            </a:r>
            <a:b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&lt;hash&gt;/tests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5" name="Google Shape;1385;g3f758271754_0_1599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386" name="Google Shape;1386;g3f758271754_0_1599"/>
          <p:cNvSpPr txBox="1"/>
          <p:nvPr>
            <p:ph type="title"/>
          </p:nvPr>
        </p:nvSpPr>
        <p:spPr>
          <a:xfrm>
            <a:off x="587375" y="584200"/>
            <a:ext cx="6118200" cy="9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IntegreSQL</a:t>
            </a:r>
            <a:endParaRPr/>
          </a:p>
        </p:txBody>
      </p:sp>
      <p:sp>
        <p:nvSpPr>
          <p:cNvPr id="1387" name="Google Shape;1387;g3f758271754_0_1599"/>
          <p:cNvSpPr txBox="1"/>
          <p:nvPr/>
        </p:nvSpPr>
        <p:spPr>
          <a:xfrm>
            <a:off x="4902600" y="1138425"/>
            <a:ext cx="2585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Контейнер IntegreSQL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2" name="Shape 1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93" name="Google Shape;1393;g3f758271754_0_1619"/>
          <p:cNvCxnSpPr/>
          <p:nvPr/>
        </p:nvCxnSpPr>
        <p:spPr>
          <a:xfrm>
            <a:off x="2849256" y="2379299"/>
            <a:ext cx="2136300" cy="78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lg" w="lg" type="triangle"/>
          </a:ln>
        </p:spPr>
      </p:cxnSp>
      <p:cxnSp>
        <p:nvCxnSpPr>
          <p:cNvPr id="1394" name="Google Shape;1394;g3f758271754_0_1619"/>
          <p:cNvCxnSpPr/>
          <p:nvPr/>
        </p:nvCxnSpPr>
        <p:spPr>
          <a:xfrm>
            <a:off x="7372356" y="2379299"/>
            <a:ext cx="2136300" cy="78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lg" w="lg" type="triangle"/>
          </a:ln>
        </p:spPr>
      </p:cxnSp>
      <p:cxnSp>
        <p:nvCxnSpPr>
          <p:cNvPr id="1395" name="Google Shape;1395;g3f758271754_0_1619"/>
          <p:cNvCxnSpPr/>
          <p:nvPr/>
        </p:nvCxnSpPr>
        <p:spPr>
          <a:xfrm rot="10800000">
            <a:off x="2779525" y="2670150"/>
            <a:ext cx="2287800" cy="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lg" w="lg" type="triangle"/>
          </a:ln>
        </p:spPr>
      </p:cxnSp>
      <p:sp>
        <p:nvSpPr>
          <p:cNvPr id="1396" name="Google Shape;1396;g3f758271754_0_1619"/>
          <p:cNvSpPr/>
          <p:nvPr/>
        </p:nvSpPr>
        <p:spPr>
          <a:xfrm>
            <a:off x="9508662" y="4992343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 DB 2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97" name="Google Shape;1397;g3f758271754_0_1619"/>
          <p:cNvSpPr/>
          <p:nvPr/>
        </p:nvSpPr>
        <p:spPr>
          <a:xfrm>
            <a:off x="9508662" y="3266398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F7B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Template-DB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98" name="Google Shape;1398;g3f758271754_0_1619"/>
          <p:cNvSpPr/>
          <p:nvPr/>
        </p:nvSpPr>
        <p:spPr>
          <a:xfrm>
            <a:off x="9508650" y="2034588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0DB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PostgreSQL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99" name="Google Shape;1399;g3f758271754_0_1619"/>
          <p:cNvSpPr/>
          <p:nvPr/>
        </p:nvSpPr>
        <p:spPr>
          <a:xfrm>
            <a:off x="4985548" y="2034590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FF8D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IntegreSQL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00" name="Google Shape;1400;g3f758271754_0_1619"/>
          <p:cNvSpPr/>
          <p:nvPr/>
        </p:nvSpPr>
        <p:spPr>
          <a:xfrm>
            <a:off x="462446" y="2034588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A5D6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TestRunner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01" name="Google Shape;1401;g3f758271754_0_1619"/>
          <p:cNvSpPr/>
          <p:nvPr/>
        </p:nvSpPr>
        <p:spPr>
          <a:xfrm>
            <a:off x="9508639" y="4129372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 DB 1 (dirty)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02" name="Google Shape;1402;g3f758271754_0_1619"/>
          <p:cNvSpPr txBox="1"/>
          <p:nvPr/>
        </p:nvSpPr>
        <p:spPr>
          <a:xfrm>
            <a:off x="7147645" y="1800235"/>
            <a:ext cx="2585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Lock Test DB 1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3" name="Google Shape;1403;g3f758271754_0_1619"/>
          <p:cNvSpPr txBox="1"/>
          <p:nvPr/>
        </p:nvSpPr>
        <p:spPr>
          <a:xfrm>
            <a:off x="2535945" y="2841897"/>
            <a:ext cx="2585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Conn string to Test DB 1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4" name="Google Shape;1404;g3f758271754_0_1619"/>
          <p:cNvSpPr/>
          <p:nvPr/>
        </p:nvSpPr>
        <p:spPr>
          <a:xfrm>
            <a:off x="9508662" y="585531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 DB 3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05" name="Google Shape;1405;g3f758271754_0_1619"/>
          <p:cNvSpPr/>
          <p:nvPr/>
        </p:nvSpPr>
        <p:spPr>
          <a:xfrm>
            <a:off x="462462" y="412936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 1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06" name="Google Shape;1406;g3f758271754_0_1619"/>
          <p:cNvSpPr txBox="1"/>
          <p:nvPr/>
        </p:nvSpPr>
        <p:spPr>
          <a:xfrm>
            <a:off x="362995" y="1446228"/>
            <a:ext cx="2585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Приложение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7" name="Google Shape;1407;g3f758271754_0_1619"/>
          <p:cNvSpPr txBox="1"/>
          <p:nvPr/>
        </p:nvSpPr>
        <p:spPr>
          <a:xfrm>
            <a:off x="9409195" y="1138428"/>
            <a:ext cx="2585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Контейнер postgres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8" name="Google Shape;1408;g3f758271754_0_1619"/>
          <p:cNvSpPr txBox="1"/>
          <p:nvPr/>
        </p:nvSpPr>
        <p:spPr>
          <a:xfrm>
            <a:off x="2779600" y="1292000"/>
            <a:ext cx="21759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GetTestDatabase GET /api/v1/templates/</a:t>
            </a:r>
            <a:b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&lt;hash&gt;/tests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9" name="Google Shape;1409;g3f758271754_0_1619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410" name="Google Shape;1410;g3f758271754_0_1619"/>
          <p:cNvSpPr txBox="1"/>
          <p:nvPr>
            <p:ph type="title"/>
          </p:nvPr>
        </p:nvSpPr>
        <p:spPr>
          <a:xfrm>
            <a:off x="587375" y="584200"/>
            <a:ext cx="6118200" cy="9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IntegreSQL</a:t>
            </a:r>
            <a:endParaRPr/>
          </a:p>
        </p:txBody>
      </p:sp>
      <p:sp>
        <p:nvSpPr>
          <p:cNvPr id="1411" name="Google Shape;1411;g3f758271754_0_1619"/>
          <p:cNvSpPr txBox="1"/>
          <p:nvPr/>
        </p:nvSpPr>
        <p:spPr>
          <a:xfrm>
            <a:off x="4902600" y="1138425"/>
            <a:ext cx="2585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Контейнер IntegreSQL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6" name="Shape 1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7" name="Google Shape;1417;g3f758271754_0_1641"/>
          <p:cNvSpPr/>
          <p:nvPr/>
        </p:nvSpPr>
        <p:spPr>
          <a:xfrm>
            <a:off x="9508662" y="4992343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 DB 2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8" name="Google Shape;1418;g3f758271754_0_1641"/>
          <p:cNvSpPr/>
          <p:nvPr/>
        </p:nvSpPr>
        <p:spPr>
          <a:xfrm>
            <a:off x="9508662" y="3266398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F7B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Template-DB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9" name="Google Shape;1419;g3f758271754_0_1641"/>
          <p:cNvSpPr/>
          <p:nvPr/>
        </p:nvSpPr>
        <p:spPr>
          <a:xfrm>
            <a:off x="9508650" y="2034588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0DB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PostgreSQL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0" name="Google Shape;1420;g3f758271754_0_1641"/>
          <p:cNvSpPr/>
          <p:nvPr/>
        </p:nvSpPr>
        <p:spPr>
          <a:xfrm>
            <a:off x="4985548" y="2034590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FF8D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IntegreSQL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1" name="Google Shape;1421;g3f758271754_0_1641"/>
          <p:cNvSpPr/>
          <p:nvPr/>
        </p:nvSpPr>
        <p:spPr>
          <a:xfrm>
            <a:off x="462446" y="2034588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A5D6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TestRunner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2" name="Google Shape;1422;g3f758271754_0_1641"/>
          <p:cNvSpPr/>
          <p:nvPr/>
        </p:nvSpPr>
        <p:spPr>
          <a:xfrm>
            <a:off x="9508639" y="4129372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 DB 1 (dirty)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3" name="Google Shape;1423;g3f758271754_0_1641"/>
          <p:cNvSpPr/>
          <p:nvPr/>
        </p:nvSpPr>
        <p:spPr>
          <a:xfrm>
            <a:off x="9508662" y="585531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 DB 3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4" name="Google Shape;1424;g3f758271754_0_1641"/>
          <p:cNvSpPr/>
          <p:nvPr/>
        </p:nvSpPr>
        <p:spPr>
          <a:xfrm>
            <a:off x="462462" y="412936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 1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425" name="Google Shape;1425;g3f758271754_0_1641"/>
          <p:cNvCxnSpPr>
            <a:endCxn id="1422" idx="1"/>
          </p:cNvCxnSpPr>
          <p:nvPr/>
        </p:nvCxnSpPr>
        <p:spPr>
          <a:xfrm>
            <a:off x="2849239" y="4474072"/>
            <a:ext cx="6659400" cy="39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lg" w="lg" type="triangle"/>
          </a:ln>
        </p:spPr>
      </p:cxnSp>
      <p:sp>
        <p:nvSpPr>
          <p:cNvPr id="1426" name="Google Shape;1426;g3f758271754_0_1641"/>
          <p:cNvSpPr txBox="1"/>
          <p:nvPr/>
        </p:nvSpPr>
        <p:spPr>
          <a:xfrm>
            <a:off x="362995" y="1446228"/>
            <a:ext cx="2585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Приложение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7" name="Google Shape;1427;g3f758271754_0_1641"/>
          <p:cNvSpPr txBox="1"/>
          <p:nvPr/>
        </p:nvSpPr>
        <p:spPr>
          <a:xfrm>
            <a:off x="9409195" y="1138428"/>
            <a:ext cx="2585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Контейнер postgres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8" name="Google Shape;1428;g3f758271754_0_1641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429" name="Google Shape;1429;g3f758271754_0_1641"/>
          <p:cNvSpPr txBox="1"/>
          <p:nvPr>
            <p:ph type="title"/>
          </p:nvPr>
        </p:nvSpPr>
        <p:spPr>
          <a:xfrm>
            <a:off x="587375" y="584200"/>
            <a:ext cx="6118200" cy="9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IntegreSQL</a:t>
            </a:r>
            <a:endParaRPr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4" name="Shape 1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" name="Google Shape;1435;g3f758271754_0_1657"/>
          <p:cNvSpPr/>
          <p:nvPr/>
        </p:nvSpPr>
        <p:spPr>
          <a:xfrm>
            <a:off x="9508662" y="4992343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 DB 2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36" name="Google Shape;1436;g3f758271754_0_1657"/>
          <p:cNvSpPr/>
          <p:nvPr/>
        </p:nvSpPr>
        <p:spPr>
          <a:xfrm>
            <a:off x="9508662" y="3266398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F7B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Template-DB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37" name="Google Shape;1437;g3f758271754_0_1657"/>
          <p:cNvSpPr/>
          <p:nvPr/>
        </p:nvSpPr>
        <p:spPr>
          <a:xfrm>
            <a:off x="9508650" y="2034588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0DB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PostgreSQL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38" name="Google Shape;1438;g3f758271754_0_1657"/>
          <p:cNvSpPr/>
          <p:nvPr/>
        </p:nvSpPr>
        <p:spPr>
          <a:xfrm>
            <a:off x="4985548" y="2034590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FF8D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IntegreSQL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39" name="Google Shape;1439;g3f758271754_0_1657"/>
          <p:cNvSpPr/>
          <p:nvPr/>
        </p:nvSpPr>
        <p:spPr>
          <a:xfrm>
            <a:off x="462446" y="2034588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A5D6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TestRunner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40" name="Google Shape;1440;g3f758271754_0_1657"/>
          <p:cNvSpPr/>
          <p:nvPr/>
        </p:nvSpPr>
        <p:spPr>
          <a:xfrm>
            <a:off x="9508639" y="4129372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 DB 1 (dirty)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441" name="Google Shape;1441;g3f758271754_0_1657"/>
          <p:cNvCxnSpPr/>
          <p:nvPr/>
        </p:nvCxnSpPr>
        <p:spPr>
          <a:xfrm>
            <a:off x="2849256" y="2379299"/>
            <a:ext cx="2136300" cy="78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lg" w="lg" type="triangle"/>
          </a:ln>
        </p:spPr>
      </p:cxnSp>
      <p:cxnSp>
        <p:nvCxnSpPr>
          <p:cNvPr id="1442" name="Google Shape;1442;g3f758271754_0_1657"/>
          <p:cNvCxnSpPr/>
          <p:nvPr/>
        </p:nvCxnSpPr>
        <p:spPr>
          <a:xfrm>
            <a:off x="7372356" y="2379299"/>
            <a:ext cx="2136300" cy="78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lg" w="lg" type="triangle"/>
          </a:ln>
        </p:spPr>
      </p:cxnSp>
      <p:sp>
        <p:nvSpPr>
          <p:cNvPr id="1443" name="Google Shape;1443;g3f758271754_0_1657"/>
          <p:cNvSpPr txBox="1"/>
          <p:nvPr/>
        </p:nvSpPr>
        <p:spPr>
          <a:xfrm>
            <a:off x="2624545" y="1800232"/>
            <a:ext cx="2585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POST /unlock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4" name="Google Shape;1444;g3f758271754_0_1657"/>
          <p:cNvSpPr txBox="1"/>
          <p:nvPr/>
        </p:nvSpPr>
        <p:spPr>
          <a:xfrm>
            <a:off x="7517075" y="1358606"/>
            <a:ext cx="18468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Вернуть clone в ready без пересоздания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5" name="Google Shape;1445;g3f758271754_0_1657"/>
          <p:cNvSpPr txBox="1"/>
          <p:nvPr/>
        </p:nvSpPr>
        <p:spPr>
          <a:xfrm>
            <a:off x="2624545" y="2653733"/>
            <a:ext cx="2585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POST /recreate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6" name="Google Shape;1446;g3f758271754_0_1657"/>
          <p:cNvSpPr txBox="1"/>
          <p:nvPr/>
        </p:nvSpPr>
        <p:spPr>
          <a:xfrm>
            <a:off x="7434800" y="2564775"/>
            <a:ext cx="2073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DROP + CREATE FROM TEMPLATE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7" name="Google Shape;1447;g3f758271754_0_1657"/>
          <p:cNvSpPr/>
          <p:nvPr/>
        </p:nvSpPr>
        <p:spPr>
          <a:xfrm>
            <a:off x="9508662" y="585531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 DB 3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48" name="Google Shape;1448;g3f758271754_0_1657"/>
          <p:cNvSpPr/>
          <p:nvPr/>
        </p:nvSpPr>
        <p:spPr>
          <a:xfrm>
            <a:off x="462462" y="412936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 1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49" name="Google Shape;1449;g3f758271754_0_1657"/>
          <p:cNvSpPr txBox="1"/>
          <p:nvPr/>
        </p:nvSpPr>
        <p:spPr>
          <a:xfrm>
            <a:off x="362995" y="1446228"/>
            <a:ext cx="2585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Приложение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0" name="Google Shape;1450;g3f758271754_0_1657"/>
          <p:cNvSpPr txBox="1"/>
          <p:nvPr/>
        </p:nvSpPr>
        <p:spPr>
          <a:xfrm>
            <a:off x="9409195" y="1138428"/>
            <a:ext cx="2585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Контейнер postgres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1" name="Google Shape;1451;g3f758271754_0_1657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452" name="Google Shape;1452;g3f758271754_0_1657"/>
          <p:cNvSpPr txBox="1"/>
          <p:nvPr>
            <p:ph type="title"/>
          </p:nvPr>
        </p:nvSpPr>
        <p:spPr>
          <a:xfrm>
            <a:off x="587375" y="584200"/>
            <a:ext cx="6118200" cy="9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IntegreSQL</a:t>
            </a:r>
            <a:endParaRPr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7" name="Shape 1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8" name="Google Shape;1458;g3f758271754_0_1678"/>
          <p:cNvSpPr/>
          <p:nvPr/>
        </p:nvSpPr>
        <p:spPr>
          <a:xfrm>
            <a:off x="9508662" y="4992343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 DB 2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9" name="Google Shape;1459;g3f758271754_0_1678"/>
          <p:cNvSpPr/>
          <p:nvPr/>
        </p:nvSpPr>
        <p:spPr>
          <a:xfrm>
            <a:off x="9508662" y="3266398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F7B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Template-DB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0" name="Google Shape;1460;g3f758271754_0_1678"/>
          <p:cNvSpPr/>
          <p:nvPr/>
        </p:nvSpPr>
        <p:spPr>
          <a:xfrm>
            <a:off x="9508650" y="2034588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0DB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PostgreSQL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1" name="Google Shape;1461;g3f758271754_0_1678"/>
          <p:cNvSpPr/>
          <p:nvPr/>
        </p:nvSpPr>
        <p:spPr>
          <a:xfrm>
            <a:off x="4985548" y="2034590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FFF8D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IntegreSQL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2" name="Google Shape;1462;g3f758271754_0_1678"/>
          <p:cNvSpPr/>
          <p:nvPr/>
        </p:nvSpPr>
        <p:spPr>
          <a:xfrm>
            <a:off x="462446" y="2034588"/>
            <a:ext cx="2386800" cy="697200"/>
          </a:xfrm>
          <a:prstGeom prst="roundRect">
            <a:avLst>
              <a:gd fmla="val 16667" name="adj"/>
            </a:avLst>
          </a:prstGeom>
          <a:solidFill>
            <a:srgbClr val="A5D6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TestRunner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3" name="Google Shape;1463;g3f758271754_0_1678"/>
          <p:cNvSpPr/>
          <p:nvPr/>
        </p:nvSpPr>
        <p:spPr>
          <a:xfrm>
            <a:off x="9508639" y="4129372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 DB 1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464" name="Google Shape;1464;g3f758271754_0_1678"/>
          <p:cNvCxnSpPr/>
          <p:nvPr/>
        </p:nvCxnSpPr>
        <p:spPr>
          <a:xfrm>
            <a:off x="2849256" y="2379299"/>
            <a:ext cx="2136300" cy="78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lg" w="lg" type="triangle"/>
          </a:ln>
        </p:spPr>
      </p:cxnSp>
      <p:cxnSp>
        <p:nvCxnSpPr>
          <p:cNvPr id="1465" name="Google Shape;1465;g3f758271754_0_1678"/>
          <p:cNvCxnSpPr/>
          <p:nvPr/>
        </p:nvCxnSpPr>
        <p:spPr>
          <a:xfrm>
            <a:off x="7372356" y="2379299"/>
            <a:ext cx="2136300" cy="78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lg" w="lg" type="triangle"/>
          </a:ln>
        </p:spPr>
      </p:cxnSp>
      <p:sp>
        <p:nvSpPr>
          <p:cNvPr id="1466" name="Google Shape;1466;g3f758271754_0_1678"/>
          <p:cNvSpPr/>
          <p:nvPr/>
        </p:nvSpPr>
        <p:spPr>
          <a:xfrm>
            <a:off x="9508662" y="585531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 DB 3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7" name="Google Shape;1467;g3f758271754_0_1678"/>
          <p:cNvSpPr/>
          <p:nvPr/>
        </p:nvSpPr>
        <p:spPr>
          <a:xfrm>
            <a:off x="462462" y="412936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Test 1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8" name="Google Shape;1468;g3f758271754_0_1678"/>
          <p:cNvSpPr txBox="1"/>
          <p:nvPr/>
        </p:nvSpPr>
        <p:spPr>
          <a:xfrm>
            <a:off x="362995" y="1446228"/>
            <a:ext cx="2585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Приложение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9" name="Google Shape;1469;g3f758271754_0_1678"/>
          <p:cNvSpPr txBox="1"/>
          <p:nvPr/>
        </p:nvSpPr>
        <p:spPr>
          <a:xfrm>
            <a:off x="9409195" y="1138428"/>
            <a:ext cx="2585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Контейнер postgres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0" name="Google Shape;1470;g3f758271754_0_1678"/>
          <p:cNvSpPr txBox="1"/>
          <p:nvPr/>
        </p:nvSpPr>
        <p:spPr>
          <a:xfrm>
            <a:off x="2624545" y="1800232"/>
            <a:ext cx="2585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POST /unlock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1" name="Google Shape;1471;g3f758271754_0_1678"/>
          <p:cNvSpPr txBox="1"/>
          <p:nvPr/>
        </p:nvSpPr>
        <p:spPr>
          <a:xfrm>
            <a:off x="7517075" y="1358606"/>
            <a:ext cx="18468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Вернуть clone в ready без пересоздания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2" name="Google Shape;1472;g3f758271754_0_1678"/>
          <p:cNvSpPr txBox="1"/>
          <p:nvPr/>
        </p:nvSpPr>
        <p:spPr>
          <a:xfrm>
            <a:off x="2624545" y="2653733"/>
            <a:ext cx="2585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POST /recreate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3" name="Google Shape;1473;g3f758271754_0_1678"/>
          <p:cNvSpPr txBox="1"/>
          <p:nvPr/>
        </p:nvSpPr>
        <p:spPr>
          <a:xfrm>
            <a:off x="7434800" y="2564775"/>
            <a:ext cx="2073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DROP + CREATE FROM TEMPLATE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4" name="Google Shape;1474;g3f758271754_0_1678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475" name="Google Shape;1475;g3f758271754_0_1678"/>
          <p:cNvSpPr txBox="1"/>
          <p:nvPr>
            <p:ph type="title"/>
          </p:nvPr>
        </p:nvSpPr>
        <p:spPr>
          <a:xfrm>
            <a:off x="587375" y="584200"/>
            <a:ext cx="6118200" cy="9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IntegreSQL</a:t>
            </a:r>
            <a:endParaRPr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0" name="Shape 1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1" name="Google Shape;1481;g3f758271754_0_1699"/>
          <p:cNvSpPr txBox="1"/>
          <p:nvPr/>
        </p:nvSpPr>
        <p:spPr>
          <a:xfrm>
            <a:off x="587375" y="2243800"/>
            <a:ext cx="11017200" cy="25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7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private static readonly</a:t>
            </a:r>
            <a:r>
              <a:rPr b="0" i="0" lang="ru-RU" sz="17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DatabaseSeedingOptions</a:t>
            </a:r>
            <a:r>
              <a:rPr b="0" i="0" lang="ru-RU" sz="17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&lt;</a:t>
            </a:r>
            <a:r>
              <a:rPr b="0" i="0" lang="ru-RU" sz="17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ShopDbContext</a:t>
            </a:r>
            <a:r>
              <a:rPr b="0" i="0" lang="ru-RU" sz="17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&gt; </a:t>
            </a:r>
            <a:r>
              <a:rPr b="0" i="0" lang="ru-RU" sz="17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SeedingOptions</a:t>
            </a:r>
            <a:r>
              <a:rPr b="0" i="0" lang="ru-RU" sz="17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=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7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   new</a:t>
            </a:r>
            <a:r>
              <a:rPr b="0" i="0" lang="ru-RU" sz="17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7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       DbContextFactory</a:t>
            </a:r>
            <a:r>
              <a:rPr b="0" i="0" lang="ru-RU" sz="17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: </a:t>
            </a:r>
            <a:r>
              <a:rPr b="0" i="0" lang="ru-RU" sz="17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opts</a:t>
            </a:r>
            <a:r>
              <a:rPr b="0" i="0" lang="ru-RU" sz="17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=&gt; new</a:t>
            </a:r>
            <a:r>
              <a:rPr b="0" i="0" lang="ru-RU" sz="17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ShopDbContext</a:t>
            </a:r>
            <a:r>
              <a:rPr b="0" i="0" lang="ru-RU" sz="17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(opts),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7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       SeedingFunction</a:t>
            </a:r>
            <a:r>
              <a:rPr b="0" i="0" lang="ru-RU" sz="17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: </a:t>
            </a:r>
            <a:r>
              <a:rPr b="0" i="0" lang="ru-RU" sz="17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async</a:t>
            </a:r>
            <a:r>
              <a:rPr b="0" i="0" lang="ru-RU" sz="17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ctx</a:t>
            </a:r>
            <a:r>
              <a:rPr b="0" i="0" lang="ru-RU" sz="17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=&gt;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7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{</a:t>
            </a:r>
            <a:endParaRPr b="0" i="0" sz="1700" u="none" cap="none" strike="noStrike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7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await</a:t>
            </a:r>
            <a:r>
              <a:rPr b="0" i="0" lang="ru-RU" sz="17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ctx.Database.</a:t>
            </a:r>
            <a:r>
              <a:rPr b="0" i="0" lang="ru-RU" sz="1700" u="none" cap="none" strike="noStrike">
                <a:solidFill>
                  <a:srgbClr val="D2A8FF"/>
                </a:solidFill>
                <a:latin typeface="Roboto Mono"/>
                <a:ea typeface="Roboto Mono"/>
                <a:cs typeface="Roboto Mono"/>
                <a:sym typeface="Roboto Mono"/>
              </a:rPr>
              <a:t>MigrateAsync</a:t>
            </a:r>
            <a:r>
              <a:rPr b="0" i="0" lang="ru-RU" sz="17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();</a:t>
            </a:r>
            <a:br>
              <a:rPr b="0" i="0" lang="ru-RU" sz="17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b="0" i="0" lang="ru-RU" sz="17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			</a:t>
            </a:r>
            <a:r>
              <a:rPr b="0" i="0" lang="ru-RU" sz="1700" u="none" cap="none" strike="noStrike">
                <a:solidFill>
                  <a:srgbClr val="8B949E"/>
                </a:solidFill>
                <a:latin typeface="Roboto Mono"/>
                <a:ea typeface="Roboto Mono"/>
                <a:cs typeface="Roboto Mono"/>
                <a:sym typeface="Roboto Mono"/>
              </a:rPr>
              <a:t>// … код сидирования 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7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}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7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);</a:t>
            </a:r>
            <a:endParaRPr b="0" i="0" sz="1700" u="none" cap="none" strike="noStrike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482" name="Google Shape;1482;g3f758271754_0_1699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483" name="Google Shape;1483;g3f758271754_0_1699"/>
          <p:cNvSpPr txBox="1"/>
          <p:nvPr>
            <p:ph type="title"/>
          </p:nvPr>
        </p:nvSpPr>
        <p:spPr>
          <a:xfrm>
            <a:off x="587375" y="584200"/>
            <a:ext cx="6118200" cy="55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IntegreSQL </a:t>
            </a:r>
            <a:r>
              <a:rPr lang="ru-RU" sz="5400"/>
              <a:t>–</a:t>
            </a:r>
            <a:r>
              <a:rPr lang="ru-RU"/>
              <a:t> код</a:t>
            </a:r>
            <a:endParaRPr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8" name="Shape 1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9" name="Google Shape;1489;g3f758271754_0_1705"/>
          <p:cNvSpPr txBox="1"/>
          <p:nvPr>
            <p:ph type="title"/>
          </p:nvPr>
        </p:nvSpPr>
        <p:spPr>
          <a:xfrm>
            <a:off x="587375" y="584200"/>
            <a:ext cx="6118200" cy="55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IntegreSQL </a:t>
            </a:r>
            <a:r>
              <a:rPr lang="ru-RU" sz="5400"/>
              <a:t>–</a:t>
            </a:r>
            <a:r>
              <a:rPr lang="ru-RU"/>
              <a:t> код</a:t>
            </a:r>
            <a:endParaRPr/>
          </a:p>
        </p:txBody>
      </p:sp>
      <p:sp>
        <p:nvSpPr>
          <p:cNvPr id="1490" name="Google Shape;1490;g3f758271754_0_1705"/>
          <p:cNvSpPr txBox="1"/>
          <p:nvPr/>
        </p:nvSpPr>
        <p:spPr>
          <a:xfrm>
            <a:off x="587375" y="1800225"/>
            <a:ext cx="11017200" cy="47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700" u="none" cap="none" strike="noStrike">
                <a:solidFill>
                  <a:srgbClr val="8B949E"/>
                </a:solidFill>
                <a:latin typeface="Roboto Mono"/>
                <a:ea typeface="Roboto Mono"/>
                <a:cs typeface="Roboto Mono"/>
                <a:sym typeface="Roboto Mono"/>
              </a:rPr>
              <a:t>// Поднять контейнеры PostgreSQL и IntegreSQL (через Testcontainers)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700" u="none" cap="none" strike="noStrike">
                <a:solidFill>
                  <a:srgbClr val="8B949E"/>
                </a:solidFill>
                <a:latin typeface="Roboto Mono"/>
                <a:ea typeface="Roboto Mono"/>
                <a:cs typeface="Roboto Mono"/>
                <a:sym typeface="Roboto Mono"/>
              </a:rPr>
              <a:t>// ... pgContainer, integresqlContainer ...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700" u="none" cap="none" strike="noStrike">
                <a:solidFill>
                  <a:srgbClr val="8B949E"/>
                </a:solidFill>
                <a:latin typeface="Roboto Mono"/>
                <a:ea typeface="Roboto Mono"/>
                <a:cs typeface="Roboto Mono"/>
                <a:sym typeface="Roboto Mono"/>
              </a:rPr>
              <a:t>// Создать клиента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7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var</a:t>
            </a:r>
            <a:r>
              <a:rPr b="0" i="0" lang="ru-RU" sz="17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initializer</a:t>
            </a:r>
            <a:r>
              <a:rPr b="0" i="0" lang="ru-RU" sz="17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= new</a:t>
            </a:r>
            <a:r>
              <a:rPr b="0" i="0" lang="ru-RU" sz="17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NpgsqlDatabaseInitializer</a:t>
            </a:r>
            <a:r>
              <a:rPr b="0" i="0" lang="ru-RU" sz="17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7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   integreSqlUri</a:t>
            </a:r>
            <a:r>
              <a:rPr b="0" i="0" lang="ru-RU" sz="17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: </a:t>
            </a:r>
            <a:r>
              <a:rPr b="0" i="0" lang="ru-RU" sz="17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new</a:t>
            </a:r>
            <a:r>
              <a:rPr b="0" i="0" lang="ru-RU" sz="17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Uri</a:t>
            </a:r>
            <a:r>
              <a:rPr b="0" i="0" lang="ru-RU" sz="17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ru-RU" sz="1700" u="none" cap="none" strike="noStrike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$"http://localhost:{</a:t>
            </a:r>
            <a:r>
              <a:rPr b="0" i="0" lang="ru-RU" sz="17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integresqlPort</a:t>
            </a:r>
            <a:r>
              <a:rPr b="0" i="0" lang="ru-RU" sz="1700" u="none" cap="none" strike="noStrike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}/api/v1/"</a:t>
            </a:r>
            <a:r>
              <a:rPr b="0" i="0" lang="ru-RU" sz="17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7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   connectionStringOverride</a:t>
            </a:r>
            <a:r>
              <a:rPr b="0" i="0" lang="ru-RU" sz="17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: </a:t>
            </a:r>
            <a:r>
              <a:rPr b="0" i="0" lang="ru-RU" sz="17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new</a:t>
            </a:r>
            <a:r>
              <a:rPr b="0" i="0" lang="ru-RU" sz="17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ConnectionStringOverride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7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{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7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Host </a:t>
            </a:r>
            <a:r>
              <a:rPr b="0" i="0" lang="ru-RU" sz="17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ru-RU" sz="1700" u="none" cap="none" strike="noStrike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 "localhost"</a:t>
            </a:r>
            <a:r>
              <a:rPr b="0" i="0" lang="ru-RU" sz="17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,                </a:t>
            </a:r>
            <a:r>
              <a:rPr b="0" i="0" lang="ru-RU" sz="1700" u="none" cap="none" strike="noStrike">
                <a:solidFill>
                  <a:srgbClr val="8B949E"/>
                </a:solidFill>
                <a:latin typeface="Roboto Mono"/>
                <a:ea typeface="Roboto Mono"/>
                <a:cs typeface="Roboto Mono"/>
                <a:sym typeface="Roboto Mono"/>
              </a:rPr>
              <a:t>// тесты на хосте видят postgres так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7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Port </a:t>
            </a:r>
            <a:r>
              <a:rPr b="0" i="0" lang="ru-RU" sz="17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ru-RU" sz="17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pgPort,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7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});</a:t>
            </a:r>
            <a:endParaRPr b="0" i="0" sz="1700" u="none" cap="none" strike="noStrike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FF7B7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491" name="Google Shape;1491;g3f758271754_0_1705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6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7" name="Google Shape;1497;g3f758271754_0_1711"/>
          <p:cNvSpPr txBox="1"/>
          <p:nvPr/>
        </p:nvSpPr>
        <p:spPr>
          <a:xfrm>
            <a:off x="587375" y="1358350"/>
            <a:ext cx="11017200" cy="57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public abstract class</a:t>
            </a:r>
            <a:r>
              <a:rPr b="0" i="0" lang="ru-RU" sz="13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AppServiceTestBase</a:t>
            </a:r>
            <a:r>
              <a:rPr b="0" i="0" lang="ru-RU" sz="13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: </a:t>
            </a:r>
            <a:r>
              <a:rPr b="0" i="0" lang="ru-RU" sz="13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IAsyncLifetime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{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   private</a:t>
            </a:r>
            <a:r>
              <a:rPr b="0" i="0" lang="ru-RU" sz="13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NpgsqlDatabaseInitializer _initializer</a:t>
            </a:r>
            <a:r>
              <a:rPr b="0" i="0" lang="ru-RU" sz="13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=</a:t>
            </a:r>
            <a:r>
              <a:rPr b="0" i="0" lang="ru-RU" sz="1300" u="none" cap="none" strike="noStrike">
                <a:solidFill>
                  <a:srgbClr val="79C0FF"/>
                </a:solidFill>
                <a:latin typeface="Roboto Mono"/>
                <a:ea typeface="Roboto Mono"/>
                <a:cs typeface="Roboto Mono"/>
                <a:sym typeface="Roboto Mono"/>
              </a:rPr>
              <a:t> null</a:t>
            </a:r>
            <a:r>
              <a:rPr b="0" i="0" lang="ru-RU" sz="13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!</a:t>
            </a:r>
            <a:r>
              <a:rPr b="0" i="0" lang="ru-RU" sz="13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;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   private string</a:t>
            </a:r>
            <a:r>
              <a:rPr b="0" i="0" lang="ru-RU" sz="13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_connectionString</a:t>
            </a:r>
            <a:r>
              <a:rPr b="0" i="0" lang="ru-RU" sz="13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=</a:t>
            </a:r>
            <a:r>
              <a:rPr b="0" i="0" lang="ru-RU" sz="1300" u="none" cap="none" strike="noStrike">
                <a:solidFill>
                  <a:srgbClr val="79C0FF"/>
                </a:solidFill>
                <a:latin typeface="Roboto Mono"/>
                <a:ea typeface="Roboto Mono"/>
                <a:cs typeface="Roboto Mono"/>
                <a:sym typeface="Roboto Mono"/>
              </a:rPr>
              <a:t> null</a:t>
            </a:r>
            <a:r>
              <a:rPr b="0" i="0" lang="ru-RU" sz="13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!</a:t>
            </a:r>
            <a:r>
              <a:rPr b="0" i="0" lang="ru-RU" sz="13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;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   protected</a:t>
            </a:r>
            <a:r>
              <a:rPr b="0" i="0" lang="ru-RU" sz="13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ShopDbContext Context</a:t>
            </a:r>
            <a:r>
              <a:rPr b="0" i="0" lang="ru-RU" sz="13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{ </a:t>
            </a:r>
            <a:r>
              <a:rPr b="0" i="0" lang="ru-RU" sz="13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get</a:t>
            </a:r>
            <a:r>
              <a:rPr b="0" i="0" lang="ru-RU" sz="13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; </a:t>
            </a:r>
            <a:r>
              <a:rPr b="0" i="0" lang="ru-RU" sz="13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private set</a:t>
            </a:r>
            <a:r>
              <a:rPr b="0" i="0" lang="ru-RU" sz="13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; } </a:t>
            </a:r>
            <a:r>
              <a:rPr b="0" i="0" lang="ru-RU" sz="13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ru-RU" sz="1300" u="none" cap="none" strike="noStrike">
                <a:solidFill>
                  <a:srgbClr val="79C0FF"/>
                </a:solidFill>
                <a:latin typeface="Roboto Mono"/>
                <a:ea typeface="Roboto Mono"/>
                <a:cs typeface="Roboto Mono"/>
                <a:sym typeface="Roboto Mono"/>
              </a:rPr>
              <a:t> null</a:t>
            </a:r>
            <a:r>
              <a:rPr b="0" i="0" lang="ru-RU" sz="13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!</a:t>
            </a:r>
            <a:r>
              <a:rPr b="0" i="0" lang="ru-RU" sz="13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;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   public async</a:t>
            </a:r>
            <a:r>
              <a:rPr b="0" i="0" lang="ru-RU" sz="13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Task</a:t>
            </a:r>
            <a:r>
              <a:rPr b="0" i="0" lang="ru-RU" sz="1300" u="none" cap="none" strike="noStrike">
                <a:solidFill>
                  <a:srgbClr val="D2A8FF"/>
                </a:solidFill>
                <a:latin typeface="Roboto Mono"/>
                <a:ea typeface="Roboto Mono"/>
                <a:cs typeface="Roboto Mono"/>
                <a:sym typeface="Roboto Mono"/>
              </a:rPr>
              <a:t> InitializeAsync</a:t>
            </a:r>
            <a:r>
              <a:rPr b="0" i="0" lang="ru-RU" sz="13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{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_initializer </a:t>
            </a:r>
            <a:r>
              <a:rPr b="0" i="0" lang="ru-RU" sz="13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= await</a:t>
            </a:r>
            <a:r>
              <a:rPr b="0" i="0" lang="ru-RU" sz="13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IntegresSqlManager.</a:t>
            </a:r>
            <a:r>
              <a:rPr b="0" i="0" lang="ru-RU" sz="1300" u="none" cap="none" strike="noStrike">
                <a:solidFill>
                  <a:srgbClr val="D2A8FF"/>
                </a:solidFill>
                <a:latin typeface="Roboto Mono"/>
                <a:ea typeface="Roboto Mono"/>
                <a:cs typeface="Roboto Mono"/>
                <a:sym typeface="Roboto Mono"/>
              </a:rPr>
              <a:t>GetAsync</a:t>
            </a:r>
            <a:r>
              <a:rPr b="0" i="0" lang="ru-RU" sz="13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();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8B949E"/>
                </a:solidFill>
                <a:latin typeface="Roboto Mono"/>
                <a:ea typeface="Roboto Mono"/>
                <a:cs typeface="Roboto Mono"/>
                <a:sym typeface="Roboto Mono"/>
              </a:rPr>
              <a:t>        // GET /api/v1/templates/:hash/tests — клон из пула (~50 мс)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_connectionString </a:t>
            </a:r>
            <a:r>
              <a:rPr b="0" i="0" lang="ru-RU" sz="13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= await</a:t>
            </a:r>
            <a:r>
              <a:rPr b="0" i="0" lang="ru-RU" sz="13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_initializer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.</a:t>
            </a:r>
            <a:r>
              <a:rPr b="0" i="0" lang="ru-RU" sz="1300" u="none" cap="none" strike="noStrike">
                <a:solidFill>
                  <a:srgbClr val="D2A8FF"/>
                </a:solidFill>
                <a:latin typeface="Roboto Mono"/>
                <a:ea typeface="Roboto Mono"/>
                <a:cs typeface="Roboto Mono"/>
                <a:sym typeface="Roboto Mono"/>
              </a:rPr>
              <a:t>CreateDatabaseGetConnectionString</a:t>
            </a:r>
            <a:r>
              <a:rPr b="0" i="0" lang="ru-RU" sz="13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&lt;</a:t>
            </a:r>
            <a:r>
              <a:rPr b="0" i="0" lang="ru-RU" sz="13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ShopDbContext</a:t>
            </a:r>
            <a:r>
              <a:rPr b="0" i="0" lang="ru-RU" sz="13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&gt;(SeedingOptions);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       var</a:t>
            </a:r>
            <a:r>
              <a:rPr b="0" i="0" lang="ru-RU" sz="13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options</a:t>
            </a:r>
            <a:r>
              <a:rPr b="0" i="0" lang="ru-RU" sz="13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= new</a:t>
            </a:r>
            <a:r>
              <a:rPr b="0" i="0" lang="ru-RU" sz="13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DbContextOptionsBuilder</a:t>
            </a:r>
            <a:r>
              <a:rPr b="0" i="0" lang="ru-RU" sz="13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&lt;</a:t>
            </a:r>
            <a:r>
              <a:rPr b="0" i="0" lang="ru-RU" sz="13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ShopDbContext</a:t>
            </a:r>
            <a:r>
              <a:rPr b="0" i="0" lang="ru-RU" sz="13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&gt;()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.</a:t>
            </a:r>
            <a:r>
              <a:rPr b="0" i="0" lang="ru-RU" sz="1300" u="none" cap="none" strike="noStrike">
                <a:solidFill>
                  <a:srgbClr val="D2A8FF"/>
                </a:solidFill>
                <a:latin typeface="Roboto Mono"/>
                <a:ea typeface="Roboto Mono"/>
                <a:cs typeface="Roboto Mono"/>
                <a:sym typeface="Roboto Mono"/>
              </a:rPr>
              <a:t>UseNpgsql</a:t>
            </a:r>
            <a:r>
              <a:rPr b="0" i="0" lang="ru-RU" sz="13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(_connectionString).Options;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Context </a:t>
            </a:r>
            <a:r>
              <a:rPr b="0" i="0" lang="ru-RU" sz="13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= new</a:t>
            </a:r>
            <a:r>
              <a:rPr b="0" i="0" lang="ru-RU" sz="13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ShopDbContext</a:t>
            </a:r>
            <a:r>
              <a:rPr b="0" i="0" lang="ru-RU" sz="13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(options);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}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   public async</a:t>
            </a:r>
            <a:r>
              <a:rPr b="0" i="0" lang="ru-RU" sz="13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Task</a:t>
            </a:r>
            <a:r>
              <a:rPr b="0" i="0" lang="ru-RU" sz="1300" u="none" cap="none" strike="noStrike">
                <a:solidFill>
                  <a:srgbClr val="D2A8FF"/>
                </a:solidFill>
                <a:latin typeface="Roboto Mono"/>
                <a:ea typeface="Roboto Mono"/>
                <a:cs typeface="Roboto Mono"/>
                <a:sym typeface="Roboto Mono"/>
              </a:rPr>
              <a:t> DisposeAsync</a:t>
            </a:r>
            <a:r>
              <a:rPr b="0" i="0" lang="ru-RU" sz="13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{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       await</a:t>
            </a:r>
            <a:r>
              <a:rPr b="0" i="0" lang="ru-RU" sz="13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Context.</a:t>
            </a:r>
            <a:r>
              <a:rPr b="0" i="0" lang="ru-RU" sz="1300" u="none" cap="none" strike="noStrike">
                <a:solidFill>
                  <a:srgbClr val="D2A8FF"/>
                </a:solidFill>
                <a:latin typeface="Roboto Mono"/>
                <a:ea typeface="Roboto Mono"/>
                <a:cs typeface="Roboto Mono"/>
                <a:sym typeface="Roboto Mono"/>
              </a:rPr>
              <a:t>DisposeAsync</a:t>
            </a:r>
            <a:r>
              <a:rPr b="0" i="0" lang="ru-RU" sz="13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();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8B949E"/>
                </a:solidFill>
                <a:latin typeface="Roboto Mono"/>
                <a:ea typeface="Roboto Mono"/>
                <a:cs typeface="Roboto Mono"/>
                <a:sym typeface="Roboto Mono"/>
              </a:rPr>
              <a:t>        // POST /api/v1/templates/:hash/tests/:id/recreate (DropDatabaseOnRemove=true)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       await</a:t>
            </a:r>
            <a:r>
              <a:rPr b="0" i="0" lang="ru-RU" sz="13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_initializer.</a:t>
            </a:r>
            <a:r>
              <a:rPr b="0" i="0" lang="ru-RU" sz="1300" u="none" cap="none" strike="noStrike">
                <a:solidFill>
                  <a:srgbClr val="D2A8FF"/>
                </a:solidFill>
                <a:latin typeface="Roboto Mono"/>
                <a:ea typeface="Roboto Mono"/>
                <a:cs typeface="Roboto Mono"/>
                <a:sym typeface="Roboto Mono"/>
              </a:rPr>
              <a:t>RemoveDatabase</a:t>
            </a:r>
            <a:r>
              <a:rPr b="0" i="0" lang="ru-RU" sz="13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(_connectionString);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}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b="0" i="0" sz="1300" u="none" cap="none" strike="noStrike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8B949E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498" name="Google Shape;1498;g3f758271754_0_1711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499" name="Google Shape;1499;g3f758271754_0_1711"/>
          <p:cNvSpPr txBox="1"/>
          <p:nvPr>
            <p:ph type="title"/>
          </p:nvPr>
        </p:nvSpPr>
        <p:spPr>
          <a:xfrm>
            <a:off x="587375" y="584200"/>
            <a:ext cx="6118200" cy="55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IntegreSQL </a:t>
            </a:r>
            <a:r>
              <a:rPr lang="ru-RU" sz="5400"/>
              <a:t>–</a:t>
            </a:r>
            <a:r>
              <a:rPr lang="ru-RU"/>
              <a:t> код</a:t>
            </a:r>
            <a:endParaRPr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4" name="Shape 1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" name="Google Shape;1505;g3f758271754_0_1717"/>
          <p:cNvSpPr txBox="1"/>
          <p:nvPr/>
        </p:nvSpPr>
        <p:spPr>
          <a:xfrm>
            <a:off x="587375" y="1358350"/>
            <a:ext cx="12192000" cy="58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public abstract class AppServiceTestBase : IAsyncLifetime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{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    private NpgsqlDatabaseInitializer _initializer = null!;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    private string _connectionString = null!;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    protected ShopDbContext Context { get; private set; } = null!;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    public async Task InitializeAsync()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    {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        _initializer = await IntegresSqlManager.GetAsync();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        </a:t>
            </a:r>
            <a:r>
              <a:rPr b="0" i="0" lang="ru-RU" sz="1300" u="none" cap="none" strike="noStrike">
                <a:solidFill>
                  <a:srgbClr val="8B949E"/>
                </a:solidFill>
                <a:latin typeface="Roboto Mono"/>
                <a:ea typeface="Roboto Mono"/>
                <a:cs typeface="Roboto Mono"/>
                <a:sym typeface="Roboto Mono"/>
              </a:rPr>
              <a:t>// GET /api/v1/templates/:hash/tests — клон из пула (~50 мс)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_connectionString </a:t>
            </a:r>
            <a:r>
              <a:rPr b="0" i="0" lang="ru-RU" sz="13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= await</a:t>
            </a:r>
            <a:r>
              <a:rPr b="0" i="0" lang="ru-RU" sz="13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_initializer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.</a:t>
            </a:r>
            <a:r>
              <a:rPr b="0" i="0" lang="ru-RU" sz="1300" u="none" cap="none" strike="noStrike">
                <a:solidFill>
                  <a:srgbClr val="D2A8FF"/>
                </a:solidFill>
                <a:latin typeface="Roboto Mono"/>
                <a:ea typeface="Roboto Mono"/>
                <a:cs typeface="Roboto Mono"/>
                <a:sym typeface="Roboto Mono"/>
              </a:rPr>
              <a:t>CreateDatabaseGetConnectionString</a:t>
            </a:r>
            <a:r>
              <a:rPr b="0" i="0" lang="ru-RU" sz="13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&lt;</a:t>
            </a:r>
            <a:r>
              <a:rPr b="0" i="0" lang="ru-RU" sz="13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ShopDbContext</a:t>
            </a:r>
            <a:r>
              <a:rPr b="0" i="0" lang="ru-RU" sz="13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&gt;(SeedingOptions);</a:t>
            </a:r>
            <a:endParaRPr b="0" i="0" sz="1300" u="none" cap="none" strike="noStrike">
              <a:solidFill>
                <a:srgbClr val="43484E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        var options = new DbContextOptionsBuilder&lt;ShopDbContext&gt;()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.UseNpgsql(_connectionString).Options;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        Context = new ShopDbContext(options);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    }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    public async Task DisposeAsync()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    {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        await Context.DisposeAsync();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        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        // POST /api/v1/templates/:hash/tests/:id/recreate (DropDatabaseOnRemove=true)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        await _initializer.RemoveDatabase(_connectionString);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    }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b="0" i="0" sz="1300" u="none" cap="none" strike="noStrike">
              <a:solidFill>
                <a:srgbClr val="43484E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FF7B7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506" name="Google Shape;1506;g3f758271754_0_1717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507" name="Google Shape;1507;g3f758271754_0_1717"/>
          <p:cNvSpPr txBox="1"/>
          <p:nvPr>
            <p:ph type="title"/>
          </p:nvPr>
        </p:nvSpPr>
        <p:spPr>
          <a:xfrm>
            <a:off x="587375" y="584200"/>
            <a:ext cx="6118200" cy="55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IntegreSQL </a:t>
            </a:r>
            <a:r>
              <a:rPr lang="ru-RU" sz="5400"/>
              <a:t>–</a:t>
            </a:r>
            <a:r>
              <a:rPr lang="ru-RU"/>
              <a:t> код</a:t>
            </a:r>
            <a:endParaRPr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2" name="Shape 1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3" name="Google Shape;1513;g3f758271754_0_1723"/>
          <p:cNvSpPr txBox="1"/>
          <p:nvPr/>
        </p:nvSpPr>
        <p:spPr>
          <a:xfrm>
            <a:off x="587375" y="1358350"/>
            <a:ext cx="12192000" cy="58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public abstract class AppServiceTestBase : IAsyncLifetime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{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    private NpgsqlDatabaseInitializer _initializer = null!;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    private string _connectionString = null!;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    protected ShopDbContext Context { get; private set; } = null!;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    public async Task InitializeAsync()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    {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        _initializer = await IntegresSqlManager.GetAsync();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        // GET /api/v1/templates/:hash/tests — клон из пула (~50 мс)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        _connectionString = await _initializer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.CreateDatabaseGetConnectionString&lt;ShopDbContext&gt;(SeedingOptions);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        var options = new DbContextOptionsBuilder&lt;ShopDbContext&gt;()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.UseNpgsql(_connectionString).Options;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        Context = new ShopDbContext(options);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    }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    public async Task DisposeAsync()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    {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        await Context.DisposeAsync();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        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8B949E"/>
                </a:solidFill>
                <a:latin typeface="Roboto Mono"/>
                <a:ea typeface="Roboto Mono"/>
                <a:cs typeface="Roboto Mono"/>
                <a:sym typeface="Roboto Mono"/>
              </a:rPr>
              <a:t>        // POST /api/v1/templates/:hash/tests/:id/recreate (DropDatabaseOnRemove=true)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       await</a:t>
            </a:r>
            <a:r>
              <a:rPr b="0" i="0" lang="ru-RU" sz="13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_initializer.</a:t>
            </a:r>
            <a:r>
              <a:rPr b="0" i="0" lang="ru-RU" sz="1300" u="none" cap="none" strike="noStrike">
                <a:solidFill>
                  <a:srgbClr val="D2A8FF"/>
                </a:solidFill>
                <a:latin typeface="Roboto Mono"/>
                <a:ea typeface="Roboto Mono"/>
                <a:cs typeface="Roboto Mono"/>
                <a:sym typeface="Roboto Mono"/>
              </a:rPr>
              <a:t>RemoveDatabase</a:t>
            </a:r>
            <a:r>
              <a:rPr b="0" i="0" lang="ru-RU" sz="13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(_connectionString);</a:t>
            </a:r>
            <a:endParaRPr b="0" i="0" sz="1300" u="none" cap="none" strike="noStrike">
              <a:solidFill>
                <a:srgbClr val="43484E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    }</a:t>
            </a:r>
            <a:endParaRPr b="0" i="0" sz="13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-RU" sz="13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b="0" i="0" sz="1300" u="none" cap="none" strike="noStrike">
              <a:solidFill>
                <a:srgbClr val="43484E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43484E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514" name="Google Shape;1514;g3f758271754_0_1723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515" name="Google Shape;1515;g3f758271754_0_1723"/>
          <p:cNvSpPr txBox="1"/>
          <p:nvPr>
            <p:ph type="title"/>
          </p:nvPr>
        </p:nvSpPr>
        <p:spPr>
          <a:xfrm>
            <a:off x="587375" y="584200"/>
            <a:ext cx="6118200" cy="55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IntegreSQL </a:t>
            </a:r>
            <a:r>
              <a:rPr lang="ru-RU" sz="5400"/>
              <a:t>–</a:t>
            </a:r>
            <a:r>
              <a:rPr lang="ru-RU"/>
              <a:t> код</a:t>
            </a:r>
            <a:endParaRPr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0" name="Shape 1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1" name="Google Shape;1521;g3f758271754_0_1729"/>
          <p:cNvSpPr txBox="1"/>
          <p:nvPr/>
        </p:nvSpPr>
        <p:spPr>
          <a:xfrm>
            <a:off x="587375" y="1678200"/>
            <a:ext cx="11017200" cy="37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6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public class</a:t>
            </a:r>
            <a:r>
              <a:rPr b="0" i="0" lang="ru-RU" sz="16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ProductServiceTests</a:t>
            </a:r>
            <a:r>
              <a:rPr b="0" i="0" lang="ru-RU" sz="16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: </a:t>
            </a:r>
            <a:r>
              <a:rPr b="0" i="0" lang="ru-RU" sz="16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AppServiceTestBase</a:t>
            </a:r>
            <a:endParaRPr b="0" i="0" sz="16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6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{</a:t>
            </a:r>
            <a:endParaRPr b="0" i="0" sz="16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6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[</a:t>
            </a:r>
            <a:r>
              <a:rPr b="0" i="0" lang="ru-RU" sz="16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Fact</a:t>
            </a:r>
            <a:r>
              <a:rPr b="0" i="0" lang="ru-RU" sz="16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]</a:t>
            </a:r>
            <a:endParaRPr b="0" i="0" sz="16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6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   public async</a:t>
            </a:r>
            <a:r>
              <a:rPr b="0" i="0" lang="ru-RU" sz="16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Task</a:t>
            </a:r>
            <a:r>
              <a:rPr b="0" i="0" lang="ru-RU" sz="1600" u="none" cap="none" strike="noStrike">
                <a:solidFill>
                  <a:srgbClr val="D2A8FF"/>
                </a:solidFill>
                <a:latin typeface="Roboto Mono"/>
                <a:ea typeface="Roboto Mono"/>
                <a:cs typeface="Roboto Mono"/>
                <a:sym typeface="Roboto Mono"/>
              </a:rPr>
              <a:t> Add_NewProduct_PersistsAndReturnsId</a:t>
            </a:r>
            <a:r>
              <a:rPr b="0" i="0" lang="ru-RU" sz="16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endParaRPr b="0" i="0" sz="16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6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{</a:t>
            </a:r>
            <a:endParaRPr b="0" i="0" sz="16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6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       var</a:t>
            </a:r>
            <a:r>
              <a:rPr b="0" i="0" lang="ru-RU" sz="16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service</a:t>
            </a:r>
            <a:r>
              <a:rPr b="0" i="0" lang="ru-RU" sz="16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= new</a:t>
            </a:r>
            <a:r>
              <a:rPr b="0" i="0" lang="ru-RU" sz="16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ProductService</a:t>
            </a:r>
            <a:r>
              <a:rPr b="0" i="0" lang="ru-RU" sz="16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ru-RU" sz="16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new</a:t>
            </a:r>
            <a:r>
              <a:rPr b="0" i="0" lang="ru-RU" sz="16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ProductRepository</a:t>
            </a:r>
            <a:r>
              <a:rPr b="0" i="0" lang="ru-RU" sz="16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(Context));</a:t>
            </a:r>
            <a:endParaRPr b="0" i="0" sz="16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6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       var</a:t>
            </a:r>
            <a:r>
              <a:rPr b="0" i="0" lang="ru-RU" sz="16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id</a:t>
            </a:r>
            <a:r>
              <a:rPr b="0" i="0" lang="ru-RU" sz="16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= await</a:t>
            </a:r>
            <a:r>
              <a:rPr b="0" i="0" lang="ru-RU" sz="16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service.</a:t>
            </a:r>
            <a:r>
              <a:rPr b="0" i="0" lang="ru-RU" sz="1600" u="none" cap="none" strike="noStrike">
                <a:solidFill>
                  <a:srgbClr val="D2A8FF"/>
                </a:solidFill>
                <a:latin typeface="Roboto Mono"/>
                <a:ea typeface="Roboto Mono"/>
                <a:cs typeface="Roboto Mono"/>
                <a:sym typeface="Roboto Mono"/>
              </a:rPr>
              <a:t>AddAsync</a:t>
            </a:r>
            <a:r>
              <a:rPr b="0" i="0" lang="ru-RU" sz="16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ru-RU" sz="16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new</a:t>
            </a:r>
            <a:r>
              <a:rPr b="0" i="0" lang="ru-RU" sz="16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ProductDto</a:t>
            </a:r>
            <a:r>
              <a:rPr b="0" i="0" lang="ru-RU" sz="16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{ Name </a:t>
            </a:r>
            <a:r>
              <a:rPr b="0" i="0" lang="ru-RU" sz="16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ru-RU" sz="1600" u="none" cap="none" strike="noStrike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 "Phone"</a:t>
            </a:r>
            <a:r>
              <a:rPr b="0" i="0" lang="ru-RU" sz="16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, Price </a:t>
            </a:r>
            <a:r>
              <a:rPr b="0" i="0" lang="ru-RU" sz="16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ru-RU" sz="1600" u="none" cap="none" strike="noStrike">
                <a:solidFill>
                  <a:srgbClr val="79C0FF"/>
                </a:solidFill>
                <a:latin typeface="Roboto Mono"/>
                <a:ea typeface="Roboto Mono"/>
                <a:cs typeface="Roboto Mono"/>
                <a:sym typeface="Roboto Mono"/>
              </a:rPr>
              <a:t> 100</a:t>
            </a:r>
            <a:r>
              <a:rPr b="0" i="0" lang="ru-RU" sz="16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});</a:t>
            </a:r>
            <a:endParaRPr b="0" i="0" sz="16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6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       var</a:t>
            </a:r>
            <a:r>
              <a:rPr b="0" i="0" lang="ru-RU" sz="16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saved</a:t>
            </a:r>
            <a:r>
              <a:rPr b="0" i="0" lang="ru-RU" sz="16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= await</a:t>
            </a:r>
            <a:r>
              <a:rPr b="0" i="0" lang="ru-RU" sz="16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Context.Products.</a:t>
            </a:r>
            <a:r>
              <a:rPr b="0" i="0" lang="ru-RU" sz="1600" u="none" cap="none" strike="noStrike">
                <a:solidFill>
                  <a:srgbClr val="D2A8FF"/>
                </a:solidFill>
                <a:latin typeface="Roboto Mono"/>
                <a:ea typeface="Roboto Mono"/>
                <a:cs typeface="Roboto Mono"/>
                <a:sym typeface="Roboto Mono"/>
              </a:rPr>
              <a:t>FindAsync</a:t>
            </a:r>
            <a:r>
              <a:rPr b="0" i="0" lang="ru-RU" sz="16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(id);</a:t>
            </a:r>
            <a:endParaRPr b="0" i="0" sz="16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6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Assert.</a:t>
            </a:r>
            <a:r>
              <a:rPr b="0" i="0" lang="ru-RU" sz="1600" u="none" cap="none" strike="noStrike">
                <a:solidFill>
                  <a:srgbClr val="D2A8FF"/>
                </a:solidFill>
                <a:latin typeface="Roboto Mono"/>
                <a:ea typeface="Roboto Mono"/>
                <a:cs typeface="Roboto Mono"/>
                <a:sym typeface="Roboto Mono"/>
              </a:rPr>
              <a:t>Equal</a:t>
            </a:r>
            <a:r>
              <a:rPr b="0" i="0" lang="ru-RU" sz="16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ru-RU" sz="1600" u="none" cap="none" strike="noStrike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"Phone"</a:t>
            </a:r>
            <a:r>
              <a:rPr b="0" i="0" lang="ru-RU" sz="16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, saved</a:t>
            </a:r>
            <a:r>
              <a:rPr b="0" i="0" lang="ru-RU" sz="16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!</a:t>
            </a:r>
            <a:r>
              <a:rPr b="0" i="0" lang="ru-RU" sz="16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.Name);</a:t>
            </a:r>
            <a:endParaRPr b="0" i="0" sz="16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6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}</a:t>
            </a:r>
            <a:endParaRPr b="0" i="0" sz="16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6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b="0" i="0" sz="1600" u="none" cap="none" strike="noStrike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43484E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522" name="Google Shape;1522;g3f758271754_0_1729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523" name="Google Shape;1523;g3f758271754_0_1729"/>
          <p:cNvSpPr txBox="1"/>
          <p:nvPr>
            <p:ph type="title"/>
          </p:nvPr>
        </p:nvSpPr>
        <p:spPr>
          <a:xfrm>
            <a:off x="587375" y="584200"/>
            <a:ext cx="6118200" cy="55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IntegreSQL </a:t>
            </a:r>
            <a:r>
              <a:rPr lang="ru-RU" sz="5400"/>
              <a:t>–</a:t>
            </a:r>
            <a:r>
              <a:rPr lang="ru-RU"/>
              <a:t> код</a:t>
            </a:r>
            <a:endParaRPr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8" name="Shape 1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" name="Google Shape;1529;g3f758271754_0_1735"/>
          <p:cNvSpPr txBox="1"/>
          <p:nvPr>
            <p:ph type="title"/>
          </p:nvPr>
        </p:nvSpPr>
        <p:spPr>
          <a:xfrm>
            <a:off x="587375" y="623501"/>
            <a:ext cx="6118200" cy="55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Бенчмарк</a:t>
            </a:r>
            <a:endParaRPr/>
          </a:p>
        </p:txBody>
      </p:sp>
      <p:sp>
        <p:nvSpPr>
          <p:cNvPr id="1530" name="Google Shape;1530;g3f758271754_0_1735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5" name="Shape 1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" name="Google Shape;1536;g3f758271754_0_1752"/>
          <p:cNvSpPr txBox="1"/>
          <p:nvPr>
            <p:ph type="title"/>
          </p:nvPr>
        </p:nvSpPr>
        <p:spPr>
          <a:xfrm>
            <a:off x="587375" y="584200"/>
            <a:ext cx="11017200" cy="12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Бенчмарк </a:t>
            </a:r>
            <a:r>
              <a:rPr lang="ru-RU" sz="5400"/>
              <a:t>–</a:t>
            </a:r>
            <a:r>
              <a:rPr lang="ru-RU"/>
              <a:t> </a:t>
            </a:r>
            <a:br>
              <a:rPr lang="ru-RU"/>
            </a:br>
            <a:r>
              <a:rPr lang="ru-RU"/>
              <a:t>сценарии измерений</a:t>
            </a:r>
            <a:endParaRPr/>
          </a:p>
        </p:txBody>
      </p:sp>
      <p:sp>
        <p:nvSpPr>
          <p:cNvPr id="1537" name="Google Shape;1537;g3f758271754_0_1752"/>
          <p:cNvSpPr txBox="1"/>
          <p:nvPr/>
        </p:nvSpPr>
        <p:spPr>
          <a:xfrm>
            <a:off x="578100" y="2166975"/>
            <a:ext cx="11017200" cy="42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508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1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Кол-во тестов </a:t>
            </a: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– как растёт время с числом тестов</a:t>
            </a:r>
            <a:endParaRPr b="1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8" name="Google Shape;1538;g3f758271754_0_1752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3" name="Shape 1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4" name="Google Shape;1544;g3fbc19ee3c0_0_177"/>
          <p:cNvSpPr txBox="1"/>
          <p:nvPr>
            <p:ph type="title"/>
          </p:nvPr>
        </p:nvSpPr>
        <p:spPr>
          <a:xfrm>
            <a:off x="587375" y="584200"/>
            <a:ext cx="11017200" cy="12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Бенчмарк </a:t>
            </a:r>
            <a:r>
              <a:rPr lang="ru-RU" sz="5400"/>
              <a:t>–</a:t>
            </a:r>
            <a:r>
              <a:rPr lang="ru-RU"/>
              <a:t> </a:t>
            </a:r>
            <a:br>
              <a:rPr lang="ru-RU"/>
            </a:br>
            <a:r>
              <a:rPr lang="ru-RU"/>
              <a:t>сценарии измерений</a:t>
            </a:r>
            <a:endParaRPr/>
          </a:p>
        </p:txBody>
      </p:sp>
      <p:sp>
        <p:nvSpPr>
          <p:cNvPr id="1545" name="Google Shape;1545;g3fbc19ee3c0_0_177"/>
          <p:cNvSpPr txBox="1"/>
          <p:nvPr/>
        </p:nvSpPr>
        <p:spPr>
          <a:xfrm>
            <a:off x="578100" y="2166975"/>
            <a:ext cx="11017200" cy="42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508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1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Кол-во тестов </a:t>
            </a: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– как растёт время с числом тестов</a:t>
            </a:r>
            <a:endParaRPr b="1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508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1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Кол-во миграций</a:t>
            </a: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– как дорожает изоляция с ростом схемы и времени миграции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46" name="Google Shape;1546;g3fbc19ee3c0_0_177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1" name="Shape 1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2" name="Google Shape;1552;g3fbc19ee3c0_0_170"/>
          <p:cNvSpPr txBox="1"/>
          <p:nvPr>
            <p:ph type="title"/>
          </p:nvPr>
        </p:nvSpPr>
        <p:spPr>
          <a:xfrm>
            <a:off x="587375" y="584200"/>
            <a:ext cx="11017200" cy="12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Бенчмарк </a:t>
            </a:r>
            <a:r>
              <a:rPr lang="ru-RU" sz="5400"/>
              <a:t>–</a:t>
            </a:r>
            <a:r>
              <a:rPr lang="ru-RU"/>
              <a:t> </a:t>
            </a:r>
            <a:br>
              <a:rPr lang="ru-RU"/>
            </a:br>
            <a:r>
              <a:rPr lang="ru-RU"/>
              <a:t>сценарии измерений</a:t>
            </a:r>
            <a:endParaRPr/>
          </a:p>
        </p:txBody>
      </p:sp>
      <p:sp>
        <p:nvSpPr>
          <p:cNvPr id="1553" name="Google Shape;1553;g3fbc19ee3c0_0_170"/>
          <p:cNvSpPr txBox="1"/>
          <p:nvPr/>
        </p:nvSpPr>
        <p:spPr>
          <a:xfrm>
            <a:off x="578100" y="2166975"/>
            <a:ext cx="11017200" cy="42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508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1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Кол-во тестов </a:t>
            </a: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– как растёт время с числом тестов</a:t>
            </a:r>
            <a:endParaRPr b="1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508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1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Кол-во миграций</a:t>
            </a: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– как дорожает изоляция с ростом схемы и времени миграции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50800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1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Параллелизм </a:t>
            </a: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– какой прирост производительности дает параллельное выполнение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54" name="Google Shape;1554;g3fbc19ee3c0_0_170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9" name="Shape 1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0" name="Google Shape;1560;g3f758271754_0_1758"/>
          <p:cNvSpPr txBox="1"/>
          <p:nvPr>
            <p:ph type="title"/>
          </p:nvPr>
        </p:nvSpPr>
        <p:spPr>
          <a:xfrm>
            <a:off x="587375" y="625430"/>
            <a:ext cx="11017200" cy="12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Бенчмарк</a:t>
            </a:r>
            <a:endParaRPr/>
          </a:p>
        </p:txBody>
      </p:sp>
      <p:sp>
        <p:nvSpPr>
          <p:cNvPr id="1561" name="Google Shape;1561;g3f758271754_0_1758"/>
          <p:cNvSpPr txBox="1"/>
          <p:nvPr/>
        </p:nvSpPr>
        <p:spPr>
          <a:xfrm>
            <a:off x="578100" y="1800225"/>
            <a:ext cx="10544100" cy="43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508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.NET Core 8 Web Api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508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сущностей в БД - Categories, Customers, Discounts, Orders, Products, Reviews, Suppliers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508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Тесты с DbContext напрямую в тестируемом сервисе</a:t>
            </a:r>
            <a:b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и интеграционные тесты с полным хостом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508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195 базовых тестов на сервис, плюс множитель*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50800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17 реальных и 100 сгенерированных миграций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62" name="Google Shape;1562;g3f758271754_0_1758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7" name="Shape 1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8" name="Google Shape;1568;g3f758271754_0_1764"/>
          <p:cNvSpPr txBox="1"/>
          <p:nvPr>
            <p:ph type="title"/>
          </p:nvPr>
        </p:nvSpPr>
        <p:spPr>
          <a:xfrm>
            <a:off x="587375" y="584200"/>
            <a:ext cx="11017200" cy="12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Бенчмарк </a:t>
            </a:r>
            <a:r>
              <a:rPr lang="ru-RU" sz="5400"/>
              <a:t>–</a:t>
            </a:r>
            <a:r>
              <a:rPr lang="ru-RU"/>
              <a:t> сценарии тестов</a:t>
            </a:r>
            <a:endParaRPr/>
          </a:p>
        </p:txBody>
      </p:sp>
      <p:sp>
        <p:nvSpPr>
          <p:cNvPr id="1569" name="Google Shape;1569;g3f758271754_0_1764"/>
          <p:cNvSpPr txBox="1"/>
          <p:nvPr/>
        </p:nvSpPr>
        <p:spPr>
          <a:xfrm>
            <a:off x="578100" y="2166975"/>
            <a:ext cx="11017200" cy="30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70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[</a:t>
            </a:r>
            <a:r>
              <a:rPr b="0" i="0" lang="ru-RU" sz="170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Fact</a:t>
            </a:r>
            <a:r>
              <a:rPr b="0" i="0" lang="ru-RU" sz="170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]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70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public async</a:t>
            </a:r>
            <a:r>
              <a:rPr b="0" i="0" lang="ru-RU" sz="170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 Task</a:t>
            </a:r>
            <a:r>
              <a:rPr b="0" i="0" lang="ru-RU" sz="170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 GetAll_WhenOrdersExist_Returns200WithOrders</a:t>
            </a:r>
            <a:r>
              <a:rPr b="0" i="0" lang="ru-RU" sz="170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70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{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70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   await</a:t>
            </a:r>
            <a:r>
              <a:rPr b="0" i="0" lang="ru-RU" sz="170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 CreateOrderWithProductAsync</a:t>
            </a:r>
            <a:r>
              <a:rPr b="0" i="0" lang="ru-RU" sz="170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();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70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   await</a:t>
            </a:r>
            <a:r>
              <a:rPr b="0" i="0" lang="ru-RU" sz="170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 CreateOrderWithProductAsync</a:t>
            </a:r>
            <a:r>
              <a:rPr b="0" i="0" lang="ru-RU" sz="170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();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70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   var</a:t>
            </a:r>
            <a:r>
              <a:rPr b="0" i="0" lang="ru-RU" sz="170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 response</a:t>
            </a:r>
            <a:r>
              <a:rPr b="0" i="0" lang="ru-RU" sz="170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= await</a:t>
            </a:r>
            <a:r>
              <a:rPr b="0" i="0" lang="ru-RU" sz="170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Client.</a:t>
            </a:r>
            <a:r>
              <a:rPr b="0" i="0" lang="ru-RU" sz="170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GetAsync</a:t>
            </a:r>
            <a:r>
              <a:rPr b="0" i="0" lang="ru-RU" sz="170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ru-RU" sz="170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"/api/orders"</a:t>
            </a:r>
            <a:r>
              <a:rPr b="0" i="0" lang="ru-RU" sz="170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);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70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   var</a:t>
            </a:r>
            <a:r>
              <a:rPr b="0" i="0" lang="ru-RU" sz="170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 orders</a:t>
            </a:r>
            <a:r>
              <a:rPr b="0" i="0" lang="ru-RU" sz="170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= await</a:t>
            </a:r>
            <a:r>
              <a:rPr b="0" i="0" lang="ru-RU" sz="170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response.Content.</a:t>
            </a:r>
            <a:r>
              <a:rPr b="0" i="0" lang="ru-RU" sz="170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ReadFromJsonAsync</a:t>
            </a:r>
            <a:r>
              <a:rPr b="0" i="0" lang="ru-RU" sz="170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&lt;</a:t>
            </a:r>
            <a:r>
              <a:rPr b="0" i="0" lang="ru-RU" sz="170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List</a:t>
            </a:r>
            <a:r>
              <a:rPr b="0" i="0" lang="ru-RU" sz="170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&lt;</a:t>
            </a:r>
            <a:r>
              <a:rPr b="0" i="0" lang="ru-RU" sz="170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OrderDto</a:t>
            </a:r>
            <a:r>
              <a:rPr b="0" i="0" lang="ru-RU" sz="170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&gt;&gt;();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70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Assert.</a:t>
            </a:r>
            <a:r>
              <a:rPr b="0" i="0" lang="ru-RU" sz="170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Equal</a:t>
            </a:r>
            <a:r>
              <a:rPr b="0" i="0" lang="ru-RU" sz="170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(HttpStatusCode.OK, response.StatusCode);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70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Assert.</a:t>
            </a:r>
            <a:r>
              <a:rPr b="0" i="0" lang="ru-RU" sz="170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Equal</a:t>
            </a:r>
            <a:r>
              <a:rPr b="0" i="0" lang="ru-RU" sz="170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ru-RU" sz="1700" u="none" cap="none" strike="noStrike">
                <a:solidFill>
                  <a:srgbClr val="6CB6FF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b="0" i="0" lang="ru-RU" sz="170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, orders</a:t>
            </a:r>
            <a:r>
              <a:rPr b="0" i="0" lang="ru-RU" sz="170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!</a:t>
            </a:r>
            <a:r>
              <a:rPr b="0" i="0" lang="ru-RU" sz="170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.Count);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b="0" i="0" lang="ru-RU" sz="170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b="0" i="0" sz="1700" u="none" cap="none" strike="noStrike">
              <a:solidFill>
                <a:srgbClr val="ADBAC7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70" name="Google Shape;1570;g3f758271754_0_1764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5" name="Shape 1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" name="Google Shape;1576;g3f758271754_0_1770"/>
          <p:cNvSpPr txBox="1"/>
          <p:nvPr>
            <p:ph type="title"/>
          </p:nvPr>
        </p:nvSpPr>
        <p:spPr>
          <a:xfrm>
            <a:off x="587375" y="584200"/>
            <a:ext cx="11017200" cy="12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Бенчмарк </a:t>
            </a:r>
            <a:r>
              <a:rPr lang="ru-RU" sz="5400"/>
              <a:t>–</a:t>
            </a:r>
            <a:r>
              <a:rPr lang="ru-RU"/>
              <a:t> сценарии тестов</a:t>
            </a:r>
            <a:endParaRPr/>
          </a:p>
        </p:txBody>
      </p:sp>
      <p:sp>
        <p:nvSpPr>
          <p:cNvPr id="1577" name="Google Shape;1577;g3f758271754_0_1770"/>
          <p:cNvSpPr txBox="1"/>
          <p:nvPr/>
        </p:nvSpPr>
        <p:spPr>
          <a:xfrm>
            <a:off x="578100" y="1373500"/>
            <a:ext cx="11017200" cy="54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ru-RU" sz="1050" u="none" cap="none" strike="noStrike">
                <a:solidFill>
                  <a:srgbClr val="768390"/>
                </a:solidFill>
                <a:latin typeface="Roboto Mono"/>
                <a:ea typeface="Roboto Mono"/>
                <a:cs typeface="Roboto Mono"/>
                <a:sym typeface="Roboto Mono"/>
              </a:rPr>
              <a:t>/// &lt;</a:t>
            </a:r>
            <a:r>
              <a:rPr b="0" i="0" lang="ru-RU" sz="1050" u="none" cap="none" strike="noStrike">
                <a:solidFill>
                  <a:srgbClr val="8DDB8C"/>
                </a:solidFill>
                <a:latin typeface="Roboto Mono"/>
                <a:ea typeface="Roboto Mono"/>
                <a:cs typeface="Roboto Mono"/>
                <a:sym typeface="Roboto Mono"/>
              </a:rPr>
              <a:t>summary</a:t>
            </a:r>
            <a:r>
              <a:rPr b="0" i="0" lang="ru-RU" sz="1050" u="none" cap="none" strike="noStrike">
                <a:solidFill>
                  <a:srgbClr val="768390"/>
                </a:solidFill>
                <a:latin typeface="Roboto Mono"/>
                <a:ea typeface="Roboto Mono"/>
                <a:cs typeface="Roboto Mono"/>
                <a:sym typeface="Roboto Mono"/>
              </a:rPr>
              <a:t>&gt;</a:t>
            </a:r>
            <a:endParaRPr b="0" i="0" sz="10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ru-RU" sz="1050" u="none" cap="none" strike="noStrike">
                <a:solidFill>
                  <a:srgbClr val="768390"/>
                </a:solidFill>
                <a:latin typeface="Roboto Mono"/>
                <a:ea typeface="Roboto Mono"/>
                <a:cs typeface="Roboto Mono"/>
                <a:sym typeface="Roboto Mono"/>
              </a:rPr>
              <a:t>/// Создаёт категорию, обновляет через PUT, проверяет GET, удаляет — полный HTTP-цикл.</a:t>
            </a:r>
            <a:endParaRPr b="0" i="0" sz="10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ru-RU" sz="1050" u="none" cap="none" strike="noStrike">
                <a:solidFill>
                  <a:srgbClr val="768390"/>
                </a:solidFill>
                <a:latin typeface="Roboto Mono"/>
                <a:ea typeface="Roboto Mono"/>
                <a:cs typeface="Roboto Mono"/>
                <a:sym typeface="Roboto Mono"/>
              </a:rPr>
              <a:t>/// &lt;/</a:t>
            </a:r>
            <a:r>
              <a:rPr b="0" i="0" lang="ru-RU" sz="1050" u="none" cap="none" strike="noStrike">
                <a:solidFill>
                  <a:srgbClr val="8DDB8C"/>
                </a:solidFill>
                <a:latin typeface="Roboto Mono"/>
                <a:ea typeface="Roboto Mono"/>
                <a:cs typeface="Roboto Mono"/>
                <a:sym typeface="Roboto Mono"/>
              </a:rPr>
              <a:t>summary</a:t>
            </a:r>
            <a:r>
              <a:rPr b="0" i="0" lang="ru-RU" sz="1050" u="none" cap="none" strike="noStrike">
                <a:solidFill>
                  <a:srgbClr val="768390"/>
                </a:solidFill>
                <a:latin typeface="Roboto Mono"/>
                <a:ea typeface="Roboto Mono"/>
                <a:cs typeface="Roboto Mono"/>
                <a:sym typeface="Roboto Mono"/>
              </a:rPr>
              <a:t>&gt;</a:t>
            </a:r>
            <a:endParaRPr b="0" i="0" sz="10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[</a:t>
            </a:r>
            <a:r>
              <a:rPr b="0" i="0" lang="ru-RU" sz="10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Fact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]</a:t>
            </a:r>
            <a:endParaRPr b="0" i="0" sz="10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ru-RU" sz="10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public async</a:t>
            </a:r>
            <a:r>
              <a:rPr b="0" i="0" lang="ru-RU" sz="10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 Task</a:t>
            </a:r>
            <a:r>
              <a:rPr b="0" i="0" lang="ru-RU" sz="10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 CreateUpdateDelete_VerifyEachStep_AllPersist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endParaRPr b="0" i="0" sz="10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{</a:t>
            </a:r>
            <a:endParaRPr b="0" i="0" sz="10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ru-RU" sz="10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   var</a:t>
            </a:r>
            <a:r>
              <a:rPr b="0" i="0" lang="ru-RU" sz="10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 created</a:t>
            </a:r>
            <a:r>
              <a:rPr b="0" i="0" lang="ru-RU" sz="10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= await</a:t>
            </a:r>
            <a:r>
              <a:rPr b="0" i="0" lang="ru-RU" sz="10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 CreateCategoryAsync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ru-RU" sz="10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"Спорт"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);</a:t>
            </a:r>
            <a:endParaRPr b="0" i="0" sz="10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ru-RU" sz="10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   var</a:t>
            </a:r>
            <a:r>
              <a:rPr b="0" i="0" lang="ru-RU" sz="10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 putResp</a:t>
            </a:r>
            <a:r>
              <a:rPr b="0" i="0" lang="ru-RU" sz="10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= await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Client.</a:t>
            </a:r>
            <a:r>
              <a:rPr b="0" i="0" lang="ru-RU" sz="10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PutAsJsonAsync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ru-RU" sz="10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$"/api/categories/{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created</a:t>
            </a:r>
            <a:r>
              <a:rPr b="0" i="0" lang="ru-RU" sz="10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Id</a:t>
            </a:r>
            <a:r>
              <a:rPr b="0" i="0" lang="ru-RU" sz="10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}"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endParaRPr b="0" i="0" sz="10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ru-RU" sz="10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       new</a:t>
            </a:r>
            <a:r>
              <a:rPr b="0" i="0" lang="ru-RU" sz="10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 UpdateCategoryRequest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{ Name </a:t>
            </a:r>
            <a:r>
              <a:rPr b="0" i="0" lang="ru-RU" sz="10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ru-RU" sz="10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"Спорт и фитнес"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, Description </a:t>
            </a:r>
            <a:r>
              <a:rPr b="0" i="0" lang="ru-RU" sz="10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ru-RU" sz="10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"Обновлено"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});</a:t>
            </a:r>
            <a:endParaRPr b="0" i="0" sz="10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Assert.</a:t>
            </a:r>
            <a:r>
              <a:rPr b="0" i="0" lang="ru-RU" sz="10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Equal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(HttpStatusCode.OK, putResp.StatusCode);</a:t>
            </a:r>
            <a:endParaRPr b="0" i="0" sz="10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ru-RU" sz="10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   var</a:t>
            </a:r>
            <a:r>
              <a:rPr b="0" i="0" lang="ru-RU" sz="10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 updated</a:t>
            </a:r>
            <a:r>
              <a:rPr b="0" i="0" lang="ru-RU" sz="10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= await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putResp.Content.</a:t>
            </a:r>
            <a:r>
              <a:rPr b="0" i="0" lang="ru-RU" sz="10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ReadFromJsonAsync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&lt;</a:t>
            </a:r>
            <a:r>
              <a:rPr b="0" i="0" lang="ru-RU" sz="10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CategoryDto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&gt;();</a:t>
            </a:r>
            <a:endParaRPr b="0" i="0" sz="10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Assert.</a:t>
            </a:r>
            <a:r>
              <a:rPr b="0" i="0" lang="ru-RU" sz="10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Equal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ru-RU" sz="10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"Спорт и фитнес"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, updated</a:t>
            </a:r>
            <a:r>
              <a:rPr b="0" i="0" lang="ru-RU" sz="10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!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.Name);</a:t>
            </a:r>
            <a:endParaRPr b="0" i="0" sz="10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ru-RU" sz="10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   var</a:t>
            </a:r>
            <a:r>
              <a:rPr b="0" i="0" lang="ru-RU" sz="10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 getResp</a:t>
            </a:r>
            <a:r>
              <a:rPr b="0" i="0" lang="ru-RU" sz="10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= await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Client.</a:t>
            </a:r>
            <a:r>
              <a:rPr b="0" i="0" lang="ru-RU" sz="10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GetAsync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ru-RU" sz="10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$"/api/categories/{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created</a:t>
            </a:r>
            <a:r>
              <a:rPr b="0" i="0" lang="ru-RU" sz="10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Id</a:t>
            </a:r>
            <a:r>
              <a:rPr b="0" i="0" lang="ru-RU" sz="10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}"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);</a:t>
            </a:r>
            <a:endParaRPr b="0" i="0" sz="10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ru-RU" sz="10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   var</a:t>
            </a:r>
            <a:r>
              <a:rPr b="0" i="0" lang="ru-RU" sz="10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 fetched</a:t>
            </a:r>
            <a:r>
              <a:rPr b="0" i="0" lang="ru-RU" sz="10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= await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getResp.Content.</a:t>
            </a:r>
            <a:r>
              <a:rPr b="0" i="0" lang="ru-RU" sz="10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ReadFromJsonAsync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&lt;</a:t>
            </a:r>
            <a:r>
              <a:rPr b="0" i="0" lang="ru-RU" sz="10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CategoryDto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&gt;();</a:t>
            </a:r>
            <a:endParaRPr b="0" i="0" sz="10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Assert.</a:t>
            </a:r>
            <a:r>
              <a:rPr b="0" i="0" lang="ru-RU" sz="10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Equal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ru-RU" sz="10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"Спорт и фитнес"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, fetched</a:t>
            </a:r>
            <a:r>
              <a:rPr b="0" i="0" lang="ru-RU" sz="10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!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.Name);</a:t>
            </a:r>
            <a:endParaRPr b="0" i="0" sz="10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ru-RU" sz="10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   var</a:t>
            </a:r>
            <a:r>
              <a:rPr b="0" i="0" lang="ru-RU" sz="10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 delResp</a:t>
            </a:r>
            <a:r>
              <a:rPr b="0" i="0" lang="ru-RU" sz="10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= await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Client.</a:t>
            </a:r>
            <a:r>
              <a:rPr b="0" i="0" lang="ru-RU" sz="10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DeleteAsync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ru-RU" sz="10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$"/api/categories/{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created</a:t>
            </a:r>
            <a:r>
              <a:rPr b="0" i="0" lang="ru-RU" sz="10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Id</a:t>
            </a:r>
            <a:r>
              <a:rPr b="0" i="0" lang="ru-RU" sz="10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}"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);</a:t>
            </a:r>
            <a:endParaRPr b="0" i="0" sz="10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Assert.</a:t>
            </a:r>
            <a:r>
              <a:rPr b="0" i="0" lang="ru-RU" sz="10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Equal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(HttpStatusCode.NoContent, delResp.StatusCode);</a:t>
            </a:r>
            <a:endParaRPr b="0" i="0" sz="10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Assert.</a:t>
            </a:r>
            <a:r>
              <a:rPr b="0" i="0" lang="ru-RU" sz="10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Equal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(HttpStatusCode.NotFound, (</a:t>
            </a:r>
            <a:r>
              <a:rPr b="0" i="0" lang="ru-RU" sz="10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await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Client.</a:t>
            </a:r>
            <a:r>
              <a:rPr b="0" i="0" lang="ru-RU" sz="10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GetAsync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ru-RU" sz="10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$"/api/categories/{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created</a:t>
            </a:r>
            <a:r>
              <a:rPr b="0" i="0" lang="ru-RU" sz="10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Id</a:t>
            </a:r>
            <a:r>
              <a:rPr b="0" i="0" lang="ru-RU" sz="10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}"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)).StatusCode);</a:t>
            </a:r>
            <a:endParaRPr b="0" i="0" sz="10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ru-RU" sz="1050" u="none" cap="none" strike="noStrike">
                <a:solidFill>
                  <a:srgbClr val="768390"/>
                </a:solidFill>
                <a:latin typeface="Roboto Mono"/>
                <a:ea typeface="Roboto Mono"/>
                <a:cs typeface="Roboto Mono"/>
                <a:sym typeface="Roboto Mono"/>
              </a:rPr>
              <a:t>    // benchmark: искусственное увеличение продолжительности теста и объёма работы с БД</a:t>
            </a:r>
            <a:endParaRPr b="0" i="0" sz="10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ru-RU" sz="10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   for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(</a:t>
            </a:r>
            <a:r>
              <a:rPr b="0" i="0" lang="ru-RU" sz="10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var</a:t>
            </a:r>
            <a:r>
              <a:rPr b="0" i="0" lang="ru-RU" sz="10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 i</a:t>
            </a:r>
            <a:r>
              <a:rPr b="0" i="0" lang="ru-RU" sz="10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=</a:t>
            </a:r>
            <a:r>
              <a:rPr b="0" i="0" lang="ru-RU" sz="1050" u="none" cap="none" strike="noStrike">
                <a:solidFill>
                  <a:srgbClr val="6CB6FF"/>
                </a:solidFill>
                <a:latin typeface="Roboto Mono"/>
                <a:ea typeface="Roboto Mono"/>
                <a:cs typeface="Roboto Mono"/>
                <a:sym typeface="Roboto Mono"/>
              </a:rPr>
              <a:t> 0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; i </a:t>
            </a:r>
            <a:r>
              <a:rPr b="0" i="0" lang="ru-RU" sz="10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&lt;</a:t>
            </a:r>
            <a:r>
              <a:rPr b="0" i="0" lang="ru-RU" sz="1050" u="none" cap="none" strike="noStrike">
                <a:solidFill>
                  <a:srgbClr val="6CB6FF"/>
                </a:solidFill>
                <a:latin typeface="Roboto Mono"/>
                <a:ea typeface="Roboto Mono"/>
                <a:cs typeface="Roboto Mono"/>
                <a:sym typeface="Roboto Mono"/>
              </a:rPr>
              <a:t> 4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; i</a:t>
            </a:r>
            <a:r>
              <a:rPr b="0" i="0" lang="ru-RU" sz="10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++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b="0" i="0" sz="10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{</a:t>
            </a:r>
            <a:endParaRPr b="0" i="0" sz="10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ru-RU" sz="10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       var</a:t>
            </a:r>
            <a:r>
              <a:rPr b="0" i="0" lang="ru-RU" sz="10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 extra</a:t>
            </a:r>
            <a:r>
              <a:rPr b="0" i="0" lang="ru-RU" sz="10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= await</a:t>
            </a:r>
            <a:r>
              <a:rPr b="0" i="0" lang="ru-RU" sz="10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 CreateCategoryAsync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ru-RU" sz="10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$"Доп кат {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i</a:t>
            </a:r>
            <a:r>
              <a:rPr b="0" i="0" lang="ru-RU" sz="10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}"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);</a:t>
            </a:r>
            <a:endParaRPr b="0" i="0" sz="10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ru-RU" sz="10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       await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Client.</a:t>
            </a:r>
            <a:r>
              <a:rPr b="0" i="0" lang="ru-RU" sz="10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PutAsJsonAsync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ru-RU" sz="10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$"/api/categories/{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extra</a:t>
            </a:r>
            <a:r>
              <a:rPr b="0" i="0" lang="ru-RU" sz="10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Id</a:t>
            </a:r>
            <a:r>
              <a:rPr b="0" i="0" lang="ru-RU" sz="10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}"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endParaRPr b="0" i="0" sz="10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ru-RU" sz="10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new</a:t>
            </a:r>
            <a:r>
              <a:rPr b="0" i="0" lang="ru-RU" sz="10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 UpdateCategoryRequest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{ Name </a:t>
            </a:r>
            <a:r>
              <a:rPr b="0" i="0" lang="ru-RU" sz="10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ru-RU" sz="10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$"Доп кат {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i</a:t>
            </a:r>
            <a:r>
              <a:rPr b="0" i="0" lang="ru-RU" sz="10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} v2"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});</a:t>
            </a:r>
            <a:endParaRPr b="0" i="0" sz="10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ru-RU" sz="10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       await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Client.</a:t>
            </a:r>
            <a:r>
              <a:rPr b="0" i="0" lang="ru-RU" sz="10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GetAsync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ru-RU" sz="10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$"/api/categories/{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extra</a:t>
            </a:r>
            <a:r>
              <a:rPr b="0" i="0" lang="ru-RU" sz="10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Id</a:t>
            </a:r>
            <a:r>
              <a:rPr b="0" i="0" lang="ru-RU" sz="10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}"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);</a:t>
            </a:r>
            <a:endParaRPr b="0" i="0" sz="10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}</a:t>
            </a:r>
            <a:endParaRPr b="0" i="0" sz="10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ru-RU" sz="10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   await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Client.</a:t>
            </a:r>
            <a:r>
              <a:rPr b="0" i="0" lang="ru-RU" sz="10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GetAsync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ru-RU" sz="10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"/api/categories"</a:t>
            </a: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);</a:t>
            </a:r>
            <a:endParaRPr b="0" i="0" sz="10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4673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b="0" i="0" lang="ru-RU" sz="10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b="0" i="0" sz="1050" u="none" cap="none" strike="noStrike">
              <a:solidFill>
                <a:srgbClr val="ADBAC7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t/>
            </a:r>
            <a:endParaRPr b="0" i="0" sz="850" u="none" cap="none" strike="noStrike">
              <a:solidFill>
                <a:srgbClr val="768390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578" name="Google Shape;1578;g3f758271754_0_1770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3" name="Shape 1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4" name="Google Shape;1584;g3f758271754_0_1776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Бенчмарк </a:t>
            </a:r>
            <a:r>
              <a:rPr lang="ru-RU" sz="5400"/>
              <a:t>–</a:t>
            </a:r>
            <a:r>
              <a:rPr lang="ru-RU"/>
              <a:t> множитель тестов</a:t>
            </a:r>
            <a:endParaRPr/>
          </a:p>
        </p:txBody>
      </p:sp>
      <p:sp>
        <p:nvSpPr>
          <p:cNvPr id="1585" name="Google Shape;1585;g3f758271754_0_1776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0" name="Shape 1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1" name="Google Shape;1591;g3f758271754_0_1781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Бенчмарк </a:t>
            </a:r>
            <a:r>
              <a:rPr lang="ru-RU" sz="5400"/>
              <a:t>–</a:t>
            </a:r>
            <a:r>
              <a:rPr lang="ru-RU"/>
              <a:t> множитель тестов</a:t>
            </a:r>
            <a:endParaRPr/>
          </a:p>
        </p:txBody>
      </p:sp>
      <p:sp>
        <p:nvSpPr>
          <p:cNvPr id="1592" name="Google Shape;1592;g3f758271754_0_1781"/>
          <p:cNvSpPr txBox="1"/>
          <p:nvPr/>
        </p:nvSpPr>
        <p:spPr>
          <a:xfrm>
            <a:off x="597000" y="1814385"/>
            <a:ext cx="11071200" cy="23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Можно было бы подойти со стороны [Theory], но это </a:t>
            </a:r>
            <a:b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не увеличивает количество тест классов, и нагрузка растет неравномерно – просто увеличивается один тест класс, и это даст преимущество в некоторых подходах там, где, например, создается один контейнер на тест класс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93" name="Google Shape;1593;g3f758271754_0_1781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8" name="Shape 1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9" name="Google Shape;1599;g3f758271754_0_1787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Бенчмарк </a:t>
            </a:r>
            <a:r>
              <a:rPr lang="ru-RU" sz="5400"/>
              <a:t>–</a:t>
            </a:r>
            <a:r>
              <a:rPr lang="ru-RU"/>
              <a:t> множитель тестов</a:t>
            </a:r>
            <a:endParaRPr/>
          </a:p>
        </p:txBody>
      </p:sp>
      <p:sp>
        <p:nvSpPr>
          <p:cNvPr id="1600" name="Google Shape;1600;g3f758271754_0_1787"/>
          <p:cNvSpPr txBox="1"/>
          <p:nvPr/>
        </p:nvSpPr>
        <p:spPr>
          <a:xfrm>
            <a:off x="597000" y="1808200"/>
            <a:ext cx="11071200" cy="23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508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ScaleManager в бенчмарке находит пути </a:t>
            </a:r>
            <a:b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до необходимых тестов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508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По заданному </a:t>
            </a:r>
            <a:r>
              <a:rPr b="1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scaleFactor</a:t>
            </a: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копирует исходные тесты необходимое количество раз меняя имя и наследуя оригинальные тесты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01" name="Google Shape;1601;g3f758271754_0_1787"/>
          <p:cNvSpPr txBox="1"/>
          <p:nvPr/>
        </p:nvSpPr>
        <p:spPr>
          <a:xfrm>
            <a:off x="663125" y="4358525"/>
            <a:ext cx="10941600" cy="20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50"/>
              <a:buFont typeface="Arial"/>
              <a:buNone/>
            </a:pPr>
            <a:r>
              <a:rPr b="0" i="0" lang="ru-RU" sz="170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public class</a:t>
            </a:r>
            <a:r>
              <a:rPr b="0" i="0" lang="ru-RU" sz="170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 ProductServiceTests_2</a:t>
            </a:r>
            <a:r>
              <a:rPr b="0" i="0" lang="ru-RU" sz="170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: </a:t>
            </a:r>
            <a:r>
              <a:rPr b="0" i="0" lang="ru-RU" sz="170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ProductServiceTests</a:t>
            </a:r>
            <a:r>
              <a:rPr b="0" i="0" lang="ru-RU" sz="170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{ ... }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50"/>
              <a:buFont typeface="Arial"/>
              <a:buNone/>
            </a:pPr>
            <a:r>
              <a:rPr b="0" i="0" lang="ru-RU" sz="170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public class</a:t>
            </a:r>
            <a:r>
              <a:rPr b="0" i="0" lang="ru-RU" sz="170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 ProductServiceTests_3</a:t>
            </a:r>
            <a:r>
              <a:rPr b="0" i="0" lang="ru-RU" sz="170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: </a:t>
            </a:r>
            <a:r>
              <a:rPr b="0" i="0" lang="ru-RU" sz="170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ProductServiceTests</a:t>
            </a:r>
            <a:r>
              <a:rPr b="0" i="0" lang="ru-RU" sz="170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{ ... }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50"/>
              <a:buFont typeface="Arial"/>
              <a:buNone/>
            </a:pPr>
            <a:r>
              <a:rPr b="0" i="0" lang="ru-RU" sz="170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public class</a:t>
            </a:r>
            <a:r>
              <a:rPr b="0" i="0" lang="ru-RU" sz="170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 ProductServiceTests_4</a:t>
            </a:r>
            <a:r>
              <a:rPr b="0" i="0" lang="ru-RU" sz="170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: </a:t>
            </a:r>
            <a:r>
              <a:rPr b="0" i="0" lang="ru-RU" sz="170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ProductServiceTests</a:t>
            </a:r>
            <a:r>
              <a:rPr b="0" i="0" lang="ru-RU" sz="170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{ ... }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4673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50"/>
              <a:buFont typeface="Arial"/>
              <a:buNone/>
            </a:pPr>
            <a:r>
              <a:rPr b="0" i="0" lang="ru-RU" sz="170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public class</a:t>
            </a:r>
            <a:r>
              <a:rPr b="0" i="0" lang="ru-RU" sz="170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 ProductServiceTests_5</a:t>
            </a:r>
            <a:r>
              <a:rPr b="0" i="0" lang="ru-RU" sz="170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: </a:t>
            </a:r>
            <a:r>
              <a:rPr b="0" i="0" lang="ru-RU" sz="170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ProductServiceTests</a:t>
            </a:r>
            <a:r>
              <a:rPr b="0" i="0" lang="ru-RU" sz="170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{ ... }</a:t>
            </a:r>
            <a:endParaRPr b="0" i="0" sz="1700" u="none" cap="none" strike="noStrike">
              <a:solidFill>
                <a:srgbClr val="ADBAC7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02" name="Google Shape;1602;g3f758271754_0_1787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7" name="Shape 1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8" name="Google Shape;1608;g3f758271754_0_1794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Бенчмарк </a:t>
            </a:r>
            <a:r>
              <a:rPr lang="ru-RU" sz="5400"/>
              <a:t>–</a:t>
            </a:r>
            <a:r>
              <a:rPr lang="ru-RU"/>
              <a:t> миграции</a:t>
            </a:r>
            <a:endParaRPr/>
          </a:p>
        </p:txBody>
      </p:sp>
      <p:sp>
        <p:nvSpPr>
          <p:cNvPr id="1609" name="Google Shape;1609;g3f758271754_0_1794"/>
          <p:cNvSpPr txBox="1"/>
          <p:nvPr/>
        </p:nvSpPr>
        <p:spPr>
          <a:xfrm>
            <a:off x="597000" y="1808200"/>
            <a:ext cx="5499000" cy="26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17 обычных миграций которые добавляют вышеупомянутые сущности (в некоторых правда происходит вайбкод)</a:t>
            </a:r>
            <a:endParaRPr b="1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10" name="Google Shape;1610;g3f758271754_0_17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22924" y="1335375"/>
            <a:ext cx="4681650" cy="5218675"/>
          </a:xfrm>
          <a:prstGeom prst="rect">
            <a:avLst/>
          </a:prstGeom>
          <a:noFill/>
          <a:ln>
            <a:noFill/>
          </a:ln>
        </p:spPr>
      </p:pic>
      <p:sp>
        <p:nvSpPr>
          <p:cNvPr id="1611" name="Google Shape;1611;g3f758271754_0_1794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6" name="Shape 1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" name="Google Shape;1617;g3f758271754_0_1801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Бенчмарк </a:t>
            </a:r>
            <a:r>
              <a:rPr lang="ru-RU" sz="5400"/>
              <a:t>–</a:t>
            </a:r>
            <a:r>
              <a:rPr lang="ru-RU"/>
              <a:t> миграции</a:t>
            </a:r>
            <a:endParaRPr/>
          </a:p>
        </p:txBody>
      </p:sp>
      <p:sp>
        <p:nvSpPr>
          <p:cNvPr id="1618" name="Google Shape;1618;g3f758271754_0_1801"/>
          <p:cNvSpPr txBox="1"/>
          <p:nvPr/>
        </p:nvSpPr>
        <p:spPr>
          <a:xfrm>
            <a:off x="597000" y="1524625"/>
            <a:ext cx="11071200" cy="50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namespace</a:t>
            </a: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 FastIntegrationTests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Infrastructure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Migrations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{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768390"/>
                </a:solidFill>
                <a:latin typeface="Roboto Mono"/>
                <a:ea typeface="Roboto Mono"/>
                <a:cs typeface="Roboto Mono"/>
                <a:sym typeface="Roboto Mono"/>
              </a:rPr>
              <a:t>    /// &lt;</a:t>
            </a:r>
            <a:r>
              <a:rPr b="0" i="0" lang="ru-RU" sz="750" u="none" cap="none" strike="noStrike">
                <a:solidFill>
                  <a:srgbClr val="8DDB8C"/>
                </a:solidFill>
                <a:latin typeface="Roboto Mono"/>
                <a:ea typeface="Roboto Mono"/>
                <a:cs typeface="Roboto Mono"/>
                <a:sym typeface="Roboto Mono"/>
              </a:rPr>
              <a:t>inheritdoc</a:t>
            </a:r>
            <a:r>
              <a:rPr b="0" i="0" lang="ru-RU" sz="750" u="none" cap="none" strike="noStrike">
                <a:solidFill>
                  <a:srgbClr val="768390"/>
                </a:solidFill>
                <a:latin typeface="Roboto Mono"/>
                <a:ea typeface="Roboto Mono"/>
                <a:cs typeface="Roboto Mono"/>
                <a:sym typeface="Roboto Mono"/>
              </a:rPr>
              <a:t> /&gt;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   public partial class</a:t>
            </a: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 InitialCreate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: </a:t>
            </a: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Migration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{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768390"/>
                </a:solidFill>
                <a:latin typeface="Roboto Mono"/>
                <a:ea typeface="Roboto Mono"/>
                <a:cs typeface="Roboto Mono"/>
                <a:sym typeface="Roboto Mono"/>
              </a:rPr>
              <a:t>        /// &lt;</a:t>
            </a:r>
            <a:r>
              <a:rPr b="0" i="0" lang="ru-RU" sz="750" u="none" cap="none" strike="noStrike">
                <a:solidFill>
                  <a:srgbClr val="8DDB8C"/>
                </a:solidFill>
                <a:latin typeface="Roboto Mono"/>
                <a:ea typeface="Roboto Mono"/>
                <a:cs typeface="Roboto Mono"/>
                <a:sym typeface="Roboto Mono"/>
              </a:rPr>
              <a:t>inheritdoc</a:t>
            </a:r>
            <a:r>
              <a:rPr b="0" i="0" lang="ru-RU" sz="750" u="none" cap="none" strike="noStrike">
                <a:solidFill>
                  <a:srgbClr val="768390"/>
                </a:solidFill>
                <a:latin typeface="Roboto Mono"/>
                <a:ea typeface="Roboto Mono"/>
                <a:cs typeface="Roboto Mono"/>
                <a:sym typeface="Roboto Mono"/>
              </a:rPr>
              <a:t> /&gt;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       protected override void</a:t>
            </a:r>
            <a:r>
              <a:rPr b="0" i="0" lang="ru-RU" sz="7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 Up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MigrationBuilder migrationBuilder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{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migrationBuilder.</a:t>
            </a:r>
            <a:r>
              <a:rPr b="0" i="0" lang="ru-RU" sz="7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CreateTable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name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: 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"Orders"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columns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: </a:t>
            </a: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table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=&gt; new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{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    Id 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table.</a:t>
            </a:r>
            <a:r>
              <a:rPr b="0" i="0" lang="ru-RU" sz="7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Column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&lt;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int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&gt;(</a:t>
            </a: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type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: 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"integer"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nullable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: </a:t>
            </a:r>
            <a:r>
              <a:rPr b="0" i="0" lang="ru-RU" sz="750" u="none" cap="none" strike="noStrike">
                <a:solidFill>
                  <a:srgbClr val="6CB6FF"/>
                </a:solidFill>
                <a:latin typeface="Roboto Mono"/>
                <a:ea typeface="Roboto Mono"/>
                <a:cs typeface="Roboto Mono"/>
                <a:sym typeface="Roboto Mono"/>
              </a:rPr>
              <a:t>false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        .</a:t>
            </a:r>
            <a:r>
              <a:rPr b="0" i="0" lang="ru-RU" sz="7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Annotation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"Npgsql:ValueGenerationStrategy"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, NpgsqlValueGenerationStrategy.IdentityByDefaultColumn),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    CreatedAt 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table.</a:t>
            </a:r>
            <a:r>
              <a:rPr b="0" i="0" lang="ru-RU" sz="7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Column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&lt;</a:t>
            </a: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DateTime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&gt;(</a:t>
            </a: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type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: 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"timestamp with time zone"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nullable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: </a:t>
            </a:r>
            <a:r>
              <a:rPr b="0" i="0" lang="ru-RU" sz="750" u="none" cap="none" strike="noStrike">
                <a:solidFill>
                  <a:srgbClr val="6CB6FF"/>
                </a:solidFill>
                <a:latin typeface="Roboto Mono"/>
                <a:ea typeface="Roboto Mono"/>
                <a:cs typeface="Roboto Mono"/>
                <a:sym typeface="Roboto Mono"/>
              </a:rPr>
              <a:t>false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    Status 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table.</a:t>
            </a:r>
            <a:r>
              <a:rPr b="0" i="0" lang="ru-RU" sz="7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Column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&lt;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int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&gt;(</a:t>
            </a: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type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: 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"integer"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nullable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: </a:t>
            </a:r>
            <a:r>
              <a:rPr b="0" i="0" lang="ru-RU" sz="750" u="none" cap="none" strike="noStrike">
                <a:solidFill>
                  <a:srgbClr val="6CB6FF"/>
                </a:solidFill>
                <a:latin typeface="Roboto Mono"/>
                <a:ea typeface="Roboto Mono"/>
                <a:cs typeface="Roboto Mono"/>
                <a:sym typeface="Roboto Mono"/>
              </a:rPr>
              <a:t>false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    TotalAmount 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table.</a:t>
            </a:r>
            <a:r>
              <a:rPr b="0" i="0" lang="ru-RU" sz="7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Column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&lt;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decimal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&gt;(</a:t>
            </a: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type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: 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"numeric(18,2)"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nullable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: </a:t>
            </a:r>
            <a:r>
              <a:rPr b="0" i="0" lang="ru-RU" sz="750" u="none" cap="none" strike="noStrike">
                <a:solidFill>
                  <a:srgbClr val="6CB6FF"/>
                </a:solidFill>
                <a:latin typeface="Roboto Mono"/>
                <a:ea typeface="Roboto Mono"/>
                <a:cs typeface="Roboto Mono"/>
                <a:sym typeface="Roboto Mono"/>
              </a:rPr>
              <a:t>false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},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constraints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: </a:t>
            </a: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table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=&gt;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{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    table.</a:t>
            </a:r>
            <a:r>
              <a:rPr b="0" i="0" lang="ru-RU" sz="7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PrimaryKey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"PK_Orders"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x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=&gt;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x.Id);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});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t/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migrationBuilder.</a:t>
            </a:r>
            <a:r>
              <a:rPr b="0" i="0" lang="ru-RU" sz="7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CreateTable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name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: 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"Products"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columns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: </a:t>
            </a: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table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=&gt; new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{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    Id 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table.</a:t>
            </a:r>
            <a:r>
              <a:rPr b="0" i="0" lang="ru-RU" sz="7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Column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&lt;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int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&gt;(</a:t>
            </a: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type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: 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"integer"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nullable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: </a:t>
            </a:r>
            <a:r>
              <a:rPr b="0" i="0" lang="ru-RU" sz="750" u="none" cap="none" strike="noStrike">
                <a:solidFill>
                  <a:srgbClr val="6CB6FF"/>
                </a:solidFill>
                <a:latin typeface="Roboto Mono"/>
                <a:ea typeface="Roboto Mono"/>
                <a:cs typeface="Roboto Mono"/>
                <a:sym typeface="Roboto Mono"/>
              </a:rPr>
              <a:t>false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        .</a:t>
            </a:r>
            <a:r>
              <a:rPr b="0" i="0" lang="ru-RU" sz="7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Annotation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"Npgsql:ValueGenerationStrategy"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, NpgsqlValueGenerationStrategy.IdentityByDefaultColumn),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    Name 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table.</a:t>
            </a:r>
            <a:r>
              <a:rPr b="0" i="0" lang="ru-RU" sz="7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Column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&lt;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string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&gt;(</a:t>
            </a: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type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: 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"character varying(200)"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maxLength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: </a:t>
            </a:r>
            <a:r>
              <a:rPr b="0" i="0" lang="ru-RU" sz="750" u="none" cap="none" strike="noStrike">
                <a:solidFill>
                  <a:srgbClr val="6CB6FF"/>
                </a:solidFill>
                <a:latin typeface="Roboto Mono"/>
                <a:ea typeface="Roboto Mono"/>
                <a:cs typeface="Roboto Mono"/>
                <a:sym typeface="Roboto Mono"/>
              </a:rPr>
              <a:t>200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nullable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: </a:t>
            </a:r>
            <a:r>
              <a:rPr b="0" i="0" lang="ru-RU" sz="750" u="none" cap="none" strike="noStrike">
                <a:solidFill>
                  <a:srgbClr val="6CB6FF"/>
                </a:solidFill>
                <a:latin typeface="Roboto Mono"/>
                <a:ea typeface="Roboto Mono"/>
                <a:cs typeface="Roboto Mono"/>
                <a:sym typeface="Roboto Mono"/>
              </a:rPr>
              <a:t>false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    Description 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table.</a:t>
            </a:r>
            <a:r>
              <a:rPr b="0" i="0" lang="ru-RU" sz="7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Column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&lt;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string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&gt;(</a:t>
            </a: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type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: 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"character varying(1000)"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maxLength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: </a:t>
            </a:r>
            <a:r>
              <a:rPr b="0" i="0" lang="ru-RU" sz="750" u="none" cap="none" strike="noStrike">
                <a:solidFill>
                  <a:srgbClr val="6CB6FF"/>
                </a:solidFill>
                <a:latin typeface="Roboto Mono"/>
                <a:ea typeface="Roboto Mono"/>
                <a:cs typeface="Roboto Mono"/>
                <a:sym typeface="Roboto Mono"/>
              </a:rPr>
              <a:t>1000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nullable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: </a:t>
            </a:r>
            <a:r>
              <a:rPr b="0" i="0" lang="ru-RU" sz="750" u="none" cap="none" strike="noStrike">
                <a:solidFill>
                  <a:srgbClr val="6CB6FF"/>
                </a:solidFill>
                <a:latin typeface="Roboto Mono"/>
                <a:ea typeface="Roboto Mono"/>
                <a:cs typeface="Roboto Mono"/>
                <a:sym typeface="Roboto Mono"/>
              </a:rPr>
              <a:t>false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    Price 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table.</a:t>
            </a:r>
            <a:r>
              <a:rPr b="0" i="0" lang="ru-RU" sz="7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Column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&lt;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decimal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&gt;(</a:t>
            </a: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type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: 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"numeric(18,2)"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nullable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: </a:t>
            </a:r>
            <a:r>
              <a:rPr b="0" i="0" lang="ru-RU" sz="750" u="none" cap="none" strike="noStrike">
                <a:solidFill>
                  <a:srgbClr val="6CB6FF"/>
                </a:solidFill>
                <a:latin typeface="Roboto Mono"/>
                <a:ea typeface="Roboto Mono"/>
                <a:cs typeface="Roboto Mono"/>
                <a:sym typeface="Roboto Mono"/>
              </a:rPr>
              <a:t>false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    CreatedAt 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table.</a:t>
            </a:r>
            <a:r>
              <a:rPr b="0" i="0" lang="ru-RU" sz="7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Column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&lt;</a:t>
            </a: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DateTime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&gt;(</a:t>
            </a: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type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: 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"timestamp with time zone"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nullable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: </a:t>
            </a:r>
            <a:r>
              <a:rPr b="0" i="0" lang="ru-RU" sz="750" u="none" cap="none" strike="noStrike">
                <a:solidFill>
                  <a:srgbClr val="6CB6FF"/>
                </a:solidFill>
                <a:latin typeface="Roboto Mono"/>
                <a:ea typeface="Roboto Mono"/>
                <a:cs typeface="Roboto Mono"/>
                <a:sym typeface="Roboto Mono"/>
              </a:rPr>
              <a:t>false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},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constraints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: </a:t>
            </a: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table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=&gt;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{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    table.</a:t>
            </a:r>
            <a:r>
              <a:rPr b="0" i="0" lang="ru-RU" sz="7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PrimaryKey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"PK_Products"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x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=&gt;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x.Id);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});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t/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4673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migrationBuilder.</a:t>
            </a:r>
            <a:r>
              <a:rPr b="0" i="0" lang="ru-RU" sz="7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CreateTable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endParaRPr b="0" i="0" sz="750" u="none" cap="none" strike="noStrike">
              <a:solidFill>
                <a:srgbClr val="ADBAC7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4673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...</a:t>
            </a:r>
            <a:endParaRPr b="0" i="0" sz="750" u="none" cap="none" strike="noStrike">
              <a:solidFill>
                <a:srgbClr val="ADBAC7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19" name="Google Shape;1619;g3f758271754_0_1801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4" name="Shape 1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5" name="Google Shape;1625;g3f758271754_0_1807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Бенчмарк </a:t>
            </a:r>
            <a:r>
              <a:rPr lang="ru-RU" sz="5400"/>
              <a:t>–</a:t>
            </a:r>
            <a:r>
              <a:rPr lang="ru-RU"/>
              <a:t> миграции</a:t>
            </a:r>
            <a:endParaRPr/>
          </a:p>
        </p:txBody>
      </p:sp>
      <p:sp>
        <p:nvSpPr>
          <p:cNvPr id="1626" name="Google Shape;1626;g3f758271754_0_1807"/>
          <p:cNvSpPr txBox="1"/>
          <p:nvPr/>
        </p:nvSpPr>
        <p:spPr>
          <a:xfrm>
            <a:off x="597000" y="1524625"/>
            <a:ext cx="11071200" cy="51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namespace</a:t>
            </a: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 FastIntegrationTests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Infrastructure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Migrations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{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768390"/>
                </a:solidFill>
                <a:latin typeface="Roboto Mono"/>
                <a:ea typeface="Roboto Mono"/>
                <a:cs typeface="Roboto Mono"/>
                <a:sym typeface="Roboto Mono"/>
              </a:rPr>
              <a:t>    /// &lt;</a:t>
            </a:r>
            <a:r>
              <a:rPr b="0" i="0" lang="ru-RU" sz="750" u="none" cap="none" strike="noStrike">
                <a:solidFill>
                  <a:srgbClr val="8DDB8C"/>
                </a:solidFill>
                <a:latin typeface="Roboto Mono"/>
                <a:ea typeface="Roboto Mono"/>
                <a:cs typeface="Roboto Mono"/>
                <a:sym typeface="Roboto Mono"/>
              </a:rPr>
              <a:t>summary</a:t>
            </a:r>
            <a:r>
              <a:rPr b="0" i="0" lang="ru-RU" sz="750" u="none" cap="none" strike="noStrike">
                <a:solidFill>
                  <a:srgbClr val="768390"/>
                </a:solidFill>
                <a:latin typeface="Roboto Mono"/>
                <a:ea typeface="Roboto Mono"/>
                <a:cs typeface="Roboto Mono"/>
                <a:sym typeface="Roboto Mono"/>
              </a:rPr>
              <a:t>&gt;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768390"/>
                </a:solidFill>
                <a:latin typeface="Roboto Mono"/>
                <a:ea typeface="Roboto Mono"/>
                <a:cs typeface="Roboto Mono"/>
                <a:sym typeface="Roboto Mono"/>
              </a:rPr>
              <a:t>    /// Create_Categories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768390"/>
                </a:solidFill>
                <a:latin typeface="Roboto Mono"/>
                <a:ea typeface="Roboto Mono"/>
                <a:cs typeface="Roboto Mono"/>
                <a:sym typeface="Roboto Mono"/>
              </a:rPr>
              <a:t>    /// &lt;/</a:t>
            </a:r>
            <a:r>
              <a:rPr b="0" i="0" lang="ru-RU" sz="750" u="none" cap="none" strike="noStrike">
                <a:solidFill>
                  <a:srgbClr val="8DDB8C"/>
                </a:solidFill>
                <a:latin typeface="Roboto Mono"/>
                <a:ea typeface="Roboto Mono"/>
                <a:cs typeface="Roboto Mono"/>
                <a:sym typeface="Roboto Mono"/>
              </a:rPr>
              <a:t>summary</a:t>
            </a:r>
            <a:r>
              <a:rPr b="0" i="0" lang="ru-RU" sz="750" u="none" cap="none" strike="noStrike">
                <a:solidFill>
                  <a:srgbClr val="768390"/>
                </a:solidFill>
                <a:latin typeface="Roboto Mono"/>
                <a:ea typeface="Roboto Mono"/>
                <a:cs typeface="Roboto Mono"/>
                <a:sym typeface="Roboto Mono"/>
              </a:rPr>
              <a:t>&gt;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[</a:t>
            </a: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Migration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"20260416000006_Create_Categories"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)]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   public partial class</a:t>
            </a: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 Create_Categories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: </a:t>
            </a: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Migration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{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768390"/>
                </a:solidFill>
                <a:latin typeface="Roboto Mono"/>
                <a:ea typeface="Roboto Mono"/>
                <a:cs typeface="Roboto Mono"/>
                <a:sym typeface="Roboto Mono"/>
              </a:rPr>
              <a:t>        /// &lt;</a:t>
            </a:r>
            <a:r>
              <a:rPr b="0" i="0" lang="ru-RU" sz="750" u="none" cap="none" strike="noStrike">
                <a:solidFill>
                  <a:srgbClr val="8DDB8C"/>
                </a:solidFill>
                <a:latin typeface="Roboto Mono"/>
                <a:ea typeface="Roboto Mono"/>
                <a:cs typeface="Roboto Mono"/>
                <a:sym typeface="Roboto Mono"/>
              </a:rPr>
              <a:t>inheritdoc</a:t>
            </a:r>
            <a:r>
              <a:rPr b="0" i="0" lang="ru-RU" sz="750" u="none" cap="none" strike="noStrike">
                <a:solidFill>
                  <a:srgbClr val="768390"/>
                </a:solidFill>
                <a:latin typeface="Roboto Mono"/>
                <a:ea typeface="Roboto Mono"/>
                <a:cs typeface="Roboto Mono"/>
                <a:sym typeface="Roboto Mono"/>
              </a:rPr>
              <a:t> /&gt;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       protected override void</a:t>
            </a:r>
            <a:r>
              <a:rPr b="0" i="0" lang="ru-RU" sz="7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 Up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MigrationBuilder migrationBuilder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{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migrationBuilder.</a:t>
            </a:r>
            <a:r>
              <a:rPr b="0" i="0" lang="ru-RU" sz="7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Sql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@"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CREATE TABLE 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Categories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(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   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Id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serial PRIMARY KEY,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   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Name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varchar(200) NOT NULL,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   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Slug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varchar(200) NOT NULL,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   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ParentId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integer NULL REFERENCES 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Categories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Id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) ON DELETE SET NULL,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   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SortOrder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integer NOT NULL DEFAULT 0,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   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CreatedAt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timestamp with time zone NOT NULL DEFAULT now()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);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CREATE UNIQUE INDEX 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IX_Categories_Slug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ON 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Categories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(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Slug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);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CREATE INDEX 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IX_Categories_ParentId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ON 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Categories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(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ParentId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);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t/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CREATE TABLE 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ProductCategories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(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   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ProductId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integer NOT NULL REFERENCES 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Products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Id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) ON DELETE CASCADE,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   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CategoryId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integer NOT NULL REFERENCES 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Categories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Id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) ON DELETE CASCADE,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   PRIMARY KEY (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ProductId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CategoryId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);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CREATE INDEX 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IX_ProductCategories_CategoryId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ON 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ProductCategories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(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CategoryId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);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);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}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t/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768390"/>
                </a:solidFill>
                <a:latin typeface="Roboto Mono"/>
                <a:ea typeface="Roboto Mono"/>
                <a:cs typeface="Roboto Mono"/>
                <a:sym typeface="Roboto Mono"/>
              </a:rPr>
              <a:t>        /// &lt;</a:t>
            </a:r>
            <a:r>
              <a:rPr b="0" i="0" lang="ru-RU" sz="750" u="none" cap="none" strike="noStrike">
                <a:solidFill>
                  <a:srgbClr val="8DDB8C"/>
                </a:solidFill>
                <a:latin typeface="Roboto Mono"/>
                <a:ea typeface="Roboto Mono"/>
                <a:cs typeface="Roboto Mono"/>
                <a:sym typeface="Roboto Mono"/>
              </a:rPr>
              <a:t>inheritdoc</a:t>
            </a:r>
            <a:r>
              <a:rPr b="0" i="0" lang="ru-RU" sz="750" u="none" cap="none" strike="noStrike">
                <a:solidFill>
                  <a:srgbClr val="768390"/>
                </a:solidFill>
                <a:latin typeface="Roboto Mono"/>
                <a:ea typeface="Roboto Mono"/>
                <a:cs typeface="Roboto Mono"/>
                <a:sym typeface="Roboto Mono"/>
              </a:rPr>
              <a:t> /&gt;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       protected override void</a:t>
            </a:r>
            <a:r>
              <a:rPr b="0" i="0" lang="ru-RU" sz="7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 Down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ru-RU" sz="7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MigrationBuilder migrationBuilder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{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migrationBuilder.</a:t>
            </a:r>
            <a:r>
              <a:rPr b="0" i="0" lang="ru-RU" sz="7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Sql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@"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DROP TABLE IF EXISTS 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ProductCategories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;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DROP TABLE IF EXISTS 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Categories</a:t>
            </a:r>
            <a:r>
              <a:rPr b="0" i="0" lang="ru-RU" sz="7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""</a:t>
            </a: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;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);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}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}</a:t>
            </a:r>
            <a:endParaRPr b="0" i="0" sz="7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4673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b="0" i="0" lang="ru-RU" sz="7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b="0" i="0" sz="750" u="none" cap="none" strike="noStrike">
              <a:solidFill>
                <a:srgbClr val="ADBAC7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</a:pPr>
            <a:r>
              <a:t/>
            </a:r>
            <a:endParaRPr b="0" i="0" sz="350" u="none" cap="none" strike="noStrike">
              <a:solidFill>
                <a:srgbClr val="F47067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627" name="Google Shape;1627;g3f758271754_0_1807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2" name="Shape 1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3" name="Google Shape;1633;g3f758271754_0_1813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Бенчмарк </a:t>
            </a:r>
            <a:r>
              <a:rPr lang="ru-RU" sz="5400"/>
              <a:t>–</a:t>
            </a:r>
            <a:r>
              <a:rPr lang="ru-RU"/>
              <a:t> </a:t>
            </a:r>
            <a:br>
              <a:rPr lang="ru-RU"/>
            </a:br>
            <a:r>
              <a:rPr lang="ru-RU"/>
              <a:t>миграции </a:t>
            </a:r>
            <a:br>
              <a:rPr lang="ru-RU"/>
            </a:br>
            <a:r>
              <a:rPr lang="ru-RU"/>
              <a:t>для нагрузки</a:t>
            </a:r>
            <a:endParaRPr/>
          </a:p>
        </p:txBody>
      </p:sp>
      <p:pic>
        <p:nvPicPr>
          <p:cNvPr id="1634" name="Google Shape;1634;g3f758271754_0_1813"/>
          <p:cNvPicPr preferRelativeResize="0"/>
          <p:nvPr/>
        </p:nvPicPr>
        <p:blipFill rotWithShape="1">
          <a:blip r:embed="rId3">
            <a:alphaModFix/>
          </a:blip>
          <a:srcRect b="0" l="1361" r="0" t="0"/>
          <a:stretch/>
        </p:blipFill>
        <p:spPr>
          <a:xfrm>
            <a:off x="6949700" y="843225"/>
            <a:ext cx="4427900" cy="532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635" name="Google Shape;1635;g3f758271754_0_1813"/>
          <p:cNvSpPr txBox="1"/>
          <p:nvPr/>
        </p:nvSpPr>
        <p:spPr>
          <a:xfrm>
            <a:off x="587375" y="3152650"/>
            <a:ext cx="58326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100 сгенерированных парных миграций для симуляции линейного роста времени выполнения миграций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36" name="Google Shape;1636;g3f758271754_0_1813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1" name="Shape 1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2" name="Google Shape;1642;g3f758271754_0_1819"/>
          <p:cNvSpPr txBox="1"/>
          <p:nvPr>
            <p:ph type="title"/>
          </p:nvPr>
        </p:nvSpPr>
        <p:spPr>
          <a:xfrm>
            <a:off x="587375" y="584200"/>
            <a:ext cx="110172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 sz="4400"/>
              <a:t>Бенчмарк – миграции для нагрузки</a:t>
            </a:r>
            <a:endParaRPr sz="4400"/>
          </a:p>
        </p:txBody>
      </p:sp>
      <p:sp>
        <p:nvSpPr>
          <p:cNvPr id="1643" name="Google Shape;1643;g3f758271754_0_1819"/>
          <p:cNvSpPr txBox="1"/>
          <p:nvPr/>
        </p:nvSpPr>
        <p:spPr>
          <a:xfrm>
            <a:off x="597000" y="1307500"/>
            <a:ext cx="11071200" cy="53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namespace</a:t>
            </a:r>
            <a:r>
              <a:rPr b="0" i="0" lang="ru-RU" sz="11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 FastIntegrationTests</a:t>
            </a:r>
            <a:r>
              <a:rPr b="0" i="0" lang="ru-RU" sz="11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ru-RU" sz="11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Infrastructure</a:t>
            </a:r>
            <a:r>
              <a:rPr b="0" i="0" lang="ru-RU" sz="11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ru-RU" sz="11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Migrations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{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768390"/>
                </a:solidFill>
                <a:latin typeface="Roboto Mono"/>
                <a:ea typeface="Roboto Mono"/>
                <a:cs typeface="Roboto Mono"/>
                <a:sym typeface="Roboto Mono"/>
              </a:rPr>
              <a:t>    /// &lt;</a:t>
            </a:r>
            <a:r>
              <a:rPr b="0" i="0" lang="ru-RU" sz="1150" u="none" cap="none" strike="noStrike">
                <a:solidFill>
                  <a:srgbClr val="8DDB8C"/>
                </a:solidFill>
                <a:latin typeface="Roboto Mono"/>
                <a:ea typeface="Roboto Mono"/>
                <a:cs typeface="Roboto Mono"/>
                <a:sym typeface="Roboto Mono"/>
              </a:rPr>
              <a:t>inheritdoc</a:t>
            </a:r>
            <a:r>
              <a:rPr b="0" i="0" lang="ru-RU" sz="1150" u="none" cap="none" strike="noStrike">
                <a:solidFill>
                  <a:srgbClr val="768390"/>
                </a:solidFill>
                <a:latin typeface="Roboto Mono"/>
                <a:ea typeface="Roboto Mono"/>
                <a:cs typeface="Roboto Mono"/>
                <a:sym typeface="Roboto Mono"/>
              </a:rPr>
              <a:t> /&gt;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   public partial class</a:t>
            </a:r>
            <a:r>
              <a:rPr b="0" i="0" lang="ru-RU" sz="11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 AddShippingRates</a:t>
            </a:r>
            <a:r>
              <a:rPr b="0" i="0" lang="ru-RU" sz="11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: </a:t>
            </a:r>
            <a:r>
              <a:rPr b="0" i="0" lang="ru-RU" sz="11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Migration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{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768390"/>
                </a:solidFill>
                <a:latin typeface="Roboto Mono"/>
                <a:ea typeface="Roboto Mono"/>
                <a:cs typeface="Roboto Mono"/>
                <a:sym typeface="Roboto Mono"/>
              </a:rPr>
              <a:t>        /// &lt;</a:t>
            </a:r>
            <a:r>
              <a:rPr b="0" i="0" lang="ru-RU" sz="1150" u="none" cap="none" strike="noStrike">
                <a:solidFill>
                  <a:srgbClr val="8DDB8C"/>
                </a:solidFill>
                <a:latin typeface="Roboto Mono"/>
                <a:ea typeface="Roboto Mono"/>
                <a:cs typeface="Roboto Mono"/>
                <a:sym typeface="Roboto Mono"/>
              </a:rPr>
              <a:t>inheritdoc</a:t>
            </a:r>
            <a:r>
              <a:rPr b="0" i="0" lang="ru-RU" sz="1150" u="none" cap="none" strike="noStrike">
                <a:solidFill>
                  <a:srgbClr val="768390"/>
                </a:solidFill>
                <a:latin typeface="Roboto Mono"/>
                <a:ea typeface="Roboto Mono"/>
                <a:cs typeface="Roboto Mono"/>
                <a:sym typeface="Roboto Mono"/>
              </a:rPr>
              <a:t> /&gt;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       protected override void</a:t>
            </a:r>
            <a:r>
              <a:rPr b="0" i="0" lang="ru-RU" sz="11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 Up</a:t>
            </a:r>
            <a:r>
              <a:rPr b="0" i="0" lang="ru-RU" sz="11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ru-RU" sz="11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MigrationBuilder migrationBuilder</a:t>
            </a:r>
            <a:r>
              <a:rPr b="0" i="0" lang="ru-RU" sz="11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{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migrationBuilder.</a:t>
            </a:r>
            <a:r>
              <a:rPr b="0" i="0" lang="ru-RU" sz="11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Sql</a:t>
            </a:r>
            <a:r>
              <a:rPr b="0" i="0" lang="ru-RU" sz="11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@"CREATE TABLE load_tmp_001 (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   id         SERIAL       PRIMARY KEY,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   code       VARCHAR(20)  NOT NULL,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   name       VARCHAR(100) NOT NULL,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   created_at TIMESTAMP    NOT NULL DEFAULT NOW()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);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INSERT INTO load_tmp_001 (code, name)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SELECT 'CODE_' || gs, 'Value ' || gs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FROM generate_series(1, 300) gs;"</a:t>
            </a:r>
            <a:r>
              <a:rPr b="0" i="0" lang="ru-RU" sz="11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);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}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t/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768390"/>
                </a:solidFill>
                <a:latin typeface="Roboto Mono"/>
                <a:ea typeface="Roboto Mono"/>
                <a:cs typeface="Roboto Mono"/>
                <a:sym typeface="Roboto Mono"/>
              </a:rPr>
              <a:t>        /// &lt;</a:t>
            </a:r>
            <a:r>
              <a:rPr b="0" i="0" lang="ru-RU" sz="1150" u="none" cap="none" strike="noStrike">
                <a:solidFill>
                  <a:srgbClr val="8DDB8C"/>
                </a:solidFill>
                <a:latin typeface="Roboto Mono"/>
                <a:ea typeface="Roboto Mono"/>
                <a:cs typeface="Roboto Mono"/>
                <a:sym typeface="Roboto Mono"/>
              </a:rPr>
              <a:t>inheritdoc</a:t>
            </a:r>
            <a:r>
              <a:rPr b="0" i="0" lang="ru-RU" sz="1150" u="none" cap="none" strike="noStrike">
                <a:solidFill>
                  <a:srgbClr val="768390"/>
                </a:solidFill>
                <a:latin typeface="Roboto Mono"/>
                <a:ea typeface="Roboto Mono"/>
                <a:cs typeface="Roboto Mono"/>
                <a:sym typeface="Roboto Mono"/>
              </a:rPr>
              <a:t> /&gt;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       protected override void</a:t>
            </a:r>
            <a:r>
              <a:rPr b="0" i="0" lang="ru-RU" sz="11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 Down</a:t>
            </a:r>
            <a:r>
              <a:rPr b="0" i="0" lang="ru-RU" sz="11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ru-RU" sz="11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MigrationBuilder migrationBuilder</a:t>
            </a:r>
            <a:r>
              <a:rPr b="0" i="0" lang="ru-RU" sz="11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{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migrationBuilder.</a:t>
            </a:r>
            <a:r>
              <a:rPr b="0" i="0" lang="ru-RU" sz="11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Sql</a:t>
            </a:r>
            <a:r>
              <a:rPr b="0" i="0" lang="ru-RU" sz="11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@"DROP TABLE IF EXISTS load_tmp_001;"</a:t>
            </a:r>
            <a:r>
              <a:rPr b="0" i="0" lang="ru-RU" sz="11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);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}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}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4673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b="0" i="0" lang="ru-RU" sz="11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b="0" i="0" sz="1150" u="none" cap="none" strike="noStrike">
              <a:solidFill>
                <a:srgbClr val="ADBAC7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t/>
            </a:r>
            <a:endParaRPr b="0" i="0" sz="750" u="none" cap="none" strike="noStrike">
              <a:solidFill>
                <a:srgbClr val="F47067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644" name="Google Shape;1644;g3f758271754_0_1819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9" name="Shape 1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0" name="Google Shape;1650;g3f758271754_0_1825"/>
          <p:cNvSpPr txBox="1"/>
          <p:nvPr>
            <p:ph type="title"/>
          </p:nvPr>
        </p:nvSpPr>
        <p:spPr>
          <a:xfrm>
            <a:off x="587375" y="584200"/>
            <a:ext cx="110172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 sz="4400"/>
              <a:t>Бенчмарк – миграции для нагрузки</a:t>
            </a:r>
            <a:endParaRPr sz="4400"/>
          </a:p>
        </p:txBody>
      </p:sp>
      <p:sp>
        <p:nvSpPr>
          <p:cNvPr id="1651" name="Google Shape;1651;g3f758271754_0_1825"/>
          <p:cNvSpPr txBox="1"/>
          <p:nvPr/>
        </p:nvSpPr>
        <p:spPr>
          <a:xfrm>
            <a:off x="597000" y="1307500"/>
            <a:ext cx="11071200" cy="53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namespace FastIntegrationTests.Infrastructure.Migrations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{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    /// &lt;inheritdoc /&gt;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    public partial class AddShippingRates : Migration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    {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        /// &lt;inheritdoc /&gt;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        protected override void Up(MigrationBuilder migrationBuilder)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        {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migrationBuilder.Sql(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</a:t>
            </a:r>
            <a:r>
              <a:rPr b="0" i="0" lang="ru-RU" sz="11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@"CREATE TABLE load_tmp_001 (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   id         SERIAL       PRIMARY KEY,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   code       VARCHAR(20)  NOT NULL,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   name       VARCHAR(100) NOT NULL,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   created_at TIMESTAMP    NOT NULL DEFAULT NOW()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);</a:t>
            </a:r>
            <a:endParaRPr b="0" i="0" sz="1150" u="none" cap="none" strike="noStrike">
              <a:solidFill>
                <a:srgbClr val="454C54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INSERT INTO load_tmp_001 (code, name)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SELECT 'CODE_' || gs, 'Value ' || gs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FROM generate_series(1, 300) gs;");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        }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t/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        /// &lt;inheritdoc /&gt;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        protected override void Down(MigrationBuilder migrationBuilder)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        {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migrationBuilder.Sql(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@"DROP TABLE IF EXISTS load_tmp_001;");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        }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    }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4673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b="0" i="0" sz="1150" u="none" cap="none" strike="noStrike">
              <a:solidFill>
                <a:srgbClr val="454C54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t/>
            </a:r>
            <a:endParaRPr b="0" i="0" sz="1150" u="none" cap="none" strike="noStrike">
              <a:solidFill>
                <a:srgbClr val="F47067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652" name="Google Shape;1652;g3f758271754_0_1825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7" name="Shape 1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" name="Google Shape;1658;g3f758271754_0_1831"/>
          <p:cNvSpPr txBox="1"/>
          <p:nvPr>
            <p:ph type="title"/>
          </p:nvPr>
        </p:nvSpPr>
        <p:spPr>
          <a:xfrm>
            <a:off x="587375" y="584200"/>
            <a:ext cx="110172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 sz="4400"/>
              <a:t>Бенчмарк – миграции для нагрузки</a:t>
            </a:r>
            <a:endParaRPr sz="4400"/>
          </a:p>
        </p:txBody>
      </p:sp>
      <p:sp>
        <p:nvSpPr>
          <p:cNvPr id="1659" name="Google Shape;1659;g3f758271754_0_1831"/>
          <p:cNvSpPr txBox="1"/>
          <p:nvPr/>
        </p:nvSpPr>
        <p:spPr>
          <a:xfrm>
            <a:off x="597000" y="1307500"/>
            <a:ext cx="11071200" cy="53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namespace FastIntegrationTests.Infrastructure.Migrations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{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    /// &lt;inheritdoc /&gt;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    public partial class AddShippingRates : Migration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    {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        /// &lt;inheritdoc /&gt;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        protected override void Up(MigrationBuilder migrationBuilder)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        {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migrationBuilder.Sql(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@"CREATE TABLE load_tmp_001 (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    id         SERIAL       PRIMARY KEY,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    code       VARCHAR(20)  NOT NULL,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    name       VARCHAR(100) NOT NULL,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    created_at TIMESTAMP    NOT NULL DEFAULT NOW()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);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INSERT INTO load_tmp_001 (code, name)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SELECT 'CODE_' || gs, 'Value ' || gs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FROM generate_series(1, 300) gs;"</a:t>
            </a:r>
            <a:r>
              <a:rPr b="0" i="0" lang="ru-RU" sz="11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);</a:t>
            </a:r>
            <a:endParaRPr b="0" i="0" sz="1150" u="none" cap="none" strike="noStrike">
              <a:solidFill>
                <a:srgbClr val="454C54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        }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t/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        /// &lt;inheritdoc /&gt;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        protected override void Down(MigrationBuilder migrationBuilder)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        {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migrationBuilder.Sql(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@"DROP TABLE IF EXISTS load_tmp_001;");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        }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    }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4673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b="0" i="0" lang="ru-RU" sz="1150" u="none" cap="none" strike="noStrike">
                <a:solidFill>
                  <a:srgbClr val="454C54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b="0" i="0" sz="1150" u="none" cap="none" strike="noStrike">
              <a:solidFill>
                <a:srgbClr val="454C54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t/>
            </a:r>
            <a:endParaRPr b="0" i="0" sz="1150" u="none" cap="none" strike="noStrike">
              <a:solidFill>
                <a:srgbClr val="454C54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660" name="Google Shape;1660;g3f758271754_0_1831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5" name="Shape 1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6" name="Google Shape;1666;g3f758271754_0_1837"/>
          <p:cNvSpPr txBox="1"/>
          <p:nvPr>
            <p:ph type="title"/>
          </p:nvPr>
        </p:nvSpPr>
        <p:spPr>
          <a:xfrm>
            <a:off x="587375" y="584200"/>
            <a:ext cx="110172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 sz="4400"/>
              <a:t>Бенчмарк – миграции для нагрузки</a:t>
            </a:r>
            <a:endParaRPr sz="4400"/>
          </a:p>
        </p:txBody>
      </p:sp>
      <p:sp>
        <p:nvSpPr>
          <p:cNvPr id="1667" name="Google Shape;1667;g3f758271754_0_1837"/>
          <p:cNvSpPr txBox="1"/>
          <p:nvPr/>
        </p:nvSpPr>
        <p:spPr>
          <a:xfrm>
            <a:off x="597000" y="1307500"/>
            <a:ext cx="11071200" cy="53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namespace</a:t>
            </a:r>
            <a:r>
              <a:rPr b="0" i="0" lang="ru-RU" sz="11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 FastIntegrationTests</a:t>
            </a:r>
            <a:r>
              <a:rPr b="0" i="0" lang="ru-RU" sz="11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ru-RU" sz="11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Infrastructure</a:t>
            </a:r>
            <a:r>
              <a:rPr b="0" i="0" lang="ru-RU" sz="11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.</a:t>
            </a:r>
            <a:r>
              <a:rPr b="0" i="0" lang="ru-RU" sz="11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Migrations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{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768390"/>
                </a:solidFill>
                <a:latin typeface="Roboto Mono"/>
                <a:ea typeface="Roboto Mono"/>
                <a:cs typeface="Roboto Mono"/>
                <a:sym typeface="Roboto Mono"/>
              </a:rPr>
              <a:t>    /// &lt;</a:t>
            </a:r>
            <a:r>
              <a:rPr b="0" i="0" lang="ru-RU" sz="1150" u="none" cap="none" strike="noStrike">
                <a:solidFill>
                  <a:srgbClr val="8DDB8C"/>
                </a:solidFill>
                <a:latin typeface="Roboto Mono"/>
                <a:ea typeface="Roboto Mono"/>
                <a:cs typeface="Roboto Mono"/>
                <a:sym typeface="Roboto Mono"/>
              </a:rPr>
              <a:t>inheritdoc</a:t>
            </a:r>
            <a:r>
              <a:rPr b="0" i="0" lang="ru-RU" sz="1150" u="none" cap="none" strike="noStrike">
                <a:solidFill>
                  <a:srgbClr val="768390"/>
                </a:solidFill>
                <a:latin typeface="Roboto Mono"/>
                <a:ea typeface="Roboto Mono"/>
                <a:cs typeface="Roboto Mono"/>
                <a:sym typeface="Roboto Mono"/>
              </a:rPr>
              <a:t> /&gt;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   public partial class</a:t>
            </a:r>
            <a:r>
              <a:rPr b="0" i="0" lang="ru-RU" sz="11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 DropShippingRates</a:t>
            </a:r>
            <a:r>
              <a:rPr b="0" i="0" lang="ru-RU" sz="11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: </a:t>
            </a:r>
            <a:r>
              <a:rPr b="0" i="0" lang="ru-RU" sz="11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Migration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{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768390"/>
                </a:solidFill>
                <a:latin typeface="Roboto Mono"/>
                <a:ea typeface="Roboto Mono"/>
                <a:cs typeface="Roboto Mono"/>
                <a:sym typeface="Roboto Mono"/>
              </a:rPr>
              <a:t>        /// &lt;</a:t>
            </a:r>
            <a:r>
              <a:rPr b="0" i="0" lang="ru-RU" sz="1150" u="none" cap="none" strike="noStrike">
                <a:solidFill>
                  <a:srgbClr val="8DDB8C"/>
                </a:solidFill>
                <a:latin typeface="Roboto Mono"/>
                <a:ea typeface="Roboto Mono"/>
                <a:cs typeface="Roboto Mono"/>
                <a:sym typeface="Roboto Mono"/>
              </a:rPr>
              <a:t>inheritdoc</a:t>
            </a:r>
            <a:r>
              <a:rPr b="0" i="0" lang="ru-RU" sz="1150" u="none" cap="none" strike="noStrike">
                <a:solidFill>
                  <a:srgbClr val="768390"/>
                </a:solidFill>
                <a:latin typeface="Roboto Mono"/>
                <a:ea typeface="Roboto Mono"/>
                <a:cs typeface="Roboto Mono"/>
                <a:sym typeface="Roboto Mono"/>
              </a:rPr>
              <a:t> /&gt;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       protected override void</a:t>
            </a:r>
            <a:r>
              <a:rPr b="0" i="0" lang="ru-RU" sz="11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 Up</a:t>
            </a:r>
            <a:r>
              <a:rPr b="0" i="0" lang="ru-RU" sz="11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ru-RU" sz="11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MigrationBuilder migrationBuilder</a:t>
            </a:r>
            <a:r>
              <a:rPr b="0" i="0" lang="ru-RU" sz="11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{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migrationBuilder.</a:t>
            </a:r>
            <a:r>
              <a:rPr b="0" i="0" lang="ru-RU" sz="11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Sql</a:t>
            </a:r>
            <a:r>
              <a:rPr b="0" i="0" lang="ru-RU" sz="11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@"DROP TABLE IF EXISTS load_tmp_001;"</a:t>
            </a:r>
            <a:r>
              <a:rPr b="0" i="0" lang="ru-RU" sz="11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);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}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t/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768390"/>
                </a:solidFill>
                <a:latin typeface="Roboto Mono"/>
                <a:ea typeface="Roboto Mono"/>
                <a:cs typeface="Roboto Mono"/>
                <a:sym typeface="Roboto Mono"/>
              </a:rPr>
              <a:t>        /// &lt;</a:t>
            </a:r>
            <a:r>
              <a:rPr b="0" i="0" lang="ru-RU" sz="1150" u="none" cap="none" strike="noStrike">
                <a:solidFill>
                  <a:srgbClr val="8DDB8C"/>
                </a:solidFill>
                <a:latin typeface="Roboto Mono"/>
                <a:ea typeface="Roboto Mono"/>
                <a:cs typeface="Roboto Mono"/>
                <a:sym typeface="Roboto Mono"/>
              </a:rPr>
              <a:t>inheritdoc</a:t>
            </a:r>
            <a:r>
              <a:rPr b="0" i="0" lang="ru-RU" sz="1150" u="none" cap="none" strike="noStrike">
                <a:solidFill>
                  <a:srgbClr val="768390"/>
                </a:solidFill>
                <a:latin typeface="Roboto Mono"/>
                <a:ea typeface="Roboto Mono"/>
                <a:cs typeface="Roboto Mono"/>
                <a:sym typeface="Roboto Mono"/>
              </a:rPr>
              <a:t> /&gt;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        protected override void</a:t>
            </a:r>
            <a:r>
              <a:rPr b="0" i="0" lang="ru-RU" sz="1150" u="none" cap="none" strike="noStrike">
                <a:solidFill>
                  <a:srgbClr val="DCBDFB"/>
                </a:solidFill>
                <a:latin typeface="Roboto Mono"/>
                <a:ea typeface="Roboto Mono"/>
                <a:cs typeface="Roboto Mono"/>
                <a:sym typeface="Roboto Mono"/>
              </a:rPr>
              <a:t> Down</a:t>
            </a:r>
            <a:r>
              <a:rPr b="0" i="0" lang="ru-RU" sz="11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ru-RU" sz="1150" u="none" cap="none" strike="noStrike">
                <a:solidFill>
                  <a:srgbClr val="F69D50"/>
                </a:solidFill>
                <a:latin typeface="Roboto Mono"/>
                <a:ea typeface="Roboto Mono"/>
                <a:cs typeface="Roboto Mono"/>
                <a:sym typeface="Roboto Mono"/>
              </a:rPr>
              <a:t>MigrationBuilder migrationBuilder</a:t>
            </a:r>
            <a:r>
              <a:rPr b="0" i="0" lang="ru-RU" sz="11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    {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t/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ru-RU" sz="11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   	   }</a:t>
            </a:r>
            <a:endParaRPr b="0" i="0" sz="115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4673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b="0" i="0" lang="ru-RU" sz="115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b="0" i="0" sz="1150" u="none" cap="none" strike="noStrike">
              <a:solidFill>
                <a:srgbClr val="ADBAC7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t/>
            </a:r>
            <a:endParaRPr b="0" i="0" sz="1150" u="none" cap="none" strike="noStrike">
              <a:solidFill>
                <a:srgbClr val="F47067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668" name="Google Shape;1668;g3f758271754_0_1837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3" name="Shape 1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4" name="Google Shape;1674;g3f758271754_0_1843"/>
          <p:cNvSpPr txBox="1"/>
          <p:nvPr>
            <p:ph type="title"/>
          </p:nvPr>
        </p:nvSpPr>
        <p:spPr>
          <a:xfrm>
            <a:off x="587375" y="584200"/>
            <a:ext cx="11017200" cy="76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 sz="4400"/>
              <a:t>Бенчмарк – миграции для нагрузки</a:t>
            </a:r>
            <a:endParaRPr sz="4400"/>
          </a:p>
        </p:txBody>
      </p:sp>
      <p:sp>
        <p:nvSpPr>
          <p:cNvPr id="1675" name="Google Shape;1675;g3f758271754_0_1843"/>
          <p:cNvSpPr txBox="1"/>
          <p:nvPr/>
        </p:nvSpPr>
        <p:spPr>
          <a:xfrm>
            <a:off x="587375" y="1808175"/>
            <a:ext cx="11071200" cy="46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508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Берёт файлы benchmark-миграций (20990101*.cs), сортирует по имени </a:t>
            </a:r>
            <a:b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(= по timestamp), берёт последние toHide штук (TakeLast)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508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Перемещает каждую пару (.cs + .Designer.cs) </a:t>
            </a:r>
            <a:b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 Migrations/__hidden/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50800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Папка __hidden/ исключена из компиляции (&lt;Compile Remove="Migrations\__hidden\**" /&gt;) → при следующей сборке EF Core их не видит → в проекте </a:t>
            </a:r>
            <a:b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ровно N миграций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76" name="Google Shape;1676;g3f758271754_0_1843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1" name="Shape 1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2" name="Google Shape;1682;g3f758271754_0_1849"/>
          <p:cNvSpPr txBox="1"/>
          <p:nvPr>
            <p:ph type="title"/>
          </p:nvPr>
        </p:nvSpPr>
        <p:spPr>
          <a:xfrm>
            <a:off x="587375" y="584200"/>
            <a:ext cx="11017200" cy="76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 sz="4400"/>
              <a:t>Бенчмарк – миграции для нагрузки</a:t>
            </a:r>
            <a:endParaRPr sz="4400"/>
          </a:p>
        </p:txBody>
      </p:sp>
      <p:graphicFrame>
        <p:nvGraphicFramePr>
          <p:cNvPr id="1683" name="Google Shape;1683;g3f758271754_0_1849"/>
          <p:cNvGraphicFramePr/>
          <p:nvPr/>
        </p:nvGraphicFramePr>
        <p:xfrm>
          <a:off x="1225125" y="2090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{ECFD0D11-927A-453F-B870-CA15676B2C1F}</a:tableStyleId>
              </a:tblPr>
              <a:tblGrid>
                <a:gridCol w="2671225"/>
                <a:gridCol w="2979125"/>
                <a:gridCol w="3357225"/>
              </a:tblGrid>
              <a:tr h="3227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ru-RU" sz="2200" u="none" cap="none" strike="noStrike">
                          <a:solidFill>
                            <a:srgbClr val="FEFFFE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Целевое N</a:t>
                      </a:r>
                      <a:endParaRPr sz="22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2291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ru-RU" sz="2200" u="none" cap="none" strike="noStrike">
                          <a:solidFill>
                            <a:srgbClr val="FEFFFE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Прячем</a:t>
                      </a:r>
                      <a:endParaRPr sz="22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2291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ru-RU" sz="2200" u="none" cap="none" strike="noStrike">
                          <a:solidFill>
                            <a:srgbClr val="FEFFFE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Остаётся</a:t>
                      </a:r>
                      <a:endParaRPr sz="2200" u="none" cap="none" strike="noStrike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2291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452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i="1" lang="ru-RU" sz="3000" u="none" cap="none" strike="noStrike">
                          <a:solidFill>
                            <a:srgbClr val="FEFFFE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17</a:t>
                      </a:r>
                      <a:endParaRPr sz="3000" u="none" cap="none" strike="noStrike">
                        <a:solidFill>
                          <a:srgbClr val="FEFFFE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2291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i="1" lang="ru-RU" sz="3000" u="none" cap="none" strike="noStrike">
                          <a:solidFill>
                            <a:srgbClr val="FEFFFE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100</a:t>
                      </a:r>
                      <a:endParaRPr sz="3000" u="none" cap="none" strike="noStrike">
                        <a:solidFill>
                          <a:srgbClr val="FEFFFE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2291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i="1" lang="ru-RU" sz="3000" u="none" cap="none" strike="noStrike">
                          <a:solidFill>
                            <a:srgbClr val="FEFFFE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17 реальных</a:t>
                      </a:r>
                      <a:endParaRPr sz="3000" u="none" cap="none" strike="noStrike">
                        <a:solidFill>
                          <a:srgbClr val="FEFFFE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2291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917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i="1" lang="ru-RU" sz="3000" u="none" cap="none" strike="noStrike">
                          <a:solidFill>
                            <a:srgbClr val="FEFFFE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42</a:t>
                      </a:r>
                      <a:endParaRPr sz="3000" u="none" cap="none" strike="noStrike">
                        <a:solidFill>
                          <a:srgbClr val="FEFFFE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i="1" lang="ru-RU" sz="3000" u="none" cap="none" strike="noStrike">
                          <a:solidFill>
                            <a:srgbClr val="FEFFFE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75</a:t>
                      </a:r>
                      <a:endParaRPr sz="3000" u="none" cap="none" strike="noStrike">
                        <a:solidFill>
                          <a:srgbClr val="FEFFFE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i="1" lang="ru-RU" sz="3000" u="none" cap="none" strike="noStrike">
                          <a:solidFill>
                            <a:srgbClr val="FEFFFE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17 + 25</a:t>
                      </a:r>
                      <a:endParaRPr sz="3000" u="none" cap="none" strike="noStrike">
                        <a:solidFill>
                          <a:srgbClr val="FEFFFE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0552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i="1" lang="ru-RU" sz="3000" u="none" cap="none" strike="noStrike">
                          <a:solidFill>
                            <a:srgbClr val="FEFFFE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67</a:t>
                      </a:r>
                      <a:endParaRPr i="1" sz="3000" u="none" cap="none" strike="noStrike">
                        <a:solidFill>
                          <a:srgbClr val="FEFFFE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i="1" lang="ru-RU" sz="3000" u="none" cap="none" strike="noStrike">
                          <a:solidFill>
                            <a:srgbClr val="FEFFFE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50</a:t>
                      </a:r>
                      <a:endParaRPr i="1" sz="3000" u="none" cap="none" strike="noStrike">
                        <a:solidFill>
                          <a:srgbClr val="FEFFFE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i="1" lang="ru-RU" sz="3000" u="none" cap="none" strike="noStrike">
                          <a:solidFill>
                            <a:srgbClr val="FEFFFE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17 + 50</a:t>
                      </a:r>
                      <a:endParaRPr i="1" sz="3000" u="none" cap="none" strike="noStrike">
                        <a:solidFill>
                          <a:srgbClr val="FEFFFE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0552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i="1" lang="ru-RU" sz="3000" u="none" cap="none" strike="noStrike">
                          <a:solidFill>
                            <a:srgbClr val="FEFFFE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92</a:t>
                      </a:r>
                      <a:endParaRPr i="1" sz="3000" u="none" cap="none" strike="noStrike">
                        <a:solidFill>
                          <a:srgbClr val="FEFFFE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i="1" lang="ru-RU" sz="3000" u="none" cap="none" strike="noStrike">
                          <a:solidFill>
                            <a:srgbClr val="FEFFFE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25</a:t>
                      </a:r>
                      <a:endParaRPr i="1" sz="3000" u="none" cap="none" strike="noStrike">
                        <a:solidFill>
                          <a:srgbClr val="FEFFFE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i="1" lang="ru-RU" sz="3000" u="none" cap="none" strike="noStrike">
                          <a:solidFill>
                            <a:srgbClr val="FEFFFE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17 + 75</a:t>
                      </a:r>
                      <a:endParaRPr i="1" sz="3000" u="none" cap="none" strike="noStrike">
                        <a:solidFill>
                          <a:srgbClr val="FEFFFE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0552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i="1" lang="ru-RU" sz="3000" u="none" cap="none" strike="noStrike">
                          <a:solidFill>
                            <a:srgbClr val="FEFFFE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117</a:t>
                      </a:r>
                      <a:endParaRPr i="1" sz="3000" u="none" cap="none" strike="noStrike">
                        <a:solidFill>
                          <a:srgbClr val="FEFFFE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i="1" lang="ru-RU" sz="3000" u="none" cap="none" strike="noStrike">
                          <a:solidFill>
                            <a:srgbClr val="FEFFFE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i="1" sz="3000" u="none" cap="none" strike="noStrike">
                        <a:solidFill>
                          <a:srgbClr val="FEFFFE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i="1" lang="ru-RU" sz="3000" u="none" cap="none" strike="noStrike">
                          <a:solidFill>
                            <a:srgbClr val="FEFFFE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всё</a:t>
                      </a:r>
                      <a:endParaRPr i="1" sz="3000" u="none" cap="none" strike="noStrike">
                        <a:solidFill>
                          <a:srgbClr val="FEFFFE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684" name="Google Shape;1684;g3f758271754_0_1849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9" name="Shape 1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0" name="Google Shape;1690;g3f758271754_0_1855"/>
          <p:cNvSpPr txBox="1"/>
          <p:nvPr>
            <p:ph type="title"/>
          </p:nvPr>
        </p:nvSpPr>
        <p:spPr>
          <a:xfrm>
            <a:off x="587375" y="584200"/>
            <a:ext cx="11017200" cy="76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 sz="4400"/>
              <a:t>Бенчмарк – параллелизм</a:t>
            </a:r>
            <a:endParaRPr sz="4400"/>
          </a:p>
        </p:txBody>
      </p:sp>
      <p:sp>
        <p:nvSpPr>
          <p:cNvPr id="1691" name="Google Shape;1691;g3f758271754_0_1855"/>
          <p:cNvSpPr txBox="1"/>
          <p:nvPr/>
        </p:nvSpPr>
        <p:spPr>
          <a:xfrm>
            <a:off x="597000" y="1808175"/>
            <a:ext cx="11071200" cy="43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Параллелизм реализуется просто 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6739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</a:pPr>
            <a:r>
              <a:rPr b="0" i="0" lang="ru-RU" sz="220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--</a:t>
            </a:r>
            <a:r>
              <a:rPr b="0" i="0" lang="ru-RU" sz="220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 xUnit.MaxParallelThreads</a:t>
            </a:r>
            <a:r>
              <a:rPr b="0" i="0" lang="ru-RU" sz="220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ru-RU" sz="2200" u="none" cap="none" strike="noStrike">
                <a:solidFill>
                  <a:srgbClr val="ADBAC7"/>
                </a:solidFill>
                <a:latin typeface="Roboto Mono"/>
                <a:ea typeface="Roboto Mono"/>
                <a:cs typeface="Roboto Mono"/>
                <a:sym typeface="Roboto Mono"/>
              </a:rPr>
              <a:t>{scenario.MaxParallelThreads}</a:t>
            </a:r>
            <a:r>
              <a:rPr b="0" i="0" lang="ru-RU" sz="220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"</a:t>
            </a:r>
            <a:endParaRPr b="0" i="0" sz="2200" u="none" cap="none" strike="noStrike">
              <a:solidFill>
                <a:srgbClr val="96D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92" name="Google Shape;1692;g3f758271754_0_1855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7" name="Shape 1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8" name="Google Shape;1698;g3f758271754_0_1861"/>
          <p:cNvSpPr txBox="1"/>
          <p:nvPr>
            <p:ph type="title"/>
          </p:nvPr>
        </p:nvSpPr>
        <p:spPr>
          <a:xfrm>
            <a:off x="587375" y="584200"/>
            <a:ext cx="11017200" cy="76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 sz="4400"/>
              <a:t>Бенчмарк – прогрев</a:t>
            </a:r>
            <a:endParaRPr sz="4400"/>
          </a:p>
        </p:txBody>
      </p:sp>
      <p:sp>
        <p:nvSpPr>
          <p:cNvPr id="1699" name="Google Shape;1699;g3f758271754_0_1861"/>
          <p:cNvSpPr txBox="1"/>
          <p:nvPr/>
        </p:nvSpPr>
        <p:spPr>
          <a:xfrm>
            <a:off x="597000" y="1808175"/>
            <a:ext cx="11071200" cy="43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Прогреваем Docker простым dotnet test запуском, тянем все необходимые образы и один раз все поднимаем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00" name="Google Shape;1700;g3f758271754_0_1861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5" name="Shape 1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6" name="Google Shape;1706;g3f758271754_0_1867"/>
          <p:cNvSpPr txBox="1"/>
          <p:nvPr>
            <p:ph type="title"/>
          </p:nvPr>
        </p:nvSpPr>
        <p:spPr>
          <a:xfrm>
            <a:off x="587375" y="584200"/>
            <a:ext cx="11017200" cy="76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 sz="4400"/>
              <a:t>Бенчмарк – cooldown</a:t>
            </a:r>
            <a:endParaRPr sz="4400"/>
          </a:p>
        </p:txBody>
      </p:sp>
      <p:sp>
        <p:nvSpPr>
          <p:cNvPr id="1707" name="Google Shape;1707;g3f758271754_0_1867"/>
          <p:cNvSpPr txBox="1"/>
          <p:nvPr/>
        </p:nvSpPr>
        <p:spPr>
          <a:xfrm>
            <a:off x="597000" y="1808175"/>
            <a:ext cx="10695300" cy="43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Между прогонами нужен обязательно Task.Delay, чтобы докер успел подчистить все созданные сети и освободить порты, на большом количестве контейнеров это становится проблемой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08" name="Google Shape;1708;g3f758271754_0_1867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3" name="Shape 1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4" name="Google Shape;1714;g3f758271754_0_2163"/>
          <p:cNvSpPr txBox="1"/>
          <p:nvPr>
            <p:ph type="title"/>
          </p:nvPr>
        </p:nvSpPr>
        <p:spPr>
          <a:xfrm>
            <a:off x="162475" y="353300"/>
            <a:ext cx="11591700" cy="9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 sz="4300"/>
              <a:t>Бенчмарк </a:t>
            </a:r>
            <a:r>
              <a:rPr lang="ru-RU" sz="4400"/>
              <a:t>–</a:t>
            </a:r>
            <a:r>
              <a:rPr lang="ru-RU" sz="4300"/>
              <a:t> кол-во миграций </a:t>
            </a:r>
            <a:endParaRPr sz="4300"/>
          </a:p>
        </p:txBody>
      </p:sp>
      <p:sp>
        <p:nvSpPr>
          <p:cNvPr id="1715" name="Google Shape;1715;g3f758271754_0_2163"/>
          <p:cNvSpPr/>
          <p:nvPr/>
        </p:nvSpPr>
        <p:spPr>
          <a:xfrm>
            <a:off x="75" y="1479775"/>
            <a:ext cx="12192000" cy="149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16" name="Google Shape;1716;g3f758271754_0_2163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717" name="Google Shape;1717;g3f758271754_0_2163"/>
          <p:cNvPicPr preferRelativeResize="0"/>
          <p:nvPr/>
        </p:nvPicPr>
        <p:blipFill rotWithShape="1">
          <a:blip r:embed="rId3">
            <a:alphaModFix/>
          </a:blip>
          <a:srcRect b="0" l="0" r="8958" t="85880"/>
          <a:stretch/>
        </p:blipFill>
        <p:spPr>
          <a:xfrm>
            <a:off x="70473" y="5966605"/>
            <a:ext cx="11484723" cy="78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8" name="Google Shape;1718;g3f758271754_0_2163"/>
          <p:cNvPicPr preferRelativeResize="0"/>
          <p:nvPr/>
        </p:nvPicPr>
        <p:blipFill rotWithShape="1">
          <a:blip r:embed="rId4">
            <a:alphaModFix/>
          </a:blip>
          <a:srcRect b="13540" l="0" r="5989" t="0"/>
          <a:stretch/>
        </p:blipFill>
        <p:spPr>
          <a:xfrm>
            <a:off x="70475" y="1026575"/>
            <a:ext cx="11829074" cy="481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3" name="Shape 1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4" name="Google Shape;1724;g3f758271754_0_2176"/>
          <p:cNvSpPr txBox="1"/>
          <p:nvPr>
            <p:ph type="title"/>
          </p:nvPr>
        </p:nvSpPr>
        <p:spPr>
          <a:xfrm>
            <a:off x="162475" y="353300"/>
            <a:ext cx="11591700" cy="9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 sz="4300"/>
              <a:t>Бенчмарк </a:t>
            </a:r>
            <a:r>
              <a:rPr lang="ru-RU" sz="4400"/>
              <a:t>–</a:t>
            </a:r>
            <a:r>
              <a:rPr lang="ru-RU" sz="4300"/>
              <a:t> кол-во тестов</a:t>
            </a:r>
            <a:endParaRPr sz="4300"/>
          </a:p>
        </p:txBody>
      </p:sp>
      <p:sp>
        <p:nvSpPr>
          <p:cNvPr id="1725" name="Google Shape;1725;g3f758271754_0_2176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726" name="Google Shape;1726;g3f758271754_0_2176"/>
          <p:cNvPicPr preferRelativeResize="0"/>
          <p:nvPr/>
        </p:nvPicPr>
        <p:blipFill rotWithShape="1">
          <a:blip r:embed="rId3">
            <a:alphaModFix/>
          </a:blip>
          <a:srcRect b="1770" l="7715" r="0" t="86197"/>
          <a:stretch/>
        </p:blipFill>
        <p:spPr>
          <a:xfrm>
            <a:off x="1061075" y="6002451"/>
            <a:ext cx="11484723" cy="67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7" name="Google Shape;1727;g3f758271754_0_2176"/>
          <p:cNvPicPr preferRelativeResize="0"/>
          <p:nvPr/>
        </p:nvPicPr>
        <p:blipFill rotWithShape="1">
          <a:blip r:embed="rId4">
            <a:alphaModFix/>
          </a:blip>
          <a:srcRect b="90576" l="0" r="5989" t="0"/>
          <a:stretch/>
        </p:blipFill>
        <p:spPr>
          <a:xfrm>
            <a:off x="70475" y="1026575"/>
            <a:ext cx="11829074" cy="525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8" name="Google Shape;1728;g3f758271754_0_2176"/>
          <p:cNvPicPr preferRelativeResize="0"/>
          <p:nvPr/>
        </p:nvPicPr>
        <p:blipFill rotWithShape="1">
          <a:blip r:embed="rId5">
            <a:alphaModFix/>
          </a:blip>
          <a:srcRect b="0" l="1614" r="0" t="7792"/>
          <a:stretch/>
        </p:blipFill>
        <p:spPr>
          <a:xfrm>
            <a:off x="258543" y="1619250"/>
            <a:ext cx="12435476" cy="5159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3" name="Shape 1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4" name="Google Shape;1734;g3f758271754_0_2188"/>
          <p:cNvSpPr txBox="1"/>
          <p:nvPr>
            <p:ph type="title"/>
          </p:nvPr>
        </p:nvSpPr>
        <p:spPr>
          <a:xfrm>
            <a:off x="162475" y="353300"/>
            <a:ext cx="11591700" cy="9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 sz="4300"/>
              <a:t>Бенчмарк </a:t>
            </a:r>
            <a:r>
              <a:rPr lang="ru-RU" sz="4400"/>
              <a:t>–</a:t>
            </a:r>
            <a:r>
              <a:rPr lang="ru-RU" sz="4300"/>
              <a:t> параллелизм</a:t>
            </a:r>
            <a:endParaRPr sz="4300"/>
          </a:p>
        </p:txBody>
      </p:sp>
      <p:sp>
        <p:nvSpPr>
          <p:cNvPr id="1735" name="Google Shape;1735;g3f758271754_0_2188"/>
          <p:cNvSpPr/>
          <p:nvPr/>
        </p:nvSpPr>
        <p:spPr>
          <a:xfrm>
            <a:off x="75" y="1479775"/>
            <a:ext cx="12192000" cy="149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36" name="Google Shape;1736;g3f758271754_0_2188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737" name="Google Shape;1737;g3f758271754_0_2188"/>
          <p:cNvPicPr preferRelativeResize="0"/>
          <p:nvPr/>
        </p:nvPicPr>
        <p:blipFill rotWithShape="1">
          <a:blip r:embed="rId3">
            <a:alphaModFix/>
          </a:blip>
          <a:srcRect b="13059" l="4662" r="21341" t="0"/>
          <a:stretch/>
        </p:blipFill>
        <p:spPr>
          <a:xfrm>
            <a:off x="435436" y="1428764"/>
            <a:ext cx="11674926" cy="455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8" name="Google Shape;1738;g3f758271754_0_2188"/>
          <p:cNvPicPr preferRelativeResize="0"/>
          <p:nvPr/>
        </p:nvPicPr>
        <p:blipFill rotWithShape="1">
          <a:blip r:embed="rId4">
            <a:alphaModFix/>
          </a:blip>
          <a:srcRect b="90576" l="0" r="5989" t="0"/>
          <a:stretch/>
        </p:blipFill>
        <p:spPr>
          <a:xfrm>
            <a:off x="70475" y="1026575"/>
            <a:ext cx="11829074" cy="525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9" name="Google Shape;1739;g3f758271754_0_2188"/>
          <p:cNvPicPr preferRelativeResize="0"/>
          <p:nvPr/>
        </p:nvPicPr>
        <p:blipFill rotWithShape="1">
          <a:blip r:embed="rId5">
            <a:alphaModFix/>
          </a:blip>
          <a:srcRect b="7652" l="0" r="26584" t="86402"/>
          <a:stretch/>
        </p:blipFill>
        <p:spPr>
          <a:xfrm>
            <a:off x="-215000" y="6000431"/>
            <a:ext cx="11480402" cy="3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0" name="Google Shape;1740;g3f758271754_0_2188"/>
          <p:cNvPicPr preferRelativeResize="0"/>
          <p:nvPr/>
        </p:nvPicPr>
        <p:blipFill rotWithShape="1">
          <a:blip r:embed="rId5">
            <a:alphaModFix/>
          </a:blip>
          <a:srcRect b="0" l="0" r="26584" t="92299"/>
          <a:stretch/>
        </p:blipFill>
        <p:spPr>
          <a:xfrm>
            <a:off x="508900" y="6327326"/>
            <a:ext cx="11480402" cy="423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5" name="Shape 1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6" name="Google Shape;1746;g3f758271754_0_2200"/>
          <p:cNvSpPr txBox="1"/>
          <p:nvPr>
            <p:ph type="title"/>
          </p:nvPr>
        </p:nvSpPr>
        <p:spPr>
          <a:xfrm>
            <a:off x="587375" y="584200"/>
            <a:ext cx="6118200" cy="55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Respawn</a:t>
            </a:r>
            <a:endParaRPr/>
          </a:p>
        </p:txBody>
      </p:sp>
      <p:pic>
        <p:nvPicPr>
          <p:cNvPr id="1747" name="Google Shape;1747;g3f758271754_0_2200"/>
          <p:cNvPicPr preferRelativeResize="0"/>
          <p:nvPr/>
        </p:nvPicPr>
        <p:blipFill rotWithShape="1">
          <a:blip r:embed="rId3">
            <a:alphaModFix/>
          </a:blip>
          <a:srcRect b="0" l="0" r="1274" t="0"/>
          <a:stretch/>
        </p:blipFill>
        <p:spPr>
          <a:xfrm>
            <a:off x="953725" y="1800225"/>
            <a:ext cx="10284600" cy="4666200"/>
          </a:xfrm>
          <a:prstGeom prst="roundRect">
            <a:avLst>
              <a:gd fmla="val 2738" name="adj"/>
            </a:avLst>
          </a:prstGeom>
          <a:noFill/>
          <a:ln>
            <a:noFill/>
          </a:ln>
        </p:spPr>
      </p:pic>
      <p:sp>
        <p:nvSpPr>
          <p:cNvPr id="1748" name="Google Shape;1748;g3f758271754_0_2200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3" name="Shape 1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4" name="Google Shape;1754;g3f758271754_0_2206"/>
          <p:cNvSpPr txBox="1"/>
          <p:nvPr>
            <p:ph type="title"/>
          </p:nvPr>
        </p:nvSpPr>
        <p:spPr>
          <a:xfrm>
            <a:off x="587375" y="584200"/>
            <a:ext cx="6118200" cy="55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Respawn</a:t>
            </a:r>
            <a:endParaRPr/>
          </a:p>
        </p:txBody>
      </p:sp>
      <p:sp>
        <p:nvSpPr>
          <p:cNvPr id="1755" name="Google Shape;1755;g3f758271754_0_2206"/>
          <p:cNvSpPr txBox="1"/>
          <p:nvPr/>
        </p:nvSpPr>
        <p:spPr>
          <a:xfrm>
            <a:off x="587375" y="1800225"/>
            <a:ext cx="10482000" cy="43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508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.NET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508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NuGet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508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3K stars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508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Last release: 1 dec, 2025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50800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PostgreSQL, mssql, oracle, mysql, informix, db2…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56" name="Google Shape;1756;g3f758271754_0_2206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1" name="Shape 1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2" name="Google Shape;1762;g3f758271754_0_2212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Respawn</a:t>
            </a:r>
            <a:endParaRPr/>
          </a:p>
        </p:txBody>
      </p:sp>
      <p:sp>
        <p:nvSpPr>
          <p:cNvPr id="1763" name="Google Shape;1763;g3f758271754_0_2212"/>
          <p:cNvSpPr txBox="1"/>
          <p:nvPr>
            <p:ph idx="1" type="body"/>
          </p:nvPr>
        </p:nvSpPr>
        <p:spPr>
          <a:xfrm>
            <a:off x="587375" y="1808177"/>
            <a:ext cx="11017200" cy="43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19100" lvl="0" marL="508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/>
              <a:t>Быстрая очистка</a:t>
            </a:r>
            <a:endParaRPr sz="2200"/>
          </a:p>
          <a:p>
            <a:pPr indent="-419100" lvl="0" marL="5080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/>
              <a:t>При инициализации строится топологически отсортированный граф FK зависимостей – </a:t>
            </a:r>
            <a:br>
              <a:rPr lang="ru-RU" sz="2200"/>
            </a:br>
            <a:r>
              <a:rPr lang="ru-RU" sz="2200"/>
              <a:t>сначала дочерние таблицы, потом родительские</a:t>
            </a:r>
            <a:endParaRPr sz="2200"/>
          </a:p>
          <a:p>
            <a:pPr indent="-419100" lvl="0" marL="5080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ru-RU" sz="2200"/>
              <a:t>Кэширует итоговый SQL для сброса: </a:t>
            </a:r>
            <a:endParaRPr sz="2200"/>
          </a:p>
          <a:p>
            <a:pPr indent="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ru-RU" sz="2200"/>
              <a:t>DELETE FROM "public"."OrderItems";</a:t>
            </a:r>
            <a:br>
              <a:rPr lang="ru-RU" sz="2200"/>
            </a:br>
            <a:r>
              <a:rPr lang="ru-RU" sz="2200"/>
              <a:t>DELETE FROM "public"."Orders";</a:t>
            </a:r>
            <a:br>
              <a:rPr lang="ru-RU" sz="2200"/>
            </a:br>
            <a:r>
              <a:rPr lang="ru-RU" sz="2200"/>
              <a:t>DELETE FROM "public"."Products";</a:t>
            </a:r>
            <a:br>
              <a:rPr lang="ru-RU" sz="2200"/>
            </a:br>
            <a:r>
              <a:rPr lang="ru-RU" sz="2200"/>
              <a:t>DELETE FROM "public"."Categories";</a:t>
            </a:r>
            <a:endParaRPr sz="2200"/>
          </a:p>
          <a:p>
            <a:pPr indent="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000"/>
              <a:buNone/>
            </a:pPr>
            <a:r>
              <a:t/>
            </a:r>
            <a:endParaRPr sz="2200"/>
          </a:p>
        </p:txBody>
      </p:sp>
      <p:sp>
        <p:nvSpPr>
          <p:cNvPr id="1764" name="Google Shape;1764;g3f758271754_0_2212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9" name="Shape 1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0" name="Google Shape;1770;g3f758271754_0_2218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</a:pPr>
            <a:r>
              <a:rPr lang="ru-RU"/>
              <a:t>Respawn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t/>
            </a:r>
            <a:endParaRPr/>
          </a:p>
        </p:txBody>
      </p:sp>
      <p:sp>
        <p:nvSpPr>
          <p:cNvPr id="1771" name="Google Shape;1771;g3f758271754_0_2218"/>
          <p:cNvSpPr/>
          <p:nvPr/>
        </p:nvSpPr>
        <p:spPr>
          <a:xfrm>
            <a:off x="587371" y="199853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Categories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72" name="Google Shape;1772;g3f758271754_0_2218"/>
          <p:cNvSpPr/>
          <p:nvPr/>
        </p:nvSpPr>
        <p:spPr>
          <a:xfrm>
            <a:off x="587371" y="3773063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Products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73" name="Google Shape;1773;g3f758271754_0_2218"/>
          <p:cNvSpPr/>
          <p:nvPr/>
        </p:nvSpPr>
        <p:spPr>
          <a:xfrm>
            <a:off x="587371" y="554758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Reviews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74" name="Google Shape;1774;g3f758271754_0_2218"/>
          <p:cNvSpPr/>
          <p:nvPr/>
        </p:nvSpPr>
        <p:spPr>
          <a:xfrm>
            <a:off x="4020046" y="554758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OrderItems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75" name="Google Shape;1775;g3f758271754_0_2218"/>
          <p:cNvSpPr/>
          <p:nvPr/>
        </p:nvSpPr>
        <p:spPr>
          <a:xfrm>
            <a:off x="4020046" y="3773063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Orders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76" name="Google Shape;1776;g3f758271754_0_2218"/>
          <p:cNvSpPr/>
          <p:nvPr/>
        </p:nvSpPr>
        <p:spPr>
          <a:xfrm>
            <a:off x="4020046" y="199853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Customers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777" name="Google Shape;1777;g3f758271754_0_2218"/>
          <p:cNvCxnSpPr/>
          <p:nvPr/>
        </p:nvCxnSpPr>
        <p:spPr>
          <a:xfrm rot="10800000">
            <a:off x="5213446" y="4470288"/>
            <a:ext cx="0" cy="10773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778" name="Google Shape;1778;g3f758271754_0_2218"/>
          <p:cNvCxnSpPr/>
          <p:nvPr/>
        </p:nvCxnSpPr>
        <p:spPr>
          <a:xfrm rot="10800000">
            <a:off x="2921650" y="4455400"/>
            <a:ext cx="1153500" cy="10995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779" name="Google Shape;1779;g3f758271754_0_2218"/>
          <p:cNvCxnSpPr>
            <a:stCxn id="1773" idx="0"/>
            <a:endCxn id="1772" idx="2"/>
          </p:cNvCxnSpPr>
          <p:nvPr/>
        </p:nvCxnSpPr>
        <p:spPr>
          <a:xfrm rot="10800000">
            <a:off x="1780771" y="4470288"/>
            <a:ext cx="0" cy="10773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780" name="Google Shape;1780;g3f758271754_0_2218"/>
          <p:cNvCxnSpPr>
            <a:stCxn id="1775" idx="0"/>
            <a:endCxn id="1776" idx="2"/>
          </p:cNvCxnSpPr>
          <p:nvPr/>
        </p:nvCxnSpPr>
        <p:spPr>
          <a:xfrm rot="10800000">
            <a:off x="5213446" y="2695763"/>
            <a:ext cx="0" cy="10773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781" name="Google Shape;1781;g3f758271754_0_2218"/>
          <p:cNvCxnSpPr>
            <a:stCxn id="1772" idx="0"/>
            <a:endCxn id="1771" idx="2"/>
          </p:cNvCxnSpPr>
          <p:nvPr/>
        </p:nvCxnSpPr>
        <p:spPr>
          <a:xfrm rot="10800000">
            <a:off x="1780771" y="2695763"/>
            <a:ext cx="0" cy="10773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782" name="Google Shape;1782;g3f758271754_0_2218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7" name="Shape 1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8" name="Google Shape;1788;g3f758271754_0_2234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Respawn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t/>
            </a:r>
            <a:endParaRPr/>
          </a:p>
        </p:txBody>
      </p:sp>
      <p:sp>
        <p:nvSpPr>
          <p:cNvPr id="1789" name="Google Shape;1789;g3f758271754_0_2234"/>
          <p:cNvSpPr/>
          <p:nvPr/>
        </p:nvSpPr>
        <p:spPr>
          <a:xfrm>
            <a:off x="587371" y="199853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Categories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90" name="Google Shape;1790;g3f758271754_0_2234"/>
          <p:cNvSpPr/>
          <p:nvPr/>
        </p:nvSpPr>
        <p:spPr>
          <a:xfrm>
            <a:off x="587371" y="3773063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Products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91" name="Google Shape;1791;g3f758271754_0_2234"/>
          <p:cNvSpPr/>
          <p:nvPr/>
        </p:nvSpPr>
        <p:spPr>
          <a:xfrm>
            <a:off x="587371" y="554758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Reviews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92" name="Google Shape;1792;g3f758271754_0_2234"/>
          <p:cNvSpPr/>
          <p:nvPr/>
        </p:nvSpPr>
        <p:spPr>
          <a:xfrm>
            <a:off x="4020046" y="554758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OrderItems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93" name="Google Shape;1793;g3f758271754_0_2234"/>
          <p:cNvSpPr/>
          <p:nvPr/>
        </p:nvSpPr>
        <p:spPr>
          <a:xfrm>
            <a:off x="4020046" y="3773063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Orders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94" name="Google Shape;1794;g3f758271754_0_2234"/>
          <p:cNvSpPr/>
          <p:nvPr/>
        </p:nvSpPr>
        <p:spPr>
          <a:xfrm>
            <a:off x="4020046" y="199853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Customers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795" name="Google Shape;1795;g3f758271754_0_2234"/>
          <p:cNvCxnSpPr/>
          <p:nvPr/>
        </p:nvCxnSpPr>
        <p:spPr>
          <a:xfrm rot="10800000">
            <a:off x="5213446" y="4470288"/>
            <a:ext cx="0" cy="10773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796" name="Google Shape;1796;g3f758271754_0_2234"/>
          <p:cNvCxnSpPr/>
          <p:nvPr/>
        </p:nvCxnSpPr>
        <p:spPr>
          <a:xfrm rot="10800000">
            <a:off x="2921650" y="4455400"/>
            <a:ext cx="1153500" cy="10995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797" name="Google Shape;1797;g3f758271754_0_2234"/>
          <p:cNvCxnSpPr>
            <a:stCxn id="1791" idx="0"/>
            <a:endCxn id="1790" idx="2"/>
          </p:cNvCxnSpPr>
          <p:nvPr/>
        </p:nvCxnSpPr>
        <p:spPr>
          <a:xfrm rot="10800000">
            <a:off x="1780771" y="4470288"/>
            <a:ext cx="0" cy="10773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798" name="Google Shape;1798;g3f758271754_0_2234"/>
          <p:cNvCxnSpPr>
            <a:stCxn id="1793" idx="0"/>
            <a:endCxn id="1794" idx="2"/>
          </p:cNvCxnSpPr>
          <p:nvPr/>
        </p:nvCxnSpPr>
        <p:spPr>
          <a:xfrm rot="10800000">
            <a:off x="5213446" y="2695763"/>
            <a:ext cx="0" cy="10773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799" name="Google Shape;1799;g3f758271754_0_2234"/>
          <p:cNvCxnSpPr>
            <a:stCxn id="1790" idx="0"/>
            <a:endCxn id="1789" idx="2"/>
          </p:cNvCxnSpPr>
          <p:nvPr/>
        </p:nvCxnSpPr>
        <p:spPr>
          <a:xfrm rot="10800000">
            <a:off x="1780771" y="2695763"/>
            <a:ext cx="0" cy="10773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800" name="Google Shape;1800;g3f758271754_0_2234"/>
          <p:cNvSpPr/>
          <p:nvPr/>
        </p:nvSpPr>
        <p:spPr>
          <a:xfrm>
            <a:off x="6077525" y="5395475"/>
            <a:ext cx="468000" cy="468000"/>
          </a:xfrm>
          <a:prstGeom prst="ellipse">
            <a:avLst/>
          </a:prstGeom>
          <a:solidFill>
            <a:srgbClr val="FF7B7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ru-RU" sz="25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0" i="0" sz="25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01" name="Google Shape;1801;g3f758271754_0_2234"/>
          <p:cNvSpPr txBox="1"/>
          <p:nvPr/>
        </p:nvSpPr>
        <p:spPr>
          <a:xfrm>
            <a:off x="7355800" y="1998550"/>
            <a:ext cx="4248600" cy="42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DELETE FROM</a:t>
            </a:r>
            <a:r>
              <a:rPr b="0" i="0" lang="ru-RU" sz="170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"OrderItems"</a:t>
            </a:r>
            <a:endParaRPr b="0" i="0" sz="1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02" name="Google Shape;1802;g3f758271754_0_2234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7" name="Shape 1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g3f758271754_0_2252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Respawn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t/>
            </a:r>
            <a:endParaRPr/>
          </a:p>
        </p:txBody>
      </p:sp>
      <p:sp>
        <p:nvSpPr>
          <p:cNvPr id="1809" name="Google Shape;1809;g3f758271754_0_2252"/>
          <p:cNvSpPr/>
          <p:nvPr/>
        </p:nvSpPr>
        <p:spPr>
          <a:xfrm>
            <a:off x="587371" y="199853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Categories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10" name="Google Shape;1810;g3f758271754_0_2252"/>
          <p:cNvSpPr/>
          <p:nvPr/>
        </p:nvSpPr>
        <p:spPr>
          <a:xfrm>
            <a:off x="587371" y="3773063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Products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11" name="Google Shape;1811;g3f758271754_0_2252"/>
          <p:cNvSpPr/>
          <p:nvPr/>
        </p:nvSpPr>
        <p:spPr>
          <a:xfrm>
            <a:off x="587371" y="554758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Reviews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12" name="Google Shape;1812;g3f758271754_0_2252"/>
          <p:cNvSpPr/>
          <p:nvPr/>
        </p:nvSpPr>
        <p:spPr>
          <a:xfrm>
            <a:off x="4020046" y="554758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OrderItems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13" name="Google Shape;1813;g3f758271754_0_2252"/>
          <p:cNvSpPr/>
          <p:nvPr/>
        </p:nvSpPr>
        <p:spPr>
          <a:xfrm>
            <a:off x="4020046" y="3773063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Orders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14" name="Google Shape;1814;g3f758271754_0_2252"/>
          <p:cNvSpPr/>
          <p:nvPr/>
        </p:nvSpPr>
        <p:spPr>
          <a:xfrm>
            <a:off x="4020046" y="199853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Customers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815" name="Google Shape;1815;g3f758271754_0_2252"/>
          <p:cNvCxnSpPr/>
          <p:nvPr/>
        </p:nvCxnSpPr>
        <p:spPr>
          <a:xfrm rot="10800000">
            <a:off x="5213446" y="4470288"/>
            <a:ext cx="0" cy="10773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816" name="Google Shape;1816;g3f758271754_0_2252"/>
          <p:cNvCxnSpPr/>
          <p:nvPr/>
        </p:nvCxnSpPr>
        <p:spPr>
          <a:xfrm rot="10800000">
            <a:off x="2921650" y="4455400"/>
            <a:ext cx="1153500" cy="10995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817" name="Google Shape;1817;g3f758271754_0_2252"/>
          <p:cNvCxnSpPr>
            <a:stCxn id="1811" idx="0"/>
            <a:endCxn id="1810" idx="2"/>
          </p:cNvCxnSpPr>
          <p:nvPr/>
        </p:nvCxnSpPr>
        <p:spPr>
          <a:xfrm rot="10800000">
            <a:off x="1780771" y="4470288"/>
            <a:ext cx="0" cy="10773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818" name="Google Shape;1818;g3f758271754_0_2252"/>
          <p:cNvCxnSpPr>
            <a:stCxn id="1813" idx="0"/>
            <a:endCxn id="1814" idx="2"/>
          </p:cNvCxnSpPr>
          <p:nvPr/>
        </p:nvCxnSpPr>
        <p:spPr>
          <a:xfrm rot="10800000">
            <a:off x="5213446" y="2695763"/>
            <a:ext cx="0" cy="10773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819" name="Google Shape;1819;g3f758271754_0_2252"/>
          <p:cNvCxnSpPr>
            <a:stCxn id="1810" idx="0"/>
            <a:endCxn id="1809" idx="2"/>
          </p:cNvCxnSpPr>
          <p:nvPr/>
        </p:nvCxnSpPr>
        <p:spPr>
          <a:xfrm rot="10800000">
            <a:off x="1780771" y="2695763"/>
            <a:ext cx="0" cy="10773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820" name="Google Shape;1820;g3f758271754_0_2252"/>
          <p:cNvSpPr/>
          <p:nvPr/>
        </p:nvSpPr>
        <p:spPr>
          <a:xfrm>
            <a:off x="6077525" y="5395475"/>
            <a:ext cx="468000" cy="468000"/>
          </a:xfrm>
          <a:prstGeom prst="ellipse">
            <a:avLst/>
          </a:prstGeom>
          <a:solidFill>
            <a:srgbClr val="FF7B7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ru-RU" sz="25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0" i="0" sz="25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21" name="Google Shape;1821;g3f758271754_0_2252"/>
          <p:cNvSpPr/>
          <p:nvPr/>
        </p:nvSpPr>
        <p:spPr>
          <a:xfrm>
            <a:off x="2666400" y="5395475"/>
            <a:ext cx="468000" cy="468000"/>
          </a:xfrm>
          <a:prstGeom prst="ellipse">
            <a:avLst/>
          </a:prstGeom>
          <a:solidFill>
            <a:srgbClr val="FF7B7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ru-RU" sz="25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0" i="0" sz="25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22" name="Google Shape;1822;g3f758271754_0_2252"/>
          <p:cNvSpPr txBox="1"/>
          <p:nvPr/>
        </p:nvSpPr>
        <p:spPr>
          <a:xfrm>
            <a:off x="7355800" y="1998550"/>
            <a:ext cx="4248600" cy="42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DELETE FROM</a:t>
            </a:r>
            <a:r>
              <a:rPr b="0" i="0" lang="ru-RU" sz="170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"OrderItems"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DELETE FROM</a:t>
            </a:r>
            <a:r>
              <a:rPr b="0" i="0" lang="ru-RU" sz="170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"Reviews"</a:t>
            </a:r>
            <a:endParaRPr b="0" i="0" sz="1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23" name="Google Shape;1823;g3f758271754_0_2252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8" name="Shape 1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9" name="Google Shape;1829;g3f758271754_0_2271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Respawn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t/>
            </a:r>
            <a:endParaRPr/>
          </a:p>
        </p:txBody>
      </p:sp>
      <p:sp>
        <p:nvSpPr>
          <p:cNvPr id="1830" name="Google Shape;1830;g3f758271754_0_2271"/>
          <p:cNvSpPr/>
          <p:nvPr/>
        </p:nvSpPr>
        <p:spPr>
          <a:xfrm>
            <a:off x="587371" y="199853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Categories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31" name="Google Shape;1831;g3f758271754_0_2271"/>
          <p:cNvSpPr/>
          <p:nvPr/>
        </p:nvSpPr>
        <p:spPr>
          <a:xfrm>
            <a:off x="587371" y="3773063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Products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32" name="Google Shape;1832;g3f758271754_0_2271"/>
          <p:cNvSpPr/>
          <p:nvPr/>
        </p:nvSpPr>
        <p:spPr>
          <a:xfrm>
            <a:off x="587371" y="554758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Reviews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33" name="Google Shape;1833;g3f758271754_0_2271"/>
          <p:cNvSpPr/>
          <p:nvPr/>
        </p:nvSpPr>
        <p:spPr>
          <a:xfrm>
            <a:off x="4020046" y="554758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OrderItems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34" name="Google Shape;1834;g3f758271754_0_2271"/>
          <p:cNvSpPr/>
          <p:nvPr/>
        </p:nvSpPr>
        <p:spPr>
          <a:xfrm>
            <a:off x="4020046" y="3773063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Orders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35" name="Google Shape;1835;g3f758271754_0_2271"/>
          <p:cNvSpPr/>
          <p:nvPr/>
        </p:nvSpPr>
        <p:spPr>
          <a:xfrm>
            <a:off x="4020046" y="199853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Customers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836" name="Google Shape;1836;g3f758271754_0_2271"/>
          <p:cNvCxnSpPr/>
          <p:nvPr/>
        </p:nvCxnSpPr>
        <p:spPr>
          <a:xfrm rot="10800000">
            <a:off x="5213446" y="4470288"/>
            <a:ext cx="0" cy="10773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837" name="Google Shape;1837;g3f758271754_0_2271"/>
          <p:cNvCxnSpPr/>
          <p:nvPr/>
        </p:nvCxnSpPr>
        <p:spPr>
          <a:xfrm rot="10800000">
            <a:off x="2921650" y="4455400"/>
            <a:ext cx="1153500" cy="10995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838" name="Google Shape;1838;g3f758271754_0_2271"/>
          <p:cNvCxnSpPr>
            <a:stCxn id="1832" idx="0"/>
            <a:endCxn id="1831" idx="2"/>
          </p:cNvCxnSpPr>
          <p:nvPr/>
        </p:nvCxnSpPr>
        <p:spPr>
          <a:xfrm rot="10800000">
            <a:off x="1780771" y="4470288"/>
            <a:ext cx="0" cy="10773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839" name="Google Shape;1839;g3f758271754_0_2271"/>
          <p:cNvCxnSpPr>
            <a:stCxn id="1834" idx="0"/>
            <a:endCxn id="1835" idx="2"/>
          </p:cNvCxnSpPr>
          <p:nvPr/>
        </p:nvCxnSpPr>
        <p:spPr>
          <a:xfrm rot="10800000">
            <a:off x="5213446" y="2695763"/>
            <a:ext cx="0" cy="10773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840" name="Google Shape;1840;g3f758271754_0_2271"/>
          <p:cNvCxnSpPr>
            <a:stCxn id="1831" idx="0"/>
            <a:endCxn id="1830" idx="2"/>
          </p:cNvCxnSpPr>
          <p:nvPr/>
        </p:nvCxnSpPr>
        <p:spPr>
          <a:xfrm rot="10800000">
            <a:off x="1780771" y="2695763"/>
            <a:ext cx="0" cy="10773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841" name="Google Shape;1841;g3f758271754_0_2271"/>
          <p:cNvSpPr/>
          <p:nvPr/>
        </p:nvSpPr>
        <p:spPr>
          <a:xfrm>
            <a:off x="6077525" y="5395475"/>
            <a:ext cx="468000" cy="468000"/>
          </a:xfrm>
          <a:prstGeom prst="ellipse">
            <a:avLst/>
          </a:prstGeom>
          <a:solidFill>
            <a:srgbClr val="FF7B7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ru-RU" sz="25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0" i="0" sz="25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42" name="Google Shape;1842;g3f758271754_0_2271"/>
          <p:cNvSpPr/>
          <p:nvPr/>
        </p:nvSpPr>
        <p:spPr>
          <a:xfrm>
            <a:off x="2666400" y="5395475"/>
            <a:ext cx="468000" cy="468000"/>
          </a:xfrm>
          <a:prstGeom prst="ellipse">
            <a:avLst/>
          </a:prstGeom>
          <a:solidFill>
            <a:srgbClr val="FF7B7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ru-RU" sz="25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0" i="0" sz="25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43" name="Google Shape;1843;g3f758271754_0_2271"/>
          <p:cNvSpPr/>
          <p:nvPr/>
        </p:nvSpPr>
        <p:spPr>
          <a:xfrm>
            <a:off x="6077513" y="3523125"/>
            <a:ext cx="468000" cy="468000"/>
          </a:xfrm>
          <a:prstGeom prst="ellipse">
            <a:avLst/>
          </a:prstGeom>
          <a:solidFill>
            <a:srgbClr val="FF7B7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ru-RU" sz="25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0" i="0" sz="25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44" name="Google Shape;1844;g3f758271754_0_2271"/>
          <p:cNvSpPr txBox="1"/>
          <p:nvPr/>
        </p:nvSpPr>
        <p:spPr>
          <a:xfrm>
            <a:off x="7355800" y="1998550"/>
            <a:ext cx="4248600" cy="42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DELETE FROM</a:t>
            </a:r>
            <a:r>
              <a:rPr b="0" i="0" lang="ru-RU" sz="170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"OrderItems"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DELETE FROM</a:t>
            </a:r>
            <a:r>
              <a:rPr b="0" i="0" lang="ru-RU" sz="170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"Reviews"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DELETE FROM</a:t>
            </a:r>
            <a:r>
              <a:rPr b="0" i="0" lang="ru-RU" sz="170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"Orders"</a:t>
            </a:r>
            <a:endParaRPr b="0" i="0" sz="1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45" name="Google Shape;1845;g3f758271754_0_2271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0" name="Shape 1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1" name="Google Shape;1851;g3f758271754_0_2291"/>
          <p:cNvSpPr txBox="1"/>
          <p:nvPr>
            <p:ph type="title"/>
          </p:nvPr>
        </p:nvSpPr>
        <p:spPr>
          <a:xfrm>
            <a:off x="587375" y="584200"/>
            <a:ext cx="54048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Respawn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t/>
            </a:r>
            <a:endParaRPr/>
          </a:p>
        </p:txBody>
      </p:sp>
      <p:sp>
        <p:nvSpPr>
          <p:cNvPr id="1852" name="Google Shape;1852;g3f758271754_0_2291"/>
          <p:cNvSpPr/>
          <p:nvPr/>
        </p:nvSpPr>
        <p:spPr>
          <a:xfrm>
            <a:off x="587371" y="199853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Categories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53" name="Google Shape;1853;g3f758271754_0_2291"/>
          <p:cNvSpPr/>
          <p:nvPr/>
        </p:nvSpPr>
        <p:spPr>
          <a:xfrm>
            <a:off x="587371" y="3773063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Products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54" name="Google Shape;1854;g3f758271754_0_2291"/>
          <p:cNvSpPr/>
          <p:nvPr/>
        </p:nvSpPr>
        <p:spPr>
          <a:xfrm>
            <a:off x="587371" y="554758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Reviews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55" name="Google Shape;1855;g3f758271754_0_2291"/>
          <p:cNvSpPr/>
          <p:nvPr/>
        </p:nvSpPr>
        <p:spPr>
          <a:xfrm>
            <a:off x="4020046" y="554758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OrderItems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56" name="Google Shape;1856;g3f758271754_0_2291"/>
          <p:cNvSpPr/>
          <p:nvPr/>
        </p:nvSpPr>
        <p:spPr>
          <a:xfrm>
            <a:off x="4020046" y="3773063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Orders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57" name="Google Shape;1857;g3f758271754_0_2291"/>
          <p:cNvSpPr/>
          <p:nvPr/>
        </p:nvSpPr>
        <p:spPr>
          <a:xfrm>
            <a:off x="4020046" y="199853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Customers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858" name="Google Shape;1858;g3f758271754_0_2291"/>
          <p:cNvCxnSpPr/>
          <p:nvPr/>
        </p:nvCxnSpPr>
        <p:spPr>
          <a:xfrm rot="10800000">
            <a:off x="5213446" y="4470288"/>
            <a:ext cx="0" cy="10773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859" name="Google Shape;1859;g3f758271754_0_2291"/>
          <p:cNvCxnSpPr/>
          <p:nvPr/>
        </p:nvCxnSpPr>
        <p:spPr>
          <a:xfrm rot="10800000">
            <a:off x="2921650" y="4455400"/>
            <a:ext cx="1153500" cy="10995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860" name="Google Shape;1860;g3f758271754_0_2291"/>
          <p:cNvCxnSpPr>
            <a:stCxn id="1854" idx="0"/>
            <a:endCxn id="1853" idx="2"/>
          </p:cNvCxnSpPr>
          <p:nvPr/>
        </p:nvCxnSpPr>
        <p:spPr>
          <a:xfrm rot="10800000">
            <a:off x="1780771" y="4470288"/>
            <a:ext cx="0" cy="10773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861" name="Google Shape;1861;g3f758271754_0_2291"/>
          <p:cNvCxnSpPr>
            <a:stCxn id="1856" idx="0"/>
            <a:endCxn id="1857" idx="2"/>
          </p:cNvCxnSpPr>
          <p:nvPr/>
        </p:nvCxnSpPr>
        <p:spPr>
          <a:xfrm rot="10800000">
            <a:off x="5213446" y="2695763"/>
            <a:ext cx="0" cy="10773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862" name="Google Shape;1862;g3f758271754_0_2291"/>
          <p:cNvCxnSpPr>
            <a:stCxn id="1853" idx="0"/>
            <a:endCxn id="1852" idx="2"/>
          </p:cNvCxnSpPr>
          <p:nvPr/>
        </p:nvCxnSpPr>
        <p:spPr>
          <a:xfrm rot="10800000">
            <a:off x="1780771" y="2695763"/>
            <a:ext cx="0" cy="10773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863" name="Google Shape;1863;g3f758271754_0_2291"/>
          <p:cNvSpPr/>
          <p:nvPr/>
        </p:nvSpPr>
        <p:spPr>
          <a:xfrm>
            <a:off x="6077525" y="5395475"/>
            <a:ext cx="468000" cy="468000"/>
          </a:xfrm>
          <a:prstGeom prst="ellipse">
            <a:avLst/>
          </a:prstGeom>
          <a:solidFill>
            <a:srgbClr val="FF7B7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ru-RU" sz="25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0" i="0" sz="25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64" name="Google Shape;1864;g3f758271754_0_2291"/>
          <p:cNvSpPr/>
          <p:nvPr/>
        </p:nvSpPr>
        <p:spPr>
          <a:xfrm>
            <a:off x="2666400" y="5395475"/>
            <a:ext cx="468000" cy="468000"/>
          </a:xfrm>
          <a:prstGeom prst="ellipse">
            <a:avLst/>
          </a:prstGeom>
          <a:solidFill>
            <a:srgbClr val="FF7B7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ru-RU" sz="25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0" i="0" sz="25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65" name="Google Shape;1865;g3f758271754_0_2291"/>
          <p:cNvSpPr/>
          <p:nvPr/>
        </p:nvSpPr>
        <p:spPr>
          <a:xfrm>
            <a:off x="6077513" y="3523125"/>
            <a:ext cx="468000" cy="468000"/>
          </a:xfrm>
          <a:prstGeom prst="ellipse">
            <a:avLst/>
          </a:prstGeom>
          <a:solidFill>
            <a:srgbClr val="FF7B7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ru-RU" sz="25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0" i="0" sz="25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66" name="Google Shape;1866;g3f758271754_0_2291"/>
          <p:cNvSpPr/>
          <p:nvPr/>
        </p:nvSpPr>
        <p:spPr>
          <a:xfrm>
            <a:off x="2666400" y="3581325"/>
            <a:ext cx="468000" cy="468000"/>
          </a:xfrm>
          <a:prstGeom prst="ellipse">
            <a:avLst/>
          </a:prstGeom>
          <a:solidFill>
            <a:srgbClr val="FF7B7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ru-RU" sz="25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0" i="0" sz="25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67" name="Google Shape;1867;g3f758271754_0_2291"/>
          <p:cNvSpPr txBox="1"/>
          <p:nvPr/>
        </p:nvSpPr>
        <p:spPr>
          <a:xfrm>
            <a:off x="7355800" y="1998550"/>
            <a:ext cx="4248600" cy="42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DELETE FROM</a:t>
            </a:r>
            <a:r>
              <a:rPr b="0" i="0" lang="ru-RU" sz="170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"OrderItems"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DELETE FROM</a:t>
            </a:r>
            <a:r>
              <a:rPr b="0" i="0" lang="ru-RU" sz="170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"Reviews"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DELETE FROM</a:t>
            </a:r>
            <a:r>
              <a:rPr b="0" i="0" lang="ru-RU" sz="170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"Orders"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DELETE FROM</a:t>
            </a:r>
            <a:r>
              <a:rPr b="0" i="0" lang="ru-RU" sz="170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"Products"</a:t>
            </a:r>
            <a:endParaRPr b="0" i="0" sz="1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68" name="Google Shape;1868;g3f758271754_0_2291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3" name="Shape 1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4" name="Google Shape;1874;g3f758271754_0_2312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Respawn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t/>
            </a:r>
            <a:endParaRPr/>
          </a:p>
        </p:txBody>
      </p:sp>
      <p:sp>
        <p:nvSpPr>
          <p:cNvPr id="1875" name="Google Shape;1875;g3f758271754_0_2312"/>
          <p:cNvSpPr/>
          <p:nvPr/>
        </p:nvSpPr>
        <p:spPr>
          <a:xfrm>
            <a:off x="587371" y="199853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Categories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76" name="Google Shape;1876;g3f758271754_0_2312"/>
          <p:cNvSpPr/>
          <p:nvPr/>
        </p:nvSpPr>
        <p:spPr>
          <a:xfrm>
            <a:off x="587371" y="3773063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Products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77" name="Google Shape;1877;g3f758271754_0_2312"/>
          <p:cNvSpPr/>
          <p:nvPr/>
        </p:nvSpPr>
        <p:spPr>
          <a:xfrm>
            <a:off x="587371" y="554758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Reviews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78" name="Google Shape;1878;g3f758271754_0_2312"/>
          <p:cNvSpPr/>
          <p:nvPr/>
        </p:nvSpPr>
        <p:spPr>
          <a:xfrm>
            <a:off x="4020046" y="554758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OrderItems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79" name="Google Shape;1879;g3f758271754_0_2312"/>
          <p:cNvSpPr/>
          <p:nvPr/>
        </p:nvSpPr>
        <p:spPr>
          <a:xfrm>
            <a:off x="4020046" y="3773063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Orders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80" name="Google Shape;1880;g3f758271754_0_2312"/>
          <p:cNvSpPr/>
          <p:nvPr/>
        </p:nvSpPr>
        <p:spPr>
          <a:xfrm>
            <a:off x="4020046" y="199853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Customers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881" name="Google Shape;1881;g3f758271754_0_2312"/>
          <p:cNvCxnSpPr/>
          <p:nvPr/>
        </p:nvCxnSpPr>
        <p:spPr>
          <a:xfrm rot="10800000">
            <a:off x="5213446" y="4470288"/>
            <a:ext cx="0" cy="10773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882" name="Google Shape;1882;g3f758271754_0_2312"/>
          <p:cNvCxnSpPr/>
          <p:nvPr/>
        </p:nvCxnSpPr>
        <p:spPr>
          <a:xfrm rot="10800000">
            <a:off x="2921650" y="4455400"/>
            <a:ext cx="1153500" cy="10995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883" name="Google Shape;1883;g3f758271754_0_2312"/>
          <p:cNvCxnSpPr>
            <a:stCxn id="1877" idx="0"/>
            <a:endCxn id="1876" idx="2"/>
          </p:cNvCxnSpPr>
          <p:nvPr/>
        </p:nvCxnSpPr>
        <p:spPr>
          <a:xfrm rot="10800000">
            <a:off x="1780771" y="4470288"/>
            <a:ext cx="0" cy="10773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884" name="Google Shape;1884;g3f758271754_0_2312"/>
          <p:cNvCxnSpPr>
            <a:stCxn id="1879" idx="0"/>
            <a:endCxn id="1880" idx="2"/>
          </p:cNvCxnSpPr>
          <p:nvPr/>
        </p:nvCxnSpPr>
        <p:spPr>
          <a:xfrm rot="10800000">
            <a:off x="5213446" y="2695763"/>
            <a:ext cx="0" cy="10773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885" name="Google Shape;1885;g3f758271754_0_2312"/>
          <p:cNvCxnSpPr>
            <a:stCxn id="1876" idx="0"/>
            <a:endCxn id="1875" idx="2"/>
          </p:cNvCxnSpPr>
          <p:nvPr/>
        </p:nvCxnSpPr>
        <p:spPr>
          <a:xfrm rot="10800000">
            <a:off x="1780771" y="2695763"/>
            <a:ext cx="0" cy="10773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886" name="Google Shape;1886;g3f758271754_0_2312"/>
          <p:cNvSpPr/>
          <p:nvPr/>
        </p:nvSpPr>
        <p:spPr>
          <a:xfrm>
            <a:off x="6077525" y="5395475"/>
            <a:ext cx="468000" cy="468000"/>
          </a:xfrm>
          <a:prstGeom prst="ellipse">
            <a:avLst/>
          </a:prstGeom>
          <a:solidFill>
            <a:srgbClr val="FF7B7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ru-RU" sz="25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0" i="0" sz="25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87" name="Google Shape;1887;g3f758271754_0_2312"/>
          <p:cNvSpPr/>
          <p:nvPr/>
        </p:nvSpPr>
        <p:spPr>
          <a:xfrm>
            <a:off x="2666400" y="5395475"/>
            <a:ext cx="468000" cy="468000"/>
          </a:xfrm>
          <a:prstGeom prst="ellipse">
            <a:avLst/>
          </a:prstGeom>
          <a:solidFill>
            <a:srgbClr val="FF7B7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ru-RU" sz="25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0" i="0" sz="25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88" name="Google Shape;1888;g3f758271754_0_2312"/>
          <p:cNvSpPr/>
          <p:nvPr/>
        </p:nvSpPr>
        <p:spPr>
          <a:xfrm>
            <a:off x="6077513" y="3523125"/>
            <a:ext cx="468000" cy="468000"/>
          </a:xfrm>
          <a:prstGeom prst="ellipse">
            <a:avLst/>
          </a:prstGeom>
          <a:solidFill>
            <a:srgbClr val="FF7B7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ru-RU" sz="25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0" i="0" sz="25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89" name="Google Shape;1889;g3f758271754_0_2312"/>
          <p:cNvSpPr/>
          <p:nvPr/>
        </p:nvSpPr>
        <p:spPr>
          <a:xfrm>
            <a:off x="2666400" y="3581325"/>
            <a:ext cx="468000" cy="468000"/>
          </a:xfrm>
          <a:prstGeom prst="ellipse">
            <a:avLst/>
          </a:prstGeom>
          <a:solidFill>
            <a:srgbClr val="FF7B7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ru-RU" sz="25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0" i="0" sz="25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90" name="Google Shape;1890;g3f758271754_0_2312"/>
          <p:cNvSpPr/>
          <p:nvPr/>
        </p:nvSpPr>
        <p:spPr>
          <a:xfrm>
            <a:off x="6077525" y="1808200"/>
            <a:ext cx="468000" cy="468000"/>
          </a:xfrm>
          <a:prstGeom prst="ellipse">
            <a:avLst/>
          </a:prstGeom>
          <a:solidFill>
            <a:srgbClr val="FF7B7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ru-RU" sz="25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0" i="0" sz="25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91" name="Google Shape;1891;g3f758271754_0_2312"/>
          <p:cNvSpPr txBox="1"/>
          <p:nvPr/>
        </p:nvSpPr>
        <p:spPr>
          <a:xfrm>
            <a:off x="7355800" y="1998550"/>
            <a:ext cx="4248600" cy="42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DELETE FROM</a:t>
            </a:r>
            <a:r>
              <a:rPr b="0" i="0" lang="ru-RU" sz="170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"OrderItems"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DELETE FROM</a:t>
            </a:r>
            <a:r>
              <a:rPr b="0" i="0" lang="ru-RU" sz="170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"Reviews"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DELETE FROM</a:t>
            </a:r>
            <a:r>
              <a:rPr b="0" i="0" lang="ru-RU" sz="170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"Orders"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DELETE FROM</a:t>
            </a:r>
            <a:r>
              <a:rPr b="0" i="0" lang="ru-RU" sz="170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"Products"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DELETE FROM</a:t>
            </a:r>
            <a:r>
              <a:rPr b="0" i="0" lang="ru-RU" sz="170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"Customers"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DELETE FROM</a:t>
            </a:r>
            <a:r>
              <a:rPr b="0" i="0" lang="ru-RU" sz="170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"Categories"</a:t>
            </a:r>
            <a:endParaRPr b="0" i="0" sz="1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92" name="Google Shape;1892;g3f758271754_0_2312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7" name="Shape 1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8" name="Google Shape;1898;g3f758271754_0_2334"/>
          <p:cNvSpPr txBox="1"/>
          <p:nvPr>
            <p:ph type="title"/>
          </p:nvPr>
        </p:nvSpPr>
        <p:spPr>
          <a:xfrm>
            <a:off x="587375" y="584200"/>
            <a:ext cx="110172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Respawn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t/>
            </a:r>
            <a:endParaRPr/>
          </a:p>
        </p:txBody>
      </p:sp>
      <p:sp>
        <p:nvSpPr>
          <p:cNvPr id="1899" name="Google Shape;1899;g3f758271754_0_2334"/>
          <p:cNvSpPr/>
          <p:nvPr/>
        </p:nvSpPr>
        <p:spPr>
          <a:xfrm>
            <a:off x="587371" y="199853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Categories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00" name="Google Shape;1900;g3f758271754_0_2334"/>
          <p:cNvSpPr/>
          <p:nvPr/>
        </p:nvSpPr>
        <p:spPr>
          <a:xfrm>
            <a:off x="587371" y="3773063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Products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01" name="Google Shape;1901;g3f758271754_0_2334"/>
          <p:cNvSpPr/>
          <p:nvPr/>
        </p:nvSpPr>
        <p:spPr>
          <a:xfrm>
            <a:off x="587371" y="554758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Reviews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02" name="Google Shape;1902;g3f758271754_0_2334"/>
          <p:cNvSpPr/>
          <p:nvPr/>
        </p:nvSpPr>
        <p:spPr>
          <a:xfrm>
            <a:off x="4020046" y="554758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OrderItems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03" name="Google Shape;1903;g3f758271754_0_2334"/>
          <p:cNvSpPr/>
          <p:nvPr/>
        </p:nvSpPr>
        <p:spPr>
          <a:xfrm>
            <a:off x="4020046" y="3773063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Orders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04" name="Google Shape;1904;g3f758271754_0_2334"/>
          <p:cNvSpPr/>
          <p:nvPr/>
        </p:nvSpPr>
        <p:spPr>
          <a:xfrm>
            <a:off x="4020046" y="1998538"/>
            <a:ext cx="2386800" cy="697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Customers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905" name="Google Shape;1905;g3f758271754_0_2334"/>
          <p:cNvCxnSpPr/>
          <p:nvPr/>
        </p:nvCxnSpPr>
        <p:spPr>
          <a:xfrm rot="10800000">
            <a:off x="5213446" y="4470288"/>
            <a:ext cx="0" cy="10773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906" name="Google Shape;1906;g3f758271754_0_2334"/>
          <p:cNvCxnSpPr/>
          <p:nvPr/>
        </p:nvCxnSpPr>
        <p:spPr>
          <a:xfrm rot="10800000">
            <a:off x="2921650" y="4455400"/>
            <a:ext cx="1153500" cy="10995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907" name="Google Shape;1907;g3f758271754_0_2334"/>
          <p:cNvCxnSpPr>
            <a:stCxn id="1901" idx="0"/>
            <a:endCxn id="1900" idx="2"/>
          </p:cNvCxnSpPr>
          <p:nvPr/>
        </p:nvCxnSpPr>
        <p:spPr>
          <a:xfrm rot="10800000">
            <a:off x="1780771" y="4470288"/>
            <a:ext cx="0" cy="10773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908" name="Google Shape;1908;g3f758271754_0_2334"/>
          <p:cNvCxnSpPr>
            <a:stCxn id="1903" idx="0"/>
            <a:endCxn id="1904" idx="2"/>
          </p:cNvCxnSpPr>
          <p:nvPr/>
        </p:nvCxnSpPr>
        <p:spPr>
          <a:xfrm rot="10800000">
            <a:off x="5213446" y="2695763"/>
            <a:ext cx="0" cy="10773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909" name="Google Shape;1909;g3f758271754_0_2334"/>
          <p:cNvCxnSpPr>
            <a:stCxn id="1900" idx="0"/>
            <a:endCxn id="1899" idx="2"/>
          </p:cNvCxnSpPr>
          <p:nvPr/>
        </p:nvCxnSpPr>
        <p:spPr>
          <a:xfrm rot="10800000">
            <a:off x="1780771" y="2695763"/>
            <a:ext cx="0" cy="10773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910" name="Google Shape;1910;g3f758271754_0_2334"/>
          <p:cNvSpPr/>
          <p:nvPr/>
        </p:nvSpPr>
        <p:spPr>
          <a:xfrm>
            <a:off x="6077525" y="5395475"/>
            <a:ext cx="468000" cy="468000"/>
          </a:xfrm>
          <a:prstGeom prst="ellipse">
            <a:avLst/>
          </a:prstGeom>
          <a:solidFill>
            <a:srgbClr val="FF7B7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ru-RU" sz="25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0" i="0" sz="25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11" name="Google Shape;1911;g3f758271754_0_2334"/>
          <p:cNvSpPr txBox="1"/>
          <p:nvPr/>
        </p:nvSpPr>
        <p:spPr>
          <a:xfrm>
            <a:off x="7355800" y="1998550"/>
            <a:ext cx="4248600" cy="42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DELETE FROM</a:t>
            </a:r>
            <a:r>
              <a:rPr b="0" i="0" lang="ru-RU" sz="170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"OrderItems"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DELETE FROM</a:t>
            </a:r>
            <a:r>
              <a:rPr b="0" i="0" lang="ru-RU" sz="170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"Reviews"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DELETE FROM</a:t>
            </a:r>
            <a:r>
              <a:rPr b="0" i="0" lang="ru-RU" sz="170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"Orders"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DELETE FROM</a:t>
            </a:r>
            <a:r>
              <a:rPr b="0" i="0" lang="ru-RU" sz="170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"Products"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DELETE FROM</a:t>
            </a:r>
            <a:r>
              <a:rPr b="0" i="0" lang="ru-RU" sz="170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"Customers"</a:t>
            </a:r>
            <a:endParaRPr b="0" i="0" sz="17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rgbClr val="F47067"/>
                </a:solidFill>
                <a:latin typeface="Roboto Mono"/>
                <a:ea typeface="Roboto Mono"/>
                <a:cs typeface="Roboto Mono"/>
                <a:sym typeface="Roboto Mono"/>
              </a:rPr>
              <a:t>DELETE FROM</a:t>
            </a:r>
            <a:r>
              <a:rPr b="0" i="0" lang="ru-RU" sz="1700" u="none" cap="none" strike="noStrike">
                <a:solidFill>
                  <a:srgbClr val="96D0FF"/>
                </a:solidFill>
                <a:latin typeface="Roboto Mono"/>
                <a:ea typeface="Roboto Mono"/>
                <a:cs typeface="Roboto Mono"/>
                <a:sym typeface="Roboto Mono"/>
              </a:rPr>
              <a:t> "Categories"</a:t>
            </a:r>
            <a:endParaRPr b="0" i="0" sz="1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12" name="Google Shape;1912;g3f758271754_0_2334"/>
          <p:cNvSpPr/>
          <p:nvPr/>
        </p:nvSpPr>
        <p:spPr>
          <a:xfrm>
            <a:off x="2666400" y="5395475"/>
            <a:ext cx="468000" cy="468000"/>
          </a:xfrm>
          <a:prstGeom prst="ellipse">
            <a:avLst/>
          </a:prstGeom>
          <a:solidFill>
            <a:srgbClr val="FF7B7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ru-RU" sz="25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0" i="0" sz="25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13" name="Google Shape;1913;g3f758271754_0_2334"/>
          <p:cNvSpPr/>
          <p:nvPr/>
        </p:nvSpPr>
        <p:spPr>
          <a:xfrm>
            <a:off x="6077513" y="3523125"/>
            <a:ext cx="468000" cy="468000"/>
          </a:xfrm>
          <a:prstGeom prst="ellipse">
            <a:avLst/>
          </a:prstGeom>
          <a:solidFill>
            <a:srgbClr val="FF7B7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ru-RU" sz="25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0" i="0" sz="25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14" name="Google Shape;1914;g3f758271754_0_2334"/>
          <p:cNvSpPr/>
          <p:nvPr/>
        </p:nvSpPr>
        <p:spPr>
          <a:xfrm>
            <a:off x="2666400" y="3581325"/>
            <a:ext cx="468000" cy="468000"/>
          </a:xfrm>
          <a:prstGeom prst="ellipse">
            <a:avLst/>
          </a:prstGeom>
          <a:solidFill>
            <a:srgbClr val="FF7B7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ru-RU" sz="25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0" i="0" sz="25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15" name="Google Shape;1915;g3f758271754_0_2334"/>
          <p:cNvSpPr/>
          <p:nvPr/>
        </p:nvSpPr>
        <p:spPr>
          <a:xfrm>
            <a:off x="6077525" y="1808200"/>
            <a:ext cx="468000" cy="468000"/>
          </a:xfrm>
          <a:prstGeom prst="ellipse">
            <a:avLst/>
          </a:prstGeom>
          <a:solidFill>
            <a:srgbClr val="FF7B7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ru-RU" sz="25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0" i="0" sz="25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16" name="Google Shape;1916;g3f758271754_0_2334"/>
          <p:cNvSpPr/>
          <p:nvPr/>
        </p:nvSpPr>
        <p:spPr>
          <a:xfrm>
            <a:off x="2666425" y="1824125"/>
            <a:ext cx="468000" cy="468000"/>
          </a:xfrm>
          <a:prstGeom prst="ellipse">
            <a:avLst/>
          </a:prstGeom>
          <a:solidFill>
            <a:srgbClr val="FF7B7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ru-RU" sz="25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0" i="0" sz="25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17" name="Google Shape;1917;g3f758271754_0_2334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2" name="Shape 1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3" name="Google Shape;1923;g3f758271754_0_2357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Respawn</a:t>
            </a:r>
            <a:endParaRPr/>
          </a:p>
        </p:txBody>
      </p:sp>
      <p:sp>
        <p:nvSpPr>
          <p:cNvPr id="1924" name="Google Shape;1924;g3f758271754_0_2357"/>
          <p:cNvSpPr txBox="1"/>
          <p:nvPr/>
        </p:nvSpPr>
        <p:spPr>
          <a:xfrm>
            <a:off x="1217100" y="1374750"/>
            <a:ext cx="9757800" cy="53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14300" marR="1143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8B949E"/>
                </a:solidFill>
                <a:latin typeface="Roboto Mono"/>
                <a:ea typeface="Roboto Mono"/>
                <a:cs typeface="Roboto Mono"/>
                <a:sym typeface="Roboto Mono"/>
              </a:rPr>
              <a:t>// Один раз при старте тестовой инфраструктуры: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await using</a:t>
            </a:r>
            <a:r>
              <a:rPr b="0" i="0" lang="ru-RU" sz="1500" u="none" cap="none" strike="noStrike">
                <a:solidFill>
                  <a:srgbClr val="79C0FF"/>
                </a:solidFill>
                <a:latin typeface="Roboto Mono"/>
                <a:ea typeface="Roboto Mono"/>
                <a:cs typeface="Roboto Mono"/>
                <a:sym typeface="Roboto Mono"/>
              </a:rPr>
              <a:t> var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conn </a:t>
            </a: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= new</a:t>
            </a:r>
            <a:r>
              <a:rPr b="0" i="0" lang="ru-RU" sz="1500" u="none" cap="none" strike="noStrike">
                <a:solidFill>
                  <a:srgbClr val="D2A8FF"/>
                </a:solidFill>
                <a:latin typeface="Roboto Mono"/>
                <a:ea typeface="Roboto Mono"/>
                <a:cs typeface="Roboto Mono"/>
                <a:sym typeface="Roboto Mono"/>
              </a:rPr>
              <a:t> NpgsqlConnection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(connectionString);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await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conn.</a:t>
            </a:r>
            <a:r>
              <a:rPr b="0" i="0" lang="ru-RU" sz="1500" u="none" cap="none" strike="noStrike">
                <a:solidFill>
                  <a:srgbClr val="D2A8FF"/>
                </a:solidFill>
                <a:latin typeface="Roboto Mono"/>
                <a:ea typeface="Roboto Mono"/>
                <a:cs typeface="Roboto Mono"/>
                <a:sym typeface="Roboto Mono"/>
              </a:rPr>
              <a:t>OpenAsync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();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var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respawner </a:t>
            </a: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= await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Respawner.</a:t>
            </a:r>
            <a:r>
              <a:rPr b="0" i="0" lang="ru-RU" sz="1500" u="none" cap="none" strike="noStrike">
                <a:solidFill>
                  <a:srgbClr val="D2A8FF"/>
                </a:solidFill>
                <a:latin typeface="Roboto Mono"/>
                <a:ea typeface="Roboto Mono"/>
                <a:cs typeface="Roboto Mono"/>
                <a:sym typeface="Roboto Mono"/>
              </a:rPr>
              <a:t>CreateAsync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(conn, </a:t>
            </a: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new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RespawnerOptions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{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DbAdapter </a:t>
            </a: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DbAdapter.Postgres,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SchemasToInclude </a:t>
            </a: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[</a:t>
            </a:r>
            <a:r>
              <a:rPr b="0" i="0" lang="ru-RU" sz="1500" u="none" cap="none" strike="noStrike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"public"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],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});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...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8B949E"/>
                </a:solidFill>
                <a:latin typeface="Roboto Mono"/>
                <a:ea typeface="Roboto Mono"/>
                <a:cs typeface="Roboto Mono"/>
                <a:sym typeface="Roboto Mono"/>
              </a:rPr>
              <a:t>// Reset до определенного состояния бд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await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respawner.</a:t>
            </a:r>
            <a:r>
              <a:rPr b="0" i="0" lang="ru-RU" sz="1500" u="none" cap="none" strike="noStrike">
                <a:solidFill>
                  <a:srgbClr val="D2A8FF"/>
                </a:solidFill>
                <a:latin typeface="Roboto Mono"/>
                <a:ea typeface="Roboto Mono"/>
                <a:cs typeface="Roboto Mono"/>
                <a:sym typeface="Roboto Mono"/>
              </a:rPr>
              <a:t>ResetAsync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(conn);</a:t>
            </a:r>
            <a:endParaRPr b="0" i="0" sz="1500" u="none" cap="none" strike="noStrike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8B949E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925" name="Google Shape;1925;g3f758271754_0_2357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0" name="Shape 1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1" name="Google Shape;1931;g3f758271754_0_2363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Respawn</a:t>
            </a:r>
            <a:endParaRPr/>
          </a:p>
        </p:txBody>
      </p:sp>
      <p:sp>
        <p:nvSpPr>
          <p:cNvPr id="1932" name="Google Shape;1932;g3f758271754_0_2363"/>
          <p:cNvSpPr txBox="1"/>
          <p:nvPr/>
        </p:nvSpPr>
        <p:spPr>
          <a:xfrm>
            <a:off x="1217100" y="1374750"/>
            <a:ext cx="9757800" cy="53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14300" marR="1143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// Один раз при старте тестовой инфраструктуры: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await using var conn = new NpgsqlConnection(connectionString);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await conn.OpenAsync();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var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respawner </a:t>
            </a: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= await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Respawner.</a:t>
            </a:r>
            <a:r>
              <a:rPr b="0" i="0" lang="ru-RU" sz="1500" u="none" cap="none" strike="noStrike">
                <a:solidFill>
                  <a:srgbClr val="D2A8FF"/>
                </a:solidFill>
                <a:latin typeface="Roboto Mono"/>
                <a:ea typeface="Roboto Mono"/>
                <a:cs typeface="Roboto Mono"/>
                <a:sym typeface="Roboto Mono"/>
              </a:rPr>
              <a:t>CreateAsync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(conn, </a:t>
            </a: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new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RespawnerOptions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{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DbAdapter </a:t>
            </a: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DbAdapter.Postgres,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SchemasToInclude </a:t>
            </a: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[</a:t>
            </a:r>
            <a:r>
              <a:rPr b="0" i="0" lang="ru-RU" sz="1500" u="none" cap="none" strike="noStrike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"public"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],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});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43484E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…</a:t>
            </a:r>
            <a:endParaRPr b="0" i="0" sz="1500" u="none" cap="none" strike="noStrike">
              <a:solidFill>
                <a:srgbClr val="43484E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// Reset до определенного состояния бд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await respawner.ResetAsync(conn);</a:t>
            </a:r>
            <a:endParaRPr b="0" i="0" sz="1500" u="none" cap="none" strike="noStrike">
              <a:solidFill>
                <a:srgbClr val="43484E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43484E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933" name="Google Shape;1933;g3f758271754_0_2363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8" name="Shape 1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9" name="Google Shape;1939;g3f758271754_0_2369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Respawn</a:t>
            </a:r>
            <a:endParaRPr/>
          </a:p>
        </p:txBody>
      </p:sp>
      <p:sp>
        <p:nvSpPr>
          <p:cNvPr id="1940" name="Google Shape;1940;g3f758271754_0_2369"/>
          <p:cNvSpPr txBox="1"/>
          <p:nvPr/>
        </p:nvSpPr>
        <p:spPr>
          <a:xfrm>
            <a:off x="1217100" y="1374750"/>
            <a:ext cx="9757800" cy="53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14300" marR="1143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// Один раз при старте тестовой инфраструктуры: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await using var conn = new NpgsqlConnection(connectionString);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await conn.OpenAsync();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var respawner = await Respawner.CreateAsync(conn, new RespawnerOptions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{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    DbAdapter = DbAdapter.Postgres,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    SchemasToInclude = ["public"],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});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43484E"/>
                </a:solidFill>
                <a:latin typeface="Roboto Mono"/>
                <a:ea typeface="Roboto Mono"/>
                <a:cs typeface="Roboto Mono"/>
                <a:sym typeface="Roboto Mono"/>
              </a:rPr>
              <a:t>...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8B949E"/>
                </a:solidFill>
                <a:latin typeface="Roboto Mono"/>
                <a:ea typeface="Roboto Mono"/>
                <a:cs typeface="Roboto Mono"/>
                <a:sym typeface="Roboto Mono"/>
              </a:rPr>
              <a:t>// Reset до определенного состояния бд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await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respawner.</a:t>
            </a:r>
            <a:r>
              <a:rPr b="0" i="0" lang="ru-RU" sz="1500" u="none" cap="none" strike="noStrike">
                <a:solidFill>
                  <a:srgbClr val="D2A8FF"/>
                </a:solidFill>
                <a:latin typeface="Roboto Mono"/>
                <a:ea typeface="Roboto Mono"/>
                <a:cs typeface="Roboto Mono"/>
                <a:sym typeface="Roboto Mono"/>
              </a:rPr>
              <a:t>ResetAsync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(conn);</a:t>
            </a:r>
            <a:endParaRPr b="0" i="0" sz="1500" u="none" cap="none" strike="noStrike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43484E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941" name="Google Shape;1941;g3f758271754_0_2369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6" name="Shape 1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7" name="Google Shape;1947;g3f758271754_0_2375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Respawn</a:t>
            </a:r>
            <a:endParaRPr/>
          </a:p>
        </p:txBody>
      </p:sp>
      <p:sp>
        <p:nvSpPr>
          <p:cNvPr id="1948" name="Google Shape;1948;g3f758271754_0_2375"/>
          <p:cNvSpPr txBox="1"/>
          <p:nvPr/>
        </p:nvSpPr>
        <p:spPr>
          <a:xfrm>
            <a:off x="1217100" y="1374750"/>
            <a:ext cx="9757800" cy="48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14300" marR="1143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new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RespawnerOptions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{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DbAdapter         </a:t>
            </a: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DbAdapter.Postgres,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SchemasToInclude  </a:t>
            </a: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[</a:t>
            </a:r>
            <a:r>
              <a:rPr b="0" i="0" lang="ru-RU" sz="1500" u="none" cap="none" strike="noStrike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"public"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],           </a:t>
            </a:r>
            <a:r>
              <a:rPr b="0" i="0" lang="ru-RU" sz="1500" u="none" cap="none" strike="noStrike">
                <a:solidFill>
                  <a:srgbClr val="8B949E"/>
                </a:solidFill>
                <a:latin typeface="Roboto Mono"/>
                <a:ea typeface="Roboto Mono"/>
                <a:cs typeface="Roboto Mono"/>
                <a:sym typeface="Roboto Mono"/>
              </a:rPr>
              <a:t>// сбрасывать только эти схемы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SchemasToExclude  </a:t>
            </a: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[</a:t>
            </a:r>
            <a:r>
              <a:rPr b="0" i="0" lang="ru-RU" sz="1500" u="none" cap="none" strike="noStrike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"audit"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b="0" i="0" lang="ru-RU" sz="1500" u="none" cap="none" strike="noStrike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"lookup"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],  </a:t>
            </a:r>
            <a:r>
              <a:rPr b="0" i="0" lang="ru-RU" sz="1500" u="none" cap="none" strike="noStrike">
                <a:solidFill>
                  <a:srgbClr val="8B949E"/>
                </a:solidFill>
                <a:latin typeface="Roboto Mono"/>
                <a:ea typeface="Roboto Mono"/>
                <a:cs typeface="Roboto Mono"/>
                <a:sym typeface="Roboto Mono"/>
              </a:rPr>
              <a:t>// или исключить конкретные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TablesToIgnore    </a:t>
            </a: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[                     </a:t>
            </a:r>
            <a:r>
              <a:rPr b="0" i="0" lang="ru-RU" sz="1500" u="none" cap="none" strike="noStrike">
                <a:solidFill>
                  <a:srgbClr val="8B949E"/>
                </a:solidFill>
                <a:latin typeface="Roboto Mono"/>
                <a:ea typeface="Roboto Mono"/>
                <a:cs typeface="Roboto Mono"/>
                <a:sym typeface="Roboto Mono"/>
              </a:rPr>
              <a:t>// не трогать эти таблицы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       new</a:t>
            </a:r>
            <a:r>
              <a:rPr b="0" i="0" lang="ru-RU" sz="1500" u="none" cap="none" strike="noStrike">
                <a:solidFill>
                  <a:srgbClr val="D2A8FF"/>
                </a:solidFill>
                <a:latin typeface="Roboto Mono"/>
                <a:ea typeface="Roboto Mono"/>
                <a:cs typeface="Roboto Mono"/>
                <a:sym typeface="Roboto Mono"/>
              </a:rPr>
              <a:t> Table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ru-RU" sz="1500" u="none" cap="none" strike="noStrike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"Countries"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       new</a:t>
            </a:r>
            <a:r>
              <a:rPr b="0" i="0" lang="ru-RU" sz="1500" u="none" cap="none" strike="noStrike">
                <a:solidFill>
                  <a:srgbClr val="D2A8FF"/>
                </a:solidFill>
                <a:latin typeface="Roboto Mono"/>
                <a:ea typeface="Roboto Mono"/>
                <a:cs typeface="Roboto Mono"/>
                <a:sym typeface="Roboto Mono"/>
              </a:rPr>
              <a:t> Table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0" i="0" lang="ru-RU" sz="1500" u="none" cap="none" strike="noStrike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"Currencies"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),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],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TablesToInclude   </a:t>
            </a: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[</a:t>
            </a: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...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],                </a:t>
            </a:r>
            <a:r>
              <a:rPr b="0" i="0" lang="ru-RU" sz="1500" u="none" cap="none" strike="noStrike">
                <a:solidFill>
                  <a:srgbClr val="8B949E"/>
                </a:solidFill>
                <a:latin typeface="Roboto Mono"/>
                <a:ea typeface="Roboto Mono"/>
                <a:cs typeface="Roboto Mono"/>
                <a:sym typeface="Roboto Mono"/>
              </a:rPr>
              <a:t>// сбрасывать только явно указанные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WithReseed        </a:t>
            </a: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ru-RU" sz="1500" u="none" cap="none" strike="noStrike">
                <a:solidFill>
                  <a:srgbClr val="79C0FF"/>
                </a:solidFill>
                <a:latin typeface="Roboto Mono"/>
                <a:ea typeface="Roboto Mono"/>
                <a:cs typeface="Roboto Mono"/>
                <a:sym typeface="Roboto Mono"/>
              </a:rPr>
              <a:t> true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,                 </a:t>
            </a:r>
            <a:r>
              <a:rPr b="0" i="0" lang="ru-RU" sz="1500" u="none" cap="none" strike="noStrike">
                <a:solidFill>
                  <a:srgbClr val="8B949E"/>
                </a:solidFill>
                <a:latin typeface="Roboto Mono"/>
                <a:ea typeface="Roboto Mono"/>
                <a:cs typeface="Roboto Mono"/>
                <a:sym typeface="Roboto Mono"/>
              </a:rPr>
              <a:t>// сбросить IDENTITY-счётчики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b="0" i="0" sz="1500" u="none" cap="none" strike="noStrike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114300" marR="11430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43484E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949" name="Google Shape;1949;g3f758271754_0_2375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4" name="Shape 1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" name="Google Shape;1955;g3f758271754_0_2381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Respawn</a:t>
            </a:r>
            <a:endParaRPr/>
          </a:p>
        </p:txBody>
      </p:sp>
      <p:sp>
        <p:nvSpPr>
          <p:cNvPr id="1956" name="Google Shape;1956;g3f758271754_0_2381"/>
          <p:cNvSpPr txBox="1"/>
          <p:nvPr/>
        </p:nvSpPr>
        <p:spPr>
          <a:xfrm>
            <a:off x="1217075" y="1454847"/>
            <a:ext cx="9757800" cy="55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114300" rtl="0" algn="l">
              <a:lnSpc>
                <a:spcPct val="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public class</a:t>
            </a:r>
            <a:r>
              <a:rPr b="0" i="0" lang="ru-RU" sz="15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MyTestFixture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: </a:t>
            </a:r>
            <a:r>
              <a:rPr b="0" i="0" lang="ru-RU" sz="15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IAsyncLifetime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114300" rtl="0" algn="l">
              <a:lnSpc>
                <a:spcPct val="4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{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114300" rtl="0" algn="l">
              <a:lnSpc>
                <a:spcPct val="4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   private</a:t>
            </a:r>
            <a:r>
              <a:rPr b="0" i="0" lang="ru-RU" sz="15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Respawner _respawner</a:t>
            </a: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=</a:t>
            </a:r>
            <a:r>
              <a:rPr b="0" i="0" lang="ru-RU" sz="1500" u="none" cap="none" strike="noStrike">
                <a:solidFill>
                  <a:srgbClr val="79C0FF"/>
                </a:solidFill>
                <a:latin typeface="Roboto Mono"/>
                <a:ea typeface="Roboto Mono"/>
                <a:cs typeface="Roboto Mono"/>
                <a:sym typeface="Roboto Mono"/>
              </a:rPr>
              <a:t> null</a:t>
            </a: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!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;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114300" rtl="0" algn="l">
              <a:lnSpc>
                <a:spcPct val="4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114300" rtl="0" algn="l">
              <a:lnSpc>
                <a:spcPct val="4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   public async</a:t>
            </a:r>
            <a:r>
              <a:rPr b="0" i="0" lang="ru-RU" sz="15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Task</a:t>
            </a:r>
            <a:r>
              <a:rPr b="0" i="0" lang="ru-RU" sz="1500" u="none" cap="none" strike="noStrike">
                <a:solidFill>
                  <a:srgbClr val="D2A8FF"/>
                </a:solidFill>
                <a:latin typeface="Roboto Mono"/>
                <a:ea typeface="Roboto Mono"/>
                <a:cs typeface="Roboto Mono"/>
                <a:sym typeface="Roboto Mono"/>
              </a:rPr>
              <a:t> InitializeAsync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114300" rtl="0" algn="l">
              <a:lnSpc>
                <a:spcPct val="4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{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114300" rtl="0" algn="l">
              <a:lnSpc>
                <a:spcPct val="4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8B949E"/>
                </a:solidFill>
                <a:latin typeface="Roboto Mono"/>
                <a:ea typeface="Roboto Mono"/>
                <a:cs typeface="Roboto Mono"/>
                <a:sym typeface="Roboto Mono"/>
              </a:rPr>
              <a:t>        // запустить контейнер, применить миграции...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114300" rtl="0" algn="l">
              <a:lnSpc>
                <a:spcPct val="4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_respawner </a:t>
            </a: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= await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Respawner.</a:t>
            </a:r>
            <a:r>
              <a:rPr b="0" i="0" lang="ru-RU" sz="1500" u="none" cap="none" strike="noStrike">
                <a:solidFill>
                  <a:srgbClr val="D2A8FF"/>
                </a:solidFill>
                <a:latin typeface="Roboto Mono"/>
                <a:ea typeface="Roboto Mono"/>
                <a:cs typeface="Roboto Mono"/>
                <a:sym typeface="Roboto Mono"/>
              </a:rPr>
              <a:t>CreateAsync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(conn, </a:t>
            </a: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new</a:t>
            </a:r>
            <a:r>
              <a:rPr b="0" i="0" lang="ru-RU" sz="15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RespawnerOptions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114300" rtl="0" algn="l">
              <a:lnSpc>
                <a:spcPct val="4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{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114300" rtl="0" algn="l">
              <a:lnSpc>
                <a:spcPct val="4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DbAdapter </a:t>
            </a: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DbAdapter.Postgres,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114300" rtl="0" algn="l">
              <a:lnSpc>
                <a:spcPct val="4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SchemasToInclude </a:t>
            </a: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[</a:t>
            </a:r>
            <a:r>
              <a:rPr b="0" i="0" lang="ru-RU" sz="1500" u="none" cap="none" strike="noStrike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"public"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],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114300" rtl="0" algn="l">
              <a:lnSpc>
                <a:spcPct val="4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});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114300" rtl="0" algn="l">
              <a:lnSpc>
                <a:spcPct val="4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}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114300" rtl="0" algn="l">
              <a:lnSpc>
                <a:spcPct val="4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114300" rtl="0" algn="l">
              <a:lnSpc>
                <a:spcPct val="4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   public async</a:t>
            </a:r>
            <a:r>
              <a:rPr b="0" i="0" lang="ru-RU" sz="15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Task</a:t>
            </a:r>
            <a:r>
              <a:rPr b="0" i="0" lang="ru-RU" sz="1500" u="none" cap="none" strike="noStrike">
                <a:solidFill>
                  <a:srgbClr val="D2A8FF"/>
                </a:solidFill>
                <a:latin typeface="Roboto Mono"/>
                <a:ea typeface="Roboto Mono"/>
                <a:cs typeface="Roboto Mono"/>
                <a:sym typeface="Roboto Mono"/>
              </a:rPr>
              <a:t> ResetAsync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114300" rtl="0" algn="l">
              <a:lnSpc>
                <a:spcPct val="4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{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114300" rtl="0" algn="l">
              <a:lnSpc>
                <a:spcPct val="4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       await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_respawner.</a:t>
            </a:r>
            <a:r>
              <a:rPr b="0" i="0" lang="ru-RU" sz="1500" u="none" cap="none" strike="noStrike">
                <a:solidFill>
                  <a:srgbClr val="D2A8FF"/>
                </a:solidFill>
                <a:latin typeface="Roboto Mono"/>
                <a:ea typeface="Roboto Mono"/>
                <a:cs typeface="Roboto Mono"/>
                <a:sym typeface="Roboto Mono"/>
              </a:rPr>
              <a:t>ResetAsync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();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114300" rtl="0" algn="l">
              <a:lnSpc>
                <a:spcPct val="4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}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114300" rtl="0" algn="l">
              <a:lnSpc>
                <a:spcPct val="4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114300" rtl="0" algn="l">
              <a:lnSpc>
                <a:spcPct val="4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   public</a:t>
            </a:r>
            <a:r>
              <a:rPr b="0" i="0" lang="ru-RU" sz="15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Task</a:t>
            </a:r>
            <a:r>
              <a:rPr b="0" i="0" lang="ru-RU" sz="1500" u="none" cap="none" strike="noStrike">
                <a:solidFill>
                  <a:srgbClr val="D2A8FF"/>
                </a:solidFill>
                <a:latin typeface="Roboto Mono"/>
                <a:ea typeface="Roboto Mono"/>
                <a:cs typeface="Roboto Mono"/>
                <a:sym typeface="Roboto Mono"/>
              </a:rPr>
              <a:t> DisposeAsync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() { </a:t>
            </a:r>
            <a:r>
              <a:rPr b="0" i="0" lang="ru-RU" sz="1500" u="none" cap="none" strike="noStrike">
                <a:solidFill>
                  <a:srgbClr val="8B949E"/>
                </a:solidFill>
                <a:latin typeface="Roboto Mono"/>
                <a:ea typeface="Roboto Mono"/>
                <a:cs typeface="Roboto Mono"/>
                <a:sym typeface="Roboto Mono"/>
              </a:rPr>
              <a:t>/* остановить контейнер */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}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b="0" i="0" sz="1500" u="none" cap="none" strike="noStrike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114300" rtl="0" algn="l">
              <a:lnSpc>
                <a:spcPct val="4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957" name="Google Shape;1957;g3f758271754_0_2381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2" name="Shape 1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3" name="Google Shape;1963;g3f758271754_0_2387"/>
          <p:cNvSpPr txBox="1"/>
          <p:nvPr>
            <p:ph type="title"/>
          </p:nvPr>
        </p:nvSpPr>
        <p:spPr>
          <a:xfrm>
            <a:off x="587375" y="58420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Respawn</a:t>
            </a:r>
            <a:endParaRPr/>
          </a:p>
        </p:txBody>
      </p:sp>
      <p:sp>
        <p:nvSpPr>
          <p:cNvPr id="1964" name="Google Shape;1964;g3f758271754_0_2387"/>
          <p:cNvSpPr txBox="1"/>
          <p:nvPr/>
        </p:nvSpPr>
        <p:spPr>
          <a:xfrm>
            <a:off x="902250" y="1975225"/>
            <a:ext cx="10387500" cy="29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11430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public class</a:t>
            </a:r>
            <a:r>
              <a:rPr b="0" i="0" lang="ru-RU" sz="15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MyTests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: </a:t>
            </a:r>
            <a:r>
              <a:rPr b="0" i="0" lang="ru-RU" sz="15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IAsyncLifetime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b="0" i="0" lang="ru-RU" sz="15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IClassFixture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&lt;</a:t>
            </a:r>
            <a:r>
              <a:rPr b="0" i="0" lang="ru-RU" sz="15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MyTestFixture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&gt;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11430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{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11430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	. . .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11430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11430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   public async</a:t>
            </a:r>
            <a:r>
              <a:rPr b="0" i="0" lang="ru-RU" sz="15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Task</a:t>
            </a:r>
            <a:r>
              <a:rPr b="0" i="0" lang="ru-RU" sz="1500" u="none" cap="none" strike="noStrike">
                <a:solidFill>
                  <a:srgbClr val="D2A8FF"/>
                </a:solidFill>
                <a:latin typeface="Roboto Mono"/>
                <a:ea typeface="Roboto Mono"/>
                <a:cs typeface="Roboto Mono"/>
                <a:sym typeface="Roboto Mono"/>
              </a:rPr>
              <a:t> InitializeAsync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() </a:t>
            </a: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=&gt; await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_fixture.</a:t>
            </a:r>
            <a:r>
              <a:rPr b="0" i="0" lang="ru-RU" sz="1500" u="none" cap="none" strike="noStrike">
                <a:solidFill>
                  <a:srgbClr val="D2A8FF"/>
                </a:solidFill>
                <a:latin typeface="Roboto Mono"/>
                <a:ea typeface="Roboto Mono"/>
                <a:cs typeface="Roboto Mono"/>
                <a:sym typeface="Roboto Mono"/>
              </a:rPr>
              <a:t>ResetAsync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();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11430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   public</a:t>
            </a:r>
            <a:r>
              <a:rPr b="0" i="0" lang="ru-RU" sz="15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Task</a:t>
            </a:r>
            <a:r>
              <a:rPr b="0" i="0" lang="ru-RU" sz="1500" u="none" cap="none" strike="noStrike">
                <a:solidFill>
                  <a:srgbClr val="D2A8FF"/>
                </a:solidFill>
                <a:latin typeface="Roboto Mono"/>
                <a:ea typeface="Roboto Mono"/>
                <a:cs typeface="Roboto Mono"/>
                <a:sym typeface="Roboto Mono"/>
              </a:rPr>
              <a:t> DisposeAsync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() </a:t>
            </a: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=&gt;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Task.CompletedTask;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11430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11430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[</a:t>
            </a:r>
            <a:r>
              <a:rPr b="0" i="0" lang="ru-RU" sz="15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Fact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]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11430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ru-RU" sz="1500" u="none" cap="none" strike="noStrike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   public async</a:t>
            </a:r>
            <a:r>
              <a:rPr b="0" i="0" lang="ru-RU" sz="1500" u="none" cap="none" strike="noStrike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Task</a:t>
            </a:r>
            <a:r>
              <a:rPr b="0" i="0" lang="ru-RU" sz="1500" u="none" cap="none" strike="noStrike">
                <a:solidFill>
                  <a:srgbClr val="D2A8FF"/>
                </a:solidFill>
                <a:latin typeface="Roboto Mono"/>
                <a:ea typeface="Roboto Mono"/>
                <a:cs typeface="Roboto Mono"/>
                <a:sym typeface="Roboto Mono"/>
              </a:rPr>
              <a:t> Test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() { </a:t>
            </a:r>
            <a:r>
              <a:rPr b="0" i="0" lang="ru-RU" sz="1500" u="none" cap="none" strike="noStrike">
                <a:solidFill>
                  <a:srgbClr val="8B949E"/>
                </a:solidFill>
                <a:latin typeface="Roboto Mono"/>
                <a:ea typeface="Roboto Mono"/>
                <a:cs typeface="Roboto Mono"/>
                <a:sym typeface="Roboto Mono"/>
              </a:rPr>
              <a:t>/* ... */</a:t>
            </a: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}</a:t>
            </a:r>
            <a:endParaRPr b="0" i="0" sz="1500" u="none" cap="none" strike="noStrike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b="0" i="0" lang="ru-RU" sz="1500" u="none" cap="none" strike="noStrike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b="0" i="0" sz="1500" u="none" cap="none" strike="noStrike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114300" rtl="0" algn="l">
              <a:lnSpc>
                <a:spcPct val="5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965" name="Google Shape;1965;g3f758271754_0_2387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0" name="Shape 1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1" name="Google Shape;1971;g3f758271754_0_2393"/>
          <p:cNvSpPr txBox="1"/>
          <p:nvPr>
            <p:ph type="title"/>
          </p:nvPr>
        </p:nvSpPr>
        <p:spPr>
          <a:xfrm>
            <a:off x="587375" y="54709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Respawn </a:t>
            </a:r>
            <a:r>
              <a:rPr lang="ru-RU" sz="5400"/>
              <a:t>–</a:t>
            </a:r>
            <a:r>
              <a:rPr lang="ru-RU"/>
              <a:t> проблемы?</a:t>
            </a:r>
            <a:endParaRPr/>
          </a:p>
        </p:txBody>
      </p:sp>
      <p:sp>
        <p:nvSpPr>
          <p:cNvPr id="1972" name="Google Shape;1972;g3f758271754_0_2393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7" name="Shape 1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8" name="Google Shape;1978;g3f758271754_0_2398"/>
          <p:cNvSpPr txBox="1"/>
          <p:nvPr>
            <p:ph type="title"/>
          </p:nvPr>
        </p:nvSpPr>
        <p:spPr>
          <a:xfrm>
            <a:off x="587375" y="547090"/>
            <a:ext cx="11017200" cy="12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Respawn </a:t>
            </a:r>
            <a:r>
              <a:rPr lang="ru-RU" sz="5400"/>
              <a:t>–</a:t>
            </a:r>
            <a:r>
              <a:rPr lang="ru-RU"/>
              <a:t> проблемы?</a:t>
            </a:r>
            <a:endParaRPr/>
          </a:p>
        </p:txBody>
      </p:sp>
      <p:sp>
        <p:nvSpPr>
          <p:cNvPr id="1979" name="Google Shape;1979;g3f758271754_0_2398"/>
          <p:cNvSpPr txBox="1"/>
          <p:nvPr/>
        </p:nvSpPr>
        <p:spPr>
          <a:xfrm>
            <a:off x="624175" y="1595975"/>
            <a:ext cx="10492500" cy="47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508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Изоляция на уровне тест класса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508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Параллелизм только между тест классами – </a:t>
            </a:r>
            <a:b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1-2 длинных теста внутри тест класса тормозят остальные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508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Проекты с большим количеством тест-классов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50800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Могут не подтираться seq идентификаторов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80" name="Google Shape;1980;g3f758271754_0_2398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5" name="Shape 1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" name="Google Shape;1986;g3f758271754_0_2404"/>
          <p:cNvSpPr txBox="1"/>
          <p:nvPr>
            <p:ph type="title"/>
          </p:nvPr>
        </p:nvSpPr>
        <p:spPr>
          <a:xfrm>
            <a:off x="587375" y="584200"/>
            <a:ext cx="10581300" cy="1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IntegreSQL </a:t>
            </a:r>
            <a:r>
              <a:rPr lang="ru-RU" sz="5400"/>
              <a:t>–</a:t>
            </a:r>
            <a:r>
              <a:rPr lang="ru-RU"/>
              <a:t> проблемы?</a:t>
            </a:r>
            <a:endParaRPr/>
          </a:p>
        </p:txBody>
      </p:sp>
      <p:sp>
        <p:nvSpPr>
          <p:cNvPr id="1987" name="Google Shape;1987;g3f758271754_0_2404"/>
          <p:cNvSpPr txBox="1"/>
          <p:nvPr/>
        </p:nvSpPr>
        <p:spPr>
          <a:xfrm>
            <a:off x="651850" y="1715075"/>
            <a:ext cx="10581300" cy="44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508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Postgres only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88" name="Google Shape;1988;g3f758271754_0_2404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3" name="Shape 1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4" name="Google Shape;1994;g3f758271754_0_2410"/>
          <p:cNvSpPr txBox="1"/>
          <p:nvPr>
            <p:ph type="title"/>
          </p:nvPr>
        </p:nvSpPr>
        <p:spPr>
          <a:xfrm>
            <a:off x="587375" y="584200"/>
            <a:ext cx="10581300" cy="1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IntegreSQL </a:t>
            </a:r>
            <a:r>
              <a:rPr lang="ru-RU" sz="5400"/>
              <a:t>–</a:t>
            </a:r>
            <a:r>
              <a:rPr lang="ru-RU"/>
              <a:t> проблемы?</a:t>
            </a:r>
            <a:endParaRPr/>
          </a:p>
        </p:txBody>
      </p:sp>
      <p:sp>
        <p:nvSpPr>
          <p:cNvPr id="1995" name="Google Shape;1995;g3f758271754_0_2410"/>
          <p:cNvSpPr txBox="1"/>
          <p:nvPr/>
        </p:nvSpPr>
        <p:spPr>
          <a:xfrm>
            <a:off x="651850" y="1715075"/>
            <a:ext cx="10581300" cy="44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508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Postgres only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50800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На маленьком количестве тестов может быть оверкилом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96" name="Google Shape;1996;g3f758271754_0_2410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1" name="Shape 2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2" name="Google Shape;2002;g3f758271754_0_2416"/>
          <p:cNvSpPr txBox="1"/>
          <p:nvPr>
            <p:ph type="title"/>
          </p:nvPr>
        </p:nvSpPr>
        <p:spPr>
          <a:xfrm>
            <a:off x="587375" y="584200"/>
            <a:ext cx="10581300" cy="1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IntegreSQL </a:t>
            </a:r>
            <a:r>
              <a:rPr lang="ru-RU" sz="5400"/>
              <a:t>–</a:t>
            </a:r>
            <a:r>
              <a:rPr lang="ru-RU"/>
              <a:t> проблемы?</a:t>
            </a:r>
            <a:endParaRPr/>
          </a:p>
        </p:txBody>
      </p:sp>
      <p:sp>
        <p:nvSpPr>
          <p:cNvPr id="2003" name="Google Shape;2003;g3f758271754_0_2416"/>
          <p:cNvSpPr txBox="1"/>
          <p:nvPr/>
        </p:nvSpPr>
        <p:spPr>
          <a:xfrm>
            <a:off x="651850" y="1715075"/>
            <a:ext cx="10581300" cy="44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508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Postgres only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508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На маленьком количестве тестов может быть оверкилом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50800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04" name="Google Shape;2004;g3f758271754_0_2416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9" name="Shape 2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0" name="Google Shape;2010;g3f758271754_0_2422"/>
          <p:cNvSpPr txBox="1"/>
          <p:nvPr>
            <p:ph type="title"/>
          </p:nvPr>
        </p:nvSpPr>
        <p:spPr>
          <a:xfrm>
            <a:off x="587375" y="584200"/>
            <a:ext cx="10581300" cy="1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Что и когда выбирать?</a:t>
            </a:r>
            <a:endParaRPr/>
          </a:p>
        </p:txBody>
      </p:sp>
      <p:sp>
        <p:nvSpPr>
          <p:cNvPr id="2011" name="Google Shape;2011;g3f758271754_0_2422"/>
          <p:cNvSpPr txBox="1"/>
          <p:nvPr/>
        </p:nvSpPr>
        <p:spPr>
          <a:xfrm>
            <a:off x="651850" y="1715075"/>
            <a:ext cx="10581300" cy="44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508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PostgreSQL – IntegreSQL 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12" name="Google Shape;2012;g3f758271754_0_2422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7" name="Shape 2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8" name="Google Shape;2018;g3f758271754_0_2428"/>
          <p:cNvSpPr txBox="1"/>
          <p:nvPr>
            <p:ph type="title"/>
          </p:nvPr>
        </p:nvSpPr>
        <p:spPr>
          <a:xfrm>
            <a:off x="587375" y="584200"/>
            <a:ext cx="10581300" cy="1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Что и когда выбирать?</a:t>
            </a:r>
            <a:endParaRPr/>
          </a:p>
        </p:txBody>
      </p:sp>
      <p:sp>
        <p:nvSpPr>
          <p:cNvPr id="2019" name="Google Shape;2019;g3f758271754_0_2428"/>
          <p:cNvSpPr txBox="1"/>
          <p:nvPr/>
        </p:nvSpPr>
        <p:spPr>
          <a:xfrm>
            <a:off x="651850" y="1715075"/>
            <a:ext cx="10581300" cy="44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508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PostgreSQL – IntegreSQL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50800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!Postgre but .NET and SQL – Respawn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20" name="Google Shape;2020;g3f758271754_0_2428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5" name="Shape 2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6" name="Google Shape;2026;g3f758271754_0_2434"/>
          <p:cNvSpPr txBox="1"/>
          <p:nvPr>
            <p:ph type="title"/>
          </p:nvPr>
        </p:nvSpPr>
        <p:spPr>
          <a:xfrm>
            <a:off x="587375" y="584200"/>
            <a:ext cx="10581300" cy="1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Что и когда выбирать?</a:t>
            </a:r>
            <a:endParaRPr/>
          </a:p>
        </p:txBody>
      </p:sp>
      <p:sp>
        <p:nvSpPr>
          <p:cNvPr id="2027" name="Google Shape;2027;g3f758271754_0_2434"/>
          <p:cNvSpPr txBox="1"/>
          <p:nvPr/>
        </p:nvSpPr>
        <p:spPr>
          <a:xfrm>
            <a:off x="651850" y="1715075"/>
            <a:ext cx="10581300" cy="44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508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PostgreSQL – IntegreSQL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508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!Postgre but .NET and SQL – Respawn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50800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ru-RU" sz="2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Testcontainers</a:t>
            </a:r>
            <a:endParaRPr b="0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28" name="Google Shape;2028;g3f758271754_0_2434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3" name="Shape 2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" name="Google Shape;2034;g3fbb39932e7_0_20"/>
          <p:cNvSpPr txBox="1"/>
          <p:nvPr>
            <p:ph idx="1" type="body"/>
          </p:nvPr>
        </p:nvSpPr>
        <p:spPr>
          <a:xfrm>
            <a:off x="587375" y="1814736"/>
            <a:ext cx="6943200" cy="158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ru-RU" sz="3000">
                <a:solidFill>
                  <a:schemeClr val="lt1"/>
                </a:solidFill>
                <a:highlight>
                  <a:schemeClr val="accent4"/>
                </a:highlight>
              </a:rPr>
              <a:t>Изоляция не бесплатна</a:t>
            </a:r>
            <a:r>
              <a:rPr lang="ru-RU" sz="3000"/>
              <a:t> - важно определить подходящий уровень изоляции окружения в тестах конкретно для ваших задач</a:t>
            </a:r>
            <a:endParaRPr sz="3000"/>
          </a:p>
        </p:txBody>
      </p:sp>
      <p:sp>
        <p:nvSpPr>
          <p:cNvPr id="2035" name="Google Shape;2035;g3fbb39932e7_0_20"/>
          <p:cNvSpPr txBox="1"/>
          <p:nvPr>
            <p:ph idx="2" type="body"/>
          </p:nvPr>
        </p:nvSpPr>
        <p:spPr>
          <a:xfrm>
            <a:off x="2712973" y="4264063"/>
            <a:ext cx="9026100" cy="20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1425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ru-RU" sz="3000">
                <a:solidFill>
                  <a:schemeClr val="lt1"/>
                </a:solidFill>
                <a:highlight>
                  <a:schemeClr val="accent4"/>
                </a:highlight>
              </a:rPr>
              <a:t>Быстрые и стабильные CI/CD и тесты</a:t>
            </a:r>
            <a:r>
              <a:rPr lang="ru-RU" sz="3000"/>
              <a:t> - экономия времени разработчиков (денег), вычислительных ресурсов (денег), более быстрое выявление регрессов и TTM.</a:t>
            </a:r>
            <a:endParaRPr sz="3000"/>
          </a:p>
        </p:txBody>
      </p:sp>
      <p:sp>
        <p:nvSpPr>
          <p:cNvPr id="2036" name="Google Shape;2036;g3fbb39932e7_0_20"/>
          <p:cNvSpPr txBox="1"/>
          <p:nvPr>
            <p:ph idx="12" type="sldNum"/>
          </p:nvPr>
        </p:nvSpPr>
        <p:spPr>
          <a:xfrm>
            <a:off x="11409045" y="59209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037" name="Google Shape;2037;g3fbb39932e7_0_20"/>
          <p:cNvSpPr txBox="1"/>
          <p:nvPr>
            <p:ph idx="4294967295" type="title"/>
          </p:nvPr>
        </p:nvSpPr>
        <p:spPr>
          <a:xfrm>
            <a:off x="587375" y="584200"/>
            <a:ext cx="10581300" cy="1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 sz="5000"/>
              <a:t>Заключение</a:t>
            </a:r>
            <a:endParaRPr sz="5000"/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2" name="Shape 2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3" name="Google Shape;2043;g3f758271754_0_2440"/>
          <p:cNvPicPr preferRelativeResize="0"/>
          <p:nvPr/>
        </p:nvPicPr>
        <p:blipFill rotWithShape="1">
          <a:blip r:embed="rId3">
            <a:alphaModFix/>
          </a:blip>
          <a:srcRect b="0" l="9894" r="0" t="0"/>
          <a:stretch/>
        </p:blipFill>
        <p:spPr>
          <a:xfrm>
            <a:off x="5662325" y="0"/>
            <a:ext cx="6529675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044" name="Google Shape;2044;g3f758271754_0_2440"/>
          <p:cNvSpPr/>
          <p:nvPr/>
        </p:nvSpPr>
        <p:spPr>
          <a:xfrm>
            <a:off x="8738063" y="1864425"/>
            <a:ext cx="2652600" cy="2666100"/>
          </a:xfrm>
          <a:prstGeom prst="roundRect">
            <a:avLst>
              <a:gd fmla="val 9844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45" name="Google Shape;2045;g3f758271754_0_2440"/>
          <p:cNvSpPr/>
          <p:nvPr/>
        </p:nvSpPr>
        <p:spPr>
          <a:xfrm>
            <a:off x="594750" y="1864438"/>
            <a:ext cx="2652600" cy="2666100"/>
          </a:xfrm>
          <a:prstGeom prst="roundRect">
            <a:avLst>
              <a:gd fmla="val 9844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46" name="Google Shape;2046;g3f758271754_0_2440"/>
          <p:cNvSpPr txBox="1"/>
          <p:nvPr>
            <p:ph type="title"/>
          </p:nvPr>
        </p:nvSpPr>
        <p:spPr>
          <a:xfrm>
            <a:off x="594750" y="584200"/>
            <a:ext cx="7588500" cy="7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>
                <a:highlight>
                  <a:schemeClr val="lt1"/>
                </a:highlight>
              </a:rPr>
              <a:t>Спасибо за внимание</a:t>
            </a:r>
            <a:endParaRPr>
              <a:highlight>
                <a:schemeClr val="lt1"/>
              </a:highlight>
            </a:endParaRPr>
          </a:p>
        </p:txBody>
      </p:sp>
      <p:sp>
        <p:nvSpPr>
          <p:cNvPr id="2047" name="Google Shape;2047;g3f758271754_0_2440"/>
          <p:cNvSpPr txBox="1"/>
          <p:nvPr>
            <p:ph idx="1" type="body"/>
          </p:nvPr>
        </p:nvSpPr>
        <p:spPr>
          <a:xfrm>
            <a:off x="8738076" y="4656847"/>
            <a:ext cx="3128400" cy="8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ru-RU" sz="2000">
                <a:highlight>
                  <a:schemeClr val="lt1"/>
                </a:highlight>
              </a:rPr>
              <a:t>Пример инфраструктуры </a:t>
            </a:r>
            <a:endParaRPr sz="2000"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ru-RU" sz="2000">
                <a:highlight>
                  <a:schemeClr val="lt1"/>
                </a:highlight>
              </a:rPr>
              <a:t>для тестов</a:t>
            </a:r>
            <a:endParaRPr sz="2000"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highlight>
                <a:schemeClr val="lt1"/>
              </a:highlight>
            </a:endParaRPr>
          </a:p>
        </p:txBody>
      </p:sp>
      <p:sp>
        <p:nvSpPr>
          <p:cNvPr id="2048" name="Google Shape;2048;g3f758271754_0_2440"/>
          <p:cNvSpPr txBox="1"/>
          <p:nvPr>
            <p:ph idx="2" type="body"/>
          </p:nvPr>
        </p:nvSpPr>
        <p:spPr>
          <a:xfrm>
            <a:off x="594750" y="4656822"/>
            <a:ext cx="5556900" cy="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ru-RU"/>
              <a:t>Сергей Булавский</a:t>
            </a:r>
            <a:endParaRPr/>
          </a:p>
        </p:txBody>
      </p:sp>
      <p:sp>
        <p:nvSpPr>
          <p:cNvPr id="2049" name="Google Shape;2049;g3f758271754_0_2440"/>
          <p:cNvSpPr txBox="1"/>
          <p:nvPr>
            <p:ph idx="3" type="body"/>
          </p:nvPr>
        </p:nvSpPr>
        <p:spPr>
          <a:xfrm>
            <a:off x="594750" y="4974322"/>
            <a:ext cx="5549700" cy="67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ru-RU"/>
              <a:t>t.me/sergey_bulavskiy</a:t>
            </a:r>
            <a:endParaRPr/>
          </a:p>
        </p:txBody>
      </p:sp>
      <p:pic>
        <p:nvPicPr>
          <p:cNvPr id="2050" name="Google Shape;2050;g3f758271754_0_2440"/>
          <p:cNvPicPr preferRelativeResize="0"/>
          <p:nvPr/>
        </p:nvPicPr>
        <p:blipFill rotWithShape="1">
          <a:blip r:embed="rId4">
            <a:alphaModFix/>
          </a:blip>
          <a:srcRect b="9012" l="8460" r="8841" t="9355"/>
          <a:stretch/>
        </p:blipFill>
        <p:spPr>
          <a:xfrm>
            <a:off x="8993700" y="2186663"/>
            <a:ext cx="2141350" cy="2077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1" name="Google Shape;2051;g3f758271754_0_2440"/>
          <p:cNvPicPr preferRelativeResize="0"/>
          <p:nvPr/>
        </p:nvPicPr>
        <p:blipFill rotWithShape="1">
          <a:blip r:embed="rId5">
            <a:alphaModFix/>
          </a:blip>
          <a:srcRect b="9213" l="9084" r="9588" t="9107"/>
          <a:stretch/>
        </p:blipFill>
        <p:spPr>
          <a:xfrm>
            <a:off x="850376" y="2127359"/>
            <a:ext cx="2141350" cy="2150708"/>
          </a:xfrm>
          <a:prstGeom prst="rect">
            <a:avLst/>
          </a:prstGeom>
          <a:noFill/>
          <a:ln>
            <a:noFill/>
          </a:ln>
        </p:spPr>
      </p:pic>
      <p:sp>
        <p:nvSpPr>
          <p:cNvPr id="2052" name="Google Shape;2052;g3f758271754_0_2440"/>
          <p:cNvSpPr txBox="1"/>
          <p:nvPr/>
        </p:nvSpPr>
        <p:spPr>
          <a:xfrm>
            <a:off x="8183217" y="5935162"/>
            <a:ext cx="3421500" cy="29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kontur.ru</a:t>
            </a:r>
            <a:endParaRPr b="0" i="0" sz="1600" u="none" cap="none" strike="noStrike">
              <a:solidFill>
                <a:schemeClr val="dk1"/>
              </a:solidFill>
              <a:highlight>
                <a:schemeClr val="lt1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53" name="Google Shape;2053;g3f758271754_0_2440"/>
          <p:cNvSpPr txBox="1"/>
          <p:nvPr>
            <p:ph idx="1" type="body"/>
          </p:nvPr>
        </p:nvSpPr>
        <p:spPr>
          <a:xfrm>
            <a:off x="4666425" y="4656847"/>
            <a:ext cx="3128400" cy="8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ru-RU" sz="2000">
                <a:highlight>
                  <a:schemeClr val="lt1"/>
                </a:highlight>
              </a:rPr>
              <a:t>ТГ-канал</a:t>
            </a:r>
            <a:endParaRPr sz="2000"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ru-RU" sz="2000">
                <a:highlight>
                  <a:schemeClr val="lt1"/>
                </a:highlight>
              </a:rPr>
              <a:t>Технологии в Контуре</a:t>
            </a:r>
            <a:endParaRPr sz="2000"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highlight>
                <a:schemeClr val="lt1"/>
              </a:highlight>
            </a:endParaRPr>
          </a:p>
        </p:txBody>
      </p:sp>
      <p:sp>
        <p:nvSpPr>
          <p:cNvPr id="2054" name="Google Shape;2054;g3f758271754_0_2440"/>
          <p:cNvSpPr/>
          <p:nvPr/>
        </p:nvSpPr>
        <p:spPr>
          <a:xfrm>
            <a:off x="4666413" y="1864438"/>
            <a:ext cx="2652600" cy="2666100"/>
          </a:xfrm>
          <a:prstGeom prst="roundRect">
            <a:avLst>
              <a:gd fmla="val 9844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55" name="Google Shape;2055;g3f758271754_0_2440"/>
          <p:cNvPicPr preferRelativeResize="0"/>
          <p:nvPr/>
        </p:nvPicPr>
        <p:blipFill rotWithShape="1">
          <a:blip r:embed="rId6">
            <a:alphaModFix/>
          </a:blip>
          <a:srcRect b="4680" l="5576" r="5487" t="5658"/>
          <a:stretch/>
        </p:blipFill>
        <p:spPr>
          <a:xfrm>
            <a:off x="4939337" y="2146080"/>
            <a:ext cx="2141350" cy="2158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heme Montserrat">
  <a:themeElements>
    <a:clrScheme name="Шаблон 2023">
      <a:dk1>
        <a:srgbClr val="FEFFFE"/>
      </a:dk1>
      <a:lt1>
        <a:srgbClr val="21212A"/>
      </a:lt1>
      <a:dk2>
        <a:srgbClr val="F1F1F1"/>
      </a:dk2>
      <a:lt2>
        <a:srgbClr val="21212A"/>
      </a:lt2>
      <a:accent1>
        <a:srgbClr val="2291FF"/>
      </a:accent1>
      <a:accent2>
        <a:srgbClr val="8F5CFC"/>
      </a:accent2>
      <a:accent3>
        <a:srgbClr val="FF8000"/>
      </a:accent3>
      <a:accent4>
        <a:srgbClr val="B1FF57"/>
      </a:accent4>
      <a:accent5>
        <a:srgbClr val="333440"/>
      </a:accent5>
      <a:accent6>
        <a:srgbClr val="8F5CFC"/>
      </a:accent6>
      <a:hlink>
        <a:srgbClr val="2191FE"/>
      </a:hlink>
      <a:folHlink>
        <a:srgbClr val="0570F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2021-03-05T04:34:43Z</dcterms:created>
  <dc:creator>Ольга Преображенская</dc:creator>
</cp:coreProperties>
</file>