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  <p:sldMasterId id="2147483663" r:id="rId6"/>
    <p:sldMasterId id="2147483664" r:id="rId7"/>
    <p:sldMasterId id="214748366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</p:sldIdLst>
  <p:sldSz cy="5143500" cx="9144000"/>
  <p:notesSz cx="6858000" cy="9144000"/>
  <p:embeddedFontLst>
    <p:embeddedFont>
      <p:font typeface="Play"/>
      <p:regular r:id="rId63"/>
      <p:bold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D72E51-A295-4DEF-BF3C-7D870553F91B}">
  <a:tblStyle styleId="{63D72E51-A295-4DEF-BF3C-7D870553F9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font" Target="fonts/Play-bold.fntdata"/><Relationship Id="rId63" Type="http://schemas.openxmlformats.org/officeDocument/2006/relationships/font" Target="fonts/Play-regular.fntdata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215900" y="812800"/>
            <a:ext cx="7126287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3"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95325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dc05de1b35_0_220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g3dc05de1b3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26e919db79_0_74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0" name="Google Shape;270;g326e919db7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db09f4d562_0_0:notes"/>
          <p:cNvSpPr/>
          <p:nvPr>
            <p:ph idx="2" type="sldImg"/>
          </p:nvPr>
        </p:nvSpPr>
        <p:spPr>
          <a:xfrm>
            <a:off x="215900" y="812800"/>
            <a:ext cx="71280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7" name="Google Shape;307;g3db09f4d562_0_0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6e919db79_0_48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3" name="Google Shape;313;g326e919db7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db09f4d562_0_5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8" name="Google Shape;328;g3db09f4d5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db09f4d562_0_18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7" name="Google Shape;337;g3db09f4d56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dc05de1b35_0_73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6" name="Google Shape;356;g3dc05de1b3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db09f4d562_0_52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5" name="Google Shape;365;g3db09f4d56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f7aae06f4_0_257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9" name="Google Shape;379;g33f7aae06f4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26e919db79_0_146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5" name="Google Shape;395;g326e919db7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082511981_0_155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e082511981_0_155:notes"/>
          <p:cNvSpPr/>
          <p:nvPr>
            <p:ph idx="2" type="sldImg"/>
          </p:nvPr>
        </p:nvSpPr>
        <p:spPr>
          <a:xfrm>
            <a:off x="215900" y="812800"/>
            <a:ext cx="7126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dc05de1b35_0_95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7" name="Google Shape;407;g3dc05de1b3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dc05de1b35_0_19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6" name="Google Shape;426;g3dc05de1b3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dc05de1b35_0_138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8" name="Google Shape;448;g3dc05de1b3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dc05de1b35_0_0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0" name="Google Shape;470;g3dc05de1b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dc05de1b35_0_13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1" name="Google Shape;481;g3dc05de1b3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dbc2d3475d_0_0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8" name="Google Shape;488;g3dbc2d347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e082511981_0_1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0" name="Google Shape;500;g3e0825119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e082511981_0_13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0" name="Google Shape;510;g3e08251198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e082511981_0_25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0" name="Google Shape;520;g3e08251198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dc05de1b35_0_41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9" name="Google Shape;529;g3dc05de1b3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082511981_0_190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e082511981_0_190:notes"/>
          <p:cNvSpPr/>
          <p:nvPr>
            <p:ph idx="2" type="sldImg"/>
          </p:nvPr>
        </p:nvSpPr>
        <p:spPr>
          <a:xfrm>
            <a:off x="215900" y="812800"/>
            <a:ext cx="7126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dc05de1b35_0_168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9" name="Google Shape;539;g3dc05de1b3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dc05de1b35_0_177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9" name="Google Shape;549;g3dc05de1b3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dc05de1b35_0_187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9" name="Google Shape;559;g3dc05de1b35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dc05de1b35_0_196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9" name="Google Shape;569;g3dc05de1b35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dc05de1b35_0_47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8" name="Google Shape;578;g3dc05de1b3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e082511981_0_35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7" name="Google Shape;587;g3e08251198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db09f4d562_0_57:notes"/>
          <p:cNvSpPr/>
          <p:nvPr>
            <p:ph idx="2" type="sldImg"/>
          </p:nvPr>
        </p:nvSpPr>
        <p:spPr>
          <a:xfrm>
            <a:off x="215900" y="812800"/>
            <a:ext cx="71280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7" name="Google Shape;597;g3db09f4d562_0_57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dc05de1b35_0_54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3" name="Google Shape;603;g3dc05de1b3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dc05de1b35_0_206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2" name="Google Shape;612;g3dc05de1b3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e082511981_0_73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0" name="Google Shape;620;g3e08251198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ba7afc56b_0_140:notes"/>
          <p:cNvSpPr/>
          <p:nvPr>
            <p:ph idx="2" type="sldImg"/>
          </p:nvPr>
        </p:nvSpPr>
        <p:spPr>
          <a:xfrm>
            <a:off x="215900" y="812800"/>
            <a:ext cx="71280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g32ba7afc56b_0_140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e082511981_0_84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0" name="Google Shape;630;g3e08251198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e082511981_0_64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8" name="Google Shape;638;g3e08251198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dc05de1b35_0_212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7" name="Google Shape;647;g3dc05de1b35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e082511981_0_94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6" name="Google Shape;656;g3e08251198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e082511981_0_106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5" name="Google Shape;665;g3e08251198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e082511981_0_116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4" name="Google Shape;674;g3e08251198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db09f4d562_0_62:notes"/>
          <p:cNvSpPr/>
          <p:nvPr>
            <p:ph idx="2" type="sldImg"/>
          </p:nvPr>
        </p:nvSpPr>
        <p:spPr>
          <a:xfrm>
            <a:off x="215900" y="812800"/>
            <a:ext cx="71280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3" name="Google Shape;683;g3db09f4d562_0_62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26e919db79_0_152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9" name="Google Shape;689;g326e919db7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26e919db79_0_158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99" name="Google Shape;699;g326e919db7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e082511981_0_181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6" name="Google Shape;706;g3e08251198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ba7afc56b_0_48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6" name="Google Shape;116;g32ba7afc56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e082511981_0_217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3" name="Google Shape;713;g3e08251198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f7aae06f4_0_291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1" name="Google Shape;721;g33f7aae06f4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e082511981_0_235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8" name="Google Shape;728;g3e082511981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e2679d773a_0_155:notes"/>
          <p:cNvSpPr/>
          <p:nvPr>
            <p:ph idx="2" type="sldImg"/>
          </p:nvPr>
        </p:nvSpPr>
        <p:spPr>
          <a:xfrm>
            <a:off x="381000" y="695325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5" name="Google Shape;735;g3e2679d773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bf5cc66c3eb6e9_0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g8bf5cc66c3eb6e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/>
          <p:nvPr>
            <p:ph idx="2" type="sldImg"/>
          </p:nvPr>
        </p:nvSpPr>
        <p:spPr>
          <a:xfrm>
            <a:off x="381000" y="695325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6e919db79_0_105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326e919db7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f7aae06f4_0_77:notes"/>
          <p:cNvSpPr/>
          <p:nvPr>
            <p:ph idx="2" type="sldImg"/>
          </p:nvPr>
        </p:nvSpPr>
        <p:spPr>
          <a:xfrm>
            <a:off x="38100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g33f7aae06f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143508" y="231490"/>
            <a:ext cx="87843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"/>
              <a:buNone/>
              <a:defRPr sz="2000"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/>
        </p:nvSpPr>
        <p:spPr>
          <a:xfrm>
            <a:off x="7655252" y="303498"/>
            <a:ext cx="13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hank you slide">
  <p:cSld name="1_thank you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>
            <p:ph idx="2" type="pic"/>
          </p:nvPr>
        </p:nvSpPr>
        <p:spPr>
          <a:xfrm>
            <a:off x="287524" y="2173420"/>
            <a:ext cx="1108500" cy="1108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251520" y="339502"/>
            <a:ext cx="6516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6" y="4493529"/>
            <a:ext cx="2824948" cy="6004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483974" y="2201645"/>
            <a:ext cx="52842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228600" lvl="2" marL="13716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3" type="body"/>
          </p:nvPr>
        </p:nvSpPr>
        <p:spPr>
          <a:xfrm>
            <a:off x="1483974" y="2940603"/>
            <a:ext cx="52842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Arial"/>
              <a:buNone/>
              <a:defRPr b="0" i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200">
                <a:latin typeface="Play"/>
                <a:ea typeface="Play"/>
                <a:cs typeface="Play"/>
                <a:sym typeface="Play"/>
              </a:defRPr>
            </a:lvl2pPr>
            <a:lvl3pPr indent="-228600" lvl="2" marL="13716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4" type="body"/>
          </p:nvPr>
        </p:nvSpPr>
        <p:spPr>
          <a:xfrm>
            <a:off x="251520" y="1239603"/>
            <a:ext cx="52842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228600" lvl="2" marL="13716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5" type="body"/>
          </p:nvPr>
        </p:nvSpPr>
        <p:spPr>
          <a:xfrm>
            <a:off x="1483974" y="2579496"/>
            <a:ext cx="5284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Arial"/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228600" lvl="2" marL="13716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layout">
  <p:cSld name="main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43508" y="231490"/>
            <a:ext cx="87843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"/>
              <a:buNone/>
              <a:defRPr sz="1500"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/>
        </p:nvSpPr>
        <p:spPr>
          <a:xfrm>
            <a:off x="7655252" y="303498"/>
            <a:ext cx="13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pter slide">
  <p:cSld name="1_chapter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107504" y="339502"/>
            <a:ext cx="6624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5904656" y="3291830"/>
            <a:ext cx="2699700" cy="1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928"/>
              </a:buClr>
              <a:buSzPts val="1500"/>
              <a:buFont typeface="Play"/>
              <a:buNone/>
              <a:defRPr sz="1500">
                <a:solidFill>
                  <a:srgbClr val="141928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1">
  <p:cSld name="intro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107504" y="787371"/>
            <a:ext cx="58791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143508" y="231490"/>
            <a:ext cx="2268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"/>
              <a:buNone/>
              <a:defRPr b="0" i="0" sz="14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5904656" y="3291830"/>
            <a:ext cx="2699700" cy="1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"/>
              <a:buNone/>
              <a:defRPr sz="15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1">
  <p:cSld name="intro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07504" y="787371"/>
            <a:ext cx="58791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Kaspersky logo black.png_645E5772.png"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33" y="4440657"/>
            <a:ext cx="1866471" cy="70284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43508" y="231490"/>
            <a:ext cx="2268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"/>
              <a:buNone/>
              <a:defRPr b="0" i="0" sz="14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904656" y="3291830"/>
            <a:ext cx="2699700" cy="1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"/>
              <a:buNone/>
              <a:defRPr sz="15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+text block+place for hex / light+left v1">
  <p:cSld name="2_title+text block+place for hex / light+left v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7655252" y="303498"/>
            <a:ext cx="13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319972" y="921941"/>
            <a:ext cx="46446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463988" y="1059582"/>
            <a:ext cx="3708300" cy="3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1pPr>
            <a:lvl2pPr indent="-228600" lvl="1" marL="914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lay"/>
                <a:ea typeface="Play"/>
                <a:cs typeface="Play"/>
                <a:sym typeface="Play"/>
              </a:defRPr>
            </a:lvl3pPr>
            <a:lvl4pPr indent="-228600" lvl="3" marL="18288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863588" y="951570"/>
            <a:ext cx="2987700" cy="1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/>
        </p:nvSpPr>
        <p:spPr>
          <a:xfrm>
            <a:off x="7655252" y="303498"/>
            <a:ext cx="13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ro slide 1">
  <p:cSld name="1_intro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107504" y="787371"/>
            <a:ext cx="58791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143508" y="231490"/>
            <a:ext cx="2268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"/>
              <a:buNone/>
              <a:defRPr b="0" i="0" sz="1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5904656" y="3291830"/>
            <a:ext cx="2699700" cy="1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"/>
              <a:buNone/>
              <a:defRPr sz="1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2" y="4493529"/>
            <a:ext cx="2824948" cy="60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+text block+place for hex / light+left v1">
  <p:cSld name="2_title+text block+place for hex / light+left v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/>
        </p:nvSpPr>
        <p:spPr>
          <a:xfrm>
            <a:off x="7655252" y="303498"/>
            <a:ext cx="13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4319972" y="921941"/>
            <a:ext cx="46446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4463988" y="1059582"/>
            <a:ext cx="3708300" cy="3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1pPr>
            <a:lvl2pPr indent="-228600" lvl="1" marL="914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lay"/>
                <a:ea typeface="Play"/>
                <a:cs typeface="Play"/>
                <a:sym typeface="Play"/>
              </a:defRPr>
            </a:lvl3pPr>
            <a:lvl4pPr indent="-228600" lvl="3" marL="18288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863588" y="951570"/>
            <a:ext cx="2987700" cy="1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143508" y="231490"/>
            <a:ext cx="87843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"/>
              <a:buNone/>
              <a:defRPr sz="2000"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indent="-228600" lvl="3" marL="18288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4pPr>
            <a:lvl5pPr indent="-228600" lvl="4" marL="2286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/>
        </p:nvSpPr>
        <p:spPr>
          <a:xfrm>
            <a:off x="7655252" y="303498"/>
            <a:ext cx="13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275" y="4440237"/>
            <a:ext cx="1865312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204787"/>
            <a:ext cx="82280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203325"/>
            <a:ext cx="8228012" cy="298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086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04787"/>
            <a:ext cx="82280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203325"/>
            <a:ext cx="8228012" cy="298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57200" y="204787"/>
            <a:ext cx="8228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57200" y="1203325"/>
            <a:ext cx="82281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marR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204787"/>
            <a:ext cx="8228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203325"/>
            <a:ext cx="82281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marR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Relationship Id="rId6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Relationship Id="rId4" Type="http://schemas.openxmlformats.org/officeDocument/2006/relationships/hyperlink" Target="https://xania.org/201602/bpu-part-one" TargetMode="External"/><Relationship Id="rId5" Type="http://schemas.openxmlformats.org/officeDocument/2006/relationships/image" Target="../media/image4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Relationship Id="rId4" Type="http://schemas.openxmlformats.org/officeDocument/2006/relationships/hyperlink" Target="https://blog.cloudflare.com/branch-predictor/" TargetMode="External"/><Relationship Id="rId5" Type="http://schemas.openxmlformats.org/officeDocument/2006/relationships/image" Target="../media/image3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Relationship Id="rId4" Type="http://schemas.openxmlformats.org/officeDocument/2006/relationships/hyperlink" Target="https://youtu.be/sJaRHzIZ8M8?si=0BNzZTWHLY2euXlP" TargetMode="External"/><Relationship Id="rId5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Relationship Id="rId4" Type="http://schemas.openxmlformats.org/officeDocument/2006/relationships/hyperlink" Target="https://youtu.be/sJaRHzIZ8M8?si=0BNzZTWHLY2euXlP" TargetMode="External"/><Relationship Id="rId5" Type="http://schemas.openxmlformats.org/officeDocument/2006/relationships/image" Target="../media/image4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Relationship Id="rId4" Type="http://schemas.openxmlformats.org/officeDocument/2006/relationships/hyperlink" Target="https://youtu.be/sJaRHzIZ8M8?si=0BNzZTWHLY2euXlP" TargetMode="External"/><Relationship Id="rId5" Type="http://schemas.openxmlformats.org/officeDocument/2006/relationships/image" Target="../media/image4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hyperlink" Target="https://ru.wikipedia.org/wiki/%D0%9A%D0%BE%D0%BC%D0%B0%D0%BD%D0%B4%D0%B0_%D0%BF%D0%B5%D1%80%D0%B5%D1%85%D0%BE%D0%B4%D0%B0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hyperlink" Target="https://os.kaspersky.ru/" TargetMode="External"/><Relationship Id="rId6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235875" y="1415250"/>
            <a:ext cx="63534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/>
              <a:t>Branch prediction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или откуда процессор берет производительность (Часть 2)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6726125" y="4565200"/>
            <a:ext cx="16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Evgeny Erokhin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92150" y="407475"/>
            <a:ext cx="3229200" cy="400200"/>
          </a:xfrm>
          <a:prstGeom prst="rect">
            <a:avLst/>
          </a:prstGeom>
          <a:solidFill>
            <a:srgbClr val="9E9E9E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C++Russia 2026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BHSR (Branch History Shift Register)</a:t>
            </a:r>
            <a:endParaRPr sz="2000"/>
          </a:p>
        </p:txBody>
      </p:sp>
      <p:sp>
        <p:nvSpPr>
          <p:cNvPr id="244" name="Google Shape;244;p28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245" name="Google Shape;245;p28"/>
          <p:cNvSpPr txBox="1"/>
          <p:nvPr/>
        </p:nvSpPr>
        <p:spPr>
          <a:xfrm>
            <a:off x="4260900" y="2220000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a==0</a:t>
            </a:r>
            <a:endParaRPr b="1" sz="1000"/>
          </a:p>
        </p:txBody>
      </p:sp>
      <p:sp>
        <p:nvSpPr>
          <p:cNvPr id="246" name="Google Shape;246;p28"/>
          <p:cNvSpPr txBox="1"/>
          <p:nvPr/>
        </p:nvSpPr>
        <p:spPr>
          <a:xfrm>
            <a:off x="4712150" y="2831400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b==0</a:t>
            </a:r>
            <a:endParaRPr b="1" sz="1000"/>
          </a:p>
        </p:txBody>
      </p:sp>
      <p:sp>
        <p:nvSpPr>
          <p:cNvPr id="247" name="Google Shape;247;p28"/>
          <p:cNvSpPr txBox="1"/>
          <p:nvPr/>
        </p:nvSpPr>
        <p:spPr>
          <a:xfrm>
            <a:off x="3686000" y="3888125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0</a:t>
            </a:r>
            <a:endParaRPr b="1" sz="1000"/>
          </a:p>
        </p:txBody>
      </p:sp>
      <p:cxnSp>
        <p:nvCxnSpPr>
          <p:cNvPr id="248" name="Google Shape;248;p28"/>
          <p:cNvCxnSpPr>
            <a:stCxn id="245" idx="2"/>
            <a:endCxn id="246" idx="0"/>
          </p:cNvCxnSpPr>
          <p:nvPr/>
        </p:nvCxnSpPr>
        <p:spPr>
          <a:xfrm>
            <a:off x="4677000" y="2521200"/>
            <a:ext cx="451200" cy="31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28"/>
          <p:cNvCxnSpPr>
            <a:stCxn id="245" idx="2"/>
            <a:endCxn id="247" idx="0"/>
          </p:cNvCxnSpPr>
          <p:nvPr/>
        </p:nvCxnSpPr>
        <p:spPr>
          <a:xfrm flipH="1">
            <a:off x="4102200" y="2521200"/>
            <a:ext cx="574800" cy="13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28"/>
          <p:cNvCxnSpPr>
            <a:stCxn id="246" idx="2"/>
            <a:endCxn id="247" idx="0"/>
          </p:cNvCxnSpPr>
          <p:nvPr/>
        </p:nvCxnSpPr>
        <p:spPr>
          <a:xfrm flipH="1">
            <a:off x="4102250" y="3132600"/>
            <a:ext cx="1026000" cy="7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28"/>
          <p:cNvSpPr txBox="1"/>
          <p:nvPr/>
        </p:nvSpPr>
        <p:spPr>
          <a:xfrm>
            <a:off x="5231275" y="3357775"/>
            <a:ext cx="832200" cy="301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a%b</a:t>
            </a:r>
            <a:endParaRPr b="1" sz="1000"/>
          </a:p>
        </p:txBody>
      </p:sp>
      <p:cxnSp>
        <p:nvCxnSpPr>
          <p:cNvPr id="252" name="Google Shape;252;p28"/>
          <p:cNvCxnSpPr>
            <a:stCxn id="246" idx="2"/>
            <a:endCxn id="251" idx="0"/>
          </p:cNvCxnSpPr>
          <p:nvPr/>
        </p:nvCxnSpPr>
        <p:spPr>
          <a:xfrm>
            <a:off x="5128250" y="3132600"/>
            <a:ext cx="519000" cy="22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8"/>
          <p:cNvCxnSpPr>
            <a:endCxn id="245" idx="0"/>
          </p:cNvCxnSpPr>
          <p:nvPr/>
        </p:nvCxnSpPr>
        <p:spPr>
          <a:xfrm>
            <a:off x="4677000" y="1974300"/>
            <a:ext cx="0" cy="2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28"/>
          <p:cNvSpPr txBox="1"/>
          <p:nvPr/>
        </p:nvSpPr>
        <p:spPr>
          <a:xfrm>
            <a:off x="4748325" y="3884150"/>
            <a:ext cx="8988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a%b</a:t>
            </a:r>
            <a:endParaRPr b="1" sz="1000"/>
          </a:p>
        </p:txBody>
      </p:sp>
      <p:sp>
        <p:nvSpPr>
          <p:cNvPr id="255" name="Google Shape;255;p28"/>
          <p:cNvSpPr txBox="1"/>
          <p:nvPr/>
        </p:nvSpPr>
        <p:spPr>
          <a:xfrm>
            <a:off x="5764600" y="3884150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return b/a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cxnSp>
        <p:nvCxnSpPr>
          <p:cNvPr id="256" name="Google Shape;256;p28"/>
          <p:cNvCxnSpPr>
            <a:stCxn id="251" idx="2"/>
            <a:endCxn id="254" idx="0"/>
          </p:cNvCxnSpPr>
          <p:nvPr/>
        </p:nvCxnSpPr>
        <p:spPr>
          <a:xfrm flipH="1">
            <a:off x="5197675" y="3658975"/>
            <a:ext cx="4497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28"/>
          <p:cNvCxnSpPr>
            <a:stCxn id="251" idx="2"/>
            <a:endCxn id="255" idx="0"/>
          </p:cNvCxnSpPr>
          <p:nvPr/>
        </p:nvCxnSpPr>
        <p:spPr>
          <a:xfrm>
            <a:off x="5647375" y="3658975"/>
            <a:ext cx="5334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p28"/>
          <p:cNvSpPr txBox="1"/>
          <p:nvPr/>
        </p:nvSpPr>
        <p:spPr>
          <a:xfrm>
            <a:off x="4134100" y="2919800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259" name="Google Shape;259;p28"/>
          <p:cNvSpPr txBox="1"/>
          <p:nvPr/>
        </p:nvSpPr>
        <p:spPr>
          <a:xfrm>
            <a:off x="4980125" y="2502988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N</a:t>
            </a:r>
            <a:r>
              <a:rPr lang="en-US" sz="1000"/>
              <a:t>T</a:t>
            </a:r>
            <a:endParaRPr sz="1000"/>
          </a:p>
        </p:txBody>
      </p:sp>
      <p:sp>
        <p:nvSpPr>
          <p:cNvPr id="260" name="Google Shape;260;p28"/>
          <p:cNvSpPr txBox="1"/>
          <p:nvPr/>
        </p:nvSpPr>
        <p:spPr>
          <a:xfrm>
            <a:off x="5465400" y="3080975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N</a:t>
            </a:r>
            <a:r>
              <a:rPr lang="en-US" sz="1000"/>
              <a:t>T</a:t>
            </a:r>
            <a:endParaRPr sz="1000"/>
          </a:p>
        </p:txBody>
      </p:sp>
      <p:sp>
        <p:nvSpPr>
          <p:cNvPr id="261" name="Google Shape;261;p28"/>
          <p:cNvSpPr txBox="1"/>
          <p:nvPr/>
        </p:nvSpPr>
        <p:spPr>
          <a:xfrm>
            <a:off x="4902688" y="3640825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NT</a:t>
            </a:r>
            <a:endParaRPr sz="1000"/>
          </a:p>
        </p:txBody>
      </p:sp>
      <p:sp>
        <p:nvSpPr>
          <p:cNvPr id="262" name="Google Shape;262;p28"/>
          <p:cNvSpPr txBox="1"/>
          <p:nvPr/>
        </p:nvSpPr>
        <p:spPr>
          <a:xfrm>
            <a:off x="6057850" y="3611050"/>
            <a:ext cx="42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263" name="Google Shape;263;p28"/>
          <p:cNvSpPr txBox="1"/>
          <p:nvPr/>
        </p:nvSpPr>
        <p:spPr>
          <a:xfrm>
            <a:off x="4492400" y="3228963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264" name="Google Shape;264;p28"/>
          <p:cNvSpPr txBox="1"/>
          <p:nvPr/>
        </p:nvSpPr>
        <p:spPr>
          <a:xfrm>
            <a:off x="6063475" y="3379450"/>
            <a:ext cx="7059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0xf340</a:t>
            </a:r>
            <a:endParaRPr b="1" sz="1000"/>
          </a:p>
        </p:txBody>
      </p:sp>
      <p:sp>
        <p:nvSpPr>
          <p:cNvPr id="265" name="Google Shape;265;p28"/>
          <p:cNvSpPr txBox="1"/>
          <p:nvPr/>
        </p:nvSpPr>
        <p:spPr>
          <a:xfrm>
            <a:off x="457200" y="996025"/>
            <a:ext cx="80070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История хранится в </a:t>
            </a:r>
            <a:r>
              <a:rPr b="1" lang="en-US"/>
              <a:t>сдвиговом регистре</a:t>
            </a:r>
            <a:r>
              <a:rPr lang="en-US"/>
              <a:t>. При прохождении бранча, мы сдвигаем “историю” влево на 1 бит, и в самый правый пишем результат только что пройденного.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В современных процессорах стали добавлять и </a:t>
            </a:r>
            <a:r>
              <a:rPr b="1" lang="en-US"/>
              <a:t>Unconditional</a:t>
            </a:r>
            <a:r>
              <a:rPr lang="en-US"/>
              <a:t> (T=1) - это позволяет лучше отличать историю.</a:t>
            </a:r>
            <a:endParaRPr/>
          </a:p>
        </p:txBody>
      </p:sp>
      <p:sp>
        <p:nvSpPr>
          <p:cNvPr id="266" name="Google Shape;266;p28"/>
          <p:cNvSpPr txBox="1"/>
          <p:nvPr/>
        </p:nvSpPr>
        <p:spPr>
          <a:xfrm>
            <a:off x="6303050" y="2563650"/>
            <a:ext cx="1693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Глобальная история на момент второго прихода в </a:t>
            </a:r>
            <a:r>
              <a:rPr b="1" lang="en-US" sz="1000">
                <a:solidFill>
                  <a:schemeClr val="dk1"/>
                </a:solidFill>
              </a:rPr>
              <a:t>0xf340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0000"/>
                </a:solidFill>
              </a:rPr>
              <a:t>NNTNN (00100)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498150" y="4311350"/>
            <a:ext cx="80070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Сдвиговый регистр: на каждом бранче - </a:t>
            </a:r>
            <a:r>
              <a:rPr b="1" lang="en-US"/>
              <a:t>сдвиг влево</a:t>
            </a:r>
            <a:r>
              <a:rPr lang="en-US"/>
              <a:t> на 1, выставить правый бит </a:t>
            </a:r>
            <a:r>
              <a:rPr b="1" lang="en-US"/>
              <a:t>0=N, 1=T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Локальная история</a:t>
            </a:r>
            <a:r>
              <a:rPr lang="en-US"/>
              <a:t> ведется в таких же регистрах, но по прохождению конкретных адресов.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2BC(2BP, Bimodal)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9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274" name="Google Shape;274;p29"/>
          <p:cNvSpPr txBox="1"/>
          <p:nvPr/>
        </p:nvSpPr>
        <p:spPr>
          <a:xfrm>
            <a:off x="1050575" y="1513725"/>
            <a:ext cx="8271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Strongly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Not Taken</a:t>
            </a:r>
            <a:endParaRPr b="1" sz="1000"/>
          </a:p>
        </p:txBody>
      </p:sp>
      <p:sp>
        <p:nvSpPr>
          <p:cNvPr id="275" name="Google Shape;275;p29"/>
          <p:cNvSpPr txBox="1"/>
          <p:nvPr/>
        </p:nvSpPr>
        <p:spPr>
          <a:xfrm>
            <a:off x="2196525" y="1513725"/>
            <a:ext cx="8271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Weak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Not Taken</a:t>
            </a:r>
            <a:endParaRPr b="1" sz="1000"/>
          </a:p>
        </p:txBody>
      </p:sp>
      <p:sp>
        <p:nvSpPr>
          <p:cNvPr id="276" name="Google Shape;276;p29"/>
          <p:cNvSpPr txBox="1"/>
          <p:nvPr/>
        </p:nvSpPr>
        <p:spPr>
          <a:xfrm>
            <a:off x="3258275" y="1513725"/>
            <a:ext cx="8271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Weak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Taken</a:t>
            </a:r>
            <a:endParaRPr b="1" sz="1000"/>
          </a:p>
        </p:txBody>
      </p:sp>
      <p:sp>
        <p:nvSpPr>
          <p:cNvPr id="277" name="Google Shape;277;p29"/>
          <p:cNvSpPr txBox="1"/>
          <p:nvPr/>
        </p:nvSpPr>
        <p:spPr>
          <a:xfrm>
            <a:off x="4360425" y="1513725"/>
            <a:ext cx="8271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Strongly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Taken</a:t>
            </a:r>
            <a:endParaRPr b="1" sz="1000"/>
          </a:p>
        </p:txBody>
      </p:sp>
      <p:sp>
        <p:nvSpPr>
          <p:cNvPr id="278" name="Google Shape;278;p29"/>
          <p:cNvSpPr/>
          <p:nvPr/>
        </p:nvSpPr>
        <p:spPr>
          <a:xfrm>
            <a:off x="1035650" y="1448225"/>
            <a:ext cx="842100" cy="6231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2189025" y="1448225"/>
            <a:ext cx="842100" cy="6231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3250775" y="1448225"/>
            <a:ext cx="842100" cy="6231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4352925" y="1448213"/>
            <a:ext cx="842100" cy="6231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622724" y="1467861"/>
            <a:ext cx="547650" cy="514575"/>
          </a:xfrm>
          <a:custGeom>
            <a:rect b="b" l="l" r="r" t="t"/>
            <a:pathLst>
              <a:path extrusionOk="0" h="20583" w="21906">
                <a:moveTo>
                  <a:pt x="21906" y="2583"/>
                </a:moveTo>
                <a:cubicBezTo>
                  <a:pt x="19661" y="2190"/>
                  <a:pt x="12083" y="-673"/>
                  <a:pt x="8434" y="225"/>
                </a:cubicBezTo>
                <a:cubicBezTo>
                  <a:pt x="4785" y="1123"/>
                  <a:pt x="70" y="4660"/>
                  <a:pt x="14" y="7972"/>
                </a:cubicBezTo>
                <a:cubicBezTo>
                  <a:pt x="-42" y="11284"/>
                  <a:pt x="5010" y="18468"/>
                  <a:pt x="8097" y="20096"/>
                </a:cubicBezTo>
                <a:cubicBezTo>
                  <a:pt x="11184" y="21724"/>
                  <a:pt x="16798" y="18132"/>
                  <a:pt x="18538" y="1773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3" name="Google Shape;283;p29"/>
          <p:cNvSpPr/>
          <p:nvPr/>
        </p:nvSpPr>
        <p:spPr>
          <a:xfrm>
            <a:off x="2770150" y="1194923"/>
            <a:ext cx="682000" cy="303825"/>
          </a:xfrm>
          <a:custGeom>
            <a:rect b="b" l="l" r="r" t="t"/>
            <a:pathLst>
              <a:path extrusionOk="0" h="12153" w="27280">
                <a:moveTo>
                  <a:pt x="27280" y="12153"/>
                </a:moveTo>
                <a:cubicBezTo>
                  <a:pt x="25372" y="10132"/>
                  <a:pt x="20376" y="253"/>
                  <a:pt x="15829" y="28"/>
                </a:cubicBezTo>
                <a:cubicBezTo>
                  <a:pt x="11282" y="-197"/>
                  <a:pt x="2638" y="9009"/>
                  <a:pt x="0" y="1080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4" name="Google Shape;284;p29"/>
          <p:cNvSpPr/>
          <p:nvPr/>
        </p:nvSpPr>
        <p:spPr>
          <a:xfrm>
            <a:off x="3839475" y="1194923"/>
            <a:ext cx="682000" cy="303825"/>
          </a:xfrm>
          <a:custGeom>
            <a:rect b="b" l="l" r="r" t="t"/>
            <a:pathLst>
              <a:path extrusionOk="0" h="12153" w="27280">
                <a:moveTo>
                  <a:pt x="27280" y="12153"/>
                </a:moveTo>
                <a:cubicBezTo>
                  <a:pt x="25372" y="10132"/>
                  <a:pt x="20376" y="253"/>
                  <a:pt x="15829" y="28"/>
                </a:cubicBezTo>
                <a:cubicBezTo>
                  <a:pt x="11282" y="-197"/>
                  <a:pt x="2638" y="9009"/>
                  <a:pt x="0" y="1080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5" name="Google Shape;285;p29"/>
          <p:cNvSpPr/>
          <p:nvPr/>
        </p:nvSpPr>
        <p:spPr>
          <a:xfrm>
            <a:off x="1700825" y="1209898"/>
            <a:ext cx="682000" cy="303825"/>
          </a:xfrm>
          <a:custGeom>
            <a:rect b="b" l="l" r="r" t="t"/>
            <a:pathLst>
              <a:path extrusionOk="0" h="12153" w="27280">
                <a:moveTo>
                  <a:pt x="27280" y="12153"/>
                </a:moveTo>
                <a:cubicBezTo>
                  <a:pt x="25372" y="10132"/>
                  <a:pt x="20376" y="253"/>
                  <a:pt x="15829" y="28"/>
                </a:cubicBezTo>
                <a:cubicBezTo>
                  <a:pt x="11282" y="-197"/>
                  <a:pt x="2638" y="9009"/>
                  <a:pt x="0" y="1080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6" name="Google Shape;286;p29"/>
          <p:cNvSpPr/>
          <p:nvPr/>
        </p:nvSpPr>
        <p:spPr>
          <a:xfrm rot="10800000">
            <a:off x="1709651" y="2020725"/>
            <a:ext cx="664336" cy="303825"/>
          </a:xfrm>
          <a:custGeom>
            <a:rect b="b" l="l" r="r" t="t"/>
            <a:pathLst>
              <a:path extrusionOk="0" h="12153" w="27280">
                <a:moveTo>
                  <a:pt x="27280" y="12153"/>
                </a:moveTo>
                <a:cubicBezTo>
                  <a:pt x="25372" y="10132"/>
                  <a:pt x="20376" y="253"/>
                  <a:pt x="15829" y="28"/>
                </a:cubicBezTo>
                <a:cubicBezTo>
                  <a:pt x="11282" y="-197"/>
                  <a:pt x="2638" y="9009"/>
                  <a:pt x="0" y="1080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7" name="Google Shape;287;p29"/>
          <p:cNvSpPr/>
          <p:nvPr/>
        </p:nvSpPr>
        <p:spPr>
          <a:xfrm rot="10800000">
            <a:off x="2847176" y="2020725"/>
            <a:ext cx="664336" cy="303825"/>
          </a:xfrm>
          <a:custGeom>
            <a:rect b="b" l="l" r="r" t="t"/>
            <a:pathLst>
              <a:path extrusionOk="0" h="12153" w="27280">
                <a:moveTo>
                  <a:pt x="27280" y="12153"/>
                </a:moveTo>
                <a:cubicBezTo>
                  <a:pt x="25372" y="10132"/>
                  <a:pt x="20376" y="253"/>
                  <a:pt x="15829" y="28"/>
                </a:cubicBezTo>
                <a:cubicBezTo>
                  <a:pt x="11282" y="-197"/>
                  <a:pt x="2638" y="9009"/>
                  <a:pt x="0" y="1080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8" name="Google Shape;288;p29"/>
          <p:cNvSpPr/>
          <p:nvPr/>
        </p:nvSpPr>
        <p:spPr>
          <a:xfrm rot="10800000">
            <a:off x="3907651" y="2020725"/>
            <a:ext cx="664336" cy="303825"/>
          </a:xfrm>
          <a:custGeom>
            <a:rect b="b" l="l" r="r" t="t"/>
            <a:pathLst>
              <a:path extrusionOk="0" h="12153" w="27280">
                <a:moveTo>
                  <a:pt x="27280" y="12153"/>
                </a:moveTo>
                <a:cubicBezTo>
                  <a:pt x="25372" y="10132"/>
                  <a:pt x="20376" y="253"/>
                  <a:pt x="15829" y="28"/>
                </a:cubicBezTo>
                <a:cubicBezTo>
                  <a:pt x="11282" y="-197"/>
                  <a:pt x="2638" y="9009"/>
                  <a:pt x="0" y="1080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9" name="Google Shape;289;p29"/>
          <p:cNvSpPr/>
          <p:nvPr/>
        </p:nvSpPr>
        <p:spPr>
          <a:xfrm flipH="1">
            <a:off x="5051933" y="1467850"/>
            <a:ext cx="605865" cy="514575"/>
          </a:xfrm>
          <a:custGeom>
            <a:rect b="b" l="l" r="r" t="t"/>
            <a:pathLst>
              <a:path extrusionOk="0" h="20583" w="21906">
                <a:moveTo>
                  <a:pt x="21906" y="2583"/>
                </a:moveTo>
                <a:cubicBezTo>
                  <a:pt x="19661" y="2190"/>
                  <a:pt x="12083" y="-673"/>
                  <a:pt x="8434" y="225"/>
                </a:cubicBezTo>
                <a:cubicBezTo>
                  <a:pt x="4785" y="1123"/>
                  <a:pt x="70" y="4660"/>
                  <a:pt x="14" y="7972"/>
                </a:cubicBezTo>
                <a:cubicBezTo>
                  <a:pt x="-42" y="11284"/>
                  <a:pt x="5010" y="18468"/>
                  <a:pt x="8097" y="20096"/>
                </a:cubicBezTo>
                <a:cubicBezTo>
                  <a:pt x="11184" y="21724"/>
                  <a:pt x="16798" y="18132"/>
                  <a:pt x="18538" y="1773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graphicFrame>
        <p:nvGraphicFramePr>
          <p:cNvPr id="290" name="Google Shape;290;p29"/>
          <p:cNvGraphicFramePr/>
          <p:nvPr/>
        </p:nvGraphicFramePr>
        <p:xfrm>
          <a:off x="686925" y="25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382850"/>
                <a:gridCol w="382850"/>
              </a:tblGrid>
              <a:tr h="30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1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1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1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1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1" name="Google Shape;291;p29"/>
          <p:cNvSpPr txBox="1"/>
          <p:nvPr/>
        </p:nvSpPr>
        <p:spPr>
          <a:xfrm>
            <a:off x="1585050" y="2551925"/>
            <a:ext cx="1593000" cy="1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Strongly Not Taken</a:t>
            </a:r>
            <a:endParaRPr b="1" sz="1100"/>
          </a:p>
          <a:p>
            <a:pPr indent="0" lvl="0" marL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Weak Not Taken</a:t>
            </a:r>
            <a:endParaRPr b="1" sz="1100"/>
          </a:p>
          <a:p>
            <a:pPr indent="0" lvl="0" marL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Weak Taken</a:t>
            </a:r>
            <a:endParaRPr b="1" sz="1100"/>
          </a:p>
          <a:p>
            <a:pPr indent="0" lvl="0" marL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Strongly Taken</a:t>
            </a:r>
            <a:endParaRPr b="1" sz="1100"/>
          </a:p>
        </p:txBody>
      </p:sp>
      <p:sp>
        <p:nvSpPr>
          <p:cNvPr id="292" name="Google Shape;292;p29"/>
          <p:cNvSpPr/>
          <p:nvPr/>
        </p:nvSpPr>
        <p:spPr>
          <a:xfrm>
            <a:off x="1260125" y="3899225"/>
            <a:ext cx="277375" cy="190225"/>
          </a:xfrm>
          <a:custGeom>
            <a:rect b="b" l="l" r="r" t="t"/>
            <a:pathLst>
              <a:path extrusionOk="0" h="7609" w="11095">
                <a:moveTo>
                  <a:pt x="0" y="0"/>
                </a:moveTo>
                <a:lnTo>
                  <a:pt x="0" y="7609"/>
                </a:lnTo>
                <a:lnTo>
                  <a:pt x="11095" y="7609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3" name="Google Shape;293;p29"/>
          <p:cNvSpPr txBox="1"/>
          <p:nvPr/>
        </p:nvSpPr>
        <p:spPr>
          <a:xfrm>
            <a:off x="1585050" y="3899225"/>
            <a:ext cx="16731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Histerezis</a:t>
            </a:r>
            <a:r>
              <a:rPr b="1" lang="en-US" sz="1000"/>
              <a:t> bit</a:t>
            </a:r>
            <a:endParaRPr b="1" sz="1000"/>
          </a:p>
        </p:txBody>
      </p:sp>
      <p:sp>
        <p:nvSpPr>
          <p:cNvPr id="294" name="Google Shape;294;p29"/>
          <p:cNvSpPr/>
          <p:nvPr/>
        </p:nvSpPr>
        <p:spPr>
          <a:xfrm>
            <a:off x="887625" y="3899225"/>
            <a:ext cx="657800" cy="372500"/>
          </a:xfrm>
          <a:custGeom>
            <a:rect b="b" l="l" r="r" t="t"/>
            <a:pathLst>
              <a:path extrusionOk="0" h="14900" w="26312">
                <a:moveTo>
                  <a:pt x="0" y="0"/>
                </a:moveTo>
                <a:lnTo>
                  <a:pt x="0" y="14900"/>
                </a:lnTo>
                <a:lnTo>
                  <a:pt x="26312" y="14900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5" name="Google Shape;295;p29"/>
          <p:cNvSpPr txBox="1"/>
          <p:nvPr/>
        </p:nvSpPr>
        <p:spPr>
          <a:xfrm>
            <a:off x="1585050" y="4126600"/>
            <a:ext cx="16731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Prediction</a:t>
            </a:r>
            <a:r>
              <a:rPr b="1" lang="en-US" sz="1000"/>
              <a:t> bit</a:t>
            </a:r>
            <a:endParaRPr b="1" sz="1000"/>
          </a:p>
        </p:txBody>
      </p:sp>
      <p:sp>
        <p:nvSpPr>
          <p:cNvPr id="296" name="Google Shape;296;p29"/>
          <p:cNvSpPr txBox="1"/>
          <p:nvPr/>
        </p:nvSpPr>
        <p:spPr>
          <a:xfrm>
            <a:off x="5978125" y="927275"/>
            <a:ext cx="24174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битный счетчик с насыщением - показал себя как наиболее статистически удачное решение.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Хорошо подходит для бранчей тяготеющих чаще выдавать T либо не 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Например бранч цикла.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Начальное состояние</a:t>
            </a:r>
            <a:r>
              <a:rPr lang="en-US"/>
              <a:t> может быть как </a:t>
            </a:r>
            <a:r>
              <a:rPr b="1" lang="en-US"/>
              <a:t>weak</a:t>
            </a:r>
            <a:r>
              <a:rPr lang="en-US"/>
              <a:t> так и </a:t>
            </a:r>
            <a:r>
              <a:rPr b="1" lang="en-US"/>
              <a:t>strong</a:t>
            </a:r>
            <a:r>
              <a:rPr lang="en-US"/>
              <a:t>.</a:t>
            </a:r>
            <a:endParaRPr/>
          </a:p>
        </p:txBody>
      </p:sp>
      <p:sp>
        <p:nvSpPr>
          <p:cNvPr id="297" name="Google Shape;297;p29"/>
          <p:cNvSpPr txBox="1"/>
          <p:nvPr/>
        </p:nvSpPr>
        <p:spPr>
          <a:xfrm>
            <a:off x="738150" y="1144325"/>
            <a:ext cx="31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298" name="Google Shape;298;p29"/>
          <p:cNvSpPr txBox="1"/>
          <p:nvPr/>
        </p:nvSpPr>
        <p:spPr>
          <a:xfrm>
            <a:off x="1960450" y="871700"/>
            <a:ext cx="31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299" name="Google Shape;299;p29"/>
          <p:cNvSpPr txBox="1"/>
          <p:nvPr/>
        </p:nvSpPr>
        <p:spPr>
          <a:xfrm>
            <a:off x="2984625" y="871700"/>
            <a:ext cx="31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300" name="Google Shape;300;p29"/>
          <p:cNvSpPr txBox="1"/>
          <p:nvPr/>
        </p:nvSpPr>
        <p:spPr>
          <a:xfrm>
            <a:off x="4081425" y="871700"/>
            <a:ext cx="31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301" name="Google Shape;301;p29"/>
          <p:cNvSpPr txBox="1"/>
          <p:nvPr/>
        </p:nvSpPr>
        <p:spPr>
          <a:xfrm>
            <a:off x="1643650" y="2125325"/>
            <a:ext cx="31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endParaRPr/>
          </a:p>
        </p:txBody>
      </p:sp>
      <p:sp>
        <p:nvSpPr>
          <p:cNvPr id="302" name="Google Shape;302;p29"/>
          <p:cNvSpPr txBox="1"/>
          <p:nvPr/>
        </p:nvSpPr>
        <p:spPr>
          <a:xfrm>
            <a:off x="2727275" y="2125313"/>
            <a:ext cx="31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endParaRPr/>
          </a:p>
        </p:txBody>
      </p:sp>
      <p:sp>
        <p:nvSpPr>
          <p:cNvPr id="303" name="Google Shape;303;p29"/>
          <p:cNvSpPr txBox="1"/>
          <p:nvPr/>
        </p:nvSpPr>
        <p:spPr>
          <a:xfrm>
            <a:off x="3810888" y="2125325"/>
            <a:ext cx="31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endParaRPr/>
          </a:p>
        </p:txBody>
      </p:sp>
      <p:sp>
        <p:nvSpPr>
          <p:cNvPr id="304" name="Google Shape;304;p29"/>
          <p:cNvSpPr txBox="1"/>
          <p:nvPr/>
        </p:nvSpPr>
        <p:spPr>
          <a:xfrm>
            <a:off x="5389850" y="1845475"/>
            <a:ext cx="31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/>
          <p:nvPr/>
        </p:nvSpPr>
        <p:spPr>
          <a:xfrm>
            <a:off x="685800" y="457200"/>
            <a:ext cx="7772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681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/>
              <a:t>Продвинутые техники предсказания ветвления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/>
          <p:nvPr/>
        </p:nvSpPr>
        <p:spPr>
          <a:xfrm>
            <a:off x="457200" y="996025"/>
            <a:ext cx="64932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За хранение направления перехода отвечает </a:t>
            </a:r>
            <a:r>
              <a:rPr b="1" lang="en-US"/>
              <a:t>Branch Target Buffer</a:t>
            </a:r>
            <a:r>
              <a:rPr lang="en-US"/>
              <a:t> (</a:t>
            </a:r>
            <a:r>
              <a:rPr b="1" lang="en-US"/>
              <a:t>BTB</a:t>
            </a:r>
            <a:r>
              <a:rPr lang="en-US"/>
              <a:t>). Он хранит пары </a:t>
            </a:r>
            <a:r>
              <a:rPr b="1" lang="en-US"/>
              <a:t>&lt;адрес инструкции перехода, адрес перехода&gt;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Может использовать не все биты адреса.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Может</a:t>
            </a:r>
            <a:r>
              <a:rPr lang="en-US"/>
              <a:t> использоваться и со </a:t>
            </a:r>
            <a:r>
              <a:rPr b="1" lang="en-US"/>
              <a:t>статическим предиктором</a:t>
            </a:r>
            <a:r>
              <a:rPr lang="en-US"/>
              <a:t> для ускорения получения результата.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Адрес назначения тоже может меняться!</a:t>
            </a:r>
            <a:endParaRPr/>
          </a:p>
        </p:txBody>
      </p:sp>
      <p:sp>
        <p:nvSpPr>
          <p:cNvPr id="316" name="Google Shape;316;p31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Branch Target Buffer (BTB)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graphicFrame>
        <p:nvGraphicFramePr>
          <p:cNvPr id="318" name="Google Shape;318;p31"/>
          <p:cNvGraphicFramePr/>
          <p:nvPr/>
        </p:nvGraphicFramePr>
        <p:xfrm>
          <a:off x="1364600" y="286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1069250"/>
                <a:gridCol w="1018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I-addr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Dest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0x12340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0x12348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…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…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19" name="Google Shape;319;p31"/>
          <p:cNvSpPr/>
          <p:nvPr/>
        </p:nvSpPr>
        <p:spPr>
          <a:xfrm>
            <a:off x="768750" y="3217650"/>
            <a:ext cx="594400" cy="626100"/>
          </a:xfrm>
          <a:custGeom>
            <a:rect b="b" l="l" r="r" t="t"/>
            <a:pathLst>
              <a:path extrusionOk="0" h="25044" w="23776">
                <a:moveTo>
                  <a:pt x="0" y="0"/>
                </a:moveTo>
                <a:lnTo>
                  <a:pt x="0" y="25044"/>
                </a:lnTo>
                <a:lnTo>
                  <a:pt x="23776" y="25044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20" name="Google Shape;320;p31"/>
          <p:cNvSpPr txBox="1"/>
          <p:nvPr/>
        </p:nvSpPr>
        <p:spPr>
          <a:xfrm>
            <a:off x="531000" y="2837250"/>
            <a:ext cx="5943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</a:t>
            </a:r>
            <a:endParaRPr/>
          </a:p>
        </p:txBody>
      </p:sp>
      <p:cxnSp>
        <p:nvCxnSpPr>
          <p:cNvPr id="321" name="Google Shape;321;p31"/>
          <p:cNvCxnSpPr/>
          <p:nvPr/>
        </p:nvCxnSpPr>
        <p:spPr>
          <a:xfrm>
            <a:off x="3368250" y="3851675"/>
            <a:ext cx="42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322" name="Google Shape;322;p31"/>
          <p:cNvSpPr txBox="1"/>
          <p:nvPr/>
        </p:nvSpPr>
        <p:spPr>
          <a:xfrm>
            <a:off x="3819975" y="3502975"/>
            <a:ext cx="11730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Адрес предсказания</a:t>
            </a:r>
            <a:endParaRPr b="1" sz="1100"/>
          </a:p>
        </p:txBody>
      </p:sp>
      <p:sp>
        <p:nvSpPr>
          <p:cNvPr id="323" name="Google Shape;323;p31"/>
          <p:cNvSpPr txBox="1"/>
          <p:nvPr/>
        </p:nvSpPr>
        <p:spPr>
          <a:xfrm>
            <a:off x="4905750" y="2734075"/>
            <a:ext cx="3526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Оптимизирован под локальность кода.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Правая часть может хранить не полный адрес, а </a:t>
            </a:r>
            <a:r>
              <a:rPr b="1" lang="en-US"/>
              <a:t>разницу</a:t>
            </a:r>
            <a:r>
              <a:rPr lang="en-US"/>
              <a:t> с текущим!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Как правило </a:t>
            </a:r>
            <a:r>
              <a:rPr b="1" lang="en-US"/>
              <a:t>маленький</a:t>
            </a:r>
            <a:r>
              <a:rPr lang="en-US"/>
              <a:t>, или их 2 маленький и большой.</a:t>
            </a:r>
            <a:endParaRPr/>
          </a:p>
        </p:txBody>
      </p:sp>
      <p:graphicFrame>
        <p:nvGraphicFramePr>
          <p:cNvPr id="324" name="Google Shape;324;p31"/>
          <p:cNvGraphicFramePr/>
          <p:nvPr/>
        </p:nvGraphicFramePr>
        <p:xfrm>
          <a:off x="302575" y="460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1060575"/>
                <a:gridCol w="1070700"/>
                <a:gridCol w="368425"/>
              </a:tblGrid>
              <a:tr h="26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00"/>
                        <a:t>0x1234</a:t>
                      </a:r>
                      <a:endParaRPr b="1"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25" name="Google Shape;325;p31"/>
          <p:cNvSpPr txBox="1"/>
          <p:nvPr/>
        </p:nvSpPr>
        <p:spPr>
          <a:xfrm>
            <a:off x="2177300" y="2595425"/>
            <a:ext cx="15777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Set 0 .. Set N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Вызов через V-таблицу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2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332" name="Google Shape;332;p32"/>
          <p:cNvSpPr txBox="1"/>
          <p:nvPr/>
        </p:nvSpPr>
        <p:spPr>
          <a:xfrm>
            <a:off x="631100" y="1112325"/>
            <a:ext cx="1790700" cy="28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rgbClr val="0000FF"/>
                </a:solidFill>
              </a:rPr>
              <a:t>class</a:t>
            </a:r>
            <a:r>
              <a:rPr b="1" lang="en-US" sz="1050">
                <a:solidFill>
                  <a:schemeClr val="dk1"/>
                </a:solidFill>
              </a:rPr>
              <a:t> Asd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</a:rPr>
              <a:t>{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rgbClr val="0000FF"/>
                </a:solidFill>
              </a:rPr>
              <a:t>public</a:t>
            </a:r>
            <a:r>
              <a:rPr b="1" lang="en-US" sz="1050">
                <a:solidFill>
                  <a:schemeClr val="dk1"/>
                </a:solidFill>
              </a:rPr>
              <a:t>: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</a:rPr>
              <a:t>   </a:t>
            </a:r>
            <a:r>
              <a:rPr b="1" lang="en-US" sz="1050">
                <a:solidFill>
                  <a:srgbClr val="0000FF"/>
                </a:solidFill>
              </a:rPr>
              <a:t>virtual</a:t>
            </a:r>
            <a:r>
              <a:rPr b="1" lang="en-US" sz="1050">
                <a:solidFill>
                  <a:schemeClr val="dk1"/>
                </a:solidFill>
              </a:rPr>
              <a:t> </a:t>
            </a:r>
            <a:r>
              <a:rPr b="1" lang="en-US" sz="1050">
                <a:solidFill>
                  <a:srgbClr val="0000FF"/>
                </a:solidFill>
              </a:rPr>
              <a:t>int</a:t>
            </a:r>
            <a:r>
              <a:rPr b="1" lang="en-US" sz="1050">
                <a:solidFill>
                  <a:schemeClr val="dk1"/>
                </a:solidFill>
              </a:rPr>
              <a:t> fn() = </a:t>
            </a:r>
            <a:r>
              <a:rPr b="1" lang="en-US" sz="1050">
                <a:solidFill>
                  <a:srgbClr val="098658"/>
                </a:solidFill>
              </a:rPr>
              <a:t>0</a:t>
            </a:r>
            <a:r>
              <a:rPr b="1" lang="en-US" sz="1050">
                <a:solidFill>
                  <a:schemeClr val="dk1"/>
                </a:solidFill>
              </a:rPr>
              <a:t>;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</a:rPr>
              <a:t>};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rgbClr val="0000FF"/>
                </a:solidFill>
              </a:rPr>
              <a:t>int</a:t>
            </a:r>
            <a:r>
              <a:rPr b="1" lang="en-US" sz="1050">
                <a:solidFill>
                  <a:schemeClr val="dk1"/>
                </a:solidFill>
              </a:rPr>
              <a:t> someFn(Asd&amp; asd)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</a:rPr>
              <a:t>{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</a:rPr>
              <a:t>   </a:t>
            </a:r>
            <a:r>
              <a:rPr b="1" lang="en-US" sz="1050">
                <a:solidFill>
                  <a:srgbClr val="0000FF"/>
                </a:solidFill>
              </a:rPr>
              <a:t>return</a:t>
            </a:r>
            <a:r>
              <a:rPr b="1" lang="en-US" sz="1050">
                <a:solidFill>
                  <a:schemeClr val="dk1"/>
                </a:solidFill>
              </a:rPr>
              <a:t> asd.fn();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}</a:t>
            </a:r>
            <a:endParaRPr b="1" sz="3200"/>
          </a:p>
        </p:txBody>
      </p:sp>
      <p:sp>
        <p:nvSpPr>
          <p:cNvPr id="333" name="Google Shape;333;p32"/>
          <p:cNvSpPr txBox="1"/>
          <p:nvPr/>
        </p:nvSpPr>
        <p:spPr>
          <a:xfrm>
            <a:off x="2497300" y="1112325"/>
            <a:ext cx="53283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rgbClr val="008080"/>
                </a:solidFill>
              </a:rPr>
              <a:t>"someFn(Asd&amp;)":</a:t>
            </a:r>
            <a:endParaRPr b="1" sz="1050">
              <a:solidFill>
                <a:srgbClr val="00808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</a:rPr>
              <a:t>       </a:t>
            </a:r>
            <a:r>
              <a:rPr b="1" lang="en-US" sz="1050">
                <a:solidFill>
                  <a:srgbClr val="0000FF"/>
                </a:solidFill>
              </a:rPr>
              <a:t>mov</a:t>
            </a:r>
            <a:r>
              <a:rPr b="1" lang="en-US" sz="1050">
                <a:solidFill>
                  <a:schemeClr val="dk1"/>
                </a:solidFill>
              </a:rPr>
              <a:t>     </a:t>
            </a:r>
            <a:r>
              <a:rPr b="1" lang="en-US" sz="1050">
                <a:solidFill>
                  <a:srgbClr val="4864AA"/>
                </a:solidFill>
              </a:rPr>
              <a:t>rax</a:t>
            </a:r>
            <a:r>
              <a:rPr b="1" lang="en-US" sz="1050">
                <a:solidFill>
                  <a:schemeClr val="dk1"/>
                </a:solidFill>
              </a:rPr>
              <a:t>, </a:t>
            </a:r>
            <a:r>
              <a:rPr b="1" lang="en-US" sz="1050">
                <a:solidFill>
                  <a:schemeClr val="lt2"/>
                </a:solidFill>
              </a:rPr>
              <a:t>QWORD</a:t>
            </a:r>
            <a:r>
              <a:rPr b="1" lang="en-US" sz="1050">
                <a:solidFill>
                  <a:schemeClr val="dk1"/>
                </a:solidFill>
              </a:rPr>
              <a:t> </a:t>
            </a:r>
            <a:r>
              <a:rPr b="1" lang="en-US" sz="1050">
                <a:solidFill>
                  <a:schemeClr val="lt2"/>
                </a:solidFill>
              </a:rPr>
              <a:t>PTR</a:t>
            </a:r>
            <a:r>
              <a:rPr b="1" lang="en-US" sz="1050">
                <a:solidFill>
                  <a:schemeClr val="dk1"/>
                </a:solidFill>
              </a:rPr>
              <a:t> [</a:t>
            </a:r>
            <a:r>
              <a:rPr b="1" lang="en-US" sz="1050">
                <a:solidFill>
                  <a:srgbClr val="4864AA"/>
                </a:solidFill>
              </a:rPr>
              <a:t>rdi</a:t>
            </a:r>
            <a:r>
              <a:rPr b="1" lang="en-US" sz="1050">
                <a:solidFill>
                  <a:schemeClr val="dk1"/>
                </a:solidFill>
              </a:rPr>
              <a:t>]  </a:t>
            </a:r>
            <a:r>
              <a:rPr b="1" lang="en-US" sz="1050">
                <a:solidFill>
                  <a:srgbClr val="098658"/>
                </a:solidFill>
              </a:rPr>
              <a:t>// Загрузка vptr</a:t>
            </a:r>
            <a:endParaRPr b="1" sz="1050">
              <a:solidFill>
                <a:srgbClr val="09865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</a:rPr>
              <a:t>       </a:t>
            </a:r>
            <a:r>
              <a:rPr b="1" lang="en-US" sz="1050">
                <a:solidFill>
                  <a:srgbClr val="0000FF"/>
                </a:solidFill>
              </a:rPr>
              <a:t>jmp</a:t>
            </a:r>
            <a:r>
              <a:rPr b="1" lang="en-US" sz="1050">
                <a:solidFill>
                  <a:schemeClr val="dk1"/>
                </a:solidFill>
              </a:rPr>
              <a:t>     [</a:t>
            </a:r>
            <a:r>
              <a:rPr b="1" lang="en-US" sz="1050">
                <a:solidFill>
                  <a:schemeClr val="lt2"/>
                </a:solidFill>
              </a:rPr>
              <a:t>QWORD</a:t>
            </a:r>
            <a:r>
              <a:rPr b="1" lang="en-US" sz="1050">
                <a:solidFill>
                  <a:schemeClr val="dk1"/>
                </a:solidFill>
              </a:rPr>
              <a:t> </a:t>
            </a:r>
            <a:r>
              <a:rPr b="1" lang="en-US" sz="1050">
                <a:solidFill>
                  <a:schemeClr val="lt2"/>
                </a:solidFill>
              </a:rPr>
              <a:t>PTR</a:t>
            </a:r>
            <a:r>
              <a:rPr b="1" lang="en-US" sz="1050">
                <a:solidFill>
                  <a:schemeClr val="dk1"/>
                </a:solidFill>
              </a:rPr>
              <a:t> [</a:t>
            </a:r>
            <a:r>
              <a:rPr b="1" lang="en-US" sz="1050">
                <a:solidFill>
                  <a:srgbClr val="4864AA"/>
                </a:solidFill>
              </a:rPr>
              <a:t>rax</a:t>
            </a:r>
            <a:r>
              <a:rPr b="1" lang="en-US" sz="1050">
                <a:solidFill>
                  <a:schemeClr val="dk1"/>
                </a:solidFill>
              </a:rPr>
              <a:t>]]</a:t>
            </a:r>
            <a:r>
              <a:rPr b="1" lang="en-US" sz="1050">
                <a:solidFill>
                  <a:schemeClr val="dk1"/>
                </a:solidFill>
              </a:rPr>
              <a:t>  </a:t>
            </a:r>
            <a:r>
              <a:rPr b="1" lang="en-US" sz="1050">
                <a:solidFill>
                  <a:srgbClr val="098658"/>
                </a:solidFill>
              </a:rPr>
              <a:t>// Загрузка адреса функции и исполнение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0000FF"/>
              </a:solidFill>
            </a:endParaRPr>
          </a:p>
        </p:txBody>
      </p:sp>
      <p:sp>
        <p:nvSpPr>
          <p:cNvPr id="334" name="Google Shape;334;p32"/>
          <p:cNvSpPr txBox="1"/>
          <p:nvPr/>
        </p:nvSpPr>
        <p:spPr>
          <a:xfrm>
            <a:off x="2674300" y="2090525"/>
            <a:ext cx="46623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Вызывая функцию для объектов разных классов мы можем получать разные адреса функций. Адрес подгружается из памяти </a:t>
            </a:r>
            <a:r>
              <a:rPr b="1" lang="en-US" sz="1200"/>
              <a:t>(Indirect call)</a:t>
            </a:r>
            <a:r>
              <a:rPr lang="en-US" sz="1200"/>
              <a:t>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Проблема:</a:t>
            </a:r>
            <a:r>
              <a:rPr lang="en-US" sz="1200"/>
              <a:t> При использовании BTB мы будем пытаться спекулятивно выполняться по адресу предыдущего вызова.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 txBox="1"/>
          <p:nvPr/>
        </p:nvSpPr>
        <p:spPr>
          <a:xfrm>
            <a:off x="457200" y="996025"/>
            <a:ext cx="64932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Для безусловных непрямых переходов используется </a:t>
            </a:r>
            <a:r>
              <a:rPr b="1" lang="en-US"/>
              <a:t>Branch Target Buffer</a:t>
            </a:r>
            <a:r>
              <a:rPr lang="en-US"/>
              <a:t> (</a:t>
            </a:r>
            <a:r>
              <a:rPr b="1" lang="en-US"/>
              <a:t>i</a:t>
            </a:r>
            <a:r>
              <a:rPr b="1" lang="en-US"/>
              <a:t>BTB</a:t>
            </a:r>
            <a:r>
              <a:rPr lang="en-US"/>
              <a:t>).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Адрес инструкции хешируется (</a:t>
            </a:r>
            <a:r>
              <a:rPr b="1" lang="en-US"/>
              <a:t>xor</a:t>
            </a:r>
            <a:r>
              <a:rPr lang="en-US"/>
              <a:t>) с путем следования из </a:t>
            </a:r>
            <a:r>
              <a:rPr b="1" lang="en-US"/>
              <a:t>Branch History Shift Register (BHSR)</a:t>
            </a:r>
            <a:r>
              <a:rPr lang="en-US"/>
              <a:t>.</a:t>
            </a:r>
            <a:endParaRPr/>
          </a:p>
        </p:txBody>
      </p:sp>
      <p:sp>
        <p:nvSpPr>
          <p:cNvPr id="340" name="Google Shape;340;p33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Indirect </a:t>
            </a:r>
            <a:r>
              <a:rPr lang="en-US" sz="2000"/>
              <a:t>Branch Target Buffer (IBTB)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3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graphicFrame>
        <p:nvGraphicFramePr>
          <p:cNvPr id="342" name="Google Shape;342;p33"/>
          <p:cNvGraphicFramePr/>
          <p:nvPr/>
        </p:nvGraphicFramePr>
        <p:xfrm>
          <a:off x="2800375" y="224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1069250"/>
                <a:gridCol w="1018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I-addr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Dest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0x12340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0x12348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…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…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43" name="Google Shape;343;p33"/>
          <p:cNvSpPr txBox="1"/>
          <p:nvPr/>
        </p:nvSpPr>
        <p:spPr>
          <a:xfrm>
            <a:off x="1921375" y="2247975"/>
            <a:ext cx="594300" cy="3249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PC</a:t>
            </a:r>
            <a:endParaRPr b="1"/>
          </a:p>
        </p:txBody>
      </p:sp>
      <p:cxnSp>
        <p:nvCxnSpPr>
          <p:cNvPr id="344" name="Google Shape;344;p33"/>
          <p:cNvCxnSpPr/>
          <p:nvPr/>
        </p:nvCxnSpPr>
        <p:spPr>
          <a:xfrm>
            <a:off x="4804025" y="3228450"/>
            <a:ext cx="42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345" name="Google Shape;345;p33"/>
          <p:cNvSpPr txBox="1"/>
          <p:nvPr/>
        </p:nvSpPr>
        <p:spPr>
          <a:xfrm>
            <a:off x="5255750" y="2879750"/>
            <a:ext cx="11730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Адрес предсказания</a:t>
            </a:r>
            <a:endParaRPr b="1" sz="1100"/>
          </a:p>
        </p:txBody>
      </p:sp>
      <p:graphicFrame>
        <p:nvGraphicFramePr>
          <p:cNvPr id="346" name="Google Shape;346;p33"/>
          <p:cNvGraphicFramePr/>
          <p:nvPr/>
        </p:nvGraphicFramePr>
        <p:xfrm>
          <a:off x="1738350" y="398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1060575"/>
                <a:gridCol w="1070700"/>
                <a:gridCol w="368425"/>
              </a:tblGrid>
              <a:tr h="26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00"/>
                        <a:t>0x1234</a:t>
                      </a:r>
                      <a:endParaRPr b="1"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47" name="Google Shape;347;p33"/>
          <p:cNvSpPr txBox="1"/>
          <p:nvPr/>
        </p:nvSpPr>
        <p:spPr>
          <a:xfrm>
            <a:off x="568000" y="2966825"/>
            <a:ext cx="875700" cy="307800"/>
          </a:xfrm>
          <a:prstGeom prst="rect">
            <a:avLst/>
          </a:prstGeom>
          <a:solidFill>
            <a:srgbClr val="F9CB9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BHSR</a:t>
            </a:r>
            <a:endParaRPr b="1" sz="1000">
              <a:solidFill>
                <a:srgbClr val="FFE599"/>
              </a:solidFill>
            </a:endParaRPr>
          </a:p>
        </p:txBody>
      </p:sp>
      <p:grpSp>
        <p:nvGrpSpPr>
          <p:cNvPr id="348" name="Google Shape;348;p33"/>
          <p:cNvGrpSpPr/>
          <p:nvPr/>
        </p:nvGrpSpPr>
        <p:grpSpPr>
          <a:xfrm>
            <a:off x="2004475" y="2888225"/>
            <a:ext cx="428100" cy="379675"/>
            <a:chOff x="2004475" y="2888225"/>
            <a:chExt cx="428100" cy="379675"/>
          </a:xfrm>
        </p:grpSpPr>
        <p:sp>
          <p:nvSpPr>
            <p:cNvPr id="349" name="Google Shape;349;p33"/>
            <p:cNvSpPr txBox="1"/>
            <p:nvPr/>
          </p:nvSpPr>
          <p:spPr>
            <a:xfrm>
              <a:off x="2004475" y="2888225"/>
              <a:ext cx="428100" cy="2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+</a:t>
              </a:r>
              <a:endParaRPr sz="1800"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2051425" y="2943000"/>
              <a:ext cx="334200" cy="324900"/>
            </a:xfrm>
            <a:prstGeom prst="flowChartConnector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1" name="Google Shape;351;p33"/>
          <p:cNvCxnSpPr>
            <a:stCxn id="347" idx="3"/>
            <a:endCxn id="350" idx="2"/>
          </p:cNvCxnSpPr>
          <p:nvPr/>
        </p:nvCxnSpPr>
        <p:spPr>
          <a:xfrm flipH="1" rot="10800000">
            <a:off x="1443700" y="3105425"/>
            <a:ext cx="6078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2" name="Google Shape;352;p33"/>
          <p:cNvCxnSpPr>
            <a:stCxn id="343" idx="2"/>
            <a:endCxn id="350" idx="0"/>
          </p:cNvCxnSpPr>
          <p:nvPr/>
        </p:nvCxnSpPr>
        <p:spPr>
          <a:xfrm>
            <a:off x="2218525" y="2572875"/>
            <a:ext cx="0" cy="3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3" name="Google Shape;353;p33"/>
          <p:cNvCxnSpPr>
            <a:stCxn id="350" idx="6"/>
          </p:cNvCxnSpPr>
          <p:nvPr/>
        </p:nvCxnSpPr>
        <p:spPr>
          <a:xfrm>
            <a:off x="2385625" y="3105450"/>
            <a:ext cx="391200" cy="12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Вызов через V-таблицу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4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360" name="Google Shape;360;p34"/>
          <p:cNvSpPr txBox="1"/>
          <p:nvPr/>
        </p:nvSpPr>
        <p:spPr>
          <a:xfrm>
            <a:off x="631100" y="1112325"/>
            <a:ext cx="1790700" cy="28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FF"/>
                </a:solidFill>
              </a:rPr>
              <a:t>class</a:t>
            </a:r>
            <a:r>
              <a:rPr b="1" lang="en-US" sz="1050">
                <a:solidFill>
                  <a:schemeClr val="dk1"/>
                </a:solidFill>
              </a:rPr>
              <a:t> Asd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{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FF"/>
                </a:solidFill>
              </a:rPr>
              <a:t>public</a:t>
            </a:r>
            <a:r>
              <a:rPr b="1" lang="en-US" sz="1050">
                <a:solidFill>
                  <a:schemeClr val="dk1"/>
                </a:solidFill>
              </a:rPr>
              <a:t>: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   </a:t>
            </a:r>
            <a:r>
              <a:rPr b="1" lang="en-US" sz="1050">
                <a:solidFill>
                  <a:srgbClr val="0000FF"/>
                </a:solidFill>
              </a:rPr>
              <a:t>virtual</a:t>
            </a:r>
            <a:r>
              <a:rPr b="1" lang="en-US" sz="1050">
                <a:solidFill>
                  <a:schemeClr val="dk1"/>
                </a:solidFill>
              </a:rPr>
              <a:t> </a:t>
            </a:r>
            <a:r>
              <a:rPr b="1" lang="en-US" sz="1050">
                <a:solidFill>
                  <a:srgbClr val="0000FF"/>
                </a:solidFill>
              </a:rPr>
              <a:t>int</a:t>
            </a:r>
            <a:r>
              <a:rPr b="1" lang="en-US" sz="1050">
                <a:solidFill>
                  <a:schemeClr val="dk1"/>
                </a:solidFill>
              </a:rPr>
              <a:t> fn() = </a:t>
            </a:r>
            <a:r>
              <a:rPr b="1" lang="en-US" sz="1050">
                <a:solidFill>
                  <a:srgbClr val="098658"/>
                </a:solidFill>
              </a:rPr>
              <a:t>0</a:t>
            </a:r>
            <a:r>
              <a:rPr b="1" lang="en-US" sz="1050">
                <a:solidFill>
                  <a:schemeClr val="dk1"/>
                </a:solidFill>
              </a:rPr>
              <a:t>;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};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FF"/>
                </a:solidFill>
              </a:rPr>
              <a:t>int</a:t>
            </a:r>
            <a:r>
              <a:rPr b="1" lang="en-US" sz="1050">
                <a:solidFill>
                  <a:schemeClr val="dk1"/>
                </a:solidFill>
              </a:rPr>
              <a:t> someFn(Asd&amp; asd)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{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   </a:t>
            </a:r>
            <a:r>
              <a:rPr b="1" lang="en-US" sz="1050">
                <a:solidFill>
                  <a:srgbClr val="0000FF"/>
                </a:solidFill>
              </a:rPr>
              <a:t>return</a:t>
            </a:r>
            <a:r>
              <a:rPr b="1" lang="en-US" sz="1050">
                <a:solidFill>
                  <a:schemeClr val="dk1"/>
                </a:solidFill>
              </a:rPr>
              <a:t> asd.fn();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}</a:t>
            </a:r>
            <a:endParaRPr b="1" sz="3200"/>
          </a:p>
        </p:txBody>
      </p:sp>
      <p:sp>
        <p:nvSpPr>
          <p:cNvPr id="361" name="Google Shape;361;p34"/>
          <p:cNvSpPr txBox="1"/>
          <p:nvPr/>
        </p:nvSpPr>
        <p:spPr>
          <a:xfrm>
            <a:off x="2497300" y="1112325"/>
            <a:ext cx="53283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8080"/>
                </a:solidFill>
              </a:rPr>
              <a:t>"someFn(Asd&amp;)":</a:t>
            </a:r>
            <a:endParaRPr b="1" sz="1050">
              <a:solidFill>
                <a:srgbClr val="00808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       </a:t>
            </a:r>
            <a:r>
              <a:rPr b="1" lang="en-US" sz="1050">
                <a:solidFill>
                  <a:srgbClr val="0000FF"/>
                </a:solidFill>
              </a:rPr>
              <a:t>mov</a:t>
            </a:r>
            <a:r>
              <a:rPr b="1" lang="en-US" sz="1050">
                <a:solidFill>
                  <a:schemeClr val="dk1"/>
                </a:solidFill>
              </a:rPr>
              <a:t>     </a:t>
            </a:r>
            <a:r>
              <a:rPr b="1" lang="en-US" sz="1050">
                <a:solidFill>
                  <a:srgbClr val="4864AA"/>
                </a:solidFill>
              </a:rPr>
              <a:t>rax</a:t>
            </a:r>
            <a:r>
              <a:rPr b="1" lang="en-US" sz="1050">
                <a:solidFill>
                  <a:schemeClr val="dk1"/>
                </a:solidFill>
              </a:rPr>
              <a:t>, </a:t>
            </a:r>
            <a:r>
              <a:rPr b="1" lang="en-US" sz="1050">
                <a:solidFill>
                  <a:schemeClr val="lt2"/>
                </a:solidFill>
              </a:rPr>
              <a:t>QWORD</a:t>
            </a:r>
            <a:r>
              <a:rPr b="1" lang="en-US" sz="1050">
                <a:solidFill>
                  <a:schemeClr val="dk1"/>
                </a:solidFill>
              </a:rPr>
              <a:t> </a:t>
            </a:r>
            <a:r>
              <a:rPr b="1" lang="en-US" sz="1050">
                <a:solidFill>
                  <a:schemeClr val="lt2"/>
                </a:solidFill>
              </a:rPr>
              <a:t>PTR</a:t>
            </a:r>
            <a:r>
              <a:rPr b="1" lang="en-US" sz="1050">
                <a:solidFill>
                  <a:schemeClr val="dk1"/>
                </a:solidFill>
              </a:rPr>
              <a:t> [</a:t>
            </a:r>
            <a:r>
              <a:rPr b="1" lang="en-US" sz="1050">
                <a:solidFill>
                  <a:srgbClr val="4864AA"/>
                </a:solidFill>
              </a:rPr>
              <a:t>rdi</a:t>
            </a:r>
            <a:r>
              <a:rPr b="1" lang="en-US" sz="1050">
                <a:solidFill>
                  <a:schemeClr val="dk1"/>
                </a:solidFill>
              </a:rPr>
              <a:t>]  </a:t>
            </a:r>
            <a:r>
              <a:rPr b="1" lang="en-US" sz="1050">
                <a:solidFill>
                  <a:srgbClr val="098658"/>
                </a:solidFill>
              </a:rPr>
              <a:t>// Загрузка vptr</a:t>
            </a:r>
            <a:endParaRPr b="1" sz="1050">
              <a:solidFill>
                <a:srgbClr val="09865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</a:rPr>
              <a:t>       </a:t>
            </a:r>
            <a:r>
              <a:rPr b="1" lang="en-US" sz="1050">
                <a:solidFill>
                  <a:srgbClr val="0000FF"/>
                </a:solidFill>
              </a:rPr>
              <a:t>jmp</a:t>
            </a:r>
            <a:r>
              <a:rPr b="1" lang="en-US" sz="1050">
                <a:solidFill>
                  <a:schemeClr val="dk1"/>
                </a:solidFill>
              </a:rPr>
              <a:t>     [</a:t>
            </a:r>
            <a:r>
              <a:rPr b="1" lang="en-US" sz="1050">
                <a:solidFill>
                  <a:schemeClr val="lt2"/>
                </a:solidFill>
              </a:rPr>
              <a:t>QWORD</a:t>
            </a:r>
            <a:r>
              <a:rPr b="1" lang="en-US" sz="1050">
                <a:solidFill>
                  <a:schemeClr val="dk1"/>
                </a:solidFill>
              </a:rPr>
              <a:t> </a:t>
            </a:r>
            <a:r>
              <a:rPr b="1" lang="en-US" sz="1050">
                <a:solidFill>
                  <a:schemeClr val="lt2"/>
                </a:solidFill>
              </a:rPr>
              <a:t>PTR</a:t>
            </a:r>
            <a:r>
              <a:rPr b="1" lang="en-US" sz="1050">
                <a:solidFill>
                  <a:schemeClr val="dk1"/>
                </a:solidFill>
              </a:rPr>
              <a:t> [</a:t>
            </a:r>
            <a:r>
              <a:rPr b="1" lang="en-US" sz="1050">
                <a:solidFill>
                  <a:srgbClr val="4864AA"/>
                </a:solidFill>
              </a:rPr>
              <a:t>rax</a:t>
            </a:r>
            <a:r>
              <a:rPr b="1" lang="en-US" sz="1050">
                <a:solidFill>
                  <a:schemeClr val="dk1"/>
                </a:solidFill>
              </a:rPr>
              <a:t>]]  </a:t>
            </a:r>
            <a:r>
              <a:rPr b="1" lang="en-US" sz="1050">
                <a:solidFill>
                  <a:srgbClr val="098658"/>
                </a:solidFill>
              </a:rPr>
              <a:t>// Загрузка адреса функции и исполнение</a:t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0000FF"/>
              </a:solidFill>
            </a:endParaRPr>
          </a:p>
        </p:txBody>
      </p:sp>
      <p:sp>
        <p:nvSpPr>
          <p:cNvPr id="362" name="Google Shape;362;p34"/>
          <p:cNvSpPr txBox="1"/>
          <p:nvPr/>
        </p:nvSpPr>
        <p:spPr>
          <a:xfrm>
            <a:off x="2674300" y="2090525"/>
            <a:ext cx="50568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Такая структура iBTB позволяет: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Как эвристику использовать путь как мы пришли в бранч </a:t>
            </a:r>
            <a:r>
              <a:rPr b="1" lang="en-US" sz="1200"/>
              <a:t>(global history)</a:t>
            </a:r>
            <a:r>
              <a:rPr lang="en-US" sz="1200"/>
              <a:t>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Если у нас перед разными вызовами из этого адреса разные пути, iBTB обучится </a:t>
            </a:r>
            <a:r>
              <a:rPr lang="en-US" sz="1200"/>
              <a:t>отдавать</a:t>
            </a:r>
            <a:r>
              <a:rPr lang="en-US" sz="1200"/>
              <a:t> правильный адрес.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Но время обучения </a:t>
            </a:r>
            <a:r>
              <a:rPr b="1" lang="en-US" sz="1200"/>
              <a:t>(Cold Start)</a:t>
            </a:r>
            <a:r>
              <a:rPr lang="en-US" sz="1200"/>
              <a:t> будет потенциально больше.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Loop predictor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5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graphicFrame>
        <p:nvGraphicFramePr>
          <p:cNvPr id="369" name="Google Shape;369;p35"/>
          <p:cNvGraphicFramePr/>
          <p:nvPr/>
        </p:nvGraphicFramePr>
        <p:xfrm>
          <a:off x="1204925" y="180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851000"/>
                <a:gridCol w="1931825"/>
                <a:gridCol w="168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Tag (6bit)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Counter current (6bit)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Counter max (6bit)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" name="Google Shape;370;p35"/>
          <p:cNvGraphicFramePr/>
          <p:nvPr/>
        </p:nvGraphicFramePr>
        <p:xfrm>
          <a:off x="1002350" y="1977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851000"/>
                <a:gridCol w="1931825"/>
                <a:gridCol w="168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Tag (6bit)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Counter current (6bit)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Counter max (6bit)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E"/>
                    </a:solidFill>
                  </a:tcPr>
                </a:tc>
              </a:tr>
            </a:tbl>
          </a:graphicData>
        </a:graphic>
      </p:graphicFrame>
      <p:sp>
        <p:nvSpPr>
          <p:cNvPr id="371" name="Google Shape;371;p35"/>
          <p:cNvSpPr txBox="1"/>
          <p:nvPr/>
        </p:nvSpPr>
        <p:spPr>
          <a:xfrm>
            <a:off x="457200" y="996025"/>
            <a:ext cx="64932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Если бранч ведет себя как условие цикла, то для него начинает использоваться Loop predictor. Часть адреса используется как </a:t>
            </a:r>
            <a:r>
              <a:rPr b="1" lang="en-US"/>
              <a:t>индекс</a:t>
            </a:r>
            <a:r>
              <a:rPr lang="en-US"/>
              <a:t>, часть как </a:t>
            </a:r>
            <a:r>
              <a:rPr b="1" lang="en-US"/>
              <a:t>tag</a:t>
            </a:r>
            <a:r>
              <a:rPr lang="en-US"/>
              <a:t>.</a:t>
            </a:r>
            <a:endParaRPr/>
          </a:p>
        </p:txBody>
      </p:sp>
      <p:cxnSp>
        <p:nvCxnSpPr>
          <p:cNvPr id="372" name="Google Shape;372;p35"/>
          <p:cNvCxnSpPr/>
          <p:nvPr/>
        </p:nvCxnSpPr>
        <p:spPr>
          <a:xfrm>
            <a:off x="481225" y="2555325"/>
            <a:ext cx="504900" cy="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3" name="Google Shape;373;p35"/>
          <p:cNvSpPr txBox="1"/>
          <p:nvPr/>
        </p:nvSpPr>
        <p:spPr>
          <a:xfrm>
            <a:off x="362875" y="2192425"/>
            <a:ext cx="59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Addr</a:t>
            </a:r>
            <a:endParaRPr sz="1200"/>
          </a:p>
        </p:txBody>
      </p:sp>
      <p:cxnSp>
        <p:nvCxnSpPr>
          <p:cNvPr id="374" name="Google Shape;374;p35"/>
          <p:cNvCxnSpPr/>
          <p:nvPr/>
        </p:nvCxnSpPr>
        <p:spPr>
          <a:xfrm>
            <a:off x="2903075" y="3549300"/>
            <a:ext cx="0" cy="38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5" name="Google Shape;375;p35"/>
          <p:cNvSpPr txBox="1"/>
          <p:nvPr/>
        </p:nvSpPr>
        <p:spPr>
          <a:xfrm>
            <a:off x="3021400" y="3628200"/>
            <a:ext cx="197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Loop prediction</a:t>
            </a:r>
            <a:endParaRPr sz="1200"/>
          </a:p>
        </p:txBody>
      </p:sp>
      <p:sp>
        <p:nvSpPr>
          <p:cNvPr id="376" name="Google Shape;376;p35"/>
          <p:cNvSpPr txBox="1"/>
          <p:nvPr/>
        </p:nvSpPr>
        <p:spPr>
          <a:xfrm>
            <a:off x="5674950" y="1514650"/>
            <a:ext cx="27186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На </a:t>
            </a:r>
            <a:r>
              <a:rPr b="1" lang="en-US"/>
              <a:t>первом проходе</a:t>
            </a:r>
            <a:r>
              <a:rPr lang="en-US"/>
              <a:t> определяем границу цикла. </a:t>
            </a:r>
            <a:r>
              <a:rPr b="1" lang="en-US"/>
              <a:t>Увеличиваем счетчики.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На следующих проходах пока </a:t>
            </a:r>
            <a:r>
              <a:rPr b="1" lang="en-US"/>
              <a:t>current &lt; max</a:t>
            </a:r>
            <a:r>
              <a:rPr lang="en-US"/>
              <a:t>, возвращаем </a:t>
            </a:r>
            <a:r>
              <a:rPr b="1" lang="en-US"/>
              <a:t>T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"/>
          <p:cNvSpPr txBox="1"/>
          <p:nvPr/>
        </p:nvSpPr>
        <p:spPr>
          <a:xfrm>
            <a:off x="457200" y="996025"/>
            <a:ext cx="6493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H (history)</a:t>
            </a:r>
            <a:r>
              <a:rPr lang="en-US"/>
              <a:t> поле может быть 2 и больше (</a:t>
            </a:r>
            <a:r>
              <a:rPr b="1" lang="en-US"/>
              <a:t>n</a:t>
            </a:r>
            <a:r>
              <a:rPr lang="en-US"/>
              <a:t>) бит, оно потребует </a:t>
            </a:r>
            <a:r>
              <a:rPr b="1" lang="en-US"/>
              <a:t>2 pow n</a:t>
            </a:r>
            <a:r>
              <a:rPr lang="en-US"/>
              <a:t> бит.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Позволяет отрабатывать более сложные паттерны, но как правило часть 2BC остаются </a:t>
            </a:r>
            <a:r>
              <a:rPr lang="en-US"/>
              <a:t>неиспользуемыми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Позволяет распознать паттерн: </a:t>
            </a:r>
            <a:r>
              <a:rPr b="1" lang="en-US"/>
              <a:t>TTNTTN, NNTNNT, NNTTNNTT …</a:t>
            </a:r>
            <a:endParaRPr b="1"/>
          </a:p>
        </p:txBody>
      </p:sp>
      <p:sp>
        <p:nvSpPr>
          <p:cNvPr id="382" name="Google Shape;382;p36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2</a:t>
            </a:r>
            <a:r>
              <a:rPr lang="en-US" sz="2000"/>
              <a:t> History 4 2BC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6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graphicFrame>
        <p:nvGraphicFramePr>
          <p:cNvPr id="384" name="Google Shape;384;p36"/>
          <p:cNvGraphicFramePr/>
          <p:nvPr/>
        </p:nvGraphicFramePr>
        <p:xfrm>
          <a:off x="1428000" y="203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456975"/>
                <a:gridCol w="456975"/>
                <a:gridCol w="456975"/>
                <a:gridCol w="456975"/>
                <a:gridCol w="4569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2</a:t>
                      </a:r>
                      <a:r>
                        <a:rPr b="1" lang="en-US" sz="1000"/>
                        <a:t>H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2BC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2BC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2BC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2BC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85" name="Google Shape;385;p36"/>
          <p:cNvSpPr txBox="1"/>
          <p:nvPr/>
        </p:nvSpPr>
        <p:spPr>
          <a:xfrm>
            <a:off x="586475" y="2019700"/>
            <a:ext cx="467700" cy="3171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PC</a:t>
            </a:r>
            <a:endParaRPr b="1" sz="1000"/>
          </a:p>
        </p:txBody>
      </p:sp>
      <p:sp>
        <p:nvSpPr>
          <p:cNvPr id="386" name="Google Shape;386;p36"/>
          <p:cNvSpPr/>
          <p:nvPr/>
        </p:nvSpPr>
        <p:spPr>
          <a:xfrm>
            <a:off x="816300" y="2344650"/>
            <a:ext cx="602325" cy="1038200"/>
          </a:xfrm>
          <a:custGeom>
            <a:rect b="b" l="l" r="r" t="t"/>
            <a:pathLst>
              <a:path extrusionOk="0" h="41528" w="24093">
                <a:moveTo>
                  <a:pt x="0" y="0"/>
                </a:moveTo>
                <a:lnTo>
                  <a:pt x="0" y="41528"/>
                </a:lnTo>
                <a:lnTo>
                  <a:pt x="24093" y="41528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87" name="Google Shape;387;p36"/>
          <p:cNvCxnSpPr/>
          <p:nvPr/>
        </p:nvCxnSpPr>
        <p:spPr>
          <a:xfrm>
            <a:off x="3722250" y="3382850"/>
            <a:ext cx="36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8" name="Google Shape;388;p36"/>
          <p:cNvSpPr txBox="1"/>
          <p:nvPr/>
        </p:nvSpPr>
        <p:spPr>
          <a:xfrm>
            <a:off x="459675" y="4469850"/>
            <a:ext cx="2901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</a:rPr>
              <a:t>Private </a:t>
            </a:r>
            <a:r>
              <a:rPr b="1" lang="en-US" sz="900">
                <a:solidFill>
                  <a:schemeClr val="dk1"/>
                </a:solidFill>
              </a:rPr>
              <a:t>BHSR (Branch History Shift Register)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Сдвиг влево и установка правого бита в значение </a:t>
            </a:r>
            <a:r>
              <a:rPr lang="en-US" sz="1000"/>
              <a:t>вычисленного</a:t>
            </a:r>
            <a:r>
              <a:rPr lang="en-US" sz="1000"/>
              <a:t> бранча.</a:t>
            </a:r>
            <a:endParaRPr sz="1000"/>
          </a:p>
        </p:txBody>
      </p:sp>
      <p:cxnSp>
        <p:nvCxnSpPr>
          <p:cNvPr id="389" name="Google Shape;389;p36"/>
          <p:cNvCxnSpPr>
            <a:stCxn id="388" idx="0"/>
          </p:cNvCxnSpPr>
          <p:nvPr/>
        </p:nvCxnSpPr>
        <p:spPr>
          <a:xfrm rot="10800000">
            <a:off x="1799175" y="4342950"/>
            <a:ext cx="111000" cy="126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0" name="Google Shape;390;p36"/>
          <p:cNvSpPr txBox="1"/>
          <p:nvPr/>
        </p:nvSpPr>
        <p:spPr>
          <a:xfrm>
            <a:off x="4572000" y="2227000"/>
            <a:ext cx="30591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Когда бранч вычислен, последовательность действий: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Скорректировать </a:t>
            </a:r>
            <a:r>
              <a:rPr b="1" lang="en-US"/>
              <a:t>2BC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Сдвинуть на 1 бит BHSR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Правый бит BHSR установить в результат.</a:t>
            </a:r>
            <a:endParaRPr/>
          </a:p>
        </p:txBody>
      </p:sp>
      <p:sp>
        <p:nvSpPr>
          <p:cNvPr id="391" name="Google Shape;391;p36"/>
          <p:cNvSpPr/>
          <p:nvPr/>
        </p:nvSpPr>
        <p:spPr>
          <a:xfrm>
            <a:off x="1656650" y="3557850"/>
            <a:ext cx="473325" cy="94675"/>
          </a:xfrm>
          <a:custGeom>
            <a:rect b="b" l="l" r="r" t="t"/>
            <a:pathLst>
              <a:path extrusionOk="0" h="3787" w="18933">
                <a:moveTo>
                  <a:pt x="0" y="0"/>
                </a:moveTo>
                <a:lnTo>
                  <a:pt x="0" y="3787"/>
                </a:lnTo>
                <a:lnTo>
                  <a:pt x="18933" y="3787"/>
                </a:lnTo>
                <a:lnTo>
                  <a:pt x="18933" y="316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92" name="Google Shape;392;p36"/>
          <p:cNvCxnSpPr/>
          <p:nvPr/>
        </p:nvCxnSpPr>
        <p:spPr>
          <a:xfrm>
            <a:off x="2185200" y="3652525"/>
            <a:ext cx="1270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/>
          <p:nvPr/>
        </p:nvSpPr>
        <p:spPr>
          <a:xfrm>
            <a:off x="457200" y="996025"/>
            <a:ext cx="75474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Двухуровневые</a:t>
            </a:r>
            <a:r>
              <a:rPr lang="en-US"/>
              <a:t> адаптивные таблицы - это целый класс бранч предикторов, со своими подклассами. </a:t>
            </a:r>
            <a:r>
              <a:rPr b="1" lang="en-US">
                <a:solidFill>
                  <a:schemeClr val="dk1"/>
                </a:solidFill>
              </a:rPr>
              <a:t>Tse-Yu Yeh 91 </a:t>
            </a:r>
            <a:r>
              <a:rPr lang="en-US">
                <a:solidFill>
                  <a:schemeClr val="dk1"/>
                </a:solidFill>
              </a:rPr>
              <a:t>точность </a:t>
            </a:r>
            <a:r>
              <a:rPr b="1" lang="en-US">
                <a:solidFill>
                  <a:schemeClr val="dk1"/>
                </a:solidFill>
              </a:rPr>
              <a:t>&gt;95%</a:t>
            </a:r>
            <a:endParaRPr b="1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8" name="Google Shape;398;p37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Two level adaptive branch predictor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7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400" name="Google Shape;400;p37"/>
          <p:cNvSpPr txBox="1"/>
          <p:nvPr/>
        </p:nvSpPr>
        <p:spPr>
          <a:xfrm>
            <a:off x="4885650" y="1577750"/>
            <a:ext cx="35556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Идея: разобьем на 2 таблицы, и выход первой будет индексировать вторую.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 имеем в исходнике схему именования: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</a:t>
            </a:r>
            <a:r>
              <a:rPr b="1" lang="en-US"/>
              <a:t>P</a:t>
            </a:r>
            <a:r>
              <a:rPr lang="en-US"/>
              <a:t>rivate</a:t>
            </a:r>
            <a:r>
              <a:rPr lang="en-US"/>
              <a:t>/</a:t>
            </a:r>
            <a:r>
              <a:rPr b="1" lang="en-US"/>
              <a:t>G</a:t>
            </a:r>
            <a:r>
              <a:rPr lang="en-US"/>
              <a:t>lobal</a:t>
            </a:r>
            <a:r>
              <a:rPr lang="en-US"/>
              <a:t>) </a:t>
            </a:r>
            <a:r>
              <a:rPr b="1" lang="en-US"/>
              <a:t>A</a:t>
            </a:r>
            <a:r>
              <a:rPr lang="en-US"/>
              <a:t>daptive (</a:t>
            </a:r>
            <a:r>
              <a:rPr b="1" lang="en-US"/>
              <a:t>p</a:t>
            </a:r>
            <a:r>
              <a:rPr lang="en-US"/>
              <a:t>rivate/</a:t>
            </a:r>
            <a:r>
              <a:rPr b="1" lang="en-US"/>
              <a:t>g</a:t>
            </a:r>
            <a:r>
              <a:rPr lang="en-US"/>
              <a:t>lobal) и 3 варианта: </a:t>
            </a:r>
            <a:r>
              <a:rPr b="1" lang="en-US"/>
              <a:t>GAg</a:t>
            </a:r>
            <a:r>
              <a:rPr lang="en-US"/>
              <a:t>, </a:t>
            </a:r>
            <a:r>
              <a:rPr b="1" lang="en-US"/>
              <a:t>PAg</a:t>
            </a:r>
            <a:r>
              <a:rPr lang="en-US"/>
              <a:t>, </a:t>
            </a:r>
            <a:r>
              <a:rPr b="1" lang="en-US"/>
              <a:t>PAp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Активно использовались в Pentium, Power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Google Shape;40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25" y="1499223"/>
            <a:ext cx="1263775" cy="32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7100" y="1493982"/>
            <a:ext cx="1263775" cy="322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0875" y="1499225"/>
            <a:ext cx="1854781" cy="32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7"/>
          <p:cNvSpPr txBox="1"/>
          <p:nvPr/>
        </p:nvSpPr>
        <p:spPr>
          <a:xfrm>
            <a:off x="457200" y="4716125"/>
            <a:ext cx="66192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 Comparison of Dynamic Branch Predictors that use Two Levels of Branch History</a:t>
            </a:r>
            <a:r>
              <a:rPr lang="en-US" sz="1000"/>
              <a:t> - Tse-Yu Yeh, Yale N. Patt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974500" y="1600751"/>
            <a:ext cx="46446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en-US"/>
              <a:t>Евгений Ерохин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94294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3770825" y="2145775"/>
            <a:ext cx="519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i="0" lang="en-US" sz="1600" u="none" cap="none" strike="noStrike">
                <a:solidFill>
                  <a:srgbClr val="000000"/>
                </a:solidFill>
              </a:rPr>
              <a:t>Регулярный спикер C++Russia.</a:t>
            </a:r>
            <a:endParaRPr i="0" sz="1600" u="none" cap="none" strike="noStrike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i="0" lang="en-US" sz="1600" u="none" cap="none" strike="noStrike">
                <a:solidFill>
                  <a:srgbClr val="000000"/>
                </a:solidFill>
              </a:rPr>
              <a:t>Старший разработчик в KasperskyOS.</a:t>
            </a:r>
            <a:endParaRPr i="0" sz="1600" u="none" cap="none" strike="noStrike"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i="0" lang="en-US" sz="1600" u="none" cap="none" strike="noStrike">
                <a:solidFill>
                  <a:srgbClr val="000000"/>
                </a:solidFill>
              </a:rPr>
              <a:t>Работал на разработке компиляторов в Huawei.</a:t>
            </a:r>
            <a:endParaRPr i="0" sz="1600" u="none" cap="none" strike="noStrike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Создатель стартапа HyperIntegrate (</a:t>
            </a:r>
            <a:r>
              <a:rPr lang="en-US" sz="1600">
                <a:solidFill>
                  <a:schemeClr val="dk1"/>
                </a:solidFill>
              </a:rPr>
              <a:t>драйвер </a:t>
            </a:r>
            <a:r>
              <a:rPr lang="en-US" sz="1600"/>
              <a:t>MTP файловой системы для macOS).</a:t>
            </a:r>
            <a:endParaRPr sz="16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i="0" lang="en-US" sz="1600" u="none" cap="none" strike="noStrike">
                <a:solidFill>
                  <a:srgbClr val="000000"/>
                </a:solidFill>
              </a:rPr>
              <a:t>10+ разработки драйверов для macOS на C++.</a:t>
            </a:r>
            <a:endParaRPr i="0" sz="16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/>
          <p:nvPr/>
        </p:nvSpPr>
        <p:spPr>
          <a:xfrm>
            <a:off x="457200" y="996025"/>
            <a:ext cx="75474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Первый уровень:</a:t>
            </a:r>
            <a:r>
              <a:rPr lang="en-US"/>
              <a:t> BHSR глобальная информация (путь прихода в текущий бранч).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Второй уровен:</a:t>
            </a:r>
            <a:r>
              <a:rPr lang="en-US"/>
              <a:t> </a:t>
            </a:r>
            <a:r>
              <a:rPr b="1" lang="en-US"/>
              <a:t>Global Pattern History Table (GPHT)</a:t>
            </a:r>
            <a:r>
              <a:rPr lang="en-US"/>
              <a:t> состоит из </a:t>
            </a:r>
            <a:r>
              <a:rPr b="1" lang="en-US"/>
              <a:t>2BC</a:t>
            </a:r>
            <a:r>
              <a:rPr lang="en-US"/>
              <a:t> и разделяется между всеми. Соответственно имеет </a:t>
            </a:r>
            <a:r>
              <a:rPr b="1" lang="en-US"/>
              <a:t>коллизи!</a:t>
            </a:r>
            <a:endParaRPr/>
          </a:p>
        </p:txBody>
      </p:sp>
      <p:sp>
        <p:nvSpPr>
          <p:cNvPr id="410" name="Google Shape;410;p38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G</a:t>
            </a:r>
            <a:r>
              <a:rPr lang="en-US" sz="2000"/>
              <a:t>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8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graphicFrame>
        <p:nvGraphicFramePr>
          <p:cNvPr id="412" name="Google Shape;412;p38"/>
          <p:cNvGraphicFramePr/>
          <p:nvPr/>
        </p:nvGraphicFramePr>
        <p:xfrm>
          <a:off x="3605025" y="216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515150"/>
              </a:tblGrid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GPHT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ST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…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SN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3" name="Google Shape;413;p38"/>
          <p:cNvGraphicFramePr/>
          <p:nvPr/>
        </p:nvGraphicFramePr>
        <p:xfrm>
          <a:off x="3089875" y="216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515150"/>
              </a:tblGrid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00000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00001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11101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11110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11111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14" name="Google Shape;414;p38"/>
          <p:cNvCxnSpPr/>
          <p:nvPr/>
        </p:nvCxnSpPr>
        <p:spPr>
          <a:xfrm flipH="1" rot="10800000">
            <a:off x="2607700" y="3653175"/>
            <a:ext cx="990600" cy="9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415" name="Google Shape;415;p38"/>
          <p:cNvSpPr txBox="1"/>
          <p:nvPr/>
        </p:nvSpPr>
        <p:spPr>
          <a:xfrm>
            <a:off x="2828275" y="3502625"/>
            <a:ext cx="261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B0007"/>
                </a:solidFill>
              </a:rPr>
              <a:t>+</a:t>
            </a:r>
            <a:endParaRPr b="1">
              <a:solidFill>
                <a:srgbClr val="FB0007"/>
              </a:solidFill>
            </a:endParaRPr>
          </a:p>
        </p:txBody>
      </p:sp>
      <p:sp>
        <p:nvSpPr>
          <p:cNvPr id="416" name="Google Shape;416;p38"/>
          <p:cNvSpPr/>
          <p:nvPr/>
        </p:nvSpPr>
        <p:spPr>
          <a:xfrm>
            <a:off x="2854348" y="3574802"/>
            <a:ext cx="235500" cy="235800"/>
          </a:xfrm>
          <a:prstGeom prst="ellipse">
            <a:avLst/>
          </a:prstGeom>
          <a:noFill/>
          <a:ln cap="flat" cmpd="sng" w="19050">
            <a:solidFill>
              <a:srgbClr val="FB00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8"/>
          <p:cNvSpPr txBox="1"/>
          <p:nvPr/>
        </p:nvSpPr>
        <p:spPr>
          <a:xfrm>
            <a:off x="1811188" y="3939575"/>
            <a:ext cx="689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k</a:t>
            </a:r>
            <a:r>
              <a:rPr lang="en-US" sz="900"/>
              <a:t>-бит</a:t>
            </a:r>
            <a:endParaRPr sz="900"/>
          </a:p>
        </p:txBody>
      </p:sp>
      <p:sp>
        <p:nvSpPr>
          <p:cNvPr id="418" name="Google Shape;418;p38"/>
          <p:cNvSpPr txBox="1"/>
          <p:nvPr/>
        </p:nvSpPr>
        <p:spPr>
          <a:xfrm>
            <a:off x="3558675" y="4414000"/>
            <a:ext cx="6894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2 pow k</a:t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2BC</a:t>
            </a:r>
            <a:endParaRPr b="1" sz="900"/>
          </a:p>
        </p:txBody>
      </p:sp>
      <p:cxnSp>
        <p:nvCxnSpPr>
          <p:cNvPr id="419" name="Google Shape;419;p38"/>
          <p:cNvCxnSpPr/>
          <p:nvPr/>
        </p:nvCxnSpPr>
        <p:spPr>
          <a:xfrm>
            <a:off x="4129350" y="3619650"/>
            <a:ext cx="25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38"/>
          <p:cNvSpPr txBox="1"/>
          <p:nvPr/>
        </p:nvSpPr>
        <p:spPr>
          <a:xfrm>
            <a:off x="4644200" y="1987975"/>
            <a:ext cx="3986400" cy="27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На уровне 2 также возникают </a:t>
            </a:r>
            <a:r>
              <a:rPr lang="en-US"/>
              <a:t>коллизии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>
                <a:solidFill>
                  <a:srgbClr val="FF0000"/>
                </a:solidFill>
              </a:rPr>
              <a:t>В реальных имплементациях чаще добавляют </a:t>
            </a:r>
            <a:r>
              <a:rPr b="1" lang="en-US">
                <a:solidFill>
                  <a:srgbClr val="FF0000"/>
                </a:solidFill>
              </a:rPr>
              <a:t>XOR</a:t>
            </a:r>
            <a:r>
              <a:rPr lang="en-US">
                <a:solidFill>
                  <a:srgbClr val="FF0000"/>
                </a:solidFill>
              </a:rPr>
              <a:t> с адресом бранча, для уменьшения корреляции. И мы получаем </a:t>
            </a:r>
            <a:r>
              <a:rPr b="1" lang="en-US">
                <a:solidFill>
                  <a:srgbClr val="FF0000"/>
                </a:solidFill>
              </a:rPr>
              <a:t>G-share</a:t>
            </a:r>
            <a:r>
              <a:rPr lang="en-US">
                <a:solidFill>
                  <a:srgbClr val="FF0000"/>
                </a:solidFill>
              </a:rPr>
              <a:t> предиктор.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21" name="Google Shape;421;p38"/>
          <p:cNvSpPr txBox="1"/>
          <p:nvPr/>
        </p:nvSpPr>
        <p:spPr>
          <a:xfrm>
            <a:off x="2507275" y="4496350"/>
            <a:ext cx="903600" cy="3201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Addr</a:t>
            </a:r>
            <a:endParaRPr b="1" sz="900"/>
          </a:p>
        </p:txBody>
      </p:sp>
      <p:cxnSp>
        <p:nvCxnSpPr>
          <p:cNvPr id="422" name="Google Shape;422;p38"/>
          <p:cNvCxnSpPr>
            <a:stCxn id="421" idx="0"/>
            <a:endCxn id="416" idx="4"/>
          </p:cNvCxnSpPr>
          <p:nvPr/>
        </p:nvCxnSpPr>
        <p:spPr>
          <a:xfrm flipH="1" rot="10800000">
            <a:off x="2959075" y="3810550"/>
            <a:ext cx="12900" cy="685800"/>
          </a:xfrm>
          <a:prstGeom prst="straightConnector1">
            <a:avLst/>
          </a:prstGeom>
          <a:noFill/>
          <a:ln cap="flat" cmpd="sng" w="9525">
            <a:solidFill>
              <a:srgbClr val="FB000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3" name="Google Shape;423;p38"/>
          <p:cNvSpPr txBox="1"/>
          <p:nvPr/>
        </p:nvSpPr>
        <p:spPr>
          <a:xfrm>
            <a:off x="1704100" y="3574800"/>
            <a:ext cx="903600" cy="320100"/>
          </a:xfrm>
          <a:prstGeom prst="rect">
            <a:avLst/>
          </a:prstGeom>
          <a:solidFill>
            <a:srgbClr val="FFFFFE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BHSR</a:t>
            </a:r>
            <a:endParaRPr b="1"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/>
          <p:nvPr/>
        </p:nvSpPr>
        <p:spPr>
          <a:xfrm>
            <a:off x="457200" y="996025"/>
            <a:ext cx="75474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Первый уровень:</a:t>
            </a:r>
            <a:r>
              <a:rPr lang="en-US"/>
              <a:t> содержит приватную историю для бранчей </a:t>
            </a:r>
            <a:r>
              <a:rPr b="1" lang="en-US"/>
              <a:t>Per-address Branch History Table (PBHT)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Второй уровен:</a:t>
            </a:r>
            <a:r>
              <a:rPr lang="en-US"/>
              <a:t> </a:t>
            </a:r>
            <a:r>
              <a:rPr b="1" lang="en-US"/>
              <a:t>Global Pattern History Table (GPHT)</a:t>
            </a:r>
            <a:r>
              <a:rPr lang="en-US"/>
              <a:t> состоит из </a:t>
            </a:r>
            <a:r>
              <a:rPr b="1" lang="en-US"/>
              <a:t>2BC</a:t>
            </a:r>
            <a:r>
              <a:rPr lang="en-US"/>
              <a:t> и разделяется между всеми. Соответственно имеет </a:t>
            </a:r>
            <a:r>
              <a:rPr b="1" lang="en-US"/>
              <a:t>коллизи!</a:t>
            </a:r>
            <a:endParaRPr/>
          </a:p>
        </p:txBody>
      </p:sp>
      <p:sp>
        <p:nvSpPr>
          <p:cNvPr id="429" name="Google Shape;429;p39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PAg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9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graphicFrame>
        <p:nvGraphicFramePr>
          <p:cNvPr id="431" name="Google Shape;431;p39"/>
          <p:cNvGraphicFramePr/>
          <p:nvPr/>
        </p:nvGraphicFramePr>
        <p:xfrm>
          <a:off x="1935675" y="259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756125"/>
              </a:tblGrid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PBHT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11111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…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11101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2" name="Google Shape;432;p39"/>
          <p:cNvGraphicFramePr/>
          <p:nvPr/>
        </p:nvGraphicFramePr>
        <p:xfrm>
          <a:off x="528950" y="208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830525"/>
                <a:gridCol w="382850"/>
                <a:gridCol w="382850"/>
              </a:tblGrid>
              <a:tr h="15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m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33" name="Google Shape;433;p39"/>
          <p:cNvSpPr txBox="1"/>
          <p:nvPr/>
        </p:nvSpPr>
        <p:spPr>
          <a:xfrm>
            <a:off x="800875" y="1826425"/>
            <a:ext cx="863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PC бранча</a:t>
            </a:r>
            <a:endParaRPr b="1" sz="1000"/>
          </a:p>
        </p:txBody>
      </p:sp>
      <p:sp>
        <p:nvSpPr>
          <p:cNvPr id="434" name="Google Shape;434;p39"/>
          <p:cNvSpPr/>
          <p:nvPr/>
        </p:nvSpPr>
        <p:spPr>
          <a:xfrm>
            <a:off x="1577550" y="2408900"/>
            <a:ext cx="348700" cy="1355225"/>
          </a:xfrm>
          <a:custGeom>
            <a:rect b="b" l="l" r="r" t="t"/>
            <a:pathLst>
              <a:path extrusionOk="0" h="54209" w="13948">
                <a:moveTo>
                  <a:pt x="0" y="0"/>
                </a:moveTo>
                <a:lnTo>
                  <a:pt x="0" y="54209"/>
                </a:lnTo>
                <a:lnTo>
                  <a:pt x="13948" y="54209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graphicFrame>
        <p:nvGraphicFramePr>
          <p:cNvPr id="435" name="Google Shape;435;p39"/>
          <p:cNvGraphicFramePr/>
          <p:nvPr/>
        </p:nvGraphicFramePr>
        <p:xfrm>
          <a:off x="3573450" y="216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515150"/>
              </a:tblGrid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GPHT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ST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…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SN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6" name="Google Shape;436;p39"/>
          <p:cNvGraphicFramePr/>
          <p:nvPr/>
        </p:nvGraphicFramePr>
        <p:xfrm>
          <a:off x="3058300" y="216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515150"/>
              </a:tblGrid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00000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00001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11101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11110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11111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37" name="Google Shape;437;p39"/>
          <p:cNvCxnSpPr/>
          <p:nvPr/>
        </p:nvCxnSpPr>
        <p:spPr>
          <a:xfrm flipH="1" rot="10800000">
            <a:off x="2576125" y="3653175"/>
            <a:ext cx="990600" cy="9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438" name="Google Shape;438;p39"/>
          <p:cNvSpPr txBox="1"/>
          <p:nvPr/>
        </p:nvSpPr>
        <p:spPr>
          <a:xfrm>
            <a:off x="2796700" y="3502625"/>
            <a:ext cx="261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B0007"/>
                </a:solidFill>
              </a:rPr>
              <a:t>+</a:t>
            </a:r>
            <a:endParaRPr b="1">
              <a:solidFill>
                <a:srgbClr val="FB0007"/>
              </a:solidFill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2822773" y="3574802"/>
            <a:ext cx="235500" cy="235800"/>
          </a:xfrm>
          <a:prstGeom prst="ellipse">
            <a:avLst/>
          </a:prstGeom>
          <a:noFill/>
          <a:ln cap="flat" cmpd="sng" w="19050">
            <a:solidFill>
              <a:srgbClr val="FB00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9"/>
          <p:cNvSpPr txBox="1"/>
          <p:nvPr/>
        </p:nvSpPr>
        <p:spPr>
          <a:xfrm>
            <a:off x="1969038" y="4176250"/>
            <a:ext cx="689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k</a:t>
            </a:r>
            <a:r>
              <a:rPr lang="en-US" sz="900"/>
              <a:t>-бит</a:t>
            </a:r>
            <a:endParaRPr sz="900"/>
          </a:p>
        </p:txBody>
      </p:sp>
      <p:sp>
        <p:nvSpPr>
          <p:cNvPr id="441" name="Google Shape;441;p39"/>
          <p:cNvSpPr txBox="1"/>
          <p:nvPr/>
        </p:nvSpPr>
        <p:spPr>
          <a:xfrm>
            <a:off x="3527100" y="4414000"/>
            <a:ext cx="6894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2 pow k</a:t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2BC</a:t>
            </a:r>
            <a:endParaRPr b="1" sz="900"/>
          </a:p>
        </p:txBody>
      </p:sp>
      <p:cxnSp>
        <p:nvCxnSpPr>
          <p:cNvPr id="442" name="Google Shape;442;p39"/>
          <p:cNvCxnSpPr/>
          <p:nvPr/>
        </p:nvCxnSpPr>
        <p:spPr>
          <a:xfrm>
            <a:off x="4097775" y="3619650"/>
            <a:ext cx="25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3" name="Google Shape;443;p39"/>
          <p:cNvSpPr txBox="1"/>
          <p:nvPr/>
        </p:nvSpPr>
        <p:spPr>
          <a:xfrm>
            <a:off x="4644200" y="1987975"/>
            <a:ext cx="3986400" cy="27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Коллизии в хеш-таблице 1 уровня.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На уровне 2 </a:t>
            </a:r>
            <a:r>
              <a:rPr lang="en-US"/>
              <a:t>также</a:t>
            </a:r>
            <a:r>
              <a:rPr lang="en-US"/>
              <a:t> возникают </a:t>
            </a:r>
            <a:r>
              <a:rPr lang="en-US"/>
              <a:t>коллизии.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>
                <a:solidFill>
                  <a:srgbClr val="FF0000"/>
                </a:solidFill>
              </a:rPr>
              <a:t>В реальных имплементациях чаще добавляют </a:t>
            </a:r>
            <a:r>
              <a:rPr b="1" lang="en-US">
                <a:solidFill>
                  <a:srgbClr val="FF0000"/>
                </a:solidFill>
              </a:rPr>
              <a:t>XOR</a:t>
            </a:r>
            <a:r>
              <a:rPr lang="en-US">
                <a:solidFill>
                  <a:srgbClr val="FF0000"/>
                </a:solidFill>
              </a:rPr>
              <a:t> с </a:t>
            </a:r>
            <a:r>
              <a:rPr b="1" lang="en-US">
                <a:solidFill>
                  <a:srgbClr val="FF0000"/>
                </a:solidFill>
              </a:rPr>
              <a:t>BHSR</a:t>
            </a:r>
            <a:r>
              <a:rPr lang="en-US">
                <a:solidFill>
                  <a:srgbClr val="FF0000"/>
                </a:solidFill>
              </a:rPr>
              <a:t>, для уменьшения корреляции.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2475700" y="4496350"/>
            <a:ext cx="903600" cy="3201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BHSR</a:t>
            </a:r>
            <a:endParaRPr sz="900"/>
          </a:p>
        </p:txBody>
      </p:sp>
      <p:cxnSp>
        <p:nvCxnSpPr>
          <p:cNvPr id="445" name="Google Shape;445;p39"/>
          <p:cNvCxnSpPr>
            <a:stCxn id="444" idx="0"/>
            <a:endCxn id="439" idx="4"/>
          </p:cNvCxnSpPr>
          <p:nvPr/>
        </p:nvCxnSpPr>
        <p:spPr>
          <a:xfrm flipH="1" rot="10800000">
            <a:off x="2927500" y="3810550"/>
            <a:ext cx="12900" cy="685800"/>
          </a:xfrm>
          <a:prstGeom prst="straightConnector1">
            <a:avLst/>
          </a:prstGeom>
          <a:noFill/>
          <a:ln cap="flat" cmpd="sng" w="9525">
            <a:solidFill>
              <a:srgbClr val="FB000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"/>
          <p:cNvSpPr txBox="1"/>
          <p:nvPr/>
        </p:nvSpPr>
        <p:spPr>
          <a:xfrm>
            <a:off x="457200" y="996025"/>
            <a:ext cx="75474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Первый уровень:</a:t>
            </a:r>
            <a:r>
              <a:rPr lang="en-US"/>
              <a:t> содержит приватную историю для бранчей </a:t>
            </a:r>
            <a:r>
              <a:rPr b="1" lang="en-US"/>
              <a:t>Per-address Branch History Table (PBHT)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Второй уровен:</a:t>
            </a:r>
            <a:r>
              <a:rPr lang="en-US"/>
              <a:t> </a:t>
            </a:r>
            <a:r>
              <a:rPr b="1" lang="en-US">
                <a:solidFill>
                  <a:schemeClr val="dk1"/>
                </a:solidFill>
              </a:rPr>
              <a:t>Per-address</a:t>
            </a:r>
            <a:r>
              <a:rPr b="1" lang="en-US"/>
              <a:t> Pattern History Table (PPHT)</a:t>
            </a:r>
            <a:r>
              <a:rPr lang="en-US"/>
              <a:t> состоит из </a:t>
            </a:r>
            <a:r>
              <a:rPr b="1" lang="en-US"/>
              <a:t>2BC</a:t>
            </a:r>
            <a:r>
              <a:rPr lang="en-US"/>
              <a:t> и каждая таблица для своего бранча.</a:t>
            </a:r>
            <a:endParaRPr/>
          </a:p>
        </p:txBody>
      </p:sp>
      <p:sp>
        <p:nvSpPr>
          <p:cNvPr id="451" name="Google Shape;451;p40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PAp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0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graphicFrame>
        <p:nvGraphicFramePr>
          <p:cNvPr id="453" name="Google Shape;453;p40"/>
          <p:cNvGraphicFramePr/>
          <p:nvPr/>
        </p:nvGraphicFramePr>
        <p:xfrm>
          <a:off x="1935675" y="259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756125"/>
              </a:tblGrid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PBHT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11111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…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11101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4" name="Google Shape;454;p40"/>
          <p:cNvGraphicFramePr/>
          <p:nvPr/>
        </p:nvGraphicFramePr>
        <p:xfrm>
          <a:off x="528950" y="208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830525"/>
                <a:gridCol w="382850"/>
                <a:gridCol w="382850"/>
              </a:tblGrid>
              <a:tr h="15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m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55" name="Google Shape;455;p40"/>
          <p:cNvSpPr txBox="1"/>
          <p:nvPr/>
        </p:nvSpPr>
        <p:spPr>
          <a:xfrm>
            <a:off x="800875" y="1826425"/>
            <a:ext cx="863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PC бранча</a:t>
            </a:r>
            <a:endParaRPr b="1" sz="1000"/>
          </a:p>
        </p:txBody>
      </p:sp>
      <p:sp>
        <p:nvSpPr>
          <p:cNvPr id="456" name="Google Shape;456;p40"/>
          <p:cNvSpPr/>
          <p:nvPr/>
        </p:nvSpPr>
        <p:spPr>
          <a:xfrm>
            <a:off x="1577550" y="2408900"/>
            <a:ext cx="348700" cy="1355225"/>
          </a:xfrm>
          <a:custGeom>
            <a:rect b="b" l="l" r="r" t="t"/>
            <a:pathLst>
              <a:path extrusionOk="0" h="54209" w="13948">
                <a:moveTo>
                  <a:pt x="0" y="0"/>
                </a:moveTo>
                <a:lnTo>
                  <a:pt x="0" y="54209"/>
                </a:lnTo>
                <a:lnTo>
                  <a:pt x="13948" y="54209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graphicFrame>
        <p:nvGraphicFramePr>
          <p:cNvPr id="457" name="Google Shape;457;p40"/>
          <p:cNvGraphicFramePr/>
          <p:nvPr/>
        </p:nvGraphicFramePr>
        <p:xfrm>
          <a:off x="3573450" y="216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515150"/>
              </a:tblGrid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P</a:t>
                      </a:r>
                      <a:r>
                        <a:rPr b="1" lang="en-US" sz="900"/>
                        <a:t>PHT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ST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…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SN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8" name="Google Shape;458;p40"/>
          <p:cNvGraphicFramePr/>
          <p:nvPr/>
        </p:nvGraphicFramePr>
        <p:xfrm>
          <a:off x="3058300" y="216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515150"/>
              </a:tblGrid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00000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00001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11101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11110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11111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59" name="Google Shape;459;p40"/>
          <p:cNvCxnSpPr/>
          <p:nvPr/>
        </p:nvCxnSpPr>
        <p:spPr>
          <a:xfrm flipH="1" rot="10800000">
            <a:off x="2576125" y="3653175"/>
            <a:ext cx="990600" cy="9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460" name="Google Shape;460;p40"/>
          <p:cNvSpPr txBox="1"/>
          <p:nvPr/>
        </p:nvSpPr>
        <p:spPr>
          <a:xfrm>
            <a:off x="1969038" y="4176250"/>
            <a:ext cx="689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k</a:t>
            </a:r>
            <a:r>
              <a:rPr lang="en-US" sz="900"/>
              <a:t>-бит</a:t>
            </a:r>
            <a:endParaRPr sz="900"/>
          </a:p>
        </p:txBody>
      </p:sp>
      <p:sp>
        <p:nvSpPr>
          <p:cNvPr id="461" name="Google Shape;461;p40"/>
          <p:cNvSpPr txBox="1"/>
          <p:nvPr/>
        </p:nvSpPr>
        <p:spPr>
          <a:xfrm>
            <a:off x="3527100" y="4414000"/>
            <a:ext cx="6894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2 pow k</a:t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2BC</a:t>
            </a:r>
            <a:endParaRPr b="1" sz="900"/>
          </a:p>
        </p:txBody>
      </p:sp>
      <p:cxnSp>
        <p:nvCxnSpPr>
          <p:cNvPr id="462" name="Google Shape;462;p40"/>
          <p:cNvCxnSpPr/>
          <p:nvPr/>
        </p:nvCxnSpPr>
        <p:spPr>
          <a:xfrm>
            <a:off x="4887900" y="3623650"/>
            <a:ext cx="25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3" name="Google Shape;463;p40"/>
          <p:cNvSpPr txBox="1"/>
          <p:nvPr/>
        </p:nvSpPr>
        <p:spPr>
          <a:xfrm>
            <a:off x="5198725" y="1987975"/>
            <a:ext cx="3432000" cy="27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Коллизии</a:t>
            </a:r>
            <a:r>
              <a:rPr lang="en-US"/>
              <a:t> в обоих хеш-таблицах возможны - мы используем часть адреса.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PPHT утилизирует память не самым лучшим образом.</a:t>
            </a:r>
            <a:endParaRPr/>
          </a:p>
        </p:txBody>
      </p:sp>
      <p:graphicFrame>
        <p:nvGraphicFramePr>
          <p:cNvPr id="464" name="Google Shape;464;p40"/>
          <p:cNvGraphicFramePr/>
          <p:nvPr/>
        </p:nvGraphicFramePr>
        <p:xfrm>
          <a:off x="4372750" y="216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{63D72E51-A295-4DEF-BF3C-7D870553F91B}</a:tableStyleId>
              </a:tblPr>
              <a:tblGrid>
                <a:gridCol w="515150"/>
              </a:tblGrid>
              <a:tr h="26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PPHT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ST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WT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…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SN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WN</a:t>
                      </a:r>
                      <a:endParaRPr b="1"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65" name="Google Shape;465;p40"/>
          <p:cNvSpPr txBox="1"/>
          <p:nvPr/>
        </p:nvSpPr>
        <p:spPr>
          <a:xfrm>
            <a:off x="4056600" y="3225775"/>
            <a:ext cx="348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…</a:t>
            </a:r>
            <a:endParaRPr b="1"/>
          </a:p>
        </p:txBody>
      </p:sp>
      <p:sp>
        <p:nvSpPr>
          <p:cNvPr id="466" name="Google Shape;466;p40"/>
          <p:cNvSpPr/>
          <p:nvPr/>
        </p:nvSpPr>
        <p:spPr>
          <a:xfrm>
            <a:off x="2129975" y="1914346"/>
            <a:ext cx="2082650" cy="231400"/>
          </a:xfrm>
          <a:custGeom>
            <a:rect b="b" l="l" r="r" t="t"/>
            <a:pathLst>
              <a:path extrusionOk="0" h="9256" w="83306">
                <a:moveTo>
                  <a:pt x="0" y="6732"/>
                </a:moveTo>
                <a:cubicBezTo>
                  <a:pt x="7416" y="5628"/>
                  <a:pt x="30609" y="-316"/>
                  <a:pt x="44493" y="105"/>
                </a:cubicBezTo>
                <a:cubicBezTo>
                  <a:pt x="58377" y="526"/>
                  <a:pt x="76837" y="7731"/>
                  <a:pt x="83306" y="925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67" name="Google Shape;467;p40"/>
          <p:cNvSpPr/>
          <p:nvPr/>
        </p:nvSpPr>
        <p:spPr>
          <a:xfrm>
            <a:off x="3573625" y="2161525"/>
            <a:ext cx="1314300" cy="2240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 txBox="1"/>
          <p:nvPr/>
        </p:nvSpPr>
        <p:spPr>
          <a:xfrm>
            <a:off x="457200" y="996025"/>
            <a:ext cx="7547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В последующих работах Йех расширил классификацию, добавив новое состояние </a:t>
            </a:r>
            <a:r>
              <a:rPr b="1" lang="en-US"/>
              <a:t>S - set</a:t>
            </a:r>
            <a:r>
              <a:rPr lang="en-US"/>
              <a:t>. Вариант P но в котором таблицы/ячейки отдаются не под бранчи, а под их наборы.</a:t>
            </a:r>
            <a:endParaRPr/>
          </a:p>
        </p:txBody>
      </p:sp>
      <p:sp>
        <p:nvSpPr>
          <p:cNvPr id="473" name="Google Shape;473;p41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Таксономия Йеха (Yeh taxonomi)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1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475" name="Google Shape;47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25" y="1577725"/>
            <a:ext cx="1797000" cy="31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5925" y="1589417"/>
            <a:ext cx="1797000" cy="316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2925" y="1589425"/>
            <a:ext cx="4782474" cy="316612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1"/>
          <p:cNvSpPr txBox="1"/>
          <p:nvPr/>
        </p:nvSpPr>
        <p:spPr>
          <a:xfrm>
            <a:off x="457200" y="4755550"/>
            <a:ext cx="74313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Alternative Implementations of Two-Level Adaptive Branch Prediction - Tse-Yu Yeh, Yale N. Patt</a:t>
            </a: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/>
          <p:cNvSpPr txBox="1"/>
          <p:nvPr/>
        </p:nvSpPr>
        <p:spPr>
          <a:xfrm>
            <a:off x="457200" y="996025"/>
            <a:ext cx="7547400" cy="11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2-табличники доминировали с начала 90х до второй половины 2000х.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Было </a:t>
            </a:r>
            <a:r>
              <a:rPr lang="en-US"/>
              <a:t>разработано</a:t>
            </a:r>
            <a:r>
              <a:rPr lang="en-US"/>
              <a:t> еще много интересных алгоритмов, но мы перейдем к тем что используются сейчас.</a:t>
            </a:r>
            <a:endParaRPr/>
          </a:p>
        </p:txBody>
      </p:sp>
      <p:sp>
        <p:nvSpPr>
          <p:cNvPr id="484" name="Google Shape;484;p42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Немного проматаем историю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2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3"/>
          <p:cNvSpPr txBox="1"/>
          <p:nvPr/>
        </p:nvSpPr>
        <p:spPr>
          <a:xfrm>
            <a:off x="457200" y="996025"/>
            <a:ext cx="71712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Бранч предиктор на основе Персептрона. Бранч взять </a:t>
            </a:r>
            <a:r>
              <a:rPr b="1" lang="en-US"/>
              <a:t>+1</a:t>
            </a:r>
            <a:r>
              <a:rPr lang="en-US"/>
              <a:t>, не взят </a:t>
            </a:r>
            <a:r>
              <a:rPr b="1" lang="en-US"/>
              <a:t>-1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x</a:t>
            </a:r>
            <a:r>
              <a:rPr b="1" lang="en-US"/>
              <a:t>0</a:t>
            </a:r>
            <a:r>
              <a:rPr lang="en-US"/>
              <a:t> = 1(bias), </a:t>
            </a:r>
            <a:r>
              <a:rPr b="1" lang="en-US"/>
              <a:t>x1-xN</a:t>
            </a:r>
            <a:r>
              <a:rPr lang="en-US"/>
              <a:t> - история (T=1, NT=-1). </a:t>
            </a:r>
            <a:r>
              <a:rPr b="1" lang="en-US"/>
              <a:t>w0-wN</a:t>
            </a:r>
            <a:r>
              <a:rPr lang="en-US"/>
              <a:t> - веса.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y &lt; 0</a:t>
            </a:r>
            <a:r>
              <a:rPr lang="en-US"/>
              <a:t> - NT, </a:t>
            </a:r>
            <a:r>
              <a:rPr b="1" lang="en-US"/>
              <a:t>y &gt;= 0</a:t>
            </a:r>
            <a:r>
              <a:rPr lang="en-US"/>
              <a:t> - T.</a:t>
            </a:r>
            <a:endParaRPr/>
          </a:p>
        </p:txBody>
      </p:sp>
      <p:sp>
        <p:nvSpPr>
          <p:cNvPr id="491" name="Google Shape;491;p43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Perceptron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3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493" name="Google Shape;49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729775"/>
            <a:ext cx="2422225" cy="170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66" y="3618200"/>
            <a:ext cx="2217900" cy="8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9437" y="1692525"/>
            <a:ext cx="3009293" cy="3083076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3"/>
          <p:cNvSpPr txBox="1"/>
          <p:nvPr/>
        </p:nvSpPr>
        <p:spPr>
          <a:xfrm>
            <a:off x="6003375" y="1538325"/>
            <a:ext cx="2912100" cy="24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В простом виде </a:t>
            </a:r>
            <a:r>
              <a:rPr b="1" lang="en-US"/>
              <a:t>x1-xN</a:t>
            </a:r>
            <a:r>
              <a:rPr lang="en-US"/>
              <a:t> - из </a:t>
            </a:r>
            <a:r>
              <a:rPr b="1" lang="en-US"/>
              <a:t>BHSR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Приватная</a:t>
            </a:r>
            <a:r>
              <a:rPr lang="en-US"/>
              <a:t> история хранится в виде </a:t>
            </a:r>
            <a:r>
              <a:rPr b="1" lang="en-US"/>
              <a:t>таблицы персептронов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Процент угадываний как и в 2х-табличниках, но требует меньше памяти.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Точность </a:t>
            </a:r>
            <a:r>
              <a:rPr b="1" lang="en-US"/>
              <a:t>93%-98.5%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Отрицательная сторона - </a:t>
            </a:r>
            <a:r>
              <a:rPr b="1" lang="en-US">
                <a:solidFill>
                  <a:schemeClr val="dk1"/>
                </a:solidFill>
              </a:rPr>
              <a:t>медленный</a:t>
            </a:r>
            <a:r>
              <a:rPr lang="en-US">
                <a:solidFill>
                  <a:schemeClr val="dk1"/>
                </a:solidFill>
              </a:rPr>
              <a:t>.</a:t>
            </a:r>
            <a:endParaRPr b="1"/>
          </a:p>
        </p:txBody>
      </p:sp>
      <p:sp>
        <p:nvSpPr>
          <p:cNvPr id="497" name="Google Shape;497;p43"/>
          <p:cNvSpPr txBox="1"/>
          <p:nvPr/>
        </p:nvSpPr>
        <p:spPr>
          <a:xfrm>
            <a:off x="228775" y="4772725"/>
            <a:ext cx="6358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Dynamic Branch Prediction with Perceptrons - Daniel A. Jim´enez, Calvin Lin</a:t>
            </a: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4"/>
          <p:cNvSpPr txBox="1"/>
          <p:nvPr/>
        </p:nvSpPr>
        <p:spPr>
          <a:xfrm>
            <a:off x="457200" y="996025"/>
            <a:ext cx="71712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t </a:t>
            </a:r>
            <a:r>
              <a:rPr lang="en-US"/>
              <a:t>- результат вычисления бранча </a:t>
            </a:r>
            <a:r>
              <a:rPr b="1" lang="en-US"/>
              <a:t>(-1, 1)</a:t>
            </a:r>
            <a:r>
              <a:rPr lang="en-US"/>
              <a:t>. </a:t>
            </a:r>
            <a:r>
              <a:rPr b="1" lang="en-US"/>
              <a:t>θ</a:t>
            </a:r>
            <a:r>
              <a:rPr lang="en-US"/>
              <a:t> - порог, выше которого считается что до-тренировка не нужна [1.93*h + h/2], h - число весов.</a:t>
            </a:r>
            <a:endParaRPr/>
          </a:p>
        </p:txBody>
      </p:sp>
      <p:sp>
        <p:nvSpPr>
          <p:cNvPr id="503" name="Google Shape;503;p44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Perceptron (обучение)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505" name="Google Shape;50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54" y="1726525"/>
            <a:ext cx="2217900" cy="8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852" y="2615851"/>
            <a:ext cx="3700999" cy="15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4"/>
          <p:cNvSpPr txBox="1"/>
          <p:nvPr/>
        </p:nvSpPr>
        <p:spPr>
          <a:xfrm>
            <a:off x="4575500" y="1703975"/>
            <a:ext cx="3368400" cy="30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Т.к. </a:t>
            </a:r>
            <a:r>
              <a:rPr b="1" lang="en-US"/>
              <a:t>t</a:t>
            </a:r>
            <a:r>
              <a:rPr lang="en-US"/>
              <a:t> и </a:t>
            </a:r>
            <a:r>
              <a:rPr b="1" lang="en-US"/>
              <a:t>x(i)</a:t>
            </a:r>
            <a:r>
              <a:rPr lang="en-US"/>
              <a:t> - </a:t>
            </a:r>
            <a:r>
              <a:rPr b="1" lang="en-US"/>
              <a:t>(-1, 1)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Если </a:t>
            </a:r>
            <a:r>
              <a:rPr b="1" lang="en-US"/>
              <a:t>позитивная</a:t>
            </a:r>
            <a:r>
              <a:rPr lang="en-US"/>
              <a:t> корреляция </a:t>
            </a:r>
            <a:r>
              <a:rPr b="1" lang="en-US"/>
              <a:t>вес увеличивается (инкремент)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Если </a:t>
            </a:r>
            <a:r>
              <a:rPr b="1" lang="en-US"/>
              <a:t>негативная</a:t>
            </a:r>
            <a:r>
              <a:rPr lang="en-US"/>
              <a:t> то </a:t>
            </a:r>
            <a:r>
              <a:rPr b="1" lang="en-US"/>
              <a:t>уменьшается (декремент)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Если </a:t>
            </a:r>
            <a:r>
              <a:rPr b="1" lang="en-US"/>
              <a:t>слабая</a:t>
            </a:r>
            <a:r>
              <a:rPr lang="en-US"/>
              <a:t> - то в районе </a:t>
            </a:r>
            <a:r>
              <a:rPr b="1" lang="en-US"/>
              <a:t>0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5"/>
          <p:cNvSpPr txBox="1"/>
          <p:nvPr/>
        </p:nvSpPr>
        <p:spPr>
          <a:xfrm>
            <a:off x="457200" y="996025"/>
            <a:ext cx="71712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Т.к. кол-во индексов ограничено, возможны </a:t>
            </a:r>
            <a:r>
              <a:rPr lang="en-US"/>
              <a:t>коллизии</a:t>
            </a:r>
            <a:r>
              <a:rPr lang="en-US"/>
              <a:t> (aliasing), мы размазываем положение по отдельным таблица хеш функцией. Это снижает корреляцию с другими бранчами.</a:t>
            </a:r>
            <a:endParaRPr/>
          </a:p>
        </p:txBody>
      </p:sp>
      <p:sp>
        <p:nvSpPr>
          <p:cNvPr id="513" name="Google Shape;513;p45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Hashed </a:t>
            </a:r>
            <a:r>
              <a:rPr lang="en-US" sz="2000"/>
              <a:t>Perceptron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5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515" name="Google Shape;515;p45"/>
          <p:cNvSpPr txBox="1"/>
          <p:nvPr/>
        </p:nvSpPr>
        <p:spPr>
          <a:xfrm>
            <a:off x="4520275" y="1688200"/>
            <a:ext cx="37155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Первая</a:t>
            </a:r>
            <a:r>
              <a:rPr lang="en-US"/>
              <a:t> таблица индексируется </a:t>
            </a:r>
            <a:r>
              <a:rPr b="1" lang="en-US"/>
              <a:t>битами адреса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Следующая часть весов индексируется </a:t>
            </a:r>
            <a:r>
              <a:rPr b="1" lang="en-US"/>
              <a:t>приватной историей хешированной с адресом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Последняя</a:t>
            </a:r>
            <a:r>
              <a:rPr lang="en-US">
                <a:solidFill>
                  <a:schemeClr val="dk1"/>
                </a:solidFill>
              </a:rPr>
              <a:t> часть весов индексируется </a:t>
            </a:r>
            <a:r>
              <a:rPr b="1" lang="en-US">
                <a:solidFill>
                  <a:schemeClr val="dk1"/>
                </a:solidFill>
              </a:rPr>
              <a:t>глобальной историей хешированной с адресом</a:t>
            </a:r>
            <a:r>
              <a:rPr lang="en-US">
                <a:solidFill>
                  <a:schemeClr val="dk1"/>
                </a:solidFill>
              </a:rPr>
              <a:t>.</a:t>
            </a:r>
            <a:endParaRPr/>
          </a:p>
        </p:txBody>
      </p:sp>
      <p:sp>
        <p:nvSpPr>
          <p:cNvPr id="516" name="Google Shape;516;p45"/>
          <p:cNvSpPr txBox="1"/>
          <p:nvPr/>
        </p:nvSpPr>
        <p:spPr>
          <a:xfrm>
            <a:off x="276100" y="4575500"/>
            <a:ext cx="7344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Global/Local Hashed Perceptron Branch Prediction - Anthony S. Fong, C. Y. Ho</a:t>
            </a:r>
            <a:endParaRPr sz="1000"/>
          </a:p>
        </p:txBody>
      </p:sp>
      <p:pic>
        <p:nvPicPr>
          <p:cNvPr id="517" name="Google Shape;517;p45" title="IMG_20260516_081905_01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777800"/>
            <a:ext cx="4215475" cy="219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6"/>
          <p:cNvSpPr txBox="1"/>
          <p:nvPr/>
        </p:nvSpPr>
        <p:spPr>
          <a:xfrm>
            <a:off x="457200" y="996025"/>
            <a:ext cx="71712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Так же используется вариант уменьшения алиасинга с </a:t>
            </a:r>
            <a:r>
              <a:rPr b="1" lang="en-US"/>
              <a:t>bias-битом</a:t>
            </a:r>
            <a:r>
              <a:rPr lang="en-US"/>
              <a:t>. Прием взятый из </a:t>
            </a:r>
            <a:r>
              <a:rPr lang="en-US"/>
              <a:t>классического</a:t>
            </a:r>
            <a:r>
              <a:rPr lang="en-US"/>
              <a:t> </a:t>
            </a:r>
            <a:r>
              <a:rPr b="1" lang="en-US"/>
              <a:t>Agree-предиктора</a:t>
            </a:r>
            <a:r>
              <a:rPr lang="en-US"/>
              <a:t>.</a:t>
            </a:r>
            <a:endParaRPr/>
          </a:p>
        </p:txBody>
      </p:sp>
      <p:sp>
        <p:nvSpPr>
          <p:cNvPr id="523" name="Google Shape;523;p46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Hashed Perceptron (reducing aliasing approach)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6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525" name="Google Shape;5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39750"/>
            <a:ext cx="4416101" cy="3000684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6"/>
          <p:cNvSpPr txBox="1"/>
          <p:nvPr/>
        </p:nvSpPr>
        <p:spPr>
          <a:xfrm>
            <a:off x="4873300" y="1632975"/>
            <a:ext cx="37965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Большинство бранчей (</a:t>
            </a:r>
            <a:r>
              <a:rPr b="1" lang="en-US"/>
              <a:t>biased</a:t>
            </a:r>
            <a:r>
              <a:rPr lang="en-US"/>
              <a:t>) имеют склонность к определенному поведению.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Когда бранч первый раз вычисляется его результат сохраняется в </a:t>
            </a:r>
            <a:r>
              <a:rPr b="1" lang="en-US"/>
              <a:t>BTB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Остальная часть предиктора будет выдавать не конечный результат, а </a:t>
            </a:r>
            <a:r>
              <a:rPr b="1" lang="en-US"/>
              <a:t>согласен предиктор</a:t>
            </a:r>
            <a:r>
              <a:rPr lang="en-US"/>
              <a:t> с ним или нет.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Это позволяет </a:t>
            </a:r>
            <a:r>
              <a:rPr b="1" lang="en-US"/>
              <a:t>уменьшить количество негативной интерференции</a:t>
            </a:r>
            <a:r>
              <a:rPr lang="en-US"/>
              <a:t> для таких бранчей.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7"/>
          <p:cNvSpPr txBox="1"/>
          <p:nvPr/>
        </p:nvSpPr>
        <p:spPr>
          <a:xfrm>
            <a:off x="457200" y="996025"/>
            <a:ext cx="82047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(partaily) TAged GEometric</a:t>
            </a:r>
            <a:r>
              <a:rPr lang="en-US"/>
              <a:t> history length predictor- на данный момент является SOTA предиктором. Точность </a:t>
            </a:r>
            <a:r>
              <a:rPr b="1" lang="en-US"/>
              <a:t>~97.5% </a:t>
            </a:r>
            <a:r>
              <a:rPr lang="en-US"/>
              <a:t>to</a:t>
            </a:r>
            <a:r>
              <a:rPr b="1" lang="en-US"/>
              <a:t> 99.5% CBP 2006</a:t>
            </a:r>
            <a:endParaRPr b="1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Состоит из базового </a:t>
            </a:r>
            <a:r>
              <a:rPr b="1" lang="en-US"/>
              <a:t>T0</a:t>
            </a:r>
            <a:r>
              <a:rPr lang="en-US"/>
              <a:t> и </a:t>
            </a:r>
            <a:r>
              <a:rPr lang="en-US"/>
              <a:t>тегированных</a:t>
            </a:r>
            <a:r>
              <a:rPr lang="en-US"/>
              <a:t> компонент </a:t>
            </a:r>
            <a:r>
              <a:rPr b="1" lang="en-US"/>
              <a:t>(T1 - Tn)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2" name="Google Shape;532;p47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7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534" name="Google Shape;53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711875"/>
            <a:ext cx="4218899" cy="29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7"/>
          <p:cNvSpPr txBox="1"/>
          <p:nvPr/>
        </p:nvSpPr>
        <p:spPr>
          <a:xfrm>
            <a:off x="5009400" y="1617100"/>
            <a:ext cx="35340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Основные идеи: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При использовании </a:t>
            </a:r>
            <a:r>
              <a:rPr b="1" lang="en-US"/>
              <a:t>достаточной глубины</a:t>
            </a:r>
            <a:r>
              <a:rPr lang="en-US"/>
              <a:t> глобальной истории, можно обойтись без приватной.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Для разных бранчей нужна </a:t>
            </a:r>
            <a:r>
              <a:rPr b="1" lang="en-US"/>
              <a:t>разная глубина.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Для сложных бранчей мы будем использовать </a:t>
            </a:r>
            <a:r>
              <a:rPr b="1" lang="en-US"/>
              <a:t>таблицы разной длины</a:t>
            </a:r>
            <a:r>
              <a:rPr lang="en-US"/>
              <a:t> истории, размеры которых </a:t>
            </a:r>
            <a:r>
              <a:rPr lang="en-US"/>
              <a:t>соответствуют</a:t>
            </a:r>
            <a:r>
              <a:rPr lang="en-US"/>
              <a:t> геометрической прогрессии:</a:t>
            </a:r>
            <a:br>
              <a:rPr lang="en-US"/>
            </a:br>
            <a:r>
              <a:rPr lang="en-US"/>
              <a:t>L(i) = (int)(pow(a, i-1)*L(1) + 0.5)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Сама формула не важна, важен вид: </a:t>
            </a:r>
            <a:r>
              <a:rPr b="1" lang="en-US"/>
              <a:t>{0, 2, 4, 8, 16, 32, 64, 128}</a:t>
            </a:r>
            <a:r>
              <a:rPr lang="en-US"/>
              <a:t> для a=2, L(1)=2</a:t>
            </a:r>
            <a:endParaRPr/>
          </a:p>
        </p:txBody>
      </p:sp>
      <p:sp>
        <p:nvSpPr>
          <p:cNvPr id="536" name="Google Shape;536;p47"/>
          <p:cNvSpPr txBox="1"/>
          <p:nvPr/>
        </p:nvSpPr>
        <p:spPr>
          <a:xfrm>
            <a:off x="228600" y="4691200"/>
            <a:ext cx="50886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 case for (partially) TAgged GEometric history length branch predictor - Andre Seznec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89785" y="-561874"/>
            <a:ext cx="10587787" cy="5955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463988" y="1059582"/>
            <a:ext cx="3708300" cy="3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/>
          <a:p>
            <a:pPr indent="-317500" lvl="0" marL="45720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600"/>
              <a:t>Немного вспомним что прошли</a:t>
            </a:r>
            <a:endParaRPr sz="1600"/>
          </a:p>
          <a:p>
            <a:pPr indent="-330200" lvl="0" marL="45720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Продвинутые алгоритмы branch-prediction</a:t>
            </a:r>
            <a:endParaRPr sz="1600"/>
          </a:p>
          <a:p>
            <a:pPr indent="-330200" lvl="0" marL="45720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Реверсинжениринг бранч предикторов</a:t>
            </a:r>
            <a:endParaRPr sz="1600"/>
          </a:p>
          <a:p>
            <a:pPr indent="-330200" lvl="0" marL="45720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Производительность</a:t>
            </a:r>
            <a:endParaRPr sz="1600"/>
          </a:p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863588" y="951570"/>
            <a:ext cx="2987700" cy="1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О чем поговорим?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0" y="0"/>
            <a:ext cx="982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8"/>
          <p:cNvSpPr txBox="1"/>
          <p:nvPr/>
        </p:nvSpPr>
        <p:spPr>
          <a:xfrm>
            <a:off x="457200" y="996025"/>
            <a:ext cx="82047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2" name="Google Shape;542;p48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TAGE (Основной принцип)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8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544" name="Google Shape;54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325325"/>
            <a:ext cx="4766273" cy="3365876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8"/>
          <p:cNvSpPr txBox="1"/>
          <p:nvPr/>
        </p:nvSpPr>
        <p:spPr>
          <a:xfrm>
            <a:off x="5324950" y="1348975"/>
            <a:ext cx="3242400" cy="3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Все таблицы проверяются </a:t>
            </a:r>
            <a:r>
              <a:rPr b="1" lang="en-US"/>
              <a:t>одновременно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Найденное значение из самой правой таблицы выбирается как предсказание </a:t>
            </a:r>
            <a:r>
              <a:rPr b="1" lang="en-US"/>
              <a:t>(provider)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Оно перекрывает </a:t>
            </a:r>
            <a:r>
              <a:rPr b="1" lang="en-US"/>
              <a:t>(alt)</a:t>
            </a:r>
            <a:r>
              <a:rPr lang="en-US"/>
              <a:t> альтернативное предсказание.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Если результаты провайдера нас </a:t>
            </a:r>
            <a:r>
              <a:rPr b="1" lang="en-US"/>
              <a:t>не устраивают, выделяем место</a:t>
            </a:r>
            <a:r>
              <a:rPr lang="en-US"/>
              <a:t> в следующей по длине истории таблице.</a:t>
            </a:r>
            <a:endParaRPr/>
          </a:p>
        </p:txBody>
      </p:sp>
      <p:cxnSp>
        <p:nvCxnSpPr>
          <p:cNvPr id="546" name="Google Shape;546;p48"/>
          <p:cNvCxnSpPr/>
          <p:nvPr/>
        </p:nvCxnSpPr>
        <p:spPr>
          <a:xfrm flipH="1">
            <a:off x="4386250" y="1987975"/>
            <a:ext cx="1206900" cy="2311500"/>
          </a:xfrm>
          <a:prstGeom prst="straightConnector1">
            <a:avLst/>
          </a:prstGeom>
          <a:noFill/>
          <a:ln cap="flat" cmpd="sng" w="9525">
            <a:solidFill>
              <a:srgbClr val="FB000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9"/>
          <p:cNvSpPr txBox="1"/>
          <p:nvPr/>
        </p:nvSpPr>
        <p:spPr>
          <a:xfrm>
            <a:off x="457200" y="996025"/>
            <a:ext cx="82047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T0</a:t>
            </a:r>
            <a:r>
              <a:rPr lang="en-US"/>
              <a:t> Базовый предиктор - простая таблица </a:t>
            </a:r>
            <a:r>
              <a:rPr b="1" lang="en-US"/>
              <a:t>2BC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2" name="Google Shape;552;p49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TAGE (Базовый предиктор)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9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554" name="Google Shape;55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325325"/>
            <a:ext cx="4766273" cy="3365876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9"/>
          <p:cNvSpPr txBox="1"/>
          <p:nvPr/>
        </p:nvSpPr>
        <p:spPr>
          <a:xfrm>
            <a:off x="5324950" y="1348975"/>
            <a:ext cx="3242400" cy="3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Используется как предиктор по умолчанию.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Индексируется битами адреса бранча.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В случае если предсказания начинают давать промахи, мы </a:t>
            </a:r>
            <a:r>
              <a:rPr b="1" lang="en-US"/>
              <a:t>переходим к тегированным</a:t>
            </a:r>
            <a:r>
              <a:rPr lang="en-US"/>
              <a:t> таблицам.</a:t>
            </a:r>
            <a:endParaRPr/>
          </a:p>
        </p:txBody>
      </p:sp>
      <p:cxnSp>
        <p:nvCxnSpPr>
          <p:cNvPr id="556" name="Google Shape;556;p49"/>
          <p:cNvCxnSpPr/>
          <p:nvPr/>
        </p:nvCxnSpPr>
        <p:spPr>
          <a:xfrm flipH="1" rot="10800000">
            <a:off x="284000" y="3313175"/>
            <a:ext cx="276000" cy="576000"/>
          </a:xfrm>
          <a:prstGeom prst="straightConnector1">
            <a:avLst/>
          </a:prstGeom>
          <a:noFill/>
          <a:ln cap="flat" cmpd="sng" w="38100">
            <a:solidFill>
              <a:srgbClr val="FB000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0"/>
          <p:cNvSpPr txBox="1"/>
          <p:nvPr/>
        </p:nvSpPr>
        <p:spPr>
          <a:xfrm>
            <a:off x="457200" y="996025"/>
            <a:ext cx="82047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T1-Tn</a:t>
            </a:r>
            <a:r>
              <a:rPr lang="en-US"/>
              <a:t> Тегированные предикторы - организованы как </a:t>
            </a:r>
            <a:r>
              <a:rPr b="1" lang="en-US"/>
              <a:t>set-associative</a:t>
            </a:r>
            <a:r>
              <a:rPr lang="en-US"/>
              <a:t> кеши.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2" name="Google Shape;562;p50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TAGE (Тегированные предикторы)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0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564" name="Google Shape;56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325325"/>
            <a:ext cx="4766273" cy="336587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0"/>
          <p:cNvSpPr txBox="1"/>
          <p:nvPr/>
        </p:nvSpPr>
        <p:spPr>
          <a:xfrm>
            <a:off x="5324950" y="1348975"/>
            <a:ext cx="3336900" cy="3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Tag</a:t>
            </a:r>
            <a:r>
              <a:rPr lang="en-US"/>
              <a:t> - часть адреса (</a:t>
            </a:r>
            <a:r>
              <a:rPr b="1" lang="en-US"/>
              <a:t>8-9</a:t>
            </a:r>
            <a:r>
              <a:rPr lang="en-US"/>
              <a:t> бит).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Индексируется</a:t>
            </a:r>
            <a:r>
              <a:rPr lang="en-US"/>
              <a:t> битами адреса бранча, хешированных с их длинной глобальной истории </a:t>
            </a:r>
            <a:r>
              <a:rPr b="1" lang="en-US"/>
              <a:t>(BHSR)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u (Usage)</a:t>
            </a:r>
            <a:r>
              <a:rPr lang="en-US"/>
              <a:t> - счетчик угадываний.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pred</a:t>
            </a:r>
            <a:r>
              <a:rPr lang="en-US"/>
              <a:t> - что-то вроде </a:t>
            </a:r>
            <a:r>
              <a:rPr b="1" lang="en-US"/>
              <a:t>3BC</a:t>
            </a:r>
            <a:r>
              <a:rPr lang="en-US"/>
              <a:t> предсказания (3х битный счетчик с насыщением). В имплементациях скорее </a:t>
            </a:r>
            <a:r>
              <a:rPr b="1" lang="en-US"/>
              <a:t>2BC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Т.к. адрес хешируется с историей, для одного бранча может быть </a:t>
            </a:r>
            <a:r>
              <a:rPr b="1" lang="en-US"/>
              <a:t>множество вхождений</a:t>
            </a:r>
            <a:r>
              <a:rPr lang="en-US"/>
              <a:t>.</a:t>
            </a:r>
            <a:endParaRPr/>
          </a:p>
        </p:txBody>
      </p:sp>
      <p:cxnSp>
        <p:nvCxnSpPr>
          <p:cNvPr id="566" name="Google Shape;566;p50"/>
          <p:cNvCxnSpPr/>
          <p:nvPr/>
        </p:nvCxnSpPr>
        <p:spPr>
          <a:xfrm>
            <a:off x="702100" y="1341100"/>
            <a:ext cx="639000" cy="497100"/>
          </a:xfrm>
          <a:prstGeom prst="straightConnector1">
            <a:avLst/>
          </a:prstGeom>
          <a:noFill/>
          <a:ln cap="flat" cmpd="sng" w="38100">
            <a:solidFill>
              <a:srgbClr val="FB000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1"/>
          <p:cNvSpPr txBox="1"/>
          <p:nvPr/>
        </p:nvSpPr>
        <p:spPr>
          <a:xfrm>
            <a:off x="457200" y="996025"/>
            <a:ext cx="82047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Для определе свободных ячеек используется </a:t>
            </a:r>
            <a:r>
              <a:rPr b="1" lang="en-US"/>
              <a:t>u (Usage) </a:t>
            </a:r>
            <a:r>
              <a:rPr lang="en-US"/>
              <a:t>2-битный счетчик</a:t>
            </a:r>
            <a:r>
              <a:rPr lang="en-US"/>
              <a:t>.</a:t>
            </a:r>
            <a:endParaRPr/>
          </a:p>
        </p:txBody>
      </p:sp>
      <p:sp>
        <p:nvSpPr>
          <p:cNvPr id="572" name="Google Shape;572;p51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TAGE (псевдо-LRU и как работает)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51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574" name="Google Shape;57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325325"/>
            <a:ext cx="4766273" cy="3365876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1"/>
          <p:cNvSpPr txBox="1"/>
          <p:nvPr/>
        </p:nvSpPr>
        <p:spPr>
          <a:xfrm>
            <a:off x="5223475" y="1277975"/>
            <a:ext cx="3746100" cy="3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Primary != Alt</a:t>
            </a:r>
            <a:r>
              <a:rPr lang="en-US"/>
              <a:t> обновляем </a:t>
            </a:r>
            <a:r>
              <a:rPr b="1" lang="en-US"/>
              <a:t>U-провайдера</a:t>
            </a:r>
            <a:r>
              <a:rPr lang="en-US"/>
              <a:t>:</a:t>
            </a:r>
            <a:br>
              <a:rPr lang="en-US"/>
            </a:br>
            <a:r>
              <a:rPr b="1" lang="en-US"/>
              <a:t>+1</a:t>
            </a:r>
            <a:r>
              <a:rPr lang="en-US"/>
              <a:t> - если корректен, иначе </a:t>
            </a:r>
            <a:r>
              <a:rPr b="1" lang="en-US"/>
              <a:t>-1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Раз примерно в </a:t>
            </a:r>
            <a:r>
              <a:rPr b="1" lang="en-US"/>
              <a:t>256К </a:t>
            </a:r>
            <a:r>
              <a:rPr lang="en-US"/>
              <a:t>бранчей у всего столбца сбрасывается старший бит, затем также младший. Очистка устаревших.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Коррекция предсказания</a:t>
            </a:r>
            <a:r>
              <a:rPr lang="en-US"/>
              <a:t>,</a:t>
            </a:r>
            <a:br>
              <a:rPr lang="en-US"/>
            </a:br>
            <a:r>
              <a:rPr b="1" lang="en-US"/>
              <a:t>Если н</a:t>
            </a:r>
            <a:r>
              <a:rPr b="1" lang="en-US"/>
              <a:t>е угадали</a:t>
            </a:r>
            <a:r>
              <a:rPr lang="en-US"/>
              <a:t> - ищем свободную ячейку правее:</a:t>
            </a:r>
            <a:br>
              <a:rPr lang="en-US"/>
            </a:br>
            <a:r>
              <a:rPr lang="en-US"/>
              <a:t>- </a:t>
            </a:r>
            <a:r>
              <a:rPr b="1" lang="en-US"/>
              <a:t>Есть</a:t>
            </a:r>
            <a:r>
              <a:rPr lang="en-US"/>
              <a:t> свободная - забираем</a:t>
            </a:r>
            <a:br>
              <a:rPr lang="en-US"/>
            </a:br>
            <a:r>
              <a:rPr lang="en-US"/>
              <a:t>- </a:t>
            </a:r>
            <a:r>
              <a:rPr b="1" lang="en-US"/>
              <a:t>Нет</a:t>
            </a:r>
            <a:r>
              <a:rPr lang="en-US"/>
              <a:t> - просто </a:t>
            </a:r>
            <a:r>
              <a:rPr b="1" lang="en-US"/>
              <a:t>декремент</a:t>
            </a:r>
            <a:r>
              <a:rPr b="1" lang="en-US"/>
              <a:t> всех U</a:t>
            </a:r>
            <a:r>
              <a:rPr lang="en-US"/>
              <a:t> правого компонента.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Это позволяет придержать провайдера для обучения, но при необходимости идти дальше.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2"/>
          <p:cNvSpPr txBox="1"/>
          <p:nvPr/>
        </p:nvSpPr>
        <p:spPr>
          <a:xfrm>
            <a:off x="457200" y="996025"/>
            <a:ext cx="48834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Indirect Target TAGE</a:t>
            </a:r>
            <a:r>
              <a:rPr lang="en-US"/>
              <a:t> - предиктор для indirect бранчей.</a:t>
            </a:r>
            <a:endParaRPr/>
          </a:p>
        </p:txBody>
      </p:sp>
      <p:sp>
        <p:nvSpPr>
          <p:cNvPr id="581" name="Google Shape;581;p52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IT</a:t>
            </a:r>
            <a:r>
              <a:rPr lang="en-US" sz="2000"/>
              <a:t>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52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583" name="Google Shape;58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370725"/>
            <a:ext cx="5041299" cy="35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2"/>
          <p:cNvSpPr txBox="1"/>
          <p:nvPr/>
        </p:nvSpPr>
        <p:spPr>
          <a:xfrm>
            <a:off x="5640500" y="1380550"/>
            <a:ext cx="3060900" cy="3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Та же идея, только вместо счетчика предсказаний, </a:t>
            </a:r>
            <a:r>
              <a:rPr b="1" lang="en-US"/>
              <a:t>адрес цели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 конечно это прекрасная новость для </a:t>
            </a:r>
            <a:r>
              <a:rPr b="1" lang="en-US"/>
              <a:t>виртуальных функций</a:t>
            </a:r>
            <a:r>
              <a:rPr lang="en-US"/>
              <a:t>!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3"/>
          <p:cNvSpPr txBox="1"/>
          <p:nvPr/>
        </p:nvSpPr>
        <p:spPr>
          <a:xfrm>
            <a:off x="457200" y="996025"/>
            <a:ext cx="792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Алгоритмы такие как </a:t>
            </a:r>
            <a:r>
              <a:rPr b="1" lang="en-US"/>
              <a:t>TAGE</a:t>
            </a:r>
            <a:r>
              <a:rPr lang="en-US"/>
              <a:t> и </a:t>
            </a:r>
            <a:r>
              <a:rPr b="1" lang="en-US"/>
              <a:t>Perceptron</a:t>
            </a:r>
            <a:r>
              <a:rPr lang="en-US"/>
              <a:t> достаточно сложные и позволяют находить сложные паттерны. Но это усложнение делает их сильно медленнее.</a:t>
            </a:r>
            <a:endParaRPr/>
          </a:p>
        </p:txBody>
      </p:sp>
      <p:sp>
        <p:nvSpPr>
          <p:cNvPr id="590" name="Google Shape;590;p53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Multi-tiered branch predictor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3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592" name="Google Shape;59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782925"/>
            <a:ext cx="4863325" cy="21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3"/>
          <p:cNvSpPr txBox="1"/>
          <p:nvPr/>
        </p:nvSpPr>
        <p:spPr>
          <a:xfrm>
            <a:off x="5356475" y="1529425"/>
            <a:ext cx="3092400" cy="3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Будем использовать сразу несколько предикторов: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Простые предикторы и маленькая </a:t>
            </a:r>
            <a:r>
              <a:rPr b="1" lang="en-US"/>
              <a:t>L1 BTB</a:t>
            </a:r>
            <a:r>
              <a:rPr lang="en-US"/>
              <a:t> - выдают результат </a:t>
            </a:r>
            <a:r>
              <a:rPr b="1" lang="en-US"/>
              <a:t>zero-</a:t>
            </a:r>
            <a:r>
              <a:rPr b="1" lang="en-US"/>
              <a:t>bubble</a:t>
            </a:r>
            <a:r>
              <a:rPr lang="en-US"/>
              <a:t> (стадия фетч).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Более сложные выдают на следующих стадиях, и могут скорректировать предсказание.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Корректировка предсказания приводит сбросу части </a:t>
            </a:r>
            <a:r>
              <a:rPr lang="en-US"/>
              <a:t>конвейера</a:t>
            </a:r>
            <a:r>
              <a:rPr lang="en-US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Финальная корректировка на вычислении бранча.</a:t>
            </a:r>
            <a:endParaRPr/>
          </a:p>
        </p:txBody>
      </p:sp>
      <p:sp>
        <p:nvSpPr>
          <p:cNvPr id="594" name="Google Shape;594;p53"/>
          <p:cNvSpPr txBox="1"/>
          <p:nvPr/>
        </p:nvSpPr>
        <p:spPr>
          <a:xfrm>
            <a:off x="335300" y="4717500"/>
            <a:ext cx="50607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Multi-tiered branch predictor for pipelined processors - Francis Wang, Shana Mathew</a:t>
            </a: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4"/>
          <p:cNvSpPr txBox="1"/>
          <p:nvPr/>
        </p:nvSpPr>
        <p:spPr>
          <a:xfrm>
            <a:off x="685800" y="457200"/>
            <a:ext cx="7772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681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/>
              <a:t>Реверс инжиниринг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5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5"/>
          <p:cNvSpPr txBox="1"/>
          <p:nvPr/>
        </p:nvSpPr>
        <p:spPr>
          <a:xfrm>
            <a:off x="457200" y="996025"/>
            <a:ext cx="75474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Теоретическая база для реверсинга предикторов можно найти в Phd работе:</a:t>
            </a:r>
            <a:br>
              <a:rPr lang="en-US"/>
            </a:br>
            <a:r>
              <a:rPr lang="en-US"/>
              <a:t>“MICROBENCHMARKS AND MECHANISMS FOR REVERSE ENGINEERING OF MODERN BRANCH PREDICTOR UNITS” - Vladimir Uzelac.</a:t>
            </a:r>
            <a:endParaRPr/>
          </a:p>
        </p:txBody>
      </p:sp>
      <p:sp>
        <p:nvSpPr>
          <p:cNvPr id="606" name="Google Shape;606;p55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Можно ли отреверсить бранч предиктор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55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608" name="Google Shape;60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000" y="1690725"/>
            <a:ext cx="2662075" cy="33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5"/>
          <p:cNvSpPr txBox="1"/>
          <p:nvPr/>
        </p:nvSpPr>
        <p:spPr>
          <a:xfrm>
            <a:off x="4023300" y="1759200"/>
            <a:ext cx="3981300" cy="31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Делаем </a:t>
            </a:r>
            <a:r>
              <a:rPr b="1" lang="en-US"/>
              <a:t>предположение</a:t>
            </a:r>
            <a:r>
              <a:rPr lang="en-US"/>
              <a:t> о структуре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Делаем под это </a:t>
            </a:r>
            <a:r>
              <a:rPr b="1" lang="en-US"/>
              <a:t>микробенчмарк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Собираем </a:t>
            </a:r>
            <a:r>
              <a:rPr b="1" lang="en-US"/>
              <a:t>счетчики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Анализ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6"/>
          <p:cNvSpPr txBox="1"/>
          <p:nvPr/>
        </p:nvSpPr>
        <p:spPr>
          <a:xfrm>
            <a:off x="457200" y="996025"/>
            <a:ext cx="7547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На каждой платформе будет свой набор счетчиков. На линукс мы можем спросить их у </a:t>
            </a:r>
            <a:r>
              <a:rPr b="1" lang="en-US"/>
              <a:t>perf</a:t>
            </a:r>
            <a:r>
              <a:rPr lang="en-US"/>
              <a:t>:</a:t>
            </a:r>
            <a:endParaRPr/>
          </a:p>
        </p:txBody>
      </p:sp>
      <p:sp>
        <p:nvSpPr>
          <p:cNvPr id="615" name="Google Shape;615;p56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Счетчики производительности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6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617" name="Google Shape;617;p56"/>
          <p:cNvSpPr txBox="1"/>
          <p:nvPr/>
        </p:nvSpPr>
        <p:spPr>
          <a:xfrm>
            <a:off x="556600" y="1530450"/>
            <a:ext cx="8199900" cy="3289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E"/>
                </a:solidFill>
              </a:rPr>
              <a:t>$perf list</a:t>
            </a:r>
            <a:endParaRPr b="1"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branch-instructions OR cpu/branch-instructions/    [Kernel PMU event]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branch-misses OR cpu/branch-misses/                [Kernel PMU event]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baclears.any [Counts the total number when the front end is resteered,mainly when the BPU cannot provide a correct prediction and this is corrected by other branch handling mechanisms at the front end.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br_inst_retired.all_branches [All branch instructions retired.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br_inst_retired.cond              [Conditional branch instructions retired.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br_inst_retired.cond_ntaken [Not taken branch instructions retired.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br_inst_retired.cond_taken   [Taken conditional branch instructions retired.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br_inst_retired.indirect          [Indirect near branch instructions retired (excluding returns).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br_inst_retired.near_call       [Direct and indirect near call instructions retired.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br_misp_retired.cond_ntaken [Mispredicted non-taken conditional branch instructions retired.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br_misp_retired.cond_taken   [number of branch instructions retired that were mispredicted and taken.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br_misp_retired.indirect      [All miss-predicted indirect branch instructions retired (excluding RETs. TSX aborts is considered indirect branch).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br_misp_retired.indirect_call  [Mispredicted indirect CALL instructions retired. Unit: cpu]</a:t>
            </a:r>
            <a:endParaRPr sz="1200">
              <a:solidFill>
                <a:srgbClr val="FFFFF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E"/>
                </a:solidFill>
              </a:rPr>
              <a:t>  br_misp_retired.near_taken   [Number of near branch instructions retired that were mispredicted and taken. Unit: cpu]</a:t>
            </a:r>
            <a:endParaRPr sz="1200">
              <a:solidFill>
                <a:srgbClr val="FFFFFE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7"/>
          <p:cNvSpPr txBox="1"/>
          <p:nvPr/>
        </p:nvSpPr>
        <p:spPr>
          <a:xfrm>
            <a:off x="457200" y="996025"/>
            <a:ext cx="7547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Генерируем код который будет в цикле испытывать поведение отдельных компонентов бранч предиктора. Для реверса </a:t>
            </a:r>
            <a:r>
              <a:rPr b="1" lang="en-US"/>
              <a:t>BTB</a:t>
            </a:r>
            <a:r>
              <a:rPr lang="en-US"/>
              <a:t>: </a:t>
            </a:r>
            <a:r>
              <a:rPr b="1" lang="en-US"/>
              <a:t>D</a:t>
            </a:r>
            <a:r>
              <a:rPr lang="en-US"/>
              <a:t> - дистанция между бранчей, </a:t>
            </a:r>
            <a:r>
              <a:rPr b="1" lang="en-US"/>
              <a:t>N</a:t>
            </a:r>
            <a:r>
              <a:rPr lang="en-US"/>
              <a:t> - число бранчей.</a:t>
            </a:r>
            <a:endParaRPr/>
          </a:p>
        </p:txBody>
      </p:sp>
      <p:sp>
        <p:nvSpPr>
          <p:cNvPr id="623" name="Google Shape;623;p57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Микро Бенчмарки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57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625" name="Google Shape;625;p57"/>
          <p:cNvSpPr txBox="1"/>
          <p:nvPr/>
        </p:nvSpPr>
        <p:spPr>
          <a:xfrm>
            <a:off x="556600" y="1530450"/>
            <a:ext cx="3119700" cy="3376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9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9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9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unsigned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liter 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900">
                <a:solidFill>
                  <a:srgbClr val="B5CEA8"/>
                </a:solidFill>
                <a:latin typeface="Courier New"/>
                <a:ea typeface="Courier New"/>
                <a:cs typeface="Courier New"/>
                <a:sym typeface="Courier New"/>
              </a:rPr>
              <a:t>1000000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9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9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9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unsigned 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 sz="900">
                <a:solidFill>
                  <a:srgbClr val="B5CEA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liter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b="1" sz="9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US" sz="9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_asm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9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b="1" lang="en-US" sz="9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 dummy non-branch instructions</a:t>
            </a:r>
            <a:endParaRPr b="1" sz="900">
              <a:solidFill>
                <a:srgbClr val="608B4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@A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     jle l0 </a:t>
            </a:r>
            <a:r>
              <a:rPr b="1" lang="en-US" sz="9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 always taken</a:t>
            </a:r>
            <a:endParaRPr b="1" sz="900">
              <a:solidFill>
                <a:srgbClr val="608B4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b="1" lang="en-US" sz="9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 dummy non-branch instructions</a:t>
            </a:r>
            <a:endParaRPr b="1" sz="900">
              <a:solidFill>
                <a:srgbClr val="608B4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@A+D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l0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jle l1 </a:t>
            </a:r>
            <a:r>
              <a:rPr b="1" lang="en-US" sz="9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 always taken</a:t>
            </a:r>
            <a:endParaRPr b="1" sz="900">
              <a:solidFill>
                <a:srgbClr val="608B4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b="1" lang="en-US" sz="9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 dummy non-branch instructions</a:t>
            </a:r>
            <a:endParaRPr b="1" sz="900">
              <a:solidFill>
                <a:srgbClr val="608B4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@A+2D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l1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jle l2</a:t>
            </a:r>
            <a:endParaRPr b="1" sz="900">
              <a:solidFill>
                <a:srgbClr val="D4D4D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b="1" sz="9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@A+4094D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l4093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jle l4094 </a:t>
            </a:r>
            <a:r>
              <a:rPr b="1" lang="en-US" sz="9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 always taken</a:t>
            </a:r>
            <a:endParaRPr b="1" sz="900">
              <a:solidFill>
                <a:srgbClr val="608B4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US" sz="9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 dummy non-branch instructions</a:t>
            </a:r>
            <a:endParaRPr b="1" sz="900">
              <a:solidFill>
                <a:srgbClr val="608B4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US" sz="9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 _asm</a:t>
            </a:r>
            <a:endParaRPr b="1" sz="9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@A+4095D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9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lang="en-US" sz="9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9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 always taken</a:t>
            </a:r>
            <a:endParaRPr b="1" sz="9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E"/>
              </a:solidFill>
            </a:endParaRPr>
          </a:p>
        </p:txBody>
      </p:sp>
      <p:pic>
        <p:nvPicPr>
          <p:cNvPr id="626" name="Google Shape;62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963" y="2468048"/>
            <a:ext cx="3863874" cy="239944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7"/>
          <p:cNvSpPr txBox="1"/>
          <p:nvPr/>
        </p:nvSpPr>
        <p:spPr>
          <a:xfrm>
            <a:off x="3912850" y="1546200"/>
            <a:ext cx="39981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Генерируя разные наборы тестов, с разными N и D мы можем перегрузить BTB и собрать распределение промахов.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685800" y="457200"/>
            <a:ext cx="7772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681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/>
              <a:t>Важные моменты из предыдущей части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8"/>
          <p:cNvSpPr txBox="1"/>
          <p:nvPr/>
        </p:nvSpPr>
        <p:spPr>
          <a:xfrm>
            <a:off x="457200" y="996025"/>
            <a:ext cx="7547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Генерируем код который будет в цикле испытывать поведение отдельных компонентов бранч предиктора. Для реверса </a:t>
            </a:r>
            <a:r>
              <a:rPr b="1" lang="en-US"/>
              <a:t>BTB</a:t>
            </a:r>
            <a:r>
              <a:rPr lang="en-US"/>
              <a:t>: </a:t>
            </a:r>
            <a:r>
              <a:rPr b="1" lang="en-US"/>
              <a:t>D</a:t>
            </a:r>
            <a:r>
              <a:rPr lang="en-US"/>
              <a:t> - дистанция между бранчей, </a:t>
            </a:r>
            <a:r>
              <a:rPr b="1" lang="en-US"/>
              <a:t>N</a:t>
            </a:r>
            <a:r>
              <a:rPr lang="en-US"/>
              <a:t> - число бранчей.</a:t>
            </a:r>
            <a:endParaRPr/>
          </a:p>
        </p:txBody>
      </p:sp>
      <p:sp>
        <p:nvSpPr>
          <p:cNvPr id="633" name="Google Shape;633;p58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Распределение промахов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8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pic>
        <p:nvPicPr>
          <p:cNvPr id="635" name="Google Shape;63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9025" y="1596200"/>
            <a:ext cx="4883739" cy="32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9"/>
          <p:cNvSpPr txBox="1"/>
          <p:nvPr/>
        </p:nvSpPr>
        <p:spPr>
          <a:xfrm>
            <a:off x="457200" y="996025"/>
            <a:ext cx="75474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Исследовал Intel Ivy Bridge, Haswell и Arrendale, на </a:t>
            </a:r>
            <a:r>
              <a:rPr b="1" lang="en-US"/>
              <a:t>статические бранч предикторы</a:t>
            </a:r>
            <a:r>
              <a:rPr lang="en-US"/>
              <a:t> и структуру </a:t>
            </a:r>
            <a:r>
              <a:rPr b="1" lang="en-US"/>
              <a:t>BTB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Так выявлен BTB </a:t>
            </a:r>
            <a:r>
              <a:rPr b="1" lang="en-US"/>
              <a:t>4096</a:t>
            </a:r>
            <a:r>
              <a:rPr lang="en-US"/>
              <a:t> ячеек </a:t>
            </a:r>
            <a:r>
              <a:rPr b="1" lang="en-US"/>
              <a:t>(1024 х 4-way).</a:t>
            </a:r>
            <a:endParaRPr b="1"/>
          </a:p>
        </p:txBody>
      </p:sp>
      <p:sp>
        <p:nvSpPr>
          <p:cNvPr id="641" name="Google Shape;641;p59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Исследования Мэта Годболта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59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643" name="Google Shape;643;p59"/>
          <p:cNvSpPr txBox="1"/>
          <p:nvPr/>
        </p:nvSpPr>
        <p:spPr>
          <a:xfrm>
            <a:off x="2183700" y="4654400"/>
            <a:ext cx="40944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hlinkClick r:id="rId4"/>
              </a:rPr>
              <a:t>https://xania.org/201602/bpu-part-one</a:t>
            </a:r>
            <a:endParaRPr sz="900"/>
          </a:p>
        </p:txBody>
      </p:sp>
      <p:pic>
        <p:nvPicPr>
          <p:cNvPr id="644" name="Google Shape;64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8450" y="2211000"/>
            <a:ext cx="5787091" cy="22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0"/>
          <p:cNvSpPr txBox="1"/>
          <p:nvPr/>
        </p:nvSpPr>
        <p:spPr>
          <a:xfrm>
            <a:off x="457200" y="1074925"/>
            <a:ext cx="8267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Достаточно свежее исследование, исследовались BTB и отчасти статический бранч предиктор для </a:t>
            </a:r>
            <a:r>
              <a:rPr b="1" lang="en-US"/>
              <a:t>AMD EPYC</a:t>
            </a:r>
            <a:r>
              <a:rPr lang="en-US"/>
              <a:t>, </a:t>
            </a:r>
            <a:r>
              <a:rPr b="1" lang="en-US"/>
              <a:t>Xeon Gold</a:t>
            </a:r>
            <a:r>
              <a:rPr lang="en-US"/>
              <a:t> и </a:t>
            </a:r>
            <a:r>
              <a:rPr b="1" lang="en-US"/>
              <a:t>Apple M1</a:t>
            </a:r>
            <a:r>
              <a:rPr lang="en-US"/>
              <a:t>. Больше интересен M1, выявлены зависимости по производительности близкого кода до 4096 байт - 1 цикл задержки.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При большей дистанции, уже 4-6 циклов. Хотя при экспериментах были и упирания в разме L1i.</a:t>
            </a:r>
            <a:endParaRPr/>
          </a:p>
        </p:txBody>
      </p:sp>
      <p:sp>
        <p:nvSpPr>
          <p:cNvPr id="650" name="Google Shape;650;p60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Branch predictor: How many "if"s are too many? Including x86 and M1 benchmarks!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60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652" name="Google Shape;652;p60"/>
          <p:cNvSpPr txBox="1"/>
          <p:nvPr/>
        </p:nvSpPr>
        <p:spPr>
          <a:xfrm>
            <a:off x="2315850" y="4654400"/>
            <a:ext cx="45123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https://blog.cloudflare.com/branch-predictor/</a:t>
            </a:r>
            <a:endParaRPr sz="1000"/>
          </a:p>
        </p:txBody>
      </p:sp>
      <p:pic>
        <p:nvPicPr>
          <p:cNvPr id="653" name="Google Shape;653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4749" y="2040128"/>
            <a:ext cx="4512299" cy="261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1"/>
          <p:cNvSpPr txBox="1"/>
          <p:nvPr/>
        </p:nvSpPr>
        <p:spPr>
          <a:xfrm>
            <a:off x="457200" y="996025"/>
            <a:ext cx="7547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Весьма продвинутый реверсинг </a:t>
            </a:r>
            <a:r>
              <a:rPr b="1" lang="en-US"/>
              <a:t>Intel Skylake</a:t>
            </a:r>
            <a:r>
              <a:rPr lang="en-US"/>
              <a:t> процессора.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Установлен: </a:t>
            </a:r>
            <a:r>
              <a:rPr b="1" lang="en-US"/>
              <a:t>TAGE</a:t>
            </a:r>
            <a:r>
              <a:rPr lang="en-US"/>
              <a:t> предиктор, </a:t>
            </a:r>
            <a:r>
              <a:rPr b="1" lang="en-US"/>
              <a:t>4-way</a:t>
            </a:r>
            <a:r>
              <a:rPr lang="en-US"/>
              <a:t> associative.</a:t>
            </a:r>
            <a:endParaRPr/>
          </a:p>
        </p:txBody>
      </p:sp>
      <p:sp>
        <p:nvSpPr>
          <p:cNvPr id="659" name="Google Shape;659;p61"/>
          <p:cNvSpPr txBox="1"/>
          <p:nvPr/>
        </p:nvSpPr>
        <p:spPr>
          <a:xfrm>
            <a:off x="228600" y="398442"/>
            <a:ext cx="8686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Half&amp;Half: Demystifying Intel’s Directional Branch Predictors for Fast, Secure Partitioned Execution</a:t>
            </a:r>
            <a:endParaRPr sz="2000"/>
          </a:p>
        </p:txBody>
      </p:sp>
      <p:sp>
        <p:nvSpPr>
          <p:cNvPr id="660" name="Google Shape;660;p61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661" name="Google Shape;661;p61"/>
          <p:cNvSpPr txBox="1"/>
          <p:nvPr/>
        </p:nvSpPr>
        <p:spPr>
          <a:xfrm>
            <a:off x="2256200" y="4812175"/>
            <a:ext cx="4433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https://youtu.be/sJaRHzIZ8M8?si=0BNzZTWHLY2euXlP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662" name="Google Shape;662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500" y="1538325"/>
            <a:ext cx="5785021" cy="32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2"/>
          <p:cNvSpPr txBox="1"/>
          <p:nvPr/>
        </p:nvSpPr>
        <p:spPr>
          <a:xfrm>
            <a:off x="457200" y="996025"/>
            <a:ext cx="7547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Весьма продвинутый реверсинг </a:t>
            </a:r>
            <a:r>
              <a:rPr b="1" lang="en-US"/>
              <a:t>Intel Skylake</a:t>
            </a:r>
            <a:r>
              <a:rPr lang="en-US"/>
              <a:t> процессора.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Установлена: продвинутая хеш функция.</a:t>
            </a:r>
            <a:endParaRPr/>
          </a:p>
        </p:txBody>
      </p:sp>
      <p:sp>
        <p:nvSpPr>
          <p:cNvPr id="668" name="Google Shape;668;p62"/>
          <p:cNvSpPr txBox="1"/>
          <p:nvPr/>
        </p:nvSpPr>
        <p:spPr>
          <a:xfrm>
            <a:off x="228600" y="398442"/>
            <a:ext cx="8686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Half&amp;Half: Demystifying Intel’s Directional Branch Predictors for Fast, Secure Partitioned Execution</a:t>
            </a:r>
            <a:endParaRPr sz="2000"/>
          </a:p>
        </p:txBody>
      </p:sp>
      <p:sp>
        <p:nvSpPr>
          <p:cNvPr id="669" name="Google Shape;669;p62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670" name="Google Shape;670;p62"/>
          <p:cNvSpPr txBox="1"/>
          <p:nvPr/>
        </p:nvSpPr>
        <p:spPr>
          <a:xfrm>
            <a:off x="2256200" y="4812175"/>
            <a:ext cx="4433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https://youtu.be/sJaRHzIZ8M8?si=0BNzZTWHLY2euXlP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671" name="Google Shape;67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7350" y="1555199"/>
            <a:ext cx="5869304" cy="320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3"/>
          <p:cNvSpPr txBox="1"/>
          <p:nvPr/>
        </p:nvSpPr>
        <p:spPr>
          <a:xfrm>
            <a:off x="457200" y="996025"/>
            <a:ext cx="82599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Весьма продвинутый реверсинг </a:t>
            </a:r>
            <a:r>
              <a:rPr b="1" lang="en-US"/>
              <a:t>Intel Skylake</a:t>
            </a:r>
            <a:r>
              <a:rPr lang="en-US"/>
              <a:t> процессора.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Установлено: что бит 5 адреса делит таблицу на </a:t>
            </a:r>
            <a:r>
              <a:rPr b="1" lang="en-US"/>
              <a:t>2 части</a:t>
            </a:r>
            <a:r>
              <a:rPr lang="en-US"/>
              <a:t>. Это усложняет атаки типа </a:t>
            </a:r>
            <a:r>
              <a:rPr b="1" lang="en-US"/>
              <a:t>Spectre</a:t>
            </a:r>
            <a:r>
              <a:rPr lang="en-US"/>
              <a:t>.</a:t>
            </a:r>
            <a:endParaRPr/>
          </a:p>
        </p:txBody>
      </p:sp>
      <p:sp>
        <p:nvSpPr>
          <p:cNvPr id="677" name="Google Shape;677;p63"/>
          <p:cNvSpPr txBox="1"/>
          <p:nvPr/>
        </p:nvSpPr>
        <p:spPr>
          <a:xfrm>
            <a:off x="228600" y="398442"/>
            <a:ext cx="8686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Half&amp;Half: Demystifying Intel’s Directional Branch Predictors for Fast, Secure Partitioned Execution</a:t>
            </a:r>
            <a:endParaRPr sz="2000"/>
          </a:p>
        </p:txBody>
      </p:sp>
      <p:sp>
        <p:nvSpPr>
          <p:cNvPr id="678" name="Google Shape;678;p63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679" name="Google Shape;679;p63"/>
          <p:cNvSpPr txBox="1"/>
          <p:nvPr/>
        </p:nvSpPr>
        <p:spPr>
          <a:xfrm>
            <a:off x="2256200" y="4812175"/>
            <a:ext cx="4433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https://youtu.be/sJaRHzIZ8M8?si=0BNzZTWHLY2euXlP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680" name="Google Shape;68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525" y="1506625"/>
            <a:ext cx="6078751" cy="33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4"/>
          <p:cNvSpPr txBox="1"/>
          <p:nvPr/>
        </p:nvSpPr>
        <p:spPr>
          <a:xfrm>
            <a:off x="685800" y="457200"/>
            <a:ext cx="7772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681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/>
              <a:t>И что же нам делать для производительности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6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5"/>
          <p:cNvSpPr txBox="1"/>
          <p:nvPr/>
        </p:nvSpPr>
        <p:spPr>
          <a:xfrm>
            <a:off x="457200" y="996025"/>
            <a:ext cx="64932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Некоторые архитектуры поддерживают инструкции которые в зависимости от результата сравнения перед ней выполняются либо нет.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Мы преобразуем проблему: </a:t>
            </a:r>
            <a:r>
              <a:rPr b="1" lang="en-US"/>
              <a:t>control flow</a:t>
            </a:r>
            <a:r>
              <a:rPr lang="en-US"/>
              <a:t> -&gt; </a:t>
            </a:r>
            <a:r>
              <a:rPr b="1" lang="en-US"/>
              <a:t>data flow</a:t>
            </a:r>
            <a:r>
              <a:rPr lang="en-US"/>
              <a:t>.</a:t>
            </a:r>
            <a:endParaRPr/>
          </a:p>
        </p:txBody>
      </p:sp>
      <p:sp>
        <p:nvSpPr>
          <p:cNvPr id="692" name="Google Shape;692;p65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Предикация (помогает компилятор)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5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694" name="Google Shape;694;p65"/>
          <p:cNvSpPr txBox="1"/>
          <p:nvPr/>
        </p:nvSpPr>
        <p:spPr>
          <a:xfrm>
            <a:off x="538275" y="2133000"/>
            <a:ext cx="33927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Intel: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cmp ax, dx         =&gt;    if (ax &lt; dx)</a:t>
            </a:r>
            <a:endParaRPr b="1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cmovl ax, dx                   ax = dx;</a:t>
            </a:r>
            <a:endParaRPr b="1"/>
          </a:p>
        </p:txBody>
      </p:sp>
      <p:sp>
        <p:nvSpPr>
          <p:cNvPr id="695" name="Google Shape;695;p65"/>
          <p:cNvSpPr txBox="1"/>
          <p:nvPr/>
        </p:nvSpPr>
        <p:spPr>
          <a:xfrm>
            <a:off x="4146075" y="2133000"/>
            <a:ext cx="33927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Aarch64: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cinc X2, X0, X1, EQ  =&gt;  if (X0 == X1)</a:t>
            </a:r>
            <a:endParaRPr b="1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                                             X2 = X1 + 1</a:t>
            </a:r>
            <a:endParaRPr b="1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                                         else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                                             X2 = X1</a:t>
            </a:r>
            <a:endParaRPr b="1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И еще куча таких инструкций!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96" name="Google Shape;696;p65"/>
          <p:cNvSpPr txBox="1"/>
          <p:nvPr/>
        </p:nvSpPr>
        <p:spPr>
          <a:xfrm>
            <a:off x="538275" y="4173175"/>
            <a:ext cx="67212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Руками делать ничего не надо, компилятор эффективно это делает для вас.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6"/>
          <p:cNvSpPr txBox="1"/>
          <p:nvPr/>
        </p:nvSpPr>
        <p:spPr>
          <a:xfrm>
            <a:off x="457200" y="996025"/>
            <a:ext cx="6493200" cy="3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По теме </a:t>
            </a:r>
            <a:r>
              <a:rPr b="1" lang="en-US"/>
              <a:t>branchless programming</a:t>
            </a:r>
            <a:r>
              <a:rPr lang="en-US"/>
              <a:t> достаточно много информации. Здесь мы на ней не будем останавливаться.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Идея сводится к тому чтобы: </a:t>
            </a:r>
            <a:r>
              <a:rPr b="1" lang="en-US"/>
              <a:t>заменить вычисление требующее бранча, на эквивалентное вычисление без</a:t>
            </a:r>
            <a:r>
              <a:rPr lang="en-US"/>
              <a:t>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Но результат </a:t>
            </a:r>
            <a:r>
              <a:rPr b="1" lang="en-US"/>
              <a:t>может будет не лучше</a:t>
            </a:r>
            <a:r>
              <a:rPr lang="en-US"/>
              <a:t>, ведь бранч предиктор обучается.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Положительная сторона - </a:t>
            </a:r>
            <a:r>
              <a:rPr b="1" lang="en-US"/>
              <a:t>снижение интерференции</a:t>
            </a:r>
            <a:r>
              <a:rPr lang="en-US"/>
              <a:t> в таблицах предикторов.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Хорошая новость - </a:t>
            </a:r>
            <a:r>
              <a:rPr b="1" lang="en-US"/>
              <a:t>компиляторы умеют многие паттерны</a:t>
            </a:r>
            <a:r>
              <a:rPr lang="en-US"/>
              <a:t> Branchless programming делать сами! Кстати LLVM умеет лучше ;-).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Перед использование </a:t>
            </a:r>
            <a:r>
              <a:rPr lang="en-US">
                <a:solidFill>
                  <a:srgbClr val="FB0007"/>
                </a:solidFill>
              </a:rPr>
              <a:t>УБЕДИТЕСЬ</a:t>
            </a:r>
            <a:r>
              <a:rPr lang="en-US"/>
              <a:t> а оно вам ннада!?</a:t>
            </a:r>
            <a:endParaRPr/>
          </a:p>
        </p:txBody>
      </p:sp>
      <p:sp>
        <p:nvSpPr>
          <p:cNvPr id="702" name="Google Shape;702;p66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Branchless programming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66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7"/>
          <p:cNvSpPr txBox="1"/>
          <p:nvPr/>
        </p:nvSpPr>
        <p:spPr>
          <a:xfrm>
            <a:off x="457200" y="996025"/>
            <a:ext cx="6493200" cy="15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Уж точно не надо вручную раскручивать циклы - оставьте это компилятору!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Если есть бранч в цикле - он скорее будет работать эффективнее, чем несколько ра</a:t>
            </a:r>
            <a:r>
              <a:rPr lang="en-US"/>
              <a:t>скопированных</a:t>
            </a:r>
            <a:r>
              <a:rPr lang="en-US"/>
              <a:t>.</a:t>
            </a:r>
            <a:endParaRPr/>
          </a:p>
        </p:txBody>
      </p:sp>
      <p:sp>
        <p:nvSpPr>
          <p:cNvPr id="709" name="Google Shape;709;p67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Не боимся использовать циклы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67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Что такое Branch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0" y="0"/>
            <a:ext cx="982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120" name="Google Shape;120;p23"/>
          <p:cNvSpPr txBox="1"/>
          <p:nvPr/>
        </p:nvSpPr>
        <p:spPr>
          <a:xfrm>
            <a:off x="606250" y="1254550"/>
            <a:ext cx="5430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Branch</a:t>
            </a:r>
            <a:r>
              <a:rPr lang="en-US"/>
              <a:t> (</a:t>
            </a:r>
            <a:r>
              <a:rPr b="1" lang="en-US"/>
              <a:t>Ветвление</a:t>
            </a:r>
            <a:r>
              <a:rPr lang="en-US"/>
              <a:t> или </a:t>
            </a:r>
            <a:r>
              <a:rPr b="1" lang="en-US"/>
              <a:t>Команда перехода</a:t>
            </a:r>
            <a:r>
              <a:rPr lang="en-US"/>
              <a:t>) — команда процессора, которая нарушает непрерывную последовательность исполнения команд, вынуждая выбирать и исполнять последующие команды с произвольно заданного адреса.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Инструкции перехода - </a:t>
            </a:r>
            <a:r>
              <a:rPr b="1" lang="en-US"/>
              <a:t>15-25%</a:t>
            </a:r>
            <a:endParaRPr b="1"/>
          </a:p>
        </p:txBody>
      </p:sp>
      <p:sp>
        <p:nvSpPr>
          <p:cNvPr id="121" name="Google Shape;121;p23"/>
          <p:cNvSpPr txBox="1"/>
          <p:nvPr/>
        </p:nvSpPr>
        <p:spPr>
          <a:xfrm>
            <a:off x="2344950" y="4263800"/>
            <a:ext cx="44541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https://ru.wikipedia.org/wiki/%D0%9A%D0%BE%D0%BC%D0%B0%D0%BD%D0%B4%D0%B0_%D0%BF%D0%B5%D1%80%D0%B5%D1%85%D0%BE%D0%B4%D0%B0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8"/>
          <p:cNvSpPr txBox="1"/>
          <p:nvPr/>
        </p:nvSpPr>
        <p:spPr>
          <a:xfrm>
            <a:off x="457200" y="996025"/>
            <a:ext cx="78891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В нашу команду пришел запрос - плохо работает busy loop.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Сразу нашлись проблемы, неправильные [[likely]], [[unlikely]].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Повезло что несколько условий начали интерферировать на бранч предикторе. В экспериментах был проведен </a:t>
            </a:r>
            <a:r>
              <a:rPr b="1" lang="en-US"/>
              <a:t>анализ счетчиков</a:t>
            </a:r>
            <a:r>
              <a:rPr lang="en-US"/>
              <a:t>, и эксперименты с </a:t>
            </a:r>
            <a:r>
              <a:rPr b="1" lang="en-US"/>
              <a:t>перемещением раскладки кода</a:t>
            </a:r>
            <a:r>
              <a:rPr lang="en-US"/>
              <a:t>:</a:t>
            </a:r>
            <a:endParaRPr/>
          </a:p>
        </p:txBody>
      </p:sp>
      <p:sp>
        <p:nvSpPr>
          <p:cNvPr id="716" name="Google Shape;716;p68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Небольшой пример из KasperskyOS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8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718" name="Google Shape;718;p68"/>
          <p:cNvSpPr txBox="1"/>
          <p:nvPr/>
        </p:nvSpPr>
        <p:spPr>
          <a:xfrm>
            <a:off x="951000" y="2280025"/>
            <a:ext cx="5593200" cy="26427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fn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b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0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res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B5CEA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0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asm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volatile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"nop"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asm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volatile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"nop"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asm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volatile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"nop"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asm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volatile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"nop"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b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 sz="1000">
                <a:solidFill>
                  <a:srgbClr val="608B4E"/>
                </a:solidFill>
                <a:latin typeface="Courier New"/>
                <a:ea typeface="Courier New"/>
                <a:cs typeface="Courier New"/>
                <a:sym typeface="Courier New"/>
              </a:rPr>
              <a:t>//проблемный бранч</a:t>
            </a:r>
            <a:endParaRPr b="1" sz="1000">
              <a:solidFill>
                <a:srgbClr val="608B4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    res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std::rand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b="1" sz="10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res 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std::max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res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100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-US" sz="100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 res</a:t>
            </a: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000">
              <a:solidFill>
                <a:srgbClr val="DCDC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DCDCDC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9"/>
          <p:cNvSpPr txBox="1"/>
          <p:nvPr/>
        </p:nvSpPr>
        <p:spPr>
          <a:xfrm>
            <a:off x="457200" y="996025"/>
            <a:ext cx="6493200" cy="22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Циклы ваши друзья!</a:t>
            </a:r>
            <a:r>
              <a:rPr lang="en-US"/>
              <a:t> - на линейном коде предиктор не обучится, и будет много промахов.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Процессор достаточно “умен” </a:t>
            </a:r>
            <a:r>
              <a:rPr lang="en-US"/>
              <a:t>чтобы подстраиваться под разные ситуации, но разные модели даже в одной архитектуре имеют разные возможности.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Если вы знаете что ваши данные достаточно рандомны, можно обратиться к </a:t>
            </a:r>
            <a:r>
              <a:rPr b="1" lang="en-US"/>
              <a:t>branchless programming</a:t>
            </a:r>
            <a:r>
              <a:rPr lang="en-US"/>
              <a:t> (но если вы уже убедились, что компилятор за вас это не сделал).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Старайтесь </a:t>
            </a:r>
            <a:r>
              <a:rPr b="1" lang="en-US"/>
              <a:t>не делать для условия бранча дорогих операций</a:t>
            </a:r>
            <a:r>
              <a:rPr lang="en-US"/>
              <a:t> - это может приводить к деградации предсказаний.</a:t>
            </a:r>
            <a:endParaRPr/>
          </a:p>
        </p:txBody>
      </p:sp>
      <p:sp>
        <p:nvSpPr>
          <p:cNvPr id="724" name="Google Shape;724;p69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Выводы!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69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0"/>
          <p:cNvSpPr txBox="1"/>
          <p:nvPr/>
        </p:nvSpPr>
        <p:spPr>
          <a:xfrm>
            <a:off x="457200" y="996025"/>
            <a:ext cx="6493200" cy="2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Много интересных алгоритмов осталось вне доклада, и их можно встретить в более ранних процессорах.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Тем не менее мы прошли по всему что сейчас используется.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Но развитие бранч-предикторов продолжается.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Исследователи в </a:t>
            </a:r>
            <a:r>
              <a:rPr b="1" lang="en-US"/>
              <a:t>Championship</a:t>
            </a:r>
            <a:r>
              <a:rPr b="1" lang="en-US"/>
              <a:t> in Branch Prediction (CBP) </a:t>
            </a:r>
            <a:r>
              <a:rPr lang="en-US"/>
              <a:t>предлагают все новые варианты.</a:t>
            </a:r>
            <a:endParaRPr/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Индустрия хоть и с некоторым опоздание начинает внедрять эти наработки.</a:t>
            </a:r>
            <a:endParaRPr/>
          </a:p>
        </p:txBody>
      </p:sp>
      <p:sp>
        <p:nvSpPr>
          <p:cNvPr id="731" name="Google Shape;731;p70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Финальные слова</a:t>
            </a:r>
            <a:r>
              <a:rPr lang="en-US" sz="2000"/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70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1"/>
          <p:cNvSpPr txBox="1"/>
          <p:nvPr>
            <p:ph type="title"/>
          </p:nvPr>
        </p:nvSpPr>
        <p:spPr>
          <a:xfrm>
            <a:off x="251520" y="339502"/>
            <a:ext cx="6516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Спасибо!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71"/>
          <p:cNvSpPr txBox="1"/>
          <p:nvPr>
            <p:ph idx="1" type="body"/>
          </p:nvPr>
        </p:nvSpPr>
        <p:spPr>
          <a:xfrm>
            <a:off x="314584" y="1452783"/>
            <a:ext cx="52842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Play"/>
              <a:buNone/>
            </a:pPr>
            <a:r>
              <a:rPr lang="en-US"/>
              <a:t>Евгений Ерохин</a:t>
            </a:r>
            <a:endParaRPr/>
          </a:p>
        </p:txBody>
      </p:sp>
      <p:sp>
        <p:nvSpPr>
          <p:cNvPr id="739" name="Google Shape;739;p71"/>
          <p:cNvSpPr txBox="1"/>
          <p:nvPr>
            <p:ph idx="3" type="body"/>
          </p:nvPr>
        </p:nvSpPr>
        <p:spPr>
          <a:xfrm>
            <a:off x="314584" y="2000820"/>
            <a:ext cx="52842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Play"/>
              <a:buNone/>
            </a:pPr>
            <a:r>
              <a:rPr lang="en-US"/>
              <a:t>Telegram: @the_gabber</a:t>
            </a:r>
            <a:endParaRPr/>
          </a:p>
          <a:p>
            <a:pPr indent="0" lvl="0" marL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40" name="Google Shape;740;p71"/>
          <p:cNvSpPr txBox="1"/>
          <p:nvPr>
            <p:ph idx="5" type="body"/>
          </p:nvPr>
        </p:nvSpPr>
        <p:spPr>
          <a:xfrm>
            <a:off x="314584" y="1735588"/>
            <a:ext cx="5284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Play"/>
              <a:buNone/>
            </a:pPr>
            <a:r>
              <a:rPr lang="en-US"/>
              <a:t>Старший разработчик KasperskyOS</a:t>
            </a:r>
            <a:endParaRPr/>
          </a:p>
        </p:txBody>
      </p:sp>
      <p:pic>
        <p:nvPicPr>
          <p:cNvPr id="741" name="Google Shape;74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244" y="2213396"/>
            <a:ext cx="1491751" cy="149175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71"/>
          <p:cNvSpPr txBox="1"/>
          <p:nvPr/>
        </p:nvSpPr>
        <p:spPr>
          <a:xfrm>
            <a:off x="4840453" y="1493338"/>
            <a:ext cx="52842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Узнайте больше </a:t>
            </a:r>
            <a:br>
              <a:rPr i="0" lang="en-US" sz="1400" u="none" cap="none" strike="noStrike">
                <a:solidFill>
                  <a:schemeClr val="dk1"/>
                </a:solidFill>
              </a:rPr>
            </a:br>
            <a:r>
              <a:rPr i="0" lang="en-US" sz="1400" u="none" cap="none" strike="noStrike">
                <a:solidFill>
                  <a:schemeClr val="dk1"/>
                </a:solidFill>
              </a:rPr>
              <a:t>о KasperskyOS</a:t>
            </a:r>
            <a:br>
              <a:rPr i="0" lang="en-US" sz="1400" u="none" cap="none" strike="noStrike">
                <a:solidFill>
                  <a:schemeClr val="dk1"/>
                </a:solidFill>
              </a:rPr>
            </a:br>
            <a:endParaRPr i="0" sz="14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43" name="Google Shape;743;p71"/>
          <p:cNvSpPr txBox="1"/>
          <p:nvPr/>
        </p:nvSpPr>
        <p:spPr>
          <a:xfrm>
            <a:off x="6886485" y="3689633"/>
            <a:ext cx="1647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sng" cap="none" strike="noStrike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os.kaspersky.ru</a:t>
            </a:r>
            <a:endParaRPr i="0" sz="1200" u="none" cap="none" strike="noStrike">
              <a:solidFill>
                <a:schemeClr val="accent2"/>
              </a:solidFill>
            </a:endParaRPr>
          </a:p>
        </p:txBody>
      </p:sp>
      <p:sp>
        <p:nvSpPr>
          <p:cNvPr id="744" name="Google Shape;744;p71"/>
          <p:cNvSpPr txBox="1"/>
          <p:nvPr/>
        </p:nvSpPr>
        <p:spPr>
          <a:xfrm>
            <a:off x="436575" y="4080450"/>
            <a:ext cx="2034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Слайды</a:t>
            </a:r>
            <a:endParaRPr/>
          </a:p>
        </p:txBody>
      </p:sp>
      <p:pic>
        <p:nvPicPr>
          <p:cNvPr id="745" name="Google Shape;745;p71" title="qr-rabbi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950" y="2447850"/>
            <a:ext cx="1605250" cy="16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Немного цифр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0" y="0"/>
            <a:ext cx="982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128" name="Google Shape;128;p24"/>
          <p:cNvSpPr txBox="1"/>
          <p:nvPr/>
        </p:nvSpPr>
        <p:spPr>
          <a:xfrm>
            <a:off x="606250" y="1254550"/>
            <a:ext cx="6082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Для конвейера </a:t>
            </a:r>
            <a:r>
              <a:rPr b="1" lang="en-US"/>
              <a:t>20 стадий</a:t>
            </a:r>
            <a:r>
              <a:rPr lang="en-US"/>
              <a:t>, ширина </a:t>
            </a:r>
            <a:r>
              <a:rPr b="1" lang="en-US"/>
              <a:t>фетч группы 5</a:t>
            </a:r>
            <a:r>
              <a:rPr lang="en-US"/>
              <a:t>. Сколько займет исполнение на </a:t>
            </a:r>
            <a:r>
              <a:rPr b="1" lang="en-US"/>
              <a:t>500 инструкций</a:t>
            </a:r>
            <a:r>
              <a:rPr lang="en-US"/>
              <a:t>. </a:t>
            </a:r>
            <a:r>
              <a:rPr b="1" lang="en-US"/>
              <a:t>1 из 5</a:t>
            </a:r>
            <a:r>
              <a:rPr lang="en-US"/>
              <a:t> инструкций </a:t>
            </a:r>
            <a:r>
              <a:rPr b="1" lang="en-US"/>
              <a:t>бранч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Точность: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• </a:t>
            </a:r>
            <a:r>
              <a:rPr b="1" lang="en-US"/>
              <a:t>100%</a:t>
            </a:r>
            <a:r>
              <a:rPr lang="en-US"/>
              <a:t> - </a:t>
            </a:r>
            <a:r>
              <a:rPr b="1" lang="en-US"/>
              <a:t>100</a:t>
            </a:r>
            <a:r>
              <a:rPr lang="en-US"/>
              <a:t> cycles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• </a:t>
            </a:r>
            <a:r>
              <a:rPr b="1" lang="en-US"/>
              <a:t>99%</a:t>
            </a:r>
            <a:r>
              <a:rPr lang="en-US"/>
              <a:t> 100 (correct path) + 20 (wrong path) = </a:t>
            </a:r>
            <a:r>
              <a:rPr b="1" lang="en-US"/>
              <a:t>120</a:t>
            </a:r>
            <a:r>
              <a:rPr lang="en-US"/>
              <a:t> cycles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• </a:t>
            </a:r>
            <a:r>
              <a:rPr b="1" lang="en-US"/>
              <a:t>98%</a:t>
            </a:r>
            <a:r>
              <a:rPr lang="en-US"/>
              <a:t> accuracy: 100 (correct path) + 20 * 2 (wrong path) = </a:t>
            </a:r>
            <a:r>
              <a:rPr b="1" lang="en-US"/>
              <a:t>140</a:t>
            </a:r>
            <a:r>
              <a:rPr lang="en-US"/>
              <a:t> cycles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• </a:t>
            </a:r>
            <a:r>
              <a:rPr b="1" lang="en-US"/>
              <a:t>95%</a:t>
            </a:r>
            <a:r>
              <a:rPr lang="en-US"/>
              <a:t> 100 (correct path) + 20 * 5 (wrong path) = </a:t>
            </a:r>
            <a:r>
              <a:rPr b="1" lang="en-US"/>
              <a:t>200</a:t>
            </a:r>
            <a:r>
              <a:rPr lang="en-US"/>
              <a:t> cycles</a:t>
            </a:r>
            <a:endParaRPr/>
          </a:p>
        </p:txBody>
      </p:sp>
      <p:sp>
        <p:nvSpPr>
          <p:cNvPr id="129" name="Google Shape;129;p24"/>
          <p:cNvSpPr txBox="1"/>
          <p:nvPr/>
        </p:nvSpPr>
        <p:spPr>
          <a:xfrm>
            <a:off x="1339375" y="4620425"/>
            <a:ext cx="61659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World of Predictors: Branch/Value Predictors CASS ‘18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0" y="0"/>
            <a:ext cx="8559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135" name="Google Shape;135;p25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Виды бранчей</a:t>
            </a:r>
            <a:endParaRPr b="1" sz="2000"/>
          </a:p>
        </p:txBody>
      </p:sp>
      <p:sp>
        <p:nvSpPr>
          <p:cNvPr id="136" name="Google Shape;136;p25"/>
          <p:cNvSpPr txBox="1"/>
          <p:nvPr/>
        </p:nvSpPr>
        <p:spPr>
          <a:xfrm>
            <a:off x="4969150" y="1466175"/>
            <a:ext cx="3613800" cy="24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Условные (Conditional)</a:t>
            </a:r>
            <a:r>
              <a:rPr lang="en-US">
                <a:solidFill>
                  <a:schemeClr val="dk1"/>
                </a:solidFill>
              </a:rPr>
              <a:t> - если условие выполняется, то делаем переход в другую часть кода, если НЕТ - то продолжаем исполнение кода дальше.</a:t>
            </a:r>
            <a:endParaRPr sz="3200"/>
          </a:p>
        </p:txBody>
      </p:sp>
      <p:sp>
        <p:nvSpPr>
          <p:cNvPr id="137" name="Google Shape;137;p25"/>
          <p:cNvSpPr txBox="1"/>
          <p:nvPr/>
        </p:nvSpPr>
        <p:spPr>
          <a:xfrm>
            <a:off x="523075" y="1466225"/>
            <a:ext cx="3827700" cy="28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</a:rPr>
              <a:t>Безусловные (Unconditional) </a:t>
            </a:r>
            <a:r>
              <a:rPr lang="en-US" sz="1500">
                <a:solidFill>
                  <a:schemeClr val="lt1"/>
                </a:solidFill>
              </a:rPr>
              <a:t>- инструкции выполняющие переход к выполнению другого кода без условий.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Можно разделить на: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b="1" lang="en-US" sz="1500">
                <a:solidFill>
                  <a:schemeClr val="lt1"/>
                </a:solidFill>
              </a:rPr>
              <a:t>Direct</a:t>
            </a:r>
            <a:r>
              <a:rPr lang="en-US" sz="1500">
                <a:solidFill>
                  <a:schemeClr val="lt1"/>
                </a:solidFill>
              </a:rPr>
              <a:t> - по смещению от текущей позиции или фиксированному адресу.</a:t>
            </a:r>
            <a:br>
              <a:rPr lang="en-US" sz="1500">
                <a:solidFill>
                  <a:schemeClr val="lt1"/>
                </a:solidFill>
              </a:rPr>
            </a:b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b="1" lang="en-US" sz="1500">
                <a:solidFill>
                  <a:schemeClr val="lt1"/>
                </a:solidFill>
              </a:rPr>
              <a:t>Indirect</a:t>
            </a:r>
            <a:r>
              <a:rPr lang="en-US" sz="1500">
                <a:solidFill>
                  <a:schemeClr val="lt1"/>
                </a:solidFill>
              </a:rPr>
              <a:t> - адрес загружается из памяти или берется из регистра.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Private history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144" name="Google Shape;144;p26"/>
          <p:cNvSpPr txBox="1"/>
          <p:nvPr/>
        </p:nvSpPr>
        <p:spPr>
          <a:xfrm>
            <a:off x="4276675" y="1688275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a==0</a:t>
            </a:r>
            <a:endParaRPr b="1" sz="1000"/>
          </a:p>
        </p:txBody>
      </p:sp>
      <p:sp>
        <p:nvSpPr>
          <p:cNvPr id="145" name="Google Shape;145;p26"/>
          <p:cNvSpPr txBox="1"/>
          <p:nvPr/>
        </p:nvSpPr>
        <p:spPr>
          <a:xfrm>
            <a:off x="4727925" y="2299675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b==0</a:t>
            </a:r>
            <a:endParaRPr b="1" sz="1000"/>
          </a:p>
        </p:txBody>
      </p:sp>
      <p:sp>
        <p:nvSpPr>
          <p:cNvPr id="146" name="Google Shape;146;p26"/>
          <p:cNvSpPr txBox="1"/>
          <p:nvPr/>
        </p:nvSpPr>
        <p:spPr>
          <a:xfrm>
            <a:off x="3701775" y="3356400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0</a:t>
            </a:r>
            <a:endParaRPr b="1" sz="1000"/>
          </a:p>
        </p:txBody>
      </p:sp>
      <p:cxnSp>
        <p:nvCxnSpPr>
          <p:cNvPr id="147" name="Google Shape;147;p26"/>
          <p:cNvCxnSpPr>
            <a:stCxn id="144" idx="2"/>
            <a:endCxn id="145" idx="0"/>
          </p:cNvCxnSpPr>
          <p:nvPr/>
        </p:nvCxnSpPr>
        <p:spPr>
          <a:xfrm>
            <a:off x="4692775" y="1989475"/>
            <a:ext cx="451200" cy="3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26"/>
          <p:cNvCxnSpPr>
            <a:stCxn id="144" idx="2"/>
            <a:endCxn id="146" idx="0"/>
          </p:cNvCxnSpPr>
          <p:nvPr/>
        </p:nvCxnSpPr>
        <p:spPr>
          <a:xfrm flipH="1">
            <a:off x="4117975" y="1989475"/>
            <a:ext cx="574800" cy="13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6"/>
          <p:cNvCxnSpPr>
            <a:stCxn id="145" idx="2"/>
            <a:endCxn id="146" idx="0"/>
          </p:cNvCxnSpPr>
          <p:nvPr/>
        </p:nvCxnSpPr>
        <p:spPr>
          <a:xfrm flipH="1">
            <a:off x="4118025" y="2600875"/>
            <a:ext cx="1026000" cy="7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6"/>
          <p:cNvSpPr txBox="1"/>
          <p:nvPr/>
        </p:nvSpPr>
        <p:spPr>
          <a:xfrm>
            <a:off x="5247050" y="2826050"/>
            <a:ext cx="832200" cy="301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a%b</a:t>
            </a:r>
            <a:endParaRPr b="1" sz="1000"/>
          </a:p>
        </p:txBody>
      </p:sp>
      <p:cxnSp>
        <p:nvCxnSpPr>
          <p:cNvPr id="151" name="Google Shape;151;p26"/>
          <p:cNvCxnSpPr>
            <a:stCxn id="145" idx="2"/>
            <a:endCxn id="150" idx="0"/>
          </p:cNvCxnSpPr>
          <p:nvPr/>
        </p:nvCxnSpPr>
        <p:spPr>
          <a:xfrm>
            <a:off x="5144025" y="2600875"/>
            <a:ext cx="5190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6"/>
          <p:cNvCxnSpPr>
            <a:endCxn id="144" idx="0"/>
          </p:cNvCxnSpPr>
          <p:nvPr/>
        </p:nvCxnSpPr>
        <p:spPr>
          <a:xfrm>
            <a:off x="4692775" y="1442575"/>
            <a:ext cx="0" cy="2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6"/>
          <p:cNvSpPr txBox="1"/>
          <p:nvPr/>
        </p:nvSpPr>
        <p:spPr>
          <a:xfrm>
            <a:off x="4764100" y="3352425"/>
            <a:ext cx="8988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a%b</a:t>
            </a:r>
            <a:endParaRPr b="1" sz="1000"/>
          </a:p>
        </p:txBody>
      </p:sp>
      <p:sp>
        <p:nvSpPr>
          <p:cNvPr id="154" name="Google Shape;154;p26"/>
          <p:cNvSpPr txBox="1"/>
          <p:nvPr/>
        </p:nvSpPr>
        <p:spPr>
          <a:xfrm>
            <a:off x="5780375" y="3352425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return b/a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cxnSp>
        <p:nvCxnSpPr>
          <p:cNvPr id="155" name="Google Shape;155;p26"/>
          <p:cNvCxnSpPr>
            <a:stCxn id="150" idx="2"/>
            <a:endCxn id="153" idx="0"/>
          </p:cNvCxnSpPr>
          <p:nvPr/>
        </p:nvCxnSpPr>
        <p:spPr>
          <a:xfrm flipH="1">
            <a:off x="5213450" y="3127250"/>
            <a:ext cx="449700" cy="22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26"/>
          <p:cNvCxnSpPr>
            <a:stCxn id="150" idx="2"/>
            <a:endCxn id="154" idx="0"/>
          </p:cNvCxnSpPr>
          <p:nvPr/>
        </p:nvCxnSpPr>
        <p:spPr>
          <a:xfrm>
            <a:off x="5663150" y="3127250"/>
            <a:ext cx="5334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6"/>
          <p:cNvSpPr txBox="1"/>
          <p:nvPr/>
        </p:nvSpPr>
        <p:spPr>
          <a:xfrm>
            <a:off x="4149875" y="2388075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158" name="Google Shape;158;p26"/>
          <p:cNvSpPr txBox="1"/>
          <p:nvPr/>
        </p:nvSpPr>
        <p:spPr>
          <a:xfrm>
            <a:off x="4995900" y="1971263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NT</a:t>
            </a:r>
            <a:endParaRPr sz="1000"/>
          </a:p>
        </p:txBody>
      </p:sp>
      <p:sp>
        <p:nvSpPr>
          <p:cNvPr id="159" name="Google Shape;159;p26"/>
          <p:cNvSpPr txBox="1"/>
          <p:nvPr/>
        </p:nvSpPr>
        <p:spPr>
          <a:xfrm>
            <a:off x="5481175" y="2549250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NT</a:t>
            </a:r>
            <a:endParaRPr sz="1000"/>
          </a:p>
        </p:txBody>
      </p:sp>
      <p:sp>
        <p:nvSpPr>
          <p:cNvPr id="160" name="Google Shape;160;p26"/>
          <p:cNvSpPr txBox="1"/>
          <p:nvPr/>
        </p:nvSpPr>
        <p:spPr>
          <a:xfrm>
            <a:off x="4918463" y="3109100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NT</a:t>
            </a:r>
            <a:endParaRPr b="1" sz="1000"/>
          </a:p>
        </p:txBody>
      </p:sp>
      <p:sp>
        <p:nvSpPr>
          <p:cNvPr id="161" name="Google Shape;161;p26"/>
          <p:cNvSpPr txBox="1"/>
          <p:nvPr/>
        </p:nvSpPr>
        <p:spPr>
          <a:xfrm>
            <a:off x="6073625" y="3079325"/>
            <a:ext cx="42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162" name="Google Shape;162;p26"/>
          <p:cNvSpPr txBox="1"/>
          <p:nvPr/>
        </p:nvSpPr>
        <p:spPr>
          <a:xfrm>
            <a:off x="4508175" y="2697238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163" name="Google Shape;163;p26"/>
          <p:cNvSpPr txBox="1"/>
          <p:nvPr/>
        </p:nvSpPr>
        <p:spPr>
          <a:xfrm>
            <a:off x="6079250" y="2847725"/>
            <a:ext cx="7059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0xf340</a:t>
            </a:r>
            <a:endParaRPr b="1" sz="1000"/>
          </a:p>
        </p:txBody>
      </p:sp>
      <p:sp>
        <p:nvSpPr>
          <p:cNvPr id="164" name="Google Shape;164;p26"/>
          <p:cNvSpPr txBox="1"/>
          <p:nvPr/>
        </p:nvSpPr>
        <p:spPr>
          <a:xfrm>
            <a:off x="1088825" y="1688263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a==0</a:t>
            </a:r>
            <a:endParaRPr b="1" sz="1000"/>
          </a:p>
        </p:txBody>
      </p:sp>
      <p:sp>
        <p:nvSpPr>
          <p:cNvPr id="165" name="Google Shape;165;p26"/>
          <p:cNvSpPr txBox="1"/>
          <p:nvPr/>
        </p:nvSpPr>
        <p:spPr>
          <a:xfrm>
            <a:off x="1540075" y="2299663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b==0</a:t>
            </a:r>
            <a:endParaRPr b="1" sz="1000"/>
          </a:p>
        </p:txBody>
      </p:sp>
      <p:sp>
        <p:nvSpPr>
          <p:cNvPr id="166" name="Google Shape;166;p26"/>
          <p:cNvSpPr txBox="1"/>
          <p:nvPr/>
        </p:nvSpPr>
        <p:spPr>
          <a:xfrm>
            <a:off x="513925" y="3356388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0</a:t>
            </a:r>
            <a:endParaRPr b="1" sz="1000"/>
          </a:p>
        </p:txBody>
      </p:sp>
      <p:cxnSp>
        <p:nvCxnSpPr>
          <p:cNvPr id="167" name="Google Shape;167;p26"/>
          <p:cNvCxnSpPr>
            <a:stCxn id="164" idx="2"/>
            <a:endCxn id="165" idx="0"/>
          </p:cNvCxnSpPr>
          <p:nvPr/>
        </p:nvCxnSpPr>
        <p:spPr>
          <a:xfrm>
            <a:off x="1504925" y="1989463"/>
            <a:ext cx="451200" cy="3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6"/>
          <p:cNvCxnSpPr>
            <a:stCxn id="164" idx="2"/>
            <a:endCxn id="166" idx="0"/>
          </p:cNvCxnSpPr>
          <p:nvPr/>
        </p:nvCxnSpPr>
        <p:spPr>
          <a:xfrm flipH="1">
            <a:off x="930125" y="1989463"/>
            <a:ext cx="574800" cy="13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6"/>
          <p:cNvCxnSpPr>
            <a:stCxn id="165" idx="2"/>
            <a:endCxn id="166" idx="0"/>
          </p:cNvCxnSpPr>
          <p:nvPr/>
        </p:nvCxnSpPr>
        <p:spPr>
          <a:xfrm flipH="1">
            <a:off x="930175" y="2600863"/>
            <a:ext cx="1026000" cy="7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26"/>
          <p:cNvSpPr txBox="1"/>
          <p:nvPr/>
        </p:nvSpPr>
        <p:spPr>
          <a:xfrm>
            <a:off x="2059200" y="2826038"/>
            <a:ext cx="832200" cy="301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a%b</a:t>
            </a:r>
            <a:endParaRPr b="1" sz="1000"/>
          </a:p>
        </p:txBody>
      </p:sp>
      <p:cxnSp>
        <p:nvCxnSpPr>
          <p:cNvPr id="171" name="Google Shape;171;p26"/>
          <p:cNvCxnSpPr>
            <a:stCxn id="165" idx="2"/>
            <a:endCxn id="170" idx="0"/>
          </p:cNvCxnSpPr>
          <p:nvPr/>
        </p:nvCxnSpPr>
        <p:spPr>
          <a:xfrm>
            <a:off x="1956175" y="2600863"/>
            <a:ext cx="5190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6"/>
          <p:cNvCxnSpPr>
            <a:endCxn id="164" idx="0"/>
          </p:cNvCxnSpPr>
          <p:nvPr/>
        </p:nvCxnSpPr>
        <p:spPr>
          <a:xfrm>
            <a:off x="1504925" y="1442563"/>
            <a:ext cx="0" cy="2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6"/>
          <p:cNvSpPr txBox="1"/>
          <p:nvPr/>
        </p:nvSpPr>
        <p:spPr>
          <a:xfrm>
            <a:off x="1576250" y="3352413"/>
            <a:ext cx="8988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a%b</a:t>
            </a:r>
            <a:endParaRPr b="1" sz="1000"/>
          </a:p>
        </p:txBody>
      </p:sp>
      <p:sp>
        <p:nvSpPr>
          <p:cNvPr id="174" name="Google Shape;174;p26"/>
          <p:cNvSpPr txBox="1"/>
          <p:nvPr/>
        </p:nvSpPr>
        <p:spPr>
          <a:xfrm>
            <a:off x="2592525" y="3352413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return b/a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cxnSp>
        <p:nvCxnSpPr>
          <p:cNvPr id="175" name="Google Shape;175;p26"/>
          <p:cNvCxnSpPr>
            <a:stCxn id="170" idx="2"/>
            <a:endCxn id="173" idx="0"/>
          </p:cNvCxnSpPr>
          <p:nvPr/>
        </p:nvCxnSpPr>
        <p:spPr>
          <a:xfrm flipH="1">
            <a:off x="2025600" y="3127238"/>
            <a:ext cx="4497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6"/>
          <p:cNvCxnSpPr>
            <a:stCxn id="170" idx="2"/>
            <a:endCxn id="174" idx="0"/>
          </p:cNvCxnSpPr>
          <p:nvPr/>
        </p:nvCxnSpPr>
        <p:spPr>
          <a:xfrm>
            <a:off x="2475300" y="3127238"/>
            <a:ext cx="533400" cy="22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26"/>
          <p:cNvSpPr txBox="1"/>
          <p:nvPr/>
        </p:nvSpPr>
        <p:spPr>
          <a:xfrm>
            <a:off x="962025" y="2388063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178" name="Google Shape;178;p26"/>
          <p:cNvSpPr txBox="1"/>
          <p:nvPr/>
        </p:nvSpPr>
        <p:spPr>
          <a:xfrm>
            <a:off x="1808050" y="1971250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NT</a:t>
            </a:r>
            <a:endParaRPr sz="1000"/>
          </a:p>
        </p:txBody>
      </p:sp>
      <p:sp>
        <p:nvSpPr>
          <p:cNvPr id="179" name="Google Shape;179;p26"/>
          <p:cNvSpPr txBox="1"/>
          <p:nvPr/>
        </p:nvSpPr>
        <p:spPr>
          <a:xfrm>
            <a:off x="2293325" y="2549238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NT</a:t>
            </a:r>
            <a:endParaRPr sz="1000"/>
          </a:p>
        </p:txBody>
      </p:sp>
      <p:sp>
        <p:nvSpPr>
          <p:cNvPr id="180" name="Google Shape;180;p26"/>
          <p:cNvSpPr txBox="1"/>
          <p:nvPr/>
        </p:nvSpPr>
        <p:spPr>
          <a:xfrm>
            <a:off x="1730613" y="3109088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NT</a:t>
            </a:r>
            <a:endParaRPr sz="1000"/>
          </a:p>
        </p:txBody>
      </p:sp>
      <p:sp>
        <p:nvSpPr>
          <p:cNvPr id="181" name="Google Shape;181;p26"/>
          <p:cNvSpPr txBox="1"/>
          <p:nvPr/>
        </p:nvSpPr>
        <p:spPr>
          <a:xfrm>
            <a:off x="2885775" y="3079313"/>
            <a:ext cx="42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T</a:t>
            </a:r>
            <a:endParaRPr b="1" sz="1000"/>
          </a:p>
        </p:txBody>
      </p:sp>
      <p:sp>
        <p:nvSpPr>
          <p:cNvPr id="182" name="Google Shape;182;p26"/>
          <p:cNvSpPr txBox="1"/>
          <p:nvPr/>
        </p:nvSpPr>
        <p:spPr>
          <a:xfrm>
            <a:off x="1320325" y="2697225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183" name="Google Shape;183;p26"/>
          <p:cNvSpPr txBox="1"/>
          <p:nvPr/>
        </p:nvSpPr>
        <p:spPr>
          <a:xfrm>
            <a:off x="2891400" y="2847713"/>
            <a:ext cx="7059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0xf340</a:t>
            </a:r>
            <a:endParaRPr b="1" sz="1000"/>
          </a:p>
        </p:txBody>
      </p:sp>
      <p:sp>
        <p:nvSpPr>
          <p:cNvPr id="184" name="Google Shape;184;p26"/>
          <p:cNvSpPr txBox="1"/>
          <p:nvPr/>
        </p:nvSpPr>
        <p:spPr>
          <a:xfrm>
            <a:off x="457200" y="996025"/>
            <a:ext cx="64932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История привязанная к конкретному бранчу, по его адресу.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586475" y="1434475"/>
            <a:ext cx="3438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FF0000"/>
                </a:solidFill>
              </a:rPr>
              <a:t>1</a:t>
            </a:r>
            <a:endParaRPr/>
          </a:p>
        </p:txBody>
      </p:sp>
      <p:sp>
        <p:nvSpPr>
          <p:cNvPr id="186" name="Google Shape;186;p26"/>
          <p:cNvSpPr txBox="1"/>
          <p:nvPr/>
        </p:nvSpPr>
        <p:spPr>
          <a:xfrm>
            <a:off x="3597300" y="1414825"/>
            <a:ext cx="3438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2</a:t>
            </a: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6318825" y="2031925"/>
            <a:ext cx="1693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Приватная история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0000"/>
                </a:solidFill>
              </a:rPr>
              <a:t>0xf340: …TN</a:t>
            </a:r>
            <a:endParaRPr b="1"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/>
        </p:nvSpPr>
        <p:spPr>
          <a:xfrm>
            <a:off x="228600" y="398462"/>
            <a:ext cx="8686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2775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Global history</a:t>
            </a:r>
            <a:endParaRPr sz="2000"/>
          </a:p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0" y="0"/>
            <a:ext cx="9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300"/>
          </a:p>
        </p:txBody>
      </p:sp>
      <p:sp>
        <p:nvSpPr>
          <p:cNvPr id="194" name="Google Shape;194;p27"/>
          <p:cNvSpPr txBox="1"/>
          <p:nvPr/>
        </p:nvSpPr>
        <p:spPr>
          <a:xfrm>
            <a:off x="4276675" y="1688275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a==0</a:t>
            </a:r>
            <a:endParaRPr b="1" sz="1000"/>
          </a:p>
        </p:txBody>
      </p:sp>
      <p:sp>
        <p:nvSpPr>
          <p:cNvPr id="195" name="Google Shape;195;p27"/>
          <p:cNvSpPr txBox="1"/>
          <p:nvPr/>
        </p:nvSpPr>
        <p:spPr>
          <a:xfrm>
            <a:off x="4727925" y="2299675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b==0</a:t>
            </a:r>
            <a:endParaRPr b="1" sz="1000"/>
          </a:p>
        </p:txBody>
      </p:sp>
      <p:sp>
        <p:nvSpPr>
          <p:cNvPr id="196" name="Google Shape;196;p27"/>
          <p:cNvSpPr txBox="1"/>
          <p:nvPr/>
        </p:nvSpPr>
        <p:spPr>
          <a:xfrm>
            <a:off x="3701775" y="3356400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0</a:t>
            </a:r>
            <a:endParaRPr b="1" sz="1000"/>
          </a:p>
        </p:txBody>
      </p:sp>
      <p:cxnSp>
        <p:nvCxnSpPr>
          <p:cNvPr id="197" name="Google Shape;197;p27"/>
          <p:cNvCxnSpPr>
            <a:stCxn id="194" idx="2"/>
            <a:endCxn id="195" idx="0"/>
          </p:cNvCxnSpPr>
          <p:nvPr/>
        </p:nvCxnSpPr>
        <p:spPr>
          <a:xfrm>
            <a:off x="4692775" y="1989475"/>
            <a:ext cx="451200" cy="31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27"/>
          <p:cNvCxnSpPr>
            <a:stCxn id="194" idx="2"/>
            <a:endCxn id="196" idx="0"/>
          </p:cNvCxnSpPr>
          <p:nvPr/>
        </p:nvCxnSpPr>
        <p:spPr>
          <a:xfrm flipH="1">
            <a:off x="4117975" y="1989475"/>
            <a:ext cx="574800" cy="13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27"/>
          <p:cNvCxnSpPr>
            <a:stCxn id="195" idx="2"/>
            <a:endCxn id="196" idx="0"/>
          </p:cNvCxnSpPr>
          <p:nvPr/>
        </p:nvCxnSpPr>
        <p:spPr>
          <a:xfrm flipH="1">
            <a:off x="4118025" y="2600875"/>
            <a:ext cx="1026000" cy="7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27"/>
          <p:cNvSpPr txBox="1"/>
          <p:nvPr/>
        </p:nvSpPr>
        <p:spPr>
          <a:xfrm>
            <a:off x="5247050" y="2826050"/>
            <a:ext cx="832200" cy="301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a%b</a:t>
            </a:r>
            <a:endParaRPr b="1" sz="1000"/>
          </a:p>
        </p:txBody>
      </p:sp>
      <p:cxnSp>
        <p:nvCxnSpPr>
          <p:cNvPr id="201" name="Google Shape;201;p27"/>
          <p:cNvCxnSpPr>
            <a:stCxn id="195" idx="2"/>
            <a:endCxn id="200" idx="0"/>
          </p:cNvCxnSpPr>
          <p:nvPr/>
        </p:nvCxnSpPr>
        <p:spPr>
          <a:xfrm>
            <a:off x="5144025" y="2600875"/>
            <a:ext cx="519000" cy="22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7"/>
          <p:cNvCxnSpPr>
            <a:endCxn id="194" idx="0"/>
          </p:cNvCxnSpPr>
          <p:nvPr/>
        </p:nvCxnSpPr>
        <p:spPr>
          <a:xfrm>
            <a:off x="4692775" y="1442575"/>
            <a:ext cx="0" cy="2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27"/>
          <p:cNvSpPr txBox="1"/>
          <p:nvPr/>
        </p:nvSpPr>
        <p:spPr>
          <a:xfrm>
            <a:off x="4764100" y="3352425"/>
            <a:ext cx="8988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a%b</a:t>
            </a:r>
            <a:endParaRPr b="1" sz="1000"/>
          </a:p>
        </p:txBody>
      </p:sp>
      <p:sp>
        <p:nvSpPr>
          <p:cNvPr id="204" name="Google Shape;204;p27"/>
          <p:cNvSpPr txBox="1"/>
          <p:nvPr/>
        </p:nvSpPr>
        <p:spPr>
          <a:xfrm>
            <a:off x="5780375" y="3352425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return b/a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cxnSp>
        <p:nvCxnSpPr>
          <p:cNvPr id="205" name="Google Shape;205;p27"/>
          <p:cNvCxnSpPr>
            <a:stCxn id="200" idx="2"/>
            <a:endCxn id="203" idx="0"/>
          </p:cNvCxnSpPr>
          <p:nvPr/>
        </p:nvCxnSpPr>
        <p:spPr>
          <a:xfrm flipH="1">
            <a:off x="5213450" y="3127250"/>
            <a:ext cx="4497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27"/>
          <p:cNvCxnSpPr>
            <a:stCxn id="200" idx="2"/>
            <a:endCxn id="204" idx="0"/>
          </p:cNvCxnSpPr>
          <p:nvPr/>
        </p:nvCxnSpPr>
        <p:spPr>
          <a:xfrm>
            <a:off x="5663150" y="3127250"/>
            <a:ext cx="5334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7"/>
          <p:cNvSpPr txBox="1"/>
          <p:nvPr/>
        </p:nvSpPr>
        <p:spPr>
          <a:xfrm>
            <a:off x="4149875" y="2388075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208" name="Google Shape;208;p27"/>
          <p:cNvSpPr txBox="1"/>
          <p:nvPr/>
        </p:nvSpPr>
        <p:spPr>
          <a:xfrm>
            <a:off x="4995900" y="1971263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N</a:t>
            </a:r>
            <a:r>
              <a:rPr lang="en-US" sz="1000"/>
              <a:t>T</a:t>
            </a:r>
            <a:endParaRPr sz="1000"/>
          </a:p>
        </p:txBody>
      </p:sp>
      <p:sp>
        <p:nvSpPr>
          <p:cNvPr id="209" name="Google Shape;209;p27"/>
          <p:cNvSpPr txBox="1"/>
          <p:nvPr/>
        </p:nvSpPr>
        <p:spPr>
          <a:xfrm>
            <a:off x="5481175" y="2549250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N</a:t>
            </a:r>
            <a:r>
              <a:rPr lang="en-US" sz="1000"/>
              <a:t>T</a:t>
            </a:r>
            <a:endParaRPr sz="1000"/>
          </a:p>
        </p:txBody>
      </p:sp>
      <p:sp>
        <p:nvSpPr>
          <p:cNvPr id="210" name="Google Shape;210;p27"/>
          <p:cNvSpPr txBox="1"/>
          <p:nvPr/>
        </p:nvSpPr>
        <p:spPr>
          <a:xfrm>
            <a:off x="4918463" y="3109100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NT</a:t>
            </a:r>
            <a:endParaRPr sz="1000"/>
          </a:p>
        </p:txBody>
      </p:sp>
      <p:sp>
        <p:nvSpPr>
          <p:cNvPr id="211" name="Google Shape;211;p27"/>
          <p:cNvSpPr txBox="1"/>
          <p:nvPr/>
        </p:nvSpPr>
        <p:spPr>
          <a:xfrm>
            <a:off x="6073625" y="3079325"/>
            <a:ext cx="42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212" name="Google Shape;212;p27"/>
          <p:cNvSpPr txBox="1"/>
          <p:nvPr/>
        </p:nvSpPr>
        <p:spPr>
          <a:xfrm>
            <a:off x="4508175" y="2697238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213" name="Google Shape;213;p27"/>
          <p:cNvSpPr txBox="1"/>
          <p:nvPr/>
        </p:nvSpPr>
        <p:spPr>
          <a:xfrm>
            <a:off x="6079250" y="2847725"/>
            <a:ext cx="7059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0xf340</a:t>
            </a:r>
            <a:endParaRPr b="1" sz="1000"/>
          </a:p>
        </p:txBody>
      </p:sp>
      <p:sp>
        <p:nvSpPr>
          <p:cNvPr id="214" name="Google Shape;214;p27"/>
          <p:cNvSpPr txBox="1"/>
          <p:nvPr/>
        </p:nvSpPr>
        <p:spPr>
          <a:xfrm>
            <a:off x="1088825" y="1688263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a==0</a:t>
            </a:r>
            <a:endParaRPr b="1" sz="1000"/>
          </a:p>
        </p:txBody>
      </p:sp>
      <p:sp>
        <p:nvSpPr>
          <p:cNvPr id="215" name="Google Shape;215;p27"/>
          <p:cNvSpPr txBox="1"/>
          <p:nvPr/>
        </p:nvSpPr>
        <p:spPr>
          <a:xfrm>
            <a:off x="1540075" y="2299663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b==0</a:t>
            </a:r>
            <a:endParaRPr b="1" sz="1000"/>
          </a:p>
        </p:txBody>
      </p:sp>
      <p:sp>
        <p:nvSpPr>
          <p:cNvPr id="216" name="Google Shape;216;p27"/>
          <p:cNvSpPr txBox="1"/>
          <p:nvPr/>
        </p:nvSpPr>
        <p:spPr>
          <a:xfrm>
            <a:off x="513925" y="3356388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0</a:t>
            </a:r>
            <a:endParaRPr b="1" sz="1000"/>
          </a:p>
        </p:txBody>
      </p:sp>
      <p:cxnSp>
        <p:nvCxnSpPr>
          <p:cNvPr id="217" name="Google Shape;217;p27"/>
          <p:cNvCxnSpPr>
            <a:stCxn id="214" idx="2"/>
            <a:endCxn id="215" idx="0"/>
          </p:cNvCxnSpPr>
          <p:nvPr/>
        </p:nvCxnSpPr>
        <p:spPr>
          <a:xfrm>
            <a:off x="1504925" y="1989463"/>
            <a:ext cx="451200" cy="31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27"/>
          <p:cNvCxnSpPr>
            <a:stCxn id="214" idx="2"/>
            <a:endCxn id="216" idx="0"/>
          </p:cNvCxnSpPr>
          <p:nvPr/>
        </p:nvCxnSpPr>
        <p:spPr>
          <a:xfrm flipH="1">
            <a:off x="930125" y="1989463"/>
            <a:ext cx="574800" cy="13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7"/>
          <p:cNvCxnSpPr>
            <a:stCxn id="215" idx="2"/>
            <a:endCxn id="216" idx="0"/>
          </p:cNvCxnSpPr>
          <p:nvPr/>
        </p:nvCxnSpPr>
        <p:spPr>
          <a:xfrm flipH="1">
            <a:off x="930175" y="2600863"/>
            <a:ext cx="1026000" cy="7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7"/>
          <p:cNvSpPr txBox="1"/>
          <p:nvPr/>
        </p:nvSpPr>
        <p:spPr>
          <a:xfrm>
            <a:off x="2059200" y="2826038"/>
            <a:ext cx="8322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if a%b</a:t>
            </a:r>
            <a:endParaRPr b="1" sz="1000"/>
          </a:p>
        </p:txBody>
      </p:sp>
      <p:cxnSp>
        <p:nvCxnSpPr>
          <p:cNvPr id="221" name="Google Shape;221;p27"/>
          <p:cNvCxnSpPr>
            <a:stCxn id="215" idx="2"/>
            <a:endCxn id="220" idx="0"/>
          </p:cNvCxnSpPr>
          <p:nvPr/>
        </p:nvCxnSpPr>
        <p:spPr>
          <a:xfrm>
            <a:off x="1956175" y="2600863"/>
            <a:ext cx="519000" cy="22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27"/>
          <p:cNvCxnSpPr>
            <a:endCxn id="214" idx="0"/>
          </p:cNvCxnSpPr>
          <p:nvPr/>
        </p:nvCxnSpPr>
        <p:spPr>
          <a:xfrm>
            <a:off x="1504925" y="1442563"/>
            <a:ext cx="0" cy="2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27"/>
          <p:cNvSpPr txBox="1"/>
          <p:nvPr/>
        </p:nvSpPr>
        <p:spPr>
          <a:xfrm>
            <a:off x="1576250" y="3352413"/>
            <a:ext cx="8988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return a%b</a:t>
            </a:r>
            <a:endParaRPr b="1" sz="1000"/>
          </a:p>
        </p:txBody>
      </p:sp>
      <p:sp>
        <p:nvSpPr>
          <p:cNvPr id="224" name="Google Shape;224;p27"/>
          <p:cNvSpPr txBox="1"/>
          <p:nvPr/>
        </p:nvSpPr>
        <p:spPr>
          <a:xfrm>
            <a:off x="2592525" y="3352413"/>
            <a:ext cx="832200" cy="301200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return b/a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cxnSp>
        <p:nvCxnSpPr>
          <p:cNvPr id="225" name="Google Shape;225;p27"/>
          <p:cNvCxnSpPr>
            <a:stCxn id="220" idx="2"/>
            <a:endCxn id="223" idx="0"/>
          </p:cNvCxnSpPr>
          <p:nvPr/>
        </p:nvCxnSpPr>
        <p:spPr>
          <a:xfrm flipH="1">
            <a:off x="2025600" y="3127238"/>
            <a:ext cx="4497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7"/>
          <p:cNvCxnSpPr>
            <a:stCxn id="220" idx="2"/>
            <a:endCxn id="224" idx="0"/>
          </p:cNvCxnSpPr>
          <p:nvPr/>
        </p:nvCxnSpPr>
        <p:spPr>
          <a:xfrm>
            <a:off x="2475300" y="3127238"/>
            <a:ext cx="533400" cy="22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27"/>
          <p:cNvSpPr txBox="1"/>
          <p:nvPr/>
        </p:nvSpPr>
        <p:spPr>
          <a:xfrm>
            <a:off x="962025" y="2388063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228" name="Google Shape;228;p27"/>
          <p:cNvSpPr txBox="1"/>
          <p:nvPr/>
        </p:nvSpPr>
        <p:spPr>
          <a:xfrm>
            <a:off x="1808050" y="1971250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N</a:t>
            </a:r>
            <a:r>
              <a:rPr lang="en-US" sz="1000"/>
              <a:t>T</a:t>
            </a:r>
            <a:endParaRPr sz="1000"/>
          </a:p>
        </p:txBody>
      </p:sp>
      <p:sp>
        <p:nvSpPr>
          <p:cNvPr id="229" name="Google Shape;229;p27"/>
          <p:cNvSpPr txBox="1"/>
          <p:nvPr/>
        </p:nvSpPr>
        <p:spPr>
          <a:xfrm>
            <a:off x="2293325" y="2549238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N</a:t>
            </a:r>
            <a:r>
              <a:rPr lang="en-US" sz="1000"/>
              <a:t>T</a:t>
            </a:r>
            <a:endParaRPr sz="1000"/>
          </a:p>
        </p:txBody>
      </p:sp>
      <p:sp>
        <p:nvSpPr>
          <p:cNvPr id="230" name="Google Shape;230;p27"/>
          <p:cNvSpPr txBox="1"/>
          <p:nvPr/>
        </p:nvSpPr>
        <p:spPr>
          <a:xfrm>
            <a:off x="1730613" y="3109088"/>
            <a:ext cx="519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NT</a:t>
            </a:r>
            <a:endParaRPr sz="1000"/>
          </a:p>
        </p:txBody>
      </p:sp>
      <p:sp>
        <p:nvSpPr>
          <p:cNvPr id="231" name="Google Shape;231;p27"/>
          <p:cNvSpPr txBox="1"/>
          <p:nvPr/>
        </p:nvSpPr>
        <p:spPr>
          <a:xfrm>
            <a:off x="2885775" y="3079313"/>
            <a:ext cx="42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T</a:t>
            </a:r>
            <a:endParaRPr b="1" sz="1000"/>
          </a:p>
        </p:txBody>
      </p:sp>
      <p:sp>
        <p:nvSpPr>
          <p:cNvPr id="232" name="Google Shape;232;p27"/>
          <p:cNvSpPr txBox="1"/>
          <p:nvPr/>
        </p:nvSpPr>
        <p:spPr>
          <a:xfrm>
            <a:off x="1320325" y="2697225"/>
            <a:ext cx="24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</a:t>
            </a:r>
            <a:endParaRPr sz="1000"/>
          </a:p>
        </p:txBody>
      </p:sp>
      <p:sp>
        <p:nvSpPr>
          <p:cNvPr id="233" name="Google Shape;233;p27"/>
          <p:cNvSpPr txBox="1"/>
          <p:nvPr/>
        </p:nvSpPr>
        <p:spPr>
          <a:xfrm>
            <a:off x="2891400" y="2847713"/>
            <a:ext cx="7059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0xf340</a:t>
            </a:r>
            <a:endParaRPr b="1" sz="1000"/>
          </a:p>
        </p:txBody>
      </p:sp>
      <p:sp>
        <p:nvSpPr>
          <p:cNvPr id="234" name="Google Shape;234;p27"/>
          <p:cNvSpPr txBox="1"/>
          <p:nvPr/>
        </p:nvSpPr>
        <p:spPr>
          <a:xfrm>
            <a:off x="457200" y="996025"/>
            <a:ext cx="8007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История как мы идем по control flow, т.е. как мы пришли в точку. Пусть у нас 2 вызова подряд: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586475" y="1434475"/>
            <a:ext cx="3438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1</a:t>
            </a:r>
            <a:endParaRPr/>
          </a:p>
        </p:txBody>
      </p:sp>
      <p:sp>
        <p:nvSpPr>
          <p:cNvPr id="236" name="Google Shape;236;p27"/>
          <p:cNvSpPr txBox="1"/>
          <p:nvPr/>
        </p:nvSpPr>
        <p:spPr>
          <a:xfrm>
            <a:off x="3597300" y="1414825"/>
            <a:ext cx="3438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2</a:t>
            </a:r>
            <a:endParaRPr/>
          </a:p>
        </p:txBody>
      </p:sp>
      <p:sp>
        <p:nvSpPr>
          <p:cNvPr id="237" name="Google Shape;237;p27"/>
          <p:cNvSpPr txBox="1"/>
          <p:nvPr/>
        </p:nvSpPr>
        <p:spPr>
          <a:xfrm>
            <a:off x="6318825" y="2031925"/>
            <a:ext cx="1693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Глобальная</a:t>
            </a:r>
            <a:r>
              <a:rPr b="1" lang="en-US" sz="1000"/>
              <a:t> история на момент второго прихода в </a:t>
            </a:r>
            <a:r>
              <a:rPr b="1" lang="en-US" sz="1000">
                <a:solidFill>
                  <a:schemeClr val="dk1"/>
                </a:solidFill>
              </a:rPr>
              <a:t>0xf340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0000"/>
                </a:solidFill>
              </a:rPr>
              <a:t>NNTNN (00100)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513925" y="3779625"/>
            <a:ext cx="80070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74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Сдвиговый регистр: на каждом бранче - </a:t>
            </a:r>
            <a:r>
              <a:rPr b="1" lang="en-US"/>
              <a:t>сдвиг влево</a:t>
            </a:r>
            <a:r>
              <a:rPr lang="en-US"/>
              <a:t> на 1, выставить правый бит </a:t>
            </a:r>
            <a:r>
              <a:rPr b="1" lang="en-US"/>
              <a:t>0=N, 1=T</a:t>
            </a:r>
            <a:r>
              <a:rPr lang="en-US"/>
              <a:t>.</a:t>
            </a:r>
            <a:br>
              <a:rPr lang="en-US"/>
            </a:b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Ведется в специальном сдвиговом регистре </a:t>
            </a:r>
            <a:r>
              <a:rPr b="1" lang="en-US"/>
              <a:t>BHSR (Branch History Shift Register)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