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/>
    <p:restoredTop sz="95934"/>
  </p:normalViewPr>
  <p:slideViewPr>
    <p:cSldViewPr snapToGrid="0" snapToObjects="1">
      <p:cViewPr varScale="1">
        <p:scale>
          <a:sx n="114" d="100"/>
          <a:sy n="114" d="100"/>
        </p:scale>
        <p:origin x="3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3D937-03B4-5549-92BE-9C7C91753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5AFE5-F495-0041-BC5D-5DC93362B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EC4FE-C094-784A-8259-FB24D3BC6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4056D-E70A-C842-B3AC-1BB312BF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05CC7-4B6E-DB47-9737-00630DCF2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4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B83F-64A6-7D40-ACB2-119967223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F74F9-943F-8F4B-AE18-E80B2466F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DA2BF-C626-5D44-9670-045B8B31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A10C1-B5AA-8B4C-8EBB-B4232546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0C3D4-D729-364B-A811-C0C1CF46B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1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034C2D-AA92-5043-857B-98D1A3C9F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292FBB-D197-7C43-953C-76436FB48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5DDC5-46BD-004E-B760-418FB245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082FF-85C7-0442-A9D6-A80331F63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0E4B9-147F-0649-BD5A-6D1B7CCD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4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56FC7-6F04-3544-988B-0B007F7FB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82DAA-24C2-7D4B-B592-2E9EC8E18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D61BE-2BFE-694D-9ED7-CE3B9993B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CF5CE-56C1-604A-BE36-DB9D6AECE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419EC-519B-5244-A13D-A7D0A54C1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9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EC03A-C12A-3444-9BF5-04E8B0563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E2BE1-B13F-4F42-B29D-7697E5159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65E46-2C7E-5043-B79B-B8771CE32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6EB55-BE21-C44C-83BB-409A988E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2324B-B711-F247-9E7A-BFD2824E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9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D1F47-967B-3C47-970F-B68F29517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4F127-3C02-0448-8216-443DF1EA3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C8FDA-583B-5F42-874B-BDD51BE58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DF8C1-3351-DB48-ACE5-9BDA1A40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B8E6D-94F5-C943-9A56-7F1E3F1B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147E4-7604-1449-B1EA-4ADBD0D7D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4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6D6A-79A1-E14F-A273-F35E80D2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223AC-6B85-E644-8C9D-EFF08FEE6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B2597-99F9-094E-9B35-2EA342805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7E52BF-D940-CD41-91D5-26FC2D94A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031A9F-7CE5-8340-9D43-F4EBC4E6D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4FEE87-3C98-2948-85A9-D3F641EB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D3AF17-FB77-5C4E-BFFB-C47073DA8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0E55B-A165-9140-ADF0-A4A5F37EB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2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ACA34-37BD-D54A-BCC2-D4738B9F3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C3F989-A537-9A43-AE8D-52A576C2F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D30FE-2E19-3A4A-ACF6-42D87FE46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3C9D4-A259-3343-80CE-4FB223B1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8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4BC0CF-F3D4-B943-8681-AB15D67B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587080-C3EE-5747-AC3B-5BCC65B8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9D6F8-F2CA-2744-AEF5-7411BA62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9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D567-11B9-B247-99C3-5D5F3E29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5C76D-1BE3-1B42-AD51-8523D88E6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C2BE0-0151-E544-BC33-FA6DA1677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F0132-89A1-D246-99C1-B90A3573E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BCCFB-287E-BF4B-9E25-7DA52C7B2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F48F1-C066-F64B-ADD0-02F49315D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0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4C4E-107E-714B-9F8D-DD82034BC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85C31C-0212-AF4D-853E-CF3F8F45D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E4D56-7E3C-C44F-9F03-9B8A91B8B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AD9F05-C046-B34A-BB23-7166B1A9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C9A96-A960-B947-9EBC-7A19E823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73A48-993E-9A43-B8EA-A38DE8CB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5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F15093-8C4E-F845-8157-A6B2A77F3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3DFE6-4370-BA4D-8BC2-5C2DB27D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3523C-9877-D841-954E-CD7B5B89DA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FABA3-7F56-BF42-96A3-CFF173BE3057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042E3-94B6-DE43-B57A-A48394F8F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775A2-7CCA-D845-9617-55CE172DC0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06B8F-FA35-AD42-A793-8DD39E05B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5819158-6B8B-D554-B71F-ED59FF214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199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9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93358-DC5F-774D-962A-DD21ACE4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/>
          </a:bodyPr>
          <a:lstStyle/>
          <a:p>
            <a:r>
              <a:rPr lang="ru-RU" sz="2000" dirty="0"/>
              <a:t>Многомерное пространство </a:t>
            </a:r>
            <a:r>
              <a:rPr lang="ru-RU" sz="2000" dirty="0" err="1"/>
              <a:t>автоэтнографического</a:t>
            </a:r>
            <a:r>
              <a:rPr lang="ru-RU" sz="2000" dirty="0"/>
              <a:t> исследовательского опыта</a:t>
            </a:r>
            <a:endParaRPr lang="en-US" sz="2000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70C1A17-17D8-AF4B-A6A4-DC2387872CDF}"/>
              </a:ext>
            </a:extLst>
          </p:cNvPr>
          <p:cNvGrpSpPr/>
          <p:nvPr/>
        </p:nvGrpSpPr>
        <p:grpSpPr>
          <a:xfrm>
            <a:off x="3609846" y="901700"/>
            <a:ext cx="6191222" cy="5417323"/>
            <a:chOff x="3609846" y="901700"/>
            <a:chExt cx="6191222" cy="541732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5F507B2-E57D-8B47-9A7C-93F23D904D40}"/>
                </a:ext>
              </a:extLst>
            </p:cNvPr>
            <p:cNvSpPr txBox="1"/>
            <p:nvPr/>
          </p:nvSpPr>
          <p:spPr>
            <a:xfrm rot="16200000">
              <a:off x="1857063" y="2741244"/>
              <a:ext cx="38133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Право владения результатами исследования</a:t>
              </a:r>
              <a:endParaRPr lang="en-US" sz="1400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74FD64F-5733-A041-8C74-D642E9373AA6}"/>
                </a:ext>
              </a:extLst>
            </p:cNvPr>
            <p:cNvSpPr txBox="1"/>
            <p:nvPr/>
          </p:nvSpPr>
          <p:spPr>
            <a:xfrm rot="16200000">
              <a:off x="3724443" y="2354930"/>
              <a:ext cx="1336843" cy="536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Частное, исследователя</a:t>
              </a:r>
              <a:endParaRPr lang="en-US" sz="14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B22FBA-4DD3-344B-B55D-4281888B8DD3}"/>
                </a:ext>
              </a:extLst>
            </p:cNvPr>
            <p:cNvSpPr txBox="1"/>
            <p:nvPr/>
          </p:nvSpPr>
          <p:spPr>
            <a:xfrm rot="16200000">
              <a:off x="3557373" y="3677718"/>
              <a:ext cx="146384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Коллективное, участников исследования</a:t>
              </a:r>
              <a:endParaRPr lang="en-US" sz="1400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565B37-3B32-DA44-B17E-EFCC643BA802}"/>
                </a:ext>
              </a:extLst>
            </p:cNvPr>
            <p:cNvSpPr txBox="1"/>
            <p:nvPr/>
          </p:nvSpPr>
          <p:spPr>
            <a:xfrm>
              <a:off x="5144506" y="901700"/>
              <a:ext cx="29116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Ответственность за последствия</a:t>
              </a:r>
              <a:endParaRPr lang="en-US" sz="14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6E29D8B-6B13-DC4F-8708-69AFAF9BFA7A}"/>
                </a:ext>
              </a:extLst>
            </p:cNvPr>
            <p:cNvSpPr txBox="1"/>
            <p:nvPr/>
          </p:nvSpPr>
          <p:spPr>
            <a:xfrm>
              <a:off x="6501485" y="1191160"/>
              <a:ext cx="146384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Коллективное, участников исследования</a:t>
              </a:r>
              <a:endParaRPr lang="en-US" sz="14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F95ECF4-C11A-3146-960A-A7B27B808C00}"/>
                </a:ext>
              </a:extLst>
            </p:cNvPr>
            <p:cNvSpPr txBox="1"/>
            <p:nvPr/>
          </p:nvSpPr>
          <p:spPr>
            <a:xfrm>
              <a:off x="5029707" y="1383178"/>
              <a:ext cx="1336843" cy="536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Частное, исследователя</a:t>
              </a:r>
              <a:endParaRPr lang="en-US" sz="1400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AED731E-E566-FB48-886F-D9B4834037A1}"/>
                </a:ext>
              </a:extLst>
            </p:cNvPr>
            <p:cNvCxnSpPr>
              <a:cxnSpLocks/>
            </p:cNvCxnSpPr>
            <p:nvPr/>
          </p:nvCxnSpPr>
          <p:spPr>
            <a:xfrm>
              <a:off x="6450436" y="1232316"/>
              <a:ext cx="20137" cy="47518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D1DB453-C9A5-544B-9EF8-0210B83A75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24577" y="3393145"/>
              <a:ext cx="5676491" cy="1442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9F8BD9E-38CC-2E41-80C5-3329AE33FD26}"/>
                </a:ext>
              </a:extLst>
            </p:cNvPr>
            <p:cNvCxnSpPr>
              <a:cxnSpLocks/>
            </p:cNvCxnSpPr>
            <p:nvPr/>
          </p:nvCxnSpPr>
          <p:spPr>
            <a:xfrm>
              <a:off x="4765175" y="1976999"/>
              <a:ext cx="3290974" cy="557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9B7F59F-52B6-C644-AA16-819A59932403}"/>
                </a:ext>
              </a:extLst>
            </p:cNvPr>
            <p:cNvCxnSpPr>
              <a:cxnSpLocks/>
            </p:cNvCxnSpPr>
            <p:nvPr/>
          </p:nvCxnSpPr>
          <p:spPr>
            <a:xfrm>
              <a:off x="4769852" y="1976999"/>
              <a:ext cx="0" cy="265795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3C5F42A-2507-FC4C-960D-1EAD3760C1B5}"/>
                </a:ext>
              </a:extLst>
            </p:cNvPr>
            <p:cNvCxnSpPr>
              <a:cxnSpLocks/>
            </p:cNvCxnSpPr>
            <p:nvPr/>
          </p:nvCxnSpPr>
          <p:spPr>
            <a:xfrm>
              <a:off x="4983842" y="3602127"/>
              <a:ext cx="2465103" cy="2523278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5A13039-B133-8940-829C-B11356EE51C3}"/>
                </a:ext>
              </a:extLst>
            </p:cNvPr>
            <p:cNvCxnSpPr>
              <a:cxnSpLocks/>
            </p:cNvCxnSpPr>
            <p:nvPr/>
          </p:nvCxnSpPr>
          <p:spPr>
            <a:xfrm>
              <a:off x="5565230" y="3145184"/>
              <a:ext cx="2465103" cy="2523278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456E6D9-148E-D146-B9B1-886A15440188}"/>
                </a:ext>
              </a:extLst>
            </p:cNvPr>
            <p:cNvCxnSpPr>
              <a:cxnSpLocks/>
            </p:cNvCxnSpPr>
            <p:nvPr/>
          </p:nvCxnSpPr>
          <p:spPr>
            <a:xfrm>
              <a:off x="6158941" y="2623217"/>
              <a:ext cx="2465103" cy="2523278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6B56253-3503-4845-A084-3801634EB400}"/>
                </a:ext>
              </a:extLst>
            </p:cNvPr>
            <p:cNvCxnSpPr>
              <a:cxnSpLocks/>
            </p:cNvCxnSpPr>
            <p:nvPr/>
          </p:nvCxnSpPr>
          <p:spPr>
            <a:xfrm>
              <a:off x="6752652" y="2139559"/>
              <a:ext cx="2465103" cy="2523278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1170747-6B7A-944F-BD01-0635E81DD5CA}"/>
                </a:ext>
              </a:extLst>
            </p:cNvPr>
            <p:cNvSpPr txBox="1"/>
            <p:nvPr/>
          </p:nvSpPr>
          <p:spPr>
            <a:xfrm rot="2725520">
              <a:off x="7596438" y="3095212"/>
              <a:ext cx="1187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онтология</a:t>
              </a:r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64DD62D-2363-014D-9F46-11058C628076}"/>
                </a:ext>
              </a:extLst>
            </p:cNvPr>
            <p:cNvSpPr txBox="1"/>
            <p:nvPr/>
          </p:nvSpPr>
          <p:spPr>
            <a:xfrm rot="2725520">
              <a:off x="6751646" y="3647839"/>
              <a:ext cx="1658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эпистемология</a:t>
              </a:r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CB7A1B3-BA69-AA47-B469-1DD8AB7956EA}"/>
                </a:ext>
              </a:extLst>
            </p:cNvPr>
            <p:cNvSpPr txBox="1"/>
            <p:nvPr/>
          </p:nvSpPr>
          <p:spPr>
            <a:xfrm rot="2725520">
              <a:off x="6575899" y="4116964"/>
              <a:ext cx="715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этика</a:t>
              </a:r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5DD5FE0-20B5-1047-9527-A4047527706C}"/>
                </a:ext>
              </a:extLst>
            </p:cNvPr>
            <p:cNvSpPr txBox="1"/>
            <p:nvPr/>
          </p:nvSpPr>
          <p:spPr>
            <a:xfrm rot="2725520">
              <a:off x="5860696" y="4570232"/>
              <a:ext cx="1074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практика</a:t>
              </a:r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0C57F5F-9F49-D247-A26C-25C81BB75265}"/>
                </a:ext>
              </a:extLst>
            </p:cNvPr>
            <p:cNvSpPr txBox="1"/>
            <p:nvPr/>
          </p:nvSpPr>
          <p:spPr>
            <a:xfrm rot="2725520">
              <a:off x="6328633" y="2603900"/>
              <a:ext cx="16376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профессиональная</a:t>
              </a:r>
              <a:endParaRPr lang="en-US" sz="1400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89079C4-406F-5E4C-8B53-290D752DFB52}"/>
                </a:ext>
              </a:extLst>
            </p:cNvPr>
            <p:cNvSpPr txBox="1"/>
            <p:nvPr/>
          </p:nvSpPr>
          <p:spPr>
            <a:xfrm rot="2725520">
              <a:off x="7994704" y="4079816"/>
              <a:ext cx="12586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персональная</a:t>
              </a:r>
              <a:endParaRPr lang="en-US" sz="1400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733F0BE-5FFB-7F4B-92FD-8E40374069A4}"/>
                </a:ext>
              </a:extLst>
            </p:cNvPr>
            <p:cNvSpPr txBox="1"/>
            <p:nvPr/>
          </p:nvSpPr>
          <p:spPr>
            <a:xfrm rot="2725520">
              <a:off x="5792674" y="2981205"/>
              <a:ext cx="12282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субъективная</a:t>
              </a:r>
              <a:endParaRPr lang="en-US" sz="14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31A7034-A5C6-564F-B276-185F4529CFA6}"/>
                </a:ext>
              </a:extLst>
            </p:cNvPr>
            <p:cNvSpPr txBox="1"/>
            <p:nvPr/>
          </p:nvSpPr>
          <p:spPr>
            <a:xfrm rot="2725520">
              <a:off x="7622848" y="4804553"/>
              <a:ext cx="11294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критическая</a:t>
              </a:r>
              <a:endParaRPr lang="en-US" sz="1400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E122868-A4C3-5B49-93C0-9694B7EAFDBB}"/>
                </a:ext>
              </a:extLst>
            </p:cNvPr>
            <p:cNvSpPr txBox="1"/>
            <p:nvPr/>
          </p:nvSpPr>
          <p:spPr>
            <a:xfrm rot="2725520">
              <a:off x="5103717" y="3559528"/>
              <a:ext cx="15560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предписывающая</a:t>
              </a:r>
              <a:endParaRPr lang="en-US" sz="1400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5BD5B89-FC48-7F43-8767-3C8D6C109A4E}"/>
                </a:ext>
              </a:extLst>
            </p:cNvPr>
            <p:cNvSpPr txBox="1"/>
            <p:nvPr/>
          </p:nvSpPr>
          <p:spPr>
            <a:xfrm rot="2725520">
              <a:off x="6980293" y="5262916"/>
              <a:ext cx="11964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реляционная</a:t>
              </a:r>
              <a:endParaRPr lang="en-US" sz="140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859DFAF-357B-AA47-9AC7-CDF04AA17EA6}"/>
                </a:ext>
              </a:extLst>
            </p:cNvPr>
            <p:cNvSpPr txBox="1"/>
            <p:nvPr/>
          </p:nvSpPr>
          <p:spPr>
            <a:xfrm rot="2725520">
              <a:off x="4778448" y="3853473"/>
              <a:ext cx="6815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общая</a:t>
              </a:r>
              <a:endParaRPr lang="en-US" sz="14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BA9E714-F3CF-1D4A-BC14-3D074C2EE4C0}"/>
                </a:ext>
              </a:extLst>
            </p:cNvPr>
            <p:cNvSpPr txBox="1"/>
            <p:nvPr/>
          </p:nvSpPr>
          <p:spPr>
            <a:xfrm rot="2725520">
              <a:off x="6623434" y="5781055"/>
              <a:ext cx="7681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400" dirty="0"/>
                <a:t>частная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7378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30DE-82B4-AC4C-9BF4-451FE5AC0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4901"/>
          </a:xfrm>
        </p:spPr>
        <p:txBody>
          <a:bodyPr>
            <a:normAutofit/>
          </a:bodyPr>
          <a:lstStyle/>
          <a:p>
            <a:r>
              <a:rPr lang="ru-RU" sz="2800" dirty="0"/>
              <a:t>Процедура </a:t>
            </a:r>
            <a:r>
              <a:rPr lang="ru-RU" sz="2800" dirty="0" err="1"/>
              <a:t>автоэтнографического</a:t>
            </a:r>
            <a:r>
              <a:rPr lang="ru-RU" sz="2800" dirty="0"/>
              <a:t> обогащения</a:t>
            </a:r>
            <a:endParaRPr lang="en-US" sz="2800" dirty="0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DE37588-FD75-0E47-81B6-8DBBAADB1F03}"/>
              </a:ext>
            </a:extLst>
          </p:cNvPr>
          <p:cNvGrpSpPr/>
          <p:nvPr/>
        </p:nvGrpSpPr>
        <p:grpSpPr>
          <a:xfrm>
            <a:off x="530801" y="1577347"/>
            <a:ext cx="11130397" cy="3943714"/>
            <a:chOff x="838200" y="1564647"/>
            <a:chExt cx="11130397" cy="394371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58BC8D2-0D32-5A4A-B8AF-2E8F9F22B6EE}"/>
                </a:ext>
              </a:extLst>
            </p:cNvPr>
            <p:cNvSpPr txBox="1"/>
            <p:nvPr/>
          </p:nvSpPr>
          <p:spPr>
            <a:xfrm>
              <a:off x="9624704" y="3593546"/>
              <a:ext cx="2091294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/>
                <a:t>СГУЩЕНИЕ ИДЕЙ</a:t>
              </a:r>
              <a:r>
                <a:rPr lang="ru-RU" sz="1400" dirty="0"/>
                <a:t>: </a:t>
              </a:r>
            </a:p>
            <a:p>
              <a:endParaRPr lang="ru-RU" sz="1400" dirty="0"/>
            </a:p>
            <a:p>
              <a:r>
                <a:rPr lang="ru-RU" sz="1400" dirty="0"/>
                <a:t>Систематизация материала через сводки, диаграммы, схемы и таблицы</a:t>
              </a:r>
              <a:endParaRPr lang="en-US" sz="14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0CEFC02-E74B-324E-9870-D717BEB175EA}"/>
                </a:ext>
              </a:extLst>
            </p:cNvPr>
            <p:cNvSpPr txBox="1"/>
            <p:nvPr/>
          </p:nvSpPr>
          <p:spPr>
            <a:xfrm>
              <a:off x="6757555" y="3593544"/>
              <a:ext cx="209129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/>
                <a:t>КЛАССИФИКАЦИЯ</a:t>
              </a:r>
              <a:r>
                <a:rPr lang="ru-RU" sz="1400" dirty="0"/>
                <a:t>:</a:t>
              </a:r>
              <a:br>
                <a:rPr lang="ru-RU" sz="1400" dirty="0"/>
              </a:br>
              <a:endParaRPr lang="ru-RU" sz="1400" dirty="0"/>
            </a:p>
            <a:p>
              <a:r>
                <a:rPr lang="ru-RU" sz="1400" dirty="0"/>
                <a:t>Разработка и присвоения кодов по темам, событиям, историям из личного опыта исследователя</a:t>
              </a:r>
              <a:endParaRPr lang="en-US" sz="14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390773-1F35-2D49-9490-BAB39BFB9D6B}"/>
                </a:ext>
              </a:extLst>
            </p:cNvPr>
            <p:cNvSpPr txBox="1"/>
            <p:nvPr/>
          </p:nvSpPr>
          <p:spPr>
            <a:xfrm>
              <a:off x="3935557" y="3593544"/>
              <a:ext cx="2210049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/>
                <a:t>ИЗМЕЛЬЧЕНИЕ</a:t>
              </a:r>
              <a:r>
                <a:rPr lang="ru-RU" sz="1400" dirty="0"/>
                <a:t>: </a:t>
              </a:r>
            </a:p>
            <a:p>
              <a:endParaRPr lang="ru-RU" sz="1400" dirty="0"/>
            </a:p>
            <a:p>
              <a:r>
                <a:rPr lang="ru-RU" sz="1400" dirty="0"/>
                <a:t>Разделение на фрагменты, высказывания, значимые реплики. Описание критериев разделения</a:t>
              </a:r>
              <a:endParaRPr lang="en-US" sz="14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AC04B79-B3C2-4F42-98FE-979D6ED52821}"/>
                </a:ext>
              </a:extLst>
            </p:cNvPr>
            <p:cNvSpPr txBox="1"/>
            <p:nvPr/>
          </p:nvSpPr>
          <p:spPr>
            <a:xfrm>
              <a:off x="1093272" y="3593544"/>
              <a:ext cx="23169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/>
                <a:t>ДРОБЛЕНИЕ МАТЕРИАЛА</a:t>
              </a:r>
              <a:r>
                <a:rPr lang="ru-RU" sz="1400" dirty="0"/>
                <a:t>: </a:t>
              </a:r>
            </a:p>
            <a:p>
              <a:endParaRPr lang="ru-RU" sz="1400" dirty="0"/>
            </a:p>
            <a:p>
              <a:r>
                <a:rPr lang="ru-RU" sz="1400" dirty="0"/>
                <a:t>Транскрипция аудио, размещение в пространственно-временном континууме</a:t>
              </a:r>
              <a:endParaRPr lang="en-US" sz="140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BCC79E8-B388-3941-8BC2-6395068CFCAA}"/>
                </a:ext>
              </a:extLst>
            </p:cNvPr>
            <p:cNvSpPr/>
            <p:nvPr/>
          </p:nvSpPr>
          <p:spPr>
            <a:xfrm>
              <a:off x="1088818" y="3548332"/>
              <a:ext cx="2177886" cy="3823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5F7ABB4-DEBD-AC4F-AB04-0533F4FDDBA4}"/>
                </a:ext>
              </a:extLst>
            </p:cNvPr>
            <p:cNvSpPr/>
            <p:nvPr/>
          </p:nvSpPr>
          <p:spPr>
            <a:xfrm>
              <a:off x="3901538" y="3548332"/>
              <a:ext cx="2177886" cy="3823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B9E54AA-4DB7-5343-AC32-F6594C5F62C2}"/>
                </a:ext>
              </a:extLst>
            </p:cNvPr>
            <p:cNvSpPr/>
            <p:nvPr/>
          </p:nvSpPr>
          <p:spPr>
            <a:xfrm>
              <a:off x="6714259" y="3548332"/>
              <a:ext cx="2177886" cy="382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915AE0B-E978-F64D-83B9-DB0E66B9423B}"/>
                </a:ext>
              </a:extLst>
            </p:cNvPr>
            <p:cNvSpPr/>
            <p:nvPr/>
          </p:nvSpPr>
          <p:spPr>
            <a:xfrm>
              <a:off x="9538112" y="3548331"/>
              <a:ext cx="2177886" cy="3823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CE5FD9C8-FEE9-9348-9BE4-7CC39A4DC4EF}"/>
                </a:ext>
              </a:extLst>
            </p:cNvPr>
            <p:cNvCxnSpPr>
              <a:cxnSpLocks/>
              <a:endCxn id="45" idx="1"/>
            </p:cNvCxnSpPr>
            <p:nvPr/>
          </p:nvCxnSpPr>
          <p:spPr>
            <a:xfrm>
              <a:off x="3266704" y="3739532"/>
              <a:ext cx="634834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AC7B0788-0EE9-744A-9DA5-D1DE3FE6F72D}"/>
                </a:ext>
              </a:extLst>
            </p:cNvPr>
            <p:cNvCxnSpPr>
              <a:cxnSpLocks/>
              <a:stCxn id="45" idx="3"/>
              <a:endCxn id="47" idx="1"/>
            </p:cNvCxnSpPr>
            <p:nvPr/>
          </p:nvCxnSpPr>
          <p:spPr>
            <a:xfrm>
              <a:off x="6079424" y="3739532"/>
              <a:ext cx="634835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79D2AE58-F2FB-8E41-9ED9-60F42A8E606F}"/>
                </a:ext>
              </a:extLst>
            </p:cNvPr>
            <p:cNvCxnSpPr>
              <a:cxnSpLocks/>
              <a:stCxn id="47" idx="3"/>
              <a:endCxn id="48" idx="1"/>
            </p:cNvCxnSpPr>
            <p:nvPr/>
          </p:nvCxnSpPr>
          <p:spPr>
            <a:xfrm flipV="1">
              <a:off x="8892145" y="3739531"/>
              <a:ext cx="645967" cy="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0BB5848-B032-4745-9D97-6410A95B346A}"/>
                </a:ext>
              </a:extLst>
            </p:cNvPr>
            <p:cNvSpPr txBox="1"/>
            <p:nvPr/>
          </p:nvSpPr>
          <p:spPr>
            <a:xfrm>
              <a:off x="1087396" y="1986931"/>
              <a:ext cx="259896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«Безразличие к материалу» по </a:t>
              </a:r>
              <a:r>
                <a:rPr lang="ru-RU" sz="1400" dirty="0" err="1"/>
                <a:t>Хиван</a:t>
              </a:r>
              <a:r>
                <a:rPr lang="ru-RU" sz="1400" dirty="0"/>
                <a:t> </a:t>
              </a:r>
              <a:r>
                <a:rPr lang="ru-RU" sz="1400" dirty="0" err="1"/>
                <a:t>Чанг</a:t>
              </a:r>
              <a:r>
                <a:rPr lang="ru-RU" sz="1400" dirty="0"/>
                <a:t> </a:t>
              </a:r>
              <a:r>
                <a:rPr lang="en-US" sz="1400" dirty="0"/>
                <a:t>[Chang, 2013]</a:t>
              </a:r>
              <a:r>
                <a:rPr lang="ru-RU" sz="1400" dirty="0"/>
                <a:t>: добавление любых описаний личного опыта, релевантных исследованию; выделение на основе личного общего</a:t>
              </a:r>
              <a:endParaRPr lang="en-US" sz="1400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0301460-AEFF-8642-9B45-7061EA50CA4B}"/>
                </a:ext>
              </a:extLst>
            </p:cNvPr>
            <p:cNvSpPr txBox="1"/>
            <p:nvPr/>
          </p:nvSpPr>
          <p:spPr>
            <a:xfrm>
              <a:off x="3809256" y="1986011"/>
              <a:ext cx="227016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Диалоговая структура фрагментов, включение собственной позиции в описания</a:t>
              </a:r>
              <a:endParaRPr lang="en-US" sz="1400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1F7FE04-796C-DB45-8A2E-3533D28EF273}"/>
                </a:ext>
              </a:extLst>
            </p:cNvPr>
            <p:cNvSpPr txBox="1"/>
            <p:nvPr/>
          </p:nvSpPr>
          <p:spPr>
            <a:xfrm>
              <a:off x="5976136" y="1986010"/>
              <a:ext cx="2760339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Образно-теоретический язык описания, включение эмотивной, эмоционально окрашенной лексики, аргументация через личное присутствие</a:t>
              </a:r>
              <a:endParaRPr lang="en-US" sz="1400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F647134-E3D3-8F4B-8E34-B7D40984A601}"/>
                </a:ext>
              </a:extLst>
            </p:cNvPr>
            <p:cNvSpPr txBox="1"/>
            <p:nvPr/>
          </p:nvSpPr>
          <p:spPr>
            <a:xfrm>
              <a:off x="8806824" y="1986011"/>
              <a:ext cx="307645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/>
                <a:t>Рефлексивные, критические, с акцентом на противоречиях и </a:t>
              </a:r>
              <a:r>
                <a:rPr lang="ru-RU" sz="1400" dirty="0" err="1"/>
                <a:t>недосказанностях</a:t>
              </a:r>
              <a:r>
                <a:rPr lang="ru-RU" sz="1400" dirty="0"/>
                <a:t> обобщения, отказ от объясняющих объективированных </a:t>
              </a:r>
              <a:r>
                <a:rPr lang="ru-RU" sz="1400" dirty="0" err="1"/>
                <a:t>конструкцийвне</a:t>
              </a:r>
              <a:r>
                <a:rPr lang="ru-RU" sz="1400" dirty="0"/>
                <a:t> диалога и контекста</a:t>
              </a:r>
              <a:endParaRPr lang="en-US" sz="1400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31F2F85-F3D0-2F4D-9145-8C3815CBAECD}"/>
                </a:ext>
              </a:extLst>
            </p:cNvPr>
            <p:cNvSpPr txBox="1"/>
            <p:nvPr/>
          </p:nvSpPr>
          <p:spPr>
            <a:xfrm>
              <a:off x="8839766" y="1565090"/>
              <a:ext cx="30105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/>
                <a:t>жизненный мир исследователя</a:t>
              </a:r>
              <a:endParaRPr lang="en-US" sz="1600" b="1" dirty="0"/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62B2E4BF-4DE2-394B-B4C0-6D6BBC3D57DB}"/>
                </a:ext>
              </a:extLst>
            </p:cNvPr>
            <p:cNvCxnSpPr>
              <a:cxnSpLocks/>
            </p:cNvCxnSpPr>
            <p:nvPr/>
          </p:nvCxnSpPr>
          <p:spPr>
            <a:xfrm>
              <a:off x="838200" y="5379521"/>
              <a:ext cx="1113039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BF60F90-3E6E-2C4C-85A8-EDA07FA89507}"/>
                </a:ext>
              </a:extLst>
            </p:cNvPr>
            <p:cNvCxnSpPr/>
            <p:nvPr/>
          </p:nvCxnSpPr>
          <p:spPr>
            <a:xfrm flipV="1">
              <a:off x="959127" y="3155561"/>
              <a:ext cx="0" cy="23528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AC1CDC24-EDBE-834C-B42C-ECBA08B052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56696" y="1564647"/>
              <a:ext cx="0" cy="39069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682920CF-F141-1F49-B786-3FC65476703C}"/>
                </a:ext>
              </a:extLst>
            </p:cNvPr>
            <p:cNvSpPr txBox="1"/>
            <p:nvPr/>
          </p:nvSpPr>
          <p:spPr>
            <a:xfrm>
              <a:off x="9294954" y="4966715"/>
              <a:ext cx="25184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/>
                <a:t>Концентрат исследования</a:t>
              </a:r>
              <a:endParaRPr 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8158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172</Words>
  <Application>Microsoft Macintosh PowerPoint</Application>
  <PresentationFormat>Широкоэкранный</PresentationFormat>
  <Paragraphs>37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Презентация PowerPoint</vt:lpstr>
      <vt:lpstr>Многомерное пространство автоэтнографического исследовательского опыта</vt:lpstr>
      <vt:lpstr>Процедура автоэтнографического обогащения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Многомерное пространство автоэтнографического исследовательского опыта</dc:title>
  <dc:creator>Рогозин Дмитрий Михайлович</dc:creator>
  <cp:lastModifiedBy>Microsoft Office User</cp:lastModifiedBy>
  <cp:revision>3</cp:revision>
  <dcterms:created xsi:type="dcterms:W3CDTF">2025-07-22T06:01:56Z</dcterms:created>
  <dcterms:modified xsi:type="dcterms:W3CDTF">2025-09-06T08:44:11Z</dcterms:modified>
</cp:coreProperties>
</file>