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72" r:id="rId1"/>
  </p:sldMasterIdLst>
  <p:notesMasterIdLst>
    <p:notesMasterId r:id="rId47"/>
  </p:notesMasterIdLst>
  <p:sldIdLst>
    <p:sldId id="313" r:id="rId2"/>
    <p:sldId id="365" r:id="rId3"/>
    <p:sldId id="395" r:id="rId4"/>
    <p:sldId id="396" r:id="rId5"/>
    <p:sldId id="397" r:id="rId6"/>
    <p:sldId id="398" r:id="rId7"/>
    <p:sldId id="311" r:id="rId8"/>
    <p:sldId id="399" r:id="rId9"/>
    <p:sldId id="317" r:id="rId10"/>
    <p:sldId id="400" r:id="rId11"/>
    <p:sldId id="260" r:id="rId12"/>
    <p:sldId id="401" r:id="rId13"/>
    <p:sldId id="402" r:id="rId14"/>
    <p:sldId id="403" r:id="rId15"/>
    <p:sldId id="405" r:id="rId16"/>
    <p:sldId id="406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414" r:id="rId25"/>
    <p:sldId id="415" r:id="rId26"/>
    <p:sldId id="417" r:id="rId27"/>
    <p:sldId id="418" r:id="rId28"/>
    <p:sldId id="419" r:id="rId29"/>
    <p:sldId id="420" r:id="rId30"/>
    <p:sldId id="421" r:id="rId31"/>
    <p:sldId id="422" r:id="rId32"/>
    <p:sldId id="423" r:id="rId33"/>
    <p:sldId id="281" r:id="rId34"/>
    <p:sldId id="424" r:id="rId35"/>
    <p:sldId id="425" r:id="rId36"/>
    <p:sldId id="426" r:id="rId37"/>
    <p:sldId id="427" r:id="rId38"/>
    <p:sldId id="309" r:id="rId39"/>
    <p:sldId id="428" r:id="rId40"/>
    <p:sldId id="430" r:id="rId41"/>
    <p:sldId id="431" r:id="rId42"/>
    <p:sldId id="432" r:id="rId43"/>
    <p:sldId id="364" r:id="rId44"/>
    <p:sldId id="307" r:id="rId45"/>
    <p:sldId id="389" r:id="rId46"/>
  </p:sldIdLst>
  <p:sldSz cx="12192000" cy="6858000"/>
  <p:notesSz cx="6858000" cy="9144000"/>
  <p:embeddedFontLst>
    <p:embeddedFont>
      <p:font typeface="Felix Titling" pitchFamily="82" charset="0"/>
      <p:regular r:id="rId48"/>
    </p:embeddedFont>
    <p:embeddedFont>
      <p:font typeface="Fira Code" panose="020B0809050000020004" pitchFamily="49" charset="0"/>
      <p:regular r:id="rId49"/>
      <p:bold r:id="rId50"/>
    </p:embeddedFont>
    <p:embeddedFont>
      <p:font typeface="Fira Code Medium" panose="020F0502020204030204" pitchFamily="34" charset="0"/>
      <p:regular r:id="rId51"/>
      <p:bold r:id="rId52"/>
    </p:embeddedFont>
    <p:embeddedFont>
      <p:font typeface="Gautami" panose="020B0502040204020203" pitchFamily="34" charset="0"/>
      <p:regular r:id="rId53"/>
      <p:bold r:id="rId54"/>
    </p:embeddedFont>
    <p:embeddedFont>
      <p:font typeface="Geologica" pitchFamily="2" charset="0"/>
      <p:regular r:id="rId55"/>
      <p:bold r:id="rId56"/>
    </p:embeddedFont>
    <p:embeddedFont>
      <p:font typeface="Geologica Light" pitchFamily="2" charset="0"/>
      <p:regular r:id="rId57"/>
      <p:bold r:id="rId58"/>
    </p:embeddedFont>
    <p:embeddedFont>
      <p:font typeface="Geologica Light Cursive Oblique" pitchFamily="2" charset="0"/>
      <p:regular r:id="rId59"/>
      <p:bold r:id="rId60"/>
    </p:embeddedFont>
    <p:embeddedFont>
      <p:font typeface="JetBrains Mono Medium" panose="02000009000000000000" pitchFamily="2" charset="0"/>
      <p:regular r:id="rId61"/>
      <p:bold r:id="rId62"/>
      <p:italic r:id="rId63"/>
      <p:boldItalic r:id="rId64"/>
    </p:embeddedFont>
    <p:embeddedFont>
      <p:font typeface="Montserrat" pitchFamily="2" charset="0"/>
      <p:regular r:id="rId65"/>
      <p:bold r:id="rId66"/>
      <p:italic r:id="rId67"/>
      <p:boldItalic r:id="rId68"/>
    </p:embeddedFont>
    <p:embeddedFont>
      <p:font typeface="Open Sans Light" panose="020B0306030504020204" pitchFamily="34" charset="0"/>
      <p:regular r:id="rId69"/>
      <p:italic r:id="rId7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325" userDrawn="1">
          <p15:clr>
            <a:srgbClr val="A4A3A4"/>
          </p15:clr>
        </p15:guide>
        <p15:guide id="3" orient="horz" pos="3974" userDrawn="1">
          <p15:clr>
            <a:srgbClr val="A4A3A4"/>
          </p15:clr>
        </p15:guide>
        <p15:guide id="4" pos="73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181A"/>
    <a:srgbClr val="5A686F"/>
    <a:srgbClr val="29D4D4"/>
    <a:srgbClr val="FFFFFF"/>
    <a:srgbClr val="F2F8FF"/>
    <a:srgbClr val="F98D7E"/>
    <a:srgbClr val="8383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42" autoAdjust="0"/>
    <p:restoredTop sz="96351" autoAdjust="0"/>
  </p:normalViewPr>
  <p:slideViewPr>
    <p:cSldViewPr snapToGrid="0">
      <p:cViewPr varScale="1">
        <p:scale>
          <a:sx n="119" d="100"/>
          <a:sy n="119" d="100"/>
        </p:scale>
        <p:origin x="232" y="824"/>
      </p:cViewPr>
      <p:guideLst>
        <p:guide orient="horz" pos="346"/>
        <p:guide pos="325"/>
        <p:guide orient="horz" pos="3974"/>
        <p:guide pos="73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80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63" Type="http://schemas.openxmlformats.org/officeDocument/2006/relationships/font" Target="fonts/font16.fntdata"/><Relationship Id="rId68" Type="http://schemas.openxmlformats.org/officeDocument/2006/relationships/font" Target="fonts/font2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66" Type="http://schemas.openxmlformats.org/officeDocument/2006/relationships/font" Target="fonts/font19.fntdata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1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font" Target="fonts/font17.fntdata"/><Relationship Id="rId69" Type="http://schemas.openxmlformats.org/officeDocument/2006/relationships/font" Target="fonts/font22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2.fntdata"/><Relationship Id="rId67" Type="http://schemas.openxmlformats.org/officeDocument/2006/relationships/font" Target="fonts/font2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62" Type="http://schemas.openxmlformats.org/officeDocument/2006/relationships/font" Target="fonts/font15.fntdata"/><Relationship Id="rId70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font" Target="fonts/font18.fntdata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BF43975E-F666-0B42-97AA-FDAF5D36E339}" type="datetimeFigureOut">
              <a:rPr lang="en-RU" smtClean="0"/>
              <a:pPr/>
              <a:t>9/15/25</a:t>
            </a:fld>
            <a:endParaRPr lang="en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0A480D0-B0C4-5845-B039-62BD1C0509C7}" type="slidenum">
              <a:rPr lang="en-RU" smtClean="0"/>
              <a:pPr/>
              <a:t>‹#›</a:t>
            </a:fld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92702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480D0-B0C4-5845-B039-62BD1C0509C7}" type="slidenum">
              <a:rPr lang="en-RU" smtClean="0"/>
              <a:pPr/>
              <a:t>6</a:t>
            </a:fld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745341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9F742-2955-25CA-8172-8116E77C1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E20940B-C6CA-F33A-C1BD-FC8896DD38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F70D78D-2527-C655-6BD2-2E003A1A9C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Clusterwide</a:t>
            </a:r>
            <a:r>
              <a:rPr lang="en-US" dirty="0"/>
              <a:t> config</a:t>
            </a:r>
          </a:p>
          <a:p>
            <a:r>
              <a:rPr lang="ru-RU" dirty="0"/>
              <a:t>Общие сетевые настройки – подсети подов и сервисов</a:t>
            </a:r>
          </a:p>
          <a:p>
            <a:r>
              <a:rPr lang="ru-RU" dirty="0"/>
              <a:t>Провайдеры могут изменять и перезаписывать поведение там где это необходимо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5954840-059E-EEE6-576D-44524AC29A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480D0-B0C4-5845-B039-62BD1C0509C7}" type="slidenum">
              <a:rPr lang="en-RU" smtClean="0"/>
              <a:pPr/>
              <a:t>15</a:t>
            </a:fld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413352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33C84-6AB3-6CAB-3074-B0BC8E7B2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5B7B500-F2B6-71A2-FBCC-C7CE63CB0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00C986C-2885-B0D8-E13F-E2AD566ACD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Provider specific cluster configuration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7E20A7-BAF5-5E75-3BEF-F452542E88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480D0-B0C4-5845-B039-62BD1C0509C7}" type="slidenum">
              <a:rPr lang="en-RU" smtClean="0"/>
              <a:pPr/>
              <a:t>17</a:t>
            </a:fld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248227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33C84-6AB3-6CAB-3074-B0BC8E7B2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5B7B500-F2B6-71A2-FBCC-C7CE63CB0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00C986C-2885-B0D8-E13F-E2AD566ACD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Provider specific cluster configuration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7E20A7-BAF5-5E75-3BEF-F452542E88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480D0-B0C4-5845-B039-62BD1C0509C7}" type="slidenum">
              <a:rPr lang="en-RU" smtClean="0"/>
              <a:pPr/>
              <a:t>19</a:t>
            </a:fld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714709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33C84-6AB3-6CAB-3074-B0BC8E7B2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5B7B500-F2B6-71A2-FBCC-C7CE63CB0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00C986C-2885-B0D8-E13F-E2AD566ACD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Provider specific cluster configuration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7E20A7-BAF5-5E75-3BEF-F452542E88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480D0-B0C4-5845-B039-62BD1C0509C7}" type="slidenum">
              <a:rPr lang="en-RU" smtClean="0"/>
              <a:pPr/>
              <a:t>21</a:t>
            </a:fld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4167536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33C84-6AB3-6CAB-3074-B0BC8E7B2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5B7B500-F2B6-71A2-FBCC-C7CE63CB0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00C986C-2885-B0D8-E13F-E2AD566ACD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Provider specific cluster configuration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7E20A7-BAF5-5E75-3BEF-F452542E88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480D0-B0C4-5845-B039-62BD1C0509C7}" type="slidenum">
              <a:rPr lang="en-RU" smtClean="0"/>
              <a:pPr/>
              <a:t>23</a:t>
            </a:fld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909483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8FA67-7B28-0F45-9D1F-83A2F8D26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7F2A1E1-8AF1-4493-B3D7-080328DA5B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7E990E9-FBA4-822A-CE43-3FF2659BCD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Конфигурация для отдельной тачки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3DD6D9B-899A-0FDD-B158-4D4012C5F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480D0-B0C4-5845-B039-62BD1C0509C7}" type="slidenum">
              <a:rPr lang="en-RU" smtClean="0"/>
              <a:pPr/>
              <a:t>41</a:t>
            </a:fld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6593683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E54A7-B7D4-1A1C-F2FE-C384F6BC5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55C8529-577A-5282-C81C-F2C0A8F45E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EFE1290-E3BB-469C-2A13-2A0ED29DA7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Конфигурация для отдельной тачки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4738448-D54E-8DD2-D178-CA3F109970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480D0-B0C4-5845-B039-62BD1C0509C7}" type="slidenum">
              <a:rPr lang="en-RU" smtClean="0"/>
              <a:pPr/>
              <a:t>42</a:t>
            </a:fld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310340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D7A2D-7FDE-58B9-877A-CDD4C7731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81FC5A4-2789-8C42-4FBD-1B6B31DFCD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E7F3134-907E-3106-5103-831FBC2867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E6460D6-D6E2-8C7E-4871-3B4E70E6E9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480D0-B0C4-5845-B039-62BD1C0509C7}" type="slidenum">
              <a:rPr lang="en-RU" smtClean="0"/>
              <a:pPr/>
              <a:t>43</a:t>
            </a:fld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410258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76E40CB-E4C0-07A0-9B66-799AE30E0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6643" y="3815345"/>
            <a:ext cx="8066157" cy="72526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RU" dirty="0"/>
              <a:t>Company &amp; Position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6644" y="432212"/>
            <a:ext cx="8066156" cy="1944000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This is my story about how I created this app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6643" y="3011833"/>
            <a:ext cx="8066157" cy="725262"/>
          </a:xfr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Author Name &amp; Surname</a:t>
            </a:r>
          </a:p>
        </p:txBody>
      </p:sp>
    </p:spTree>
    <p:extLst>
      <p:ext uri="{BB962C8B-B14F-4D97-AF65-F5344CB8AC3E}">
        <p14:creationId xmlns:p14="http://schemas.microsoft.com/office/powerpoint/2010/main" val="1243291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5052130-0DA1-4E27-B0C2-00000D9A73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6643" y="3815345"/>
            <a:ext cx="8066157" cy="72526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RU" dirty="0"/>
              <a:t>Company &amp; Position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03BD854-D5DD-4D41-817F-5C248A72A3E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6644" y="432212"/>
            <a:ext cx="8066156" cy="1944000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This is my story about how I created this app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AECC76B-397F-4B62-B137-3253AC8578C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6643" y="3011833"/>
            <a:ext cx="8066157" cy="725262"/>
          </a:xfr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Author Name &amp; Surname</a:t>
            </a:r>
          </a:p>
        </p:txBody>
      </p:sp>
    </p:spTree>
    <p:extLst>
      <p:ext uri="{BB962C8B-B14F-4D97-AF65-F5344CB8AC3E}">
        <p14:creationId xmlns:p14="http://schemas.microsoft.com/office/powerpoint/2010/main" val="551861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6400" y="219600"/>
            <a:ext cx="10692000" cy="67954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Click to add title.  Generic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Montserrat" pitchFamily="2" charset="77"/>
              </a:defRPr>
            </a:lvl4pPr>
            <a:lvl5pPr>
              <a:defRPr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Put your content here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68C8FA2-21BF-D283-650B-11AA1F0D7D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A8001B-EB2B-9047-8472-BA558FB4A55C}" type="slidenum">
              <a:rPr lang="en-RU" smtClean="0"/>
              <a:pPr/>
              <a:t>‹#›</a:t>
            </a:fld>
            <a:endParaRPr lang="en-RU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660C8F3-C5ED-E5F2-2972-CBF6D32497D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273523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6400" y="219600"/>
            <a:ext cx="10692000" cy="67954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Click to add title.  </a:t>
            </a:r>
            <a:r>
              <a:rPr lang="en-US" dirty="0"/>
              <a:t>Use for non-text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68C8FA2-21BF-D283-650B-11AA1F0D7D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A8001B-EB2B-9047-8472-BA558FB4A55C}" type="slidenum">
              <a:rPr lang="en-RU" smtClean="0"/>
              <a:pPr/>
              <a:t>‹#›</a:t>
            </a:fld>
            <a:endParaRPr lang="en-RU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660C8F3-C5ED-E5F2-2972-CBF6D32497D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80327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lin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6400" y="219600"/>
            <a:ext cx="10692000" cy="1359090"/>
          </a:xfrm>
        </p:spPr>
        <p:txBody>
          <a:bodyPr/>
          <a:lstStyle>
            <a:lvl1pPr>
              <a:lnSpc>
                <a:spcPct val="92000"/>
              </a:lnSpc>
              <a:defRPr>
                <a:latin typeface="+mj-lt"/>
              </a:defRPr>
            </a:lvl1pPr>
          </a:lstStyle>
          <a:p>
            <a:r>
              <a:rPr lang="en-GB" dirty="0"/>
              <a:t>Click to add title. Use this template if your title is big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6399" y="1899944"/>
            <a:ext cx="10692000" cy="4603787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Montserrat" pitchFamily="2" charset="77"/>
              </a:defRPr>
            </a:lvl4pPr>
            <a:lvl5pPr>
              <a:defRPr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Put your content here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68C8FA2-21BF-D283-650B-11AA1F0D7D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A8001B-EB2B-9047-8472-BA558FB4A55C}" type="slidenum">
              <a:rPr lang="en-RU" smtClean="0"/>
              <a:pPr/>
              <a:t>‹#›</a:t>
            </a:fld>
            <a:endParaRPr lang="en-RU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660C8F3-C5ED-E5F2-2972-CBF6D32497D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873981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Click to add title. Use for code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68C8FA2-21BF-D283-650B-11AA1F0D7D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A8001B-EB2B-9047-8472-BA558FB4A55C}" type="slidenum">
              <a:rPr lang="en-RU" smtClean="0"/>
              <a:pPr/>
              <a:t>‹#›</a:t>
            </a:fld>
            <a:endParaRPr lang="en-RU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660C8F3-C5ED-E5F2-2972-CBF6D32497D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en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3A6071-5869-9576-3BCE-A0A087DE2D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6398" y="1220400"/>
            <a:ext cx="10692001" cy="4914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Fira Code Medium" panose="020B0809050000020004" pitchFamily="49" charset="0"/>
                <a:ea typeface="Fira Code Medium" panose="020B0809050000020004" pitchFamily="49" charset="0"/>
                <a:cs typeface="Fira Code Medium" panose="020B0809050000020004" pitchFamily="49" charset="0"/>
              </a:defRPr>
            </a:lvl1pPr>
            <a:lvl2pPr marL="457200" indent="0">
              <a:buNone/>
              <a:defRPr sz="2800">
                <a:latin typeface="JetBrains Mono Medium" panose="02000009000000000000" pitchFamily="49" charset="0"/>
                <a:cs typeface="JetBrains Mono Medium" panose="02000009000000000000" pitchFamily="49" charset="0"/>
              </a:defRPr>
            </a:lvl2pPr>
            <a:lvl3pPr marL="914400" indent="0">
              <a:buNone/>
              <a:defRPr sz="2800">
                <a:latin typeface="JetBrains Mono Medium" panose="02000009000000000000" pitchFamily="49" charset="0"/>
                <a:cs typeface="JetBrains Mono Medium" panose="02000009000000000000" pitchFamily="49" charset="0"/>
              </a:defRPr>
            </a:lvl3pPr>
            <a:lvl4pPr marL="1371600" indent="0">
              <a:buNone/>
              <a:defRPr sz="2800">
                <a:latin typeface="JetBrains Mono Medium" panose="02000009000000000000" pitchFamily="49" charset="0"/>
                <a:cs typeface="JetBrains Mono Medium" panose="02000009000000000000" pitchFamily="49" charset="0"/>
              </a:defRPr>
            </a:lvl4pPr>
            <a:lvl5pPr marL="1828800" indent="0">
              <a:buNone/>
              <a:defRPr sz="2800">
                <a:latin typeface="JetBrains Mono Medium" panose="02000009000000000000" pitchFamily="49" charset="0"/>
                <a:cs typeface="JetBrains Mono Medium" panose="02000009000000000000" pitchFamily="49" charset="0"/>
              </a:defRPr>
            </a:lvl5pPr>
          </a:lstStyle>
          <a:p>
            <a:pPr lvl="0"/>
            <a:r>
              <a:rPr lang="en-US" dirty="0"/>
              <a:t>// Paste your code snippet here</a:t>
            </a:r>
          </a:p>
        </p:txBody>
      </p:sp>
    </p:spTree>
    <p:extLst>
      <p:ext uri="{BB962C8B-B14F-4D97-AF65-F5344CB8AC3E}">
        <p14:creationId xmlns:p14="http://schemas.microsoft.com/office/powerpoint/2010/main" val="643253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Click to add title. </a:t>
            </a:r>
            <a:r>
              <a:rPr lang="en-GB" dirty="0" err="1"/>
              <a:t>Fullsize</a:t>
            </a:r>
            <a:r>
              <a:rPr lang="en-GB" dirty="0"/>
              <a:t> picture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68C8FA2-21BF-D283-650B-11AA1F0D7D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A8001B-EB2B-9047-8472-BA558FB4A55C}" type="slidenum">
              <a:rPr lang="en-RU" smtClean="0"/>
              <a:pPr/>
              <a:t>‹#›</a:t>
            </a:fld>
            <a:endParaRPr lang="en-R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85B0317-AA93-E786-A184-B74F44578B0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6398" y="1220400"/>
            <a:ext cx="10692602" cy="528358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Image</a:t>
            </a:r>
            <a:endParaRPr lang="en-RU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660C8F3-C5ED-E5F2-2972-CBF6D32497D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54599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6400" y="219600"/>
            <a:ext cx="10692000" cy="67954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Click for title. Two generic 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56399" y="1220398"/>
            <a:ext cx="5284800" cy="5283333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solidFill>
                  <a:schemeClr val="accent2"/>
                </a:solidFill>
                <a:latin typeface="Montserrat" pitchFamily="2" charset="77"/>
              </a:defRPr>
            </a:lvl4pPr>
            <a:lvl5pPr>
              <a:defRPr>
                <a:solidFill>
                  <a:schemeClr val="accent2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Put your content here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763597" y="1220399"/>
            <a:ext cx="5284800" cy="5283332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solidFill>
                  <a:schemeClr val="accent2"/>
                </a:solidFill>
                <a:latin typeface="Montserrat" pitchFamily="2" charset="77"/>
              </a:defRPr>
            </a:lvl4pPr>
            <a:lvl5pPr>
              <a:defRPr>
                <a:solidFill>
                  <a:schemeClr val="accent2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Put your content here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80E3BA3-8818-4E97-3B10-DBC7B36D67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R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807B35-94BD-31C3-759A-B9C2478368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A8001B-EB2B-9047-8472-BA558FB4A55C}" type="slidenum">
              <a:rPr lang="en-RU" smtClean="0"/>
              <a:pPr/>
              <a:t>‹#›</a:t>
            </a:fld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642893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Click for title. Content +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56399" y="1220398"/>
            <a:ext cx="5284800" cy="5283333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solidFill>
                  <a:schemeClr val="accent2"/>
                </a:solidFill>
                <a:latin typeface="Montserrat" pitchFamily="2" charset="77"/>
              </a:defRPr>
            </a:lvl4pPr>
            <a:lvl5pPr>
              <a:defRPr>
                <a:solidFill>
                  <a:schemeClr val="accent2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Put your content here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80E3BA3-8818-4E97-3B10-DBC7B36D67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R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807B35-94BD-31C3-759A-B9C2478368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A8001B-EB2B-9047-8472-BA558FB4A55C}" type="slidenum">
              <a:rPr lang="en-RU" smtClean="0"/>
              <a:pPr/>
              <a:t>‹#›</a:t>
            </a:fld>
            <a:endParaRPr lang="en-RU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D9535A1-19E6-682E-5843-4064265CEFE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64200" y="1220398"/>
            <a:ext cx="5284800" cy="528359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Image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169174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Click for title. Picture +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763597" y="1220398"/>
            <a:ext cx="5284800" cy="5283333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solidFill>
                  <a:schemeClr val="accent2"/>
                </a:solidFill>
                <a:latin typeface="Montserrat" pitchFamily="2" charset="77"/>
              </a:defRPr>
            </a:lvl4pPr>
            <a:lvl5pPr>
              <a:defRPr>
                <a:solidFill>
                  <a:schemeClr val="accent2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Put your content here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80E3BA3-8818-4E97-3B10-DBC7B36D67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R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807B35-94BD-31C3-759A-B9C2478368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A8001B-EB2B-9047-8472-BA558FB4A55C}" type="slidenum">
              <a:rPr lang="en-RU" smtClean="0"/>
              <a:pPr/>
              <a:t>‹#›</a:t>
            </a:fld>
            <a:endParaRPr lang="en-RU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D9535A1-19E6-682E-5843-4064265CEFE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56398" y="1220398"/>
            <a:ext cx="5284800" cy="528359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Image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490570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3946" y="2069910"/>
            <a:ext cx="8277539" cy="1359090"/>
          </a:xfrm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section separator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3946" y="3672606"/>
            <a:ext cx="8277539" cy="143805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Any </a:t>
            </a:r>
            <a:r>
              <a:rPr lang="en-GB" dirty="0" err="1"/>
              <a:t>subfooter</a:t>
            </a:r>
            <a:r>
              <a:rPr lang="en-GB" dirty="0"/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2457747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AA5369-3714-5888-70FE-E900D61F0A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A8001B-EB2B-9047-8472-BA558FB4A55C}" type="slidenum">
              <a:rPr lang="en-RU" smtClean="0"/>
              <a:pPr/>
              <a:t>‹#›</a:t>
            </a:fld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4604878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5589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85371" y="1041273"/>
            <a:ext cx="5840627" cy="1698927"/>
          </a:xfrm>
        </p:spPr>
        <p:txBody>
          <a:bodyPr anchor="ctr"/>
          <a:lstStyle>
            <a:lvl1pPr algn="l">
              <a:defRPr sz="6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Please leave your feedback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85371" y="3319010"/>
            <a:ext cx="5840627" cy="130780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Author Name</a:t>
            </a:r>
            <a:br>
              <a:rPr lang="en-US" dirty="0"/>
            </a:br>
            <a:r>
              <a:rPr lang="en-US" dirty="0"/>
              <a:t>Company &amp; Position</a:t>
            </a:r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11215E8E-A7B2-E300-BE8E-B8C45007423A}"/>
              </a:ext>
            </a:extLst>
          </p:cNvPr>
          <p:cNvSpPr/>
          <p:nvPr userDrawn="1"/>
        </p:nvSpPr>
        <p:spPr>
          <a:xfrm>
            <a:off x="7183456" y="1563282"/>
            <a:ext cx="1322171" cy="654907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RU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4" name="Picture Placeholder 12">
            <a:extLst>
              <a:ext uri="{FF2B5EF4-FFF2-40B4-BE49-F238E27FC236}">
                <a16:creationId xmlns:a16="http://schemas.microsoft.com/office/drawing/2014/main" id="{3E604944-7D00-3974-94D8-80D77E10A91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63085" y="839739"/>
            <a:ext cx="2102400" cy="2102400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RU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C372CF-9A5E-C5E0-9072-4DAA11C4F41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85371" y="4767390"/>
            <a:ext cx="2159841" cy="913401"/>
          </a:xfrm>
        </p:spPr>
        <p:txBody>
          <a:bodyPr anchor="ctr">
            <a:normAutofit/>
          </a:bodyPr>
          <a:lstStyle>
            <a:lvl1pPr marL="0" indent="0" algn="l">
              <a:buNone/>
              <a:defRPr lang="en-RU" sz="2000" dirty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RU" dirty="0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7662174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76E40CB-E4C0-07A0-9B66-799AE30E0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6643" y="3815345"/>
            <a:ext cx="8066157" cy="72526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RU" dirty="0"/>
              <a:t>Company &amp; Position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6644" y="432212"/>
            <a:ext cx="8066156" cy="1944000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This is my story about how I created this app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6643" y="3011833"/>
            <a:ext cx="8066157" cy="725262"/>
          </a:xfr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Author Name &amp; Surname</a:t>
            </a:r>
          </a:p>
        </p:txBody>
      </p:sp>
    </p:spTree>
    <p:extLst>
      <p:ext uri="{BB962C8B-B14F-4D97-AF65-F5344CB8AC3E}">
        <p14:creationId xmlns:p14="http://schemas.microsoft.com/office/powerpoint/2010/main" val="1216566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Click for title. Content +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56399" y="1220398"/>
            <a:ext cx="5284800" cy="5283333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solidFill>
                  <a:schemeClr val="accent2"/>
                </a:solidFill>
                <a:latin typeface="Montserrat" pitchFamily="2" charset="77"/>
              </a:defRPr>
            </a:lvl4pPr>
            <a:lvl5pPr>
              <a:defRPr>
                <a:solidFill>
                  <a:schemeClr val="accent2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Put your content here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80E3BA3-8818-4E97-3B10-DBC7B36D67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R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807B35-94BD-31C3-759A-B9C2478368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A8001B-EB2B-9047-8472-BA558FB4A55C}" type="slidenum">
              <a:rPr lang="en-RU" smtClean="0"/>
              <a:pPr/>
              <a:t>‹#›</a:t>
            </a:fld>
            <a:endParaRPr lang="en-RU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D9535A1-19E6-682E-5843-4064265CEFE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64200" y="1220398"/>
            <a:ext cx="5284800" cy="528359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Image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8082973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6400" y="219600"/>
            <a:ext cx="10692000" cy="67954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Click to add title.  Generic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Montserrat" pitchFamily="2" charset="77"/>
              </a:defRPr>
            </a:lvl4pPr>
            <a:lvl5pPr>
              <a:defRPr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Put your content here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68C8FA2-21BF-D283-650B-11AA1F0D7D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A8001B-EB2B-9047-8472-BA558FB4A55C}" type="slidenum">
              <a:rPr lang="en-RU" smtClean="0"/>
              <a:pPr/>
              <a:t>‹#›</a:t>
            </a:fld>
            <a:endParaRPr lang="en-RU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660C8F3-C5ED-E5F2-2972-CBF6D32497D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6936892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Click to add title. Use for code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68C8FA2-21BF-D283-650B-11AA1F0D7D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A8001B-EB2B-9047-8472-BA558FB4A55C}" type="slidenum">
              <a:rPr lang="en-RU" smtClean="0"/>
              <a:pPr/>
              <a:t>‹#›</a:t>
            </a:fld>
            <a:endParaRPr lang="en-RU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660C8F3-C5ED-E5F2-2972-CBF6D32497D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en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3A6071-5869-9576-3BCE-A0A087DE2D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6398" y="1220400"/>
            <a:ext cx="10692001" cy="4914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Fira Code Medium" panose="020B0809050000020004" pitchFamily="49" charset="0"/>
                <a:ea typeface="Fira Code Medium" panose="020B0809050000020004" pitchFamily="49" charset="0"/>
                <a:cs typeface="Fira Code Medium" panose="020B0809050000020004" pitchFamily="49" charset="0"/>
              </a:defRPr>
            </a:lvl1pPr>
            <a:lvl2pPr marL="457200" indent="0">
              <a:buNone/>
              <a:defRPr sz="2800">
                <a:latin typeface="JetBrains Mono Medium" panose="02000009000000000000" pitchFamily="49" charset="0"/>
                <a:cs typeface="JetBrains Mono Medium" panose="02000009000000000000" pitchFamily="49" charset="0"/>
              </a:defRPr>
            </a:lvl2pPr>
            <a:lvl3pPr marL="914400" indent="0">
              <a:buNone/>
              <a:defRPr sz="2800">
                <a:latin typeface="JetBrains Mono Medium" panose="02000009000000000000" pitchFamily="49" charset="0"/>
                <a:cs typeface="JetBrains Mono Medium" panose="02000009000000000000" pitchFamily="49" charset="0"/>
              </a:defRPr>
            </a:lvl3pPr>
            <a:lvl4pPr marL="1371600" indent="0">
              <a:buNone/>
              <a:defRPr sz="2800">
                <a:latin typeface="JetBrains Mono Medium" panose="02000009000000000000" pitchFamily="49" charset="0"/>
                <a:cs typeface="JetBrains Mono Medium" panose="02000009000000000000" pitchFamily="49" charset="0"/>
              </a:defRPr>
            </a:lvl4pPr>
            <a:lvl5pPr marL="1828800" indent="0">
              <a:buNone/>
              <a:defRPr sz="2800">
                <a:latin typeface="JetBrains Mono Medium" panose="02000009000000000000" pitchFamily="49" charset="0"/>
                <a:cs typeface="JetBrains Mono Medium" panose="02000009000000000000" pitchFamily="49" charset="0"/>
              </a:defRPr>
            </a:lvl5pPr>
          </a:lstStyle>
          <a:p>
            <a:pPr lvl="0"/>
            <a:r>
              <a:rPr lang="en-US" dirty="0"/>
              <a:t>// Paste your code snippet here</a:t>
            </a:r>
          </a:p>
        </p:txBody>
      </p:sp>
    </p:spTree>
    <p:extLst>
      <p:ext uri="{BB962C8B-B14F-4D97-AF65-F5344CB8AC3E}">
        <p14:creationId xmlns:p14="http://schemas.microsoft.com/office/powerpoint/2010/main" val="1564714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DB1E6E-C6F0-3F92-53BA-E4844FE9B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79688F5-B7F0-CC19-D2E6-30480B2B1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3BE839-FAC8-1911-57F2-F8FD4A6C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43F1-E077-9145-8049-3FBB5C1184A6}" type="datetime1">
              <a:rPr lang="ru-RU" smtClean="0"/>
              <a:t>15.09.2025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2812E0-E9A0-16DD-4AF6-1C1AC9C84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8019F8-872B-8AB9-CDF8-EFBF842E3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9196" y="6021510"/>
            <a:ext cx="489609" cy="386773"/>
          </a:xfrm>
        </p:spPr>
        <p:txBody>
          <a:bodyPr/>
          <a:lstStyle>
            <a:lvl1pPr>
              <a:defRPr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fld id="{932A5DD0-F786-384E-AF19-F77718E2FD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2479449"/>
      </p:ext>
    </p:extLst>
  </p:cSld>
  <p:clrMapOvr>
    <a:masterClrMapping/>
  </p:clrMapOvr>
  <p:transition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6400" y="219600"/>
            <a:ext cx="10692000" cy="679545"/>
          </a:xfrm>
          <a:prstGeom prst="rect">
            <a:avLst/>
          </a:prstGeom>
        </p:spPr>
        <p:txBody>
          <a:bodyPr vert="horz" wrap="square" lIns="90000" tIns="0" rIns="90000" bIns="0" rtlCol="0" anchor="t" anchorCtr="0">
            <a:sp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6399" y="1220400"/>
            <a:ext cx="10692000" cy="5283332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  <a:br>
              <a:rPr lang="en-GB" dirty="0"/>
            </a:br>
            <a:r>
              <a:rPr lang="en-GB" dirty="0"/>
              <a:t>which is multiline</a:t>
            </a:r>
          </a:p>
          <a:p>
            <a:pPr lvl="0"/>
            <a:r>
              <a:rPr lang="en-GB" dirty="0"/>
              <a:t>Multiple Items</a:t>
            </a:r>
          </a:p>
          <a:p>
            <a:pPr lvl="1"/>
            <a:r>
              <a:rPr lang="en-GB" dirty="0"/>
              <a:t>Second level</a:t>
            </a:r>
            <a:br>
              <a:rPr lang="en-GB" dirty="0"/>
            </a:br>
            <a:r>
              <a:rPr lang="en-GB" dirty="0"/>
              <a:t>also nested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5B87060-F17B-8977-C6C0-1FC1DEAC97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398" y="6134400"/>
            <a:ext cx="10691999" cy="369332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</a:lstStyle>
          <a:p>
            <a:endParaRPr lang="en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D9D77-2CA1-4501-C8BB-05B5E4068A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0736" y="304800"/>
            <a:ext cx="489609" cy="42545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>
            <a:lvl1pPr marL="0" algn="ctr">
              <a:defRPr sz="1800">
                <a:solidFill>
                  <a:srgbClr val="838383"/>
                </a:solidFill>
                <a:latin typeface="+mn-lt"/>
              </a:defRPr>
            </a:lvl1pPr>
          </a:lstStyle>
          <a:p>
            <a:fld id="{03A8001B-EB2B-9047-8472-BA558FB4A55C}" type="slidenum">
              <a:rPr lang="en-RU" smtClean="0"/>
              <a:pPr/>
              <a:t>‹#›</a:t>
            </a:fld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415423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92" r:id="rId2"/>
    <p:sldLayoutId id="2147483674" r:id="rId3"/>
    <p:sldLayoutId id="2147483691" r:id="rId4"/>
    <p:sldLayoutId id="2147483690" r:id="rId5"/>
    <p:sldLayoutId id="2147483684" r:id="rId6"/>
    <p:sldLayoutId id="2147483688" r:id="rId7"/>
    <p:sldLayoutId id="2147483676" r:id="rId8"/>
    <p:sldLayoutId id="2147483686" r:id="rId9"/>
    <p:sldLayoutId id="2147483687" r:id="rId10"/>
    <p:sldLayoutId id="2147483675" r:id="rId11"/>
    <p:sldLayoutId id="2147483689" r:id="rId12"/>
    <p:sldLayoutId id="2147483679" r:id="rId13"/>
    <p:sldLayoutId id="2147483683" r:id="rId14"/>
    <p:sldLayoutId id="2147483774" r:id="rId15"/>
    <p:sldLayoutId id="2147483775" r:id="rId16"/>
    <p:sldLayoutId id="2147483776" r:id="rId17"/>
    <p:sldLayoutId id="2147483777" r:id="rId18"/>
    <p:sldLayoutId id="2147483778" r:id="rId19"/>
  </p:sldLayoutIdLst>
  <p:hf hdr="0" ftr="0" dt="0"/>
  <p:txStyles>
    <p:titleStyle>
      <a:lvl1pPr algn="l" defTabSz="914400" rtl="0" eaLnBrk="1" latinLnBrk="0" hangingPunct="1">
        <a:lnSpc>
          <a:spcPct val="92000"/>
        </a:lnSpc>
        <a:spcBef>
          <a:spcPct val="0"/>
        </a:spcBef>
        <a:buNone/>
        <a:defRPr sz="4800" b="1" kern="1200">
          <a:solidFill>
            <a:schemeClr val="tx1"/>
          </a:solidFill>
          <a:latin typeface="+mj-lt"/>
          <a:ea typeface="Open Sans Light" pitchFamily="2" charset="0"/>
          <a:cs typeface="Open Sans Light" pitchFamily="2" charset="0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Open Sans Light" pitchFamily="2" charset="0"/>
          <a:cs typeface="Open Sans Light" pitchFamily="2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Open Sans Light" pitchFamily="2" charset="0"/>
          <a:cs typeface="Open Sans Light" pitchFamily="2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Open Sans Light" pitchFamily="2" charset="0"/>
          <a:cs typeface="Open Sans Light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2.jpeg"/><Relationship Id="rId4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5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4.pn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7.jpg"/><Relationship Id="rId4" Type="http://schemas.openxmlformats.org/officeDocument/2006/relationships/image" Target="../media/image1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8.jpg"/><Relationship Id="rId4" Type="http://schemas.openxmlformats.org/officeDocument/2006/relationships/image" Target="../media/image1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8.jpg"/><Relationship Id="rId4" Type="http://schemas.openxmlformats.org/officeDocument/2006/relationships/image" Target="../media/image1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8.jpg"/><Relationship Id="rId4" Type="http://schemas.openxmlformats.org/officeDocument/2006/relationships/image" Target="../media/image1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8.jpg"/><Relationship Id="rId4" Type="http://schemas.openxmlformats.org/officeDocument/2006/relationships/image" Target="../media/image1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8.jpg"/><Relationship Id="rId4" Type="http://schemas.openxmlformats.org/officeDocument/2006/relationships/image" Target="../media/image15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8.jpg"/><Relationship Id="rId4" Type="http://schemas.openxmlformats.org/officeDocument/2006/relationships/image" Target="../media/image15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emojipedia.org/thumbs-up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7.png"/><Relationship Id="rId4" Type="http://schemas.openxmlformats.org/officeDocument/2006/relationships/image" Target="../media/image15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5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5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svg"/><Relationship Id="rId18" Type="http://schemas.openxmlformats.org/officeDocument/2006/relationships/hyperlink" Target="info@luntry.ru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s://luntry.ru/" TargetMode="External"/><Relationship Id="rId12" Type="http://schemas.openxmlformats.org/officeDocument/2006/relationships/image" Target="../media/image47.png"/><Relationship Id="rId17" Type="http://schemas.openxmlformats.org/officeDocument/2006/relationships/image" Target="../media/image52.svg"/><Relationship Id="rId2" Type="http://schemas.openxmlformats.org/officeDocument/2006/relationships/image" Target="../media/image42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www.youtube.com/@luntrysolution" TargetMode="External"/><Relationship Id="rId11" Type="http://schemas.openxmlformats.org/officeDocument/2006/relationships/image" Target="../media/image46.svg"/><Relationship Id="rId5" Type="http://schemas.openxmlformats.org/officeDocument/2006/relationships/hyperlink" Target="https://vk.com/luntrysolution" TargetMode="External"/><Relationship Id="rId15" Type="http://schemas.openxmlformats.org/officeDocument/2006/relationships/image" Target="../media/image50.svg"/><Relationship Id="rId10" Type="http://schemas.openxmlformats.org/officeDocument/2006/relationships/image" Target="../media/image45.png"/><Relationship Id="rId4" Type="http://schemas.openxmlformats.org/officeDocument/2006/relationships/hyperlink" Target="https://t.me/luntry_official" TargetMode="External"/><Relationship Id="rId9" Type="http://schemas.openxmlformats.org/officeDocument/2006/relationships/image" Target="../media/image44.svg"/><Relationship Id="rId1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6031A-BDCE-FF4C-84A0-27C6AE248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небо, пространство, облако, звез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A6C248F-4518-9CE4-0AFC-AB49A1291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 descr="Изображение выглядит как Шрифт, Графика, логотип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1FDFFB4-7AEF-B477-F654-14D4953DD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35" y="486042"/>
            <a:ext cx="3645154" cy="866680"/>
          </a:xfrm>
          <a:prstGeom prst="rect">
            <a:avLst/>
          </a:prstGeom>
        </p:spPr>
      </p:pic>
      <p:pic>
        <p:nvPicPr>
          <p:cNvPr id="5" name="Рисунок 4" descr="Изображение выглядит как Шрифт, Графика, логотип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80B65DE-F3AA-FBE0-CDEB-309789044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35" y="486042"/>
            <a:ext cx="3645154" cy="8666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B3A467-5DFF-FD33-9763-5CBB686C79AC}"/>
              </a:ext>
            </a:extLst>
          </p:cNvPr>
          <p:cNvSpPr txBox="1"/>
          <p:nvPr/>
        </p:nvSpPr>
        <p:spPr>
          <a:xfrm>
            <a:off x="394376" y="3907275"/>
            <a:ext cx="9909675" cy="2453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50"/>
              </a:lnSpc>
            </a:pPr>
            <a:r>
              <a:rPr lang="ru-RU" sz="4400" b="1" spc="-150" dirty="0">
                <a:solidFill>
                  <a:srgbClr val="F2F9FF"/>
                </a:solidFill>
                <a:latin typeface="Geologica" pitchFamily="2" charset="0"/>
              </a:rPr>
              <a:t>АУДИТ БЕЗОПАСНОСТИ</a:t>
            </a:r>
            <a:br>
              <a:rPr lang="ru-RU" sz="4400" b="1" spc="-150" dirty="0">
                <a:solidFill>
                  <a:srgbClr val="F2F9FF"/>
                </a:solidFill>
                <a:latin typeface="Geologica" pitchFamily="2" charset="0"/>
              </a:rPr>
            </a:br>
            <a:r>
              <a:rPr lang="en" sz="4400" b="1" spc="-150" dirty="0">
                <a:solidFill>
                  <a:srgbClr val="F2F9FF"/>
                </a:solidFill>
                <a:latin typeface="Geologica" pitchFamily="2" charset="0"/>
              </a:rPr>
              <a:t>KUBERNETES </a:t>
            </a:r>
            <a:r>
              <a:rPr lang="ru-RU" sz="4400" b="1" spc="-150" dirty="0">
                <a:solidFill>
                  <a:srgbClr val="F2F9FF"/>
                </a:solidFill>
                <a:latin typeface="Geologica" pitchFamily="2" charset="0"/>
              </a:rPr>
              <a:t>КЛАСТЕРА</a:t>
            </a:r>
            <a:br>
              <a:rPr lang="ru-RU" sz="4400" b="1" spc="-150" dirty="0">
                <a:solidFill>
                  <a:srgbClr val="F2F9FF"/>
                </a:solidFill>
                <a:latin typeface="Geologica" pitchFamily="2" charset="0"/>
              </a:rPr>
            </a:br>
            <a:r>
              <a:rPr lang="ru-RU" sz="4400" b="1" spc="-150" dirty="0">
                <a:solidFill>
                  <a:srgbClr val="F2F9FF"/>
                </a:solidFill>
                <a:latin typeface="Geologica" pitchFamily="2" charset="0"/>
              </a:rPr>
              <a:t>БЕЗ </a:t>
            </a:r>
            <a:r>
              <a:rPr lang="en" sz="4400" b="1" spc="-150" dirty="0">
                <a:solidFill>
                  <a:srgbClr val="F2F9FF"/>
                </a:solidFill>
                <a:latin typeface="Geologica" pitchFamily="2" charset="0"/>
              </a:rPr>
              <a:t>KUBERNETES</a:t>
            </a:r>
            <a:br>
              <a:rPr lang="ru-RU" sz="4400" b="1" spc="-150" dirty="0">
                <a:solidFill>
                  <a:srgbClr val="F2F9FF"/>
                </a:solidFill>
                <a:latin typeface="Geologica" pitchFamily="2" charset="0"/>
              </a:rPr>
            </a:br>
            <a:r>
              <a:rPr lang="ru-RU" sz="4400" b="1" spc="-150" dirty="0">
                <a:solidFill>
                  <a:srgbClr val="F2F9FF"/>
                </a:solidFill>
                <a:latin typeface="Geologica" pitchFamily="2" charset="0"/>
              </a:rPr>
              <a:t>КЛАСТЕРА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95F02DD2-3AFD-6163-4FC4-CEFBD86C6AD7}"/>
              </a:ext>
            </a:extLst>
          </p:cNvPr>
          <p:cNvCxnSpPr/>
          <p:nvPr/>
        </p:nvCxnSpPr>
        <p:spPr>
          <a:xfrm>
            <a:off x="0" y="2154264"/>
            <a:ext cx="7950631" cy="0"/>
          </a:xfrm>
          <a:prstGeom prst="line">
            <a:avLst/>
          </a:prstGeom>
          <a:ln w="12700">
            <a:solidFill>
              <a:srgbClr val="F2F8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D5A94BF-6AF5-7BA0-46D3-7C3D8FFF0765}"/>
              </a:ext>
            </a:extLst>
          </p:cNvPr>
          <p:cNvCxnSpPr/>
          <p:nvPr/>
        </p:nvCxnSpPr>
        <p:spPr>
          <a:xfrm>
            <a:off x="7950631" y="0"/>
            <a:ext cx="0" cy="6858000"/>
          </a:xfrm>
          <a:prstGeom prst="line">
            <a:avLst/>
          </a:prstGeom>
          <a:ln w="12700">
            <a:solidFill>
              <a:srgbClr val="F2F8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47A0A7B-F28C-01D8-9E9D-B58AE256F00D}"/>
              </a:ext>
            </a:extLst>
          </p:cNvPr>
          <p:cNvSpPr txBox="1"/>
          <p:nvPr/>
        </p:nvSpPr>
        <p:spPr>
          <a:xfrm>
            <a:off x="10045605" y="4229660"/>
            <a:ext cx="2585183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ru-RU" sz="2000" b="1" dirty="0">
                <a:solidFill>
                  <a:srgbClr val="F2F8FF"/>
                </a:solidFill>
                <a:latin typeface="Geologica" pitchFamily="2" charset="0"/>
              </a:rPr>
              <a:t>Сергей</a:t>
            </a:r>
            <a:br>
              <a:rPr lang="ru-RU" sz="2000" b="1" dirty="0">
                <a:solidFill>
                  <a:srgbClr val="F2F8FF"/>
                </a:solidFill>
                <a:latin typeface="Geologica" pitchFamily="2" charset="0"/>
              </a:rPr>
            </a:br>
            <a:r>
              <a:rPr lang="ru-RU" sz="2000" b="1" dirty="0" err="1">
                <a:solidFill>
                  <a:srgbClr val="F2F8FF"/>
                </a:solidFill>
                <a:latin typeface="Geologica" pitchFamily="2" charset="0"/>
              </a:rPr>
              <a:t>Канибор</a:t>
            </a:r>
            <a:endParaRPr lang="ru-RU" sz="2000" b="1" dirty="0">
              <a:solidFill>
                <a:srgbClr val="00A2FF"/>
              </a:solidFill>
              <a:latin typeface="Geologica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DA7177-637C-2735-7353-7254F751CB26}"/>
              </a:ext>
            </a:extLst>
          </p:cNvPr>
          <p:cNvSpPr txBox="1"/>
          <p:nvPr/>
        </p:nvSpPr>
        <p:spPr>
          <a:xfrm>
            <a:off x="10024369" y="4886250"/>
            <a:ext cx="1889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dirty="0">
                <a:solidFill>
                  <a:srgbClr val="F2F8FF"/>
                </a:solidFill>
                <a:latin typeface="Geologica Light" pitchFamily="2" charset="0"/>
              </a:rPr>
              <a:t>Luntry, R&amp;D / Container Security</a:t>
            </a:r>
          </a:p>
        </p:txBody>
      </p:sp>
      <p:pic>
        <p:nvPicPr>
          <p:cNvPr id="2" name="Рисунок 1" descr="Изображение выглядит как Человеческое лицо, человек, Подбородок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BC1039E-1F7B-2848-77F4-FC9FFBA865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7902" y="4141046"/>
            <a:ext cx="1440000" cy="1440000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C7FE086-BDC7-263D-54FA-ECBECECB4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>
                <a:solidFill>
                  <a:schemeClr val="bg1"/>
                </a:solidFill>
              </a:rPr>
              <a:t>1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8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6F925-CF31-753A-D5FF-5AD7730EB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Рисунок 56" descr="Изображение выглядит как размытие, темнота, чер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9C57559-7CAE-819D-0C41-0796CA10AB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87" y="0"/>
            <a:ext cx="12203574" cy="686451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F3F1986-BBA3-99BC-B373-51FDFFAA184E}"/>
              </a:ext>
            </a:extLst>
          </p:cNvPr>
          <p:cNvSpPr txBox="1"/>
          <p:nvPr/>
        </p:nvSpPr>
        <p:spPr>
          <a:xfrm>
            <a:off x="387798" y="1123938"/>
            <a:ext cx="29955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29D4D4"/>
                </a:solidFill>
                <a:latin typeface="Gautami" panose="020B0502040204020203" pitchFamily="34" charset="0"/>
                <a:cs typeface="Gautami" panose="020B0502040204020203" pitchFamily="34" charset="0"/>
              </a:rPr>
              <a:t>’’</a:t>
            </a:r>
            <a:endParaRPr lang="ru-RU" sz="8000" dirty="0">
              <a:solidFill>
                <a:srgbClr val="29D4D4"/>
              </a:solidFill>
              <a:latin typeface="Felix Titling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9B7874-D6B8-E0C4-8FB3-B766BEDC4381}"/>
              </a:ext>
            </a:extLst>
          </p:cNvPr>
          <p:cNvSpPr txBox="1"/>
          <p:nvPr/>
        </p:nvSpPr>
        <p:spPr>
          <a:xfrm>
            <a:off x="384092" y="327998"/>
            <a:ext cx="27562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F2F8FF"/>
                </a:solidFill>
                <a:latin typeface="Geologica" pitchFamily="2" charset="0"/>
              </a:rPr>
              <a:t>Обо мне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4D5B62-6837-2CD2-5F7F-CA9863DF586D}"/>
              </a:ext>
            </a:extLst>
          </p:cNvPr>
          <p:cNvSpPr txBox="1"/>
          <p:nvPr/>
        </p:nvSpPr>
        <p:spPr>
          <a:xfrm>
            <a:off x="4170172" y="3227716"/>
            <a:ext cx="7843835" cy="385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ru-RU" sz="2400" b="1" dirty="0" err="1">
                <a:solidFill>
                  <a:schemeClr val="bg1"/>
                </a:solidFill>
                <a:latin typeface="Geologica" pitchFamily="2" charset="0"/>
              </a:rPr>
              <a:t>Багхантер</a:t>
            </a:r>
            <a:endParaRPr lang="ru-RU" sz="2400" b="1" dirty="0">
              <a:solidFill>
                <a:schemeClr val="bg1"/>
              </a:solidFill>
              <a:latin typeface="Geologica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E975E7-7467-BD43-6F37-5AF18E8EFB9A}"/>
              </a:ext>
            </a:extLst>
          </p:cNvPr>
          <p:cNvSpPr txBox="1"/>
          <p:nvPr/>
        </p:nvSpPr>
        <p:spPr>
          <a:xfrm>
            <a:off x="4185530" y="1997656"/>
            <a:ext cx="2995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2F8FF"/>
                </a:solidFill>
                <a:latin typeface="Geologica Light" pitchFamily="2" charset="0"/>
              </a:rPr>
              <a:t>Более </a:t>
            </a:r>
            <a:r>
              <a:rPr lang="ru-RU" sz="2000" dirty="0">
                <a:solidFill>
                  <a:srgbClr val="29D4D4"/>
                </a:solidFill>
                <a:latin typeface="Geologica Light" pitchFamily="2" charset="0"/>
              </a:rPr>
              <a:t>4 лет опыта</a:t>
            </a:r>
            <a:endParaRPr lang="ru-RU" sz="2000" dirty="0">
              <a:solidFill>
                <a:srgbClr val="F2F8FF"/>
              </a:solidFill>
              <a:latin typeface="Geologica Light" pitchFamily="2" charset="0"/>
            </a:endParaRPr>
          </a:p>
          <a:p>
            <a:r>
              <a:rPr lang="ru-RU" sz="2000" dirty="0">
                <a:solidFill>
                  <a:srgbClr val="F2F8FF"/>
                </a:solidFill>
                <a:latin typeface="Geologica Light" pitchFamily="2" charset="0"/>
              </a:rPr>
              <a:t>в ИБ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C771950-261F-FC46-EDCB-B17E83A0B353}"/>
              </a:ext>
            </a:extLst>
          </p:cNvPr>
          <p:cNvSpPr txBox="1"/>
          <p:nvPr/>
        </p:nvSpPr>
        <p:spPr>
          <a:xfrm>
            <a:off x="7196106" y="1999793"/>
            <a:ext cx="39731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2F8FF"/>
                </a:solidFill>
                <a:effectLst/>
                <a:latin typeface="Geologica Light" pitchFamily="2" charset="0"/>
              </a:rPr>
              <a:t>Редактор ТГ-канала</a:t>
            </a:r>
          </a:p>
          <a:p>
            <a:r>
              <a:rPr lang="en" sz="2000" dirty="0">
                <a:solidFill>
                  <a:srgbClr val="F2F8FF"/>
                </a:solidFill>
                <a:effectLst/>
                <a:latin typeface="Geologica Light" pitchFamily="2" charset="0"/>
              </a:rPr>
              <a:t>k8s (in) security</a:t>
            </a:r>
            <a:endParaRPr lang="ru-RU" sz="2000" dirty="0">
              <a:solidFill>
                <a:srgbClr val="F2F8FF"/>
              </a:solidFill>
              <a:latin typeface="Geologica Light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30119F-03E4-2B3E-AE0A-29B8F922E45F}"/>
              </a:ext>
            </a:extLst>
          </p:cNvPr>
          <p:cNvSpPr txBox="1"/>
          <p:nvPr/>
        </p:nvSpPr>
        <p:spPr>
          <a:xfrm>
            <a:off x="418536" y="1517051"/>
            <a:ext cx="364068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dirty="0">
                <a:solidFill>
                  <a:srgbClr val="F2F8FF"/>
                </a:solidFill>
                <a:effectLst/>
                <a:latin typeface="Geologica Light Cursive Oblique" pitchFamily="2" charset="0"/>
              </a:rPr>
              <a:t>Настоящая защита – </a:t>
            </a:r>
          </a:p>
          <a:p>
            <a:pPr>
              <a:lnSpc>
                <a:spcPts val="1800"/>
              </a:lnSpc>
            </a:pPr>
            <a:r>
              <a:rPr lang="ru-RU" sz="1600" dirty="0">
                <a:solidFill>
                  <a:srgbClr val="F2F8FF"/>
                </a:solidFill>
                <a:effectLst/>
                <a:latin typeface="Geologica Light Cursive Oblique" pitchFamily="2" charset="0"/>
              </a:rPr>
              <a:t>это не запреты, а правильно расставленные ограничения</a:t>
            </a:r>
            <a:endParaRPr lang="ru-RU" sz="1600" dirty="0">
              <a:solidFill>
                <a:srgbClr val="F2F8FF"/>
              </a:solidFill>
              <a:latin typeface="Geologica Light Cursive Oblique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E8956CB-1BE4-F981-9091-578D70414F3C}"/>
              </a:ext>
            </a:extLst>
          </p:cNvPr>
          <p:cNvSpPr txBox="1"/>
          <p:nvPr/>
        </p:nvSpPr>
        <p:spPr>
          <a:xfrm>
            <a:off x="4265055" y="3676802"/>
            <a:ext cx="7489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2F8FF"/>
                </a:solidFill>
                <a:latin typeface="Geologica Light" pitchFamily="2" charset="0"/>
              </a:rPr>
              <a:t>• Участник </a:t>
            </a:r>
            <a:r>
              <a:rPr lang="en-US" sz="2000" dirty="0">
                <a:solidFill>
                  <a:srgbClr val="F2F8FF"/>
                </a:solidFill>
                <a:latin typeface="Geologica Light" pitchFamily="2" charset="0"/>
              </a:rPr>
              <a:t>BI.ZONE Bug Bounty </a:t>
            </a:r>
            <a:r>
              <a:rPr lang="ru-RU" sz="2000" dirty="0">
                <a:solidFill>
                  <a:srgbClr val="F2F8FF"/>
                </a:solidFill>
                <a:latin typeface="Geologica Light" pitchFamily="2" charset="0"/>
              </a:rPr>
              <a:t>и </a:t>
            </a:r>
            <a:r>
              <a:rPr lang="en-US" sz="2000" dirty="0">
                <a:solidFill>
                  <a:srgbClr val="F2F8FF"/>
                </a:solidFill>
                <a:latin typeface="Geologica Light" pitchFamily="2" charset="0"/>
              </a:rPr>
              <a:t>Yandex Bug Bounty</a:t>
            </a:r>
            <a:br>
              <a:rPr lang="ru-RU" sz="2000" dirty="0">
                <a:solidFill>
                  <a:srgbClr val="F2F8FF"/>
                </a:solidFill>
                <a:effectLst/>
                <a:latin typeface="Geologica Light" pitchFamily="2" charset="0"/>
              </a:rPr>
            </a:br>
            <a:r>
              <a:rPr lang="ru-RU" sz="2000" dirty="0">
                <a:solidFill>
                  <a:srgbClr val="F2F8FF"/>
                </a:solidFill>
                <a:latin typeface="Geologica Light" pitchFamily="2" charset="0"/>
              </a:rPr>
              <a:t>• Автор зарегистрированных </a:t>
            </a:r>
            <a:r>
              <a:rPr lang="en-US" sz="2000" dirty="0">
                <a:solidFill>
                  <a:srgbClr val="F2F8FF"/>
                </a:solidFill>
                <a:latin typeface="Geologica Light" pitchFamily="2" charset="0"/>
              </a:rPr>
              <a:t>CVE </a:t>
            </a:r>
            <a:r>
              <a:rPr lang="ru-RU" sz="2000" dirty="0">
                <a:solidFill>
                  <a:srgbClr val="F2F8FF"/>
                </a:solidFill>
                <a:latin typeface="Geologica Light" pitchFamily="2" charset="0"/>
              </a:rPr>
              <a:t>и </a:t>
            </a:r>
            <a:r>
              <a:rPr lang="en-US" sz="2000" dirty="0">
                <a:solidFill>
                  <a:srgbClr val="F2F8FF"/>
                </a:solidFill>
                <a:latin typeface="Geologica Light" pitchFamily="2" charset="0"/>
              </a:rPr>
              <a:t>BDU</a:t>
            </a:r>
            <a:endParaRPr lang="ru-RU" sz="2000" dirty="0">
              <a:solidFill>
                <a:srgbClr val="F2F8FF"/>
              </a:solidFill>
              <a:latin typeface="Geologica Light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9FA338-3AFA-9A62-2EFD-13F76E8A02B4}"/>
              </a:ext>
            </a:extLst>
          </p:cNvPr>
          <p:cNvSpPr txBox="1"/>
          <p:nvPr/>
        </p:nvSpPr>
        <p:spPr>
          <a:xfrm>
            <a:off x="4188818" y="986811"/>
            <a:ext cx="2811934" cy="667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" sz="2400" b="1" dirty="0">
                <a:solidFill>
                  <a:srgbClr val="F2F8FF"/>
                </a:solidFill>
                <a:latin typeface="Geologica" pitchFamily="2" charset="0"/>
              </a:rPr>
              <a:t>R&amp;D / Container</a:t>
            </a:r>
          </a:p>
          <a:p>
            <a:pPr>
              <a:lnSpc>
                <a:spcPts val="2200"/>
              </a:lnSpc>
            </a:pPr>
            <a:r>
              <a:rPr lang="en" sz="2400" b="1" dirty="0">
                <a:solidFill>
                  <a:srgbClr val="F2F8FF"/>
                </a:solidFill>
                <a:latin typeface="Geologica" pitchFamily="2" charset="0"/>
              </a:rPr>
              <a:t>Security </a:t>
            </a:r>
            <a:r>
              <a:rPr lang="ru-RU" sz="2400" b="1" dirty="0">
                <a:solidFill>
                  <a:srgbClr val="F2F8FF"/>
                </a:solidFill>
                <a:latin typeface="Geologica" pitchFamily="2" charset="0"/>
              </a:rPr>
              <a:t>в </a:t>
            </a:r>
            <a:r>
              <a:rPr lang="en" sz="2400" b="1" dirty="0" err="1">
                <a:solidFill>
                  <a:srgbClr val="F2F8FF"/>
                </a:solidFill>
                <a:latin typeface="Geologica" pitchFamily="2" charset="0"/>
              </a:rPr>
              <a:t>Luntry</a:t>
            </a:r>
            <a:endParaRPr lang="ru-RU" sz="2400" b="1" dirty="0">
              <a:solidFill>
                <a:srgbClr val="29D4D4"/>
              </a:solidFill>
              <a:latin typeface="Geologica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9B8F1FC-CB55-2D6E-3BE1-B8CD9DE46661}"/>
              </a:ext>
            </a:extLst>
          </p:cNvPr>
          <p:cNvSpPr txBox="1"/>
          <p:nvPr/>
        </p:nvSpPr>
        <p:spPr>
          <a:xfrm>
            <a:off x="7202122" y="988182"/>
            <a:ext cx="4753482" cy="9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ru-RU" sz="2400" b="1" dirty="0">
                <a:solidFill>
                  <a:srgbClr val="F2F8FF"/>
                </a:solidFill>
                <a:latin typeface="Geologica" pitchFamily="2" charset="0"/>
              </a:rPr>
              <a:t>Специализация -</a:t>
            </a:r>
          </a:p>
          <a:p>
            <a:pPr>
              <a:lnSpc>
                <a:spcPts val="2200"/>
              </a:lnSpc>
            </a:pPr>
            <a:r>
              <a:rPr lang="ru-RU" sz="2400" b="1" dirty="0">
                <a:solidFill>
                  <a:srgbClr val="F2F8FF"/>
                </a:solidFill>
                <a:latin typeface="Geologica" pitchFamily="2" charset="0"/>
              </a:rPr>
              <a:t>Безопасность</a:t>
            </a:r>
          </a:p>
          <a:p>
            <a:pPr>
              <a:lnSpc>
                <a:spcPts val="2200"/>
              </a:lnSpc>
            </a:pPr>
            <a:r>
              <a:rPr lang="ru-RU" sz="2400" b="1" dirty="0">
                <a:solidFill>
                  <a:srgbClr val="F2F8FF"/>
                </a:solidFill>
                <a:latin typeface="Geologica" pitchFamily="2" charset="0"/>
              </a:rPr>
              <a:t>Контейнеров и </a:t>
            </a:r>
            <a:r>
              <a:rPr lang="en" sz="2400" b="1" dirty="0">
                <a:solidFill>
                  <a:srgbClr val="F2F8FF"/>
                </a:solidFill>
                <a:latin typeface="Geologica" pitchFamily="2" charset="0"/>
              </a:rPr>
              <a:t>Kubernetes</a:t>
            </a:r>
            <a:endParaRPr lang="ru-RU" sz="2400" b="1" dirty="0">
              <a:solidFill>
                <a:srgbClr val="00A2FF"/>
              </a:solidFill>
              <a:latin typeface="Geologica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D1A3564-0055-457E-D584-19578DBFECF8}"/>
              </a:ext>
            </a:extLst>
          </p:cNvPr>
          <p:cNvSpPr txBox="1"/>
          <p:nvPr/>
        </p:nvSpPr>
        <p:spPr>
          <a:xfrm>
            <a:off x="4212805" y="4949069"/>
            <a:ext cx="6426050" cy="385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ru-RU" sz="2400" b="1" dirty="0">
                <a:solidFill>
                  <a:schemeClr val="bg1"/>
                </a:solidFill>
                <a:latin typeface="Geologica" pitchFamily="2" charset="0"/>
              </a:rPr>
              <a:t>Спикер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CF1B0C7-D9F3-1776-8962-02E858D329A8}"/>
              </a:ext>
            </a:extLst>
          </p:cNvPr>
          <p:cNvSpPr txBox="1"/>
          <p:nvPr/>
        </p:nvSpPr>
        <p:spPr>
          <a:xfrm>
            <a:off x="4178263" y="5390672"/>
            <a:ext cx="3992511" cy="333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" sz="2000" dirty="0">
                <a:solidFill>
                  <a:srgbClr val="F2F8FF"/>
                </a:solidFill>
                <a:effectLst/>
                <a:latin typeface="Geologica Light" pitchFamily="2" charset="0"/>
              </a:rPr>
              <a:t>VK Kubernetes</a:t>
            </a:r>
            <a:endParaRPr lang="ru-RU" sz="2000" dirty="0">
              <a:solidFill>
                <a:srgbClr val="F2F8FF"/>
              </a:solidFill>
              <a:latin typeface="Geologica Light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F64E338-A405-CE2B-AD14-5E66DD553EE3}"/>
              </a:ext>
            </a:extLst>
          </p:cNvPr>
          <p:cNvSpPr txBox="1"/>
          <p:nvPr/>
        </p:nvSpPr>
        <p:spPr>
          <a:xfrm>
            <a:off x="4178263" y="5675785"/>
            <a:ext cx="3992511" cy="333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2000" dirty="0" err="1">
                <a:solidFill>
                  <a:srgbClr val="F2F8FF"/>
                </a:solidFill>
                <a:latin typeface="Geologica Light" pitchFamily="2" charset="0"/>
              </a:rPr>
              <a:t>DevOpsConf</a:t>
            </a:r>
            <a:endParaRPr lang="ru-RU" sz="2000" dirty="0">
              <a:solidFill>
                <a:srgbClr val="F2F8FF"/>
              </a:solidFill>
              <a:latin typeface="Geologica Light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71F5C96-94CE-B185-9CD3-BB561024DE92}"/>
              </a:ext>
            </a:extLst>
          </p:cNvPr>
          <p:cNvSpPr txBox="1"/>
          <p:nvPr/>
        </p:nvSpPr>
        <p:spPr>
          <a:xfrm>
            <a:off x="4180593" y="5994174"/>
            <a:ext cx="3992511" cy="333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2000" dirty="0">
                <a:solidFill>
                  <a:srgbClr val="F2F8FF"/>
                </a:solidFill>
                <a:latin typeface="Geologica Light" pitchFamily="2" charset="0"/>
              </a:rPr>
              <a:t>OFFZONE</a:t>
            </a:r>
            <a:endParaRPr lang="ru-RU" sz="2000" dirty="0">
              <a:solidFill>
                <a:srgbClr val="F2F8FF"/>
              </a:solidFill>
              <a:latin typeface="Geologica Light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09CE17E-4DE4-3F7E-B6D2-68FBC654E4B8}"/>
              </a:ext>
            </a:extLst>
          </p:cNvPr>
          <p:cNvSpPr txBox="1"/>
          <p:nvPr/>
        </p:nvSpPr>
        <p:spPr>
          <a:xfrm>
            <a:off x="6430575" y="5392009"/>
            <a:ext cx="3629555" cy="333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2000" dirty="0" err="1">
                <a:solidFill>
                  <a:srgbClr val="F2F8FF"/>
                </a:solidFill>
                <a:latin typeface="Geologica Light" pitchFamily="2" charset="0"/>
              </a:rPr>
              <a:t>БеКон</a:t>
            </a:r>
            <a:endParaRPr lang="ru-RU" sz="2000" dirty="0">
              <a:solidFill>
                <a:srgbClr val="F2F8FF"/>
              </a:solidFill>
              <a:latin typeface="Geologica Light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E6C2D07-BA4D-6100-0336-462E2F5AA073}"/>
              </a:ext>
            </a:extLst>
          </p:cNvPr>
          <p:cNvSpPr txBox="1"/>
          <p:nvPr/>
        </p:nvSpPr>
        <p:spPr>
          <a:xfrm>
            <a:off x="6437555" y="5671130"/>
            <a:ext cx="3629555" cy="333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2000" dirty="0" err="1">
                <a:solidFill>
                  <a:srgbClr val="F2F8FF"/>
                </a:solidFill>
                <a:latin typeface="Geologica Light" pitchFamily="2" charset="0"/>
              </a:rPr>
              <a:t>PHDays</a:t>
            </a:r>
            <a:endParaRPr lang="ru-RU" sz="2000" dirty="0">
              <a:solidFill>
                <a:srgbClr val="F2F8FF"/>
              </a:solidFill>
              <a:latin typeface="Geologica Light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DDB5E69-84C2-E1DD-028B-9BC747C5FD69}"/>
              </a:ext>
            </a:extLst>
          </p:cNvPr>
          <p:cNvSpPr txBox="1"/>
          <p:nvPr/>
        </p:nvSpPr>
        <p:spPr>
          <a:xfrm>
            <a:off x="6434065" y="5957231"/>
            <a:ext cx="2776841" cy="333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2000" dirty="0" err="1">
                <a:solidFill>
                  <a:srgbClr val="F2F8FF"/>
                </a:solidFill>
                <a:latin typeface="Geologica Light" pitchFamily="2" charset="0"/>
              </a:rPr>
              <a:t>DevOops</a:t>
            </a:r>
            <a:endParaRPr lang="ru-RU" sz="2000" dirty="0">
              <a:solidFill>
                <a:srgbClr val="F2F8FF"/>
              </a:solidFill>
              <a:latin typeface="Geologica Light" pitchFamily="2" charset="0"/>
            </a:endParaRPr>
          </a:p>
        </p:txBody>
      </p:sp>
      <p:pic>
        <p:nvPicPr>
          <p:cNvPr id="6" name="Рисунок 5" descr="Изображение выглядит как Человеческое лицо, человек, одежда, Подбородо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ABCC89E-46B0-B2B7-A494-74912C260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602" y="2485361"/>
            <a:ext cx="3849793" cy="3888163"/>
          </a:xfrm>
          <a:prstGeom prst="rect">
            <a:avLst/>
          </a:prstGeom>
        </p:spPr>
      </p:pic>
      <p:sp>
        <p:nvSpPr>
          <p:cNvPr id="2" name="Прямоугольник с двумя скругленными соседними углами 1">
            <a:extLst>
              <a:ext uri="{FF2B5EF4-FFF2-40B4-BE49-F238E27FC236}">
                <a16:creationId xmlns:a16="http://schemas.microsoft.com/office/drawing/2014/main" id="{4226B41C-6ACE-EC4C-E066-7055B9B2ACC1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96101D-FC6D-34A2-C948-84D14DFFCB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20113E-65DD-1092-AAFB-EAF38D6DC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2</a:t>
            </a:fld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CA6DC1C-5845-B2BA-1D6D-CD7E0FA4F297}"/>
              </a:ext>
            </a:extLst>
          </p:cNvPr>
          <p:cNvCxnSpPr/>
          <p:nvPr/>
        </p:nvCxnSpPr>
        <p:spPr>
          <a:xfrm>
            <a:off x="4051608" y="986811"/>
            <a:ext cx="0" cy="17187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lg"/>
            <a:tailEnd type="none" w="med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67A4E6C-A98E-E7A0-E233-377AECC06B7C}"/>
              </a:ext>
            </a:extLst>
          </p:cNvPr>
          <p:cNvCxnSpPr/>
          <p:nvPr/>
        </p:nvCxnSpPr>
        <p:spPr>
          <a:xfrm>
            <a:off x="7136779" y="994245"/>
            <a:ext cx="0" cy="17187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lg"/>
            <a:tailEnd type="none" w="med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82095454-9D26-5F09-7279-6A8C596468C0}"/>
              </a:ext>
            </a:extLst>
          </p:cNvPr>
          <p:cNvCxnSpPr>
            <a:cxnSpLocks/>
          </p:cNvCxnSpPr>
          <p:nvPr/>
        </p:nvCxnSpPr>
        <p:spPr>
          <a:xfrm>
            <a:off x="4053419" y="3078049"/>
            <a:ext cx="0" cy="146478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lg"/>
            <a:tailEnd type="none" w="med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D6D4FEFD-6C3F-C6D3-5318-BFEABF0BD4E0}"/>
              </a:ext>
            </a:extLst>
          </p:cNvPr>
          <p:cNvCxnSpPr>
            <a:cxnSpLocks/>
          </p:cNvCxnSpPr>
          <p:nvPr/>
        </p:nvCxnSpPr>
        <p:spPr>
          <a:xfrm>
            <a:off x="4059042" y="4919475"/>
            <a:ext cx="0" cy="142225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lg"/>
            <a:tailEnd type="none" w="med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410803"/>
      </p:ext>
    </p:extLst>
  </p:cSld>
  <p:clrMapOvr>
    <a:masterClrMapping/>
  </p:clrMapOvr>
  <p:transition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C2CD1-FD96-EDAB-FBC0-D36873DC9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размытие, синий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A31FC53-B7D7-43F6-A1E6-3F50AAC7D9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5112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203885F-0305-1D6B-805A-4E0D10873236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4000" b="1" dirty="0">
                <a:solidFill>
                  <a:srgbClr val="F2F8FF"/>
                </a:solidFill>
                <a:latin typeface="Geologica" pitchFamily="2" charset="0"/>
              </a:rPr>
              <a:t>Agenda</a:t>
            </a:r>
            <a:endParaRPr lang="ru-RU" sz="4000" b="1" dirty="0">
              <a:solidFill>
                <a:srgbClr val="F2F8FF"/>
              </a:solidFill>
              <a:latin typeface="Geologica" pitchFamily="2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2D46321-2402-2DFD-FA9A-7104D712B1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901983"/>
              </p:ext>
            </p:extLst>
          </p:nvPr>
        </p:nvGraphicFramePr>
        <p:xfrm>
          <a:off x="479425" y="1398993"/>
          <a:ext cx="11017250" cy="2057103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68608">
                  <a:extLst>
                    <a:ext uri="{9D8B030D-6E8A-4147-A177-3AD203B41FA5}">
                      <a16:colId xmlns:a16="http://schemas.microsoft.com/office/drawing/2014/main" val="3720840746"/>
                    </a:ext>
                  </a:extLst>
                </a:gridCol>
                <a:gridCol w="10148642">
                  <a:extLst>
                    <a:ext uri="{9D8B030D-6E8A-4147-A177-3AD203B41FA5}">
                      <a16:colId xmlns:a16="http://schemas.microsoft.com/office/drawing/2014/main" val="416434993"/>
                    </a:ext>
                  </a:extLst>
                </a:gridCol>
              </a:tblGrid>
              <a:tr h="679448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Идея </a:t>
                      </a:r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Cluster API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570794"/>
                  </a:ext>
                </a:extLst>
              </a:tr>
              <a:tr h="676615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Безопасность </a:t>
                      </a:r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Cluster API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i="0" dirty="0">
                        <a:solidFill>
                          <a:schemeClr val="bg1"/>
                        </a:solidFill>
                        <a:latin typeface="Geologica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4704891"/>
                  </a:ext>
                </a:extLst>
              </a:tr>
              <a:tr h="676615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Куда смотреть, чтобы было безопасно в будущем</a:t>
                      </a:r>
                      <a:endParaRPr lang="ru-RU" sz="2000" b="0" i="0" dirty="0">
                        <a:solidFill>
                          <a:schemeClr val="bg1"/>
                        </a:solidFill>
                        <a:latin typeface="Geologica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153102"/>
                  </a:ext>
                </a:extLst>
              </a:tr>
            </a:tbl>
          </a:graphicData>
        </a:graphic>
      </p:graphicFrame>
      <p:sp>
        <p:nvSpPr>
          <p:cNvPr id="3" name="Прямоугольник с двумя скругленными соседними углами 2">
            <a:extLst>
              <a:ext uri="{FF2B5EF4-FFF2-40B4-BE49-F238E27FC236}">
                <a16:creationId xmlns:a16="http://schemas.microsoft.com/office/drawing/2014/main" id="{A964BE91-7CD3-EF3B-7437-D50CB5968D8C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D404CD-0011-B3EC-D31A-AD9A41B47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042F6D-C7B2-637B-C8D5-92EBCD446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554879"/>
      </p:ext>
    </p:extLst>
  </p:cSld>
  <p:clrMapOvr>
    <a:masterClrMapping/>
  </p:clrMapOvr>
  <p:transition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B6701-B5FA-6F0D-34C1-02AD7B6B9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размытие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9DDC28F-A87B-17EE-BA3E-DAE970EF16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-3732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3DC237-E110-8685-69D2-D26023ECFAD1}"/>
              </a:ext>
            </a:extLst>
          </p:cNvPr>
          <p:cNvSpPr txBox="1"/>
          <p:nvPr/>
        </p:nvSpPr>
        <p:spPr>
          <a:xfrm>
            <a:off x="358061" y="288490"/>
            <a:ext cx="11796619" cy="727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200"/>
              </a:lnSpc>
            </a:pPr>
            <a:r>
              <a:rPr lang="ru-RU" sz="4000" b="1" dirty="0">
                <a:solidFill>
                  <a:srgbClr val="F2F8FF"/>
                </a:solidFill>
                <a:latin typeface="Geologica" pitchFamily="2" charset="0"/>
              </a:rPr>
              <a:t>Предыстория</a:t>
            </a:r>
          </a:p>
        </p:txBody>
      </p:sp>
      <p:pic>
        <p:nvPicPr>
          <p:cNvPr id="4" name="Объект 2" descr="Изображение выглядит как Человеческое лицо, человек, одежда, бров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53C4F36-1BD3-5C65-455E-892BAE461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61" y="1060089"/>
            <a:ext cx="8437217" cy="4737822"/>
          </a:xfrm>
          <a:prstGeom prst="roundRect">
            <a:avLst>
              <a:gd name="adj" fmla="val 2570"/>
            </a:avLst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7" name="Прямоугольник с двумя скругленными соседними углами 6">
            <a:extLst>
              <a:ext uri="{FF2B5EF4-FFF2-40B4-BE49-F238E27FC236}">
                <a16:creationId xmlns:a16="http://schemas.microsoft.com/office/drawing/2014/main" id="{7316EA5A-5171-1725-844F-217C9D0817F5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0917AF5-A566-B8E5-8EED-3CD0E14948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74569AD-645F-73A8-3546-220B1C429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4</a:t>
            </a:fld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14E39E-A8A3-7EBA-33A5-E1EC1EADC4F0}"/>
              </a:ext>
            </a:extLst>
          </p:cNvPr>
          <p:cNvSpPr txBox="1"/>
          <p:nvPr/>
        </p:nvSpPr>
        <p:spPr>
          <a:xfrm>
            <a:off x="358061" y="6127900"/>
            <a:ext cx="75747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ru-RU" sz="1400" dirty="0">
                <a:solidFill>
                  <a:schemeClr val="bg1"/>
                </a:solidFill>
              </a:rPr>
              <a:t>Источник: </a:t>
            </a:r>
            <a:r>
              <a:rPr lang="en" sz="1400" dirty="0">
                <a:solidFill>
                  <a:schemeClr val="bg1"/>
                </a:solidFill>
              </a:rPr>
              <a:t>https://</a:t>
            </a:r>
            <a:r>
              <a:rPr lang="en" sz="1400" dirty="0" err="1">
                <a:solidFill>
                  <a:schemeClr val="bg1"/>
                </a:solidFill>
              </a:rPr>
              <a:t>www.meme-arsenal.com</a:t>
            </a:r>
            <a:r>
              <a:rPr lang="en" sz="1400" dirty="0">
                <a:solidFill>
                  <a:schemeClr val="bg1"/>
                </a:solidFill>
              </a:rPr>
              <a:t>/memes/682d5f8501ae8f9e1e01580c90bc908c.jpg</a:t>
            </a:r>
            <a:endParaRPr lang="ru-RU" sz="14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406252"/>
      </p:ext>
    </p:extLst>
  </p:cSld>
  <p:clrMapOvr>
    <a:masterClrMapping/>
  </p:clrMapOvr>
  <p:transition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B6701-B5FA-6F0D-34C1-02AD7B6B9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размытие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9DDC28F-A87B-17EE-BA3E-DAE970EF16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3DC237-E110-8685-69D2-D26023ECFAD1}"/>
              </a:ext>
            </a:extLst>
          </p:cNvPr>
          <p:cNvSpPr txBox="1"/>
          <p:nvPr/>
        </p:nvSpPr>
        <p:spPr>
          <a:xfrm>
            <a:off x="358061" y="288490"/>
            <a:ext cx="11796619" cy="727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200"/>
              </a:lnSpc>
            </a:pPr>
            <a:r>
              <a:rPr lang="en" sz="4000" b="1" dirty="0">
                <a:solidFill>
                  <a:srgbClr val="F2F8FF"/>
                </a:solidFill>
                <a:latin typeface="Geologica" pitchFamily="2" charset="0"/>
              </a:rPr>
              <a:t>Kubernetes Pentest</a:t>
            </a:r>
            <a:endParaRPr lang="ru-RU" sz="4000" b="1" dirty="0">
              <a:solidFill>
                <a:srgbClr val="F2F8FF"/>
              </a:solidFill>
              <a:latin typeface="Geologica" pitchFamily="2" charset="0"/>
            </a:endParaRPr>
          </a:p>
        </p:txBody>
      </p:sp>
      <p:pic>
        <p:nvPicPr>
          <p:cNvPr id="2" name="Picture 2" descr="What does a pen tester do">
            <a:extLst>
              <a:ext uri="{FF2B5EF4-FFF2-40B4-BE49-F238E27FC236}">
                <a16:creationId xmlns:a16="http://schemas.microsoft.com/office/drawing/2014/main" id="{E3FD9628-CD9C-0D85-F380-B00E8B637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314" y="1056396"/>
            <a:ext cx="7021372" cy="4965114"/>
          </a:xfrm>
          <a:prstGeom prst="roundRect">
            <a:avLst>
              <a:gd name="adj" fmla="val 2570"/>
            </a:avLst>
          </a:prstGeom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с двумя скругленными соседними углами 2">
            <a:extLst>
              <a:ext uri="{FF2B5EF4-FFF2-40B4-BE49-F238E27FC236}">
                <a16:creationId xmlns:a16="http://schemas.microsoft.com/office/drawing/2014/main" id="{0F602656-3EC9-BC8D-76B4-E792C370B38A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27F6F4-4957-E50B-5C07-26220EF8DD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758C972A-F025-C4B3-43B3-3B04E6E9F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5</a:t>
            </a:fld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4A12B-1639-AFD4-F8C5-27E3A8B5917D}"/>
              </a:ext>
            </a:extLst>
          </p:cNvPr>
          <p:cNvSpPr txBox="1"/>
          <p:nvPr/>
        </p:nvSpPr>
        <p:spPr>
          <a:xfrm>
            <a:off x="358061" y="6100506"/>
            <a:ext cx="86770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ru-RU" sz="1400" dirty="0">
                <a:solidFill>
                  <a:schemeClr val="bg1"/>
                </a:solidFill>
              </a:rPr>
              <a:t>Источник</a:t>
            </a:r>
            <a:r>
              <a:rPr lang="en-US" sz="1400" dirty="0">
                <a:solidFill>
                  <a:schemeClr val="bg1"/>
                </a:solidFill>
              </a:rPr>
              <a:t>: https://</a:t>
            </a:r>
            <a:r>
              <a:rPr lang="en-US" sz="1400" dirty="0" err="1">
                <a:solidFill>
                  <a:schemeClr val="bg1"/>
                </a:solidFill>
              </a:rPr>
              <a:t>www.coresecurity.com</a:t>
            </a:r>
            <a:r>
              <a:rPr lang="en-US" sz="1400" dirty="0">
                <a:solidFill>
                  <a:schemeClr val="bg1"/>
                </a:solidFill>
              </a:rPr>
              <a:t>/sites/default/files/2020-12/</a:t>
            </a:r>
            <a:r>
              <a:rPr lang="en-US" sz="1400" dirty="0" err="1">
                <a:solidFill>
                  <a:schemeClr val="bg1"/>
                </a:solidFill>
              </a:rPr>
              <a:t>what_does_a_pen_tester_do_meme.jpg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endParaRPr lang="ru-RU" sz="14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271380"/>
      </p:ext>
    </p:extLst>
  </p:cSld>
  <p:clrMapOvr>
    <a:masterClrMapping/>
  </p:clrMapOvr>
  <p:transition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FEAA2-8BB1-E134-BF90-ABEB70A09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размытие, синий, темно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90B0DFE-48C2-2D08-635D-486A0B719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0C4829-B42A-E332-D4F7-0FCA9E99C2BF}"/>
              </a:ext>
            </a:extLst>
          </p:cNvPr>
          <p:cNvSpPr txBox="1"/>
          <p:nvPr/>
        </p:nvSpPr>
        <p:spPr>
          <a:xfrm>
            <a:off x="358061" y="288490"/>
            <a:ext cx="11796619" cy="727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200"/>
              </a:lnSpc>
            </a:pPr>
            <a:r>
              <a:rPr lang="ru-RU" sz="4000" b="1" dirty="0">
                <a:solidFill>
                  <a:srgbClr val="F2F8FF"/>
                </a:solidFill>
                <a:latin typeface="Geologica" pitchFamily="2" charset="0"/>
              </a:rPr>
              <a:t>Модели нарушителя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497094E8-A20A-93A1-D6F9-50224EC1C19D}"/>
              </a:ext>
            </a:extLst>
          </p:cNvPr>
          <p:cNvSpPr/>
          <p:nvPr/>
        </p:nvSpPr>
        <p:spPr>
          <a:xfrm>
            <a:off x="4316186" y="1290868"/>
            <a:ext cx="3559628" cy="1818092"/>
          </a:xfrm>
          <a:prstGeom prst="roundRect">
            <a:avLst>
              <a:gd name="adj" fmla="val 14516"/>
            </a:avLst>
          </a:prstGeom>
          <a:noFill/>
          <a:ln>
            <a:solidFill>
              <a:srgbClr val="176A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9AB8AB-7B88-6DC3-40ED-3E131D38D6CF}"/>
              </a:ext>
            </a:extLst>
          </p:cNvPr>
          <p:cNvSpPr txBox="1"/>
          <p:nvPr/>
        </p:nvSpPr>
        <p:spPr>
          <a:xfrm>
            <a:off x="4491197" y="2012684"/>
            <a:ext cx="3209606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Модели нарушителя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8B12DC0C-F4A2-E12A-0904-EB9BDCBAB938}"/>
              </a:ext>
            </a:extLst>
          </p:cNvPr>
          <p:cNvSpPr/>
          <p:nvPr/>
        </p:nvSpPr>
        <p:spPr>
          <a:xfrm>
            <a:off x="532856" y="3759748"/>
            <a:ext cx="3559628" cy="1818092"/>
          </a:xfrm>
          <a:prstGeom prst="roundRect">
            <a:avLst>
              <a:gd name="adj" fmla="val 14516"/>
            </a:avLst>
          </a:prstGeom>
          <a:noFill/>
          <a:ln>
            <a:solidFill>
              <a:srgbClr val="176A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C29973-6C78-B2CB-D098-535063298723}"/>
              </a:ext>
            </a:extLst>
          </p:cNvPr>
          <p:cNvSpPr txBox="1"/>
          <p:nvPr/>
        </p:nvSpPr>
        <p:spPr>
          <a:xfrm>
            <a:off x="707867" y="4481564"/>
            <a:ext cx="3209606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Внешний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63A6DEFD-AC8A-3867-C7AE-48336BC7CF19}"/>
              </a:ext>
            </a:extLst>
          </p:cNvPr>
          <p:cNvSpPr/>
          <p:nvPr/>
        </p:nvSpPr>
        <p:spPr>
          <a:xfrm>
            <a:off x="8088086" y="3759748"/>
            <a:ext cx="3559628" cy="1818092"/>
          </a:xfrm>
          <a:prstGeom prst="roundRect">
            <a:avLst>
              <a:gd name="adj" fmla="val 14516"/>
            </a:avLst>
          </a:prstGeom>
          <a:noFill/>
          <a:ln>
            <a:solidFill>
              <a:srgbClr val="176A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512C7F-36C9-5426-1360-693486FB5515}"/>
              </a:ext>
            </a:extLst>
          </p:cNvPr>
          <p:cNvSpPr txBox="1"/>
          <p:nvPr/>
        </p:nvSpPr>
        <p:spPr>
          <a:xfrm>
            <a:off x="8099516" y="4340499"/>
            <a:ext cx="3541621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Скомпрометированный</a:t>
            </a:r>
            <a:b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</a:br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разработчик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AEB99B69-9A5D-9014-D45C-D9562CDF4B4D}"/>
              </a:ext>
            </a:extLst>
          </p:cNvPr>
          <p:cNvSpPr/>
          <p:nvPr/>
        </p:nvSpPr>
        <p:spPr>
          <a:xfrm>
            <a:off x="4316186" y="3759748"/>
            <a:ext cx="3559628" cy="1818092"/>
          </a:xfrm>
          <a:prstGeom prst="roundRect">
            <a:avLst>
              <a:gd name="adj" fmla="val 14516"/>
            </a:avLst>
          </a:prstGeom>
          <a:noFill/>
          <a:ln>
            <a:solidFill>
              <a:srgbClr val="176A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6B8100-D033-6A9F-940F-BA9CCC31ED1F}"/>
              </a:ext>
            </a:extLst>
          </p:cNvPr>
          <p:cNvSpPr txBox="1"/>
          <p:nvPr/>
        </p:nvSpPr>
        <p:spPr>
          <a:xfrm>
            <a:off x="4491197" y="4481564"/>
            <a:ext cx="3209606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Внутренний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ADC0F00-0046-EE1F-BBC8-10F2F233D856}"/>
              </a:ext>
            </a:extLst>
          </p:cNvPr>
          <p:cNvCxnSpPr/>
          <p:nvPr/>
        </p:nvCxnSpPr>
        <p:spPr>
          <a:xfrm>
            <a:off x="6096000" y="3108960"/>
            <a:ext cx="0" cy="648000"/>
          </a:xfrm>
          <a:prstGeom prst="line">
            <a:avLst/>
          </a:prstGeom>
          <a:ln w="25400">
            <a:solidFill>
              <a:srgbClr val="29D4D4"/>
            </a:solidFill>
            <a:headEnd type="non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крывающая квадратная скобка 30">
            <a:extLst>
              <a:ext uri="{FF2B5EF4-FFF2-40B4-BE49-F238E27FC236}">
                <a16:creationId xmlns:a16="http://schemas.microsoft.com/office/drawing/2014/main" id="{93C80D74-6B9F-B2EA-FF97-F7DC7DF7F54D}"/>
              </a:ext>
            </a:extLst>
          </p:cNvPr>
          <p:cNvSpPr/>
          <p:nvPr/>
        </p:nvSpPr>
        <p:spPr>
          <a:xfrm rot="16200000">
            <a:off x="5988000" y="-131042"/>
            <a:ext cx="216000" cy="7560000"/>
          </a:xfrm>
          <a:prstGeom prst="rightBracket">
            <a:avLst/>
          </a:prstGeom>
          <a:ln w="25400">
            <a:solidFill>
              <a:srgbClr val="29D4D4"/>
            </a:solidFill>
            <a:headEnd type="non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 с двумя скругленными соседними углами 31">
            <a:extLst>
              <a:ext uri="{FF2B5EF4-FFF2-40B4-BE49-F238E27FC236}">
                <a16:creationId xmlns:a16="http://schemas.microsoft.com/office/drawing/2014/main" id="{7E8A0ED7-3DC8-773D-A463-090648976B93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9F6DC74-3C42-C957-992D-5F13AF15A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F6884E38-D035-8241-5616-B8C9EFF8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31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7DC31-D6B5-B723-13A1-7FF0D3150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размытие, синий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5C371CE-5BDD-4F90-CE43-E92BA87DBD8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1CE575B-4986-0893-929C-71523B310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102" y="996376"/>
            <a:ext cx="10177775" cy="5088886"/>
          </a:xfrm>
          <a:prstGeom prst="roundRect">
            <a:avLst>
              <a:gd name="adj" fmla="val 2570"/>
            </a:avLst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4CD89AEE-7E2E-6DF6-84E1-52F8233D90FF}"/>
              </a:ext>
            </a:extLst>
          </p:cNvPr>
          <p:cNvSpPr/>
          <p:nvPr/>
        </p:nvSpPr>
        <p:spPr>
          <a:xfrm>
            <a:off x="555106" y="3421332"/>
            <a:ext cx="4978421" cy="2870836"/>
          </a:xfrm>
          <a:prstGeom prst="roundRect">
            <a:avLst>
              <a:gd name="adj" fmla="val 6932"/>
            </a:avLst>
          </a:prstGeom>
          <a:solidFill>
            <a:srgbClr val="15181A"/>
          </a:solidFill>
          <a:ln>
            <a:solidFill>
              <a:srgbClr val="176A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E2689A-1AC7-9C6F-521F-50D53AB5E281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F2F8FF"/>
                </a:solidFill>
                <a:latin typeface="Geologica" pitchFamily="2" charset="0"/>
              </a:rPr>
              <a:t>Что мы проверяем?</a:t>
            </a:r>
          </a:p>
        </p:txBody>
      </p:sp>
      <p:sp>
        <p:nvSpPr>
          <p:cNvPr id="7" name="Прямоугольник с двумя скругленными соседними углами 6">
            <a:extLst>
              <a:ext uri="{FF2B5EF4-FFF2-40B4-BE49-F238E27FC236}">
                <a16:creationId xmlns:a16="http://schemas.microsoft.com/office/drawing/2014/main" id="{1F0257BF-E94B-61F0-18A0-DD0EB0996522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81B1952-E885-EFE0-6EF2-B1F87EB289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E7CF4A1F-D566-ED89-6AD5-B19CA7840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7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4F7A05-12B0-00A6-3716-B1AD38093E10}"/>
              </a:ext>
            </a:extLst>
          </p:cNvPr>
          <p:cNvSpPr txBox="1"/>
          <p:nvPr/>
        </p:nvSpPr>
        <p:spPr>
          <a:xfrm>
            <a:off x="864279" y="3658626"/>
            <a:ext cx="450600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29D4D4"/>
                </a:solidFill>
                <a:effectLst/>
                <a:latin typeface="Geologica" pitchFamily="2" charset="0"/>
              </a:rPr>
              <a:t>Соответствие </a:t>
            </a:r>
            <a:r>
              <a:rPr lang="en" sz="2000" dirty="0">
                <a:solidFill>
                  <a:srgbClr val="29D4D4"/>
                </a:solidFill>
                <a:effectLst/>
                <a:latin typeface="Geologica" pitchFamily="2" charset="0"/>
              </a:rPr>
              <a:t>CIS K8s</a:t>
            </a:r>
            <a:endParaRPr lang="ru-RU" sz="2000" dirty="0">
              <a:solidFill>
                <a:srgbClr val="29D4D4"/>
              </a:solidFill>
              <a:effectLst/>
              <a:latin typeface="Geolog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29D4D4"/>
                </a:solidFill>
                <a:effectLst/>
                <a:latin typeface="Geologica" pitchFamily="2" charset="0"/>
              </a:rPr>
              <a:t>Политики </a:t>
            </a:r>
            <a:r>
              <a:rPr lang="en" sz="2000" dirty="0">
                <a:solidFill>
                  <a:srgbClr val="29D4D4"/>
                </a:solidFill>
                <a:effectLst/>
                <a:latin typeface="Geologica" pitchFamily="2" charset="0"/>
              </a:rPr>
              <a:t>Policy Engine</a:t>
            </a:r>
            <a:endParaRPr lang="ru-RU" sz="2000" dirty="0">
              <a:solidFill>
                <a:srgbClr val="29D4D4"/>
              </a:solidFill>
              <a:effectLst/>
              <a:latin typeface="Geolog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rgbClr val="29D4D4"/>
                </a:solidFill>
                <a:effectLst/>
                <a:latin typeface="Geologica" pitchFamily="2" charset="0"/>
              </a:rPr>
              <a:t>Network Policy</a:t>
            </a:r>
            <a:endParaRPr lang="ru-RU" sz="2000" dirty="0">
              <a:solidFill>
                <a:srgbClr val="29D4D4"/>
              </a:solidFill>
              <a:effectLst/>
              <a:latin typeface="Geolog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rgbClr val="29D4D4"/>
                </a:solidFill>
                <a:effectLst/>
                <a:latin typeface="Geologica" pitchFamily="2" charset="0"/>
              </a:rPr>
              <a:t>RBAC</a:t>
            </a:r>
            <a:endParaRPr lang="ru-RU" sz="2000" dirty="0">
              <a:solidFill>
                <a:srgbClr val="29D4D4"/>
              </a:solidFill>
              <a:latin typeface="Geolog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29D4D4"/>
                </a:solidFill>
                <a:effectLst/>
                <a:latin typeface="Geologica" pitchFamily="2" charset="0"/>
              </a:rPr>
              <a:t>Эксплуатируем уязвимости</a:t>
            </a:r>
            <a:br>
              <a:rPr lang="ru-RU" sz="2000" dirty="0">
                <a:solidFill>
                  <a:srgbClr val="29D4D4"/>
                </a:solidFill>
                <a:effectLst/>
                <a:latin typeface="Geologica" pitchFamily="2" charset="0"/>
              </a:rPr>
            </a:br>
            <a:r>
              <a:rPr lang="ru-RU" sz="2000" dirty="0" err="1">
                <a:solidFill>
                  <a:srgbClr val="29D4D4"/>
                </a:solidFill>
                <a:effectLst/>
                <a:latin typeface="Geologica" pitchFamily="2" charset="0"/>
              </a:rPr>
              <a:t>рантайм</a:t>
            </a:r>
            <a:r>
              <a:rPr lang="ru-RU" sz="2000" dirty="0">
                <a:solidFill>
                  <a:srgbClr val="29D4D4"/>
                </a:solidFill>
                <a:effectLst/>
                <a:latin typeface="Geologica" pitchFamily="2" charset="0"/>
              </a:rPr>
              <a:t> и </a:t>
            </a:r>
            <a:r>
              <a:rPr lang="en" sz="2000" dirty="0">
                <a:solidFill>
                  <a:srgbClr val="29D4D4"/>
                </a:solidFill>
                <a:effectLst/>
                <a:latin typeface="Geologica" pitchFamily="2" charset="0"/>
              </a:rPr>
              <a:t>third-party</a:t>
            </a:r>
            <a:br>
              <a:rPr lang="ru-RU" sz="2000" dirty="0">
                <a:solidFill>
                  <a:srgbClr val="29D4D4"/>
                </a:solidFill>
                <a:effectLst/>
                <a:latin typeface="Geologica" pitchFamily="2" charset="0"/>
              </a:rPr>
            </a:br>
            <a:r>
              <a:rPr lang="ru-RU" sz="2000" dirty="0">
                <a:solidFill>
                  <a:srgbClr val="29D4D4"/>
                </a:solidFill>
                <a:effectLst/>
                <a:latin typeface="Geologica" pitchFamily="2" charset="0"/>
              </a:rPr>
              <a:t>компонентов </a:t>
            </a:r>
          </a:p>
        </p:txBody>
      </p:sp>
    </p:spTree>
    <p:extLst>
      <p:ext uri="{BB962C8B-B14F-4D97-AF65-F5344CB8AC3E}">
        <p14:creationId xmlns:p14="http://schemas.microsoft.com/office/powerpoint/2010/main" val="1162367851"/>
      </p:ext>
    </p:extLst>
  </p:cSld>
  <p:clrMapOvr>
    <a:masterClrMapping/>
  </p:clrMapOvr>
  <p:transition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44A9A-02A7-41B5-097D-A2BEEBFFC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размытие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66B714D-8BC8-D07E-2A93-EAE7D2FD36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96CACAA-4C2B-C600-EF91-03402E5E097F}"/>
              </a:ext>
            </a:extLst>
          </p:cNvPr>
          <p:cNvSpPr txBox="1"/>
          <p:nvPr/>
        </p:nvSpPr>
        <p:spPr>
          <a:xfrm>
            <a:off x="358061" y="288490"/>
            <a:ext cx="11796619" cy="727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200"/>
              </a:lnSpc>
            </a:pPr>
            <a:r>
              <a:rPr lang="ru-RU" sz="4000" b="1" dirty="0">
                <a:solidFill>
                  <a:srgbClr val="F2F8FF"/>
                </a:solidFill>
                <a:latin typeface="Geologica" pitchFamily="2" charset="0"/>
              </a:rPr>
              <a:t>Что делать с </a:t>
            </a:r>
            <a:r>
              <a:rPr lang="en" sz="4000" b="1" dirty="0">
                <a:solidFill>
                  <a:srgbClr val="F2F8FF"/>
                </a:solidFill>
                <a:latin typeface="Geologica" pitchFamily="2" charset="0"/>
              </a:rPr>
              <a:t>Cluster API?</a:t>
            </a:r>
            <a:endParaRPr lang="ru-RU" sz="4000" b="1" dirty="0">
              <a:solidFill>
                <a:srgbClr val="F2F8FF"/>
              </a:solidFill>
              <a:latin typeface="Geologica" pitchFamily="2" charset="0"/>
            </a:endParaRPr>
          </a:p>
        </p:txBody>
      </p:sp>
      <p:sp>
        <p:nvSpPr>
          <p:cNvPr id="7" name="Прямоугольник с двумя скругленными соседними углами 6">
            <a:extLst>
              <a:ext uri="{FF2B5EF4-FFF2-40B4-BE49-F238E27FC236}">
                <a16:creationId xmlns:a16="http://schemas.microsoft.com/office/drawing/2014/main" id="{70650696-684E-28CD-E9E1-8CE53E08C8F3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5C5EEC-6B04-B527-6DA2-6822B4D984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E1D30F-9AA4-88A8-4344-5C169890F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982" y="1123983"/>
            <a:ext cx="6530035" cy="4897527"/>
          </a:xfrm>
          <a:prstGeom prst="roundRect">
            <a:avLst>
              <a:gd name="adj" fmla="val 2570"/>
            </a:avLst>
          </a:prstGeom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DF8FF55-A012-EA56-A74D-8AB59F387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8</a:t>
            </a:fld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880843-53E3-CCB2-B6C2-15AD750AD18B}"/>
              </a:ext>
            </a:extLst>
          </p:cNvPr>
          <p:cNvSpPr txBox="1"/>
          <p:nvPr/>
        </p:nvSpPr>
        <p:spPr>
          <a:xfrm>
            <a:off x="358061" y="6100506"/>
            <a:ext cx="32200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ru-RU" sz="1400" dirty="0">
                <a:solidFill>
                  <a:schemeClr val="bg1"/>
                </a:solidFill>
              </a:rPr>
              <a:t>Источник</a:t>
            </a:r>
            <a:r>
              <a:rPr lang="en-US" sz="1400" dirty="0">
                <a:solidFill>
                  <a:schemeClr val="bg1"/>
                </a:solidFill>
              </a:rPr>
              <a:t>: </a:t>
            </a:r>
            <a:r>
              <a:rPr lang="ru-RU" sz="1400" dirty="0">
                <a:solidFill>
                  <a:schemeClr val="bg1"/>
                </a:solidFill>
              </a:rPr>
              <a:t>Общественное достояние</a:t>
            </a:r>
          </a:p>
        </p:txBody>
      </p:sp>
    </p:spTree>
    <p:extLst>
      <p:ext uri="{BB962C8B-B14F-4D97-AF65-F5344CB8AC3E}">
        <p14:creationId xmlns:p14="http://schemas.microsoft.com/office/powerpoint/2010/main" val="985937903"/>
      </p:ext>
    </p:extLst>
  </p:cSld>
  <p:clrMapOvr>
    <a:masterClrMapping/>
  </p:clrMapOvr>
  <p:transition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1CB6C-83E4-8959-87E2-53682FBE1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небо, пространство, облако, звез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94F51B2-EDE6-23B1-1F48-25452E9FA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 descr="Изображение выглядит как Шрифт, Графика, логотип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AFF9E14-4F51-CA24-32F9-4B7C32FF1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35" y="486042"/>
            <a:ext cx="3645154" cy="866680"/>
          </a:xfrm>
          <a:prstGeom prst="rect">
            <a:avLst/>
          </a:prstGeom>
        </p:spPr>
      </p:pic>
      <p:pic>
        <p:nvPicPr>
          <p:cNvPr id="5" name="Рисунок 4" descr="Изображение выглядит как Шрифт, Графика, логотип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EA70757-B078-434E-18C8-16C4B21CA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35" y="486042"/>
            <a:ext cx="3645154" cy="8666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826CA1-EB9C-2ED5-D2BA-020257ABB013}"/>
              </a:ext>
            </a:extLst>
          </p:cNvPr>
          <p:cNvSpPr txBox="1"/>
          <p:nvPr/>
        </p:nvSpPr>
        <p:spPr>
          <a:xfrm>
            <a:off x="394376" y="3890652"/>
            <a:ext cx="7311127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50"/>
              </a:lnSpc>
            </a:pPr>
            <a:r>
              <a:rPr lang="ru-RU" sz="4400" b="1" dirty="0">
                <a:solidFill>
                  <a:srgbClr val="F2F8FF"/>
                </a:solidFill>
                <a:latin typeface="Geologica" pitchFamily="2" charset="0"/>
              </a:rPr>
              <a:t>ИДЕЯ </a:t>
            </a:r>
            <a:r>
              <a:rPr lang="en-US" sz="4400" b="1" dirty="0">
                <a:solidFill>
                  <a:srgbClr val="F2F8FF"/>
                </a:solidFill>
                <a:latin typeface="Geologica" pitchFamily="2" charset="0"/>
              </a:rPr>
              <a:t>CLUSTER API</a:t>
            </a:r>
            <a:endParaRPr lang="ru-RU" sz="4400" b="1" dirty="0">
              <a:solidFill>
                <a:srgbClr val="F2F8FF"/>
              </a:solidFill>
              <a:latin typeface="Geologica" pitchFamily="2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EA99C4F-669A-B853-E695-938E468CFD54}"/>
              </a:ext>
            </a:extLst>
          </p:cNvPr>
          <p:cNvCxnSpPr>
            <a:cxnSpLocks/>
          </p:cNvCxnSpPr>
          <p:nvPr/>
        </p:nvCxnSpPr>
        <p:spPr>
          <a:xfrm>
            <a:off x="0" y="2154264"/>
            <a:ext cx="12192000" cy="0"/>
          </a:xfrm>
          <a:prstGeom prst="line">
            <a:avLst/>
          </a:prstGeom>
          <a:ln w="12700">
            <a:solidFill>
              <a:srgbClr val="F2F8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9B08D3-0FBF-08D9-8120-0A0190725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12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B6701-B5FA-6F0D-34C1-02AD7B6B9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размытие, темнота, чер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F5D82DE-B7AA-32AB-6764-8D4F6F4F1C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0"/>
            <a:ext cx="12203574" cy="686451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CA27C26-D0DC-850C-9CC4-00071130C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8059" y="2721114"/>
            <a:ext cx="1639209" cy="26038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3DC237-E110-8685-69D2-D26023ECFAD1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F2F8FF"/>
                </a:solidFill>
                <a:latin typeface="Geologica" pitchFamily="2" charset="0"/>
              </a:rPr>
              <a:t>Проблемы и их решение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FF6DC82-86B3-224F-8766-E06D2E4BE0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04127" y="2721114"/>
            <a:ext cx="1639209" cy="26038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20F6462-AF15-754B-F423-DDF46DB96213}"/>
              </a:ext>
            </a:extLst>
          </p:cNvPr>
          <p:cNvSpPr txBox="1"/>
          <p:nvPr/>
        </p:nvSpPr>
        <p:spPr>
          <a:xfrm>
            <a:off x="537427" y="2945843"/>
            <a:ext cx="4034262" cy="2067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Зоопарк кластеров</a:t>
            </a:r>
            <a:b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</a:br>
            <a:endParaRPr lang="ru-RU" sz="2000" b="1" dirty="0">
              <a:solidFill>
                <a:srgbClr val="29D4D4"/>
              </a:solidFill>
              <a:latin typeface="Geologica" pitchFamily="2" charset="0"/>
            </a:endParaRPr>
          </a:p>
          <a:p>
            <a:pPr marL="342900" indent="-34290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Расхождение конфигураций</a:t>
            </a:r>
            <a:b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</a:br>
            <a:endParaRPr lang="ru-RU" sz="2000" b="1" dirty="0">
              <a:solidFill>
                <a:srgbClr val="29D4D4"/>
              </a:solidFill>
              <a:latin typeface="Geologica" pitchFamily="2" charset="0"/>
            </a:endParaRPr>
          </a:p>
          <a:p>
            <a:pPr marL="342900" indent="-34290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Сложность обновлений</a:t>
            </a:r>
            <a:b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</a:br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и масштабирования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04D400-C057-9A0F-9815-8FCA104D9A6D}"/>
              </a:ext>
            </a:extLst>
          </p:cNvPr>
          <p:cNvSpPr txBox="1"/>
          <p:nvPr/>
        </p:nvSpPr>
        <p:spPr>
          <a:xfrm>
            <a:off x="8060555" y="2240516"/>
            <a:ext cx="403426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Интеграции</a:t>
            </a:r>
            <a:b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</a:br>
            <a:endParaRPr lang="ru-RU" sz="2000" b="1" dirty="0">
              <a:solidFill>
                <a:srgbClr val="29D4D4"/>
              </a:solidFill>
              <a:latin typeface="Geologica" pitchFamily="2" charset="0"/>
            </a:endParaRPr>
          </a:p>
          <a:p>
            <a:pPr marL="342900" indent="-34290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Унификация процесса создания </a:t>
            </a:r>
            <a:r>
              <a:rPr lang="en" sz="2000" b="1" dirty="0">
                <a:solidFill>
                  <a:srgbClr val="29D4D4"/>
                </a:solidFill>
                <a:latin typeface="Geologica" pitchFamily="2" charset="0"/>
              </a:rPr>
              <a:t>k8s </a:t>
            </a:r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кластеров</a:t>
            </a:r>
            <a:b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</a:br>
            <a:endParaRPr lang="ru-RU" sz="2000" b="1" dirty="0">
              <a:solidFill>
                <a:srgbClr val="29D4D4"/>
              </a:solidFill>
              <a:latin typeface="Geologica" pitchFamily="2" charset="0"/>
            </a:endParaRPr>
          </a:p>
          <a:p>
            <a:pPr marL="342900" indent="-34290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Автоматизация развертывания</a:t>
            </a:r>
            <a:b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</a:br>
            <a:endParaRPr lang="ru-RU" sz="2000" b="1" dirty="0">
              <a:solidFill>
                <a:srgbClr val="29D4D4"/>
              </a:solidFill>
              <a:latin typeface="Geologica" pitchFamily="2" charset="0"/>
            </a:endParaRPr>
          </a:p>
          <a:p>
            <a:pPr marL="342900" indent="-34290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Масштабирование</a:t>
            </a:r>
            <a:b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</a:br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и управление</a:t>
            </a:r>
            <a:b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</a:br>
            <a:endParaRPr lang="ru-RU" sz="2000" b="1" dirty="0">
              <a:solidFill>
                <a:srgbClr val="29D4D4"/>
              </a:solidFill>
              <a:latin typeface="Geologica" pitchFamily="2" charset="0"/>
            </a:endParaRPr>
          </a:p>
          <a:p>
            <a:pPr marL="342900" indent="-34290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Единый контроль</a:t>
            </a:r>
          </a:p>
        </p:txBody>
      </p:sp>
      <p:pic>
        <p:nvPicPr>
          <p:cNvPr id="8" name="Picture 2" descr="Introduction - The Cluster API Book">
            <a:extLst>
              <a:ext uri="{FF2B5EF4-FFF2-40B4-BE49-F238E27FC236}">
                <a16:creationId xmlns:a16="http://schemas.microsoft.com/office/drawing/2014/main" id="{5CF343CC-B0BC-D76E-E33A-2880EF8EA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387" y="2721114"/>
            <a:ext cx="2011602" cy="2603850"/>
          </a:xfrm>
          <a:prstGeom prst="roundRect">
            <a:avLst>
              <a:gd name="adj" fmla="val 2570"/>
            </a:avLst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с двумя скругленными соседними углами 26">
            <a:extLst>
              <a:ext uri="{FF2B5EF4-FFF2-40B4-BE49-F238E27FC236}">
                <a16:creationId xmlns:a16="http://schemas.microsoft.com/office/drawing/2014/main" id="{8C053F87-10B7-808C-2162-D83290D9AE9D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1BC825B-C075-ABE2-35B3-962DED59C7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5585C3-834C-CF7B-B821-26895AB5F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303154"/>
      </p:ext>
    </p:extLst>
  </p:cSld>
  <p:clrMapOvr>
    <a:masterClrMapping/>
  </p:clrMapOvr>
  <p:transition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15A85-9E10-2C53-4B44-3851125DD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размытие, синий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0D896B5-01DF-7DEC-E4AE-20DF1DD745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5CB4822-9B83-3D2A-6A1E-08801556E684}"/>
              </a:ext>
            </a:extLst>
          </p:cNvPr>
          <p:cNvSpPr txBox="1"/>
          <p:nvPr/>
        </p:nvSpPr>
        <p:spPr>
          <a:xfrm>
            <a:off x="396925" y="1440590"/>
            <a:ext cx="105647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F2F8FF"/>
                </a:solidFill>
                <a:latin typeface="Geologica" pitchFamily="2" charset="0"/>
              </a:rPr>
              <a:t>Начинался как проект </a:t>
            </a:r>
            <a:r>
              <a:rPr lang="en-US" sz="2000" dirty="0">
                <a:solidFill>
                  <a:srgbClr val="F2F8FF"/>
                </a:solidFill>
                <a:latin typeface="Geologica" pitchFamily="2" charset="0"/>
              </a:rPr>
              <a:t>SIG Cluster Lifecycle</a:t>
            </a:r>
            <a:br>
              <a:rPr lang="en-US" sz="2000" dirty="0">
                <a:solidFill>
                  <a:srgbClr val="F2F8FF"/>
                </a:solidFill>
                <a:latin typeface="Geologica" pitchFamily="2" charset="0"/>
              </a:rPr>
            </a:br>
            <a:endParaRPr lang="en-US" sz="2000" dirty="0">
              <a:solidFill>
                <a:srgbClr val="F2F8FF"/>
              </a:solidFill>
              <a:latin typeface="Geologica" pitchFamily="2" charset="0"/>
            </a:endParaRPr>
          </a:p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F2F8FF"/>
                </a:solidFill>
                <a:latin typeface="Geologica" pitchFamily="2" charset="0"/>
              </a:rPr>
              <a:t>Первый релиз состоялся в июле 2018 года</a:t>
            </a:r>
            <a:br>
              <a:rPr lang="en-US" sz="2000" dirty="0">
                <a:solidFill>
                  <a:srgbClr val="F2F8FF"/>
                </a:solidFill>
                <a:latin typeface="Geologica" pitchFamily="2" charset="0"/>
              </a:rPr>
            </a:br>
            <a:endParaRPr lang="ru-RU" sz="2000" dirty="0">
              <a:solidFill>
                <a:srgbClr val="F2F8FF"/>
              </a:solidFill>
              <a:latin typeface="Geologica" pitchFamily="2" charset="0"/>
            </a:endParaRPr>
          </a:p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F2F8FF"/>
                </a:solidFill>
                <a:latin typeface="Geologica" pitchFamily="2" charset="0"/>
              </a:rPr>
              <a:t>3.7</a:t>
            </a:r>
            <a:r>
              <a:rPr lang="en-US" sz="2000" dirty="0">
                <a:solidFill>
                  <a:srgbClr val="F2F8FF"/>
                </a:solidFill>
                <a:latin typeface="Geologica" pitchFamily="2" charset="0"/>
              </a:rPr>
              <a:t>k </a:t>
            </a:r>
            <a:r>
              <a:rPr lang="ru-RU" sz="2000" dirty="0">
                <a:solidFill>
                  <a:srgbClr val="F2F8FF"/>
                </a:solidFill>
                <a:latin typeface="Geologica" pitchFamily="2" charset="0"/>
              </a:rPr>
              <a:t>звезд на </a:t>
            </a:r>
            <a:r>
              <a:rPr lang="en-US" sz="2000" dirty="0">
                <a:solidFill>
                  <a:srgbClr val="F2F8FF"/>
                </a:solidFill>
                <a:latin typeface="Geologica" pitchFamily="2" charset="0"/>
              </a:rPr>
              <a:t>GitHub</a:t>
            </a:r>
            <a:br>
              <a:rPr lang="en-US" sz="2000" dirty="0">
                <a:solidFill>
                  <a:srgbClr val="F2F8FF"/>
                </a:solidFill>
                <a:latin typeface="Geologica" pitchFamily="2" charset="0"/>
              </a:rPr>
            </a:br>
            <a:endParaRPr lang="en-US" sz="2000" dirty="0">
              <a:solidFill>
                <a:srgbClr val="F2F8FF"/>
              </a:solidFill>
              <a:latin typeface="Geologica" pitchFamily="2" charset="0"/>
            </a:endParaRPr>
          </a:p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F2F8FF"/>
                </a:solidFill>
                <a:latin typeface="Geologica" pitchFamily="2" charset="0"/>
              </a:rPr>
              <a:t>Поддерживает десятки различных провайдеров</a:t>
            </a:r>
            <a:br>
              <a:rPr lang="en-US" sz="2000" dirty="0">
                <a:solidFill>
                  <a:srgbClr val="F2F8FF"/>
                </a:solidFill>
                <a:latin typeface="Geologica" pitchFamily="2" charset="0"/>
              </a:rPr>
            </a:br>
            <a:endParaRPr lang="ru-RU" sz="2000" dirty="0">
              <a:solidFill>
                <a:srgbClr val="F2F8FF"/>
              </a:solidFill>
              <a:latin typeface="Geologica" pitchFamily="2" charset="0"/>
            </a:endParaRPr>
          </a:p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F2F8FF"/>
                </a:solidFill>
                <a:latin typeface="Geologica" pitchFamily="2" charset="0"/>
              </a:rPr>
              <a:t>Фреймворк для управления жизненным циклом </a:t>
            </a:r>
            <a:r>
              <a:rPr lang="en-US" sz="2000" dirty="0">
                <a:solidFill>
                  <a:srgbClr val="F2F8FF"/>
                </a:solidFill>
                <a:latin typeface="Geologica" pitchFamily="2" charset="0"/>
              </a:rPr>
              <a:t>Kubernetes </a:t>
            </a:r>
            <a:r>
              <a:rPr lang="ru-RU" sz="2000" dirty="0">
                <a:solidFill>
                  <a:srgbClr val="F2F8FF"/>
                </a:solidFill>
                <a:latin typeface="Geologica" pitchFamily="2" charset="0"/>
              </a:rPr>
              <a:t>кластеров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3CB46F-CC01-8282-CB00-6A83F9D9A449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>
                <a:solidFill>
                  <a:srgbClr val="F2F8FF"/>
                </a:solidFill>
                <a:latin typeface="Geologica" pitchFamily="2" charset="0"/>
              </a:rPr>
              <a:t>C</a:t>
            </a:r>
            <a:r>
              <a:rPr lang="en-US" sz="4000" b="1" dirty="0">
                <a:solidFill>
                  <a:srgbClr val="F2F8FF"/>
                </a:solidFill>
                <a:latin typeface="Geologica" pitchFamily="2" charset="0"/>
              </a:rPr>
              <a:t>API</a:t>
            </a:r>
            <a:endParaRPr lang="ru-RU" sz="4000" b="1" dirty="0">
              <a:solidFill>
                <a:srgbClr val="F2F8FF"/>
              </a:solidFill>
              <a:latin typeface="Geologica" pitchFamily="2" charset="0"/>
            </a:endParaRPr>
          </a:p>
        </p:txBody>
      </p:sp>
      <p:sp>
        <p:nvSpPr>
          <p:cNvPr id="4" name="Прямоугольник с двумя скругленными соседними углами 3">
            <a:extLst>
              <a:ext uri="{FF2B5EF4-FFF2-40B4-BE49-F238E27FC236}">
                <a16:creationId xmlns:a16="http://schemas.microsoft.com/office/drawing/2014/main" id="{2694DC1C-7741-40E1-4545-3188F11055A6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CF8664-F68E-9DAA-6E1E-7FD60BF49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A067CC0-848E-13EB-7549-6F7538980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733227"/>
      </p:ext>
    </p:extLst>
  </p:cSld>
  <p:clrMapOvr>
    <a:masterClrMapping/>
  </p:clrMapOvr>
  <p:transition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15A85-9E10-2C53-4B44-3851125DD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размытие, синий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0D896B5-01DF-7DEC-E4AE-20DF1DD745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3CB46F-CC01-8282-CB00-6A83F9D9A449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4000" b="1" dirty="0">
                <a:solidFill>
                  <a:srgbClr val="F2F8FF"/>
                </a:solidFill>
                <a:latin typeface="Geologica" pitchFamily="2" charset="0"/>
              </a:rPr>
              <a:t>CAPI </a:t>
            </a:r>
            <a:r>
              <a:rPr lang="ru-RU" sz="4000" b="1" dirty="0">
                <a:solidFill>
                  <a:srgbClr val="F2F8FF"/>
                </a:solidFill>
                <a:latin typeface="Geologica" pitchFamily="2" charset="0"/>
              </a:rPr>
              <a:t>манифесты</a:t>
            </a:r>
          </a:p>
        </p:txBody>
      </p:sp>
      <p:sp>
        <p:nvSpPr>
          <p:cNvPr id="4" name="Прямоугольник с двумя скругленными соседними углами 3">
            <a:extLst>
              <a:ext uri="{FF2B5EF4-FFF2-40B4-BE49-F238E27FC236}">
                <a16:creationId xmlns:a16="http://schemas.microsoft.com/office/drawing/2014/main" id="{2694DC1C-7741-40E1-4545-3188F11055A6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CF8664-F68E-9DAA-6E1E-7FD60BF49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pic>
        <p:nvPicPr>
          <p:cNvPr id="2" name="Объект 10" descr="Изображение выглядит как текст, снимок экрана, программное обеспечение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1166479-BE99-DE79-5294-4695EB0C6A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937" y="972922"/>
            <a:ext cx="9252531" cy="5882504"/>
          </a:xfrm>
          <a:prstGeom prst="roundRect">
            <a:avLst>
              <a:gd name="adj" fmla="val 2570"/>
            </a:avLst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6A8672-5F2D-74FC-9EC0-418F2DC52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095268"/>
      </p:ext>
    </p:extLst>
  </p:cSld>
  <p:clrMapOvr>
    <a:masterClrMapping/>
  </p:clrMapOvr>
  <p:transition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15A85-9E10-2C53-4B44-3851125DD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размытие, синий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0D896B5-01DF-7DEC-E4AE-20DF1DD745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3CB46F-CC01-8282-CB00-6A83F9D9A449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4000" b="1" dirty="0">
                <a:solidFill>
                  <a:srgbClr val="F2F8FF"/>
                </a:solidFill>
                <a:latin typeface="Geologica" pitchFamily="2" charset="0"/>
              </a:rPr>
              <a:t>Metadata </a:t>
            </a:r>
            <a:r>
              <a:rPr lang="en" sz="4000" b="1" dirty="0" err="1">
                <a:solidFill>
                  <a:srgbClr val="F2F8FF"/>
                </a:solidFill>
                <a:latin typeface="Geologica" pitchFamily="2" charset="0"/>
              </a:rPr>
              <a:t>propogation</a:t>
            </a:r>
            <a:endParaRPr lang="ru-RU" sz="4000" b="1" dirty="0">
              <a:solidFill>
                <a:srgbClr val="F2F8FF"/>
              </a:solidFill>
              <a:latin typeface="Geologica" pitchFamily="2" charset="0"/>
            </a:endParaRPr>
          </a:p>
        </p:txBody>
      </p:sp>
      <p:sp>
        <p:nvSpPr>
          <p:cNvPr id="4" name="Прямоугольник с двумя скругленными соседними углами 3">
            <a:extLst>
              <a:ext uri="{FF2B5EF4-FFF2-40B4-BE49-F238E27FC236}">
                <a16:creationId xmlns:a16="http://schemas.microsoft.com/office/drawing/2014/main" id="{2694DC1C-7741-40E1-4545-3188F11055A6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CF8664-F68E-9DAA-6E1E-7FD60BF49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pic>
        <p:nvPicPr>
          <p:cNvPr id="7" name="Объект 6" descr="Изображение выглядит как диаграмма, зарисовка, линия, Пла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3E86F9E-AA21-2CB8-3837-0F06D99DE6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938" y="1284866"/>
            <a:ext cx="10066569" cy="5033285"/>
          </a:xfrm>
          <a:prstGeom prst="roundRect">
            <a:avLst>
              <a:gd name="adj" fmla="val 2570"/>
            </a:avLst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07731DA-D076-A4E5-C5B1-BD18BDA78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68471"/>
      </p:ext>
    </p:extLst>
  </p:cSld>
  <p:clrMapOvr>
    <a:masterClrMapping/>
  </p:clrMapOvr>
  <p:transition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15A85-9E10-2C53-4B44-3851125DD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размытие, синий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0D896B5-01DF-7DEC-E4AE-20DF1DD745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3CB46F-CC01-8282-CB00-6A83F9D9A449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4000" b="1" dirty="0">
                <a:solidFill>
                  <a:srgbClr val="F2F8FF"/>
                </a:solidFill>
                <a:latin typeface="Geologica" pitchFamily="2" charset="0"/>
              </a:rPr>
              <a:t>Cluster</a:t>
            </a:r>
            <a:endParaRPr lang="ru-RU" sz="4000" b="1" dirty="0">
              <a:solidFill>
                <a:srgbClr val="F2F8FF"/>
              </a:solidFill>
              <a:latin typeface="Geologica" pitchFamily="2" charset="0"/>
            </a:endParaRPr>
          </a:p>
        </p:txBody>
      </p:sp>
      <p:sp>
        <p:nvSpPr>
          <p:cNvPr id="4" name="Прямоугольник с двумя скругленными соседними углами 3">
            <a:extLst>
              <a:ext uri="{FF2B5EF4-FFF2-40B4-BE49-F238E27FC236}">
                <a16:creationId xmlns:a16="http://schemas.microsoft.com/office/drawing/2014/main" id="{2694DC1C-7741-40E1-4545-3188F11055A6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CF8664-F68E-9DAA-6E1E-7FD60BF49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pic>
        <p:nvPicPr>
          <p:cNvPr id="2" name="Объект 6" descr="Изображение выглядит как диаграмма, зарисовка, линия, Пла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528045B-9841-9B21-4BC9-D73E0191E3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254" y="1270968"/>
            <a:ext cx="10084556" cy="5042278"/>
          </a:xfrm>
          <a:prstGeom prst="roundRect">
            <a:avLst>
              <a:gd name="adj" fmla="val 2570"/>
            </a:avLst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F640B01-99B8-3275-0888-6C9572A1A026}"/>
              </a:ext>
            </a:extLst>
          </p:cNvPr>
          <p:cNvSpPr/>
          <p:nvPr/>
        </p:nvSpPr>
        <p:spPr>
          <a:xfrm>
            <a:off x="1469731" y="1306922"/>
            <a:ext cx="1329225" cy="94562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29D4D4"/>
              </a:highlight>
            </a:endParaRP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7BA85B88-54D2-8620-ED95-D6B7D39A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035120"/>
      </p:ext>
    </p:extLst>
  </p:cSld>
  <p:clrMapOvr>
    <a:masterClrMapping/>
  </p:clrMapOvr>
  <p:transition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623EC9-5975-AAC1-EC8E-ADB168B20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размытие, синий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BE6B153-D6EB-55B3-E2B6-E1125F71FB5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29801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BA466E-4481-C777-1CB8-DA766E809645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4000" b="1" dirty="0">
                <a:solidFill>
                  <a:srgbClr val="F2F8FF"/>
                </a:solidFill>
                <a:latin typeface="Geologica" pitchFamily="2" charset="0"/>
              </a:rPr>
              <a:t>Cluster Spec</a:t>
            </a:r>
            <a:endParaRPr lang="ru-RU" sz="4000" b="1" dirty="0">
              <a:solidFill>
                <a:srgbClr val="F2F8FF"/>
              </a:solidFill>
              <a:latin typeface="Geologica" pitchFamily="2" charset="0"/>
            </a:endParaRPr>
          </a:p>
        </p:txBody>
      </p:sp>
      <p:sp>
        <p:nvSpPr>
          <p:cNvPr id="9" name="Прямоугольник с двумя скругленными соседними углами 8">
            <a:extLst>
              <a:ext uri="{FF2B5EF4-FFF2-40B4-BE49-F238E27FC236}">
                <a16:creationId xmlns:a16="http://schemas.microsoft.com/office/drawing/2014/main" id="{7F46EA28-0D6D-4A4B-0905-FBB5756A5640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BF58425-2F1A-9F32-6885-17278B02D9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AD955D6A-3543-B0E0-2E99-DC417C2CC46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2426" y="1410547"/>
            <a:ext cx="9826180" cy="4898178"/>
          </a:xfrm>
          <a:ln w="0">
            <a:noFill/>
          </a:ln>
        </p:spPr>
        <p:txBody>
          <a:bodyPr>
            <a:normAutofit fontScale="77500" lnSpcReduction="20000"/>
          </a:bodyPr>
          <a:lstStyle/>
          <a:p>
            <a:r>
              <a:rPr lang="en" dirty="0">
                <a:solidFill>
                  <a:schemeClr val="bg1"/>
                </a:solidFill>
              </a:rPr>
              <a:t>spec:</a:t>
            </a:r>
          </a:p>
          <a:p>
            <a:r>
              <a:rPr lang="en" dirty="0">
                <a:solidFill>
                  <a:schemeClr val="bg1"/>
                </a:solidFill>
              </a:rPr>
              <a:t>  </a:t>
            </a:r>
            <a:r>
              <a:rPr lang="en" dirty="0" err="1">
                <a:solidFill>
                  <a:schemeClr val="bg1"/>
                </a:solidFill>
              </a:rPr>
              <a:t>clusterNetwork</a:t>
            </a:r>
            <a:r>
              <a:rPr lang="en" dirty="0">
                <a:solidFill>
                  <a:schemeClr val="bg1"/>
                </a:solidFill>
              </a:rPr>
              <a:t>:</a:t>
            </a:r>
          </a:p>
          <a:p>
            <a:r>
              <a:rPr lang="en" dirty="0">
                <a:solidFill>
                  <a:schemeClr val="bg1"/>
                </a:solidFill>
              </a:rPr>
              <a:t>    pods:</a:t>
            </a:r>
          </a:p>
          <a:p>
            <a:r>
              <a:rPr lang="en" dirty="0">
                <a:solidFill>
                  <a:schemeClr val="bg1"/>
                </a:solidFill>
              </a:rPr>
              <a:t>      </a:t>
            </a:r>
            <a:r>
              <a:rPr lang="en" dirty="0" err="1">
                <a:solidFill>
                  <a:schemeClr val="bg1"/>
                </a:solidFill>
              </a:rPr>
              <a:t>cidrBlocks</a:t>
            </a:r>
            <a:r>
              <a:rPr lang="en" dirty="0">
                <a:solidFill>
                  <a:schemeClr val="bg1"/>
                </a:solidFill>
              </a:rPr>
              <a:t>: ["192.168.0.0/16"]</a:t>
            </a:r>
          </a:p>
          <a:p>
            <a:r>
              <a:rPr lang="en" dirty="0">
                <a:solidFill>
                  <a:schemeClr val="bg1"/>
                </a:solidFill>
              </a:rPr>
              <a:t>    services:</a:t>
            </a:r>
          </a:p>
          <a:p>
            <a:r>
              <a:rPr lang="en" dirty="0">
                <a:solidFill>
                  <a:schemeClr val="bg1"/>
                </a:solidFill>
              </a:rPr>
              <a:t>      </a:t>
            </a:r>
            <a:r>
              <a:rPr lang="en" dirty="0" err="1">
                <a:solidFill>
                  <a:schemeClr val="bg1"/>
                </a:solidFill>
              </a:rPr>
              <a:t>cidrBlocks</a:t>
            </a:r>
            <a:r>
              <a:rPr lang="en" dirty="0">
                <a:solidFill>
                  <a:schemeClr val="bg1"/>
                </a:solidFill>
              </a:rPr>
              <a:t>: ["10.96.0.0/12"]</a:t>
            </a:r>
          </a:p>
          <a:p>
            <a:r>
              <a:rPr lang="en" dirty="0">
                <a:solidFill>
                  <a:schemeClr val="bg1"/>
                </a:solidFill>
              </a:rPr>
              <a:t>  </a:t>
            </a:r>
            <a:r>
              <a:rPr lang="en" dirty="0" err="1">
                <a:solidFill>
                  <a:schemeClr val="bg1"/>
                </a:solidFill>
              </a:rPr>
              <a:t>infrastructureRef</a:t>
            </a:r>
            <a:r>
              <a:rPr lang="en" dirty="0">
                <a:solidFill>
                  <a:schemeClr val="bg1"/>
                </a:solidFill>
              </a:rPr>
              <a:t>:</a:t>
            </a:r>
          </a:p>
          <a:p>
            <a:r>
              <a:rPr lang="en" dirty="0">
                <a:solidFill>
                  <a:schemeClr val="bg1"/>
                </a:solidFill>
              </a:rPr>
              <a:t>    </a:t>
            </a:r>
            <a:r>
              <a:rPr lang="en" dirty="0" err="1">
                <a:solidFill>
                  <a:schemeClr val="bg1"/>
                </a:solidFill>
              </a:rPr>
              <a:t>apiVersion</a:t>
            </a:r>
            <a:r>
              <a:rPr lang="en" dirty="0">
                <a:solidFill>
                  <a:schemeClr val="bg1"/>
                </a:solidFill>
              </a:rPr>
              <a:t>: infrastructure.cluster.x-k8s.io/v1beta1</a:t>
            </a:r>
          </a:p>
          <a:p>
            <a:r>
              <a:rPr lang="en" dirty="0">
                <a:solidFill>
                  <a:schemeClr val="bg1"/>
                </a:solidFill>
              </a:rPr>
              <a:t>    kind: </a:t>
            </a:r>
            <a:r>
              <a:rPr lang="en" dirty="0" err="1">
                <a:solidFill>
                  <a:schemeClr val="bg1"/>
                </a:solidFill>
              </a:rPr>
              <a:t>AWSCluster</a:t>
            </a:r>
            <a:endParaRPr lang="en" dirty="0">
              <a:solidFill>
                <a:schemeClr val="bg1"/>
              </a:solidFill>
            </a:endParaRPr>
          </a:p>
          <a:p>
            <a:r>
              <a:rPr lang="en" dirty="0">
                <a:solidFill>
                  <a:schemeClr val="bg1"/>
                </a:solidFill>
              </a:rPr>
              <a:t>    name: my-cluster</a:t>
            </a:r>
          </a:p>
          <a:p>
            <a:r>
              <a:rPr lang="en" dirty="0">
                <a:solidFill>
                  <a:schemeClr val="bg1"/>
                </a:solidFill>
              </a:rPr>
              <a:t>  </a:t>
            </a:r>
            <a:r>
              <a:rPr lang="en" dirty="0" err="1">
                <a:solidFill>
                  <a:schemeClr val="bg1"/>
                </a:solidFill>
              </a:rPr>
              <a:t>controlPlaneRef</a:t>
            </a:r>
            <a:r>
              <a:rPr lang="en" dirty="0">
                <a:solidFill>
                  <a:schemeClr val="bg1"/>
                </a:solidFill>
              </a:rPr>
              <a:t>:</a:t>
            </a:r>
          </a:p>
          <a:p>
            <a:r>
              <a:rPr lang="en" dirty="0">
                <a:solidFill>
                  <a:schemeClr val="bg1"/>
                </a:solidFill>
              </a:rPr>
              <a:t>    </a:t>
            </a:r>
            <a:r>
              <a:rPr lang="en" dirty="0" err="1">
                <a:solidFill>
                  <a:schemeClr val="bg1"/>
                </a:solidFill>
              </a:rPr>
              <a:t>apiVersion</a:t>
            </a:r>
            <a:r>
              <a:rPr lang="en" dirty="0">
                <a:solidFill>
                  <a:schemeClr val="bg1"/>
                </a:solidFill>
              </a:rPr>
              <a:t>: controlplane.cluster.x-k8s.io/v1beta1</a:t>
            </a:r>
          </a:p>
          <a:p>
            <a:r>
              <a:rPr lang="en" dirty="0">
                <a:solidFill>
                  <a:schemeClr val="bg1"/>
                </a:solidFill>
              </a:rPr>
              <a:t>    kind: </a:t>
            </a:r>
            <a:r>
              <a:rPr lang="en" dirty="0" err="1">
                <a:solidFill>
                  <a:schemeClr val="bg1"/>
                </a:solidFill>
              </a:rPr>
              <a:t>KubeadmControlPlane</a:t>
            </a:r>
            <a:endParaRPr lang="en" dirty="0">
              <a:solidFill>
                <a:schemeClr val="bg1"/>
              </a:solidFill>
            </a:endParaRPr>
          </a:p>
          <a:p>
            <a:r>
              <a:rPr lang="en" dirty="0">
                <a:solidFill>
                  <a:schemeClr val="bg1"/>
                </a:solidFill>
              </a:rPr>
              <a:t>    name: my-cluster-control-plane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5EC4B9A6-C545-2C2C-6815-ED5F5844C38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A8001B-EB2B-9047-8472-BA558FB4A55C}" type="slidenum">
              <a:rPr lang="en-RU" smtClean="0"/>
              <a:pPr/>
              <a:t>15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460482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15A85-9E10-2C53-4B44-3851125DD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размытие, синий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0D896B5-01DF-7DEC-E4AE-20DF1DD745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3CB46F-CC01-8282-CB00-6A83F9D9A449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4000" b="1" dirty="0" err="1">
                <a:solidFill>
                  <a:srgbClr val="F2F8FF"/>
                </a:solidFill>
                <a:latin typeface="Geologica" pitchFamily="2" charset="0"/>
              </a:rPr>
              <a:t>InfraCluster</a:t>
            </a:r>
            <a:endParaRPr lang="ru-RU" sz="4000" b="1" dirty="0">
              <a:solidFill>
                <a:srgbClr val="F2F8FF"/>
              </a:solidFill>
              <a:latin typeface="Geologica" pitchFamily="2" charset="0"/>
            </a:endParaRPr>
          </a:p>
        </p:txBody>
      </p:sp>
      <p:sp>
        <p:nvSpPr>
          <p:cNvPr id="4" name="Прямоугольник с двумя скругленными соседними углами 3">
            <a:extLst>
              <a:ext uri="{FF2B5EF4-FFF2-40B4-BE49-F238E27FC236}">
                <a16:creationId xmlns:a16="http://schemas.microsoft.com/office/drawing/2014/main" id="{2694DC1C-7741-40E1-4545-3188F11055A6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CF8664-F68E-9DAA-6E1E-7FD60BF49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pic>
        <p:nvPicPr>
          <p:cNvPr id="7" name="Объект 6" descr="Изображение выглядит как диаграмма, зарисовка, линия, Пла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62E3F01-301A-73D1-613C-0EA5769408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894" y="1220788"/>
            <a:ext cx="10566400" cy="5283200"/>
          </a:xfrm>
          <a:prstGeom prst="roundRect">
            <a:avLst>
              <a:gd name="adj" fmla="val 2570"/>
            </a:avLst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C136A43-46F7-3709-2501-8E5839F38579}"/>
              </a:ext>
            </a:extLst>
          </p:cNvPr>
          <p:cNvSpPr/>
          <p:nvPr/>
        </p:nvSpPr>
        <p:spPr>
          <a:xfrm>
            <a:off x="541093" y="3949761"/>
            <a:ext cx="2174229" cy="70587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C0F27C26-9BBA-D704-C8A1-98176A483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924910"/>
      </p:ext>
    </p:extLst>
  </p:cSld>
  <p:clrMapOvr>
    <a:masterClrMapping/>
  </p:clrMapOvr>
  <p:transition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7DE31-357A-CD89-284D-CC3F443E4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размытие, синий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8FFD1E6-1D0E-08D5-4A97-6CE69A88265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29801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331D15-D02C-3648-71BE-B9F2BD64AF76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4000" b="1" dirty="0" err="1">
                <a:solidFill>
                  <a:srgbClr val="F2F8FF"/>
                </a:solidFill>
                <a:latin typeface="Geologica" pitchFamily="2" charset="0"/>
              </a:rPr>
              <a:t>InfraCluster</a:t>
            </a:r>
            <a:r>
              <a:rPr lang="en" sz="4000" b="1" dirty="0">
                <a:solidFill>
                  <a:srgbClr val="F2F8FF"/>
                </a:solidFill>
                <a:latin typeface="Geologica" pitchFamily="2" charset="0"/>
              </a:rPr>
              <a:t> Spec</a:t>
            </a:r>
            <a:endParaRPr lang="ru-RU" sz="4000" b="1" dirty="0">
              <a:solidFill>
                <a:srgbClr val="F2F8FF"/>
              </a:solidFill>
              <a:latin typeface="Geologica" pitchFamily="2" charset="0"/>
            </a:endParaRPr>
          </a:p>
        </p:txBody>
      </p:sp>
      <p:sp>
        <p:nvSpPr>
          <p:cNvPr id="7" name="Прямоугольник с двумя скругленными соседними углами 6">
            <a:extLst>
              <a:ext uri="{FF2B5EF4-FFF2-40B4-BE49-F238E27FC236}">
                <a16:creationId xmlns:a16="http://schemas.microsoft.com/office/drawing/2014/main" id="{E2B0B0FF-7621-2471-BA66-14E74A2E4CBB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109297-E244-CBD8-A93F-B86A2825DD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BF1165-737D-E86F-D236-A9D49F94946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A8001B-EB2B-9047-8472-BA558FB4A55C}" type="slidenum">
              <a:rPr lang="en-RU" smtClean="0"/>
              <a:pPr/>
              <a:t>17</a:t>
            </a:fld>
            <a:endParaRPr lang="en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CADE37E-4648-7F6A-FA4E-ACF3CFE44B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6398" y="1220400"/>
            <a:ext cx="9871335" cy="4914000"/>
          </a:xfrm>
        </p:spPr>
        <p:txBody>
          <a:bodyPr>
            <a:normAutofit fontScale="92500" lnSpcReduction="20000"/>
          </a:bodyPr>
          <a:lstStyle/>
          <a:p>
            <a:r>
              <a:rPr lang="en" dirty="0">
                <a:solidFill>
                  <a:schemeClr val="bg1"/>
                </a:solidFill>
              </a:rPr>
              <a:t>spec:</a:t>
            </a:r>
          </a:p>
          <a:p>
            <a:r>
              <a:rPr lang="en" dirty="0">
                <a:solidFill>
                  <a:schemeClr val="bg1"/>
                </a:solidFill>
              </a:rPr>
              <a:t>  region: us-west-2</a:t>
            </a:r>
          </a:p>
          <a:p>
            <a:r>
              <a:rPr lang="en" dirty="0">
                <a:solidFill>
                  <a:schemeClr val="bg1"/>
                </a:solidFill>
              </a:rPr>
              <a:t>  network:</a:t>
            </a:r>
          </a:p>
          <a:p>
            <a:r>
              <a:rPr lang="en" dirty="0">
                <a:solidFill>
                  <a:schemeClr val="bg1"/>
                </a:solidFill>
              </a:rPr>
              <a:t>    </a:t>
            </a:r>
            <a:r>
              <a:rPr lang="en" dirty="0" err="1">
                <a:solidFill>
                  <a:schemeClr val="bg1"/>
                </a:solidFill>
              </a:rPr>
              <a:t>vpc</a:t>
            </a:r>
            <a:r>
              <a:rPr lang="en" dirty="0">
                <a:solidFill>
                  <a:schemeClr val="bg1"/>
                </a:solidFill>
              </a:rPr>
              <a:t>:</a:t>
            </a:r>
          </a:p>
          <a:p>
            <a:r>
              <a:rPr lang="en" dirty="0">
                <a:solidFill>
                  <a:schemeClr val="bg1"/>
                </a:solidFill>
              </a:rPr>
              <a:t>      id: "vpc-0abcd1234efgh5678"</a:t>
            </a:r>
          </a:p>
          <a:p>
            <a:r>
              <a:rPr lang="en" dirty="0">
                <a:solidFill>
                  <a:schemeClr val="bg1"/>
                </a:solidFill>
              </a:rPr>
              <a:t>    subnets:</a:t>
            </a:r>
          </a:p>
          <a:p>
            <a:r>
              <a:rPr lang="en" dirty="0">
                <a:solidFill>
                  <a:schemeClr val="bg1"/>
                </a:solidFill>
              </a:rPr>
              <a:t>      - id: "subnet-0abcd1234efgh5678"</a:t>
            </a:r>
          </a:p>
          <a:p>
            <a:r>
              <a:rPr lang="en" dirty="0">
                <a:solidFill>
                  <a:schemeClr val="bg1"/>
                </a:solidFill>
              </a:rPr>
              <a:t>        role: public</a:t>
            </a:r>
          </a:p>
          <a:p>
            <a:r>
              <a:rPr lang="en" dirty="0">
                <a:solidFill>
                  <a:schemeClr val="bg1"/>
                </a:solidFill>
              </a:rPr>
              <a:t>      - id: "subnet-0abcd1234efgh5679"</a:t>
            </a:r>
          </a:p>
          <a:p>
            <a:r>
              <a:rPr lang="en" dirty="0">
                <a:solidFill>
                  <a:schemeClr val="bg1"/>
                </a:solidFill>
              </a:rPr>
              <a:t>        role: private</a:t>
            </a:r>
          </a:p>
          <a:p>
            <a:r>
              <a:rPr lang="en" dirty="0">
                <a:solidFill>
                  <a:schemeClr val="bg1"/>
                </a:solidFill>
              </a:rPr>
              <a:t>  </a:t>
            </a:r>
            <a:r>
              <a:rPr lang="en" dirty="0" err="1">
                <a:solidFill>
                  <a:schemeClr val="bg1"/>
                </a:solidFill>
              </a:rPr>
              <a:t>controlPlaneEndpoint</a:t>
            </a:r>
            <a:r>
              <a:rPr lang="en" dirty="0">
                <a:solidFill>
                  <a:schemeClr val="bg1"/>
                </a:solidFill>
              </a:rPr>
              <a:t>:</a:t>
            </a:r>
          </a:p>
          <a:p>
            <a:r>
              <a:rPr lang="en" dirty="0">
                <a:solidFill>
                  <a:schemeClr val="bg1"/>
                </a:solidFill>
              </a:rPr>
              <a:t>    host: "my-cluster-</a:t>
            </a:r>
            <a:r>
              <a:rPr lang="en" dirty="0" err="1">
                <a:solidFill>
                  <a:schemeClr val="bg1"/>
                </a:solidFill>
              </a:rPr>
              <a:t>api.example.com</a:t>
            </a:r>
            <a:r>
              <a:rPr lang="en" dirty="0">
                <a:solidFill>
                  <a:schemeClr val="bg1"/>
                </a:solidFill>
              </a:rPr>
              <a:t>"</a:t>
            </a:r>
          </a:p>
          <a:p>
            <a:r>
              <a:rPr lang="en" dirty="0">
                <a:solidFill>
                  <a:schemeClr val="bg1"/>
                </a:solidFill>
              </a:rPr>
              <a:t>    port: 6443</a:t>
            </a:r>
          </a:p>
        </p:txBody>
      </p:sp>
    </p:spTree>
    <p:extLst>
      <p:ext uri="{BB962C8B-B14F-4D97-AF65-F5344CB8AC3E}">
        <p14:creationId xmlns:p14="http://schemas.microsoft.com/office/powerpoint/2010/main" val="4191914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15A85-9E10-2C53-4B44-3851125DD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размытие, синий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0D896B5-01DF-7DEC-E4AE-20DF1DD745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3CB46F-CC01-8282-CB00-6A83F9D9A449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4000" b="1" dirty="0" err="1">
                <a:solidFill>
                  <a:srgbClr val="F2F8FF"/>
                </a:solidFill>
                <a:latin typeface="Geologica" pitchFamily="2" charset="0"/>
              </a:rPr>
              <a:t>KubeadmControlPlane</a:t>
            </a:r>
            <a:endParaRPr lang="ru-RU" sz="4000" b="1" dirty="0">
              <a:solidFill>
                <a:srgbClr val="F2F8FF"/>
              </a:solidFill>
              <a:latin typeface="Geologica" pitchFamily="2" charset="0"/>
            </a:endParaRPr>
          </a:p>
        </p:txBody>
      </p:sp>
      <p:sp>
        <p:nvSpPr>
          <p:cNvPr id="4" name="Прямоугольник с двумя скругленными соседними углами 3">
            <a:extLst>
              <a:ext uri="{FF2B5EF4-FFF2-40B4-BE49-F238E27FC236}">
                <a16:creationId xmlns:a16="http://schemas.microsoft.com/office/drawing/2014/main" id="{2694DC1C-7741-40E1-4545-3188F11055A6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CF8664-F68E-9DAA-6E1E-7FD60BF49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pic>
        <p:nvPicPr>
          <p:cNvPr id="2" name="Объект 6" descr="Изображение выглядит как диаграмма, зарисовка, линия, Пла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EE744D9-28E0-1A5E-3DC1-D04E588E93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894" y="1220788"/>
            <a:ext cx="10566400" cy="5283200"/>
          </a:xfrm>
          <a:prstGeom prst="roundRect">
            <a:avLst>
              <a:gd name="adj" fmla="val 2570"/>
            </a:avLst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9060D64-16FF-28F7-E8CB-1DB109C1BD2C}"/>
              </a:ext>
            </a:extLst>
          </p:cNvPr>
          <p:cNvSpPr/>
          <p:nvPr/>
        </p:nvSpPr>
        <p:spPr>
          <a:xfrm>
            <a:off x="5369522" y="2163358"/>
            <a:ext cx="1230658" cy="70587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4A26C0AC-25A8-1797-6F58-8580A1AD6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693927"/>
      </p:ext>
    </p:extLst>
  </p:cSld>
  <p:clrMapOvr>
    <a:masterClrMapping/>
  </p:clrMapOvr>
  <p:transition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7DE31-357A-CD89-284D-CC3F443E4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размытие, синий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8FFD1E6-1D0E-08D5-4A97-6CE69A88265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331D15-D02C-3648-71BE-B9F2BD64AF76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4000" b="1" dirty="0" err="1">
                <a:solidFill>
                  <a:srgbClr val="F2F8FF"/>
                </a:solidFill>
                <a:latin typeface="Geologica" pitchFamily="2" charset="0"/>
              </a:rPr>
              <a:t>KubeadmControlPlane</a:t>
            </a:r>
            <a:r>
              <a:rPr lang="en" sz="4000" b="1" dirty="0">
                <a:solidFill>
                  <a:srgbClr val="F2F8FF"/>
                </a:solidFill>
                <a:latin typeface="Geologica" pitchFamily="2" charset="0"/>
              </a:rPr>
              <a:t> Spec</a:t>
            </a:r>
            <a:endParaRPr lang="ru-RU" sz="4000" b="1" dirty="0">
              <a:solidFill>
                <a:srgbClr val="F2F8FF"/>
              </a:solidFill>
              <a:latin typeface="Geologica" pitchFamily="2" charset="0"/>
            </a:endParaRPr>
          </a:p>
        </p:txBody>
      </p:sp>
      <p:sp>
        <p:nvSpPr>
          <p:cNvPr id="7" name="Прямоугольник с двумя скругленными соседними углами 6">
            <a:extLst>
              <a:ext uri="{FF2B5EF4-FFF2-40B4-BE49-F238E27FC236}">
                <a16:creationId xmlns:a16="http://schemas.microsoft.com/office/drawing/2014/main" id="{E2B0B0FF-7621-2471-BA66-14E74A2E4CBB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109297-E244-CBD8-A93F-B86A2825DD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12" name="Текст 5">
            <a:extLst>
              <a:ext uri="{FF2B5EF4-FFF2-40B4-BE49-F238E27FC236}">
                <a16:creationId xmlns:a16="http://schemas.microsoft.com/office/drawing/2014/main" id="{44FCBAC5-0B9C-6EF3-0391-CF00232F77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6398" y="1220400"/>
            <a:ext cx="11154338" cy="4914000"/>
          </a:xfrm>
        </p:spPr>
        <p:txBody>
          <a:bodyPr>
            <a:normAutofit fontScale="92500" lnSpcReduction="20000"/>
          </a:bodyPr>
          <a:lstStyle/>
          <a:p>
            <a:r>
              <a:rPr lang="en" dirty="0">
                <a:solidFill>
                  <a:schemeClr val="bg1"/>
                </a:solidFill>
              </a:rPr>
              <a:t>spec:</a:t>
            </a:r>
          </a:p>
          <a:p>
            <a:r>
              <a:rPr lang="en" dirty="0">
                <a:solidFill>
                  <a:schemeClr val="bg1"/>
                </a:solidFill>
              </a:rPr>
              <a:t>  replicas: 3</a:t>
            </a:r>
          </a:p>
          <a:p>
            <a:r>
              <a:rPr lang="en" dirty="0">
                <a:solidFill>
                  <a:schemeClr val="bg1"/>
                </a:solidFill>
              </a:rPr>
              <a:t>  version: v1.27.3</a:t>
            </a:r>
          </a:p>
          <a:p>
            <a:r>
              <a:rPr lang="en" dirty="0">
                <a:solidFill>
                  <a:schemeClr val="bg1"/>
                </a:solidFill>
              </a:rPr>
              <a:t>  </a:t>
            </a:r>
            <a:r>
              <a:rPr lang="en" dirty="0" err="1">
                <a:solidFill>
                  <a:schemeClr val="bg1"/>
                </a:solidFill>
              </a:rPr>
              <a:t>kubeadmConfigSpec</a:t>
            </a:r>
            <a:r>
              <a:rPr lang="en" dirty="0">
                <a:solidFill>
                  <a:schemeClr val="bg1"/>
                </a:solidFill>
              </a:rPr>
              <a:t>:</a:t>
            </a:r>
          </a:p>
          <a:p>
            <a:r>
              <a:rPr lang="en" dirty="0">
                <a:solidFill>
                  <a:schemeClr val="bg1"/>
                </a:solidFill>
              </a:rPr>
              <a:t>    </a:t>
            </a:r>
            <a:r>
              <a:rPr lang="en" dirty="0" err="1">
                <a:solidFill>
                  <a:schemeClr val="bg1"/>
                </a:solidFill>
              </a:rPr>
              <a:t>clusterConfiguration</a:t>
            </a:r>
            <a:r>
              <a:rPr lang="en" dirty="0">
                <a:solidFill>
                  <a:schemeClr val="bg1"/>
                </a:solidFill>
              </a:rPr>
              <a:t>:</a:t>
            </a:r>
          </a:p>
          <a:p>
            <a:r>
              <a:rPr lang="en" dirty="0">
                <a:solidFill>
                  <a:schemeClr val="bg1"/>
                </a:solidFill>
              </a:rPr>
              <a:t>      </a:t>
            </a:r>
            <a:r>
              <a:rPr lang="en" dirty="0" err="1">
                <a:solidFill>
                  <a:schemeClr val="bg1"/>
                </a:solidFill>
              </a:rPr>
              <a:t>apiServer</a:t>
            </a:r>
            <a:r>
              <a:rPr lang="en" dirty="0">
                <a:solidFill>
                  <a:schemeClr val="bg1"/>
                </a:solidFill>
              </a:rPr>
              <a:t>:</a:t>
            </a:r>
          </a:p>
          <a:p>
            <a:r>
              <a:rPr lang="en" dirty="0">
                <a:solidFill>
                  <a:schemeClr val="bg1"/>
                </a:solidFill>
              </a:rPr>
              <a:t>        </a:t>
            </a:r>
            <a:r>
              <a:rPr lang="en" dirty="0" err="1">
                <a:solidFill>
                  <a:schemeClr val="bg1"/>
                </a:solidFill>
              </a:rPr>
              <a:t>extraArgs</a:t>
            </a:r>
            <a:r>
              <a:rPr lang="en" dirty="0">
                <a:solidFill>
                  <a:schemeClr val="bg1"/>
                </a:solidFill>
              </a:rPr>
              <a:t>:</a:t>
            </a:r>
          </a:p>
          <a:p>
            <a:r>
              <a:rPr lang="en" dirty="0">
                <a:solidFill>
                  <a:schemeClr val="bg1"/>
                </a:solidFill>
              </a:rPr>
              <a:t>          enable-admission-plugins: "</a:t>
            </a:r>
            <a:r>
              <a:rPr lang="en" dirty="0" err="1">
                <a:solidFill>
                  <a:schemeClr val="bg1"/>
                </a:solidFill>
              </a:rPr>
              <a:t>NodeRestriction</a:t>
            </a:r>
            <a:r>
              <a:rPr lang="en" dirty="0">
                <a:solidFill>
                  <a:schemeClr val="bg1"/>
                </a:solidFill>
              </a:rPr>
              <a:t>"</a:t>
            </a:r>
          </a:p>
          <a:p>
            <a:r>
              <a:rPr lang="en" dirty="0" err="1">
                <a:solidFill>
                  <a:schemeClr val="bg1"/>
                </a:solidFill>
              </a:rPr>
              <a:t>infrastructureRef</a:t>
            </a:r>
            <a:r>
              <a:rPr lang="en" dirty="0">
                <a:solidFill>
                  <a:schemeClr val="bg1"/>
                </a:solidFill>
              </a:rPr>
              <a:t>:</a:t>
            </a:r>
          </a:p>
          <a:p>
            <a:r>
              <a:rPr lang="en" dirty="0">
                <a:solidFill>
                  <a:schemeClr val="bg1"/>
                </a:solidFill>
              </a:rPr>
              <a:t>      </a:t>
            </a:r>
            <a:r>
              <a:rPr lang="en" dirty="0" err="1">
                <a:solidFill>
                  <a:schemeClr val="bg1"/>
                </a:solidFill>
              </a:rPr>
              <a:t>apiVersion</a:t>
            </a:r>
            <a:r>
              <a:rPr lang="en" dirty="0">
                <a:solidFill>
                  <a:schemeClr val="bg1"/>
                </a:solidFill>
              </a:rPr>
              <a:t>: infrastructure.cluster.x-k8s.io/v1beta1</a:t>
            </a:r>
          </a:p>
          <a:p>
            <a:r>
              <a:rPr lang="en" dirty="0">
                <a:solidFill>
                  <a:schemeClr val="bg1"/>
                </a:solidFill>
              </a:rPr>
              <a:t>      kind: </a:t>
            </a:r>
            <a:r>
              <a:rPr lang="en" dirty="0" err="1">
                <a:solidFill>
                  <a:schemeClr val="bg1"/>
                </a:solidFill>
              </a:rPr>
              <a:t>AWSMachineTemplate</a:t>
            </a:r>
            <a:endParaRPr lang="en" dirty="0">
              <a:solidFill>
                <a:schemeClr val="bg1"/>
              </a:solidFill>
            </a:endParaRPr>
          </a:p>
          <a:p>
            <a:r>
              <a:rPr lang="en" dirty="0">
                <a:solidFill>
                  <a:schemeClr val="bg1"/>
                </a:solidFill>
              </a:rPr>
              <a:t>      name: my-control-plane-machine-template</a:t>
            </a:r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B6253762-5745-8571-DCFB-8EA976859A8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A8001B-EB2B-9047-8472-BA558FB4A55C}" type="slidenum">
              <a:rPr lang="en-RU" smtClean="0"/>
              <a:pPr/>
              <a:t>19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994344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15A85-9E10-2C53-4B44-3851125DD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размытие, синий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0D896B5-01DF-7DEC-E4AE-20DF1DD745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3CB46F-CC01-8282-CB00-6A83F9D9A449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>
                <a:solidFill>
                  <a:srgbClr val="F2F8FF"/>
                </a:solidFill>
                <a:latin typeface="Geologica" pitchFamily="2" charset="0"/>
              </a:rPr>
              <a:t>M</a:t>
            </a:r>
            <a:r>
              <a:rPr lang="en-US" sz="4000" b="1" dirty="0" err="1">
                <a:solidFill>
                  <a:srgbClr val="F2F8FF"/>
                </a:solidFill>
                <a:latin typeface="Geologica" pitchFamily="2" charset="0"/>
              </a:rPr>
              <a:t>achineDeployment</a:t>
            </a:r>
            <a:endParaRPr lang="ru-RU" sz="4000" b="1" dirty="0">
              <a:solidFill>
                <a:srgbClr val="F2F8FF"/>
              </a:solidFill>
              <a:latin typeface="Geologica" pitchFamily="2" charset="0"/>
            </a:endParaRPr>
          </a:p>
        </p:txBody>
      </p:sp>
      <p:sp>
        <p:nvSpPr>
          <p:cNvPr id="4" name="Прямоугольник с двумя скругленными соседними углами 3">
            <a:extLst>
              <a:ext uri="{FF2B5EF4-FFF2-40B4-BE49-F238E27FC236}">
                <a16:creationId xmlns:a16="http://schemas.microsoft.com/office/drawing/2014/main" id="{2694DC1C-7741-40E1-4545-3188F11055A6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CF8664-F68E-9DAA-6E1E-7FD60BF49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pic>
        <p:nvPicPr>
          <p:cNvPr id="2" name="Объект 6" descr="Изображение выглядит как диаграмма, зарисовка, линия, Пла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EE744D9-28E0-1A5E-3DC1-D04E588E93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894" y="1220788"/>
            <a:ext cx="10566400" cy="5283200"/>
          </a:xfrm>
          <a:prstGeom prst="roundRect">
            <a:avLst>
              <a:gd name="adj" fmla="val 2570"/>
            </a:avLst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9060D64-16FF-28F7-E8CB-1DB109C1BD2C}"/>
              </a:ext>
            </a:extLst>
          </p:cNvPr>
          <p:cNvSpPr/>
          <p:nvPr/>
        </p:nvSpPr>
        <p:spPr>
          <a:xfrm>
            <a:off x="3869332" y="3862388"/>
            <a:ext cx="1230658" cy="88208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E554DF52-9BF5-DE5A-5F80-38C51738E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4390"/>
      </p:ext>
    </p:extLst>
  </p:cSld>
  <p:clrMapOvr>
    <a:masterClrMapping/>
  </p:clrMapOvr>
  <p:transition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7DE31-357A-CD89-284D-CC3F443E4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размытие, синий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8FFD1E6-1D0E-08D5-4A97-6CE69A88265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331D15-D02C-3648-71BE-B9F2BD64AF76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  <a:latin typeface="Geologica" pitchFamily="2" charset="0"/>
              </a:rPr>
              <a:t>MachineDeployment</a:t>
            </a:r>
            <a:r>
              <a:rPr lang="en-US" sz="4000" b="1" dirty="0">
                <a:solidFill>
                  <a:schemeClr val="bg1"/>
                </a:solidFill>
                <a:latin typeface="Geologica" pitchFamily="2" charset="0"/>
              </a:rPr>
              <a:t> Spec</a:t>
            </a:r>
            <a:endParaRPr lang="ru-RU" sz="4000" b="1" dirty="0">
              <a:solidFill>
                <a:schemeClr val="bg1"/>
              </a:solidFill>
              <a:latin typeface="Geologica" pitchFamily="2" charset="0"/>
            </a:endParaRPr>
          </a:p>
        </p:txBody>
      </p:sp>
      <p:sp>
        <p:nvSpPr>
          <p:cNvPr id="7" name="Прямоугольник с двумя скругленными соседними углами 6">
            <a:extLst>
              <a:ext uri="{FF2B5EF4-FFF2-40B4-BE49-F238E27FC236}">
                <a16:creationId xmlns:a16="http://schemas.microsoft.com/office/drawing/2014/main" id="{E2B0B0FF-7621-2471-BA66-14E74A2E4CBB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109297-E244-CBD8-A93F-B86A2825DD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E51D03CD-1F18-6AF6-A51B-0BF0CF27FB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6398" y="1220400"/>
            <a:ext cx="10692001" cy="4914000"/>
          </a:xfrm>
        </p:spPr>
        <p:txBody>
          <a:bodyPr>
            <a:normAutofit fontScale="92500" lnSpcReduction="20000"/>
          </a:bodyPr>
          <a:lstStyle/>
          <a:p>
            <a:r>
              <a:rPr lang="en" dirty="0">
                <a:solidFill>
                  <a:schemeClr val="bg1"/>
                </a:solidFill>
              </a:rPr>
              <a:t>spec:</a:t>
            </a:r>
          </a:p>
          <a:p>
            <a:r>
              <a:rPr lang="en" dirty="0">
                <a:solidFill>
                  <a:schemeClr val="bg1"/>
                </a:solidFill>
              </a:rPr>
              <a:t>      version: v1.27.3</a:t>
            </a:r>
          </a:p>
          <a:p>
            <a:r>
              <a:rPr lang="en" dirty="0">
                <a:solidFill>
                  <a:schemeClr val="bg1"/>
                </a:solidFill>
              </a:rPr>
              <a:t>      bootstrap:</a:t>
            </a:r>
          </a:p>
          <a:p>
            <a:r>
              <a:rPr lang="en" dirty="0">
                <a:solidFill>
                  <a:schemeClr val="bg1"/>
                </a:solidFill>
              </a:rPr>
              <a:t>        </a:t>
            </a:r>
            <a:r>
              <a:rPr lang="en" dirty="0" err="1">
                <a:solidFill>
                  <a:schemeClr val="bg1"/>
                </a:solidFill>
              </a:rPr>
              <a:t>configRef</a:t>
            </a:r>
            <a:r>
              <a:rPr lang="en" dirty="0">
                <a:solidFill>
                  <a:schemeClr val="bg1"/>
                </a:solidFill>
              </a:rPr>
              <a:t>:</a:t>
            </a:r>
          </a:p>
          <a:p>
            <a:r>
              <a:rPr lang="en" dirty="0">
                <a:solidFill>
                  <a:schemeClr val="bg1"/>
                </a:solidFill>
              </a:rPr>
              <a:t>          </a:t>
            </a:r>
            <a:r>
              <a:rPr lang="en" dirty="0" err="1">
                <a:solidFill>
                  <a:schemeClr val="bg1"/>
                </a:solidFill>
              </a:rPr>
              <a:t>apiVersion</a:t>
            </a:r>
            <a:r>
              <a:rPr lang="en" dirty="0">
                <a:solidFill>
                  <a:schemeClr val="bg1"/>
                </a:solidFill>
              </a:rPr>
              <a:t>: bootstrap.cluster.x-k8s.io/v1beta1</a:t>
            </a:r>
          </a:p>
          <a:p>
            <a:r>
              <a:rPr lang="en" dirty="0">
                <a:solidFill>
                  <a:schemeClr val="bg1"/>
                </a:solidFill>
              </a:rPr>
              <a:t>          kind: </a:t>
            </a:r>
            <a:r>
              <a:rPr lang="en" dirty="0" err="1">
                <a:solidFill>
                  <a:schemeClr val="bg1"/>
                </a:solidFill>
              </a:rPr>
              <a:t>KubeadmConfigTemplate</a:t>
            </a:r>
            <a:endParaRPr lang="en" dirty="0">
              <a:solidFill>
                <a:schemeClr val="bg1"/>
              </a:solidFill>
            </a:endParaRPr>
          </a:p>
          <a:p>
            <a:r>
              <a:rPr lang="en" dirty="0">
                <a:solidFill>
                  <a:schemeClr val="bg1"/>
                </a:solidFill>
              </a:rPr>
              <a:t>          name: my-cluster-md-0-bootstrap</a:t>
            </a:r>
          </a:p>
          <a:p>
            <a:r>
              <a:rPr lang="en" dirty="0">
                <a:solidFill>
                  <a:schemeClr val="bg1"/>
                </a:solidFill>
              </a:rPr>
              <a:t>      </a:t>
            </a:r>
            <a:r>
              <a:rPr lang="en" dirty="0" err="1">
                <a:solidFill>
                  <a:schemeClr val="bg1"/>
                </a:solidFill>
              </a:rPr>
              <a:t>infrastructureRef</a:t>
            </a:r>
            <a:r>
              <a:rPr lang="en" dirty="0">
                <a:solidFill>
                  <a:schemeClr val="bg1"/>
                </a:solidFill>
              </a:rPr>
              <a:t>:</a:t>
            </a:r>
          </a:p>
          <a:p>
            <a:r>
              <a:rPr lang="en" dirty="0">
                <a:solidFill>
                  <a:schemeClr val="bg1"/>
                </a:solidFill>
              </a:rPr>
              <a:t>        </a:t>
            </a:r>
            <a:r>
              <a:rPr lang="en" dirty="0" err="1">
                <a:solidFill>
                  <a:schemeClr val="bg1"/>
                </a:solidFill>
              </a:rPr>
              <a:t>apiVersion</a:t>
            </a:r>
            <a:r>
              <a:rPr lang="en" dirty="0">
                <a:solidFill>
                  <a:schemeClr val="bg1"/>
                </a:solidFill>
              </a:rPr>
              <a:t>: infrastructure.cluster.x-k8s.io/v1beta1</a:t>
            </a:r>
          </a:p>
          <a:p>
            <a:r>
              <a:rPr lang="en" dirty="0">
                <a:solidFill>
                  <a:schemeClr val="bg1"/>
                </a:solidFill>
              </a:rPr>
              <a:t>        kind: </a:t>
            </a:r>
            <a:r>
              <a:rPr lang="en" dirty="0" err="1">
                <a:solidFill>
                  <a:schemeClr val="bg1"/>
                </a:solidFill>
              </a:rPr>
              <a:t>AWSMachineTemplate</a:t>
            </a:r>
            <a:endParaRPr lang="en" dirty="0">
              <a:solidFill>
                <a:schemeClr val="bg1"/>
              </a:solidFill>
            </a:endParaRPr>
          </a:p>
          <a:p>
            <a:r>
              <a:rPr lang="en" dirty="0">
                <a:solidFill>
                  <a:schemeClr val="bg1"/>
                </a:solidFill>
              </a:rPr>
              <a:t>        name: my-cluster-md-0-machine-template</a:t>
            </a:r>
          </a:p>
          <a:p>
            <a:endParaRPr lang="en" dirty="0">
              <a:solidFill>
                <a:schemeClr val="bg1"/>
              </a:solidFill>
            </a:endParaRP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5400A9F9-CA55-207C-F17B-6E1C1D18CA9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A8001B-EB2B-9047-8472-BA558FB4A55C}" type="slidenum">
              <a:rPr lang="en-RU" smtClean="0"/>
              <a:pPr/>
              <a:t>21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140948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15A85-9E10-2C53-4B44-3851125DD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размытие, синий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0D896B5-01DF-7DEC-E4AE-20DF1DD745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3CB46F-CC01-8282-CB00-6A83F9D9A449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Geologica" pitchFamily="2" charset="0"/>
              </a:rPr>
              <a:t>Machine</a:t>
            </a:r>
            <a:endParaRPr lang="ru-RU" sz="4000" b="1" dirty="0">
              <a:solidFill>
                <a:schemeClr val="bg1"/>
              </a:solidFill>
              <a:latin typeface="Geologica" pitchFamily="2" charset="0"/>
            </a:endParaRPr>
          </a:p>
        </p:txBody>
      </p:sp>
      <p:sp>
        <p:nvSpPr>
          <p:cNvPr id="4" name="Прямоугольник с двумя скругленными соседними углами 3">
            <a:extLst>
              <a:ext uri="{FF2B5EF4-FFF2-40B4-BE49-F238E27FC236}">
                <a16:creationId xmlns:a16="http://schemas.microsoft.com/office/drawing/2014/main" id="{2694DC1C-7741-40E1-4545-3188F11055A6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CF8664-F68E-9DAA-6E1E-7FD60BF49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pic>
        <p:nvPicPr>
          <p:cNvPr id="2" name="Объект 6" descr="Изображение выглядит как диаграмма, зарисовка, линия, Пла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EE744D9-28E0-1A5E-3DC1-D04E588E93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894" y="1220788"/>
            <a:ext cx="10566400" cy="5283200"/>
          </a:xfrm>
          <a:prstGeom prst="roundRect">
            <a:avLst>
              <a:gd name="adj" fmla="val 2570"/>
            </a:avLst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9060D64-16FF-28F7-E8CB-1DB109C1BD2C}"/>
              </a:ext>
            </a:extLst>
          </p:cNvPr>
          <p:cNvSpPr/>
          <p:nvPr/>
        </p:nvSpPr>
        <p:spPr>
          <a:xfrm>
            <a:off x="8486775" y="3143250"/>
            <a:ext cx="971550" cy="54292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11AE34F1-48C8-87AA-6DA6-E2D41F50E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169647"/>
      </p:ext>
    </p:extLst>
  </p:cSld>
  <p:clrMapOvr>
    <a:masterClrMapping/>
  </p:clrMapOvr>
  <p:transition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7DE31-357A-CD89-284D-CC3F443E4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размытие, синий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8FFD1E6-1D0E-08D5-4A97-6CE69A88265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331D15-D02C-3648-71BE-B9F2BD64AF76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Geologica" pitchFamily="2" charset="0"/>
              </a:rPr>
              <a:t>Machine Spec</a:t>
            </a:r>
            <a:endParaRPr lang="ru-RU" sz="4000" b="1" dirty="0">
              <a:solidFill>
                <a:schemeClr val="bg1"/>
              </a:solidFill>
              <a:latin typeface="Geologica" pitchFamily="2" charset="0"/>
            </a:endParaRPr>
          </a:p>
        </p:txBody>
      </p:sp>
      <p:sp>
        <p:nvSpPr>
          <p:cNvPr id="7" name="Прямоугольник с двумя скругленными соседними углами 6">
            <a:extLst>
              <a:ext uri="{FF2B5EF4-FFF2-40B4-BE49-F238E27FC236}">
                <a16:creationId xmlns:a16="http://schemas.microsoft.com/office/drawing/2014/main" id="{E2B0B0FF-7621-2471-BA66-14E74A2E4CBB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109297-E244-CBD8-A93F-B86A2825DD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9" name="Текст 5">
            <a:extLst>
              <a:ext uri="{FF2B5EF4-FFF2-40B4-BE49-F238E27FC236}">
                <a16:creationId xmlns:a16="http://schemas.microsoft.com/office/drawing/2014/main" id="{C739CD6D-3C94-B932-9578-E9F69A5733E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6398" y="1220400"/>
            <a:ext cx="10692001" cy="4914000"/>
          </a:xfrm>
        </p:spPr>
        <p:txBody>
          <a:bodyPr>
            <a:normAutofit fontScale="92500" lnSpcReduction="20000"/>
          </a:bodyPr>
          <a:lstStyle/>
          <a:p>
            <a:r>
              <a:rPr lang="en" dirty="0">
                <a:solidFill>
                  <a:schemeClr val="bg1"/>
                </a:solidFill>
              </a:rPr>
              <a:t>spec:</a:t>
            </a:r>
          </a:p>
          <a:p>
            <a:r>
              <a:rPr lang="en" dirty="0">
                <a:solidFill>
                  <a:schemeClr val="bg1"/>
                </a:solidFill>
              </a:rPr>
              <a:t>  </a:t>
            </a:r>
            <a:r>
              <a:rPr lang="en" dirty="0" err="1">
                <a:solidFill>
                  <a:schemeClr val="bg1"/>
                </a:solidFill>
              </a:rPr>
              <a:t>clusterName</a:t>
            </a:r>
            <a:r>
              <a:rPr lang="en" dirty="0">
                <a:solidFill>
                  <a:schemeClr val="bg1"/>
                </a:solidFill>
              </a:rPr>
              <a:t>: my-cluster</a:t>
            </a:r>
          </a:p>
          <a:p>
            <a:r>
              <a:rPr lang="en" dirty="0">
                <a:solidFill>
                  <a:schemeClr val="bg1"/>
                </a:solidFill>
              </a:rPr>
              <a:t>  version: v1.27.3</a:t>
            </a:r>
          </a:p>
          <a:p>
            <a:r>
              <a:rPr lang="en" dirty="0">
                <a:solidFill>
                  <a:schemeClr val="bg1"/>
                </a:solidFill>
              </a:rPr>
              <a:t>  bootstrap:</a:t>
            </a:r>
          </a:p>
          <a:p>
            <a:r>
              <a:rPr lang="en" dirty="0">
                <a:solidFill>
                  <a:schemeClr val="bg1"/>
                </a:solidFill>
              </a:rPr>
              <a:t>    </a:t>
            </a:r>
            <a:r>
              <a:rPr lang="en" dirty="0" err="1">
                <a:solidFill>
                  <a:schemeClr val="bg1"/>
                </a:solidFill>
              </a:rPr>
              <a:t>configRef</a:t>
            </a:r>
            <a:r>
              <a:rPr lang="en" dirty="0">
                <a:solidFill>
                  <a:schemeClr val="bg1"/>
                </a:solidFill>
              </a:rPr>
              <a:t>:</a:t>
            </a:r>
          </a:p>
          <a:p>
            <a:r>
              <a:rPr lang="en" dirty="0">
                <a:solidFill>
                  <a:schemeClr val="bg1"/>
                </a:solidFill>
              </a:rPr>
              <a:t>      </a:t>
            </a:r>
            <a:r>
              <a:rPr lang="en" dirty="0" err="1">
                <a:solidFill>
                  <a:schemeClr val="bg1"/>
                </a:solidFill>
              </a:rPr>
              <a:t>apiVersion</a:t>
            </a:r>
            <a:r>
              <a:rPr lang="en" dirty="0">
                <a:solidFill>
                  <a:schemeClr val="bg1"/>
                </a:solidFill>
              </a:rPr>
              <a:t>: bootstrap.cluster.x-k8s.io/v1beta1</a:t>
            </a:r>
          </a:p>
          <a:p>
            <a:r>
              <a:rPr lang="en" dirty="0">
                <a:solidFill>
                  <a:schemeClr val="bg1"/>
                </a:solidFill>
              </a:rPr>
              <a:t>      kind: </a:t>
            </a:r>
            <a:r>
              <a:rPr lang="en" dirty="0" err="1">
                <a:solidFill>
                  <a:schemeClr val="bg1"/>
                </a:solidFill>
              </a:rPr>
              <a:t>KubeadmConfig</a:t>
            </a:r>
            <a:endParaRPr lang="en" dirty="0">
              <a:solidFill>
                <a:schemeClr val="bg1"/>
              </a:solidFill>
            </a:endParaRPr>
          </a:p>
          <a:p>
            <a:r>
              <a:rPr lang="en" dirty="0">
                <a:solidFill>
                  <a:schemeClr val="bg1"/>
                </a:solidFill>
              </a:rPr>
              <a:t>      name: my-cluster-machine-1-bootstrap</a:t>
            </a:r>
          </a:p>
          <a:p>
            <a:r>
              <a:rPr lang="en" dirty="0">
                <a:solidFill>
                  <a:schemeClr val="bg1"/>
                </a:solidFill>
              </a:rPr>
              <a:t>  </a:t>
            </a:r>
            <a:r>
              <a:rPr lang="en" dirty="0" err="1">
                <a:solidFill>
                  <a:schemeClr val="bg1"/>
                </a:solidFill>
              </a:rPr>
              <a:t>infrastructureRef</a:t>
            </a:r>
            <a:r>
              <a:rPr lang="en" dirty="0">
                <a:solidFill>
                  <a:schemeClr val="bg1"/>
                </a:solidFill>
              </a:rPr>
              <a:t>:</a:t>
            </a:r>
          </a:p>
          <a:p>
            <a:r>
              <a:rPr lang="en" dirty="0">
                <a:solidFill>
                  <a:schemeClr val="bg1"/>
                </a:solidFill>
              </a:rPr>
              <a:t>    </a:t>
            </a:r>
            <a:r>
              <a:rPr lang="en" dirty="0" err="1">
                <a:solidFill>
                  <a:schemeClr val="bg1"/>
                </a:solidFill>
              </a:rPr>
              <a:t>apiVersion</a:t>
            </a:r>
            <a:r>
              <a:rPr lang="en" dirty="0">
                <a:solidFill>
                  <a:schemeClr val="bg1"/>
                </a:solidFill>
              </a:rPr>
              <a:t>: infrastructure.cluster.x-k8s.io/v1beta1</a:t>
            </a:r>
          </a:p>
          <a:p>
            <a:r>
              <a:rPr lang="en" dirty="0">
                <a:solidFill>
                  <a:schemeClr val="bg1"/>
                </a:solidFill>
              </a:rPr>
              <a:t>    kind: </a:t>
            </a:r>
            <a:r>
              <a:rPr lang="en" dirty="0" err="1">
                <a:solidFill>
                  <a:schemeClr val="bg1"/>
                </a:solidFill>
              </a:rPr>
              <a:t>AWSMachine</a:t>
            </a:r>
            <a:endParaRPr lang="en" dirty="0">
              <a:solidFill>
                <a:schemeClr val="bg1"/>
              </a:solidFill>
            </a:endParaRPr>
          </a:p>
          <a:p>
            <a:r>
              <a:rPr lang="en" dirty="0">
                <a:solidFill>
                  <a:schemeClr val="bg1"/>
                </a:solidFill>
              </a:rPr>
              <a:t>    name: my-cluster-machine-1</a:t>
            </a: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2C086E3C-B48A-3A7D-9ACD-470A0A95BA8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A8001B-EB2B-9047-8472-BA558FB4A55C}" type="slidenum">
              <a:rPr lang="en-RU" smtClean="0"/>
              <a:pPr/>
              <a:t>23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6676825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1A423-CB36-4AB5-2371-4AF0B72EE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небо, пространство, облако, звез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9135AC1-9ECB-77F5-CD60-EBE2B6D14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 descr="Изображение выглядит как Шрифт, Графика, логотип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DB055A6-7383-D642-01D4-0579232FF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35" y="486042"/>
            <a:ext cx="3645154" cy="866680"/>
          </a:xfrm>
          <a:prstGeom prst="rect">
            <a:avLst/>
          </a:prstGeom>
        </p:spPr>
      </p:pic>
      <p:pic>
        <p:nvPicPr>
          <p:cNvPr id="5" name="Рисунок 4" descr="Изображение выглядит как Шрифт, Графика, логотип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B6ECA73-5A9F-7EC0-5F66-376604ED9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35" y="486042"/>
            <a:ext cx="3645154" cy="8666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1E373C-DBAF-2356-416E-D92105BDD8BD}"/>
              </a:ext>
            </a:extLst>
          </p:cNvPr>
          <p:cNvSpPr txBox="1"/>
          <p:nvPr/>
        </p:nvSpPr>
        <p:spPr>
          <a:xfrm>
            <a:off x="394376" y="3890652"/>
            <a:ext cx="7311127" cy="68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50"/>
              </a:lnSpc>
            </a:pPr>
            <a:r>
              <a:rPr lang="ru-RU" sz="4400" b="1" dirty="0">
                <a:solidFill>
                  <a:srgbClr val="F2F8FF"/>
                </a:solidFill>
                <a:latin typeface="Geologica" pitchFamily="2" charset="0"/>
              </a:rPr>
              <a:t>БЕЗОПАСНОСТЬ </a:t>
            </a:r>
            <a:r>
              <a:rPr lang="en" sz="4400" b="1" dirty="0">
                <a:solidFill>
                  <a:srgbClr val="F2F8FF"/>
                </a:solidFill>
                <a:latin typeface="Geologica" pitchFamily="2" charset="0"/>
              </a:rPr>
              <a:t>CAPI</a:t>
            </a:r>
            <a:endParaRPr lang="ru-RU" sz="4400" b="1" dirty="0">
              <a:solidFill>
                <a:srgbClr val="F2F8FF"/>
              </a:solidFill>
              <a:latin typeface="Geologica" pitchFamily="2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8B5BF44F-F2FA-F868-5C36-D3C9EAFC7DB4}"/>
              </a:ext>
            </a:extLst>
          </p:cNvPr>
          <p:cNvCxnSpPr>
            <a:cxnSpLocks/>
          </p:cNvCxnSpPr>
          <p:nvPr/>
        </p:nvCxnSpPr>
        <p:spPr>
          <a:xfrm>
            <a:off x="0" y="2154264"/>
            <a:ext cx="12192000" cy="0"/>
          </a:xfrm>
          <a:prstGeom prst="line">
            <a:avLst/>
          </a:prstGeom>
          <a:ln w="12700">
            <a:solidFill>
              <a:srgbClr val="F2F8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840D93-E578-8D46-16C9-980991029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36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E6808-5241-A256-32AD-7688085ED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черный, темно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2AF11A-097C-0841-73D3-3AA5A3F7E8A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67622BF-5989-06F3-2158-6D6918071031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F2F8FF"/>
                </a:solidFill>
                <a:latin typeface="Geologica" pitchFamily="2" charset="0"/>
              </a:rPr>
              <a:t>Новые фичи за 2024 и 1 полугодие 2025</a:t>
            </a:r>
          </a:p>
        </p:txBody>
      </p:sp>
      <p:pic>
        <p:nvPicPr>
          <p:cNvPr id="5" name="Рисунок 4" descr="Изображение выглядит как размытие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8A868B0-6B6C-0DF2-174E-E0F733D48DA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CCE4512-9EE9-8EB1-8057-BAB2079437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328164"/>
              </p:ext>
            </p:extLst>
          </p:nvPr>
        </p:nvGraphicFramePr>
        <p:xfrm>
          <a:off x="479425" y="1398991"/>
          <a:ext cx="11017250" cy="477703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68608">
                  <a:extLst>
                    <a:ext uri="{9D8B030D-6E8A-4147-A177-3AD203B41FA5}">
                      <a16:colId xmlns:a16="http://schemas.microsoft.com/office/drawing/2014/main" val="3720840746"/>
                    </a:ext>
                  </a:extLst>
                </a:gridCol>
                <a:gridCol w="10148642">
                  <a:extLst>
                    <a:ext uri="{9D8B030D-6E8A-4147-A177-3AD203B41FA5}">
                      <a16:colId xmlns:a16="http://schemas.microsoft.com/office/drawing/2014/main" val="416434993"/>
                    </a:ext>
                  </a:extLst>
                </a:gridCol>
              </a:tblGrid>
              <a:tr h="816890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CIS Kubernetes Benchmark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570794"/>
                  </a:ext>
                </a:extLst>
              </a:tr>
              <a:tr h="813483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NSA/CISA Kubernetes Hardening Guide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4704891"/>
                  </a:ext>
                </a:extLst>
              </a:tr>
              <a:tr h="771111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Kubernetes Security Technical Implementation Guide (STIG)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153102"/>
                  </a:ext>
                </a:extLst>
              </a:tr>
              <a:tr h="757728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2000" b="0" i="0" dirty="0">
                          <a:solidFill>
                            <a:schemeClr val="bg1"/>
                          </a:solidFill>
                          <a:latin typeface="Geologica" pitchFamily="2" charset="0"/>
                        </a:rPr>
                        <a:t>PCI Security Standards Council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94673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2000" b="0" i="0" dirty="0">
                          <a:solidFill>
                            <a:schemeClr val="bg1"/>
                          </a:solidFill>
                          <a:latin typeface="Geologica" pitchFamily="2" charset="0"/>
                        </a:rPr>
                        <a:t>NIST Special Publication 800-190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4741463"/>
                  </a:ext>
                </a:extLst>
              </a:tr>
              <a:tr h="846301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>
                          <a:solidFill>
                            <a:schemeClr val="bg1"/>
                          </a:solidFill>
                          <a:latin typeface="Geologica" pitchFamily="2" charset="0"/>
                        </a:rPr>
                        <a:t>Приказ ФСТЭК России №118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913790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0D273CE-E3A4-95D3-7279-6DAB7FC2F97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74534" y="267892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F2F8FF"/>
                </a:solidFill>
                <a:latin typeface="Geologica" pitchFamily="2" charset="0"/>
              </a:rPr>
              <a:t>Стандарты безопасности</a:t>
            </a:r>
          </a:p>
        </p:txBody>
      </p:sp>
      <p:sp>
        <p:nvSpPr>
          <p:cNvPr id="3" name="Прямоугольник с двумя скругленными соседними углами 2">
            <a:extLst>
              <a:ext uri="{FF2B5EF4-FFF2-40B4-BE49-F238E27FC236}">
                <a16:creationId xmlns:a16="http://schemas.microsoft.com/office/drawing/2014/main" id="{B46191E0-FB26-B601-17BF-5006886A1FC6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901A228-35D6-42FF-4E80-4BF94157F5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3879BB8D-49AA-A20D-DC52-41E98527C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35913"/>
      </p:ext>
    </p:extLst>
  </p:cSld>
  <p:clrMapOvr>
    <a:masterClrMapping/>
  </p:clrMapOvr>
  <p:transition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E6808-5241-A256-32AD-7688085ED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черный, темно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2AF11A-097C-0841-73D3-3AA5A3F7E8A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67622BF-5989-06F3-2158-6D6918071031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F2F8FF"/>
                </a:solidFill>
                <a:latin typeface="Geologica" pitchFamily="2" charset="0"/>
              </a:rPr>
              <a:t>Новые фичи за 2024 и 1 полугодие 2025</a:t>
            </a:r>
          </a:p>
        </p:txBody>
      </p:sp>
      <p:pic>
        <p:nvPicPr>
          <p:cNvPr id="5" name="Рисунок 4" descr="Изображение выглядит как размытие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8A868B0-6B6C-0DF2-174E-E0F733D48DA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CCE4512-9EE9-8EB1-8057-BAB2079437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613240"/>
              </p:ext>
            </p:extLst>
          </p:nvPr>
        </p:nvGraphicFramePr>
        <p:xfrm>
          <a:off x="479425" y="1398991"/>
          <a:ext cx="11017250" cy="3930737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68608">
                  <a:extLst>
                    <a:ext uri="{9D8B030D-6E8A-4147-A177-3AD203B41FA5}">
                      <a16:colId xmlns:a16="http://schemas.microsoft.com/office/drawing/2014/main" val="3720840746"/>
                    </a:ext>
                  </a:extLst>
                </a:gridCol>
                <a:gridCol w="10148642">
                  <a:extLst>
                    <a:ext uri="{9D8B030D-6E8A-4147-A177-3AD203B41FA5}">
                      <a16:colId xmlns:a16="http://schemas.microsoft.com/office/drawing/2014/main" val="416434993"/>
                    </a:ext>
                  </a:extLst>
                </a:gridCol>
              </a:tblGrid>
              <a:tr h="816890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Компоненты </a:t>
                      </a:r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Control Plane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570794"/>
                  </a:ext>
                </a:extLst>
              </a:tr>
              <a:tr h="813483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ETCD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4704891"/>
                  </a:ext>
                </a:extLst>
              </a:tr>
              <a:tr h="771111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Конфигурации </a:t>
                      </a:r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Control Plane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153102"/>
                  </a:ext>
                </a:extLst>
              </a:tr>
              <a:tr h="757728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2000" b="0" i="0" dirty="0">
                          <a:solidFill>
                            <a:schemeClr val="bg1"/>
                          </a:solidFill>
                          <a:latin typeface="Geologica" pitchFamily="2" charset="0"/>
                        </a:rPr>
                        <a:t>Worker Nodes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94673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2000" b="0" i="0" dirty="0">
                          <a:solidFill>
                            <a:schemeClr val="bg1"/>
                          </a:solidFill>
                          <a:latin typeface="Geologica" pitchFamily="2" charset="0"/>
                        </a:rPr>
                        <a:t>Policies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474146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0D273CE-E3A4-95D3-7279-6DAB7FC2F97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74534" y="267892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F2F8FF"/>
                </a:solidFill>
                <a:latin typeface="Geologica" pitchFamily="2" charset="0"/>
              </a:rPr>
              <a:t>Стандарты безопасности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F640D8-119E-82F4-CAF2-0322F1C49D71}"/>
              </a:ext>
            </a:extLst>
          </p:cNvPr>
          <p:cNvSpPr txBox="1"/>
          <p:nvPr/>
        </p:nvSpPr>
        <p:spPr>
          <a:xfrm>
            <a:off x="358061" y="6005607"/>
            <a:ext cx="61800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9D4D4"/>
                </a:solidFill>
                <a:latin typeface="Geologica" pitchFamily="2" charset="0"/>
              </a:rPr>
              <a:t>*</a:t>
            </a:r>
            <a:r>
              <a:rPr lang="ru-RU" sz="2000" dirty="0">
                <a:solidFill>
                  <a:srgbClr val="29D4D4"/>
                </a:solidFill>
                <a:latin typeface="Geologica" pitchFamily="2" charset="0"/>
              </a:rPr>
              <a:t>порядка 130 проверок</a:t>
            </a:r>
          </a:p>
        </p:txBody>
      </p:sp>
      <p:pic>
        <p:nvPicPr>
          <p:cNvPr id="8" name="Рисунок 7" descr="Изображение выглядит как текст, Шрифт, снимок экрана, Цвет электр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81EFDEE-BE18-1848-2014-A28F59AE2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397" y="4061372"/>
            <a:ext cx="5755977" cy="2247354"/>
          </a:xfrm>
          <a:prstGeom prst="roundRect">
            <a:avLst>
              <a:gd name="adj" fmla="val 2570"/>
            </a:avLst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9" name="Прямоугольник с двумя скругленными соседними углами 8">
            <a:extLst>
              <a:ext uri="{FF2B5EF4-FFF2-40B4-BE49-F238E27FC236}">
                <a16:creationId xmlns:a16="http://schemas.microsoft.com/office/drawing/2014/main" id="{63FD69BA-D717-3CC5-7FFA-57D6B834B6EA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73EB7E7-9893-6B94-D7FF-D8EA6D3092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14" name="Номер слайда 13">
            <a:extLst>
              <a:ext uri="{FF2B5EF4-FFF2-40B4-BE49-F238E27FC236}">
                <a16:creationId xmlns:a16="http://schemas.microsoft.com/office/drawing/2014/main" id="{9F81B3B3-7E73-FB1E-637A-1211592AD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945708"/>
      </p:ext>
    </p:extLst>
  </p:cSld>
  <p:clrMapOvr>
    <a:masterClrMapping/>
  </p:clrMapOvr>
  <p:transition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E6808-5241-A256-32AD-7688085ED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размытие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8A868B0-6B6C-0DF2-174E-E0F733D48DA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4B0A4A46-DB96-F661-A0CC-98872242A2CC}"/>
              </a:ext>
            </a:extLst>
          </p:cNvPr>
          <p:cNvSpPr/>
          <p:nvPr/>
        </p:nvSpPr>
        <p:spPr>
          <a:xfrm>
            <a:off x="515938" y="4354286"/>
            <a:ext cx="9170203" cy="1950590"/>
          </a:xfrm>
          <a:prstGeom prst="roundRect">
            <a:avLst>
              <a:gd name="adj" fmla="val 1125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7622BF-5989-06F3-2158-6D6918071031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Geologica" pitchFamily="2" charset="0"/>
              </a:rPr>
              <a:t>Компоненты </a:t>
            </a:r>
            <a:r>
              <a:rPr lang="en-US" sz="4000" b="1" dirty="0">
                <a:solidFill>
                  <a:schemeClr val="bg1"/>
                </a:solidFill>
                <a:latin typeface="Geologica" pitchFamily="2" charset="0"/>
              </a:rPr>
              <a:t>Control Plane</a:t>
            </a:r>
            <a:endParaRPr lang="ru-RU" sz="4000" b="1" dirty="0">
              <a:solidFill>
                <a:schemeClr val="bg1"/>
              </a:solidFill>
              <a:latin typeface="Geologica" pitchFamily="2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CCE4512-9EE9-8EB1-8057-BAB2079437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670825"/>
              </p:ext>
            </p:extLst>
          </p:nvPr>
        </p:nvGraphicFramePr>
        <p:xfrm>
          <a:off x="479425" y="1398991"/>
          <a:ext cx="11017250" cy="3159212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68608">
                  <a:extLst>
                    <a:ext uri="{9D8B030D-6E8A-4147-A177-3AD203B41FA5}">
                      <a16:colId xmlns:a16="http://schemas.microsoft.com/office/drawing/2014/main" val="3720840746"/>
                    </a:ext>
                  </a:extLst>
                </a:gridCol>
                <a:gridCol w="10148642">
                  <a:extLst>
                    <a:ext uri="{9D8B030D-6E8A-4147-A177-3AD203B41FA5}">
                      <a16:colId xmlns:a16="http://schemas.microsoft.com/office/drawing/2014/main" val="416434993"/>
                    </a:ext>
                  </a:extLst>
                </a:gridCol>
              </a:tblGrid>
              <a:tr h="816890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Конфигурационные файлы узлов </a:t>
                      </a:r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Control Plane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570794"/>
                  </a:ext>
                </a:extLst>
              </a:tr>
              <a:tr h="813483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API Server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4704891"/>
                  </a:ext>
                </a:extLst>
              </a:tr>
              <a:tr h="771111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Controller Manager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153102"/>
                  </a:ext>
                </a:extLst>
              </a:tr>
              <a:tr h="757728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2000" b="0" i="0" dirty="0">
                          <a:solidFill>
                            <a:schemeClr val="bg1"/>
                          </a:solidFill>
                          <a:latin typeface="Geologica" pitchFamily="2" charset="0"/>
                        </a:rPr>
                        <a:t>Scheduler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94673"/>
                  </a:ext>
                </a:extLst>
              </a:tr>
            </a:tbl>
          </a:graphicData>
        </a:graphic>
      </p:graphicFrame>
      <p:pic>
        <p:nvPicPr>
          <p:cNvPr id="3" name="Рисунок 2" descr="Изображение выглядит как текст, Шрифт, белый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29D54C4-DBD0-F090-BC67-0BA1B3E9C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94" y="4727538"/>
            <a:ext cx="8566985" cy="1397960"/>
          </a:xfrm>
          <a:prstGeom prst="rect">
            <a:avLst/>
          </a:prstGeom>
        </p:spPr>
      </p:pic>
      <p:sp>
        <p:nvSpPr>
          <p:cNvPr id="11" name="Прямоугольник с двумя скругленными соседними углами 10">
            <a:extLst>
              <a:ext uri="{FF2B5EF4-FFF2-40B4-BE49-F238E27FC236}">
                <a16:creationId xmlns:a16="http://schemas.microsoft.com/office/drawing/2014/main" id="{A7F6F23F-471D-9075-EE67-0C85FC046BB4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8F0A156-140B-901D-DE0E-02E5CE10CA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5EC51C96-1800-BC6D-47EB-6A2DB7170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409921"/>
      </p:ext>
    </p:extLst>
  </p:cSld>
  <p:clrMapOvr>
    <a:masterClrMapping/>
  </p:clrMapOvr>
  <p:transition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E6808-5241-A256-32AD-7688085ED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размытие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8A868B0-6B6C-0DF2-174E-E0F733D48DA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F332E44-4154-823C-170A-E92509CB7BD3}"/>
              </a:ext>
            </a:extLst>
          </p:cNvPr>
          <p:cNvSpPr/>
          <p:nvPr/>
        </p:nvSpPr>
        <p:spPr>
          <a:xfrm>
            <a:off x="523620" y="2332316"/>
            <a:ext cx="11132086" cy="3509769"/>
          </a:xfrm>
          <a:prstGeom prst="roundRect">
            <a:avLst>
              <a:gd name="adj" fmla="val 662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7622BF-5989-06F3-2158-6D6918071031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Geologica" pitchFamily="2" charset="0"/>
              </a:rPr>
              <a:t>ETCD</a:t>
            </a:r>
            <a:endParaRPr lang="ru-RU" sz="4000" b="1" dirty="0">
              <a:solidFill>
                <a:schemeClr val="bg1"/>
              </a:solidFill>
              <a:latin typeface="Geologica" pitchFamily="2" charset="0"/>
            </a:endParaRPr>
          </a:p>
        </p:txBody>
      </p:sp>
      <p:pic>
        <p:nvPicPr>
          <p:cNvPr id="6" name="Рисунок 5" descr="Изображение выглядит как текст, Шрифт, снимок экрана, докумен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C810BFD-BCC8-1928-8350-927E167B5F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235" y="3000665"/>
            <a:ext cx="9937204" cy="2442478"/>
          </a:xfrm>
          <a:prstGeom prst="rect">
            <a:avLst/>
          </a:prstGeom>
        </p:spPr>
      </p:pic>
      <p:sp>
        <p:nvSpPr>
          <p:cNvPr id="9" name="Прямоугольник с двумя скругленными соседними углами 8">
            <a:extLst>
              <a:ext uri="{FF2B5EF4-FFF2-40B4-BE49-F238E27FC236}">
                <a16:creationId xmlns:a16="http://schemas.microsoft.com/office/drawing/2014/main" id="{5B3B1510-A8E4-A54C-168D-7518930E2FF8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CD9C976-9070-EFD5-DCAC-C93A3661B8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5B44CC02-EBA1-F4FE-04BD-6A677726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532989"/>
      </p:ext>
    </p:extLst>
  </p:cSld>
  <p:clrMapOvr>
    <a:masterClrMapping/>
  </p:clrMapOvr>
  <p:transition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E6808-5241-A256-32AD-7688085ED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размытие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8A868B0-6B6C-0DF2-174E-E0F733D48DA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4B0A4A46-DB96-F661-A0CC-98872242A2CC}"/>
              </a:ext>
            </a:extLst>
          </p:cNvPr>
          <p:cNvSpPr/>
          <p:nvPr/>
        </p:nvSpPr>
        <p:spPr>
          <a:xfrm>
            <a:off x="526955" y="4140333"/>
            <a:ext cx="7724679" cy="2168392"/>
          </a:xfrm>
          <a:prstGeom prst="roundRect">
            <a:avLst>
              <a:gd name="adj" fmla="val 701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7622BF-5989-06F3-2158-6D6918071031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Geologica" pitchFamily="2" charset="0"/>
              </a:rPr>
              <a:t>Конфигурации </a:t>
            </a:r>
            <a:r>
              <a:rPr lang="en" sz="4000" b="1" dirty="0">
                <a:solidFill>
                  <a:schemeClr val="bg1"/>
                </a:solidFill>
                <a:latin typeface="Geologica" pitchFamily="2" charset="0"/>
              </a:rPr>
              <a:t>Control Plane</a:t>
            </a:r>
            <a:endParaRPr lang="ru-RU" sz="4000" b="1" dirty="0">
              <a:solidFill>
                <a:schemeClr val="bg1"/>
              </a:solidFill>
              <a:latin typeface="Geologica" pitchFamily="2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CCE4512-9EE9-8EB1-8057-BAB2079437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86779"/>
              </p:ext>
            </p:extLst>
          </p:nvPr>
        </p:nvGraphicFramePr>
        <p:xfrm>
          <a:off x="479425" y="1398991"/>
          <a:ext cx="11017250" cy="1630373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68608">
                  <a:extLst>
                    <a:ext uri="{9D8B030D-6E8A-4147-A177-3AD203B41FA5}">
                      <a16:colId xmlns:a16="http://schemas.microsoft.com/office/drawing/2014/main" val="3720840746"/>
                    </a:ext>
                  </a:extLst>
                </a:gridCol>
                <a:gridCol w="10148642">
                  <a:extLst>
                    <a:ext uri="{9D8B030D-6E8A-4147-A177-3AD203B41FA5}">
                      <a16:colId xmlns:a16="http://schemas.microsoft.com/office/drawing/2014/main" val="416434993"/>
                    </a:ext>
                  </a:extLst>
                </a:gridCol>
              </a:tblGrid>
              <a:tr h="816890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Аутентификация и авторизация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570794"/>
                  </a:ext>
                </a:extLst>
              </a:tr>
              <a:tr h="813483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Логирование/аудит</a:t>
                      </a:r>
                      <a:endParaRPr lang="en" sz="2000" b="0" i="0" dirty="0">
                        <a:solidFill>
                          <a:srgbClr val="F2F8FF"/>
                        </a:solidFill>
                        <a:latin typeface="Geologica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4704891"/>
                  </a:ext>
                </a:extLst>
              </a:tr>
            </a:tbl>
          </a:graphicData>
        </a:graphic>
      </p:graphicFrame>
      <p:pic>
        <p:nvPicPr>
          <p:cNvPr id="2" name="Рисунок 1" descr="Изображение выглядит как текст, Шрифт, снимок экрана, бел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500B0CC-07DE-62F6-148F-35B659189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187" y="4385520"/>
            <a:ext cx="7114608" cy="1708526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>
            <a:extLst>
              <a:ext uri="{FF2B5EF4-FFF2-40B4-BE49-F238E27FC236}">
                <a16:creationId xmlns:a16="http://schemas.microsoft.com/office/drawing/2014/main" id="{1E57F7E9-CE7D-E3F6-83C1-6DEFD5469DF5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F6D24EE-5E9E-5FA8-7099-66167CC25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091FEF15-D89F-352A-ADE9-DFD37A4CD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765960"/>
      </p:ext>
    </p:extLst>
  </p:cSld>
  <p:clrMapOvr>
    <a:masterClrMapping/>
  </p:clrMapOvr>
  <p:transition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E6808-5241-A256-32AD-7688085ED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размытие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8A868B0-6B6C-0DF2-174E-E0F733D48DA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4B0A4A46-DB96-F661-A0CC-98872242A2CC}"/>
              </a:ext>
            </a:extLst>
          </p:cNvPr>
          <p:cNvSpPr/>
          <p:nvPr/>
        </p:nvSpPr>
        <p:spPr>
          <a:xfrm>
            <a:off x="526956" y="3734718"/>
            <a:ext cx="7537391" cy="2574007"/>
          </a:xfrm>
          <a:prstGeom prst="roundRect">
            <a:avLst>
              <a:gd name="adj" fmla="val 7251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7622BF-5989-06F3-2158-6D6918071031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Geologica" pitchFamily="2" charset="0"/>
              </a:rPr>
              <a:t>Worker Nodes</a:t>
            </a:r>
            <a:endParaRPr lang="ru-RU" sz="4000" b="1" dirty="0">
              <a:solidFill>
                <a:schemeClr val="bg1"/>
              </a:solidFill>
              <a:latin typeface="Geologica" pitchFamily="2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CCE4512-9EE9-8EB1-8057-BAB2079437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456825"/>
              </p:ext>
            </p:extLst>
          </p:nvPr>
        </p:nvGraphicFramePr>
        <p:xfrm>
          <a:off x="479425" y="1398991"/>
          <a:ext cx="11017250" cy="1630373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68608">
                  <a:extLst>
                    <a:ext uri="{9D8B030D-6E8A-4147-A177-3AD203B41FA5}">
                      <a16:colId xmlns:a16="http://schemas.microsoft.com/office/drawing/2014/main" val="3720840746"/>
                    </a:ext>
                  </a:extLst>
                </a:gridCol>
                <a:gridCol w="10148642">
                  <a:extLst>
                    <a:ext uri="{9D8B030D-6E8A-4147-A177-3AD203B41FA5}">
                      <a16:colId xmlns:a16="http://schemas.microsoft.com/office/drawing/2014/main" val="416434993"/>
                    </a:ext>
                  </a:extLst>
                </a:gridCol>
              </a:tblGrid>
              <a:tr h="816890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Конфигурационные файлы узлов </a:t>
                      </a:r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Worker Nodes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570794"/>
                  </a:ext>
                </a:extLst>
              </a:tr>
              <a:tr h="813483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Конфигурация </a:t>
                      </a:r>
                      <a:r>
                        <a:rPr lang="en" sz="2000" b="0" i="0" dirty="0" err="1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kubelet</a:t>
                      </a:r>
                      <a:endParaRPr lang="en" sz="2000" b="0" i="0" dirty="0">
                        <a:solidFill>
                          <a:srgbClr val="F2F8FF"/>
                        </a:solidFill>
                        <a:latin typeface="Geologica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4704891"/>
                  </a:ext>
                </a:extLst>
              </a:tr>
            </a:tbl>
          </a:graphicData>
        </a:graphic>
      </p:graphicFrame>
      <p:pic>
        <p:nvPicPr>
          <p:cNvPr id="3" name="Рисунок 2" descr="Изображение выглядит как текст, Шрифт, снимок экрана, докумен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CAD5CAE-CB6F-F9F9-F17C-FAB400ABC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48" y="4139536"/>
            <a:ext cx="6724841" cy="1737044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>
            <a:extLst>
              <a:ext uri="{FF2B5EF4-FFF2-40B4-BE49-F238E27FC236}">
                <a16:creationId xmlns:a16="http://schemas.microsoft.com/office/drawing/2014/main" id="{EBF5FA53-820D-89EC-D91B-CA5C9BDC4964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ADA4FB7-3EF4-D4E9-D8DF-814F6D030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D51DE9AC-73CA-E175-9871-F9159C4A1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878663"/>
      </p:ext>
    </p:extLst>
  </p:cSld>
  <p:clrMapOvr>
    <a:masterClrMapping/>
  </p:clrMapOvr>
  <p:transition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E6808-5241-A256-32AD-7688085ED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размытие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8A868B0-6B6C-0DF2-174E-E0F733D48DA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CCE4512-9EE9-8EB1-8057-BAB2079437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488587"/>
              </p:ext>
            </p:extLst>
          </p:nvPr>
        </p:nvGraphicFramePr>
        <p:xfrm>
          <a:off x="479425" y="1398991"/>
          <a:ext cx="11017250" cy="477703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68608">
                  <a:extLst>
                    <a:ext uri="{9D8B030D-6E8A-4147-A177-3AD203B41FA5}">
                      <a16:colId xmlns:a16="http://schemas.microsoft.com/office/drawing/2014/main" val="3720840746"/>
                    </a:ext>
                  </a:extLst>
                </a:gridCol>
                <a:gridCol w="10148642">
                  <a:extLst>
                    <a:ext uri="{9D8B030D-6E8A-4147-A177-3AD203B41FA5}">
                      <a16:colId xmlns:a16="http://schemas.microsoft.com/office/drawing/2014/main" val="416434993"/>
                    </a:ext>
                  </a:extLst>
                </a:gridCol>
              </a:tblGrid>
              <a:tr h="816890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RBAC </a:t>
                      </a:r>
                      <a:r>
                        <a:rPr lang="ru-RU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и </a:t>
                      </a:r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Service Account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570794"/>
                  </a:ext>
                </a:extLst>
              </a:tr>
              <a:tr h="813483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Pod Security Standards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4704891"/>
                  </a:ext>
                </a:extLst>
              </a:tr>
              <a:tr h="771111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Network Policies </a:t>
                      </a:r>
                      <a:r>
                        <a:rPr lang="ru-RU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и </a:t>
                      </a:r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CNI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153102"/>
                  </a:ext>
                </a:extLst>
              </a:tr>
              <a:tr h="757728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>
                          <a:solidFill>
                            <a:schemeClr val="bg1"/>
                          </a:solidFill>
                          <a:latin typeface="Geologica" pitchFamily="2" charset="0"/>
                        </a:rPr>
                        <a:t>Управление секретами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94673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>
                          <a:solidFill>
                            <a:schemeClr val="bg1"/>
                          </a:solidFill>
                          <a:latin typeface="Geologica" pitchFamily="2" charset="0"/>
                        </a:rPr>
                        <a:t>Сторонний </a:t>
                      </a:r>
                      <a:r>
                        <a:rPr lang="en" sz="2000" b="0" i="0" dirty="0">
                          <a:solidFill>
                            <a:schemeClr val="bg1"/>
                          </a:solidFill>
                          <a:latin typeface="Geologica" pitchFamily="2" charset="0"/>
                        </a:rPr>
                        <a:t>Admission Controller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4741463"/>
                  </a:ext>
                </a:extLst>
              </a:tr>
              <a:tr h="846301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>
                          <a:solidFill>
                            <a:schemeClr val="bg1"/>
                          </a:solidFill>
                          <a:latin typeface="Geologica" pitchFamily="2" charset="0"/>
                        </a:rPr>
                        <a:t>Общие политики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913790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0D273CE-E3A4-95D3-7279-6DAB7FC2F97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74534" y="267892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Geologica" pitchFamily="2" charset="0"/>
              </a:rPr>
              <a:t>Policies</a:t>
            </a:r>
            <a:endParaRPr lang="ru-RU" sz="4000" b="1" dirty="0">
              <a:solidFill>
                <a:schemeClr val="bg1"/>
              </a:solidFill>
              <a:latin typeface="Geologica" pitchFamily="2" charset="0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5AF2DEFB-E490-6348-7C16-AE4A16063613}"/>
              </a:ext>
            </a:extLst>
          </p:cNvPr>
          <p:cNvSpPr/>
          <p:nvPr/>
        </p:nvSpPr>
        <p:spPr>
          <a:xfrm>
            <a:off x="6117210" y="498053"/>
            <a:ext cx="5343181" cy="5809435"/>
          </a:xfrm>
          <a:prstGeom prst="roundRect">
            <a:avLst>
              <a:gd name="adj" fmla="val 273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 descr="Изображение выглядит как текст, снимок экрана, меню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58DD679-A2D1-C213-A89B-0AD6E9D03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9367" y="682564"/>
            <a:ext cx="4849474" cy="5439435"/>
          </a:xfrm>
          <a:prstGeom prst="rect">
            <a:avLst/>
          </a:prstGeom>
        </p:spPr>
      </p:pic>
      <p:sp>
        <p:nvSpPr>
          <p:cNvPr id="8" name="Прямоугольник с двумя скругленными соседними углами 7">
            <a:extLst>
              <a:ext uri="{FF2B5EF4-FFF2-40B4-BE49-F238E27FC236}">
                <a16:creationId xmlns:a16="http://schemas.microsoft.com/office/drawing/2014/main" id="{0F211D4D-D409-16C3-A3A0-C18645D36893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CD9531C-6840-7D4B-26A7-D8615371DF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22A238C4-6391-6B91-FA15-D57BFE5E4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142007"/>
      </p:ext>
    </p:extLst>
  </p:cSld>
  <p:clrMapOvr>
    <a:masterClrMapping/>
  </p:clrMapOvr>
  <p:transition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4B268-5D7E-1F4E-270E-274615444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размытие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26864DD-0496-466B-63EF-9B487EE4AFD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0D9A4C80-1FEE-9346-B436-ADC67BEB98D1}"/>
              </a:ext>
            </a:extLst>
          </p:cNvPr>
          <p:cNvSpPr/>
          <p:nvPr/>
        </p:nvSpPr>
        <p:spPr>
          <a:xfrm>
            <a:off x="515938" y="4143538"/>
            <a:ext cx="6308931" cy="2165186"/>
          </a:xfrm>
          <a:prstGeom prst="roundRect">
            <a:avLst>
              <a:gd name="adj" fmla="val 10908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340A8F-EB17-9441-8AED-4A8ED9D6129B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Geologica" pitchFamily="2" charset="0"/>
              </a:rPr>
              <a:t>Чем проверять?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3B076E0-FBF9-0876-0F3D-A50D4BEE9E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008076"/>
              </p:ext>
            </p:extLst>
          </p:nvPr>
        </p:nvGraphicFramePr>
        <p:xfrm>
          <a:off x="479425" y="1398991"/>
          <a:ext cx="11017250" cy="2401484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68608">
                  <a:extLst>
                    <a:ext uri="{9D8B030D-6E8A-4147-A177-3AD203B41FA5}">
                      <a16:colId xmlns:a16="http://schemas.microsoft.com/office/drawing/2014/main" val="3720840746"/>
                    </a:ext>
                  </a:extLst>
                </a:gridCol>
                <a:gridCol w="10148642">
                  <a:extLst>
                    <a:ext uri="{9D8B030D-6E8A-4147-A177-3AD203B41FA5}">
                      <a16:colId xmlns:a16="http://schemas.microsoft.com/office/drawing/2014/main" val="416434993"/>
                    </a:ext>
                  </a:extLst>
                </a:gridCol>
              </a:tblGrid>
              <a:tr h="816890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Kube-bench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570794"/>
                  </a:ext>
                </a:extLst>
              </a:tr>
              <a:tr h="813483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Скрипты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" sz="2000" b="0" i="0" dirty="0">
                        <a:solidFill>
                          <a:srgbClr val="F2F8FF"/>
                        </a:solidFill>
                        <a:latin typeface="Geologica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4704891"/>
                  </a:ext>
                </a:extLst>
              </a:tr>
              <a:tr h="771111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Что-то своё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" sz="2000" b="0" i="0" dirty="0">
                        <a:solidFill>
                          <a:srgbClr val="F2F8FF"/>
                        </a:solidFill>
                        <a:latin typeface="Geologica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153102"/>
                  </a:ext>
                </a:extLst>
              </a:tr>
            </a:tbl>
          </a:graphicData>
        </a:graphic>
      </p:graphicFrame>
      <p:pic>
        <p:nvPicPr>
          <p:cNvPr id="2" name="Picture 2" descr="Kube-bench">
            <a:extLst>
              <a:ext uri="{FF2B5EF4-FFF2-40B4-BE49-F238E27FC236}">
                <a16:creationId xmlns:a16="http://schemas.microsoft.com/office/drawing/2014/main" id="{E51FAC48-37CB-D494-8AC4-BF38E1D20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61" y="4547605"/>
            <a:ext cx="4985368" cy="1356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двумя скругленными соседними углами 6">
            <a:extLst>
              <a:ext uri="{FF2B5EF4-FFF2-40B4-BE49-F238E27FC236}">
                <a16:creationId xmlns:a16="http://schemas.microsoft.com/office/drawing/2014/main" id="{232DEA1C-0CC7-44A2-AC39-5140A1547058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3B6E98-606B-C162-DEC3-75F13AE590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7A79EA1E-1A18-5EB6-1FB3-1D5C84EF9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630551"/>
      </p:ext>
    </p:extLst>
  </p:cSld>
  <p:clrMapOvr>
    <a:masterClrMapping/>
  </p:clrMapOvr>
  <p:transition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15A85-9E10-2C53-4B44-3851125DD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размытие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0986DAE-B2E1-95F1-BAAC-A975605032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5CB4822-9B83-3D2A-6A1E-08801556E684}"/>
              </a:ext>
            </a:extLst>
          </p:cNvPr>
          <p:cNvSpPr txBox="1"/>
          <p:nvPr/>
        </p:nvSpPr>
        <p:spPr>
          <a:xfrm>
            <a:off x="396925" y="1440590"/>
            <a:ext cx="11315650" cy="2680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29D4D4"/>
                </a:solidFill>
                <a:effectLst/>
                <a:latin typeface="Geologica" pitchFamily="2" charset="0"/>
              </a:rPr>
              <a:t>Минусы</a:t>
            </a:r>
            <a:endParaRPr lang="en-US" sz="2000" b="1" dirty="0">
              <a:solidFill>
                <a:srgbClr val="29D4D4"/>
              </a:solidFill>
              <a:effectLst/>
              <a:latin typeface="Geologica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F2F8FF"/>
                </a:solidFill>
                <a:latin typeface="Geologica" pitchFamily="2" charset="0"/>
              </a:rPr>
              <a:t>Внутренний регламент (может быть что угодно)</a:t>
            </a:r>
            <a:endParaRPr lang="en-US" sz="2000" b="1" dirty="0">
              <a:solidFill>
                <a:srgbClr val="F2F8FF"/>
              </a:solidFill>
              <a:latin typeface="Geologica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F2F8FF"/>
                </a:solidFill>
                <a:latin typeface="Geologica" pitchFamily="2" charset="0"/>
              </a:rPr>
              <a:t>Для полного покрытия нужно писать что-то своё</a:t>
            </a:r>
          </a:p>
          <a:p>
            <a:pPr>
              <a:lnSpc>
                <a:spcPct val="150000"/>
              </a:lnSpc>
            </a:pPr>
            <a:endParaRPr lang="ru-RU" sz="1400" b="1" dirty="0">
              <a:solidFill>
                <a:srgbClr val="F2F8FF"/>
              </a:solidFill>
              <a:latin typeface="Geologica Light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Плюсы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Geologica" pitchFamily="2" charset="0"/>
                <a:cs typeface="Arial" panose="020B0604020202020204" pitchFamily="34" charset="0"/>
              </a:rPr>
              <a:t>Open Source </a:t>
            </a:r>
            <a:r>
              <a:rPr lang="ru-RU" sz="2000" b="1" dirty="0">
                <a:solidFill>
                  <a:schemeClr val="bg1"/>
                </a:solidFill>
                <a:latin typeface="Geologica" pitchFamily="2" charset="0"/>
                <a:cs typeface="Arial" panose="020B0604020202020204" pitchFamily="34" charset="0"/>
              </a:rPr>
              <a:t>👍</a:t>
            </a:r>
            <a:endParaRPr lang="ru-RU" sz="2000" b="1" dirty="0">
              <a:solidFill>
                <a:schemeClr val="bg1"/>
              </a:solidFill>
              <a:latin typeface="Geologica" pitchFamily="2" charset="0"/>
              <a:cs typeface="Arial" panose="020B0604020202020204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C313BD-AA52-4F00-0168-57E717C423B9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Geologica" pitchFamily="2" charset="0"/>
              </a:rPr>
              <a:t>Инструменты</a:t>
            </a:r>
          </a:p>
        </p:txBody>
      </p:sp>
      <p:sp>
        <p:nvSpPr>
          <p:cNvPr id="4" name="Прямоугольник с двумя скругленными соседними углами 3">
            <a:extLst>
              <a:ext uri="{FF2B5EF4-FFF2-40B4-BE49-F238E27FC236}">
                <a16:creationId xmlns:a16="http://schemas.microsoft.com/office/drawing/2014/main" id="{6A0D690E-C9A5-3D89-9800-62992DE450F5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B824E8-84BE-8F11-4C98-CD9F981AB5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8457FC14-EC3C-88D2-327F-20533FC61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532714"/>
      </p:ext>
    </p:extLst>
  </p:cSld>
  <p:clrMapOvr>
    <a:masterClrMapping/>
  </p:clrMapOvr>
  <p:transition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8F1DB-0BED-E508-8AD1-4A192ADE8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небо, пространство, облако, звез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37CCC1A-B4CF-12DE-972D-A0D13E5F9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 descr="Изображение выглядит как Шрифт, Графика, логотип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BA09C08-80E2-92A7-9100-32A31994A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35" y="486042"/>
            <a:ext cx="3645154" cy="866680"/>
          </a:xfrm>
          <a:prstGeom prst="rect">
            <a:avLst/>
          </a:prstGeom>
        </p:spPr>
      </p:pic>
      <p:pic>
        <p:nvPicPr>
          <p:cNvPr id="5" name="Рисунок 4" descr="Изображение выглядит как Шрифт, Графика, логотип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F1114CD-88EA-E253-4D05-104FD1AC2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35" y="486042"/>
            <a:ext cx="3645154" cy="8666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649963-3D9A-EEB2-996B-991F8EB085CA}"/>
              </a:ext>
            </a:extLst>
          </p:cNvPr>
          <p:cNvSpPr txBox="1"/>
          <p:nvPr/>
        </p:nvSpPr>
        <p:spPr>
          <a:xfrm>
            <a:off x="394376" y="3890652"/>
            <a:ext cx="8259294" cy="186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50"/>
              </a:lnSpc>
            </a:pPr>
            <a:r>
              <a:rPr lang="ru-RU" sz="4400" b="1" dirty="0">
                <a:solidFill>
                  <a:srgbClr val="F2F8FF"/>
                </a:solidFill>
                <a:latin typeface="Geologica" pitchFamily="2" charset="0"/>
              </a:rPr>
              <a:t>КУДА СМОТРЕТЬ,</a:t>
            </a:r>
            <a:br>
              <a:rPr lang="ru-RU" sz="4400" b="1" dirty="0">
                <a:solidFill>
                  <a:srgbClr val="F2F8FF"/>
                </a:solidFill>
                <a:latin typeface="Geologica" pitchFamily="2" charset="0"/>
              </a:rPr>
            </a:br>
            <a:r>
              <a:rPr lang="ru-RU" sz="4400" b="1" dirty="0">
                <a:solidFill>
                  <a:srgbClr val="F2F8FF"/>
                </a:solidFill>
                <a:latin typeface="Geologica" pitchFamily="2" charset="0"/>
              </a:rPr>
              <a:t>ЧТОБЫ БЫЛО БЕЗОПАСНО</a:t>
            </a:r>
            <a:br>
              <a:rPr lang="ru-RU" sz="4400" b="1" dirty="0">
                <a:solidFill>
                  <a:srgbClr val="F2F8FF"/>
                </a:solidFill>
                <a:latin typeface="Geologica" pitchFamily="2" charset="0"/>
              </a:rPr>
            </a:br>
            <a:r>
              <a:rPr lang="ru-RU" sz="4400" b="1" dirty="0">
                <a:solidFill>
                  <a:srgbClr val="F2F8FF"/>
                </a:solidFill>
                <a:latin typeface="Geologica" pitchFamily="2" charset="0"/>
              </a:rPr>
              <a:t>В БУДУЩЕМ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1348145-D4E7-6751-EEAD-E58BD4978035}"/>
              </a:ext>
            </a:extLst>
          </p:cNvPr>
          <p:cNvCxnSpPr>
            <a:cxnSpLocks/>
          </p:cNvCxnSpPr>
          <p:nvPr/>
        </p:nvCxnSpPr>
        <p:spPr>
          <a:xfrm>
            <a:off x="0" y="2154264"/>
            <a:ext cx="12192000" cy="0"/>
          </a:xfrm>
          <a:prstGeom prst="line">
            <a:avLst/>
          </a:prstGeom>
          <a:ln w="12700">
            <a:solidFill>
              <a:srgbClr val="F2F8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583FDB0-90C8-944E-793E-F824ED42D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49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EF9F1-B87B-D83C-B9EB-4B5AF4AC3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размытие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D6465C9-788D-ABE3-BFCA-93666108983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11F949D1-13D8-AE48-450F-62A087DA8537}"/>
              </a:ext>
            </a:extLst>
          </p:cNvPr>
          <p:cNvSpPr/>
          <p:nvPr/>
        </p:nvSpPr>
        <p:spPr>
          <a:xfrm>
            <a:off x="515938" y="1284867"/>
            <a:ext cx="10642057" cy="5023858"/>
          </a:xfrm>
          <a:prstGeom prst="roundRect">
            <a:avLst>
              <a:gd name="adj" fmla="val 4781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6347A1-8D57-5A38-2655-3791B682B8C9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Geologica" pitchFamily="2" charset="0"/>
              </a:rPr>
              <a:t>Shift Down Security</a:t>
            </a:r>
            <a:endParaRPr lang="ru-RU" sz="4000" b="1" dirty="0">
              <a:solidFill>
                <a:schemeClr val="bg1"/>
              </a:solidFill>
              <a:latin typeface="Geologica" pitchFamily="2" charset="0"/>
            </a:endParaRPr>
          </a:p>
        </p:txBody>
      </p:sp>
      <p:sp>
        <p:nvSpPr>
          <p:cNvPr id="9" name="Прямоугольник с двумя скругленными соседними углами 8">
            <a:extLst>
              <a:ext uri="{FF2B5EF4-FFF2-40B4-BE49-F238E27FC236}">
                <a16:creationId xmlns:a16="http://schemas.microsoft.com/office/drawing/2014/main" id="{184B9D52-F9A6-7003-AD29-E0E3268B2103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BB7577D-E732-7502-01FA-960F096BB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pic>
        <p:nvPicPr>
          <p:cNvPr id="2" name="Объект 9" descr="Изображение выглядит как текст, снимок экрана, диаграмма, лин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9D2E47A-52BB-5CC9-E032-7BA52869D8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489" y="1394354"/>
            <a:ext cx="9919503" cy="4804884"/>
          </a:xfrm>
          <a:prstGeom prst="rect">
            <a:avLst/>
          </a:prstGeo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1CAEDA-B1F0-B504-F23E-B9D1186CC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047873"/>
      </p:ext>
    </p:extLst>
  </p:cSld>
  <p:clrMapOvr>
    <a:masterClrMapping/>
  </p:clrMapOvr>
  <p:transition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6E8EE-6108-10D5-1048-D7EA819FA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размытие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78308DD-CA04-1F05-22D8-5279B140C52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717E5B1-8063-C81F-346A-40FCDC36FF41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Geologica" pitchFamily="2" charset="0"/>
              </a:rPr>
              <a:t>Всё есть </a:t>
            </a:r>
            <a:r>
              <a:rPr lang="en-US" sz="4000" b="1" dirty="0">
                <a:solidFill>
                  <a:schemeClr val="bg1"/>
                </a:solidFill>
                <a:latin typeface="Geologica" pitchFamily="2" charset="0"/>
              </a:rPr>
              <a:t>YAML</a:t>
            </a:r>
            <a:endParaRPr lang="ru-RU" sz="4000" b="1" dirty="0">
              <a:solidFill>
                <a:schemeClr val="bg1"/>
              </a:solidFill>
              <a:latin typeface="Geologica" pitchFamily="2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1B65D5A-487C-1C63-D4D6-3470CEA298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792752"/>
              </p:ext>
            </p:extLst>
          </p:nvPr>
        </p:nvGraphicFramePr>
        <p:xfrm>
          <a:off x="479425" y="1398991"/>
          <a:ext cx="11017250" cy="2401484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68608">
                  <a:extLst>
                    <a:ext uri="{9D8B030D-6E8A-4147-A177-3AD203B41FA5}">
                      <a16:colId xmlns:a16="http://schemas.microsoft.com/office/drawing/2014/main" val="3720840746"/>
                    </a:ext>
                  </a:extLst>
                </a:gridCol>
                <a:gridCol w="10148642">
                  <a:extLst>
                    <a:ext uri="{9D8B030D-6E8A-4147-A177-3AD203B41FA5}">
                      <a16:colId xmlns:a16="http://schemas.microsoft.com/office/drawing/2014/main" val="416434993"/>
                    </a:ext>
                  </a:extLst>
                </a:gridCol>
              </a:tblGrid>
              <a:tr h="816890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Kubernetes – </a:t>
                      </a:r>
                      <a:r>
                        <a:rPr lang="ru-RU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декларативная система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570794"/>
                  </a:ext>
                </a:extLst>
              </a:tr>
              <a:tr h="813483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Любой ресурс в </a:t>
                      </a:r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Kubernetes – </a:t>
                      </a:r>
                      <a:r>
                        <a:rPr lang="ru-RU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это </a:t>
                      </a:r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YAML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4704891"/>
                  </a:ext>
                </a:extLst>
              </a:tr>
              <a:tr h="771111">
                <a:tc>
                  <a:txBody>
                    <a:bodyPr/>
                    <a:lstStyle/>
                    <a:p>
                      <a:pPr algn="l"/>
                      <a:r>
                        <a:rPr lang="ru-RU" sz="2000" b="1" i="0" dirty="0">
                          <a:solidFill>
                            <a:srgbClr val="176A6A"/>
                          </a:solidFill>
                          <a:latin typeface="Geologica" pitchFamily="2" charset="0"/>
                        </a:rPr>
                        <a:t>03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CAPI </a:t>
                      </a:r>
                      <a:r>
                        <a:rPr lang="ru-RU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манифесты – также набор </a:t>
                      </a:r>
                      <a:r>
                        <a:rPr lang="en" sz="2000" b="0" i="0" dirty="0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YAML’</a:t>
                      </a:r>
                      <a:r>
                        <a:rPr lang="ru-RU" sz="2000" b="0" i="0" dirty="0" err="1">
                          <a:solidFill>
                            <a:srgbClr val="F2F8FF"/>
                          </a:solidFill>
                          <a:latin typeface="Geologica" pitchFamily="2" charset="0"/>
                        </a:rPr>
                        <a:t>ов</a:t>
                      </a:r>
                      <a:endParaRPr lang="ru-RU" sz="2000" b="0" i="0" dirty="0">
                        <a:solidFill>
                          <a:srgbClr val="F2F8FF"/>
                        </a:solidFill>
                        <a:latin typeface="Geologica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8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153102"/>
                  </a:ext>
                </a:extLst>
              </a:tr>
            </a:tbl>
          </a:graphicData>
        </a:graphic>
      </p:graphicFrame>
      <p:sp>
        <p:nvSpPr>
          <p:cNvPr id="11" name="Прямоугольник с двумя скругленными соседними углами 10">
            <a:extLst>
              <a:ext uri="{FF2B5EF4-FFF2-40B4-BE49-F238E27FC236}">
                <a16:creationId xmlns:a16="http://schemas.microsoft.com/office/drawing/2014/main" id="{1AEFA04A-C784-7259-225A-D9FEDF0C5A61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C631282-1707-30BE-59EA-D89B73449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E86D3D2-4599-33E4-0F49-91B2D6481A8D}"/>
              </a:ext>
            </a:extLst>
          </p:cNvPr>
          <p:cNvSpPr txBox="1"/>
          <p:nvPr/>
        </p:nvSpPr>
        <p:spPr>
          <a:xfrm>
            <a:off x="358061" y="6005607"/>
            <a:ext cx="61800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29D4D4"/>
                </a:solidFill>
                <a:latin typeface="Geologica" pitchFamily="2" charset="0"/>
              </a:rPr>
              <a:t>Уже понимаете, к чему я?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87DFCD5-4E75-BEDF-5BDE-A8145B6DB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362216"/>
      </p:ext>
    </p:extLst>
  </p:cSld>
  <p:clrMapOvr>
    <a:masterClrMapping/>
  </p:clrMapOvr>
  <p:transition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C2A14-DDBF-3072-66BD-E201E47C7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размытие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60BB454-C72A-F030-9082-FC10E140005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DE1721D2-489D-7485-3E33-5D0FBC0E7D92}"/>
              </a:ext>
            </a:extLst>
          </p:cNvPr>
          <p:cNvSpPr/>
          <p:nvPr/>
        </p:nvSpPr>
        <p:spPr>
          <a:xfrm>
            <a:off x="515938" y="1284867"/>
            <a:ext cx="10642057" cy="5023858"/>
          </a:xfrm>
          <a:prstGeom prst="roundRect">
            <a:avLst>
              <a:gd name="adj" fmla="val 4781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E4E158-3D0B-A9F6-A30B-CE91CAC6514D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Geologica" pitchFamily="2" charset="0"/>
              </a:rPr>
              <a:t>Используем </a:t>
            </a:r>
            <a:r>
              <a:rPr lang="en-US" sz="4000" b="1" dirty="0">
                <a:solidFill>
                  <a:schemeClr val="bg1"/>
                </a:solidFill>
                <a:latin typeface="Geologica" pitchFamily="2" charset="0"/>
              </a:rPr>
              <a:t>Policy Engine</a:t>
            </a:r>
            <a:endParaRPr lang="ru-RU" sz="4000" b="1" dirty="0">
              <a:solidFill>
                <a:schemeClr val="bg1"/>
              </a:solidFill>
              <a:latin typeface="Geologica" pitchFamily="2" charset="0"/>
            </a:endParaRPr>
          </a:p>
        </p:txBody>
      </p:sp>
      <p:sp>
        <p:nvSpPr>
          <p:cNvPr id="9" name="Прямоугольник с двумя скругленными соседними углами 8">
            <a:extLst>
              <a:ext uri="{FF2B5EF4-FFF2-40B4-BE49-F238E27FC236}">
                <a16:creationId xmlns:a16="http://schemas.microsoft.com/office/drawing/2014/main" id="{09916F3F-4BB6-C3BA-C431-207E1F455762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5A2F0F1-B1A3-6770-68B1-55F3B57C93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pic>
        <p:nvPicPr>
          <p:cNvPr id="3" name="Объект 2" descr="Изображение выглядит как графическая вставка, символ, рисунок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58B2E52-DAE5-C48A-8B67-EAE8B72870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6521" y="1890472"/>
            <a:ext cx="2864644" cy="3706648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Графика, Шрифт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235052C-78B3-DFF7-192A-3E271DED88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2446" y="2139024"/>
            <a:ext cx="4114800" cy="3209544"/>
          </a:xfrm>
          <a:prstGeom prst="rect">
            <a:avLst/>
          </a:prstGeom>
        </p:spPr>
      </p:pic>
      <p:sp>
        <p:nvSpPr>
          <p:cNvPr id="6" name="Двойная стрелка влево/вправо 5">
            <a:extLst>
              <a:ext uri="{FF2B5EF4-FFF2-40B4-BE49-F238E27FC236}">
                <a16:creationId xmlns:a16="http://schemas.microsoft.com/office/drawing/2014/main" id="{B8A9957D-B9A4-4949-BBAE-C809F7377FB7}"/>
              </a:ext>
            </a:extLst>
          </p:cNvPr>
          <p:cNvSpPr/>
          <p:nvPr/>
        </p:nvSpPr>
        <p:spPr>
          <a:xfrm>
            <a:off x="4765821" y="3304934"/>
            <a:ext cx="1790700" cy="687414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2C5518BA-6C04-FE19-7DCE-A2E2D4D32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705584"/>
      </p:ext>
    </p:extLst>
  </p:cSld>
  <p:clrMapOvr>
    <a:masterClrMapping/>
  </p:clrMapOvr>
  <p:transition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E6F1B-9418-28B0-AC96-851B2E76D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черный, темно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3D25AF0-70C4-CF5C-BB7D-33DE5B0241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 descr="Изображение выглядит как круг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B20161D-DB3D-7D78-9357-A1ED4CAE0A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5828646" y="498188"/>
            <a:ext cx="5861624" cy="58616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AB675FC-A2CF-6919-AF1B-69E5A6A3F440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Geologica" pitchFamily="2" charset="0"/>
              </a:rPr>
              <a:t>Для чего может быть полезно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D7470E-4F6E-E79F-764E-47C3F0A225FC}"/>
              </a:ext>
            </a:extLst>
          </p:cNvPr>
          <p:cNvSpPr txBox="1"/>
          <p:nvPr/>
        </p:nvSpPr>
        <p:spPr>
          <a:xfrm>
            <a:off x="479426" y="2485607"/>
            <a:ext cx="11269662" cy="967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F2F8FF"/>
                </a:solidFill>
                <a:effectLst/>
                <a:latin typeface="Geologica" pitchFamily="2" charset="0"/>
              </a:rPr>
              <a:t>• </a:t>
            </a:r>
            <a:r>
              <a:rPr lang="ru-RU" sz="2000" b="1" dirty="0">
                <a:solidFill>
                  <a:srgbClr val="F2F8FF"/>
                </a:solidFill>
                <a:latin typeface="Geologica" pitchFamily="2" charset="0"/>
              </a:rPr>
              <a:t>Проверить кластера еще на этапе </a:t>
            </a:r>
            <a:r>
              <a:rPr lang="ru-RU" sz="2000" b="1" dirty="0" err="1">
                <a:solidFill>
                  <a:srgbClr val="F2F8FF"/>
                </a:solidFill>
                <a:latin typeface="Geologica" pitchFamily="2" charset="0"/>
              </a:rPr>
              <a:t>провижининга</a:t>
            </a:r>
            <a:br>
              <a:rPr lang="en-US" sz="2000" b="1" dirty="0">
                <a:solidFill>
                  <a:srgbClr val="F2F8FF"/>
                </a:solidFill>
                <a:latin typeface="Geologica" pitchFamily="2" charset="0"/>
              </a:rPr>
            </a:br>
            <a:r>
              <a:rPr lang="en-US" sz="2000" b="1" dirty="0">
                <a:solidFill>
                  <a:srgbClr val="F2F8FF"/>
                </a:solidFill>
                <a:latin typeface="Geologica" pitchFamily="2" charset="0"/>
              </a:rPr>
              <a:t>• </a:t>
            </a:r>
            <a:r>
              <a:rPr lang="ru-RU" sz="2000" b="1" dirty="0">
                <a:solidFill>
                  <a:srgbClr val="F2F8FF"/>
                </a:solidFill>
                <a:latin typeface="Geologica" pitchFamily="2" charset="0"/>
              </a:rPr>
              <a:t>Удешевить и ускорить исправление </a:t>
            </a:r>
            <a:r>
              <a:rPr lang="ru-RU" sz="2000" b="1" dirty="0" err="1">
                <a:solidFill>
                  <a:srgbClr val="F2F8FF"/>
                </a:solidFill>
                <a:latin typeface="Geologica" pitchFamily="2" charset="0"/>
              </a:rPr>
              <a:t>мисконфигов</a:t>
            </a:r>
            <a:endParaRPr lang="ru-RU" sz="2000" b="1" dirty="0">
              <a:solidFill>
                <a:srgbClr val="F2F8FF"/>
              </a:solidFill>
              <a:latin typeface="Geologica" pitchFamily="2" charset="0"/>
            </a:endParaRP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7DCF6DD1-4BD3-54D4-5F1D-C8DD808DD857}"/>
              </a:ext>
            </a:extLst>
          </p:cNvPr>
          <p:cNvCxnSpPr>
            <a:cxnSpLocks/>
          </p:cNvCxnSpPr>
          <p:nvPr/>
        </p:nvCxnSpPr>
        <p:spPr>
          <a:xfrm>
            <a:off x="479425" y="2469633"/>
            <a:ext cx="11233150" cy="0"/>
          </a:xfrm>
          <a:prstGeom prst="line">
            <a:avLst/>
          </a:prstGeom>
          <a:ln w="12700">
            <a:solidFill>
              <a:srgbClr val="F2F8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267D274-CE74-5D92-4EFE-5526DCA95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05319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E6F1B-9418-28B0-AC96-851B2E76D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черный, темно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3D25AF0-70C4-CF5C-BB7D-33DE5B0241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 descr="Изображение выглядит как круг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B20161D-DB3D-7D78-9357-A1ED4CAE0A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5828646" y="498188"/>
            <a:ext cx="5861624" cy="58616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AB675FC-A2CF-6919-AF1B-69E5A6A3F440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Geologica" pitchFamily="2" charset="0"/>
              </a:rPr>
              <a:t>Что можно проверить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D7470E-4F6E-E79F-764E-47C3F0A225FC}"/>
              </a:ext>
            </a:extLst>
          </p:cNvPr>
          <p:cNvSpPr txBox="1"/>
          <p:nvPr/>
        </p:nvSpPr>
        <p:spPr>
          <a:xfrm>
            <a:off x="479426" y="2485607"/>
            <a:ext cx="11269662" cy="965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F2F8FF"/>
                </a:solidFill>
                <a:effectLst/>
                <a:latin typeface="Geologica" pitchFamily="2" charset="0"/>
              </a:rPr>
              <a:t>• </a:t>
            </a:r>
            <a:r>
              <a:rPr lang="ru-RU" sz="2000" b="1" dirty="0">
                <a:solidFill>
                  <a:srgbClr val="F2F8FF"/>
                </a:solidFill>
                <a:latin typeface="Geologica" pitchFamily="2" charset="0"/>
              </a:rPr>
              <a:t>Флаги компонентов </a:t>
            </a:r>
            <a:r>
              <a:rPr lang="en" sz="2000" b="1" dirty="0">
                <a:solidFill>
                  <a:srgbClr val="F2F8FF"/>
                </a:solidFill>
                <a:latin typeface="Geologica" pitchFamily="2" charset="0"/>
              </a:rPr>
              <a:t>Control &amp; Data Plane</a:t>
            </a:r>
            <a:br>
              <a:rPr lang="en-US" sz="2000" b="1" dirty="0">
                <a:solidFill>
                  <a:srgbClr val="F2F8FF"/>
                </a:solidFill>
                <a:latin typeface="Geologica" pitchFamily="2" charset="0"/>
              </a:rPr>
            </a:br>
            <a:r>
              <a:rPr lang="en-US" sz="2000" b="1" dirty="0">
                <a:solidFill>
                  <a:srgbClr val="F2F8FF"/>
                </a:solidFill>
                <a:latin typeface="Geologica" pitchFamily="2" charset="0"/>
              </a:rPr>
              <a:t>•</a:t>
            </a:r>
            <a:r>
              <a:rPr lang="en-US" sz="2000" b="1" dirty="0">
                <a:solidFill>
                  <a:schemeClr val="bg1"/>
                </a:solidFill>
                <a:latin typeface="Geologica" pitchFamily="2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Geologica" pitchFamily="2" charset="0"/>
              </a:rPr>
              <a:t>Версии ядра</a:t>
            </a:r>
            <a:r>
              <a:rPr lang="en-US" sz="2000" b="1" dirty="0">
                <a:solidFill>
                  <a:schemeClr val="bg1"/>
                </a:solidFill>
                <a:latin typeface="Geologica" pitchFamily="2" charset="0"/>
              </a:rPr>
              <a:t> / OC / container runtime</a:t>
            </a: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7DCF6DD1-4BD3-54D4-5F1D-C8DD808DD857}"/>
              </a:ext>
            </a:extLst>
          </p:cNvPr>
          <p:cNvCxnSpPr>
            <a:cxnSpLocks/>
          </p:cNvCxnSpPr>
          <p:nvPr/>
        </p:nvCxnSpPr>
        <p:spPr>
          <a:xfrm>
            <a:off x="479425" y="2469633"/>
            <a:ext cx="11233150" cy="0"/>
          </a:xfrm>
          <a:prstGeom prst="line">
            <a:avLst/>
          </a:prstGeom>
          <a:ln w="12700">
            <a:solidFill>
              <a:srgbClr val="F2F8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9614238-09E4-C7FC-5D2F-3614EB595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098706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E6F1B-9418-28B0-AC96-851B2E76D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черный, темно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3D25AF0-70C4-CF5C-BB7D-33DE5B0241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 descr="Изображение выглядит как круг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B20161D-DB3D-7D78-9357-A1ED4CAE0A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5828646" y="498188"/>
            <a:ext cx="5861624" cy="58616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AB675FC-A2CF-6919-AF1B-69E5A6A3F440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Geologica" pitchFamily="2" charset="0"/>
              </a:rPr>
              <a:t>Что нельзя проверить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D7470E-4F6E-E79F-764E-47C3F0A225FC}"/>
              </a:ext>
            </a:extLst>
          </p:cNvPr>
          <p:cNvSpPr txBox="1"/>
          <p:nvPr/>
        </p:nvSpPr>
        <p:spPr>
          <a:xfrm>
            <a:off x="479426" y="2485607"/>
            <a:ext cx="11269662" cy="1891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F2F8FF"/>
                </a:solidFill>
                <a:effectLst/>
                <a:latin typeface="Geologica" pitchFamily="2" charset="0"/>
              </a:rPr>
              <a:t>• </a:t>
            </a:r>
            <a:r>
              <a:rPr lang="ru-RU" sz="2000" b="1" dirty="0">
                <a:solidFill>
                  <a:srgbClr val="F2F8FF"/>
                </a:solidFill>
                <a:latin typeface="Geologica" pitchFamily="2" charset="0"/>
              </a:rPr>
              <a:t>Содержимое </a:t>
            </a:r>
            <a:r>
              <a:rPr lang="en" sz="2000" b="1" dirty="0">
                <a:solidFill>
                  <a:srgbClr val="F2F8FF"/>
                </a:solidFill>
                <a:latin typeface="Geologica" pitchFamily="2" charset="0"/>
              </a:rPr>
              <a:t>YAML </a:t>
            </a:r>
            <a:r>
              <a:rPr lang="ru-RU" sz="2000" b="1" dirty="0">
                <a:solidFill>
                  <a:srgbClr val="F2F8FF"/>
                </a:solidFill>
                <a:latin typeface="Geologica" pitchFamily="2" charset="0"/>
              </a:rPr>
              <a:t>манифестов</a:t>
            </a:r>
            <a:br>
              <a:rPr lang="en-US" sz="2000" b="1" dirty="0">
                <a:solidFill>
                  <a:srgbClr val="F2F8FF"/>
                </a:solidFill>
                <a:latin typeface="Geologica" pitchFamily="2" charset="0"/>
              </a:rPr>
            </a:br>
            <a:r>
              <a:rPr lang="en-US" sz="2000" b="1" dirty="0">
                <a:solidFill>
                  <a:srgbClr val="F2F8FF"/>
                </a:solidFill>
                <a:latin typeface="Geologica" pitchFamily="2" charset="0"/>
              </a:rPr>
              <a:t>•</a:t>
            </a:r>
            <a:r>
              <a:rPr lang="en-US" sz="2000" b="1" dirty="0">
                <a:solidFill>
                  <a:schemeClr val="bg1"/>
                </a:solidFill>
                <a:latin typeface="Geologica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Geologica" pitchFamily="2" charset="0"/>
              </a:rPr>
              <a:t>securityContext</a:t>
            </a:r>
            <a:endParaRPr lang="ru-RU" sz="2000" b="1" dirty="0">
              <a:solidFill>
                <a:schemeClr val="bg1"/>
              </a:solidFill>
              <a:latin typeface="Geologica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F2F8FF"/>
                </a:solidFill>
                <a:latin typeface="Geologica" pitchFamily="2" charset="0"/>
              </a:rPr>
              <a:t>•</a:t>
            </a:r>
            <a:r>
              <a:rPr lang="en-US" sz="2000" b="1" dirty="0">
                <a:solidFill>
                  <a:schemeClr val="bg1"/>
                </a:solidFill>
                <a:latin typeface="Geologica" pitchFamily="2" charset="0"/>
              </a:rPr>
              <a:t> Network Policy</a:t>
            </a:r>
          </a:p>
          <a:p>
            <a:pPr>
              <a:lnSpc>
                <a:spcPct val="150000"/>
              </a:lnSpc>
            </a:pPr>
            <a:endParaRPr lang="en-US" sz="2000" b="1" dirty="0">
              <a:solidFill>
                <a:schemeClr val="bg1"/>
              </a:solidFill>
              <a:latin typeface="Geologica" pitchFamily="2" charset="0"/>
            </a:endParaRP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7DCF6DD1-4BD3-54D4-5F1D-C8DD808DD857}"/>
              </a:ext>
            </a:extLst>
          </p:cNvPr>
          <p:cNvCxnSpPr>
            <a:cxnSpLocks/>
          </p:cNvCxnSpPr>
          <p:nvPr/>
        </p:nvCxnSpPr>
        <p:spPr>
          <a:xfrm>
            <a:off x="479425" y="2469633"/>
            <a:ext cx="11233150" cy="0"/>
          </a:xfrm>
          <a:prstGeom prst="line">
            <a:avLst/>
          </a:prstGeom>
          <a:ln w="12700">
            <a:solidFill>
              <a:srgbClr val="F2F8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2195CA48-8033-CB71-388D-08A76474B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263174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72E3A2-7837-F7D0-411E-AB0BA2CD7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размытие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7235745-B86B-5AB3-18E4-9A0AB4CFB4A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091269-F22C-8FEB-C6FA-2C0C3150962B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Geologica" pitchFamily="2" charset="0"/>
              </a:rPr>
              <a:t>Примеры</a:t>
            </a:r>
          </a:p>
        </p:txBody>
      </p:sp>
      <p:sp>
        <p:nvSpPr>
          <p:cNvPr id="8" name="Прямоугольник с двумя скругленными соседними углами 7">
            <a:extLst>
              <a:ext uri="{FF2B5EF4-FFF2-40B4-BE49-F238E27FC236}">
                <a16:creationId xmlns:a16="http://schemas.microsoft.com/office/drawing/2014/main" id="{468DA7E6-578F-97FA-BC40-BCE7411DA536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3323ACA-0B29-7600-6638-32367C3CF1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711972DD-933B-0CAC-B5EC-E695C60557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r>
              <a:rPr lang="en" sz="1600" dirty="0">
                <a:solidFill>
                  <a:schemeClr val="bg1"/>
                </a:solidFill>
              </a:rPr>
              <a:t>rules:</a:t>
            </a:r>
          </a:p>
          <a:p>
            <a:r>
              <a:rPr lang="en" sz="1600" dirty="0">
                <a:solidFill>
                  <a:schemeClr val="bg1"/>
                </a:solidFill>
              </a:rPr>
              <a:t>    - name: validate-</a:t>
            </a:r>
            <a:r>
              <a:rPr lang="en" sz="1600" dirty="0" err="1">
                <a:solidFill>
                  <a:schemeClr val="bg1"/>
                </a:solidFill>
              </a:rPr>
              <a:t>kubeadmcontrolplane</a:t>
            </a:r>
            <a:r>
              <a:rPr lang="en" sz="1600" dirty="0">
                <a:solidFill>
                  <a:schemeClr val="bg1"/>
                </a:solidFill>
              </a:rPr>
              <a:t>-secure-params</a:t>
            </a:r>
          </a:p>
          <a:p>
            <a:r>
              <a:rPr lang="en" sz="1600" dirty="0">
                <a:solidFill>
                  <a:schemeClr val="bg1"/>
                </a:solidFill>
              </a:rPr>
              <a:t>      match:</a:t>
            </a:r>
          </a:p>
          <a:p>
            <a:r>
              <a:rPr lang="en" sz="1600" dirty="0">
                <a:solidFill>
                  <a:schemeClr val="bg1"/>
                </a:solidFill>
              </a:rPr>
              <a:t>        any:</a:t>
            </a:r>
          </a:p>
          <a:p>
            <a:r>
              <a:rPr lang="en" sz="1600" dirty="0">
                <a:solidFill>
                  <a:schemeClr val="bg1"/>
                </a:solidFill>
              </a:rPr>
              <a:t>          - resources:</a:t>
            </a:r>
          </a:p>
          <a:p>
            <a:r>
              <a:rPr lang="en" sz="1600" dirty="0">
                <a:solidFill>
                  <a:schemeClr val="bg1"/>
                </a:solidFill>
              </a:rPr>
              <a:t>              kinds:</a:t>
            </a:r>
          </a:p>
          <a:p>
            <a:r>
              <a:rPr lang="en" sz="1600" dirty="0">
                <a:solidFill>
                  <a:schemeClr val="bg1"/>
                </a:solidFill>
              </a:rPr>
              <a:t>                - KubeadmControlPlane.controlplane.cluster.x-k8s.io</a:t>
            </a:r>
          </a:p>
          <a:p>
            <a:r>
              <a:rPr lang="en" sz="1600" dirty="0">
                <a:solidFill>
                  <a:schemeClr val="bg1"/>
                </a:solidFill>
              </a:rPr>
              <a:t>      validate:</a:t>
            </a:r>
          </a:p>
          <a:p>
            <a:r>
              <a:rPr lang="en" sz="1600" dirty="0">
                <a:solidFill>
                  <a:schemeClr val="bg1"/>
                </a:solidFill>
              </a:rPr>
              <a:t>        message: "</a:t>
            </a:r>
            <a:r>
              <a:rPr lang="en" sz="1600" dirty="0" err="1">
                <a:solidFill>
                  <a:schemeClr val="bg1"/>
                </a:solidFill>
              </a:rPr>
              <a:t>KubeadmControlPlane</a:t>
            </a:r>
            <a:r>
              <a:rPr lang="en" sz="1600" dirty="0">
                <a:solidFill>
                  <a:schemeClr val="bg1"/>
                </a:solidFill>
              </a:rPr>
              <a:t> must follow CIS Kubernetes Benchmark"</a:t>
            </a:r>
          </a:p>
          <a:p>
            <a:r>
              <a:rPr lang="en" sz="1600" dirty="0">
                <a:solidFill>
                  <a:schemeClr val="bg1"/>
                </a:solidFill>
              </a:rPr>
              <a:t>        pattern:</a:t>
            </a:r>
          </a:p>
          <a:p>
            <a:r>
              <a:rPr lang="en" sz="1600" dirty="0">
                <a:solidFill>
                  <a:schemeClr val="bg1"/>
                </a:solidFill>
              </a:rPr>
              <a:t>          spec:</a:t>
            </a:r>
          </a:p>
          <a:p>
            <a:r>
              <a:rPr lang="en" sz="1600" dirty="0">
                <a:solidFill>
                  <a:schemeClr val="bg1"/>
                </a:solidFill>
              </a:rPr>
              <a:t>            </a:t>
            </a:r>
            <a:r>
              <a:rPr lang="en" sz="1600" dirty="0" err="1">
                <a:solidFill>
                  <a:schemeClr val="bg1"/>
                </a:solidFill>
              </a:rPr>
              <a:t>kubeadmConfigSpec</a:t>
            </a:r>
            <a:r>
              <a:rPr lang="en" sz="1600" dirty="0">
                <a:solidFill>
                  <a:schemeClr val="bg1"/>
                </a:solidFill>
              </a:rPr>
              <a:t>:</a:t>
            </a:r>
          </a:p>
          <a:p>
            <a:r>
              <a:rPr lang="en" sz="1600" dirty="0">
                <a:solidFill>
                  <a:schemeClr val="bg1"/>
                </a:solidFill>
              </a:rPr>
              <a:t>              </a:t>
            </a:r>
            <a:r>
              <a:rPr lang="en" sz="1600" dirty="0" err="1">
                <a:solidFill>
                  <a:schemeClr val="bg1"/>
                </a:solidFill>
              </a:rPr>
              <a:t>clusterConfiguration</a:t>
            </a:r>
            <a:r>
              <a:rPr lang="en" sz="1600" dirty="0">
                <a:solidFill>
                  <a:schemeClr val="bg1"/>
                </a:solidFill>
              </a:rPr>
              <a:t>:</a:t>
            </a:r>
          </a:p>
          <a:p>
            <a:r>
              <a:rPr lang="en" sz="1600" dirty="0">
                <a:solidFill>
                  <a:schemeClr val="bg1"/>
                </a:solidFill>
              </a:rPr>
              <a:t>                </a:t>
            </a:r>
            <a:r>
              <a:rPr lang="en" sz="1600" dirty="0" err="1">
                <a:solidFill>
                  <a:schemeClr val="bg1"/>
                </a:solidFill>
              </a:rPr>
              <a:t>apiServer</a:t>
            </a:r>
            <a:r>
              <a:rPr lang="en" sz="1600" dirty="0">
                <a:solidFill>
                  <a:schemeClr val="bg1"/>
                </a:solidFill>
              </a:rPr>
              <a:t>:</a:t>
            </a:r>
          </a:p>
          <a:p>
            <a:r>
              <a:rPr lang="en" sz="1600" dirty="0">
                <a:solidFill>
                  <a:schemeClr val="bg1"/>
                </a:solidFill>
              </a:rPr>
              <a:t>                  </a:t>
            </a:r>
            <a:r>
              <a:rPr lang="en" sz="1600" dirty="0" err="1">
                <a:solidFill>
                  <a:schemeClr val="bg1"/>
                </a:solidFill>
              </a:rPr>
              <a:t>extraArgs</a:t>
            </a:r>
            <a:r>
              <a:rPr lang="en" sz="1600" dirty="0">
                <a:solidFill>
                  <a:schemeClr val="bg1"/>
                </a:solidFill>
              </a:rPr>
              <a:t>: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                </a:t>
            </a:r>
            <a:r>
              <a:rPr lang="en" sz="1600" dirty="0">
                <a:solidFill>
                  <a:schemeClr val="bg1"/>
                </a:solidFill>
              </a:rPr>
              <a:t>audit-policy-file: "/</a:t>
            </a:r>
            <a:r>
              <a:rPr lang="en" sz="1600" dirty="0" err="1">
                <a:solidFill>
                  <a:schemeClr val="bg1"/>
                </a:solidFill>
              </a:rPr>
              <a:t>etc</a:t>
            </a:r>
            <a:r>
              <a:rPr lang="en" sz="1600" dirty="0">
                <a:solidFill>
                  <a:schemeClr val="bg1"/>
                </a:solidFill>
              </a:rPr>
              <a:t>/</a:t>
            </a:r>
            <a:r>
              <a:rPr lang="en" sz="1600" dirty="0" err="1">
                <a:solidFill>
                  <a:schemeClr val="bg1"/>
                </a:solidFill>
              </a:rPr>
              <a:t>kubernetes</a:t>
            </a:r>
            <a:r>
              <a:rPr lang="en" sz="1600" dirty="0">
                <a:solidFill>
                  <a:schemeClr val="bg1"/>
                </a:solidFill>
              </a:rPr>
              <a:t>/config/audit-</a:t>
            </a:r>
            <a:r>
              <a:rPr lang="en" sz="1600" dirty="0" err="1">
                <a:solidFill>
                  <a:schemeClr val="bg1"/>
                </a:solidFill>
              </a:rPr>
              <a:t>policy.yaml</a:t>
            </a:r>
            <a:r>
              <a:rPr lang="en" sz="1600" dirty="0">
                <a:solidFill>
                  <a:schemeClr val="bg1"/>
                </a:solidFill>
              </a:rPr>
              <a:t>”,</a:t>
            </a:r>
          </a:p>
          <a:p>
            <a:r>
              <a:rPr lang="en" sz="1600" dirty="0">
                <a:solidFill>
                  <a:schemeClr val="bg1"/>
                </a:solidFill>
              </a:rPr>
              <a:t>                    authorization-mode: "</a:t>
            </a:r>
            <a:r>
              <a:rPr lang="en" sz="1600" dirty="0" err="1">
                <a:solidFill>
                  <a:schemeClr val="bg1"/>
                </a:solidFill>
              </a:rPr>
              <a:t>RBAC,Node</a:t>
            </a:r>
            <a:r>
              <a:rPr lang="en" sz="1600" dirty="0">
                <a:solidFill>
                  <a:schemeClr val="bg1"/>
                </a:solidFill>
              </a:rPr>
              <a:t>”,</a:t>
            </a:r>
          </a:p>
          <a:p>
            <a:r>
              <a:rPr lang="en" sz="1600" dirty="0">
                <a:solidFill>
                  <a:schemeClr val="bg1"/>
                </a:solidFill>
              </a:rPr>
              <a:t>                    bind-address: "127.0.0.1”,</a:t>
            </a:r>
          </a:p>
          <a:p>
            <a:r>
              <a:rPr lang="ru-RU" sz="1600" dirty="0">
                <a:solidFill>
                  <a:schemeClr val="bg1"/>
                </a:solidFill>
              </a:rPr>
              <a:t>                    </a:t>
            </a:r>
            <a:r>
              <a:rPr lang="en" sz="1600" dirty="0">
                <a:solidFill>
                  <a:schemeClr val="bg1"/>
                </a:solidFill>
              </a:rPr>
              <a:t>enable-admission-plugins: "</a:t>
            </a:r>
            <a:r>
              <a:rPr lang="en" sz="1600" dirty="0" err="1">
                <a:solidFill>
                  <a:schemeClr val="bg1"/>
                </a:solidFill>
              </a:rPr>
              <a:t>NamespaceLifecycle,NodeRestriction</a:t>
            </a:r>
            <a:r>
              <a:rPr lang="en" sz="1600" dirty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335A9F-9BCD-D1F6-1FDD-814A20681471}"/>
              </a:ext>
            </a:extLst>
          </p:cNvPr>
          <p:cNvSpPr/>
          <p:nvPr/>
        </p:nvSpPr>
        <p:spPr>
          <a:xfrm>
            <a:off x="1366887" y="3429000"/>
            <a:ext cx="9813303" cy="27054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" name="Номер слайда 7">
            <a:extLst>
              <a:ext uri="{FF2B5EF4-FFF2-40B4-BE49-F238E27FC236}">
                <a16:creationId xmlns:a16="http://schemas.microsoft.com/office/drawing/2014/main" id="{B15ADFD4-0B70-8504-8806-E11A9A8E3771}"/>
              </a:ext>
            </a:extLst>
          </p:cNvPr>
          <p:cNvSpPr txBox="1">
            <a:spLocks/>
          </p:cNvSpPr>
          <p:nvPr/>
        </p:nvSpPr>
        <p:spPr>
          <a:xfrm>
            <a:off x="11489196" y="6021510"/>
            <a:ext cx="489609" cy="38677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2A5DD0-F786-384E-AF19-F77718E2FD35}" type="slidenum">
              <a:rPr lang="ru-RU" smtClean="0">
                <a:solidFill>
                  <a:schemeClr val="bg1"/>
                </a:solidFill>
              </a:rPr>
              <a:pPr/>
              <a:t>41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3212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435616-9A73-F48B-E02F-51DECB6DE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размытие, Сирень, фиолетов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DBD83EB-F222-326D-FD2F-C33866A408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с двумя скругленными соседними углами 7">
            <a:extLst>
              <a:ext uri="{FF2B5EF4-FFF2-40B4-BE49-F238E27FC236}">
                <a16:creationId xmlns:a16="http://schemas.microsoft.com/office/drawing/2014/main" id="{7FA89AE0-03A7-BB9F-666D-E4E1FB8A06B0}"/>
              </a:ext>
            </a:extLst>
          </p:cNvPr>
          <p:cNvSpPr/>
          <p:nvPr/>
        </p:nvSpPr>
        <p:spPr>
          <a:xfrm rot="16200000">
            <a:off x="11096434" y="1057325"/>
            <a:ext cx="1654838" cy="536294"/>
          </a:xfrm>
          <a:prstGeom prst="round2SameRect">
            <a:avLst/>
          </a:prstGeom>
          <a:gradFill flip="none" rotWithShape="1">
            <a:gsLst>
              <a:gs pos="0">
                <a:srgbClr val="086170"/>
              </a:gs>
              <a:gs pos="0">
                <a:srgbClr val="0F5C69">
                  <a:shade val="67500"/>
                  <a:satMod val="115000"/>
                </a:srgbClr>
              </a:gs>
              <a:gs pos="100000">
                <a:srgbClr val="086170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68973BD-D457-C940-EDBE-513541B800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1381102" y="1230891"/>
            <a:ext cx="1110874" cy="208288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7FF2394-17E9-2DA9-E3E6-49CC974A9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Geologica" pitchFamily="2" charset="0"/>
              </a:rPr>
              <a:t>Примеры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C9DBDF4-C198-2ECA-7B62-55C3B298E4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rules:</a:t>
            </a:r>
          </a:p>
          <a:p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- name: validate-</a:t>
            </a:r>
            <a:r>
              <a:rPr lang="en" sz="1600" dirty="0" err="1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kubeadmcontrolplane</a:t>
            </a:r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-secure-params</a:t>
            </a:r>
          </a:p>
          <a:p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match:</a:t>
            </a:r>
          </a:p>
          <a:p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  any:</a:t>
            </a:r>
          </a:p>
          <a:p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    - resources:</a:t>
            </a:r>
          </a:p>
          <a:p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        kinds:</a:t>
            </a:r>
          </a:p>
          <a:p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          - KubeadmControlPlane.controlplane.cluster.x-k8s.io</a:t>
            </a:r>
          </a:p>
          <a:p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validate:</a:t>
            </a:r>
          </a:p>
          <a:p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  message: "</a:t>
            </a:r>
            <a:r>
              <a:rPr lang="en" sz="1600" dirty="0" err="1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KubeadmControlPlane</a:t>
            </a:r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must follow CIS Kubernetes Benchmark"</a:t>
            </a:r>
          </a:p>
          <a:p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  pattern:</a:t>
            </a:r>
          </a:p>
          <a:p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    spec:</a:t>
            </a:r>
          </a:p>
          <a:p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      </a:t>
            </a:r>
            <a:r>
              <a:rPr lang="en" sz="1600" dirty="0" err="1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kubeadmConfigSpec</a:t>
            </a:r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:</a:t>
            </a:r>
          </a:p>
          <a:p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        files:</a:t>
            </a:r>
          </a:p>
          <a:p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        - content</a:t>
            </a:r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itchFamily="2" charset="2"/>
              </a:rPr>
              <a:t>: |</a:t>
            </a:r>
            <a:endParaRPr lang="en" sz="1600" dirty="0">
              <a:solidFill>
                <a:schemeClr val="bg1"/>
              </a:solidFill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</a:endParaRPr>
          </a:p>
          <a:p>
            <a:pPr>
              <a:lnSpc>
                <a:spcPts val="1350"/>
              </a:lnSpc>
              <a:buNone/>
            </a:pPr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            </a:t>
            </a:r>
            <a:r>
              <a:rPr lang="en" sz="1600" b="0" dirty="0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authentication:</a:t>
            </a:r>
          </a:p>
          <a:p>
            <a:pPr>
              <a:lnSpc>
                <a:spcPts val="1350"/>
              </a:lnSpc>
              <a:buNone/>
            </a:pPr>
            <a:r>
              <a:rPr lang="en" sz="1600" b="0" dirty="0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		    anonymous:</a:t>
            </a:r>
          </a:p>
          <a:p>
            <a:pPr>
              <a:lnSpc>
                <a:spcPts val="1350"/>
              </a:lnSpc>
              <a:buNone/>
            </a:pPr>
            <a:r>
              <a:rPr lang="en" sz="1600" b="0" dirty="0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                enabled: false</a:t>
            </a:r>
          </a:p>
          <a:p>
            <a:pPr>
              <a:lnSpc>
                <a:spcPts val="1350"/>
              </a:lnSpc>
              <a:buNone/>
            </a:pPr>
            <a:r>
              <a:rPr lang="en" sz="1600" b="0" dirty="0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              webhook:</a:t>
            </a:r>
          </a:p>
          <a:p>
            <a:pPr>
              <a:lnSpc>
                <a:spcPts val="1350"/>
              </a:lnSpc>
              <a:buNone/>
            </a:pPr>
            <a:r>
              <a:rPr lang="en" sz="1600" b="0" dirty="0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                </a:t>
            </a:r>
            <a:r>
              <a:rPr lang="en" sz="1600" b="0" dirty="0" err="1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cacheTTL</a:t>
            </a:r>
            <a:r>
              <a:rPr lang="en" sz="1600" b="0" dirty="0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: 10s</a:t>
            </a:r>
          </a:p>
          <a:p>
            <a:pPr>
              <a:lnSpc>
                <a:spcPts val="1350"/>
              </a:lnSpc>
              <a:buNone/>
            </a:pPr>
            <a:r>
              <a:rPr lang="en" sz="1600" b="0" dirty="0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                enabled: true</a:t>
            </a:r>
          </a:p>
          <a:p>
            <a:pPr>
              <a:lnSpc>
                <a:spcPts val="1350"/>
              </a:lnSpc>
              <a:buNone/>
            </a:pPr>
            <a:r>
              <a:rPr lang="en" sz="1600" b="0" dirty="0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              x509:</a:t>
            </a:r>
          </a:p>
          <a:p>
            <a:pPr>
              <a:lnSpc>
                <a:spcPts val="1350"/>
              </a:lnSpc>
            </a:pPr>
            <a:r>
              <a:rPr lang="en" sz="1600" b="0" dirty="0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                </a:t>
            </a:r>
            <a:r>
              <a:rPr lang="en" sz="1600" b="0" dirty="0" err="1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clientCAFile</a:t>
            </a:r>
            <a:r>
              <a:rPr lang="en" sz="1600" b="0" dirty="0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: /</a:t>
            </a:r>
            <a:r>
              <a:rPr lang="en" sz="1600" b="0" dirty="0" err="1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etc</a:t>
            </a:r>
            <a:r>
              <a:rPr lang="en" sz="1600" b="0" dirty="0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/</a:t>
            </a:r>
            <a:r>
              <a:rPr lang="en" sz="1600" b="0" dirty="0" err="1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kubernetes</a:t>
            </a:r>
            <a:r>
              <a:rPr lang="en" sz="1600" b="0" dirty="0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/</a:t>
            </a:r>
            <a:r>
              <a:rPr lang="en" sz="1600" b="0" dirty="0" err="1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pki</a:t>
            </a:r>
            <a:r>
              <a:rPr lang="en" sz="1600" b="0" dirty="0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/</a:t>
            </a:r>
            <a:r>
              <a:rPr lang="en" sz="1600" b="0" dirty="0" err="1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ca.crt</a:t>
            </a:r>
            <a:endParaRPr lang="en" sz="1600" b="0" dirty="0">
              <a:solidFill>
                <a:schemeClr val="bg1"/>
              </a:solidFill>
              <a:effectLst/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</a:endParaRPr>
          </a:p>
          <a:p>
            <a:pPr>
              <a:lnSpc>
                <a:spcPts val="1350"/>
              </a:lnSpc>
            </a:pPr>
            <a:r>
              <a:rPr lang="en" sz="1600" b="0" dirty="0">
                <a:solidFill>
                  <a:schemeClr val="bg1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            authorization:</a:t>
            </a:r>
          </a:p>
          <a:p>
            <a:pPr>
              <a:lnSpc>
                <a:spcPts val="1350"/>
              </a:lnSpc>
            </a:pPr>
            <a:r>
              <a:rPr lang="en" sz="16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                mode: </a:t>
            </a:r>
            <a:r>
              <a:rPr lang="en" sz="1600" dirty="0" err="1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AlwaysAllow</a:t>
            </a:r>
            <a:endParaRPr lang="en" sz="1600" b="0" dirty="0">
              <a:solidFill>
                <a:schemeClr val="bg1"/>
              </a:solidFill>
              <a:effectLst/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</a:endParaRPr>
          </a:p>
          <a:p>
            <a:endParaRPr lang="en" sz="1600" dirty="0">
              <a:solidFill>
                <a:schemeClr val="bg1"/>
              </a:solidFill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E11CD64-01D6-4C3F-49B8-DF6C9A9EDEA9}"/>
              </a:ext>
            </a:extLst>
          </p:cNvPr>
          <p:cNvSpPr/>
          <p:nvPr/>
        </p:nvSpPr>
        <p:spPr>
          <a:xfrm>
            <a:off x="795746" y="3268744"/>
            <a:ext cx="9813303" cy="27054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Номер слайда 7">
            <a:extLst>
              <a:ext uri="{FF2B5EF4-FFF2-40B4-BE49-F238E27FC236}">
                <a16:creationId xmlns:a16="http://schemas.microsoft.com/office/drawing/2014/main" id="{8BFF1F9C-8586-3AA6-07E0-82D66C418597}"/>
              </a:ext>
            </a:extLst>
          </p:cNvPr>
          <p:cNvSpPr txBox="1">
            <a:spLocks/>
          </p:cNvSpPr>
          <p:nvPr/>
        </p:nvSpPr>
        <p:spPr>
          <a:xfrm>
            <a:off x="11489196" y="6021510"/>
            <a:ext cx="489609" cy="38677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2A5DD0-F786-384E-AF19-F77718E2FD35}" type="slidenum">
              <a:rPr lang="ru-RU" smtClean="0">
                <a:solidFill>
                  <a:schemeClr val="bg1"/>
                </a:solidFill>
              </a:rPr>
              <a:pPr/>
              <a:t>42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630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4C0C39-1FDD-5070-367D-B1A1A6BA4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размытие, синий, темно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FF8E9AD-44E9-82E6-E571-7913E0A68B2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3826C720-1FD7-66BB-3B13-D587CE6D2D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7760245"/>
              </p:ext>
            </p:extLst>
          </p:nvPr>
        </p:nvGraphicFramePr>
        <p:xfrm>
          <a:off x="357188" y="1220788"/>
          <a:ext cx="10691807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3339">
                  <a:extLst>
                    <a:ext uri="{9D8B030D-6E8A-4147-A177-3AD203B41FA5}">
                      <a16:colId xmlns:a16="http://schemas.microsoft.com/office/drawing/2014/main" val="2348400491"/>
                    </a:ext>
                  </a:extLst>
                </a:gridCol>
                <a:gridCol w="1027521">
                  <a:extLst>
                    <a:ext uri="{9D8B030D-6E8A-4147-A177-3AD203B41FA5}">
                      <a16:colId xmlns:a16="http://schemas.microsoft.com/office/drawing/2014/main" val="4287437191"/>
                    </a:ext>
                  </a:extLst>
                </a:gridCol>
                <a:gridCol w="1395043">
                  <a:extLst>
                    <a:ext uri="{9D8B030D-6E8A-4147-A177-3AD203B41FA5}">
                      <a16:colId xmlns:a16="http://schemas.microsoft.com/office/drawing/2014/main" val="3079979324"/>
                    </a:ext>
                  </a:extLst>
                </a:gridCol>
                <a:gridCol w="1781968">
                  <a:extLst>
                    <a:ext uri="{9D8B030D-6E8A-4147-A177-3AD203B41FA5}">
                      <a16:colId xmlns:a16="http://schemas.microsoft.com/office/drawing/2014/main" val="2550918940"/>
                    </a:ext>
                  </a:extLst>
                </a:gridCol>
                <a:gridCol w="1781968">
                  <a:extLst>
                    <a:ext uri="{9D8B030D-6E8A-4147-A177-3AD203B41FA5}">
                      <a16:colId xmlns:a16="http://schemas.microsoft.com/office/drawing/2014/main" val="48667690"/>
                    </a:ext>
                  </a:extLst>
                </a:gridCol>
                <a:gridCol w="1781968">
                  <a:extLst>
                    <a:ext uri="{9D8B030D-6E8A-4147-A177-3AD203B41FA5}">
                      <a16:colId xmlns:a16="http://schemas.microsoft.com/office/drawing/2014/main" val="2243836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CAPI / CIS K8s Benchmark</a:t>
                      </a:r>
                      <a:endParaRPr lang="ru-RU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ru-RU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ru-RU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endParaRPr lang="ru-RU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ru-RU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  <a:endParaRPr lang="ru-RU" dirty="0"/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70947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KubeadmControlPlane</a:t>
                      </a:r>
                      <a:endParaRPr lang="ru-RU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59/59</a:t>
                      </a: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7/7</a:t>
                      </a: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5/5</a:t>
                      </a: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0/35</a:t>
                      </a: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3899679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KubeadmConfigTemplate</a:t>
                      </a:r>
                      <a:endParaRPr lang="ru-RU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24/24</a:t>
                      </a:r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0/35</a:t>
                      </a: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7030705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A21289C-AD75-C441-C231-25C8B8B474D3}"/>
              </a:ext>
            </a:extLst>
          </p:cNvPr>
          <p:cNvSpPr txBox="1"/>
          <p:nvPr/>
        </p:nvSpPr>
        <p:spPr>
          <a:xfrm>
            <a:off x="356400" y="2951946"/>
            <a:ext cx="103401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000"/>
              </a:spcBef>
              <a:spcAft>
                <a:spcPts val="1000"/>
              </a:spcAft>
            </a:pPr>
            <a:r>
              <a:rPr lang="ru-RU" sz="2800" dirty="0">
                <a:solidFill>
                  <a:schemeClr val="bg1"/>
                </a:solidFill>
                <a:latin typeface="Geologica" pitchFamily="2" charset="0"/>
              </a:rPr>
              <a:t>Порядка 73</a:t>
            </a:r>
            <a:r>
              <a:rPr lang="en-US" sz="2800" dirty="0">
                <a:solidFill>
                  <a:schemeClr val="bg1"/>
                </a:solidFill>
                <a:latin typeface="Geologica" pitchFamily="2" charset="0"/>
              </a:rPr>
              <a:t>% </a:t>
            </a:r>
            <a:r>
              <a:rPr lang="ru-RU" sz="2800" dirty="0">
                <a:solidFill>
                  <a:schemeClr val="bg1"/>
                </a:solidFill>
                <a:latin typeface="Geologica" pitchFamily="2" charset="0"/>
              </a:rPr>
              <a:t>процентов проверок </a:t>
            </a:r>
            <a:r>
              <a:rPr lang="en-US" sz="2800" dirty="0">
                <a:solidFill>
                  <a:schemeClr val="bg1"/>
                </a:solidFill>
                <a:latin typeface="Geologica" pitchFamily="2" charset="0"/>
              </a:rPr>
              <a:t>CIS K8S Benchmark </a:t>
            </a:r>
            <a:r>
              <a:rPr lang="ru-RU" sz="2800" dirty="0">
                <a:solidFill>
                  <a:schemeClr val="bg1"/>
                </a:solidFill>
                <a:latin typeface="Geologica" pitchFamily="2" charset="0"/>
              </a:rPr>
              <a:t>можно выполнить без существования кластера!</a:t>
            </a:r>
          </a:p>
        </p:txBody>
      </p:sp>
      <p:sp>
        <p:nvSpPr>
          <p:cNvPr id="9" name="Заголовок 4">
            <a:extLst>
              <a:ext uri="{FF2B5EF4-FFF2-40B4-BE49-F238E27FC236}">
                <a16:creationId xmlns:a16="http://schemas.microsoft.com/office/drawing/2014/main" id="{9DA41F15-FB84-EB19-D96A-BBA2FC929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00" y="219600"/>
            <a:ext cx="10692000" cy="679545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Geologica" pitchFamily="2" charset="0"/>
              </a:rPr>
              <a:t>Итоги</a:t>
            </a:r>
          </a:p>
        </p:txBody>
      </p:sp>
      <p:sp>
        <p:nvSpPr>
          <p:cNvPr id="6" name="Номер слайда 7">
            <a:extLst>
              <a:ext uri="{FF2B5EF4-FFF2-40B4-BE49-F238E27FC236}">
                <a16:creationId xmlns:a16="http://schemas.microsoft.com/office/drawing/2014/main" id="{8AF087E7-A5B1-4082-30AF-284AB47977B3}"/>
              </a:ext>
            </a:extLst>
          </p:cNvPr>
          <p:cNvSpPr txBox="1">
            <a:spLocks/>
          </p:cNvSpPr>
          <p:nvPr/>
        </p:nvSpPr>
        <p:spPr>
          <a:xfrm>
            <a:off x="11489196" y="6021510"/>
            <a:ext cx="489609" cy="38677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2A5DD0-F786-384E-AF19-F77718E2FD35}" type="slidenum">
              <a:rPr lang="ru-RU" smtClean="0">
                <a:solidFill>
                  <a:schemeClr val="bg1"/>
                </a:solidFill>
              </a:rPr>
              <a:pPr/>
              <a:t>43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2808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F6704-5E8C-4DB1-011A-920D91585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черный, темно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C666D6-77A6-42DE-8F07-EEEF7B219D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 descr="Изображение выглядит как Шрифт, снимок экрана, График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86DAD8A-8FAD-81CA-9DD9-4C878DE5A0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524459" y="491113"/>
            <a:ext cx="11156400" cy="19605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94C9912-328B-8D8E-7099-F90B1890010B}"/>
              </a:ext>
            </a:extLst>
          </p:cNvPr>
          <p:cNvSpPr txBox="1"/>
          <p:nvPr/>
        </p:nvSpPr>
        <p:spPr>
          <a:xfrm>
            <a:off x="358061" y="288490"/>
            <a:ext cx="1179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Geologica" pitchFamily="2" charset="0"/>
              </a:rPr>
              <a:t>Вместо заключения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016C60-7EED-C445-FE75-BB3775B6B1C1}"/>
              </a:ext>
            </a:extLst>
          </p:cNvPr>
          <p:cNvSpPr txBox="1"/>
          <p:nvPr/>
        </p:nvSpPr>
        <p:spPr>
          <a:xfrm>
            <a:off x="479425" y="2138537"/>
            <a:ext cx="2217122" cy="3398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800"/>
              </a:lnSpc>
            </a:pPr>
            <a:r>
              <a:rPr lang="en-US" sz="6000" b="1" dirty="0">
                <a:solidFill>
                  <a:srgbClr val="176A6A"/>
                </a:solidFill>
                <a:latin typeface="Geologica" pitchFamily="2" charset="0"/>
              </a:rPr>
              <a:t>01</a:t>
            </a:r>
            <a:br>
              <a:rPr lang="ru-RU" sz="6000" b="1" dirty="0">
                <a:solidFill>
                  <a:srgbClr val="176A6A"/>
                </a:solidFill>
                <a:latin typeface="Geologica" pitchFamily="2" charset="0"/>
              </a:rPr>
            </a:br>
            <a:r>
              <a:rPr lang="ru-RU" sz="6000" b="1" dirty="0">
                <a:solidFill>
                  <a:srgbClr val="176A6A"/>
                </a:solidFill>
                <a:latin typeface="Geologica" pitchFamily="2" charset="0"/>
              </a:rPr>
              <a:t>02</a:t>
            </a:r>
            <a:br>
              <a:rPr lang="ru-RU" sz="6000" b="1" dirty="0">
                <a:solidFill>
                  <a:srgbClr val="176A6A"/>
                </a:solidFill>
                <a:latin typeface="Geologica" pitchFamily="2" charset="0"/>
              </a:rPr>
            </a:br>
            <a:r>
              <a:rPr lang="ru-RU" sz="6000" b="1" dirty="0">
                <a:solidFill>
                  <a:srgbClr val="176A6A"/>
                </a:solidFill>
                <a:latin typeface="Geologica" pitchFamily="2" charset="0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77847C-1916-3E11-C1FB-D1865A38DDA1}"/>
              </a:ext>
            </a:extLst>
          </p:cNvPr>
          <p:cNvSpPr txBox="1"/>
          <p:nvPr/>
        </p:nvSpPr>
        <p:spPr>
          <a:xfrm>
            <a:off x="2217688" y="2503180"/>
            <a:ext cx="9167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2000" b="1" dirty="0">
                <a:solidFill>
                  <a:srgbClr val="29D4D4"/>
                </a:solidFill>
                <a:latin typeface="Geologica" pitchFamily="2" charset="0"/>
              </a:rPr>
              <a:t>Kubernetes </a:t>
            </a:r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в каждый дом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D55DD3-9A14-7655-CFCF-2F070778F43B}"/>
              </a:ext>
            </a:extLst>
          </p:cNvPr>
          <p:cNvSpPr txBox="1"/>
          <p:nvPr/>
        </p:nvSpPr>
        <p:spPr>
          <a:xfrm>
            <a:off x="2222712" y="3623378"/>
            <a:ext cx="9167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Никогда не забывать про безопасность </a:t>
            </a:r>
            <a:r>
              <a:rPr lang="en-US" sz="2000" b="1" dirty="0">
                <a:solidFill>
                  <a:srgbClr val="29D4D4"/>
                </a:solidFill>
                <a:latin typeface="Geologica" pitchFamily="2" charset="0"/>
              </a:rPr>
              <a:t>K8s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F93FC3-773A-3033-F624-F0CD3A5AC74F}"/>
              </a:ext>
            </a:extLst>
          </p:cNvPr>
          <p:cNvSpPr txBox="1"/>
          <p:nvPr/>
        </p:nvSpPr>
        <p:spPr>
          <a:xfrm>
            <a:off x="2217688" y="4766436"/>
            <a:ext cx="9167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29D4D4"/>
                </a:solidFill>
                <a:latin typeface="Geologica" pitchFamily="2" charset="0"/>
              </a:rPr>
              <a:t>Можно сделать кластер безопасным, даже когда его не существует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AB61F468-2F3D-38D1-D8E3-40DAA959CC9E}"/>
              </a:ext>
            </a:extLst>
          </p:cNvPr>
          <p:cNvCxnSpPr>
            <a:cxnSpLocks/>
          </p:cNvCxnSpPr>
          <p:nvPr/>
        </p:nvCxnSpPr>
        <p:spPr>
          <a:xfrm>
            <a:off x="2319753" y="2469633"/>
            <a:ext cx="9392822" cy="0"/>
          </a:xfrm>
          <a:prstGeom prst="line">
            <a:avLst/>
          </a:prstGeom>
          <a:ln w="12700">
            <a:solidFill>
              <a:srgbClr val="F2F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7606F87B-EF80-574E-609E-C4F19423658C}"/>
              </a:ext>
            </a:extLst>
          </p:cNvPr>
          <p:cNvCxnSpPr>
            <a:cxnSpLocks/>
          </p:cNvCxnSpPr>
          <p:nvPr/>
        </p:nvCxnSpPr>
        <p:spPr>
          <a:xfrm>
            <a:off x="2310340" y="3581373"/>
            <a:ext cx="9392822" cy="0"/>
          </a:xfrm>
          <a:prstGeom prst="line">
            <a:avLst/>
          </a:prstGeom>
          <a:ln w="12700">
            <a:solidFill>
              <a:srgbClr val="F2F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8D8EE25D-DA7B-7882-E544-49562536F318}"/>
              </a:ext>
            </a:extLst>
          </p:cNvPr>
          <p:cNvCxnSpPr>
            <a:cxnSpLocks/>
          </p:cNvCxnSpPr>
          <p:nvPr/>
        </p:nvCxnSpPr>
        <p:spPr>
          <a:xfrm>
            <a:off x="2313611" y="4729856"/>
            <a:ext cx="9392822" cy="0"/>
          </a:xfrm>
          <a:prstGeom prst="line">
            <a:avLst/>
          </a:prstGeom>
          <a:ln w="12700">
            <a:solidFill>
              <a:srgbClr val="F2F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C14C4CE3-3653-8EDA-F86E-649F5769F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A5DD0-F786-384E-AF19-F77718E2FD35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343955"/>
      </p:ext>
    </p:extLst>
  </p:cSld>
  <p:clrMapOvr>
    <a:masterClrMapping/>
  </p:clrMapOvr>
  <p:transition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6351C-A33C-C884-684A-A2EFBEC6C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пространство, природа, небо, сини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8110FC5-27D7-3EB4-83CD-66FC9EBBCB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 descr="Изображение выглядит как Шрифт, Графика, логотип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A9F67C3-2CBF-2AD4-86DF-CB793BA07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35" y="486042"/>
            <a:ext cx="3645154" cy="866680"/>
          </a:xfrm>
          <a:prstGeom prst="rect">
            <a:avLst/>
          </a:prstGeom>
        </p:spPr>
      </p:pic>
      <p:pic>
        <p:nvPicPr>
          <p:cNvPr id="5" name="Рисунок 4" descr="Изображение выглядит как Шрифт, Графика, логотип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5928431-A615-21B6-A594-CC925BD7E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35" y="486042"/>
            <a:ext cx="3645154" cy="8666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B9FC6E-34ED-A553-61A6-21DF0E6CBBD8}"/>
              </a:ext>
            </a:extLst>
          </p:cNvPr>
          <p:cNvSpPr txBox="1"/>
          <p:nvPr/>
        </p:nvSpPr>
        <p:spPr>
          <a:xfrm>
            <a:off x="394376" y="4707483"/>
            <a:ext cx="7311127" cy="127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50"/>
              </a:lnSpc>
            </a:pPr>
            <a:r>
              <a:rPr lang="ru-RU" sz="4400" b="1" dirty="0">
                <a:solidFill>
                  <a:srgbClr val="F2F9FF"/>
                </a:solidFill>
                <a:latin typeface="Geologica" pitchFamily="2" charset="0"/>
              </a:rPr>
              <a:t>СПАСИБО</a:t>
            </a:r>
            <a:br>
              <a:rPr lang="en-US" sz="4400" b="1" dirty="0">
                <a:solidFill>
                  <a:srgbClr val="F2F9FF"/>
                </a:solidFill>
                <a:latin typeface="Geologica" pitchFamily="2" charset="0"/>
              </a:rPr>
            </a:br>
            <a:r>
              <a:rPr lang="ru-RU" sz="4400" b="1" dirty="0">
                <a:solidFill>
                  <a:srgbClr val="F2F9FF"/>
                </a:solidFill>
                <a:latin typeface="Geologica" pitchFamily="2" charset="0"/>
              </a:rPr>
              <a:t>ЗА ВНИМАНИЕ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0BEC210-FB6C-20A5-043B-1B06BB021B90}"/>
              </a:ext>
            </a:extLst>
          </p:cNvPr>
          <p:cNvCxnSpPr>
            <a:cxnSpLocks/>
          </p:cNvCxnSpPr>
          <p:nvPr/>
        </p:nvCxnSpPr>
        <p:spPr>
          <a:xfrm>
            <a:off x="0" y="3181316"/>
            <a:ext cx="12192000" cy="23452"/>
          </a:xfrm>
          <a:prstGeom prst="line">
            <a:avLst/>
          </a:prstGeom>
          <a:ln w="12700">
            <a:solidFill>
              <a:srgbClr val="F2F8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660B0B4-67A1-0EC1-B07E-5D4FF9A21D38}"/>
              </a:ext>
            </a:extLst>
          </p:cNvPr>
          <p:cNvCxnSpPr>
            <a:cxnSpLocks/>
          </p:cNvCxnSpPr>
          <p:nvPr/>
        </p:nvCxnSpPr>
        <p:spPr>
          <a:xfrm>
            <a:off x="7805054" y="0"/>
            <a:ext cx="0" cy="3204768"/>
          </a:xfrm>
          <a:prstGeom prst="line">
            <a:avLst/>
          </a:prstGeom>
          <a:ln w="12700">
            <a:solidFill>
              <a:srgbClr val="F2F8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9589164-DC77-0033-D8A1-6AD706EA564E}"/>
              </a:ext>
            </a:extLst>
          </p:cNvPr>
          <p:cNvSpPr txBox="1"/>
          <p:nvPr/>
        </p:nvSpPr>
        <p:spPr>
          <a:xfrm>
            <a:off x="8279290" y="651376"/>
            <a:ext cx="34846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2F8FF"/>
                </a:solidFill>
                <a:latin typeface="Geologica" pitchFamily="2" charset="0"/>
              </a:rPr>
              <a:t>СЕРГЕЙ КАНИБОР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DF6F48-42F8-90F8-5E43-8D66A013DA87}"/>
              </a:ext>
            </a:extLst>
          </p:cNvPr>
          <p:cNvSpPr txBox="1"/>
          <p:nvPr/>
        </p:nvSpPr>
        <p:spPr>
          <a:xfrm>
            <a:off x="8278420" y="884512"/>
            <a:ext cx="3484630" cy="37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1400" dirty="0">
                <a:solidFill>
                  <a:srgbClr val="F2F8FF"/>
                </a:solidFill>
                <a:latin typeface="Geologica Light" pitchFamily="2" charset="0"/>
              </a:rPr>
              <a:t>R&amp;D / Container Security </a:t>
            </a:r>
            <a:r>
              <a:rPr lang="en-US" sz="1400" dirty="0" err="1">
                <a:solidFill>
                  <a:srgbClr val="F2F8FF"/>
                </a:solidFill>
                <a:latin typeface="Geologica Light" pitchFamily="2" charset="0"/>
              </a:rPr>
              <a:t>Luntry</a:t>
            </a:r>
            <a:endParaRPr lang="en-US" sz="1400" dirty="0">
              <a:solidFill>
                <a:srgbClr val="F2F8FF"/>
              </a:solidFill>
              <a:latin typeface="Geologica Light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D2D3F0-FDD2-9A2E-930F-09B1C1B01DA5}"/>
              </a:ext>
            </a:extLst>
          </p:cNvPr>
          <p:cNvSpPr txBox="1"/>
          <p:nvPr/>
        </p:nvSpPr>
        <p:spPr>
          <a:xfrm>
            <a:off x="690422" y="1622616"/>
            <a:ext cx="1602199" cy="37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1400" b="1" dirty="0">
                <a:solidFill>
                  <a:schemeClr val="bg1"/>
                </a:solidFill>
                <a:latin typeface="Geologica Light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luntry_official</a:t>
            </a:r>
            <a:endParaRPr lang="en-US" sz="1400" b="1" dirty="0">
              <a:solidFill>
                <a:schemeClr val="bg1"/>
              </a:solidFill>
              <a:effectLst/>
              <a:latin typeface="Geologica Light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C993F-5484-EAFA-9D3E-8DA52C220C72}"/>
              </a:ext>
            </a:extLst>
          </p:cNvPr>
          <p:cNvSpPr txBox="1"/>
          <p:nvPr/>
        </p:nvSpPr>
        <p:spPr>
          <a:xfrm>
            <a:off x="690422" y="1970666"/>
            <a:ext cx="1422198" cy="372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" sz="1400" b="1" dirty="0">
                <a:solidFill>
                  <a:schemeClr val="bg1"/>
                </a:solidFill>
                <a:latin typeface="Geologica Light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luntrysolution</a:t>
            </a:r>
            <a:endParaRPr lang="en-US" sz="1400" b="1" dirty="0">
              <a:solidFill>
                <a:schemeClr val="bg1"/>
              </a:solidFill>
              <a:latin typeface="Geologica Light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F66826-1009-AC2B-414C-5822F71EF921}"/>
              </a:ext>
            </a:extLst>
          </p:cNvPr>
          <p:cNvSpPr txBox="1"/>
          <p:nvPr/>
        </p:nvSpPr>
        <p:spPr>
          <a:xfrm>
            <a:off x="690422" y="2334820"/>
            <a:ext cx="1602199" cy="37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" sz="1400" b="1" dirty="0">
                <a:solidFill>
                  <a:schemeClr val="bg1"/>
                </a:solidFill>
                <a:latin typeface="Geologica Light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luntrysolution</a:t>
            </a:r>
            <a:endParaRPr lang="en-US" sz="1400" b="1" dirty="0">
              <a:solidFill>
                <a:schemeClr val="bg1"/>
              </a:solidFill>
              <a:latin typeface="Geologica Light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8CCF92-4FF0-C3A5-A78A-8289BFE2986A}"/>
              </a:ext>
            </a:extLst>
          </p:cNvPr>
          <p:cNvSpPr txBox="1"/>
          <p:nvPr/>
        </p:nvSpPr>
        <p:spPr>
          <a:xfrm>
            <a:off x="2547927" y="1621317"/>
            <a:ext cx="1602199" cy="37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1400" b="1" dirty="0">
                <a:solidFill>
                  <a:srgbClr val="F2F9FF"/>
                </a:solidFill>
                <a:latin typeface="Geologica Light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luntry.ru</a:t>
            </a:r>
            <a:endParaRPr lang="en-US" sz="1400" b="1" dirty="0">
              <a:solidFill>
                <a:srgbClr val="F2F9FF"/>
              </a:solidFill>
              <a:effectLst/>
              <a:latin typeface="Geologica Light" pitchFamily="2" charset="0"/>
            </a:endParaRP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A923A8FF-E47F-89C6-B1FC-E94EC0280B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8035" y="2110681"/>
            <a:ext cx="180000" cy="18000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5F7F1A8C-C749-EB49-4816-93E6362926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8036" y="2462335"/>
            <a:ext cx="180000" cy="1800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484AAB7C-1787-29BF-2AB6-4F624BE243F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335541" y="2098702"/>
            <a:ext cx="180000" cy="1800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46A22639-C515-15E7-B311-F344366BFA1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78036" y="1756800"/>
            <a:ext cx="180000" cy="18000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8E9FD2B3-0EED-8E0B-DD7D-B6466CBEBB7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335539" y="1755332"/>
            <a:ext cx="180000" cy="18000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17FE078C-27F5-E78A-F666-AE0D6E4CBE08}"/>
              </a:ext>
            </a:extLst>
          </p:cNvPr>
          <p:cNvSpPr txBox="1"/>
          <p:nvPr/>
        </p:nvSpPr>
        <p:spPr>
          <a:xfrm>
            <a:off x="2547927" y="1978562"/>
            <a:ext cx="1602199" cy="37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" sz="1400" b="1" dirty="0">
                <a:solidFill>
                  <a:schemeClr val="bg1"/>
                </a:solidFill>
                <a:latin typeface="Geologica Light" pitchFamily="2" charset="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info@luntry.ru</a:t>
            </a:r>
            <a:endParaRPr lang="en-US" sz="1400" b="1" dirty="0">
              <a:solidFill>
                <a:schemeClr val="bg1"/>
              </a:solidFill>
              <a:latin typeface="Geologica Light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9630CB3-1782-81B4-29A0-2E2DBC9A662B}"/>
              </a:ext>
            </a:extLst>
          </p:cNvPr>
          <p:cNvSpPr txBox="1"/>
          <p:nvPr/>
        </p:nvSpPr>
        <p:spPr>
          <a:xfrm>
            <a:off x="1169090" y="7397932"/>
            <a:ext cx="2880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F2F8FF"/>
                </a:solidFill>
                <a:latin typeface="Geologica Light" pitchFamily="2" charset="0"/>
              </a:rPr>
              <a:t>Подписывайтесь</a:t>
            </a:r>
            <a:br>
              <a:rPr lang="ru-RU" sz="1400" dirty="0">
                <a:solidFill>
                  <a:srgbClr val="F2F8FF"/>
                </a:solidFill>
                <a:latin typeface="Geologica Light" pitchFamily="2" charset="0"/>
              </a:rPr>
            </a:br>
            <a:r>
              <a:rPr lang="ru-RU" sz="1400" dirty="0">
                <a:solidFill>
                  <a:srgbClr val="F2F8FF"/>
                </a:solidFill>
                <a:latin typeface="Geologica Light" pitchFamily="2" charset="0"/>
              </a:rPr>
              <a:t>на наш канал в </a:t>
            </a:r>
            <a:r>
              <a:rPr lang="en-US" sz="1400" dirty="0">
                <a:solidFill>
                  <a:srgbClr val="F2F8FF"/>
                </a:solidFill>
                <a:latin typeface="Geologica Light" pitchFamily="2" charset="0"/>
              </a:rPr>
              <a:t>Telegram</a:t>
            </a:r>
            <a:r>
              <a:rPr lang="ru-RU" sz="1400" dirty="0">
                <a:solidFill>
                  <a:srgbClr val="F2F8FF"/>
                </a:solidFill>
                <a:latin typeface="Geologica Light" pitchFamily="2" charset="0"/>
              </a:rPr>
              <a:t>:</a:t>
            </a:r>
            <a:endParaRPr lang="en-US" sz="1400" dirty="0">
              <a:solidFill>
                <a:srgbClr val="F2F8FF"/>
              </a:solidFill>
              <a:effectLst/>
              <a:latin typeface="Geologica Light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CEE9821-4ED8-DC6F-4F3B-D24B2B20F55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91483" y="1754021"/>
            <a:ext cx="180000" cy="18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65C4079-61C2-C343-3253-BFDA655C2C77}"/>
              </a:ext>
            </a:extLst>
          </p:cNvPr>
          <p:cNvSpPr txBox="1"/>
          <p:nvPr/>
        </p:nvSpPr>
        <p:spPr>
          <a:xfrm>
            <a:off x="8503869" y="1633881"/>
            <a:ext cx="1602199" cy="37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1400" dirty="0" err="1">
                <a:solidFill>
                  <a:srgbClr val="F2F8FF"/>
                </a:solidFill>
                <a:latin typeface="Geologica Light" pitchFamily="2" charset="0"/>
              </a:rPr>
              <a:t>sk@luntry.ru</a:t>
            </a:r>
            <a:endParaRPr lang="en-US" sz="1400" dirty="0">
              <a:solidFill>
                <a:srgbClr val="F2F8FF"/>
              </a:solidFill>
              <a:latin typeface="Geologica Light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5B46E8-7D01-BDD9-E2DD-27BD092F8216}"/>
              </a:ext>
            </a:extLst>
          </p:cNvPr>
          <p:cNvSpPr txBox="1"/>
          <p:nvPr/>
        </p:nvSpPr>
        <p:spPr>
          <a:xfrm>
            <a:off x="8490806" y="1987807"/>
            <a:ext cx="1602199" cy="678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1400" dirty="0">
                <a:solidFill>
                  <a:srgbClr val="F2F8FF"/>
                </a:solidFill>
                <a:latin typeface="Geologica Light" pitchFamily="2" charset="0"/>
              </a:rPr>
              <a:t>@r0binak</a:t>
            </a:r>
          </a:p>
          <a:p>
            <a:pPr>
              <a:lnSpc>
                <a:spcPts val="2400"/>
              </a:lnSpc>
            </a:pPr>
            <a:endParaRPr lang="en" sz="1400" b="1" dirty="0">
              <a:solidFill>
                <a:schemeClr val="bg1"/>
              </a:solidFill>
              <a:latin typeface="Geologica Light" pitchFamily="2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5DC79F5-4FF6-732B-1C7E-72A75D0BAD2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278420" y="2121991"/>
            <a:ext cx="18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9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Highload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98D7E"/>
      </a:accent1>
      <a:accent2>
        <a:srgbClr val="4FBAFC"/>
      </a:accent2>
      <a:accent3>
        <a:srgbClr val="92DF70"/>
      </a:accent3>
      <a:accent4>
        <a:srgbClr val="FEE170"/>
      </a:accent4>
      <a:accent5>
        <a:srgbClr val="67EBDA"/>
      </a:accent5>
      <a:accent6>
        <a:srgbClr val="F876B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38100">
          <a:solidFill>
            <a:schemeClr val="tx1"/>
          </a:solidFill>
          <a:headEnd type="none" w="med" len="lg"/>
          <a:tailEnd type="none" w="med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spcBef>
            <a:spcPts val="1000"/>
          </a:spcBef>
          <a:spcAft>
            <a:spcPts val="1000"/>
          </a:spcAft>
          <a:defRPr sz="28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50076</TotalTime>
  <Words>1260</Words>
  <Application>Microsoft Macintosh PowerPoint</Application>
  <PresentationFormat>Широкоэкранный</PresentationFormat>
  <Paragraphs>371</Paragraphs>
  <Slides>45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7" baseType="lpstr">
      <vt:lpstr>Arial</vt:lpstr>
      <vt:lpstr>Fira Code</vt:lpstr>
      <vt:lpstr>Geologica</vt:lpstr>
      <vt:lpstr>Felix Titling</vt:lpstr>
      <vt:lpstr>Montserrat</vt:lpstr>
      <vt:lpstr>Open Sans Light</vt:lpstr>
      <vt:lpstr>Gautami</vt:lpstr>
      <vt:lpstr>JetBrains Mono Medium</vt:lpstr>
      <vt:lpstr>Fira Code Medium</vt:lpstr>
      <vt:lpstr>Geologica Light</vt:lpstr>
      <vt:lpstr>Geologica Light Cursive Oblique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Примеры</vt:lpstr>
      <vt:lpstr>Итоги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Mons Anderson</dc:creator>
  <cp:lastModifiedBy>bind71</cp:lastModifiedBy>
  <cp:revision>173</cp:revision>
  <dcterms:created xsi:type="dcterms:W3CDTF">2023-01-17T17:59:48Z</dcterms:created>
  <dcterms:modified xsi:type="dcterms:W3CDTF">2025-09-15T09:32:13Z</dcterms:modified>
</cp:coreProperties>
</file>