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30"/>
  </p:normalViewPr>
  <p:slideViewPr>
    <p:cSldViewPr snapToGrid="0">
      <p:cViewPr varScale="1">
        <p:scale>
          <a:sx n="59" d="100"/>
          <a:sy n="59" d="100"/>
        </p:scale>
        <p:origin x="6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autoTitleDeleted val="1"/>
    <c:plotArea>
      <c:layout>
        <c:manualLayout>
          <c:layoutTarget val="inner"/>
          <c:xMode val="edge"/>
          <c:yMode val="edge"/>
          <c:x val="0.14921100000000001"/>
          <c:y val="3.4516900000000003E-2"/>
          <c:w val="0.83605499999999999"/>
          <c:h val="0.90002400000000005"/>
        </c:manualLayout>
      </c:layout>
      <c:barChart>
        <c:barDir val="bar"/>
        <c:grouping val="stacked"/>
        <c:varyColors val="0"/>
        <c:ser>
          <c:idx val="0"/>
          <c:order val="0"/>
          <c:tx>
            <c:strRef>
              <c:f>Sheet1!$A$2</c:f>
              <c:strCache>
                <c:ptCount val="1"/>
                <c:pt idx="0">
                  <c:v>Область 1</c:v>
                </c:pt>
              </c:strCache>
            </c:strRef>
          </c:tx>
          <c:spPr>
            <a:solidFill>
              <a:srgbClr val="A7A7A7"/>
            </a:solidFill>
            <a:ln w="9525" cap="flat">
              <a:noFill/>
              <a:miter lim="400000"/>
            </a:ln>
            <a:effectLst>
              <a:outerShdw blurRad="38100" dist="20000" dir="5400000" algn="tl">
                <a:srgbClr val="000000">
                  <a:alpha val="38000"/>
                </a:srgbClr>
              </a:outerShdw>
            </a:effectLst>
          </c:spPr>
          <c:invertIfNegative val="0"/>
          <c:dLbls>
            <c:numFmt formatCode="#,##0&quot; ГБ&quot;" sourceLinked="0"/>
            <c:spPr>
              <a:noFill/>
              <a:ln>
                <a:noFill/>
              </a:ln>
              <a:effectLst/>
            </c:spPr>
            <c:txPr>
              <a:bodyPr/>
              <a:lstStyle/>
              <a:p>
                <a:pPr>
                  <a:defRPr sz="1800" b="0" i="0" u="none" strike="noStrike">
                    <a:solidFill>
                      <a:srgbClr val="FFFFFF"/>
                    </a:solidFill>
                    <a:latin typeface="Helvetica Neue"/>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Другие сервисы</c:v>
                </c:pt>
                <c:pt idx="1">
                  <c:v>Аналитики</c:v>
                </c:pt>
                <c:pt idx="2">
                  <c:v>Redash</c:v>
                </c:pt>
              </c:strCache>
            </c:strRef>
          </c:cat>
          <c:val>
            <c:numRef>
              <c:f>Sheet1!$B$2:$D$2</c:f>
              <c:numCache>
                <c:formatCode>General</c:formatCode>
                <c:ptCount val="3"/>
                <c:pt idx="0">
                  <c:v>190</c:v>
                </c:pt>
                <c:pt idx="1">
                  <c:v>120</c:v>
                </c:pt>
                <c:pt idx="2">
                  <c:v>0</c:v>
                </c:pt>
              </c:numCache>
            </c:numRef>
          </c:val>
          <c:extLst>
            <c:ext xmlns:c16="http://schemas.microsoft.com/office/drawing/2014/chart" uri="{C3380CC4-5D6E-409C-BE32-E72D297353CC}">
              <c16:uniqueId val="{00000000-E95A-6A47-8C40-DA2C53AAFF93}"/>
            </c:ext>
          </c:extLst>
        </c:ser>
        <c:ser>
          <c:idx val="1"/>
          <c:order val="1"/>
          <c:tx>
            <c:strRef>
              <c:f>Sheet1!$A$3</c:f>
              <c:strCache>
                <c:ptCount val="1"/>
                <c:pt idx="0">
                  <c:v>Область 2</c:v>
                </c:pt>
              </c:strCache>
            </c:strRef>
          </c:tx>
          <c:spPr>
            <a:solidFill>
              <a:srgbClr val="E3234A"/>
            </a:solidFill>
            <a:ln w="9525" cap="flat">
              <a:noFill/>
              <a:miter lim="400000"/>
            </a:ln>
            <a:effectLst>
              <a:outerShdw blurRad="38100" dist="20000" dir="5400000" algn="tl">
                <a:srgbClr val="000000">
                  <a:alpha val="38000"/>
                </a:srgbClr>
              </a:outerShdw>
            </a:effectLst>
          </c:spPr>
          <c:invertIfNegative val="0"/>
          <c:dLbls>
            <c:numFmt formatCode="#,##0&quot; ГБ&quot;" sourceLinked="0"/>
            <c:spPr>
              <a:noFill/>
              <a:ln>
                <a:noFill/>
              </a:ln>
              <a:effectLst/>
            </c:spPr>
            <c:txPr>
              <a:bodyPr/>
              <a:lstStyle/>
              <a:p>
                <a:pPr>
                  <a:defRPr sz="1800" b="0" i="0" u="none" strike="noStrike">
                    <a:solidFill>
                      <a:srgbClr val="FFFFFF"/>
                    </a:solidFill>
                    <a:latin typeface="Helvetica Neue"/>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Другие сервисы</c:v>
                </c:pt>
                <c:pt idx="1">
                  <c:v>Аналитики</c:v>
                </c:pt>
                <c:pt idx="2">
                  <c:v>Redash</c:v>
                </c:pt>
              </c:strCache>
            </c:strRef>
          </c:cat>
          <c:val>
            <c:numRef>
              <c:f>Sheet1!$B$3:$D$3</c:f>
              <c:numCache>
                <c:formatCode>General</c:formatCode>
                <c:ptCount val="3"/>
                <c:pt idx="0">
                  <c:v>0</c:v>
                </c:pt>
                <c:pt idx="1">
                  <c:v>0</c:v>
                </c:pt>
                <c:pt idx="2">
                  <c:v>104</c:v>
                </c:pt>
              </c:numCache>
            </c:numRef>
          </c:val>
          <c:extLst>
            <c:ext xmlns:c16="http://schemas.microsoft.com/office/drawing/2014/chart" uri="{C3380CC4-5D6E-409C-BE32-E72D297353CC}">
              <c16:uniqueId val="{00000001-E95A-6A47-8C40-DA2C53AAFF93}"/>
            </c:ext>
          </c:extLst>
        </c:ser>
        <c:dLbls>
          <c:showLegendKey val="0"/>
          <c:showVal val="0"/>
          <c:showCatName val="0"/>
          <c:showSerName val="0"/>
          <c:showPercent val="0"/>
          <c:showBubbleSize val="0"/>
        </c:dLbls>
        <c:gapWidth val="150"/>
        <c:overlap val="100"/>
        <c:axId val="2094734552"/>
        <c:axId val="2094734553"/>
      </c:barChart>
      <c:catAx>
        <c:axId val="2094734552"/>
        <c:scaling>
          <c:orientation val="maxMin"/>
        </c:scaling>
        <c:delete val="0"/>
        <c:axPos val="l"/>
        <c:numFmt formatCode="General" sourceLinked="0"/>
        <c:majorTickMark val="out"/>
        <c:minorTickMark val="none"/>
        <c:tickLblPos val="nextTo"/>
        <c:spPr>
          <a:ln w="12700" cap="flat">
            <a:solidFill>
              <a:srgbClr val="9B9B9B"/>
            </a:solidFill>
            <a:prstDash val="solid"/>
            <a:miter lim="400000"/>
          </a:ln>
        </c:spPr>
        <c:txPr>
          <a:bodyPr rot="0"/>
          <a:lstStyle/>
          <a:p>
            <a:pPr>
              <a:defRPr sz="1800" b="0" i="0" u="none" strike="noStrike">
                <a:solidFill>
                  <a:srgbClr val="000000"/>
                </a:solidFill>
                <a:latin typeface="Helvetica Neue"/>
              </a:defRPr>
            </a:pPr>
            <a:endParaRPr lang="ru-RU"/>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9B9B9B"/>
              </a:solidFill>
              <a:prstDash val="solid"/>
              <a:round/>
            </a:ln>
          </c:spPr>
        </c:majorGridlines>
        <c:numFmt formatCode="General" sourceLinked="0"/>
        <c:majorTickMark val="out"/>
        <c:minorTickMark val="none"/>
        <c:tickLblPos val="high"/>
        <c:spPr>
          <a:ln w="12700" cap="flat">
            <a:solidFill>
              <a:srgbClr val="9B9B9B"/>
            </a:solidFill>
            <a:prstDash val="solid"/>
            <a:miter lim="400000"/>
          </a:ln>
        </c:spPr>
        <c:txPr>
          <a:bodyPr rot="0"/>
          <a:lstStyle/>
          <a:p>
            <a:pPr>
              <a:defRPr sz="1800" b="0" i="0" u="none" strike="noStrike">
                <a:solidFill>
                  <a:srgbClr val="000000"/>
                </a:solidFill>
                <a:latin typeface="Helvetica Neue"/>
              </a:defRPr>
            </a:pPr>
            <a:endParaRPr lang="ru-RU"/>
          </a:p>
        </c:txPr>
        <c:crossAx val="2094734552"/>
        <c:crosses val="autoZero"/>
        <c:crossBetween val="between"/>
        <c:majorUnit val="50"/>
        <c:minorUnit val="25"/>
      </c:valAx>
      <c:spPr>
        <a:noFill/>
        <a:ln w="12700" cap="flat">
          <a:solidFill>
            <a:srgbClr val="9B9B9B"/>
          </a:solidFill>
          <a:prstDash val="solid"/>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1143000" y="685800"/>
            <a:ext cx="4572000" cy="3429000"/>
          </a:xfrm>
          <a:prstGeom prst="rect">
            <a:avLst/>
          </a:prstGeom>
        </p:spPr>
        <p:txBody>
          <a:bodyPr/>
          <a:lstStyle/>
          <a:p>
            <a:endParaRPr/>
          </a:p>
        </p:txBody>
      </p:sp>
      <p:sp>
        <p:nvSpPr>
          <p:cNvPr id="246" name="Shape 2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Всем привет. Сегодня я расскажу вам о том, как мы в компании Авито подходили к проблеме времени создания дашбордов, какие пути мы предпринимали для улучшения работы BI платформы и работы аналитиков.</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Если пользователю необходимо создать еще несколько графиков, то весь процесс он повторяет</a:t>
            </a:r>
          </a:p>
          <a:p>
            <a:pPr marL="228600">
              <a:lnSpc>
                <a:spcPct val="117999"/>
              </a:lnSpc>
              <a:defRPr sz="2200">
                <a:latin typeface="Helvetica Neue"/>
                <a:ea typeface="Helvetica Neue"/>
                <a:cs typeface="Helvetica Neue"/>
                <a:sym typeface="Helvetica Neue"/>
              </a:defRP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Только после этого пользователь может приступить к созданию дашборда</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И добавлению графиков в него</a:t>
            </a:r>
          </a:p>
          <a:p>
            <a:pPr marL="228600">
              <a:lnSpc>
                <a:spcPct val="117999"/>
              </a:lnSpc>
              <a:defRPr sz="2200">
                <a:latin typeface="Helvetica Neue"/>
                <a:ea typeface="Helvetica Neue"/>
                <a:cs typeface="Helvetica Neue"/>
                <a:sym typeface="Helvetica Neue"/>
              </a:defRPr>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Зная все это можно представить примерный user flow пользователя. Он добавляет некоторые дополнительные этапы, которые каждый пользователь выполняет, например - выдача прав на редактирование.</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При этом, указанный user flow не дает представления о том, сколько именно необходимо создавать запросов. Для этого нам поможет визуалиация структуры дашборда.</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Что еще может влиять на TTM создания дашборда? Определенно точно как быстро СУБД возвращает данные SQL запроса.</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 Redash используется очередь запросов к СУБД и она ограничена количеством worker'ов и ограничениями со стороны СУБД. В качестве метрики стабильности мы смотрим на время, которое запрос ожидаем начала своего выполнения. Как видно на экране, метрика показывала результат 1.5 минуты 18 марта. То есть каждый раз, когда пользователь менял запрос ему приходилось ждать дополнительные 1.5 минуты перед тем как его запрос начнет выполняться.</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Почему результат может быть таким? Во многом причина в том, что пользователям проще писать сложные SQL запросы для расчета данных. Эти запросы могут использовать данные из множества таблиц, содержать CTE, что с одной стороны влияет на TTM, с другой стороны приводит к тому, что в часы пик системе необходимо обработать множество таких тяжелых запросов.</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Зная все эти факты мы можем примерно оценить время создания дашбордов.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К сожалению, вывод точной метрики невозможен. Как мы видели ранее, путь пользователя достаточно большой, кроме этого не все время можно измерить, и оно в любом случае будет не точным, в итоге у нас в любом случае не будет уверенности в том, что оно посчиталось верно для всех случаев.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Однако мы можем примерно оценить сколько времени пользователь создает запросы и графики. Даже примерная метрика сможет нам помочь в будущем понять, а в том ли направлении мы движемся.</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Так как метрика в любом случае будет не точной, то также необходимо собирать обратную связь от аналитиков.</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Хочу отметить, что очень редко когда SQL запросы бывают простыми, как в примерах, которые я показывал. Они могут содержать несколько сотен строк кода, что также влияет отрицательно на TTM.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Как итог план по улучшению TTM кажется понятным:</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Нам надо решить проблему со стабильностью платформы, чтобы пользовательские запросы можно было запускать как можно раньше</a:t>
            </a:r>
          </a:p>
          <a:p>
            <a:pPr marL="228600">
              <a:lnSpc>
                <a:spcPct val="117999"/>
              </a:lnSpc>
              <a:defRPr sz="2200">
                <a:latin typeface="Helvetica Neue"/>
                <a:ea typeface="Helvetica Neue"/>
                <a:cs typeface="Helvetica Neue"/>
                <a:sym typeface="Helvetica Neue"/>
              </a:defRPr>
            </a:pPr>
            <a:r>
              <a:t>Надо как-то повлиять на создаваемые пользователями SQL запросы.</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Вначале мы приступили к улучшению стабильности</a:t>
            </a:r>
          </a:p>
          <a:p>
            <a:pPr marL="228600">
              <a:lnSpc>
                <a:spcPct val="117999"/>
              </a:lnSpc>
              <a:defRPr sz="2200">
                <a:latin typeface="Helvetica Neue"/>
                <a:ea typeface="Helvetica Neue"/>
                <a:cs typeface="Helvetica Neue"/>
                <a:sym typeface="Helvetica Neue"/>
              </a:defRPr>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Для понимания контекста вначале необходимо посмотреть на архитектуру платформы, с которой мы начинали.</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Это не полная архитектура DWH, но она поможет нам понять какие процессы выполняются.</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DWH содержит два кластера Vertica - это мастер и реплика. Как видно на схеме, существует разделение пишущих и читающих процессов. В основном все пишущие процессы работают на мастере. Это, например, следующие активности:</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Расчет витрин</a:t>
            </a:r>
          </a:p>
          <a:p>
            <a:pPr marL="228600">
              <a:lnSpc>
                <a:spcPct val="117999"/>
              </a:lnSpc>
              <a:defRPr sz="2200">
                <a:latin typeface="Helvetica Neue"/>
                <a:ea typeface="Helvetica Neue"/>
                <a:cs typeface="Helvetica Neue"/>
                <a:sym typeface="Helvetica Neue"/>
              </a:defRPr>
            </a:pPr>
            <a:r>
              <a:t>Выгрузка во внешние системы</a:t>
            </a:r>
          </a:p>
          <a:p>
            <a:pPr marL="228600">
              <a:lnSpc>
                <a:spcPct val="117999"/>
              </a:lnSpc>
              <a:defRPr sz="2200">
                <a:latin typeface="Helvetica Neue"/>
                <a:ea typeface="Helvetica Neue"/>
                <a:cs typeface="Helvetica Neue"/>
                <a:sym typeface="Helvetica Neue"/>
              </a:defRPr>
            </a:pPr>
            <a:r>
              <a:t>Загрузка из внешних систем</a:t>
            </a:r>
          </a:p>
          <a:p>
            <a:pPr marL="228600">
              <a:lnSpc>
                <a:spcPct val="117999"/>
              </a:lnSpc>
              <a:defRPr sz="2200">
                <a:latin typeface="Helvetica Neue"/>
                <a:ea typeface="Helvetica Neue"/>
                <a:cs typeface="Helvetica Neue"/>
                <a:sym typeface="Helvetica Neue"/>
              </a:defRPr>
            </a:pPr>
            <a:r>
              <a:t>Загрузка событий пользователей</a:t>
            </a:r>
          </a:p>
          <a:p>
            <a:pPr marL="228600">
              <a:lnSpc>
                <a:spcPct val="117999"/>
              </a:lnSpc>
              <a:defRPr sz="2200">
                <a:latin typeface="Helvetica Neue"/>
                <a:ea typeface="Helvetica Neue"/>
                <a:cs typeface="Helvetica Neue"/>
                <a:sym typeface="Helvetica Neue"/>
              </a:defRPr>
            </a:pPr>
            <a:r>
              <a:t>Пересчет витрин и так далее</a:t>
            </a:r>
          </a:p>
          <a:p>
            <a:pPr marL="228600">
              <a:lnSpc>
                <a:spcPct val="117999"/>
              </a:lnSpc>
              <a:defRPr sz="2200">
                <a:latin typeface="Helvetica Neue"/>
                <a:ea typeface="Helvetica Neue"/>
                <a:cs typeface="Helvetica Neue"/>
                <a:sym typeface="Helvetica Neue"/>
              </a:defRPr>
            </a:pPr>
            <a:r>
              <a:t>При этом данные из мастера реплицируются на реплику. Этот процесс запускается часто, чтобы уменьшить время обновления данных на реплике. Мы можем запускать репликацию как для конкретной таблицы сразу после ее расчета на мастере, так и для группы таблиц, уменьшая нагрузку на кластеры.</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На реплике же запускаются много процессов, которые инициализированы аналитиками или сервисами, которые используют данные DWH. Аналитики могут создавать свои расчеты в Jupyter ноутбуках, выполнять исследования и так далее. Учитывая, что количество аналитиков в компании растет, для них тоже необходимо много ресурсов.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Кроме этого есть множество сервисов, которые используют данные DWH в своей работе. Одним из таких сервисов и является Redash.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Меня зовут Багиров Анар. Я работаю старшим инженером в команде Tools кластера Аналитической платформы.</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 команде мы развиваем несколько проектов, основными из которых являются BI и среда разработки для аналитиков.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Я работаю с DWH уже больше 9 лет, успел побывать как BI разработчиком, так и Data Engineer’ом. Однако, в данный момент я больше работаю над UI инструментов.</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Для понимания того, как именно стоит улучшать производительность платформы, необходимо рассмотреть общую структуру выполнения запросов в Redash.</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При открытии дашборда и при изменении параметров в нем, каждый виджет отправляет запрос на сервер за получением данных.</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Сервер, принимая запрос, вначале пытается найти в кеш данные, которые удовлетворяют параметрам запроса. В Redash кеш всех запросов хранится в PostgreSQL. Из-за этого архитектурного решения, БД Redash может занимать много места. Соответственно необходимо процесс, который будет очищать ненужные данные.</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Если кеш отсутствует, то будет запущен запрос в хранилище данных. Это запрос запускается на выделенном worker'е. Клиент же в свою очередь с определенно переодичностью запрашивает обновление по запущенной задаче.</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Вначале можно оптимизировать общее количество запросов от виджетов. Для этого на сервере есть механизм дедубликации запросов.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Этот механизм предоставляется open source версией платформы. С помощью данного механизма можно шарить задания к СУБД, отправленными разными виджетами и разными пользователями. Благодаря этому, если у вас есть два пользователя, которые смотрят в один и тот же момент времени дашборд, то фактически будет выполнен только 1 запрос к СУБД.</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Кроме этого наша команда внесла изменения в то, как работает запрос данных на клиенте. Для этого мы добавили в клиент Query Client.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Необходимо вначале отметить, что клиент Redash нашей командой был переписан на 80%. Одно из первых архитектурных решений, которое было принято, - это переход на использование TanStack Query в качестве библиотеки, с помощью которой запрашиваются все данные с сервера.</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Таким образом, как вы понимаете, Query Client - это объект из TanStack Query. Одно из преимуществ, которое предоставляет библиотека - это дедубликация запросов на сервер.</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 общем виде архитектура библиотеки выглядит следующим образом:</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Есть Query Client, который содержит Query Cache</a:t>
            </a:r>
          </a:p>
          <a:p>
            <a:pPr marL="228600">
              <a:lnSpc>
                <a:spcPct val="117999"/>
              </a:lnSpc>
              <a:defRPr sz="2200">
                <a:latin typeface="Helvetica Neue"/>
                <a:ea typeface="Helvetica Neue"/>
                <a:cs typeface="Helvetica Neue"/>
                <a:sym typeface="Helvetica Neue"/>
              </a:defRPr>
            </a:pPr>
            <a:r>
              <a:t>Query Cache хранит в себе информацию обо всех запросах, что позволяет переиспользовать данные, которые были запрошены другими компонентами клиента</a:t>
            </a:r>
          </a:p>
          <a:p>
            <a:pPr marL="228600">
              <a:lnSpc>
                <a:spcPct val="117999"/>
              </a:lnSpc>
              <a:defRPr sz="2200">
                <a:latin typeface="Helvetica Neue"/>
                <a:ea typeface="Helvetica Neue"/>
                <a:cs typeface="Helvetica Neue"/>
                <a:sym typeface="Helvetica Neue"/>
              </a:defRPr>
            </a:pPr>
            <a:r>
              <a:t>Query Observer подписывается на изменение клиента и предоставляет данные в компонент</a:t>
            </a:r>
          </a:p>
          <a:p>
            <a:pPr marL="228600">
              <a:lnSpc>
                <a:spcPct val="117999"/>
              </a:lnSpc>
              <a:defRPr sz="2200">
                <a:latin typeface="Helvetica Neue"/>
                <a:ea typeface="Helvetica Neue"/>
                <a:cs typeface="Helvetica Neue"/>
                <a:sym typeface="Helvetica Neue"/>
              </a:defRPr>
            </a:pPr>
            <a:r>
              <a:t>Такая архитектура позволяет уменьшить количество всех запросов на сервер, и я говорю не только о получении данных для виджетов, но и в общем обо всех запросах. Кроме этого можно не использовать state manager для кеширования данных сервера, это предоставляется библиотекой из коробки.</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Таким образом мы улучшили производительность для 31% дашбордов, которые использую один запрос для нескольких графиков. Для дашбордов, в которых отображается более 20 виджетов, это принесло существенное улучшение времени отклика UI.</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Для оценки производительности клиента мы используем метрики FCP и LCP. Переход на TanStack Query позволил улучшить показатель метрик на ==50%==.</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prstGeom prst="rect">
            <a:avLst/>
          </a:prstGeom>
        </p:spPr>
        <p:txBody>
          <a:bodyPr/>
          <a:lstStyle/>
          <a:p>
            <a:endParaRPr/>
          </a:p>
        </p:txBody>
      </p:sp>
      <p:sp>
        <p:nvSpPr>
          <p:cNvPr id="430" name="Shape 430"/>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Несмотря на то, что более 95% запросов в Redash используют данные из DWH, BI платформа позволяет строить данные и на других источниках.</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Этим пользуются аналитики, создавая дашборды на данных определенных сервисов сразу. Для того, чтобы улучшить работу с дашбордами для пользователей, можно для них выделить отдельные worker'ы.</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 open source версии отсутствует простой механизм перенаправления таких запросов в определенные очереди. Однако его реализация оказалась достаточно простой.</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Как видно на экране, в нашей версии Redash можно просто указать в какой очереди необходио выполнять запросы к указанному источнику данных.</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Для этого необходимо просто указать название очереди в соответствующем поле.</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К сожалению мы можем улучшить таким образом работу только части пользователей. При этом может возникнуть логичный вопрос - а почему просто не увеличить количество worker’ов? Таким образом мы можем достаточно дешево решить все проблемы (ну или почти все)</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Как видно на графике, Redash использует 25% RAM всего кластера. Соответственно это сильно ограничивает возможности BI платформы в горизонтальном масштабировании.</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Был достигнут лимит на использование ресурсов DWH и дальнейшее масштабирование невозможно.</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Как еще можно повлиять производительность запросов? Можно уменьшить количество ресурсов, которое выделяется при исполнении запроса. Можно влиять на следующие ресурсы:</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Время выполнения запроса</a:t>
            </a:r>
          </a:p>
          <a:p>
            <a:pPr marL="228600">
              <a:lnSpc>
                <a:spcPct val="117999"/>
              </a:lnSpc>
              <a:defRPr sz="2200">
                <a:latin typeface="Helvetica Neue"/>
                <a:ea typeface="Helvetica Neue"/>
                <a:cs typeface="Helvetica Neue"/>
                <a:sym typeface="Helvetica Neue"/>
              </a:defRPr>
            </a:pPr>
            <a:r>
              <a:t>Выделенная RAM для каждого запроса</a:t>
            </a:r>
          </a:p>
          <a:p>
            <a:pPr marL="228600">
              <a:lnSpc>
                <a:spcPct val="117999"/>
              </a:lnSpc>
              <a:defRPr sz="2200">
                <a:latin typeface="Helvetica Neue"/>
                <a:ea typeface="Helvetica Neue"/>
                <a:cs typeface="Helvetica Neue"/>
                <a:sym typeface="Helvetica Neue"/>
              </a:defRPr>
            </a:pPr>
            <a:r>
              <a:t>Выделенная RAM для всего пула запросов</a:t>
            </a:r>
          </a:p>
          <a:p>
            <a:pPr marL="228600">
              <a:lnSpc>
                <a:spcPct val="117999"/>
              </a:lnSpc>
              <a:defRPr sz="2200">
                <a:latin typeface="Helvetica Neue"/>
                <a:ea typeface="Helvetica Neue"/>
                <a:cs typeface="Helvetica Neue"/>
                <a:sym typeface="Helvetica Neue"/>
              </a:defRPr>
            </a:pPr>
            <a:r>
              <a:t>Уменьшая эти ресурсы, можно увеличить количество worker'ов.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Кроме этого, отмечу, что в open source версии Redash можно указать максимальное время выполнения запроса для определенного worker'а. Таким образом можно настраивать этот параметр не только в хранилище данных, но и в самой BI платформе. Это бывает полезно, когда админы BI платформы не являются админами хранилища.</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Как я говорил ранее, с одной стороны у нас есть пользователи, которые просматривают дашборды, с другой стороны - аналитики, которые эти дашборды создают.</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Внесенные изменения определенно положительно повлияли на платформу. Пользователям данные стали доступны быстрее, время ожидания уменьшилось.</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Однако для аналитиков эти изменения сильно повлияли на время создания. Они должны думать об оптимизации запросов или создавать витрины. Создание витрин при этом влияет на квоту каждой команды.</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Также отмечу, что это решение временное. Мы все еще ограничены в горизонтальном масштабировании платформы, а возможности оптимизации запросов не безграничны.</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Учитывая это все, user flow создания дашборда усложнился. Теперь аналитики должны создавать витрины, если хотят, чтобы производительность их дашбордов была хорошей.</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Перед тем как преступить к тому как именно мы решали проблемы, необходимо понять - а почему создание дашбордов в такой BI системе, как Redash, может занимать много времени.</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Создание витрины в Avito может может занимать не малое время, потому что аналитики должны сделать следующиее:</a:t>
            </a:r>
          </a:p>
          <a:p>
            <a:pPr marL="228600">
              <a:lnSpc>
                <a:spcPct val="117999"/>
              </a:lnSpc>
              <a:defRPr sz="2200">
                <a:latin typeface="Helvetica Neue"/>
                <a:ea typeface="Helvetica Neue"/>
                <a:cs typeface="Helvetica Neue"/>
                <a:sym typeface="Helvetica Neue"/>
              </a:defRPr>
            </a:pPr>
            <a:r>
              <a:t>	написать код витрины</a:t>
            </a:r>
          </a:p>
          <a:p>
            <a:pPr marL="228600">
              <a:lnSpc>
                <a:spcPct val="117999"/>
              </a:lnSpc>
              <a:defRPr sz="2200">
                <a:latin typeface="Helvetica Neue"/>
                <a:ea typeface="Helvetica Neue"/>
                <a:cs typeface="Helvetica Neue"/>
                <a:sym typeface="Helvetica Neue"/>
              </a:defRPr>
            </a:pPr>
            <a:r>
              <a:t>	пройти тесты DWH платформы</a:t>
            </a:r>
          </a:p>
          <a:p>
            <a:pPr marL="228600">
              <a:lnSpc>
                <a:spcPct val="117999"/>
              </a:lnSpc>
              <a:defRPr sz="2200">
                <a:latin typeface="Helvetica Neue"/>
                <a:ea typeface="Helvetica Neue"/>
                <a:cs typeface="Helvetica Neue"/>
                <a:sym typeface="Helvetica Neue"/>
              </a:defRPr>
            </a:pPr>
            <a:r>
              <a:t>	тесты производительности</a:t>
            </a:r>
          </a:p>
          <a:p>
            <a:pPr marL="228600">
              <a:lnSpc>
                <a:spcPct val="117999"/>
              </a:lnSpc>
              <a:defRPr sz="2200">
                <a:latin typeface="Helvetica Neue"/>
                <a:ea typeface="Helvetica Neue"/>
                <a:cs typeface="Helvetica Neue"/>
                <a:sym typeface="Helvetica Neue"/>
              </a:defRPr>
            </a:pPr>
            <a:r>
              <a:t>	тесты корректности данных</a:t>
            </a:r>
          </a:p>
          <a:p>
            <a:pPr marL="228600">
              <a:lnSpc>
                <a:spcPct val="117999"/>
              </a:lnSpc>
              <a:defRPr sz="2200">
                <a:latin typeface="Helvetica Neue"/>
                <a:ea typeface="Helvetica Neue"/>
                <a:cs typeface="Helvetica Neue"/>
                <a:sym typeface="Helvetica Neue"/>
              </a:defRPr>
            </a:pPr>
            <a:r>
              <a:t>	оценка влияния на регламентный расчет</a:t>
            </a:r>
          </a:p>
          <a:p>
            <a:pPr marL="228600">
              <a:lnSpc>
                <a:spcPct val="117999"/>
              </a:lnSpc>
              <a:defRPr sz="2200">
                <a:latin typeface="Helvetica Neue"/>
                <a:ea typeface="Helvetica Neue"/>
                <a:cs typeface="Helvetica Neue"/>
                <a:sym typeface="Helvetica Neue"/>
              </a:defRPr>
            </a:pPr>
            <a:r>
              <a:t>	оценка влияния на расчет других витрин</a:t>
            </a:r>
          </a:p>
          <a:p>
            <a:pPr marL="228600">
              <a:lnSpc>
                <a:spcPct val="117999"/>
              </a:lnSpc>
              <a:defRPr sz="2200">
                <a:latin typeface="Helvetica Neue"/>
                <a:ea typeface="Helvetica Neue"/>
                <a:cs typeface="Helvetica Neue"/>
                <a:sym typeface="Helvetica Neue"/>
              </a:defRPr>
            </a:pPr>
            <a:r>
              <a:t>	после того, как все тесты пройдены, необходимо расчитать данные</a:t>
            </a:r>
          </a:p>
          <a:p>
            <a:pPr marL="228600">
              <a:lnSpc>
                <a:spcPct val="117999"/>
              </a:lnSpc>
              <a:defRPr sz="2200">
                <a:latin typeface="Helvetica Neue"/>
                <a:ea typeface="Helvetica Neue"/>
                <a:cs typeface="Helvetica Neue"/>
                <a:sym typeface="Helvetica Neue"/>
              </a:defRPr>
            </a:pPr>
            <a:r>
              <a:t>	количество worker'ов для пересчета ограничено, а запросов от аналитиков много</a:t>
            </a:r>
          </a:p>
          <a:p>
            <a:pPr marL="228600">
              <a:lnSpc>
                <a:spcPct val="117999"/>
              </a:lnSpc>
              <a:defRPr sz="2200">
                <a:latin typeface="Helvetica Neue"/>
                <a:ea typeface="Helvetica Neue"/>
                <a:cs typeface="Helvetica Neue"/>
                <a:sym typeface="Helvetica Neue"/>
              </a:defRPr>
            </a:pPr>
            <a:r>
              <a:t>И витрины сохраняются в git, то есть пользователю нужно перейти в другие инструменты, чтобы создать витрину, где будут его данные.</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Учитывая указанные выше факты, есть следующие точки оптимизации времени создания дашбордов: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Во-первых - уменьшить время создания таблицы с данными для дашборда</a:t>
            </a:r>
          </a:p>
          <a:p>
            <a:pPr marL="228600">
              <a:lnSpc>
                <a:spcPct val="117999"/>
              </a:lnSpc>
              <a:defRPr sz="2200">
                <a:latin typeface="Helvetica Neue"/>
                <a:ea typeface="Helvetica Neue"/>
                <a:cs typeface="Helvetica Neue"/>
                <a:sym typeface="Helvetica Neue"/>
              </a:defRPr>
            </a:pPr>
            <a:r>
              <a:t>Во-вторых - уменьшить время создания запросов</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Как итог, был сформирован список требований к решению проблемы:</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BI платформа должна быть горизонтально масштабируемой.</a:t>
            </a:r>
          </a:p>
          <a:p>
            <a:pPr marL="228600">
              <a:lnSpc>
                <a:spcPct val="117999"/>
              </a:lnSpc>
              <a:defRPr sz="2200">
                <a:latin typeface="Helvetica Neue"/>
                <a:ea typeface="Helvetica Neue"/>
                <a:cs typeface="Helvetica Neue"/>
                <a:sym typeface="Helvetica Neue"/>
              </a:defRPr>
            </a:pPr>
            <a:r>
              <a:t>Количество пользователей растет и все пользователи должны получать свои данные максимально быстро</a:t>
            </a:r>
          </a:p>
          <a:p>
            <a:pPr marL="228600">
              <a:lnSpc>
                <a:spcPct val="117999"/>
              </a:lnSpc>
              <a:defRPr sz="2200">
                <a:latin typeface="Helvetica Neue"/>
                <a:ea typeface="Helvetica Neue"/>
                <a:cs typeface="Helvetica Neue"/>
                <a:sym typeface="Helvetica Neue"/>
              </a:defRPr>
            </a:pPr>
            <a:r>
              <a:t>Аналитики должны уметь достаточно быстро создать данные для дашбордов</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Одним из вопросов, который был поставлен при создании решения - это "А где же хранить данные для дашбордов? Какую именно СУБД использовать для этого?"</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Для выбора выбора СУБД были предъявлены следующие требования:</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производительность типовых запросов должна быть сопоставимой с производительностью запросов в Vertica</a:t>
            </a:r>
          </a:p>
          <a:p>
            <a:pPr marL="228600">
              <a:lnSpc>
                <a:spcPct val="117999"/>
              </a:lnSpc>
              <a:defRPr sz="2200">
                <a:latin typeface="Helvetica Neue"/>
                <a:ea typeface="Helvetica Neue"/>
                <a:cs typeface="Helvetica Neue"/>
                <a:sym typeface="Helvetica Neue"/>
              </a:defRPr>
            </a:pPr>
            <a:r>
              <a:t>должна быть возможность горизонтально масштабирования при увеличении количества запросов от пользователей</a:t>
            </a:r>
          </a:p>
          <a:p>
            <a:pPr marL="228600">
              <a:lnSpc>
                <a:spcPct val="117999"/>
              </a:lnSpc>
              <a:defRPr sz="2200">
                <a:latin typeface="Helvetica Neue"/>
                <a:ea typeface="Helvetica Neue"/>
                <a:cs typeface="Helvetica Neue"/>
                <a:sym typeface="Helvetica Neue"/>
              </a:defRPr>
            </a:pPr>
            <a:r>
              <a:t>СУБД должна поддерживаться со стороны команды DBA и встраиваться в инфраструктуру Avito</a:t>
            </a:r>
          </a:p>
          <a:p>
            <a:pPr marL="228600">
              <a:lnSpc>
                <a:spcPct val="117999"/>
              </a:lnSpc>
              <a:defRPr sz="2200">
                <a:latin typeface="Helvetica Neue"/>
                <a:ea typeface="Helvetica Neue"/>
                <a:cs typeface="Helvetica Neue"/>
                <a:sym typeface="Helvetica Neue"/>
              </a:defRPr>
            </a:pPr>
            <a:r>
              <a:t>Учитывая эти требования, только ClickHouse удовлетворял всем им. Выбрав ClickHouse, был поднят кластер из 4-х нод.</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Общий вид архитектуры выглядит следующим образом - аналитик настраивает выгрузку данных из мастера Vertica в ClickHouse.</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При этом аналитики могут настроить выгрузку данных в этот кластер, а далее использовать данные из него при построении дашбордов.</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prstGeom prst="rect">
            <a:avLst/>
          </a:prstGeom>
        </p:spPr>
        <p:txBody>
          <a:bodyPr/>
          <a:lstStyle/>
          <a:p>
            <a:endParaRPr/>
          </a:p>
        </p:txBody>
      </p:sp>
      <p:sp>
        <p:nvSpPr>
          <p:cNvPr id="530" name="Shape 530"/>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Механизм создания выгрузки данных для аналитиков очень похож на создание витрины. Выгрузка позволяет использовать временные таблицы, запускается в рамках регламентного расчета витрин, учитывая статус расчета витрин, и использует UDF, созданные ранее для того, чтобы переносить данные из Vertica в ClickHouse.</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Учитывая все это может возникнуть вопрос - а чем это отличается от витрин? Отличается это тем, что результирующие данные с одной стороны не хранятся в DWH, а с другой стороны выгружаются во внешнюю СУБД, в данном случае в ClickHouse.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Благодаря этому аналитики получаются следующие преимущества - они не используют квоты DWH, улучшается производительность дашбордов.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Производительность дашбордов улучшается в том числе потому, что аналитики пишут более простые запросы, так как в таблице ClickHouse уже хранятся все данные, которые необходимы для дашборда.</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a:spLocks noGrp="1" noRot="1" noChangeAspect="1"/>
          </p:cNvSpPr>
          <p:nvPr>
            <p:ph type="sldImg"/>
          </p:nvPr>
        </p:nvSpPr>
        <p:spPr>
          <a:prstGeom prst="rect">
            <a:avLst/>
          </a:prstGeom>
        </p:spPr>
        <p:txBody>
          <a:bodyPr/>
          <a:lstStyle/>
          <a:p>
            <a:endParaRPr/>
          </a:p>
        </p:txBody>
      </p:sp>
      <p:sp>
        <p:nvSpPr>
          <p:cNvPr id="559" name="Shape 559"/>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Это решение было очень простым в реализации, во многом из этого оно и оказалось не идеальным.</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Во-первых, для аналитика нет разницы по времени создать витрину или выгрузить данные в ClickHouse</a:t>
            </a:r>
          </a:p>
          <a:p>
            <a:pPr marL="228600">
              <a:lnSpc>
                <a:spcPct val="117999"/>
              </a:lnSpc>
              <a:defRPr sz="2200">
                <a:latin typeface="Helvetica Neue"/>
                <a:ea typeface="Helvetica Neue"/>
                <a:cs typeface="Helvetica Neue"/>
                <a:sym typeface="Helvetica Neue"/>
              </a:defRPr>
            </a:pPr>
            <a:r>
              <a:t>Во-вторых, в отличии от витрин, для выгрузок не было создано механизмов автоматического обновления структуры. То есть, если аналитику необходимо добавить новую колонку, то он должны придти к админам и просить их сделать это. Как вы понимаете, это не улучшает ТТМ</a:t>
            </a:r>
          </a:p>
          <a:p>
            <a:pPr marL="228600">
              <a:lnSpc>
                <a:spcPct val="117999"/>
              </a:lnSpc>
              <a:defRPr sz="2200">
                <a:latin typeface="Helvetica Neue"/>
                <a:ea typeface="Helvetica Neue"/>
                <a:cs typeface="Helvetica Neue"/>
                <a:sym typeface="Helvetica Neue"/>
              </a:defRPr>
            </a:pPr>
            <a:r>
              <a:t>В-третьх, ТТМ увеличивается и из-за необходимости ожидать обновления данных в ClickHouse</a:t>
            </a:r>
          </a:p>
          <a:p>
            <a:pPr marL="228600">
              <a:lnSpc>
                <a:spcPct val="117999"/>
              </a:lnSpc>
              <a:defRPr sz="2200">
                <a:latin typeface="Helvetica Neue"/>
                <a:ea typeface="Helvetica Neue"/>
                <a:cs typeface="Helvetica Neue"/>
                <a:sym typeface="Helvetica Neue"/>
              </a:defRPr>
            </a:pPr>
            <a:r>
              <a:t>Ну и в-четвертых, мы увеличили нагрузку на мастер DWH, так как выгрузки работали параллельно с расчетом витрин</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a:spLocks noGrp="1" noRot="1" noChangeAspect="1"/>
          </p:cNvSpPr>
          <p:nvPr>
            <p:ph type="sldImg"/>
          </p:nvPr>
        </p:nvSpPr>
        <p:spPr>
          <a:prstGeom prst="rect">
            <a:avLst/>
          </a:prstGeom>
        </p:spPr>
        <p:txBody>
          <a:bodyPr/>
          <a:lstStyle/>
          <a:p>
            <a:endParaRPr/>
          </a:p>
        </p:txBody>
      </p:sp>
      <p:sp>
        <p:nvSpPr>
          <p:cNvPr id="572" name="Shape 572"/>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Учитывая опыт и обратную связь пользователей, необходимо создать такое решение, чтобы хранилище данных для дашборда были не чем-то отдельным, а стало частью платформы BI. Так, было разработано второе решение.</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Как видно на схеме, мы сделали хранилище данных стабильнее, добавив реплику. Таким образом, при падении одного кластера, пользователям будут доступны все данные.</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Кроме этого, был добавлен объект dataset, который читает данные из реплики DWH и записывает в ClickHouse.</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А дашборды должны строится, используя данные из ClickHouse.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На самом деле, если будем сравнивать Redash с лидерами рынка - PowerBI, Tableau, Qlik, то нас интересуют только следующие два различия:</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Во-первых - в Redash все графики создаются с помощью SQL запросов. В данном инструменте отсутствует какой-либо no-code инструмент. В результате это накладывает определенные требования к hard skill’ам аналитиков, которые создают отчеты.</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Во-вторых - в Redash отсутствует система extract’ов как в Tableau. Это значит, что все запросы пользователей дашбордов сразу отправляются в СУБД. А значит - это накладывает определенные требования как к СУБД, так и к самим запросам, которые пишут аналитики.</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noRot="1" noChangeAspect="1"/>
          </p:cNvSpPr>
          <p:nvPr>
            <p:ph type="sldImg"/>
          </p:nvPr>
        </p:nvSpPr>
        <p:spPr>
          <a:prstGeom prst="rect">
            <a:avLst/>
          </a:prstGeom>
        </p:spPr>
        <p:txBody>
          <a:bodyPr/>
          <a:lstStyle/>
          <a:p>
            <a:endParaRPr/>
          </a:p>
        </p:txBody>
      </p:sp>
      <p:sp>
        <p:nvSpPr>
          <p:cNvPr id="584" name="Shape 584"/>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Но что из себя представляют dataset’ы? Фактически - это аналог экстрактов в Tableau, цель которого в материализации данных DWH (и не только) для последующего использования в дашбордах.</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 отличии от витрин, они обладают достаточно простым способом создания и постановки на регламентное обновление. А также, их нельзя использовать при создании других dataset’ов.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 отличии от выгрузки данных, структура таблиц автоматически обновляется при ее изменении.</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Для пользователя создание dataset'а достаточно простое. Ему необходимо в UI указать следующее:</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название</a:t>
            </a:r>
          </a:p>
          <a:p>
            <a:pPr marL="228600">
              <a:lnSpc>
                <a:spcPct val="117999"/>
              </a:lnSpc>
              <a:defRPr sz="2200">
                <a:latin typeface="Helvetica Neue"/>
                <a:ea typeface="Helvetica Neue"/>
                <a:cs typeface="Helvetica Neue"/>
                <a:sym typeface="Helvetica Neue"/>
              </a:defRPr>
            </a:pPr>
            <a:r>
              <a:t>добавить описание, которое поможет переиспользовать его в других дашбордах</a:t>
            </a:r>
          </a:p>
          <a:p>
            <a:pPr marL="228600">
              <a:lnSpc>
                <a:spcPct val="117999"/>
              </a:lnSpc>
              <a:defRPr sz="2200">
                <a:latin typeface="Helvetica Neue"/>
                <a:ea typeface="Helvetica Neue"/>
                <a:cs typeface="Helvetica Neue"/>
                <a:sym typeface="Helvetica Neue"/>
              </a:defRPr>
            </a:pPr>
            <a:r>
              <a:t>указать скрипт, с помощью которого будут возвращаться данные для dataset'а</a:t>
            </a:r>
          </a:p>
          <a:p>
            <a:pPr marL="228600">
              <a:lnSpc>
                <a:spcPct val="117999"/>
              </a:lnSpc>
              <a:defRPr sz="2200">
                <a:latin typeface="Helvetica Neue"/>
                <a:ea typeface="Helvetica Neue"/>
                <a:cs typeface="Helvetica Neue"/>
                <a:sym typeface="Helvetica Neue"/>
              </a:defRPr>
            </a:pPr>
            <a:r>
              <a:t>а также поставить на обновление</a:t>
            </a:r>
          </a:p>
          <a:p>
            <a:pPr marL="228600">
              <a:lnSpc>
                <a:spcPct val="117999"/>
              </a:lnSpc>
              <a:defRPr sz="2200">
                <a:latin typeface="Helvetica Neue"/>
                <a:ea typeface="Helvetica Neue"/>
                <a:cs typeface="Helvetica Neue"/>
                <a:sym typeface="Helvetica Neue"/>
              </a:defRPr>
            </a:pPr>
            <a:r>
              <a:t>Отмечу, что мы реализовали два механизма обновления dataset'а:</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full refresh - этот тип обновления предполает, что каждый запуск расчета данных будет полностью обновлять данные в ClickHouse</a:t>
            </a:r>
          </a:p>
          <a:p>
            <a:pPr marL="228600">
              <a:lnSpc>
                <a:spcPct val="117999"/>
              </a:lnSpc>
              <a:defRPr sz="2200">
                <a:latin typeface="Helvetica Neue"/>
                <a:ea typeface="Helvetica Neue"/>
                <a:cs typeface="Helvetica Neue"/>
                <a:sym typeface="Helvetica Neue"/>
              </a:defRPr>
            </a:pPr>
            <a:r>
              <a:t>incremental refresh - этот тип обновления предплагает, что каждый запуск расчета будет возвращать только определенный инкремент данных (например, данные за вчера). Этот инкремент будет добавлен в таблицу в ClickHouse, или заменит данные, которые были добавлены ранее</a:t>
            </a:r>
          </a:p>
          <a:p>
            <a:pPr marL="228600">
              <a:lnSpc>
                <a:spcPct val="117999"/>
              </a:lnSpc>
              <a:defRPr sz="2200">
                <a:latin typeface="Helvetica Neue"/>
                <a:ea typeface="Helvetica Neue"/>
                <a:cs typeface="Helvetica Neue"/>
                <a:sym typeface="Helvetica Neue"/>
              </a:defRPr>
            </a:pPr>
            <a:r>
              <a:t>Мы также реализовали возможность постановку на обновление dataset'а сразу за несколько периодов.</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noRot="1" noChangeAspect="1"/>
          </p:cNvSpPr>
          <p:nvPr>
            <p:ph type="sldImg"/>
          </p:nvPr>
        </p:nvSpPr>
        <p:spPr>
          <a:prstGeom prst="rect">
            <a:avLst/>
          </a:prstGeom>
        </p:spPr>
        <p:txBody>
          <a:bodyPr/>
          <a:lstStyle/>
          <a:p>
            <a:endParaRPr/>
          </a:p>
        </p:txBody>
      </p:sp>
      <p:sp>
        <p:nvSpPr>
          <p:cNvPr id="598" name="Shape 598"/>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Учитывая данный механизм создания, к чему он может привести?</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noRot="1" noChangeAspect="1"/>
          </p:cNvSpPr>
          <p:nvPr>
            <p:ph type="sldImg"/>
          </p:nvPr>
        </p:nvSpPr>
        <p:spPr>
          <a:prstGeom prst="rect">
            <a:avLst/>
          </a:prstGeom>
        </p:spPr>
        <p:txBody>
          <a:bodyPr/>
          <a:lstStyle/>
          <a:p>
            <a:endParaRPr/>
          </a:p>
        </p:txBody>
      </p:sp>
      <p:sp>
        <p:nvSpPr>
          <p:cNvPr id="605" name="Shape 605"/>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Поскольку аналитик создает код для dataset'а в других инструментах (например, DataGrip, DBeaver), то честно оценить сколько времени он потратил на это не получается возможным.</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Однако, мы можем оценить сколько времени аналитик ждал, пока данные dataset'а будут сохранены в ClickHouse.</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Взяв за основу эту метрику, можно проанализировать как она меняется со временем, так как эта метрика явным образом влияет на TTM дашбордов, хоть и не учитывается нами.</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Как видно на графике с февраля по июнь метрика росла, и в июне показала свой пик - 96 минут ожидания расчета данных. С чем же это может быть связано?</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prstGeom prst="rect">
            <a:avLst/>
          </a:prstGeom>
        </p:spPr>
        <p:txBody>
          <a:bodyPr/>
          <a:lstStyle/>
          <a:p>
            <a:endParaRPr/>
          </a:p>
        </p:txBody>
      </p:sp>
      <p:sp>
        <p:nvSpPr>
          <p:cNvPr id="613" name="Shape 613"/>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Ответ на этот вопрос можно получить проанализировав количество созданных дашбордов и количество созданных dataset'ов.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Как видно на графике - это две параллельные линие, которые растут с одинаковой скоростью. Это значит, что для аналитиков дешевле создать новый dataset, чем использовать созданный ранее.</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Но как можно повлиять на метрику? Во-первых можно просто увеличить количество worker'ов в Replica. Однако, это временное решение, которое не решает проблему роста количества dataset'ов.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Далее можно пойти следующим путем - количество созданых dataset'ов - это не является большой проблемой на самом деле, намного важнее какое количество dataset'ов обновляется каждый день. Учитывая это можно анализировать использование их и снимать с расписания те dataset'ы, которые не используются. Кроме этого в будущем можно удалять их и из ClickHouse, уменьшая занятое место на нодах.</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Однако, это тоже решение временное - как показывает график, в моменте оно хорошо повлияло, но рост продолжается.</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Что мы будем делать дальше? во-первых необходимо смотреть в строну переиспользования dataset'ов. Во-вторых, можно ужесточить требования к автоматическому обновлению. Кроме этого, переход на Trino, поможет горизонтально масштабировать ресурсы, необходимые для расчета.</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Внесенные нами изменения положительно повлияли на метрику ожидания данных. Как видно, в июле месяце она показывает значение 37 минут.</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Однако повторюсь, это временное решение и мы продолжим улучшать Redash.</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Shape 626"/>
          <p:cNvSpPr>
            <a:spLocks noGrp="1" noRot="1" noChangeAspect="1"/>
          </p:cNvSpPr>
          <p:nvPr>
            <p:ph type="sldImg"/>
          </p:nvPr>
        </p:nvSpPr>
        <p:spPr>
          <a:prstGeom prst="rect">
            <a:avLst/>
          </a:prstGeom>
        </p:spPr>
        <p:txBody>
          <a:bodyPr/>
          <a:lstStyle/>
          <a:p>
            <a:endParaRPr/>
          </a:p>
        </p:txBody>
      </p:sp>
      <p:sp>
        <p:nvSpPr>
          <p:cNvPr id="627" name="Shape 627"/>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Как я говорил вначале, создание параметров в Redash может занимать много времени. Dataset'ы и ClickHouse позволяют нам серьезно упростить этот процесс.</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Теперь аналитики при создании такого параметра необходимо указать следующее:</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название dataset'а</a:t>
            </a:r>
          </a:p>
          <a:p>
            <a:pPr marL="228600">
              <a:lnSpc>
                <a:spcPct val="117999"/>
              </a:lnSpc>
              <a:defRPr sz="2200">
                <a:latin typeface="Helvetica Neue"/>
                <a:ea typeface="Helvetica Neue"/>
                <a:cs typeface="Helvetica Neue"/>
                <a:sym typeface="Helvetica Neue"/>
              </a:defRPr>
            </a:pPr>
            <a:r>
              <a:t>название колонки, из которой необходимо взять значения</a:t>
            </a:r>
          </a:p>
          <a:p>
            <a:pPr marL="228600">
              <a:lnSpc>
                <a:spcPct val="117999"/>
              </a:lnSpc>
              <a:defRPr sz="2200">
                <a:latin typeface="Helvetica Neue"/>
                <a:ea typeface="Helvetica Neue"/>
                <a:cs typeface="Helvetica Neue"/>
                <a:sym typeface="Helvetica Neue"/>
              </a:defRPr>
            </a:pPr>
            <a:r>
              <a:t>При этом, в отличии от обычных dropdown параметров, данный вид параметров учитывает значение соседних параметров. Это значит, что если я в одном параметре, например выбрал в качестве области Московскую, то другой параметр, которые позволяет выбрать город, будет отображать только те города, которые находятся в Московской области.</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Кроме этого, нет необходимости думать об обновлении запроса для актуализации списка значений.</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noRot="1" noChangeAspect="1"/>
          </p:cNvSpPr>
          <p:nvPr>
            <p:ph type="sldImg"/>
          </p:nvPr>
        </p:nvSpPr>
        <p:spPr>
          <a:prstGeom prst="rect">
            <a:avLst/>
          </a:prstGeom>
        </p:spPr>
        <p:txBody>
          <a:bodyPr/>
          <a:lstStyle/>
          <a:p>
            <a:endParaRPr/>
          </a:p>
        </p:txBody>
      </p:sp>
      <p:sp>
        <p:nvSpPr>
          <p:cNvPr id="644" name="Shape 644"/>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Давайте вернемся к user flow пользователя, которое я показывал в начале. На ней можно явно увидеть, что стало лучше при работе с Redash.</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noRot="1" noChangeAspect="1"/>
          </p:cNvSpPr>
          <p:nvPr>
            <p:ph type="sldImg"/>
          </p:nvPr>
        </p:nvSpPr>
        <p:spPr>
          <a:prstGeom prst="rect">
            <a:avLst/>
          </a:prstGeom>
        </p:spPr>
        <p:txBody>
          <a:bodyPr/>
          <a:lstStyle/>
          <a:p>
            <a:endParaRPr/>
          </a:p>
        </p:txBody>
      </p:sp>
      <p:sp>
        <p:nvSpPr>
          <p:cNvPr id="651" name="Shape 651"/>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Как итог, user flow сильно упростился, кроме этого отдельные части работают быстрее, например, создание dataset'а.</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noRot="1" noChangeAspect="1"/>
          </p:cNvSpPr>
          <p:nvPr>
            <p:ph type="sldImg"/>
          </p:nvPr>
        </p:nvSpPr>
        <p:spPr>
          <a:prstGeom prst="rect">
            <a:avLst/>
          </a:prstGeom>
        </p:spPr>
        <p:txBody>
          <a:bodyPr/>
          <a:lstStyle/>
          <a:p>
            <a:endParaRPr/>
          </a:p>
        </p:txBody>
      </p:sp>
      <p:sp>
        <p:nvSpPr>
          <p:cNvPr id="657" name="Shape 657"/>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Также стабильность платформы намного выросла, теперь метрика ожидания расчета данных в среднем показывает результат в менее 1 секунды.</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Давайте посмотрим, а как в принципе создаются дашборды в Redash.</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Создание любого дашборда начинается с созданию запроса для построение какого-либо графика.</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Пользователь создает новый запрос в том проекте команды, после чего пишет SQL запрос в нем.</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Если же вернемся к метрике создания дашбордов, то сможем также увидеть улучшения.</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Далее я бы хотел поделиться как часто используется ClickHouse в сравнении с Vertica. Как можно видеть, в среднем 2/3 запросов испольняется в ClickHouse, однако наша цель довести это значение до 90%.</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Это позволит перераспределить ресурсы на расчет dataset'ов и сильно уменьшить нагрузку на кластер Vertica.</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hape 675"/>
          <p:cNvSpPr>
            <a:spLocks noGrp="1" noRot="1" noChangeAspect="1"/>
          </p:cNvSpPr>
          <p:nvPr>
            <p:ph type="sldImg"/>
          </p:nvPr>
        </p:nvSpPr>
        <p:spPr>
          <a:prstGeom prst="rect">
            <a:avLst/>
          </a:prstGeom>
        </p:spPr>
        <p:txBody>
          <a:bodyPr/>
          <a:lstStyle/>
          <a:p>
            <a:endParaRPr/>
          </a:p>
        </p:txBody>
      </p:sp>
      <p:sp>
        <p:nvSpPr>
          <p:cNvPr id="676" name="Shape 676"/>
          <p:cNvSpPr>
            <a:spLocks noGrp="1"/>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Как я говорил ранее, аналитикам все равно приходится создавать множество SQL запросов для построения графиков.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Мы хотим изменить это, предоставив простой nocode инструмент. Для этого в данный момент активно разрабатываются Charts.</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Charts, используя данные из dataset'ов, позволяют быстро построить график, с возможностью использования его при создании дашбордов.</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Кроме этого, этот инструмент может уменьшить нагрузку на аналитиков в создании ad-hoc запросов по запросу бизнеса. Пользователи сами смогут построить аналитику, для этого им достаточно знать из какого dataset'а брать данные.</a:t>
            </a:r>
          </a:p>
          <a:p>
            <a:pPr marL="228600">
              <a:lnSpc>
                <a:spcPct val="117999"/>
              </a:lnSpc>
              <a:defRPr sz="2200">
                <a:latin typeface="Helvetica Neue"/>
                <a:ea typeface="Helvetica Neue"/>
                <a:cs typeface="Helvetica Neue"/>
                <a:sym typeface="Helvetica Neue"/>
              </a:defRPr>
            </a:pPr>
            <a:endParaRPr/>
          </a:p>
          <a:p>
            <a:pPr marL="228600">
              <a:lnSpc>
                <a:spcPct val="117999"/>
              </a:lnSpc>
              <a:defRPr sz="2200">
                <a:latin typeface="Helvetica Neue"/>
                <a:ea typeface="Helvetica Neue"/>
                <a:cs typeface="Helvetica Neue"/>
                <a:sym typeface="Helvetica Neue"/>
              </a:defRPr>
            </a:pPr>
            <a:r>
              <a:t>В теории это способно замедлить скорость создания дашбордов. Однако, это можно будет увидеть только после внедрения инструмента.</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После того, как со стороны СУБД были возвращены данные, пользователь может создать график. Для этого он в открывшемся модальном окне выбирает тип график, и какие поля должны использовать для оси X и 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Далее перед пользователем стоит вопрос - добавлять ли параметры. При этом если большинство параметров создается очень просто, то для параметра с выпадающим списком необходимо создать отдельный запрос.</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В случае необходимости создания такого параметра, пользователь сначала создает SQL запрос, куда добавляет код, который должен вернуть список значений</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r>
              <a:t>После этого пользователь может добавить параметр в SQL запрос, который был создан для отображения графика.</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титульник">
    <p:spTree>
      <p:nvGrpSpPr>
        <p:cNvPr id="1" name=""/>
        <p:cNvGrpSpPr/>
        <p:nvPr/>
      </p:nvGrpSpPr>
      <p:grpSpPr>
        <a:xfrm>
          <a:off x="0" y="0"/>
          <a:ext cx="0" cy="0"/>
          <a:chOff x="0" y="0"/>
          <a:chExt cx="0" cy="0"/>
        </a:xfrm>
      </p:grpSpPr>
      <p:sp>
        <p:nvSpPr>
          <p:cNvPr id="15" name="Уровень текста 1…"/>
          <p:cNvSpPr txBox="1">
            <a:spLocks noGrp="1"/>
          </p:cNvSpPr>
          <p:nvPr>
            <p:ph type="body" sz="quarter" idx="1"/>
          </p:nvPr>
        </p:nvSpPr>
        <p:spPr>
          <a:xfrm>
            <a:off x="471334" y="2475528"/>
            <a:ext cx="10804654" cy="1802377"/>
          </a:xfrm>
          <a:prstGeom prst="rect">
            <a:avLst/>
          </a:prstGeom>
        </p:spPr>
        <p:txBody>
          <a:bodyPr lIns="45699" tIns="45699" rIns="45699" bIns="45699">
            <a:normAutofit/>
          </a:bodyPr>
          <a:lstStyle>
            <a:lvl1pPr marL="228600">
              <a:lnSpc>
                <a:spcPct val="77500"/>
              </a:lnSpc>
              <a:defRPr sz="16000" b="1">
                <a:solidFill>
                  <a:srgbClr val="FFFFFF"/>
                </a:solidFill>
                <a:latin typeface="Helvetica Neue"/>
                <a:ea typeface="Helvetica Neue"/>
                <a:cs typeface="Helvetica Neue"/>
                <a:sym typeface="Helvetica Neue"/>
              </a:defRPr>
            </a:lvl1pPr>
            <a:lvl2pPr marL="228600" indent="457200">
              <a:lnSpc>
                <a:spcPct val="77500"/>
              </a:lnSpc>
              <a:defRPr sz="16000" b="1">
                <a:solidFill>
                  <a:srgbClr val="FFFFFF"/>
                </a:solidFill>
                <a:latin typeface="Helvetica Neue"/>
                <a:ea typeface="Helvetica Neue"/>
                <a:cs typeface="Helvetica Neue"/>
                <a:sym typeface="Helvetica Neue"/>
              </a:defRPr>
            </a:lvl2pPr>
            <a:lvl3pPr marL="228600" indent="914400">
              <a:lnSpc>
                <a:spcPct val="77500"/>
              </a:lnSpc>
              <a:defRPr sz="16000" b="1">
                <a:solidFill>
                  <a:srgbClr val="FFFFFF"/>
                </a:solidFill>
                <a:latin typeface="Helvetica Neue"/>
                <a:ea typeface="Helvetica Neue"/>
                <a:cs typeface="Helvetica Neue"/>
                <a:sym typeface="Helvetica Neue"/>
              </a:defRPr>
            </a:lvl3pPr>
            <a:lvl4pPr marL="228600" indent="1371600">
              <a:lnSpc>
                <a:spcPct val="77500"/>
              </a:lnSpc>
              <a:defRPr sz="16000" b="1">
                <a:solidFill>
                  <a:srgbClr val="FFFFFF"/>
                </a:solidFill>
                <a:latin typeface="Helvetica Neue"/>
                <a:ea typeface="Helvetica Neue"/>
                <a:cs typeface="Helvetica Neue"/>
                <a:sym typeface="Helvetica Neue"/>
              </a:defRPr>
            </a:lvl4pPr>
            <a:lvl5pPr marL="228600" indent="1828800">
              <a:lnSpc>
                <a:spcPct val="77500"/>
              </a:lnSpc>
              <a:defRPr sz="16000" b="1">
                <a:solidFill>
                  <a:srgbClr val="FFFFFF"/>
                </a:solidFill>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6" name="Google Shape;11;p22"/>
          <p:cNvSpPr txBox="1">
            <a:spLocks noGrp="1"/>
          </p:cNvSpPr>
          <p:nvPr>
            <p:ph type="body" sz="quarter" idx="21"/>
          </p:nvPr>
        </p:nvSpPr>
        <p:spPr>
          <a:xfrm>
            <a:off x="609679" y="12471410"/>
            <a:ext cx="6436669" cy="647140"/>
          </a:xfrm>
          <a:prstGeom prst="rect">
            <a:avLst/>
          </a:prstGeom>
        </p:spPr>
        <p:txBody>
          <a:bodyPr lIns="45699" tIns="45699" rIns="45699" bIns="45699" anchor="ctr">
            <a:normAutofit/>
          </a:bodyPr>
          <a:lstStyle/>
          <a:p>
            <a:pPr marL="228600">
              <a:defRPr sz="3600" b="1">
                <a:solidFill>
                  <a:srgbClr val="FFFFFF"/>
                </a:solidFill>
                <a:latin typeface="Helvetica Neue"/>
                <a:ea typeface="Helvetica Neue"/>
                <a:cs typeface="Helvetica Neue"/>
                <a:sym typeface="Helvetica Neue"/>
              </a:defRPr>
            </a:pPr>
            <a:endParaRPr/>
          </a:p>
        </p:txBody>
      </p:sp>
      <p:sp>
        <p:nvSpPr>
          <p:cNvPr id="17" name="Google Shape;12;p22"/>
          <p:cNvSpPr txBox="1">
            <a:spLocks noGrp="1"/>
          </p:cNvSpPr>
          <p:nvPr>
            <p:ph type="body" sz="quarter" idx="22"/>
          </p:nvPr>
        </p:nvSpPr>
        <p:spPr>
          <a:xfrm>
            <a:off x="6209645" y="12471410"/>
            <a:ext cx="6436670" cy="647140"/>
          </a:xfrm>
          <a:prstGeom prst="rect">
            <a:avLst/>
          </a:prstGeom>
        </p:spPr>
        <p:txBody>
          <a:bodyPr lIns="45699" tIns="45699" rIns="45699" bIns="45699" anchor="ctr">
            <a:normAutofit/>
          </a:bodyPr>
          <a:lstStyle/>
          <a:p>
            <a:pPr marL="228600">
              <a:defRPr sz="3600" b="1">
                <a:solidFill>
                  <a:srgbClr val="FFFFFF"/>
                </a:solidFill>
                <a:latin typeface="Helvetica Neue"/>
                <a:ea typeface="Helvetica Neue"/>
                <a:cs typeface="Helvetica Neue"/>
                <a:sym typeface="Helvetica Neue"/>
              </a:defRPr>
            </a:pPr>
            <a:endParaRPr/>
          </a:p>
        </p:txBody>
      </p:sp>
      <p:sp>
        <p:nvSpPr>
          <p:cNvPr id="18" name="Google Shape;13;p22"/>
          <p:cNvSpPr txBox="1"/>
          <p:nvPr/>
        </p:nvSpPr>
        <p:spPr>
          <a:xfrm>
            <a:off x="6215243" y="691162"/>
            <a:ext cx="1205459"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400">
                <a:solidFill>
                  <a:srgbClr val="FFFFFF"/>
                </a:solidFill>
                <a:latin typeface="Helvetica Neue"/>
                <a:ea typeface="Helvetica Neue"/>
                <a:cs typeface="Helvetica Neue"/>
                <a:sym typeface="Helvetica Neue"/>
              </a:defRPr>
            </a:lvl1pPr>
          </a:lstStyle>
          <a:p>
            <a:r>
              <a:t>Москва</a:t>
            </a:r>
          </a:p>
        </p:txBody>
      </p:sp>
      <p:sp>
        <p:nvSpPr>
          <p:cNvPr id="19" name="Google Shape;14;p22"/>
          <p:cNvSpPr txBox="1"/>
          <p:nvPr/>
        </p:nvSpPr>
        <p:spPr>
          <a:xfrm>
            <a:off x="9117239" y="691162"/>
            <a:ext cx="788678"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400">
                <a:solidFill>
                  <a:srgbClr val="FFFFFF"/>
                </a:solidFill>
                <a:latin typeface="Helvetica Neue"/>
                <a:ea typeface="Helvetica Neue"/>
                <a:cs typeface="Helvetica Neue"/>
                <a:sym typeface="Helvetica Neue"/>
              </a:defRPr>
            </a:pPr>
            <a:r>
              <a:t>2024</a:t>
            </a:r>
          </a:p>
        </p:txBody>
      </p:sp>
      <p:sp>
        <p:nvSpPr>
          <p:cNvPr id="20" name="Номер слайда"/>
          <p:cNvSpPr txBox="1">
            <a:spLocks noGrp="1"/>
          </p:cNvSpPr>
          <p:nvPr>
            <p:ph type="sldNum" sz="quarter" idx="2"/>
          </p:nvPr>
        </p:nvSpPr>
        <p:spPr>
          <a:xfrm>
            <a:off x="11785600" y="11976100"/>
            <a:ext cx="5689600" cy="736601"/>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большие цифры 3 столбца копия 1">
    <p:bg>
      <p:bgPr>
        <a:solidFill>
          <a:srgbClr val="FFFFFF"/>
        </a:solidFill>
        <a:effectLst/>
      </p:bgPr>
    </p:bg>
    <p:spTree>
      <p:nvGrpSpPr>
        <p:cNvPr id="1" name=""/>
        <p:cNvGrpSpPr/>
        <p:nvPr/>
      </p:nvGrpSpPr>
      <p:grpSpPr>
        <a:xfrm>
          <a:off x="0" y="0"/>
          <a:ext cx="0" cy="0"/>
          <a:chOff x="0" y="0"/>
          <a:chExt cx="0" cy="0"/>
        </a:xfrm>
      </p:grpSpPr>
      <p:sp>
        <p:nvSpPr>
          <p:cNvPr id="133"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134"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135" name="Уровень текста 1…"/>
          <p:cNvSpPr txBox="1">
            <a:spLocks noGrp="1"/>
          </p:cNvSpPr>
          <p:nvPr>
            <p:ph type="body" sz="quarter" idx="1"/>
          </p:nvPr>
        </p:nvSpPr>
        <p:spPr>
          <a:xfrm>
            <a:off x="699115" y="1622350"/>
            <a:ext cx="12610408" cy="1676610"/>
          </a:xfrm>
          <a:prstGeom prst="rect">
            <a:avLst/>
          </a:prstGeom>
        </p:spPr>
        <p:txBody>
          <a:bodyPr lIns="45699" tIns="45699" rIns="45699" bIns="45699">
            <a:normAutofit/>
          </a:bodyPr>
          <a:lstStyle>
            <a:lvl1pPr indent="228600">
              <a:lnSpc>
                <a:spcPct val="90000"/>
              </a:lnSpc>
              <a:defRPr sz="5300" b="1">
                <a:latin typeface="Helvetica Neue"/>
                <a:ea typeface="Helvetica Neue"/>
                <a:cs typeface="Helvetica Neue"/>
                <a:sym typeface="Helvetica Neue"/>
              </a:defRPr>
            </a:lvl1pPr>
            <a:lvl2pPr indent="685800">
              <a:lnSpc>
                <a:spcPct val="90000"/>
              </a:lnSpc>
              <a:defRPr sz="5300" b="1">
                <a:latin typeface="Helvetica Neue"/>
                <a:ea typeface="Helvetica Neue"/>
                <a:cs typeface="Helvetica Neue"/>
                <a:sym typeface="Helvetica Neue"/>
              </a:defRPr>
            </a:lvl2pPr>
            <a:lvl3pPr indent="1143000">
              <a:lnSpc>
                <a:spcPct val="90000"/>
              </a:lnSpc>
              <a:defRPr sz="5300" b="1">
                <a:latin typeface="Helvetica Neue"/>
                <a:ea typeface="Helvetica Neue"/>
                <a:cs typeface="Helvetica Neue"/>
                <a:sym typeface="Helvetica Neue"/>
              </a:defRPr>
            </a:lvl3pPr>
            <a:lvl4pPr indent="1600200">
              <a:lnSpc>
                <a:spcPct val="90000"/>
              </a:lnSpc>
              <a:defRPr sz="5300" b="1">
                <a:latin typeface="Helvetica Neue"/>
                <a:ea typeface="Helvetica Neue"/>
                <a:cs typeface="Helvetica Neue"/>
                <a:sym typeface="Helvetica Neue"/>
              </a:defRPr>
            </a:lvl4pPr>
            <a:lvl5pPr indent="2057400">
              <a:lnSpc>
                <a:spcPct val="90000"/>
              </a:lnSpc>
              <a:defRPr sz="5300" b="1">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6" name="Google Shape;72;p31"/>
          <p:cNvSpPr txBox="1">
            <a:spLocks noGrp="1"/>
          </p:cNvSpPr>
          <p:nvPr>
            <p:ph type="body" sz="quarter" idx="21"/>
          </p:nvPr>
        </p:nvSpPr>
        <p:spPr>
          <a:xfrm>
            <a:off x="605236" y="9569322"/>
            <a:ext cx="5770702" cy="1818845"/>
          </a:xfrm>
          <a:prstGeom prst="rect">
            <a:avLst/>
          </a:prstGeom>
        </p:spPr>
        <p:txBody>
          <a:bodyPr lIns="45699" tIns="45699" rIns="45699" bIns="45699">
            <a:normAutofit/>
          </a:bodyPr>
          <a:lstStyle/>
          <a:p>
            <a:pPr marL="228600">
              <a:defRPr sz="2800">
                <a:latin typeface="Helvetica Neue"/>
                <a:ea typeface="Helvetica Neue"/>
                <a:cs typeface="Helvetica Neue"/>
                <a:sym typeface="Helvetica Neue"/>
              </a:defRPr>
            </a:pPr>
            <a:endParaRPr/>
          </a:p>
        </p:txBody>
      </p:sp>
      <p:sp>
        <p:nvSpPr>
          <p:cNvPr id="137" name="Google Shape;73;p31"/>
          <p:cNvSpPr txBox="1">
            <a:spLocks noGrp="1"/>
          </p:cNvSpPr>
          <p:nvPr>
            <p:ph type="body" sz="quarter" idx="22"/>
          </p:nvPr>
        </p:nvSpPr>
        <p:spPr>
          <a:xfrm>
            <a:off x="9121147" y="9552389"/>
            <a:ext cx="5770701" cy="1387045"/>
          </a:xfrm>
          <a:prstGeom prst="rect">
            <a:avLst/>
          </a:prstGeom>
        </p:spPr>
        <p:txBody>
          <a:bodyPr lIns="45699" tIns="45699" rIns="45699" bIns="45699">
            <a:normAutofit/>
          </a:bodyPr>
          <a:lstStyle/>
          <a:p>
            <a:pPr marL="228600">
              <a:defRPr sz="2800">
                <a:latin typeface="Helvetica Neue"/>
                <a:ea typeface="Helvetica Neue"/>
                <a:cs typeface="Helvetica Neue"/>
                <a:sym typeface="Helvetica Neue"/>
              </a:defRPr>
            </a:pPr>
            <a:endParaRPr/>
          </a:p>
        </p:txBody>
      </p:sp>
      <p:sp>
        <p:nvSpPr>
          <p:cNvPr id="138" name="Google Shape;74;p31"/>
          <p:cNvSpPr txBox="1">
            <a:spLocks noGrp="1"/>
          </p:cNvSpPr>
          <p:nvPr>
            <p:ph type="body" sz="quarter" idx="23"/>
          </p:nvPr>
        </p:nvSpPr>
        <p:spPr>
          <a:xfrm>
            <a:off x="17859283" y="9560935"/>
            <a:ext cx="5639977" cy="955245"/>
          </a:xfrm>
          <a:prstGeom prst="rect">
            <a:avLst/>
          </a:prstGeom>
        </p:spPr>
        <p:txBody>
          <a:bodyPr lIns="45699" tIns="45699" rIns="45699" bIns="45699">
            <a:normAutofit/>
          </a:bodyPr>
          <a:lstStyle/>
          <a:p>
            <a:pPr marL="228600">
              <a:defRPr sz="2800">
                <a:latin typeface="Helvetica Neue"/>
                <a:ea typeface="Helvetica Neue"/>
                <a:cs typeface="Helvetica Neue"/>
                <a:sym typeface="Helvetica Neue"/>
              </a:defRPr>
            </a:pPr>
            <a:endParaRPr/>
          </a:p>
        </p:txBody>
      </p:sp>
      <p:sp>
        <p:nvSpPr>
          <p:cNvPr id="139" name="Google Shape;75;p31"/>
          <p:cNvSpPr txBox="1">
            <a:spLocks noGrp="1"/>
          </p:cNvSpPr>
          <p:nvPr>
            <p:ph type="body" sz="quarter" idx="24"/>
          </p:nvPr>
        </p:nvSpPr>
        <p:spPr>
          <a:xfrm>
            <a:off x="582565" y="5915474"/>
            <a:ext cx="5595985" cy="1817230"/>
          </a:xfrm>
          <a:prstGeom prst="rect">
            <a:avLst/>
          </a:prstGeom>
        </p:spPr>
        <p:txBody>
          <a:bodyPr lIns="45699" tIns="45699" rIns="45699" bIns="45699">
            <a:normAutofit/>
          </a:bodyPr>
          <a:lstStyle/>
          <a:p>
            <a:pPr marL="228600">
              <a:lnSpc>
                <a:spcPct val="65263"/>
              </a:lnSpc>
              <a:defRPr sz="19000" b="1">
                <a:latin typeface="Helvetica Neue"/>
                <a:ea typeface="Helvetica Neue"/>
                <a:cs typeface="Helvetica Neue"/>
                <a:sym typeface="Helvetica Neue"/>
              </a:defRPr>
            </a:pPr>
            <a:endParaRPr/>
          </a:p>
        </p:txBody>
      </p:sp>
      <p:sp>
        <p:nvSpPr>
          <p:cNvPr id="140" name="Google Shape;76;p31"/>
          <p:cNvSpPr txBox="1">
            <a:spLocks noGrp="1"/>
          </p:cNvSpPr>
          <p:nvPr>
            <p:ph type="body" sz="quarter" idx="25"/>
          </p:nvPr>
        </p:nvSpPr>
        <p:spPr>
          <a:xfrm>
            <a:off x="9148885" y="5915474"/>
            <a:ext cx="5345536" cy="1817230"/>
          </a:xfrm>
          <a:prstGeom prst="rect">
            <a:avLst/>
          </a:prstGeom>
        </p:spPr>
        <p:txBody>
          <a:bodyPr lIns="45699" tIns="45699" rIns="45699" bIns="45699">
            <a:normAutofit/>
          </a:bodyPr>
          <a:lstStyle/>
          <a:p>
            <a:pPr marL="228600">
              <a:lnSpc>
                <a:spcPct val="65263"/>
              </a:lnSpc>
              <a:defRPr sz="19000" b="1">
                <a:latin typeface="Helvetica Neue"/>
                <a:ea typeface="Helvetica Neue"/>
                <a:cs typeface="Helvetica Neue"/>
                <a:sym typeface="Helvetica Neue"/>
              </a:defRPr>
            </a:pPr>
            <a:endParaRPr/>
          </a:p>
        </p:txBody>
      </p:sp>
      <p:sp>
        <p:nvSpPr>
          <p:cNvPr id="141" name="Google Shape;77;p31"/>
          <p:cNvSpPr txBox="1">
            <a:spLocks noGrp="1"/>
          </p:cNvSpPr>
          <p:nvPr>
            <p:ph type="body" sz="quarter" idx="26"/>
          </p:nvPr>
        </p:nvSpPr>
        <p:spPr>
          <a:xfrm>
            <a:off x="17799112" y="5915474"/>
            <a:ext cx="5901841" cy="1817230"/>
          </a:xfrm>
          <a:prstGeom prst="rect">
            <a:avLst/>
          </a:prstGeom>
        </p:spPr>
        <p:txBody>
          <a:bodyPr lIns="45699" tIns="45699" rIns="45699" bIns="45699">
            <a:normAutofit/>
          </a:bodyPr>
          <a:lstStyle/>
          <a:p>
            <a:pPr marL="228600">
              <a:lnSpc>
                <a:spcPct val="65263"/>
              </a:lnSpc>
              <a:defRPr sz="19000" b="1">
                <a:latin typeface="Helvetica Neue"/>
                <a:ea typeface="Helvetica Neue"/>
                <a:cs typeface="Helvetica Neue"/>
                <a:sym typeface="Helvetica Neue"/>
              </a:defRPr>
            </a:pPr>
            <a:endParaRPr/>
          </a:p>
        </p:txBody>
      </p:sp>
      <p:sp>
        <p:nvSpPr>
          <p:cNvPr id="142" name="Google Shape;78;p31"/>
          <p:cNvSpPr txBox="1">
            <a:spLocks noGrp="1"/>
          </p:cNvSpPr>
          <p:nvPr>
            <p:ph type="body" sz="quarter" idx="27"/>
          </p:nvPr>
        </p:nvSpPr>
        <p:spPr>
          <a:xfrm>
            <a:off x="614451" y="7906912"/>
            <a:ext cx="5357879"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43" name="Google Shape;79;p31"/>
          <p:cNvSpPr txBox="1">
            <a:spLocks noGrp="1"/>
          </p:cNvSpPr>
          <p:nvPr>
            <p:ph type="body" sz="quarter" idx="28"/>
          </p:nvPr>
        </p:nvSpPr>
        <p:spPr>
          <a:xfrm>
            <a:off x="9136543" y="7889979"/>
            <a:ext cx="5357879"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44" name="Google Shape;80;p31"/>
          <p:cNvSpPr txBox="1">
            <a:spLocks noGrp="1"/>
          </p:cNvSpPr>
          <p:nvPr>
            <p:ph type="body" sz="quarter" idx="29"/>
          </p:nvPr>
        </p:nvSpPr>
        <p:spPr>
          <a:xfrm>
            <a:off x="17816943" y="7906912"/>
            <a:ext cx="5357879"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45" name="Номер слайда"/>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большие цифры 3 столбца">
    <p:bg>
      <p:bgPr>
        <a:solidFill>
          <a:srgbClr val="FFFFFF"/>
        </a:solidFill>
        <a:effectLst/>
      </p:bgPr>
    </p:bg>
    <p:spTree>
      <p:nvGrpSpPr>
        <p:cNvPr id="1" name=""/>
        <p:cNvGrpSpPr/>
        <p:nvPr/>
      </p:nvGrpSpPr>
      <p:grpSpPr>
        <a:xfrm>
          <a:off x="0" y="0"/>
          <a:ext cx="0" cy="0"/>
          <a:chOff x="0" y="0"/>
          <a:chExt cx="0" cy="0"/>
        </a:xfrm>
      </p:grpSpPr>
      <p:sp>
        <p:nvSpPr>
          <p:cNvPr id="152"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153"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154" name="Уровень текста 1…"/>
          <p:cNvSpPr txBox="1">
            <a:spLocks noGrp="1"/>
          </p:cNvSpPr>
          <p:nvPr>
            <p:ph type="body" sz="quarter" idx="1"/>
          </p:nvPr>
        </p:nvSpPr>
        <p:spPr>
          <a:xfrm>
            <a:off x="699115" y="1554617"/>
            <a:ext cx="13203033" cy="1676611"/>
          </a:xfrm>
          <a:prstGeom prst="rect">
            <a:avLst/>
          </a:prstGeom>
        </p:spPr>
        <p:txBody>
          <a:bodyPr lIns="45699" tIns="45699" rIns="45699" bIns="45699">
            <a:normAutofit/>
          </a:bodyPr>
          <a:lstStyle>
            <a:lvl1pPr indent="228600">
              <a:lnSpc>
                <a:spcPct val="90000"/>
              </a:lnSpc>
              <a:defRPr sz="5300" b="1">
                <a:latin typeface="Helvetica Neue"/>
                <a:ea typeface="Helvetica Neue"/>
                <a:cs typeface="Helvetica Neue"/>
                <a:sym typeface="Helvetica Neue"/>
              </a:defRPr>
            </a:lvl1pPr>
            <a:lvl2pPr indent="685800">
              <a:lnSpc>
                <a:spcPct val="90000"/>
              </a:lnSpc>
              <a:defRPr sz="5300" b="1">
                <a:latin typeface="Helvetica Neue"/>
                <a:ea typeface="Helvetica Neue"/>
                <a:cs typeface="Helvetica Neue"/>
                <a:sym typeface="Helvetica Neue"/>
              </a:defRPr>
            </a:lvl2pPr>
            <a:lvl3pPr indent="1143000">
              <a:lnSpc>
                <a:spcPct val="90000"/>
              </a:lnSpc>
              <a:defRPr sz="5300" b="1">
                <a:latin typeface="Helvetica Neue"/>
                <a:ea typeface="Helvetica Neue"/>
                <a:cs typeface="Helvetica Neue"/>
                <a:sym typeface="Helvetica Neue"/>
              </a:defRPr>
            </a:lvl3pPr>
            <a:lvl4pPr indent="1600200">
              <a:lnSpc>
                <a:spcPct val="90000"/>
              </a:lnSpc>
              <a:defRPr sz="5300" b="1">
                <a:latin typeface="Helvetica Neue"/>
                <a:ea typeface="Helvetica Neue"/>
                <a:cs typeface="Helvetica Neue"/>
                <a:sym typeface="Helvetica Neue"/>
              </a:defRPr>
            </a:lvl4pPr>
            <a:lvl5pPr indent="2057400">
              <a:lnSpc>
                <a:spcPct val="90000"/>
              </a:lnSpc>
              <a:defRPr sz="5300" b="1">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55" name="Google Shape;85;p32"/>
          <p:cNvSpPr txBox="1">
            <a:spLocks noGrp="1"/>
          </p:cNvSpPr>
          <p:nvPr>
            <p:ph type="body" sz="quarter" idx="21"/>
          </p:nvPr>
        </p:nvSpPr>
        <p:spPr>
          <a:xfrm>
            <a:off x="622169" y="9569322"/>
            <a:ext cx="4910041" cy="2250645"/>
          </a:xfrm>
          <a:prstGeom prst="rect">
            <a:avLst/>
          </a:prstGeom>
        </p:spPr>
        <p:txBody>
          <a:bodyPr lIns="45699" tIns="45699" rIns="45699" bIns="45699">
            <a:normAutofit/>
          </a:bodyPr>
          <a:lstStyle/>
          <a:p>
            <a:pPr marL="228600">
              <a:defRPr sz="2800">
                <a:latin typeface="Helvetica Neue"/>
                <a:ea typeface="Helvetica Neue"/>
                <a:cs typeface="Helvetica Neue"/>
                <a:sym typeface="Helvetica Neue"/>
              </a:defRPr>
            </a:pPr>
            <a:endParaRPr/>
          </a:p>
        </p:txBody>
      </p:sp>
      <p:sp>
        <p:nvSpPr>
          <p:cNvPr id="156" name="Google Shape;86;p32"/>
          <p:cNvSpPr txBox="1">
            <a:spLocks noGrp="1"/>
          </p:cNvSpPr>
          <p:nvPr>
            <p:ph type="body" sz="quarter" idx="22"/>
          </p:nvPr>
        </p:nvSpPr>
        <p:spPr>
          <a:xfrm>
            <a:off x="6225840" y="9577868"/>
            <a:ext cx="4799817" cy="1818845"/>
          </a:xfrm>
          <a:prstGeom prst="rect">
            <a:avLst/>
          </a:prstGeom>
        </p:spPr>
        <p:txBody>
          <a:bodyPr lIns="45699" tIns="45699" rIns="45699" bIns="45699">
            <a:normAutofit/>
          </a:bodyPr>
          <a:lstStyle/>
          <a:p>
            <a:pPr marL="228600">
              <a:defRPr sz="2800">
                <a:latin typeface="Helvetica Neue"/>
                <a:ea typeface="Helvetica Neue"/>
                <a:cs typeface="Helvetica Neue"/>
                <a:sym typeface="Helvetica Neue"/>
              </a:defRPr>
            </a:pPr>
            <a:endParaRPr/>
          </a:p>
        </p:txBody>
      </p:sp>
      <p:sp>
        <p:nvSpPr>
          <p:cNvPr id="157" name="Google Shape;87;p32"/>
          <p:cNvSpPr txBox="1">
            <a:spLocks noGrp="1"/>
          </p:cNvSpPr>
          <p:nvPr>
            <p:ph type="body" sz="quarter" idx="23"/>
          </p:nvPr>
        </p:nvSpPr>
        <p:spPr>
          <a:xfrm>
            <a:off x="11967829" y="9560935"/>
            <a:ext cx="4524514" cy="1818845"/>
          </a:xfrm>
          <a:prstGeom prst="rect">
            <a:avLst/>
          </a:prstGeom>
        </p:spPr>
        <p:txBody>
          <a:bodyPr lIns="45699" tIns="45699" rIns="45699" bIns="45699">
            <a:normAutofit/>
          </a:bodyPr>
          <a:lstStyle/>
          <a:p>
            <a:pPr marL="228600">
              <a:defRPr sz="2800">
                <a:latin typeface="Helvetica Neue"/>
                <a:ea typeface="Helvetica Neue"/>
                <a:cs typeface="Helvetica Neue"/>
                <a:sym typeface="Helvetica Neue"/>
              </a:defRPr>
            </a:pPr>
            <a:endParaRPr/>
          </a:p>
        </p:txBody>
      </p:sp>
      <p:sp>
        <p:nvSpPr>
          <p:cNvPr id="158" name="Google Shape;88;p32"/>
          <p:cNvSpPr txBox="1">
            <a:spLocks noGrp="1"/>
          </p:cNvSpPr>
          <p:nvPr>
            <p:ph type="body" sz="quarter" idx="24"/>
          </p:nvPr>
        </p:nvSpPr>
        <p:spPr>
          <a:xfrm>
            <a:off x="599498" y="5915474"/>
            <a:ext cx="5357879" cy="1885052"/>
          </a:xfrm>
          <a:prstGeom prst="rect">
            <a:avLst/>
          </a:prstGeom>
        </p:spPr>
        <p:txBody>
          <a:bodyPr lIns="45699" tIns="45699" rIns="45699" bIns="45699">
            <a:normAutofit/>
          </a:bodyPr>
          <a:lstStyle/>
          <a:p>
            <a:pPr marL="228600">
              <a:lnSpc>
                <a:spcPct val="65263"/>
              </a:lnSpc>
              <a:defRPr sz="19000" b="1">
                <a:latin typeface="Helvetica Neue"/>
                <a:ea typeface="Helvetica Neue"/>
                <a:cs typeface="Helvetica Neue"/>
                <a:sym typeface="Helvetica Neue"/>
              </a:defRPr>
            </a:pPr>
            <a:endParaRPr/>
          </a:p>
        </p:txBody>
      </p:sp>
      <p:sp>
        <p:nvSpPr>
          <p:cNvPr id="159" name="Google Shape;89;p32"/>
          <p:cNvSpPr txBox="1">
            <a:spLocks noGrp="1"/>
          </p:cNvSpPr>
          <p:nvPr>
            <p:ph type="body" sz="quarter" idx="25"/>
          </p:nvPr>
        </p:nvSpPr>
        <p:spPr>
          <a:xfrm>
            <a:off x="6253579" y="5915474"/>
            <a:ext cx="4613629" cy="1885052"/>
          </a:xfrm>
          <a:prstGeom prst="rect">
            <a:avLst/>
          </a:prstGeom>
        </p:spPr>
        <p:txBody>
          <a:bodyPr lIns="45699" tIns="45699" rIns="45699" bIns="45699">
            <a:normAutofit/>
          </a:bodyPr>
          <a:lstStyle/>
          <a:p>
            <a:pPr marL="228600">
              <a:lnSpc>
                <a:spcPct val="65263"/>
              </a:lnSpc>
              <a:defRPr sz="19000" b="1">
                <a:latin typeface="Helvetica Neue"/>
                <a:ea typeface="Helvetica Neue"/>
                <a:cs typeface="Helvetica Neue"/>
                <a:sym typeface="Helvetica Neue"/>
              </a:defRPr>
            </a:pPr>
            <a:endParaRPr/>
          </a:p>
        </p:txBody>
      </p:sp>
      <p:sp>
        <p:nvSpPr>
          <p:cNvPr id="160" name="Google Shape;90;p32"/>
          <p:cNvSpPr txBox="1">
            <a:spLocks noGrp="1"/>
          </p:cNvSpPr>
          <p:nvPr>
            <p:ph type="body" sz="quarter" idx="26"/>
          </p:nvPr>
        </p:nvSpPr>
        <p:spPr>
          <a:xfrm>
            <a:off x="11907659" y="5915474"/>
            <a:ext cx="4371580" cy="1885052"/>
          </a:xfrm>
          <a:prstGeom prst="rect">
            <a:avLst/>
          </a:prstGeom>
        </p:spPr>
        <p:txBody>
          <a:bodyPr lIns="45699" tIns="45699" rIns="45699" bIns="45699">
            <a:normAutofit/>
          </a:bodyPr>
          <a:lstStyle/>
          <a:p>
            <a:pPr marL="228600">
              <a:lnSpc>
                <a:spcPct val="65263"/>
              </a:lnSpc>
              <a:defRPr sz="19000" b="1">
                <a:latin typeface="Helvetica Neue"/>
                <a:ea typeface="Helvetica Neue"/>
                <a:cs typeface="Helvetica Neue"/>
                <a:sym typeface="Helvetica Neue"/>
              </a:defRPr>
            </a:pPr>
            <a:endParaRPr/>
          </a:p>
        </p:txBody>
      </p:sp>
      <p:sp>
        <p:nvSpPr>
          <p:cNvPr id="161" name="Google Shape;91;p32"/>
          <p:cNvSpPr txBox="1">
            <a:spLocks noGrp="1"/>
          </p:cNvSpPr>
          <p:nvPr>
            <p:ph type="body" sz="quarter" idx="27"/>
          </p:nvPr>
        </p:nvSpPr>
        <p:spPr>
          <a:xfrm>
            <a:off x="631383" y="7889979"/>
            <a:ext cx="5357879"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62" name="Google Shape;92;p32"/>
          <p:cNvSpPr txBox="1">
            <a:spLocks noGrp="1"/>
          </p:cNvSpPr>
          <p:nvPr>
            <p:ph type="body" sz="quarter" idx="28"/>
          </p:nvPr>
        </p:nvSpPr>
        <p:spPr>
          <a:xfrm>
            <a:off x="6190436" y="7906912"/>
            <a:ext cx="5357879"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63" name="Google Shape;93;p32"/>
          <p:cNvSpPr txBox="1">
            <a:spLocks noGrp="1"/>
          </p:cNvSpPr>
          <p:nvPr>
            <p:ph type="body" sz="quarter" idx="29"/>
          </p:nvPr>
        </p:nvSpPr>
        <p:spPr>
          <a:xfrm>
            <a:off x="11925489" y="7889979"/>
            <a:ext cx="5357879"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64" name="Google Shape;94;p32"/>
          <p:cNvSpPr txBox="1">
            <a:spLocks noGrp="1"/>
          </p:cNvSpPr>
          <p:nvPr>
            <p:ph type="body" sz="quarter" idx="30"/>
          </p:nvPr>
        </p:nvSpPr>
        <p:spPr>
          <a:xfrm>
            <a:off x="17946738" y="9577868"/>
            <a:ext cx="5639977" cy="955245"/>
          </a:xfrm>
          <a:prstGeom prst="rect">
            <a:avLst/>
          </a:prstGeom>
        </p:spPr>
        <p:txBody>
          <a:bodyPr lIns="45699" tIns="45699" rIns="45699" bIns="45699">
            <a:normAutofit/>
          </a:bodyPr>
          <a:lstStyle/>
          <a:p>
            <a:pPr marL="228600">
              <a:defRPr sz="2800">
                <a:latin typeface="Helvetica Neue"/>
                <a:ea typeface="Helvetica Neue"/>
                <a:cs typeface="Helvetica Neue"/>
                <a:sym typeface="Helvetica Neue"/>
              </a:defRPr>
            </a:pPr>
            <a:endParaRPr/>
          </a:p>
        </p:txBody>
      </p:sp>
      <p:sp>
        <p:nvSpPr>
          <p:cNvPr id="165" name="Google Shape;95;p32"/>
          <p:cNvSpPr txBox="1">
            <a:spLocks noGrp="1"/>
          </p:cNvSpPr>
          <p:nvPr>
            <p:ph type="body" sz="quarter" idx="31"/>
          </p:nvPr>
        </p:nvSpPr>
        <p:spPr>
          <a:xfrm>
            <a:off x="17783525" y="5915474"/>
            <a:ext cx="4371580" cy="1885052"/>
          </a:xfrm>
          <a:prstGeom prst="rect">
            <a:avLst/>
          </a:prstGeom>
        </p:spPr>
        <p:txBody>
          <a:bodyPr lIns="45699" tIns="45699" rIns="45699" bIns="45699">
            <a:normAutofit/>
          </a:bodyPr>
          <a:lstStyle/>
          <a:p>
            <a:pPr marL="228600">
              <a:lnSpc>
                <a:spcPct val="65263"/>
              </a:lnSpc>
              <a:defRPr sz="19000" b="1">
                <a:latin typeface="Helvetica Neue"/>
                <a:ea typeface="Helvetica Neue"/>
                <a:cs typeface="Helvetica Neue"/>
                <a:sym typeface="Helvetica Neue"/>
              </a:defRPr>
            </a:pPr>
            <a:endParaRPr/>
          </a:p>
        </p:txBody>
      </p:sp>
      <p:sp>
        <p:nvSpPr>
          <p:cNvPr id="166" name="Google Shape;96;p32"/>
          <p:cNvSpPr txBox="1">
            <a:spLocks noGrp="1"/>
          </p:cNvSpPr>
          <p:nvPr>
            <p:ph type="body" sz="quarter" idx="32"/>
          </p:nvPr>
        </p:nvSpPr>
        <p:spPr>
          <a:xfrm>
            <a:off x="17801355" y="7906912"/>
            <a:ext cx="5357879"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67" name="Номер слайда"/>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перебивка с цитатой 2">
    <p:bg>
      <p:bgPr>
        <a:solidFill>
          <a:srgbClr val="E0E7EC"/>
        </a:solidFill>
        <a:effectLst/>
      </p:bgPr>
    </p:bg>
    <p:spTree>
      <p:nvGrpSpPr>
        <p:cNvPr id="1" name=""/>
        <p:cNvGrpSpPr/>
        <p:nvPr/>
      </p:nvGrpSpPr>
      <p:grpSpPr>
        <a:xfrm>
          <a:off x="0" y="0"/>
          <a:ext cx="0" cy="0"/>
          <a:chOff x="0" y="0"/>
          <a:chExt cx="0" cy="0"/>
        </a:xfrm>
      </p:grpSpPr>
      <p:sp>
        <p:nvSpPr>
          <p:cNvPr id="174"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175"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176" name="Google Shape;99;p33"/>
          <p:cNvSpPr>
            <a:spLocks noGrp="1"/>
          </p:cNvSpPr>
          <p:nvPr>
            <p:ph type="media" sz="quarter" idx="21"/>
          </p:nvPr>
        </p:nvSpPr>
        <p:spPr>
          <a:xfrm>
            <a:off x="15861931" y="2210405"/>
            <a:ext cx="5222212" cy="2936550"/>
          </a:xfrm>
          <a:prstGeom prst="rect">
            <a:avLst/>
          </a:prstGeom>
        </p:spPr>
        <p:txBody>
          <a:bodyPr lIns="91439" rIns="91439"/>
          <a:lstStyle/>
          <a:p>
            <a:endParaRPr/>
          </a:p>
        </p:txBody>
      </p:sp>
      <p:sp>
        <p:nvSpPr>
          <p:cNvPr id="177" name="Уровень текста 1…"/>
          <p:cNvSpPr txBox="1">
            <a:spLocks noGrp="1"/>
          </p:cNvSpPr>
          <p:nvPr>
            <p:ph type="body" sz="half" idx="1"/>
          </p:nvPr>
        </p:nvSpPr>
        <p:spPr>
          <a:xfrm>
            <a:off x="1843612" y="4242106"/>
            <a:ext cx="20696778" cy="5623681"/>
          </a:xfrm>
          <a:prstGeom prst="rect">
            <a:avLst/>
          </a:prstGeom>
        </p:spPr>
        <p:txBody>
          <a:bodyPr lIns="45699" tIns="45699" rIns="45699" bIns="45699" anchor="ctr">
            <a:normAutofit/>
          </a:bodyPr>
          <a:lstStyle>
            <a:lvl1pPr marL="228600" algn="ctr">
              <a:lnSpc>
                <a:spcPct val="82307"/>
              </a:lnSpc>
              <a:defRPr sz="13000" b="1">
                <a:latin typeface="Helvetica Neue"/>
                <a:ea typeface="Helvetica Neue"/>
                <a:cs typeface="Helvetica Neue"/>
                <a:sym typeface="Helvetica Neue"/>
              </a:defRPr>
            </a:lvl1pPr>
            <a:lvl2pPr marL="228600" indent="457200" algn="ctr">
              <a:lnSpc>
                <a:spcPct val="82307"/>
              </a:lnSpc>
              <a:defRPr sz="13000" b="1">
                <a:latin typeface="Helvetica Neue"/>
                <a:ea typeface="Helvetica Neue"/>
                <a:cs typeface="Helvetica Neue"/>
                <a:sym typeface="Helvetica Neue"/>
              </a:defRPr>
            </a:lvl2pPr>
            <a:lvl3pPr marL="228600" indent="914400" algn="ctr">
              <a:lnSpc>
                <a:spcPct val="82307"/>
              </a:lnSpc>
              <a:defRPr sz="13000" b="1">
                <a:latin typeface="Helvetica Neue"/>
                <a:ea typeface="Helvetica Neue"/>
                <a:cs typeface="Helvetica Neue"/>
                <a:sym typeface="Helvetica Neue"/>
              </a:defRPr>
            </a:lvl3pPr>
            <a:lvl4pPr marL="228600" indent="1371600" algn="ctr">
              <a:lnSpc>
                <a:spcPct val="82307"/>
              </a:lnSpc>
              <a:defRPr sz="13000" b="1">
                <a:latin typeface="Helvetica Neue"/>
                <a:ea typeface="Helvetica Neue"/>
                <a:cs typeface="Helvetica Neue"/>
                <a:sym typeface="Helvetica Neue"/>
              </a:defRPr>
            </a:lvl4pPr>
            <a:lvl5pPr marL="228600" indent="1828800" algn="ctr">
              <a:lnSpc>
                <a:spcPct val="82307"/>
              </a:lnSpc>
              <a:defRPr sz="13000" b="1">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78" name="Номер слайда"/>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Две половины">
    <p:bg>
      <p:bgPr>
        <a:solidFill>
          <a:srgbClr val="FFFFFF"/>
        </a:solidFill>
        <a:effectLst/>
      </p:bgPr>
    </p:bg>
    <p:spTree>
      <p:nvGrpSpPr>
        <p:cNvPr id="1" name=""/>
        <p:cNvGrpSpPr/>
        <p:nvPr/>
      </p:nvGrpSpPr>
      <p:grpSpPr>
        <a:xfrm>
          <a:off x="0" y="0"/>
          <a:ext cx="0" cy="0"/>
          <a:chOff x="0" y="0"/>
          <a:chExt cx="0" cy="0"/>
        </a:xfrm>
      </p:grpSpPr>
      <p:sp>
        <p:nvSpPr>
          <p:cNvPr id="185"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186"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187" name="Google Shape;103;p34"/>
          <p:cNvSpPr/>
          <p:nvPr/>
        </p:nvSpPr>
        <p:spPr>
          <a:xfrm>
            <a:off x="12199777" y="-8467"/>
            <a:ext cx="12184223" cy="13764532"/>
          </a:xfrm>
          <a:prstGeom prst="rect">
            <a:avLst/>
          </a:prstGeom>
          <a:solidFill>
            <a:srgbClr val="E0E7EC"/>
          </a:solidFill>
          <a:ln w="12700">
            <a:miter lim="400000"/>
          </a:ln>
        </p:spPr>
        <p:txBody>
          <a:bodyPr lIns="45719" rIns="45719" anchor="ctr"/>
          <a:lstStyle/>
          <a:p>
            <a:pPr>
              <a:lnSpc>
                <a:spcPct val="90000"/>
              </a:lnSpc>
              <a:defRPr sz="2400">
                <a:latin typeface="Helvetica Neue"/>
                <a:ea typeface="Helvetica Neue"/>
                <a:cs typeface="Helvetica Neue"/>
                <a:sym typeface="Helvetica Neue"/>
              </a:defRPr>
            </a:pPr>
            <a:endParaRPr/>
          </a:p>
        </p:txBody>
      </p:sp>
      <p:sp>
        <p:nvSpPr>
          <p:cNvPr id="188" name="Уровень текста 1…"/>
          <p:cNvSpPr txBox="1">
            <a:spLocks noGrp="1"/>
          </p:cNvSpPr>
          <p:nvPr>
            <p:ph type="body" sz="quarter" idx="1"/>
          </p:nvPr>
        </p:nvSpPr>
        <p:spPr>
          <a:xfrm>
            <a:off x="609255" y="1628152"/>
            <a:ext cx="8134219" cy="920277"/>
          </a:xfrm>
          <a:prstGeom prst="rect">
            <a:avLst/>
          </a:prstGeom>
        </p:spPr>
        <p:txBody>
          <a:bodyPr lIns="45699" tIns="45699" rIns="45699" bIns="45699">
            <a:normAutofit/>
          </a:bodyPr>
          <a:lstStyle>
            <a:lvl1pPr indent="228600">
              <a:lnSpc>
                <a:spcPct val="90000"/>
              </a:lnSpc>
              <a:defRPr sz="5300" b="1">
                <a:latin typeface="Helvetica Neue"/>
                <a:ea typeface="Helvetica Neue"/>
                <a:cs typeface="Helvetica Neue"/>
                <a:sym typeface="Helvetica Neue"/>
              </a:defRPr>
            </a:lvl1pPr>
            <a:lvl2pPr indent="685800">
              <a:lnSpc>
                <a:spcPct val="90000"/>
              </a:lnSpc>
              <a:defRPr sz="5300" b="1">
                <a:latin typeface="Helvetica Neue"/>
                <a:ea typeface="Helvetica Neue"/>
                <a:cs typeface="Helvetica Neue"/>
                <a:sym typeface="Helvetica Neue"/>
              </a:defRPr>
            </a:lvl2pPr>
            <a:lvl3pPr indent="1143000">
              <a:lnSpc>
                <a:spcPct val="90000"/>
              </a:lnSpc>
              <a:defRPr sz="5300" b="1">
                <a:latin typeface="Helvetica Neue"/>
                <a:ea typeface="Helvetica Neue"/>
                <a:cs typeface="Helvetica Neue"/>
                <a:sym typeface="Helvetica Neue"/>
              </a:defRPr>
            </a:lvl3pPr>
            <a:lvl4pPr indent="1600200">
              <a:lnSpc>
                <a:spcPct val="90000"/>
              </a:lnSpc>
              <a:defRPr sz="5300" b="1">
                <a:latin typeface="Helvetica Neue"/>
                <a:ea typeface="Helvetica Neue"/>
                <a:cs typeface="Helvetica Neue"/>
                <a:sym typeface="Helvetica Neue"/>
              </a:defRPr>
            </a:lvl4pPr>
            <a:lvl5pPr indent="2057400">
              <a:lnSpc>
                <a:spcPct val="90000"/>
              </a:lnSpc>
              <a:defRPr sz="5300" b="1">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89" name="Google Shape;105;p34"/>
          <p:cNvSpPr txBox="1">
            <a:spLocks noGrp="1"/>
          </p:cNvSpPr>
          <p:nvPr>
            <p:ph type="body" sz="quarter" idx="21"/>
          </p:nvPr>
        </p:nvSpPr>
        <p:spPr>
          <a:xfrm>
            <a:off x="12824228" y="1635809"/>
            <a:ext cx="5115452" cy="920277"/>
          </a:xfrm>
          <a:prstGeom prst="rect">
            <a:avLst/>
          </a:prstGeom>
        </p:spPr>
        <p:txBody>
          <a:bodyPr lIns="45699" tIns="45699" rIns="45699" bIns="45699">
            <a:normAutofit/>
          </a:bodyPr>
          <a:lstStyle/>
          <a:p>
            <a:pPr marL="228600">
              <a:lnSpc>
                <a:spcPct val="90000"/>
              </a:lnSpc>
              <a:defRPr sz="5300" b="1">
                <a:latin typeface="Helvetica Neue"/>
                <a:ea typeface="Helvetica Neue"/>
                <a:cs typeface="Helvetica Neue"/>
                <a:sym typeface="Helvetica Neue"/>
              </a:defRPr>
            </a:pPr>
            <a:endParaRPr/>
          </a:p>
        </p:txBody>
      </p:sp>
      <p:sp>
        <p:nvSpPr>
          <p:cNvPr id="190" name="Google Shape;106;p34"/>
          <p:cNvSpPr>
            <a:spLocks noGrp="1"/>
          </p:cNvSpPr>
          <p:nvPr>
            <p:ph type="pic" sz="quarter" idx="22"/>
          </p:nvPr>
        </p:nvSpPr>
        <p:spPr>
          <a:xfrm>
            <a:off x="20512177" y="1600795"/>
            <a:ext cx="3381133" cy="2976746"/>
          </a:xfrm>
          <a:prstGeom prst="rect">
            <a:avLst/>
          </a:prstGeom>
        </p:spPr>
        <p:txBody>
          <a:bodyPr lIns="91439" rIns="91439"/>
          <a:lstStyle/>
          <a:p>
            <a:endParaRPr/>
          </a:p>
        </p:txBody>
      </p:sp>
      <p:sp>
        <p:nvSpPr>
          <p:cNvPr id="191" name="Google Shape;107;p34"/>
          <p:cNvSpPr>
            <a:spLocks noGrp="1"/>
          </p:cNvSpPr>
          <p:nvPr>
            <p:ph type="pic" sz="quarter" idx="23"/>
          </p:nvPr>
        </p:nvSpPr>
        <p:spPr>
          <a:xfrm>
            <a:off x="8194182" y="1643157"/>
            <a:ext cx="3543302" cy="3111502"/>
          </a:xfrm>
          <a:prstGeom prst="rect">
            <a:avLst/>
          </a:prstGeom>
        </p:spPr>
        <p:txBody>
          <a:bodyPr lIns="91439" rIns="91439"/>
          <a:lstStyle/>
          <a:p>
            <a:endParaRPr/>
          </a:p>
        </p:txBody>
      </p:sp>
      <p:sp>
        <p:nvSpPr>
          <p:cNvPr id="192" name="Google Shape;108;p34"/>
          <p:cNvSpPr txBox="1">
            <a:spLocks noGrp="1"/>
          </p:cNvSpPr>
          <p:nvPr>
            <p:ph type="body" sz="quarter" idx="24"/>
          </p:nvPr>
        </p:nvSpPr>
        <p:spPr>
          <a:xfrm>
            <a:off x="1807635" y="4852384"/>
            <a:ext cx="5115451" cy="17647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93" name="Google Shape;109;p34"/>
          <p:cNvSpPr txBox="1">
            <a:spLocks noGrp="1"/>
          </p:cNvSpPr>
          <p:nvPr>
            <p:ph type="body" sz="quarter" idx="25"/>
          </p:nvPr>
        </p:nvSpPr>
        <p:spPr>
          <a:xfrm>
            <a:off x="14220575" y="4852208"/>
            <a:ext cx="4907009" cy="17647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94" name="Google Shape;110;p34"/>
          <p:cNvSpPr txBox="1">
            <a:spLocks noGrp="1"/>
          </p:cNvSpPr>
          <p:nvPr>
            <p:ph type="body" sz="quarter" idx="26"/>
          </p:nvPr>
        </p:nvSpPr>
        <p:spPr>
          <a:xfrm>
            <a:off x="1807635" y="7900385"/>
            <a:ext cx="5115451" cy="17647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95" name="Google Shape;111;p34"/>
          <p:cNvSpPr txBox="1">
            <a:spLocks noGrp="1"/>
          </p:cNvSpPr>
          <p:nvPr>
            <p:ph type="body" sz="quarter" idx="27"/>
          </p:nvPr>
        </p:nvSpPr>
        <p:spPr>
          <a:xfrm>
            <a:off x="14220575" y="7917963"/>
            <a:ext cx="4907009" cy="2862323"/>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96" name="Номер слайда"/>
          <p:cNvSpPr txBox="1">
            <a:spLocks noGrp="1"/>
          </p:cNvSpPr>
          <p:nvPr>
            <p:ph type="sldNum" sz="quarter" idx="2"/>
          </p:nvPr>
        </p:nvSpPr>
        <p:spPr>
          <a:xfrm>
            <a:off x="23133701" y="698367"/>
            <a:ext cx="396749" cy="411734"/>
          </a:xfrm>
          <a:prstGeom prst="rect">
            <a:avLst/>
          </a:prstGeom>
        </p:spPr>
        <p:txBody>
          <a:bodyPr/>
          <a:lstStyle>
            <a:lvl1pPr algn="ct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перебивка с цитатой 1">
    <p:bg>
      <p:bgPr>
        <a:solidFill>
          <a:srgbClr val="FFFFFF"/>
        </a:solidFill>
        <a:effectLst/>
      </p:bgPr>
    </p:bg>
    <p:spTree>
      <p:nvGrpSpPr>
        <p:cNvPr id="1" name=""/>
        <p:cNvGrpSpPr/>
        <p:nvPr/>
      </p:nvGrpSpPr>
      <p:grpSpPr>
        <a:xfrm>
          <a:off x="0" y="0"/>
          <a:ext cx="0" cy="0"/>
          <a:chOff x="0" y="0"/>
          <a:chExt cx="0" cy="0"/>
        </a:xfrm>
      </p:grpSpPr>
      <p:sp>
        <p:nvSpPr>
          <p:cNvPr id="203"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204"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205" name="Google Shape;114;p35"/>
          <p:cNvSpPr>
            <a:spLocks noGrp="1"/>
          </p:cNvSpPr>
          <p:nvPr>
            <p:ph type="pic" idx="21"/>
          </p:nvPr>
        </p:nvSpPr>
        <p:spPr>
          <a:xfrm>
            <a:off x="-164939" y="-94656"/>
            <a:ext cx="24713878" cy="13905311"/>
          </a:xfrm>
          <a:prstGeom prst="rect">
            <a:avLst/>
          </a:prstGeom>
        </p:spPr>
        <p:txBody>
          <a:bodyPr lIns="91439" rIns="91439"/>
          <a:lstStyle/>
          <a:p>
            <a:endParaRPr/>
          </a:p>
        </p:txBody>
      </p:sp>
      <p:sp>
        <p:nvSpPr>
          <p:cNvPr id="206" name="Уровень текста 1…"/>
          <p:cNvSpPr txBox="1">
            <a:spLocks noGrp="1"/>
          </p:cNvSpPr>
          <p:nvPr>
            <p:ph type="body" sz="half" idx="1"/>
          </p:nvPr>
        </p:nvSpPr>
        <p:spPr>
          <a:xfrm>
            <a:off x="3619308" y="5549891"/>
            <a:ext cx="17145385" cy="4951975"/>
          </a:xfrm>
          <a:prstGeom prst="rect">
            <a:avLst/>
          </a:prstGeom>
        </p:spPr>
        <p:txBody>
          <a:bodyPr lIns="45699" tIns="45699" rIns="45699" bIns="45699" anchor="ctr">
            <a:normAutofit/>
          </a:bodyPr>
          <a:lstStyle>
            <a:lvl1pPr marL="228600" algn="ctr">
              <a:lnSpc>
                <a:spcPct val="77500"/>
              </a:lnSpc>
              <a:defRPr sz="16000" b="1">
                <a:solidFill>
                  <a:srgbClr val="FFFFFF"/>
                </a:solidFill>
                <a:latin typeface="Helvetica Neue"/>
                <a:ea typeface="Helvetica Neue"/>
                <a:cs typeface="Helvetica Neue"/>
                <a:sym typeface="Helvetica Neue"/>
              </a:defRPr>
            </a:lvl1pPr>
            <a:lvl2pPr marL="228600" indent="457200" algn="ctr">
              <a:lnSpc>
                <a:spcPct val="77500"/>
              </a:lnSpc>
              <a:defRPr sz="16000" b="1">
                <a:solidFill>
                  <a:srgbClr val="FFFFFF"/>
                </a:solidFill>
                <a:latin typeface="Helvetica Neue"/>
                <a:ea typeface="Helvetica Neue"/>
                <a:cs typeface="Helvetica Neue"/>
                <a:sym typeface="Helvetica Neue"/>
              </a:defRPr>
            </a:lvl2pPr>
            <a:lvl3pPr marL="228600" indent="914400" algn="ctr">
              <a:lnSpc>
                <a:spcPct val="77500"/>
              </a:lnSpc>
              <a:defRPr sz="16000" b="1">
                <a:solidFill>
                  <a:srgbClr val="FFFFFF"/>
                </a:solidFill>
                <a:latin typeface="Helvetica Neue"/>
                <a:ea typeface="Helvetica Neue"/>
                <a:cs typeface="Helvetica Neue"/>
                <a:sym typeface="Helvetica Neue"/>
              </a:defRPr>
            </a:lvl3pPr>
            <a:lvl4pPr marL="228600" indent="1371600" algn="ctr">
              <a:lnSpc>
                <a:spcPct val="77500"/>
              </a:lnSpc>
              <a:defRPr sz="16000" b="1">
                <a:solidFill>
                  <a:srgbClr val="FFFFFF"/>
                </a:solidFill>
                <a:latin typeface="Helvetica Neue"/>
                <a:ea typeface="Helvetica Neue"/>
                <a:cs typeface="Helvetica Neue"/>
                <a:sym typeface="Helvetica Neue"/>
              </a:defRPr>
            </a:lvl4pPr>
            <a:lvl5pPr marL="228600" indent="1828800" algn="ctr">
              <a:lnSpc>
                <a:spcPct val="77500"/>
              </a:lnSpc>
              <a:defRPr sz="16000" b="1">
                <a:solidFill>
                  <a:srgbClr val="FFFFFF"/>
                </a:solidFill>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07" name="Номер слайда"/>
          <p:cNvSpPr txBox="1">
            <a:spLocks noGrp="1"/>
          </p:cNvSpPr>
          <p:nvPr>
            <p:ph type="sldNum" sz="quarter" idx="2"/>
          </p:nvPr>
        </p:nvSpPr>
        <p:spPr>
          <a:xfrm>
            <a:off x="23133701" y="698367"/>
            <a:ext cx="396749" cy="411734"/>
          </a:xfrm>
          <a:prstGeom prst="rect">
            <a:avLst/>
          </a:prstGeom>
        </p:spPr>
        <p:txBody>
          <a:bodyPr/>
          <a:lstStyle>
            <a:lvl1pPr algn="ct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заключительный">
    <p:spTree>
      <p:nvGrpSpPr>
        <p:cNvPr id="1" name=""/>
        <p:cNvGrpSpPr/>
        <p:nvPr/>
      </p:nvGrpSpPr>
      <p:grpSpPr>
        <a:xfrm>
          <a:off x="0" y="0"/>
          <a:ext cx="0" cy="0"/>
          <a:chOff x="0" y="0"/>
          <a:chExt cx="0" cy="0"/>
        </a:xfrm>
      </p:grpSpPr>
      <p:sp>
        <p:nvSpPr>
          <p:cNvPr id="214"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215"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216" name="Google Shape;117;p36"/>
          <p:cNvSpPr/>
          <p:nvPr/>
        </p:nvSpPr>
        <p:spPr>
          <a:xfrm>
            <a:off x="794746" y="9203873"/>
            <a:ext cx="1280371" cy="1419862"/>
          </a:xfrm>
          <a:prstGeom prst="rect">
            <a:avLst/>
          </a:prstGeom>
          <a:solidFill>
            <a:srgbClr val="000000"/>
          </a:solidFill>
          <a:ln w="38100">
            <a:solidFill>
              <a:srgbClr val="FFFFFF"/>
            </a:solidFill>
            <a:miter lim="400000"/>
          </a:ln>
          <a:effectLst>
            <a:outerShdw dist="243021" dir="2741011" rotWithShape="0">
              <a:srgbClr val="FFFFFF"/>
            </a:outerShdw>
          </a:effectLst>
        </p:spPr>
        <p:txBody>
          <a:bodyPr lIns="45719" rIns="45719" anchor="ctr"/>
          <a:lstStyle/>
          <a:p>
            <a:pPr indent="508000">
              <a:lnSpc>
                <a:spcPct val="90000"/>
              </a:lnSpc>
              <a:defRPr sz="2400">
                <a:latin typeface="Helvetica Neue"/>
                <a:ea typeface="Helvetica Neue"/>
                <a:cs typeface="Helvetica Neue"/>
                <a:sym typeface="Helvetica Neue"/>
              </a:defRPr>
            </a:pPr>
            <a:endParaRPr/>
          </a:p>
        </p:txBody>
      </p:sp>
      <p:sp>
        <p:nvSpPr>
          <p:cNvPr id="217" name="Google Shape;118;p36"/>
          <p:cNvSpPr/>
          <p:nvPr/>
        </p:nvSpPr>
        <p:spPr>
          <a:xfrm>
            <a:off x="807925" y="11367437"/>
            <a:ext cx="1280370" cy="1419862"/>
          </a:xfrm>
          <a:prstGeom prst="rect">
            <a:avLst/>
          </a:prstGeom>
          <a:solidFill>
            <a:srgbClr val="000000"/>
          </a:solidFill>
          <a:ln w="38100">
            <a:solidFill>
              <a:srgbClr val="FFFFFF"/>
            </a:solidFill>
            <a:miter lim="400000"/>
          </a:ln>
          <a:effectLst>
            <a:outerShdw dist="243021" dir="2741011" rotWithShape="0">
              <a:srgbClr val="FFFFFF"/>
            </a:outerShdw>
          </a:effectLst>
        </p:spPr>
        <p:txBody>
          <a:bodyPr lIns="45719" rIns="45719" anchor="ctr"/>
          <a:lstStyle/>
          <a:p>
            <a:pPr indent="508000">
              <a:lnSpc>
                <a:spcPct val="90000"/>
              </a:lnSpc>
              <a:defRPr sz="2400">
                <a:latin typeface="Helvetica Neue"/>
                <a:ea typeface="Helvetica Neue"/>
                <a:cs typeface="Helvetica Neue"/>
                <a:sym typeface="Helvetica Neue"/>
              </a:defRPr>
            </a:pPr>
            <a:endParaRPr/>
          </a:p>
        </p:txBody>
      </p:sp>
      <p:sp>
        <p:nvSpPr>
          <p:cNvPr id="218" name="Уровень текста 1…"/>
          <p:cNvSpPr txBox="1">
            <a:spLocks noGrp="1"/>
          </p:cNvSpPr>
          <p:nvPr>
            <p:ph type="body" sz="quarter" idx="1"/>
          </p:nvPr>
        </p:nvSpPr>
        <p:spPr>
          <a:xfrm>
            <a:off x="2740973" y="11844198"/>
            <a:ext cx="3888238" cy="466340"/>
          </a:xfrm>
          <a:prstGeom prst="rect">
            <a:avLst/>
          </a:prstGeom>
        </p:spPr>
        <p:txBody>
          <a:bodyPr lIns="45699" tIns="45699" rIns="45699" bIns="45699" anchor="b">
            <a:normAutofit/>
          </a:bodyPr>
          <a:lstStyle>
            <a:lvl1pPr marL="228600">
              <a:lnSpc>
                <a:spcPct val="120833"/>
              </a:lnSpc>
              <a:defRPr sz="2400">
                <a:solidFill>
                  <a:srgbClr val="FFFFFF"/>
                </a:solidFill>
                <a:latin typeface="Helvetica Neue"/>
                <a:ea typeface="Helvetica Neue"/>
                <a:cs typeface="Helvetica Neue"/>
                <a:sym typeface="Helvetica Neue"/>
              </a:defRPr>
            </a:lvl1pPr>
            <a:lvl2pPr marL="228600" indent="457200">
              <a:lnSpc>
                <a:spcPct val="120833"/>
              </a:lnSpc>
              <a:defRPr sz="2400">
                <a:solidFill>
                  <a:srgbClr val="FFFFFF"/>
                </a:solidFill>
                <a:latin typeface="Helvetica Neue"/>
                <a:ea typeface="Helvetica Neue"/>
                <a:cs typeface="Helvetica Neue"/>
                <a:sym typeface="Helvetica Neue"/>
              </a:defRPr>
            </a:lvl2pPr>
            <a:lvl3pPr marL="228600" indent="914400">
              <a:lnSpc>
                <a:spcPct val="120833"/>
              </a:lnSpc>
              <a:defRPr sz="2400">
                <a:solidFill>
                  <a:srgbClr val="FFFFFF"/>
                </a:solidFill>
                <a:latin typeface="Helvetica Neue"/>
                <a:ea typeface="Helvetica Neue"/>
                <a:cs typeface="Helvetica Neue"/>
                <a:sym typeface="Helvetica Neue"/>
              </a:defRPr>
            </a:lvl3pPr>
            <a:lvl4pPr marL="228600" indent="1371600">
              <a:lnSpc>
                <a:spcPct val="120833"/>
              </a:lnSpc>
              <a:defRPr sz="2400">
                <a:solidFill>
                  <a:srgbClr val="FFFFFF"/>
                </a:solidFill>
                <a:latin typeface="Helvetica Neue"/>
                <a:ea typeface="Helvetica Neue"/>
                <a:cs typeface="Helvetica Neue"/>
                <a:sym typeface="Helvetica Neue"/>
              </a:defRPr>
            </a:lvl4pPr>
            <a:lvl5pPr marL="228600" indent="1828800">
              <a:lnSpc>
                <a:spcPct val="120833"/>
              </a:lnSpc>
              <a:defRPr sz="2400">
                <a:solidFill>
                  <a:srgbClr val="FFFFFF"/>
                </a:solidFill>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19" name="Google Shape;120;p36"/>
          <p:cNvSpPr txBox="1">
            <a:spLocks noGrp="1"/>
          </p:cNvSpPr>
          <p:nvPr>
            <p:ph type="body" sz="quarter" idx="21"/>
          </p:nvPr>
        </p:nvSpPr>
        <p:spPr>
          <a:xfrm>
            <a:off x="2708580" y="9680633"/>
            <a:ext cx="4542227" cy="466339"/>
          </a:xfrm>
          <a:prstGeom prst="rect">
            <a:avLst/>
          </a:prstGeom>
        </p:spPr>
        <p:txBody>
          <a:bodyPr lIns="45699" tIns="45699" rIns="45699" bIns="45699" anchor="b">
            <a:normAutofit/>
          </a:bodyPr>
          <a:lstStyle/>
          <a:p>
            <a:pPr marL="228600">
              <a:lnSpc>
                <a:spcPct val="120833"/>
              </a:lnSpc>
              <a:defRPr sz="2400">
                <a:solidFill>
                  <a:srgbClr val="FFFFFF"/>
                </a:solidFill>
                <a:latin typeface="Helvetica Neue"/>
                <a:ea typeface="Helvetica Neue"/>
                <a:cs typeface="Helvetica Neue"/>
                <a:sym typeface="Helvetica Neue"/>
              </a:defRPr>
            </a:pPr>
            <a:endParaRPr/>
          </a:p>
        </p:txBody>
      </p:sp>
      <p:sp>
        <p:nvSpPr>
          <p:cNvPr id="220" name="Google Shape;121;p36"/>
          <p:cNvSpPr txBox="1">
            <a:spLocks noGrp="1"/>
          </p:cNvSpPr>
          <p:nvPr>
            <p:ph type="body" sz="quarter" idx="22"/>
          </p:nvPr>
        </p:nvSpPr>
        <p:spPr>
          <a:xfrm>
            <a:off x="625871" y="6029026"/>
            <a:ext cx="5982947" cy="955245"/>
          </a:xfrm>
          <a:prstGeom prst="rect">
            <a:avLst/>
          </a:prstGeom>
        </p:spPr>
        <p:txBody>
          <a:bodyPr lIns="45699" tIns="45699" rIns="45699" bIns="45699">
            <a:normAutofit/>
          </a:bodyPr>
          <a:lstStyle/>
          <a:p>
            <a:pPr marL="228600">
              <a:defRPr sz="2800">
                <a:solidFill>
                  <a:srgbClr val="FFFFFF"/>
                </a:solidFill>
                <a:latin typeface="Helvetica Neue"/>
                <a:ea typeface="Helvetica Neue"/>
                <a:cs typeface="Helvetica Neue"/>
                <a:sym typeface="Helvetica Neue"/>
              </a:defRPr>
            </a:pPr>
            <a:endParaRPr/>
          </a:p>
        </p:txBody>
      </p:sp>
      <p:sp>
        <p:nvSpPr>
          <p:cNvPr id="221" name="Google Shape;122;p36"/>
          <p:cNvSpPr txBox="1">
            <a:spLocks noGrp="1"/>
          </p:cNvSpPr>
          <p:nvPr>
            <p:ph type="body" sz="quarter" idx="23"/>
          </p:nvPr>
        </p:nvSpPr>
        <p:spPr>
          <a:xfrm>
            <a:off x="626613" y="4676742"/>
            <a:ext cx="6436671" cy="920277"/>
          </a:xfrm>
          <a:prstGeom prst="rect">
            <a:avLst/>
          </a:prstGeom>
        </p:spPr>
        <p:txBody>
          <a:bodyPr lIns="45699" tIns="45699" rIns="45699" bIns="45699" anchor="ctr">
            <a:normAutofit/>
          </a:bodyPr>
          <a:lstStyle/>
          <a:p>
            <a:pPr marL="228600">
              <a:lnSpc>
                <a:spcPct val="90000"/>
              </a:lnSpc>
              <a:defRPr sz="5300" b="1">
                <a:solidFill>
                  <a:srgbClr val="FFFFFF"/>
                </a:solidFill>
                <a:latin typeface="Helvetica Neue"/>
                <a:ea typeface="Helvetica Neue"/>
                <a:cs typeface="Helvetica Neue"/>
                <a:sym typeface="Helvetica Neue"/>
              </a:defRPr>
            </a:pPr>
            <a:endParaRPr/>
          </a:p>
        </p:txBody>
      </p:sp>
      <p:sp>
        <p:nvSpPr>
          <p:cNvPr id="222" name="Google Shape;123;p36"/>
          <p:cNvSpPr txBox="1">
            <a:spLocks noGrp="1"/>
          </p:cNvSpPr>
          <p:nvPr>
            <p:ph type="body" sz="quarter" idx="24"/>
          </p:nvPr>
        </p:nvSpPr>
        <p:spPr>
          <a:xfrm>
            <a:off x="11908505" y="4676742"/>
            <a:ext cx="6436669" cy="920277"/>
          </a:xfrm>
          <a:prstGeom prst="rect">
            <a:avLst/>
          </a:prstGeom>
        </p:spPr>
        <p:txBody>
          <a:bodyPr lIns="45699" tIns="45699" rIns="45699" bIns="45699" anchor="ctr">
            <a:normAutofit/>
          </a:bodyPr>
          <a:lstStyle/>
          <a:p>
            <a:pPr marL="228600">
              <a:lnSpc>
                <a:spcPct val="90000"/>
              </a:lnSpc>
              <a:defRPr sz="5300" b="1">
                <a:solidFill>
                  <a:srgbClr val="FFFFFF"/>
                </a:solidFill>
                <a:latin typeface="Helvetica Neue"/>
                <a:ea typeface="Helvetica Neue"/>
                <a:cs typeface="Helvetica Neue"/>
                <a:sym typeface="Helvetica Neue"/>
              </a:defRPr>
            </a:pPr>
            <a:endParaRPr/>
          </a:p>
        </p:txBody>
      </p:sp>
      <p:sp>
        <p:nvSpPr>
          <p:cNvPr id="223" name="Google Shape;124;p36"/>
          <p:cNvSpPr txBox="1">
            <a:spLocks noGrp="1"/>
          </p:cNvSpPr>
          <p:nvPr>
            <p:ph type="body" sz="quarter" idx="25"/>
          </p:nvPr>
        </p:nvSpPr>
        <p:spPr>
          <a:xfrm>
            <a:off x="11980926" y="5978226"/>
            <a:ext cx="5885993" cy="523445"/>
          </a:xfrm>
          <a:prstGeom prst="rect">
            <a:avLst/>
          </a:prstGeom>
        </p:spPr>
        <p:txBody>
          <a:bodyPr lIns="45699" tIns="45699" rIns="45699" bIns="45699">
            <a:normAutofit/>
          </a:bodyPr>
          <a:lstStyle/>
          <a:p>
            <a:pPr marL="457200" indent="-406400">
              <a:buClr>
                <a:srgbClr val="FFFFFF"/>
              </a:buClr>
              <a:buSzPts val="2800"/>
              <a:buFont typeface="Helvetica Neue"/>
              <a:buChar char="•"/>
              <a:defRPr sz="2800">
                <a:solidFill>
                  <a:srgbClr val="FFFFFF"/>
                </a:solidFill>
                <a:latin typeface="Helvetica Neue"/>
                <a:ea typeface="Helvetica Neue"/>
                <a:cs typeface="Helvetica Neue"/>
                <a:sym typeface="Helvetica Neue"/>
              </a:defRPr>
            </a:pPr>
            <a:endParaRPr/>
          </a:p>
        </p:txBody>
      </p:sp>
      <p:sp>
        <p:nvSpPr>
          <p:cNvPr id="224" name="Google Shape;125;p36"/>
          <p:cNvSpPr>
            <a:spLocks noGrp="1"/>
          </p:cNvSpPr>
          <p:nvPr>
            <p:ph type="pic" sz="quarter" idx="26"/>
          </p:nvPr>
        </p:nvSpPr>
        <p:spPr>
          <a:xfrm>
            <a:off x="865718" y="9543339"/>
            <a:ext cx="1073402" cy="820570"/>
          </a:xfrm>
          <a:prstGeom prst="rect">
            <a:avLst/>
          </a:prstGeom>
        </p:spPr>
        <p:txBody>
          <a:bodyPr lIns="91439" rIns="91439"/>
          <a:lstStyle/>
          <a:p>
            <a:endParaRPr/>
          </a:p>
        </p:txBody>
      </p:sp>
      <p:sp>
        <p:nvSpPr>
          <p:cNvPr id="225" name="Google Shape;126;p36"/>
          <p:cNvSpPr>
            <a:spLocks noGrp="1"/>
          </p:cNvSpPr>
          <p:nvPr>
            <p:ph type="pic" sz="quarter" idx="27"/>
          </p:nvPr>
        </p:nvSpPr>
        <p:spPr>
          <a:xfrm>
            <a:off x="1021891" y="11759168"/>
            <a:ext cx="761059" cy="636402"/>
          </a:xfrm>
          <a:prstGeom prst="rect">
            <a:avLst/>
          </a:prstGeom>
        </p:spPr>
        <p:txBody>
          <a:bodyPr lIns="91439" rIns="91439"/>
          <a:lstStyle/>
          <a:p>
            <a:endParaRPr/>
          </a:p>
        </p:txBody>
      </p:sp>
      <p:sp>
        <p:nvSpPr>
          <p:cNvPr id="226" name="Google Shape;127;p36"/>
          <p:cNvSpPr txBox="1">
            <a:spLocks noGrp="1"/>
          </p:cNvSpPr>
          <p:nvPr>
            <p:ph type="body" sz="quarter" idx="28"/>
          </p:nvPr>
        </p:nvSpPr>
        <p:spPr>
          <a:xfrm>
            <a:off x="11980926" y="6660433"/>
            <a:ext cx="5885993" cy="523445"/>
          </a:xfrm>
          <a:prstGeom prst="rect">
            <a:avLst/>
          </a:prstGeom>
        </p:spPr>
        <p:txBody>
          <a:bodyPr lIns="45699" tIns="45699" rIns="45699" bIns="45699">
            <a:normAutofit/>
          </a:bodyPr>
          <a:lstStyle/>
          <a:p>
            <a:pPr marL="457200" indent="-406400">
              <a:buClr>
                <a:srgbClr val="FFFFFF"/>
              </a:buClr>
              <a:buSzPts val="2800"/>
              <a:buFont typeface="Helvetica Neue"/>
              <a:buChar char="•"/>
              <a:defRPr sz="2800">
                <a:solidFill>
                  <a:srgbClr val="FFFFFF"/>
                </a:solidFill>
                <a:latin typeface="Helvetica Neue"/>
                <a:ea typeface="Helvetica Neue"/>
                <a:cs typeface="Helvetica Neue"/>
                <a:sym typeface="Helvetica Neue"/>
              </a:defRPr>
            </a:pPr>
            <a:endParaRPr/>
          </a:p>
        </p:txBody>
      </p:sp>
      <p:sp>
        <p:nvSpPr>
          <p:cNvPr id="227" name="Google Shape;128;p36"/>
          <p:cNvSpPr txBox="1">
            <a:spLocks noGrp="1"/>
          </p:cNvSpPr>
          <p:nvPr>
            <p:ph type="body" sz="quarter" idx="29"/>
          </p:nvPr>
        </p:nvSpPr>
        <p:spPr>
          <a:xfrm>
            <a:off x="11980926" y="7358188"/>
            <a:ext cx="5885993" cy="523445"/>
          </a:xfrm>
          <a:prstGeom prst="rect">
            <a:avLst/>
          </a:prstGeom>
        </p:spPr>
        <p:txBody>
          <a:bodyPr lIns="45699" tIns="45699" rIns="45699" bIns="45699">
            <a:normAutofit/>
          </a:bodyPr>
          <a:lstStyle/>
          <a:p>
            <a:pPr marL="457200" indent="-406400">
              <a:buClr>
                <a:srgbClr val="FFFFFF"/>
              </a:buClr>
              <a:buSzPts val="2800"/>
              <a:buFont typeface="Helvetica Neue"/>
              <a:buChar char="•"/>
              <a:defRPr sz="2800">
                <a:solidFill>
                  <a:srgbClr val="FFFFFF"/>
                </a:solidFill>
                <a:latin typeface="Helvetica Neue"/>
                <a:ea typeface="Helvetica Neue"/>
                <a:cs typeface="Helvetica Neue"/>
                <a:sym typeface="Helvetica Neue"/>
              </a:defRPr>
            </a:pPr>
            <a:endParaRPr/>
          </a:p>
        </p:txBody>
      </p:sp>
      <p:sp>
        <p:nvSpPr>
          <p:cNvPr id="228" name="Google Shape;129;p36"/>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FFFFFF"/>
                </a:solidFill>
                <a:latin typeface="Helvetica Neue"/>
                <a:ea typeface="Helvetica Neue"/>
                <a:cs typeface="Helvetica Neue"/>
                <a:sym typeface="Helvetica Neue"/>
              </a:defRPr>
            </a:pPr>
            <a:r>
              <a:t>Москва | 2024</a:t>
            </a:r>
          </a:p>
        </p:txBody>
      </p:sp>
      <p:pic>
        <p:nvPicPr>
          <p:cNvPr id="229" name="Google Shape;131;p36" descr="Google Shape;131;p36"/>
          <p:cNvPicPr>
            <a:picLocks noChangeAspect="1"/>
          </p:cNvPicPr>
          <p:nvPr/>
        </p:nvPicPr>
        <p:blipFill>
          <a:blip r:embed="rId3"/>
          <a:stretch>
            <a:fillRect/>
          </a:stretch>
        </p:blipFill>
        <p:spPr>
          <a:xfrm>
            <a:off x="667975" y="769625"/>
            <a:ext cx="1865324" cy="321526"/>
          </a:xfrm>
          <a:prstGeom prst="rect">
            <a:avLst/>
          </a:prstGeom>
          <a:ln w="12700">
            <a:miter lim="400000"/>
          </a:ln>
        </p:spPr>
      </p:pic>
      <p:sp>
        <p:nvSpPr>
          <p:cNvPr id="2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p:bg>
      <p:bgPr>
        <a:solidFill>
          <a:srgbClr val="FFFFFF"/>
        </a:solidFill>
        <a:effectLst/>
      </p:bgPr>
    </p:bg>
    <p:spTree>
      <p:nvGrpSpPr>
        <p:cNvPr id="1" name=""/>
        <p:cNvGrpSpPr/>
        <p:nvPr/>
      </p:nvGrpSpPr>
      <p:grpSpPr>
        <a:xfrm>
          <a:off x="0" y="0"/>
          <a:ext cx="0" cy="0"/>
          <a:chOff x="0" y="0"/>
          <a:chExt cx="0" cy="0"/>
        </a:xfrm>
      </p:grpSpPr>
      <p:sp>
        <p:nvSpPr>
          <p:cNvPr id="237"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238"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239" name="Номер слайда"/>
          <p:cNvSpPr txBox="1">
            <a:spLocks noGrp="1"/>
          </p:cNvSpPr>
          <p:nvPr>
            <p:ph type="sldNum" sz="quarter" idx="2"/>
          </p:nvPr>
        </p:nvSpPr>
        <p:spPr>
          <a:xfrm>
            <a:off x="23133701" y="698367"/>
            <a:ext cx="396749" cy="411734"/>
          </a:xfrm>
          <a:prstGeom prst="rect">
            <a:avLst/>
          </a:prstGeom>
        </p:spPr>
        <p:txBody>
          <a:bodyPr/>
          <a:lstStyle>
            <a:lvl1pPr algn="ct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_AND_BODY">
    <p:bg>
      <p:bgPr>
        <a:solidFill>
          <a:srgbClr val="FFFFFF"/>
        </a:solidFill>
        <a:effectLst/>
      </p:bgPr>
    </p:bg>
    <p:spTree>
      <p:nvGrpSpPr>
        <p:cNvPr id="1" name=""/>
        <p:cNvGrpSpPr/>
        <p:nvPr/>
      </p:nvGrpSpPr>
      <p:grpSpPr>
        <a:xfrm>
          <a:off x="0" y="0"/>
          <a:ext cx="0" cy="0"/>
          <a:chOff x="0" y="0"/>
          <a:chExt cx="0" cy="0"/>
        </a:xfrm>
      </p:grpSpPr>
      <p:sp>
        <p:nvSpPr>
          <p:cNvPr id="27"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28"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29" name="Уровень текста 1…"/>
          <p:cNvSpPr txBox="1">
            <a:spLocks noGrp="1"/>
          </p:cNvSpPr>
          <p:nvPr>
            <p:ph type="body" sz="quarter" idx="1"/>
          </p:nvPr>
        </p:nvSpPr>
        <p:spPr>
          <a:xfrm>
            <a:off x="595641" y="9360409"/>
            <a:ext cx="5582909" cy="2294475"/>
          </a:xfrm>
          <a:prstGeom prst="rect">
            <a:avLst/>
          </a:prstGeom>
        </p:spPr>
        <p:txBody>
          <a:bodyPr lIns="45699" tIns="45699" rIns="45699" bIns="45699">
            <a:normAutofit/>
          </a:bodyPr>
          <a:lstStyle>
            <a:lvl1pPr indent="228600">
              <a:lnSpc>
                <a:spcPct val="90000"/>
              </a:lnSpc>
              <a:defRPr sz="5300" b="1">
                <a:latin typeface="Helvetica Neue"/>
                <a:ea typeface="Helvetica Neue"/>
                <a:cs typeface="Helvetica Neue"/>
                <a:sym typeface="Helvetica Neue"/>
              </a:defRPr>
            </a:lvl1pPr>
            <a:lvl2pPr indent="685800">
              <a:lnSpc>
                <a:spcPct val="90000"/>
              </a:lnSpc>
              <a:defRPr sz="5300" b="1">
                <a:latin typeface="Helvetica Neue"/>
                <a:ea typeface="Helvetica Neue"/>
                <a:cs typeface="Helvetica Neue"/>
                <a:sym typeface="Helvetica Neue"/>
              </a:defRPr>
            </a:lvl2pPr>
            <a:lvl3pPr indent="1143000">
              <a:lnSpc>
                <a:spcPct val="90000"/>
              </a:lnSpc>
              <a:defRPr sz="5300" b="1">
                <a:latin typeface="Helvetica Neue"/>
                <a:ea typeface="Helvetica Neue"/>
                <a:cs typeface="Helvetica Neue"/>
                <a:sym typeface="Helvetica Neue"/>
              </a:defRPr>
            </a:lvl3pPr>
            <a:lvl4pPr indent="1600200">
              <a:lnSpc>
                <a:spcPct val="90000"/>
              </a:lnSpc>
              <a:defRPr sz="5300" b="1">
                <a:latin typeface="Helvetica Neue"/>
                <a:ea typeface="Helvetica Neue"/>
                <a:cs typeface="Helvetica Neue"/>
                <a:sym typeface="Helvetica Neue"/>
              </a:defRPr>
            </a:lvl4pPr>
            <a:lvl5pPr indent="2057400">
              <a:lnSpc>
                <a:spcPct val="90000"/>
              </a:lnSpc>
              <a:defRPr sz="5300" b="1">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Google Shape;18;p23"/>
          <p:cNvSpPr txBox="1">
            <a:spLocks noGrp="1"/>
          </p:cNvSpPr>
          <p:nvPr>
            <p:ph type="body" sz="quarter" idx="21"/>
          </p:nvPr>
        </p:nvSpPr>
        <p:spPr>
          <a:xfrm>
            <a:off x="18205450" y="9339750"/>
            <a:ext cx="5543550" cy="1560428"/>
          </a:xfrm>
          <a:prstGeom prst="rect">
            <a:avLst/>
          </a:prstGeom>
        </p:spPr>
        <p:txBody>
          <a:bodyPr lIns="45699" tIns="45699" rIns="45699" bIns="45699">
            <a:normAutofit/>
          </a:bodyPr>
          <a:lstStyle/>
          <a:p>
            <a:pPr marL="228600">
              <a:lnSpc>
                <a:spcPct val="90000"/>
              </a:lnSpc>
              <a:defRPr sz="5300" b="1">
                <a:latin typeface="Helvetica Neue"/>
                <a:ea typeface="Helvetica Neue"/>
                <a:cs typeface="Helvetica Neue"/>
                <a:sym typeface="Helvetica Neue"/>
              </a:defRPr>
            </a:pPr>
            <a:endParaRPr/>
          </a:p>
        </p:txBody>
      </p:sp>
      <p:sp>
        <p:nvSpPr>
          <p:cNvPr id="31" name="Google Shape;19;p23"/>
          <p:cNvSpPr txBox="1">
            <a:spLocks noGrp="1"/>
          </p:cNvSpPr>
          <p:nvPr>
            <p:ph type="body" sz="quarter" idx="22"/>
          </p:nvPr>
        </p:nvSpPr>
        <p:spPr>
          <a:xfrm>
            <a:off x="595640" y="2424356"/>
            <a:ext cx="18080592" cy="3694667"/>
          </a:xfrm>
          <a:prstGeom prst="rect">
            <a:avLst/>
          </a:prstGeom>
        </p:spPr>
        <p:txBody>
          <a:bodyPr lIns="45699" tIns="45699" rIns="45699" bIns="45699">
            <a:normAutofit/>
          </a:bodyPr>
          <a:lstStyle/>
          <a:p>
            <a:pPr marL="228600">
              <a:lnSpc>
                <a:spcPct val="60000"/>
              </a:lnSpc>
              <a:defRPr sz="19000" b="1">
                <a:latin typeface="Helvetica Neue"/>
                <a:ea typeface="Helvetica Neue"/>
                <a:cs typeface="Helvetica Neue"/>
                <a:sym typeface="Helvetica Neue"/>
              </a:defRPr>
            </a:pPr>
            <a:endParaRPr/>
          </a:p>
        </p:txBody>
      </p:sp>
      <p:sp>
        <p:nvSpPr>
          <p:cNvPr id="32" name="Номер слайда"/>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титульник раз">
    <p:bg>
      <p:bgPr>
        <a:solidFill>
          <a:srgbClr val="C4FD7D"/>
        </a:solidFill>
        <a:effectLst/>
      </p:bgPr>
    </p:bg>
    <p:spTree>
      <p:nvGrpSpPr>
        <p:cNvPr id="1" name=""/>
        <p:cNvGrpSpPr/>
        <p:nvPr/>
      </p:nvGrpSpPr>
      <p:grpSpPr>
        <a:xfrm>
          <a:off x="0" y="0"/>
          <a:ext cx="0" cy="0"/>
          <a:chOff x="0" y="0"/>
          <a:chExt cx="0" cy="0"/>
        </a:xfrm>
      </p:grpSpPr>
      <p:sp>
        <p:nvSpPr>
          <p:cNvPr id="39"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40"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41" name="Уровень текста 1…"/>
          <p:cNvSpPr txBox="1">
            <a:spLocks noGrp="1"/>
          </p:cNvSpPr>
          <p:nvPr>
            <p:ph type="body" sz="quarter" idx="1"/>
          </p:nvPr>
        </p:nvSpPr>
        <p:spPr>
          <a:xfrm>
            <a:off x="598487" y="2699995"/>
            <a:ext cx="11151008" cy="2905881"/>
          </a:xfrm>
          <a:prstGeom prst="rect">
            <a:avLst/>
          </a:prstGeom>
        </p:spPr>
        <p:txBody>
          <a:bodyPr lIns="45699" tIns="45699" rIns="45699" bIns="45699">
            <a:normAutofit/>
          </a:bodyPr>
          <a:lstStyle>
            <a:lvl1pPr marL="228600">
              <a:lnSpc>
                <a:spcPct val="82307"/>
              </a:lnSpc>
              <a:defRPr sz="13000" b="1">
                <a:latin typeface="Helvetica Neue"/>
                <a:ea typeface="Helvetica Neue"/>
                <a:cs typeface="Helvetica Neue"/>
                <a:sym typeface="Helvetica Neue"/>
              </a:defRPr>
            </a:lvl1pPr>
            <a:lvl2pPr marL="228600" indent="457200">
              <a:lnSpc>
                <a:spcPct val="82307"/>
              </a:lnSpc>
              <a:defRPr sz="13000" b="1">
                <a:latin typeface="Helvetica Neue"/>
                <a:ea typeface="Helvetica Neue"/>
                <a:cs typeface="Helvetica Neue"/>
                <a:sym typeface="Helvetica Neue"/>
              </a:defRPr>
            </a:lvl2pPr>
            <a:lvl3pPr marL="228600" indent="914400">
              <a:lnSpc>
                <a:spcPct val="82307"/>
              </a:lnSpc>
              <a:defRPr sz="13000" b="1">
                <a:latin typeface="Helvetica Neue"/>
                <a:ea typeface="Helvetica Neue"/>
                <a:cs typeface="Helvetica Neue"/>
                <a:sym typeface="Helvetica Neue"/>
              </a:defRPr>
            </a:lvl3pPr>
            <a:lvl4pPr marL="228600" indent="1371600">
              <a:lnSpc>
                <a:spcPct val="82307"/>
              </a:lnSpc>
              <a:defRPr sz="13000" b="1">
                <a:latin typeface="Helvetica Neue"/>
                <a:ea typeface="Helvetica Neue"/>
                <a:cs typeface="Helvetica Neue"/>
                <a:sym typeface="Helvetica Neue"/>
              </a:defRPr>
            </a:lvl4pPr>
            <a:lvl5pPr marL="228600" indent="1828800">
              <a:lnSpc>
                <a:spcPct val="82307"/>
              </a:lnSpc>
              <a:defRPr sz="13000" b="1">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2" name="Номер слайда"/>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текст и изображение копия">
    <p:bg>
      <p:bgPr>
        <a:solidFill>
          <a:srgbClr val="FFFFFF"/>
        </a:solidFill>
        <a:effectLst/>
      </p:bgPr>
    </p:bg>
    <p:spTree>
      <p:nvGrpSpPr>
        <p:cNvPr id="1" name=""/>
        <p:cNvGrpSpPr/>
        <p:nvPr/>
      </p:nvGrpSpPr>
      <p:grpSpPr>
        <a:xfrm>
          <a:off x="0" y="0"/>
          <a:ext cx="0" cy="0"/>
          <a:chOff x="0" y="0"/>
          <a:chExt cx="0" cy="0"/>
        </a:xfrm>
      </p:grpSpPr>
      <p:sp>
        <p:nvSpPr>
          <p:cNvPr id="49"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50"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51" name="Уровень текста 1…"/>
          <p:cNvSpPr txBox="1">
            <a:spLocks noGrp="1"/>
          </p:cNvSpPr>
          <p:nvPr>
            <p:ph type="body" sz="quarter" idx="1"/>
          </p:nvPr>
        </p:nvSpPr>
        <p:spPr>
          <a:xfrm>
            <a:off x="582068" y="4952107"/>
            <a:ext cx="7708348" cy="1818845"/>
          </a:xfrm>
          <a:prstGeom prst="rect">
            <a:avLst/>
          </a:prstGeom>
        </p:spPr>
        <p:txBody>
          <a:bodyPr lIns="45699" tIns="45699" rIns="45699" bIns="45699">
            <a:normAutofit/>
          </a:bodyPr>
          <a:lstStyle>
            <a:lvl1pPr marL="228600">
              <a:defRPr sz="2800">
                <a:latin typeface="Helvetica Neue"/>
                <a:ea typeface="Helvetica Neue"/>
                <a:cs typeface="Helvetica Neue"/>
                <a:sym typeface="Helvetica Neue"/>
              </a:defRPr>
            </a:lvl1pPr>
            <a:lvl2pPr marL="228600" indent="457200">
              <a:defRPr sz="2800">
                <a:latin typeface="Helvetica Neue"/>
                <a:ea typeface="Helvetica Neue"/>
                <a:cs typeface="Helvetica Neue"/>
                <a:sym typeface="Helvetica Neue"/>
              </a:defRPr>
            </a:lvl2pPr>
            <a:lvl3pPr marL="228600" indent="914400">
              <a:defRPr sz="2800">
                <a:latin typeface="Helvetica Neue"/>
                <a:ea typeface="Helvetica Neue"/>
                <a:cs typeface="Helvetica Neue"/>
                <a:sym typeface="Helvetica Neue"/>
              </a:defRPr>
            </a:lvl3pPr>
            <a:lvl4pPr marL="228600" indent="1371600">
              <a:defRPr sz="2800">
                <a:latin typeface="Helvetica Neue"/>
                <a:ea typeface="Helvetica Neue"/>
                <a:cs typeface="Helvetica Neue"/>
                <a:sym typeface="Helvetica Neue"/>
              </a:defRPr>
            </a:lvl4pPr>
            <a:lvl5pPr marL="228600" indent="1828800">
              <a:defRPr sz="2800">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2" name="Google Shape;26;p25"/>
          <p:cNvSpPr txBox="1">
            <a:spLocks noGrp="1"/>
          </p:cNvSpPr>
          <p:nvPr>
            <p:ph type="body" sz="quarter" idx="21"/>
          </p:nvPr>
        </p:nvSpPr>
        <p:spPr>
          <a:xfrm>
            <a:off x="593283" y="3255533"/>
            <a:ext cx="3759186"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53" name="Google Shape;27;p25"/>
          <p:cNvSpPr txBox="1">
            <a:spLocks noGrp="1"/>
          </p:cNvSpPr>
          <p:nvPr>
            <p:ph type="body" sz="quarter" idx="22"/>
          </p:nvPr>
        </p:nvSpPr>
        <p:spPr>
          <a:xfrm>
            <a:off x="598487" y="1632577"/>
            <a:ext cx="4793021" cy="920277"/>
          </a:xfrm>
          <a:prstGeom prst="rect">
            <a:avLst/>
          </a:prstGeom>
        </p:spPr>
        <p:txBody>
          <a:bodyPr lIns="45699" tIns="45699" rIns="45699" bIns="45699">
            <a:normAutofit/>
          </a:bodyPr>
          <a:lstStyle/>
          <a:p>
            <a:pPr marL="228600">
              <a:lnSpc>
                <a:spcPct val="90000"/>
              </a:lnSpc>
              <a:defRPr sz="5300" b="1">
                <a:latin typeface="Helvetica Neue"/>
                <a:ea typeface="Helvetica Neue"/>
                <a:cs typeface="Helvetica Neue"/>
                <a:sym typeface="Helvetica Neue"/>
              </a:defRPr>
            </a:pPr>
            <a:endParaRPr/>
          </a:p>
        </p:txBody>
      </p:sp>
      <p:sp>
        <p:nvSpPr>
          <p:cNvPr id="54" name="Google Shape;28;p25"/>
          <p:cNvSpPr>
            <a:spLocks noGrp="1"/>
          </p:cNvSpPr>
          <p:nvPr>
            <p:ph type="pic" sz="half" idx="23"/>
          </p:nvPr>
        </p:nvSpPr>
        <p:spPr>
          <a:xfrm>
            <a:off x="12336463" y="1632578"/>
            <a:ext cx="11412539" cy="11383724"/>
          </a:xfrm>
          <a:prstGeom prst="rect">
            <a:avLst/>
          </a:prstGeom>
        </p:spPr>
        <p:txBody>
          <a:bodyPr lIns="91439" rIns="91439"/>
          <a:lstStyle/>
          <a:p>
            <a:endParaRPr/>
          </a:p>
        </p:txBody>
      </p:sp>
      <p:sp>
        <p:nvSpPr>
          <p:cNvPr id="55" name="Номер слайда"/>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текст и изображение">
    <p:bg>
      <p:bgPr>
        <a:solidFill>
          <a:srgbClr val="FFFFFF"/>
        </a:solidFill>
        <a:effectLst/>
      </p:bgPr>
    </p:bg>
    <p:spTree>
      <p:nvGrpSpPr>
        <p:cNvPr id="1" name=""/>
        <p:cNvGrpSpPr/>
        <p:nvPr/>
      </p:nvGrpSpPr>
      <p:grpSpPr>
        <a:xfrm>
          <a:off x="0" y="0"/>
          <a:ext cx="0" cy="0"/>
          <a:chOff x="0" y="0"/>
          <a:chExt cx="0" cy="0"/>
        </a:xfrm>
      </p:grpSpPr>
      <p:sp>
        <p:nvSpPr>
          <p:cNvPr id="62"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63"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64" name="Уровень текста 1…"/>
          <p:cNvSpPr txBox="1">
            <a:spLocks noGrp="1"/>
          </p:cNvSpPr>
          <p:nvPr>
            <p:ph type="body" sz="quarter" idx="1"/>
          </p:nvPr>
        </p:nvSpPr>
        <p:spPr>
          <a:xfrm>
            <a:off x="615932" y="4952107"/>
            <a:ext cx="7708349" cy="2250645"/>
          </a:xfrm>
          <a:prstGeom prst="rect">
            <a:avLst/>
          </a:prstGeom>
        </p:spPr>
        <p:txBody>
          <a:bodyPr lIns="45699" tIns="45699" rIns="45699" bIns="45699">
            <a:normAutofit/>
          </a:bodyPr>
          <a:lstStyle>
            <a:lvl1pPr marL="228600">
              <a:defRPr sz="2800">
                <a:latin typeface="Helvetica Neue"/>
                <a:ea typeface="Helvetica Neue"/>
                <a:cs typeface="Helvetica Neue"/>
                <a:sym typeface="Helvetica Neue"/>
              </a:defRPr>
            </a:lvl1pPr>
            <a:lvl2pPr marL="228600" indent="457200">
              <a:defRPr sz="2800">
                <a:latin typeface="Helvetica Neue"/>
                <a:ea typeface="Helvetica Neue"/>
                <a:cs typeface="Helvetica Neue"/>
                <a:sym typeface="Helvetica Neue"/>
              </a:defRPr>
            </a:lvl2pPr>
            <a:lvl3pPr marL="228600" indent="914400">
              <a:defRPr sz="2800">
                <a:latin typeface="Helvetica Neue"/>
                <a:ea typeface="Helvetica Neue"/>
                <a:cs typeface="Helvetica Neue"/>
                <a:sym typeface="Helvetica Neue"/>
              </a:defRPr>
            </a:lvl3pPr>
            <a:lvl4pPr marL="228600" indent="1371600">
              <a:defRPr sz="2800">
                <a:latin typeface="Helvetica Neue"/>
                <a:ea typeface="Helvetica Neue"/>
                <a:cs typeface="Helvetica Neue"/>
                <a:sym typeface="Helvetica Neue"/>
              </a:defRPr>
            </a:lvl4pPr>
            <a:lvl5pPr marL="228600" indent="1828800">
              <a:defRPr sz="2800">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5" name="Google Shape;32;p26"/>
          <p:cNvSpPr>
            <a:spLocks noGrp="1"/>
          </p:cNvSpPr>
          <p:nvPr>
            <p:ph type="pic" sz="half" idx="21"/>
          </p:nvPr>
        </p:nvSpPr>
        <p:spPr>
          <a:xfrm>
            <a:off x="12336461" y="1632577"/>
            <a:ext cx="11412538" cy="11346823"/>
          </a:xfrm>
          <a:prstGeom prst="rect">
            <a:avLst/>
          </a:prstGeom>
        </p:spPr>
        <p:txBody>
          <a:bodyPr lIns="91439" rIns="91439"/>
          <a:lstStyle/>
          <a:p>
            <a:endParaRPr/>
          </a:p>
        </p:txBody>
      </p:sp>
      <p:sp>
        <p:nvSpPr>
          <p:cNvPr id="66" name="Google Shape;33;p26"/>
          <p:cNvSpPr txBox="1">
            <a:spLocks noGrp="1"/>
          </p:cNvSpPr>
          <p:nvPr>
            <p:ph type="body" sz="quarter" idx="22"/>
          </p:nvPr>
        </p:nvSpPr>
        <p:spPr>
          <a:xfrm>
            <a:off x="610216" y="3255533"/>
            <a:ext cx="3759186"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67" name="Google Shape;34;p26"/>
          <p:cNvSpPr txBox="1">
            <a:spLocks noGrp="1"/>
          </p:cNvSpPr>
          <p:nvPr>
            <p:ph type="body" sz="quarter" idx="23"/>
          </p:nvPr>
        </p:nvSpPr>
        <p:spPr>
          <a:xfrm>
            <a:off x="598487" y="1632577"/>
            <a:ext cx="3655481" cy="920277"/>
          </a:xfrm>
          <a:prstGeom prst="rect">
            <a:avLst/>
          </a:prstGeom>
        </p:spPr>
        <p:txBody>
          <a:bodyPr lIns="45699" tIns="45699" rIns="45699" bIns="45699">
            <a:normAutofit/>
          </a:bodyPr>
          <a:lstStyle/>
          <a:p>
            <a:pPr marL="228600">
              <a:lnSpc>
                <a:spcPct val="90000"/>
              </a:lnSpc>
              <a:defRPr sz="5300" b="1">
                <a:latin typeface="Helvetica Neue"/>
                <a:ea typeface="Helvetica Neue"/>
                <a:cs typeface="Helvetica Neue"/>
                <a:sym typeface="Helvetica Neue"/>
              </a:defRPr>
            </a:pPr>
            <a:endParaRPr/>
          </a:p>
        </p:txBody>
      </p:sp>
      <p:sp>
        <p:nvSpPr>
          <p:cNvPr id="68" name="Номер слайда"/>
          <p:cNvSpPr txBox="1">
            <a:spLocks noGrp="1"/>
          </p:cNvSpPr>
          <p:nvPr>
            <p:ph type="sldNum" sz="quarter" idx="2"/>
          </p:nvPr>
        </p:nvSpPr>
        <p:spPr>
          <a:xfrm>
            <a:off x="23352177" y="698367"/>
            <a:ext cx="396749" cy="411734"/>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текст и изображение копия 1">
    <p:bg>
      <p:bgPr>
        <a:solidFill>
          <a:srgbClr val="FFFFFF"/>
        </a:solidFill>
        <a:effectLst/>
      </p:bgPr>
    </p:bg>
    <p:spTree>
      <p:nvGrpSpPr>
        <p:cNvPr id="1" name=""/>
        <p:cNvGrpSpPr/>
        <p:nvPr/>
      </p:nvGrpSpPr>
      <p:grpSpPr>
        <a:xfrm>
          <a:off x="0" y="0"/>
          <a:ext cx="0" cy="0"/>
          <a:chOff x="0" y="0"/>
          <a:chExt cx="0" cy="0"/>
        </a:xfrm>
      </p:grpSpPr>
      <p:sp>
        <p:nvSpPr>
          <p:cNvPr id="75"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76"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77" name="Уровень текста 1…"/>
          <p:cNvSpPr txBox="1">
            <a:spLocks noGrp="1"/>
          </p:cNvSpPr>
          <p:nvPr>
            <p:ph type="body" sz="quarter" idx="1"/>
          </p:nvPr>
        </p:nvSpPr>
        <p:spPr>
          <a:xfrm>
            <a:off x="615935" y="4952107"/>
            <a:ext cx="7708349" cy="1387045"/>
          </a:xfrm>
          <a:prstGeom prst="rect">
            <a:avLst/>
          </a:prstGeom>
        </p:spPr>
        <p:txBody>
          <a:bodyPr lIns="45699" tIns="45699" rIns="45699" bIns="45699">
            <a:normAutofit/>
          </a:bodyPr>
          <a:lstStyle>
            <a:lvl1pPr marL="228600">
              <a:defRPr sz="2800">
                <a:latin typeface="Helvetica Neue"/>
                <a:ea typeface="Helvetica Neue"/>
                <a:cs typeface="Helvetica Neue"/>
                <a:sym typeface="Helvetica Neue"/>
              </a:defRPr>
            </a:lvl1pPr>
            <a:lvl2pPr marL="228600" indent="457200">
              <a:defRPr sz="2800">
                <a:latin typeface="Helvetica Neue"/>
                <a:ea typeface="Helvetica Neue"/>
                <a:cs typeface="Helvetica Neue"/>
                <a:sym typeface="Helvetica Neue"/>
              </a:defRPr>
            </a:lvl2pPr>
            <a:lvl3pPr marL="228600" indent="914400">
              <a:defRPr sz="2800">
                <a:latin typeface="Helvetica Neue"/>
                <a:ea typeface="Helvetica Neue"/>
                <a:cs typeface="Helvetica Neue"/>
                <a:sym typeface="Helvetica Neue"/>
              </a:defRPr>
            </a:lvl3pPr>
            <a:lvl4pPr marL="228600" indent="1371600">
              <a:defRPr sz="2800">
                <a:latin typeface="Helvetica Neue"/>
                <a:ea typeface="Helvetica Neue"/>
                <a:cs typeface="Helvetica Neue"/>
                <a:sym typeface="Helvetica Neue"/>
              </a:defRPr>
            </a:lvl4pPr>
            <a:lvl5pPr marL="228600" indent="1828800">
              <a:defRPr sz="2800">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8" name="Google Shape;38;p27"/>
          <p:cNvSpPr>
            <a:spLocks noGrp="1"/>
          </p:cNvSpPr>
          <p:nvPr>
            <p:ph type="pic" sz="half" idx="21"/>
          </p:nvPr>
        </p:nvSpPr>
        <p:spPr>
          <a:xfrm>
            <a:off x="12336461" y="1632577"/>
            <a:ext cx="11412538" cy="11346823"/>
          </a:xfrm>
          <a:prstGeom prst="rect">
            <a:avLst/>
          </a:prstGeom>
        </p:spPr>
        <p:txBody>
          <a:bodyPr lIns="91439" rIns="91439"/>
          <a:lstStyle/>
          <a:p>
            <a:endParaRPr/>
          </a:p>
        </p:txBody>
      </p:sp>
      <p:sp>
        <p:nvSpPr>
          <p:cNvPr id="79" name="Google Shape;39;p27"/>
          <p:cNvSpPr txBox="1">
            <a:spLocks noGrp="1"/>
          </p:cNvSpPr>
          <p:nvPr>
            <p:ph type="body" sz="quarter" idx="22"/>
          </p:nvPr>
        </p:nvSpPr>
        <p:spPr>
          <a:xfrm>
            <a:off x="610216" y="3238599"/>
            <a:ext cx="3759186"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80" name="Google Shape;40;p27"/>
          <p:cNvSpPr txBox="1">
            <a:spLocks noGrp="1"/>
          </p:cNvSpPr>
          <p:nvPr>
            <p:ph type="body" sz="quarter" idx="23"/>
          </p:nvPr>
        </p:nvSpPr>
        <p:spPr>
          <a:xfrm>
            <a:off x="611270" y="1632577"/>
            <a:ext cx="3655480" cy="920277"/>
          </a:xfrm>
          <a:prstGeom prst="rect">
            <a:avLst/>
          </a:prstGeom>
        </p:spPr>
        <p:txBody>
          <a:bodyPr lIns="45699" tIns="45699" rIns="45699" bIns="45699">
            <a:normAutofit/>
          </a:bodyPr>
          <a:lstStyle/>
          <a:p>
            <a:pPr marL="228600">
              <a:lnSpc>
                <a:spcPct val="90000"/>
              </a:lnSpc>
              <a:defRPr sz="5300" b="1">
                <a:latin typeface="Helvetica Neue"/>
                <a:ea typeface="Helvetica Neue"/>
                <a:cs typeface="Helvetica Neue"/>
                <a:sym typeface="Helvetica Neue"/>
              </a:defRPr>
            </a:pPr>
            <a:endParaRPr/>
          </a:p>
        </p:txBody>
      </p:sp>
      <p:sp>
        <p:nvSpPr>
          <p:cNvPr id="81" name="Google Shape;41;p27"/>
          <p:cNvSpPr txBox="1">
            <a:spLocks noGrp="1"/>
          </p:cNvSpPr>
          <p:nvPr>
            <p:ph type="body" sz="quarter" idx="24"/>
          </p:nvPr>
        </p:nvSpPr>
        <p:spPr>
          <a:xfrm>
            <a:off x="610216" y="7170373"/>
            <a:ext cx="7708349" cy="955246"/>
          </a:xfrm>
          <a:prstGeom prst="rect">
            <a:avLst/>
          </a:prstGeom>
        </p:spPr>
        <p:txBody>
          <a:bodyPr lIns="45699" tIns="45699" rIns="45699" bIns="45699">
            <a:normAutofit/>
          </a:bodyPr>
          <a:lstStyle/>
          <a:p>
            <a:pPr marL="457200" indent="-406400">
              <a:buClr>
                <a:srgbClr val="000000"/>
              </a:buClr>
              <a:buSzPts val="2800"/>
              <a:buFont typeface="Helvetica Neue"/>
              <a:buChar char="•"/>
              <a:defRPr sz="2800">
                <a:latin typeface="Helvetica Neue"/>
                <a:ea typeface="Helvetica Neue"/>
                <a:cs typeface="Helvetica Neue"/>
                <a:sym typeface="Helvetica Neue"/>
              </a:defRPr>
            </a:pPr>
            <a:endParaRPr/>
          </a:p>
        </p:txBody>
      </p:sp>
      <p:sp>
        <p:nvSpPr>
          <p:cNvPr id="82" name="Google Shape;42;p27"/>
          <p:cNvSpPr txBox="1">
            <a:spLocks noGrp="1"/>
          </p:cNvSpPr>
          <p:nvPr>
            <p:ph type="body" sz="quarter" idx="25"/>
          </p:nvPr>
        </p:nvSpPr>
        <p:spPr>
          <a:xfrm>
            <a:off x="610216" y="8389573"/>
            <a:ext cx="7708349" cy="523446"/>
          </a:xfrm>
          <a:prstGeom prst="rect">
            <a:avLst/>
          </a:prstGeom>
        </p:spPr>
        <p:txBody>
          <a:bodyPr lIns="45699" tIns="45699" rIns="45699" bIns="45699">
            <a:normAutofit/>
          </a:bodyPr>
          <a:lstStyle/>
          <a:p>
            <a:pPr marL="457200" indent="-406400">
              <a:buClr>
                <a:srgbClr val="000000"/>
              </a:buClr>
              <a:buSzPts val="2800"/>
              <a:buFont typeface="Helvetica Neue"/>
              <a:buChar char="•"/>
              <a:defRPr sz="2800">
                <a:latin typeface="Helvetica Neue"/>
                <a:ea typeface="Helvetica Neue"/>
                <a:cs typeface="Helvetica Neue"/>
                <a:sym typeface="Helvetica Neue"/>
              </a:defRPr>
            </a:pPr>
            <a:endParaRPr/>
          </a:p>
        </p:txBody>
      </p:sp>
      <p:sp>
        <p:nvSpPr>
          <p:cNvPr id="83" name="Google Shape;43;p27"/>
          <p:cNvSpPr txBox="1">
            <a:spLocks noGrp="1"/>
          </p:cNvSpPr>
          <p:nvPr>
            <p:ph type="body" sz="quarter" idx="26"/>
          </p:nvPr>
        </p:nvSpPr>
        <p:spPr>
          <a:xfrm>
            <a:off x="610216" y="9176973"/>
            <a:ext cx="7708349" cy="523446"/>
          </a:xfrm>
          <a:prstGeom prst="rect">
            <a:avLst/>
          </a:prstGeom>
        </p:spPr>
        <p:txBody>
          <a:bodyPr lIns="45699" tIns="45699" rIns="45699" bIns="45699">
            <a:normAutofit/>
          </a:bodyPr>
          <a:lstStyle/>
          <a:p>
            <a:pPr marL="457200" indent="-406400">
              <a:buClr>
                <a:srgbClr val="000000"/>
              </a:buClr>
              <a:buSzPts val="2800"/>
              <a:buFont typeface="Helvetica Neue"/>
              <a:buChar char="•"/>
              <a:defRPr sz="2800">
                <a:latin typeface="Helvetica Neue"/>
                <a:ea typeface="Helvetica Neue"/>
                <a:cs typeface="Helvetica Neue"/>
                <a:sym typeface="Helvetica Neue"/>
              </a:defRPr>
            </a:pPr>
            <a:endParaRPr/>
          </a:p>
        </p:txBody>
      </p:sp>
      <p:sp>
        <p:nvSpPr>
          <p:cNvPr id="84" name="Номер слайда"/>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пустой слайд копия">
    <p:spTree>
      <p:nvGrpSpPr>
        <p:cNvPr id="1" name=""/>
        <p:cNvGrpSpPr/>
        <p:nvPr/>
      </p:nvGrpSpPr>
      <p:grpSpPr>
        <a:xfrm>
          <a:off x="0" y="0"/>
          <a:ext cx="0" cy="0"/>
          <a:chOff x="0" y="0"/>
          <a:chExt cx="0" cy="0"/>
        </a:xfrm>
      </p:grpSpPr>
      <p:sp>
        <p:nvSpPr>
          <p:cNvPr id="9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большие цифры 2 столбца">
    <p:bg>
      <p:bgPr>
        <a:solidFill>
          <a:srgbClr val="FFFFFF"/>
        </a:solidFill>
        <a:effectLst/>
      </p:bgPr>
    </p:bg>
    <p:spTree>
      <p:nvGrpSpPr>
        <p:cNvPr id="1" name=""/>
        <p:cNvGrpSpPr/>
        <p:nvPr/>
      </p:nvGrpSpPr>
      <p:grpSpPr>
        <a:xfrm>
          <a:off x="0" y="0"/>
          <a:ext cx="0" cy="0"/>
          <a:chOff x="0" y="0"/>
          <a:chExt cx="0" cy="0"/>
        </a:xfrm>
      </p:grpSpPr>
      <p:sp>
        <p:nvSpPr>
          <p:cNvPr id="98"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99"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100" name="Уровень текста 1…"/>
          <p:cNvSpPr txBox="1">
            <a:spLocks noGrp="1"/>
          </p:cNvSpPr>
          <p:nvPr>
            <p:ph type="body" sz="quarter" idx="1"/>
          </p:nvPr>
        </p:nvSpPr>
        <p:spPr>
          <a:xfrm>
            <a:off x="597517" y="1626227"/>
            <a:ext cx="6404892" cy="2432942"/>
          </a:xfrm>
          <a:prstGeom prst="rect">
            <a:avLst/>
          </a:prstGeom>
        </p:spPr>
        <p:txBody>
          <a:bodyPr lIns="45699" tIns="45699" rIns="45699" bIns="45699">
            <a:normAutofit/>
          </a:bodyPr>
          <a:lstStyle>
            <a:lvl1pPr indent="228600">
              <a:lnSpc>
                <a:spcPct val="90000"/>
              </a:lnSpc>
              <a:defRPr sz="5300" b="1">
                <a:latin typeface="Helvetica Neue"/>
                <a:ea typeface="Helvetica Neue"/>
                <a:cs typeface="Helvetica Neue"/>
                <a:sym typeface="Helvetica Neue"/>
              </a:defRPr>
            </a:lvl1pPr>
            <a:lvl2pPr indent="685800">
              <a:lnSpc>
                <a:spcPct val="90000"/>
              </a:lnSpc>
              <a:defRPr sz="5300" b="1">
                <a:latin typeface="Helvetica Neue"/>
                <a:ea typeface="Helvetica Neue"/>
                <a:cs typeface="Helvetica Neue"/>
                <a:sym typeface="Helvetica Neue"/>
              </a:defRPr>
            </a:lvl2pPr>
            <a:lvl3pPr indent="1143000">
              <a:lnSpc>
                <a:spcPct val="90000"/>
              </a:lnSpc>
              <a:defRPr sz="5300" b="1">
                <a:latin typeface="Helvetica Neue"/>
                <a:ea typeface="Helvetica Neue"/>
                <a:cs typeface="Helvetica Neue"/>
                <a:sym typeface="Helvetica Neue"/>
              </a:defRPr>
            </a:lvl3pPr>
            <a:lvl4pPr indent="1600200">
              <a:lnSpc>
                <a:spcPct val="90000"/>
              </a:lnSpc>
              <a:defRPr sz="5300" b="1">
                <a:latin typeface="Helvetica Neue"/>
                <a:ea typeface="Helvetica Neue"/>
                <a:cs typeface="Helvetica Neue"/>
                <a:sym typeface="Helvetica Neue"/>
              </a:defRPr>
            </a:lvl4pPr>
            <a:lvl5pPr indent="2057400">
              <a:lnSpc>
                <a:spcPct val="90000"/>
              </a:lnSpc>
              <a:defRPr sz="5300" b="1">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1" name="Google Shape;51;p29"/>
          <p:cNvSpPr txBox="1">
            <a:spLocks noGrp="1"/>
          </p:cNvSpPr>
          <p:nvPr>
            <p:ph type="body" sz="quarter" idx="21"/>
          </p:nvPr>
        </p:nvSpPr>
        <p:spPr>
          <a:xfrm>
            <a:off x="607536" y="4874648"/>
            <a:ext cx="5681707" cy="1546982"/>
          </a:xfrm>
          <a:prstGeom prst="rect">
            <a:avLst/>
          </a:prstGeom>
        </p:spPr>
        <p:txBody>
          <a:bodyPr lIns="45699" tIns="45699" rIns="45699" bIns="45699" anchor="ctr">
            <a:normAutofit/>
          </a:bodyPr>
          <a:lstStyle/>
          <a:p>
            <a:pPr marL="228600">
              <a:lnSpc>
                <a:spcPct val="82307"/>
              </a:lnSpc>
              <a:defRPr sz="13000" b="1">
                <a:latin typeface="Helvetica Neue"/>
                <a:ea typeface="Helvetica Neue"/>
                <a:cs typeface="Helvetica Neue"/>
                <a:sym typeface="Helvetica Neue"/>
              </a:defRPr>
            </a:pPr>
            <a:endParaRPr/>
          </a:p>
        </p:txBody>
      </p:sp>
      <p:sp>
        <p:nvSpPr>
          <p:cNvPr id="102" name="Google Shape;52;p29"/>
          <p:cNvSpPr txBox="1">
            <a:spLocks noGrp="1"/>
          </p:cNvSpPr>
          <p:nvPr>
            <p:ph type="body" sz="quarter" idx="22"/>
          </p:nvPr>
        </p:nvSpPr>
        <p:spPr>
          <a:xfrm>
            <a:off x="6198272" y="4874648"/>
            <a:ext cx="5357879" cy="1546982"/>
          </a:xfrm>
          <a:prstGeom prst="rect">
            <a:avLst/>
          </a:prstGeom>
        </p:spPr>
        <p:txBody>
          <a:bodyPr lIns="45699" tIns="45699" rIns="45699" bIns="45699" anchor="ctr">
            <a:normAutofit/>
          </a:bodyPr>
          <a:lstStyle/>
          <a:p>
            <a:pPr marL="228600">
              <a:lnSpc>
                <a:spcPct val="82307"/>
              </a:lnSpc>
              <a:defRPr sz="13000" b="1">
                <a:latin typeface="Helvetica Neue"/>
                <a:ea typeface="Helvetica Neue"/>
                <a:cs typeface="Helvetica Neue"/>
                <a:sym typeface="Helvetica Neue"/>
              </a:defRPr>
            </a:pPr>
            <a:endParaRPr/>
          </a:p>
        </p:txBody>
      </p:sp>
      <p:sp>
        <p:nvSpPr>
          <p:cNvPr id="103" name="Google Shape;53;p29"/>
          <p:cNvSpPr txBox="1">
            <a:spLocks noGrp="1"/>
          </p:cNvSpPr>
          <p:nvPr>
            <p:ph type="body" sz="quarter" idx="23"/>
          </p:nvPr>
        </p:nvSpPr>
        <p:spPr>
          <a:xfrm>
            <a:off x="614450" y="9387530"/>
            <a:ext cx="5357879" cy="1546981"/>
          </a:xfrm>
          <a:prstGeom prst="rect">
            <a:avLst/>
          </a:prstGeom>
        </p:spPr>
        <p:txBody>
          <a:bodyPr lIns="45699" tIns="45699" rIns="45699" bIns="45699" anchor="ctr">
            <a:normAutofit/>
          </a:bodyPr>
          <a:lstStyle/>
          <a:p>
            <a:pPr marL="228600">
              <a:lnSpc>
                <a:spcPct val="82307"/>
              </a:lnSpc>
              <a:defRPr sz="13000" b="1">
                <a:latin typeface="Helvetica Neue"/>
                <a:ea typeface="Helvetica Neue"/>
                <a:cs typeface="Helvetica Neue"/>
                <a:sym typeface="Helvetica Neue"/>
              </a:defRPr>
            </a:pPr>
            <a:endParaRPr/>
          </a:p>
        </p:txBody>
      </p:sp>
      <p:sp>
        <p:nvSpPr>
          <p:cNvPr id="104" name="Google Shape;54;p29"/>
          <p:cNvSpPr txBox="1">
            <a:spLocks noGrp="1"/>
          </p:cNvSpPr>
          <p:nvPr>
            <p:ph type="body" sz="quarter" idx="24"/>
          </p:nvPr>
        </p:nvSpPr>
        <p:spPr>
          <a:xfrm>
            <a:off x="6202507" y="9387530"/>
            <a:ext cx="6621643" cy="1546981"/>
          </a:xfrm>
          <a:prstGeom prst="rect">
            <a:avLst/>
          </a:prstGeom>
        </p:spPr>
        <p:txBody>
          <a:bodyPr lIns="45699" tIns="45699" rIns="45699" bIns="45699" anchor="ctr">
            <a:normAutofit/>
          </a:bodyPr>
          <a:lstStyle/>
          <a:p>
            <a:pPr marL="228600">
              <a:lnSpc>
                <a:spcPct val="82307"/>
              </a:lnSpc>
              <a:defRPr sz="13000" b="1">
                <a:latin typeface="Helvetica Neue"/>
                <a:ea typeface="Helvetica Neue"/>
                <a:cs typeface="Helvetica Neue"/>
                <a:sym typeface="Helvetica Neue"/>
              </a:defRPr>
            </a:pPr>
            <a:endParaRPr/>
          </a:p>
        </p:txBody>
      </p:sp>
      <p:sp>
        <p:nvSpPr>
          <p:cNvPr id="105" name="Google Shape;55;p29"/>
          <p:cNvSpPr txBox="1">
            <a:spLocks noGrp="1"/>
          </p:cNvSpPr>
          <p:nvPr>
            <p:ph type="body" sz="quarter" idx="25"/>
          </p:nvPr>
        </p:nvSpPr>
        <p:spPr>
          <a:xfrm>
            <a:off x="614451" y="6360316"/>
            <a:ext cx="5357879"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06" name="Google Shape;56;p29"/>
          <p:cNvSpPr txBox="1">
            <a:spLocks noGrp="1"/>
          </p:cNvSpPr>
          <p:nvPr>
            <p:ph type="body" sz="quarter" idx="26"/>
          </p:nvPr>
        </p:nvSpPr>
        <p:spPr>
          <a:xfrm>
            <a:off x="6202507" y="6360316"/>
            <a:ext cx="5357879"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07" name="Google Shape;57;p29"/>
          <p:cNvSpPr txBox="1">
            <a:spLocks noGrp="1"/>
          </p:cNvSpPr>
          <p:nvPr>
            <p:ph type="body" sz="quarter" idx="27"/>
          </p:nvPr>
        </p:nvSpPr>
        <p:spPr>
          <a:xfrm>
            <a:off x="614451" y="10956735"/>
            <a:ext cx="5786138"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08" name="Google Shape;58;p29"/>
          <p:cNvSpPr txBox="1">
            <a:spLocks noGrp="1"/>
          </p:cNvSpPr>
          <p:nvPr>
            <p:ph type="body" sz="quarter" idx="28"/>
          </p:nvPr>
        </p:nvSpPr>
        <p:spPr>
          <a:xfrm>
            <a:off x="6202507" y="10956735"/>
            <a:ext cx="5357879" cy="647140"/>
          </a:xfrm>
          <a:prstGeom prst="rect">
            <a:avLst/>
          </a:prstGeom>
        </p:spPr>
        <p:txBody>
          <a:bodyPr lIns="45699" tIns="45699" rIns="45699" bIns="45699">
            <a:normAutofit/>
          </a:bodyPr>
          <a:lstStyle/>
          <a:p>
            <a:pPr marL="228600">
              <a:defRPr sz="3600" b="1">
                <a:latin typeface="Helvetica Neue"/>
                <a:ea typeface="Helvetica Neue"/>
                <a:cs typeface="Helvetica Neue"/>
                <a:sym typeface="Helvetica Neue"/>
              </a:defRPr>
            </a:pPr>
            <a:endParaRPr/>
          </a:p>
        </p:txBody>
      </p:sp>
      <p:sp>
        <p:nvSpPr>
          <p:cNvPr id="109" name="Google Shape;59;p29"/>
          <p:cNvSpPr>
            <a:spLocks noGrp="1"/>
          </p:cNvSpPr>
          <p:nvPr>
            <p:ph type="pic" idx="29"/>
          </p:nvPr>
        </p:nvSpPr>
        <p:spPr>
          <a:xfrm>
            <a:off x="12336463" y="0"/>
            <a:ext cx="12047537" cy="13716000"/>
          </a:xfrm>
          <a:prstGeom prst="rect">
            <a:avLst/>
          </a:prstGeom>
        </p:spPr>
        <p:txBody>
          <a:bodyPr lIns="91439" rIns="91439"/>
          <a:lstStyle/>
          <a:p>
            <a:endParaRPr/>
          </a:p>
        </p:txBody>
      </p:sp>
      <p:sp>
        <p:nvSpPr>
          <p:cNvPr id="110" name="Номер слайда"/>
          <p:cNvSpPr txBox="1">
            <a:spLocks noGrp="1"/>
          </p:cNvSpPr>
          <p:nvPr>
            <p:ph type="sldNum" sz="quarter" idx="2"/>
          </p:nvPr>
        </p:nvSpPr>
        <p:spPr>
          <a:xfrm>
            <a:off x="23133701" y="698367"/>
            <a:ext cx="396749" cy="411734"/>
          </a:xfrm>
          <a:prstGeom prst="rect">
            <a:avLst/>
          </a:prstGeom>
        </p:spPr>
        <p:txBody>
          <a:bodyPr/>
          <a:lstStyle>
            <a:lvl1pPr algn="ct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большой список">
    <p:bg>
      <p:bgPr>
        <a:solidFill>
          <a:srgbClr val="FFFFFF"/>
        </a:solidFill>
        <a:effectLst/>
      </p:bgPr>
    </p:bg>
    <p:spTree>
      <p:nvGrpSpPr>
        <p:cNvPr id="1" name=""/>
        <p:cNvGrpSpPr/>
        <p:nvPr/>
      </p:nvGrpSpPr>
      <p:grpSpPr>
        <a:xfrm>
          <a:off x="0" y="0"/>
          <a:ext cx="0" cy="0"/>
          <a:chOff x="0" y="0"/>
          <a:chExt cx="0" cy="0"/>
        </a:xfrm>
      </p:grpSpPr>
      <p:sp>
        <p:nvSpPr>
          <p:cNvPr id="117"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118" name="Google Shape;8;p21" descr="Google Shape;8;p21"/>
          <p:cNvPicPr>
            <a:picLocks noChangeAspect="1"/>
          </p:cNvPicPr>
          <p:nvPr/>
        </p:nvPicPr>
        <p:blipFill>
          <a:blip r:embed="rId2"/>
          <a:stretch>
            <a:fillRect/>
          </a:stretch>
        </p:blipFill>
        <p:spPr>
          <a:xfrm>
            <a:off x="591775" y="769628"/>
            <a:ext cx="1865324" cy="321526"/>
          </a:xfrm>
          <a:prstGeom prst="rect">
            <a:avLst/>
          </a:prstGeom>
          <a:ln w="12700">
            <a:miter lim="400000"/>
          </a:ln>
        </p:spPr>
      </p:pic>
      <p:sp>
        <p:nvSpPr>
          <p:cNvPr id="119" name="Уровень текста 1…"/>
          <p:cNvSpPr txBox="1">
            <a:spLocks noGrp="1"/>
          </p:cNvSpPr>
          <p:nvPr>
            <p:ph type="body" sz="quarter" idx="1"/>
          </p:nvPr>
        </p:nvSpPr>
        <p:spPr>
          <a:xfrm>
            <a:off x="614451" y="1633685"/>
            <a:ext cx="9629311" cy="920277"/>
          </a:xfrm>
          <a:prstGeom prst="rect">
            <a:avLst/>
          </a:prstGeom>
        </p:spPr>
        <p:txBody>
          <a:bodyPr lIns="45699" tIns="45699" rIns="45699" bIns="45699">
            <a:normAutofit/>
          </a:bodyPr>
          <a:lstStyle>
            <a:lvl1pPr indent="228600">
              <a:lnSpc>
                <a:spcPct val="90000"/>
              </a:lnSpc>
              <a:defRPr sz="5300" b="1">
                <a:latin typeface="Helvetica Neue"/>
                <a:ea typeface="Helvetica Neue"/>
                <a:cs typeface="Helvetica Neue"/>
                <a:sym typeface="Helvetica Neue"/>
              </a:defRPr>
            </a:lvl1pPr>
            <a:lvl2pPr indent="685800">
              <a:lnSpc>
                <a:spcPct val="90000"/>
              </a:lnSpc>
              <a:defRPr sz="5300" b="1">
                <a:latin typeface="Helvetica Neue"/>
                <a:ea typeface="Helvetica Neue"/>
                <a:cs typeface="Helvetica Neue"/>
                <a:sym typeface="Helvetica Neue"/>
              </a:defRPr>
            </a:lvl2pPr>
            <a:lvl3pPr indent="1143000">
              <a:lnSpc>
                <a:spcPct val="90000"/>
              </a:lnSpc>
              <a:defRPr sz="5300" b="1">
                <a:latin typeface="Helvetica Neue"/>
                <a:ea typeface="Helvetica Neue"/>
                <a:cs typeface="Helvetica Neue"/>
                <a:sym typeface="Helvetica Neue"/>
              </a:defRPr>
            </a:lvl3pPr>
            <a:lvl4pPr indent="1600200">
              <a:lnSpc>
                <a:spcPct val="90000"/>
              </a:lnSpc>
              <a:defRPr sz="5300" b="1">
                <a:latin typeface="Helvetica Neue"/>
                <a:ea typeface="Helvetica Neue"/>
                <a:cs typeface="Helvetica Neue"/>
                <a:sym typeface="Helvetica Neue"/>
              </a:defRPr>
            </a:lvl4pPr>
            <a:lvl5pPr indent="2057400">
              <a:lnSpc>
                <a:spcPct val="90000"/>
              </a:lnSpc>
              <a:defRPr sz="5300" b="1">
                <a:latin typeface="Helvetica Neue"/>
                <a:ea typeface="Helvetica Neue"/>
                <a:cs typeface="Helvetica Neue"/>
                <a:sym typeface="Helvetica Neue"/>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0" name="Google Shape;63;p30"/>
          <p:cNvSpPr txBox="1">
            <a:spLocks noGrp="1"/>
          </p:cNvSpPr>
          <p:nvPr>
            <p:ph type="body" sz="quarter" idx="21"/>
          </p:nvPr>
        </p:nvSpPr>
        <p:spPr>
          <a:xfrm>
            <a:off x="3283010" y="6261746"/>
            <a:ext cx="7950746" cy="2432942"/>
          </a:xfrm>
          <a:prstGeom prst="rect">
            <a:avLst/>
          </a:prstGeom>
        </p:spPr>
        <p:txBody>
          <a:bodyPr lIns="45699" tIns="45699" rIns="45699" bIns="45699">
            <a:normAutofit/>
          </a:bodyPr>
          <a:lstStyle/>
          <a:p>
            <a:pPr marL="228600">
              <a:lnSpc>
                <a:spcPct val="90000"/>
              </a:lnSpc>
              <a:defRPr sz="5300" b="1">
                <a:latin typeface="Helvetica Neue"/>
                <a:ea typeface="Helvetica Neue"/>
                <a:cs typeface="Helvetica Neue"/>
                <a:sym typeface="Helvetica Neue"/>
              </a:defRPr>
            </a:pPr>
            <a:endParaRPr/>
          </a:p>
        </p:txBody>
      </p:sp>
      <p:sp>
        <p:nvSpPr>
          <p:cNvPr id="121" name="Google Shape;64;p30"/>
          <p:cNvSpPr>
            <a:spLocks noGrp="1"/>
          </p:cNvSpPr>
          <p:nvPr>
            <p:ph type="pic" sz="quarter" idx="22"/>
          </p:nvPr>
        </p:nvSpPr>
        <p:spPr>
          <a:xfrm>
            <a:off x="773541" y="6401348"/>
            <a:ext cx="1535562" cy="1848943"/>
          </a:xfrm>
          <a:prstGeom prst="rect">
            <a:avLst/>
          </a:prstGeom>
        </p:spPr>
        <p:txBody>
          <a:bodyPr lIns="91439" rIns="91439"/>
          <a:lstStyle/>
          <a:p>
            <a:endParaRPr/>
          </a:p>
        </p:txBody>
      </p:sp>
      <p:sp>
        <p:nvSpPr>
          <p:cNvPr id="122" name="Google Shape;65;p30"/>
          <p:cNvSpPr txBox="1">
            <a:spLocks noGrp="1"/>
          </p:cNvSpPr>
          <p:nvPr>
            <p:ph type="body" sz="quarter" idx="23"/>
          </p:nvPr>
        </p:nvSpPr>
        <p:spPr>
          <a:xfrm>
            <a:off x="3283010" y="9359307"/>
            <a:ext cx="7950746" cy="2432943"/>
          </a:xfrm>
          <a:prstGeom prst="rect">
            <a:avLst/>
          </a:prstGeom>
        </p:spPr>
        <p:txBody>
          <a:bodyPr lIns="45699" tIns="45699" rIns="45699" bIns="45699">
            <a:normAutofit/>
          </a:bodyPr>
          <a:lstStyle/>
          <a:p>
            <a:pPr marL="228600">
              <a:lnSpc>
                <a:spcPct val="90000"/>
              </a:lnSpc>
              <a:defRPr sz="5300" b="1">
                <a:latin typeface="Helvetica Neue"/>
                <a:ea typeface="Helvetica Neue"/>
                <a:cs typeface="Helvetica Neue"/>
                <a:sym typeface="Helvetica Neue"/>
              </a:defRPr>
            </a:pPr>
            <a:endParaRPr/>
          </a:p>
        </p:txBody>
      </p:sp>
      <p:sp>
        <p:nvSpPr>
          <p:cNvPr id="123" name="Google Shape;66;p30"/>
          <p:cNvSpPr>
            <a:spLocks noGrp="1"/>
          </p:cNvSpPr>
          <p:nvPr>
            <p:ph type="pic" sz="quarter" idx="24"/>
          </p:nvPr>
        </p:nvSpPr>
        <p:spPr>
          <a:xfrm>
            <a:off x="744317" y="9498192"/>
            <a:ext cx="1773836" cy="1994313"/>
          </a:xfrm>
          <a:prstGeom prst="rect">
            <a:avLst/>
          </a:prstGeom>
        </p:spPr>
        <p:txBody>
          <a:bodyPr lIns="91439" rIns="91439"/>
          <a:lstStyle/>
          <a:p>
            <a:endParaRPr/>
          </a:p>
        </p:txBody>
      </p:sp>
      <p:sp>
        <p:nvSpPr>
          <p:cNvPr id="124" name="Google Shape;67;p30"/>
          <p:cNvSpPr>
            <a:spLocks noGrp="1"/>
          </p:cNvSpPr>
          <p:nvPr>
            <p:ph type="pic" sz="quarter" idx="25"/>
          </p:nvPr>
        </p:nvSpPr>
        <p:spPr>
          <a:xfrm>
            <a:off x="12534754" y="6172786"/>
            <a:ext cx="2574089" cy="2356866"/>
          </a:xfrm>
          <a:prstGeom prst="rect">
            <a:avLst/>
          </a:prstGeom>
        </p:spPr>
        <p:txBody>
          <a:bodyPr lIns="91439" rIns="91439"/>
          <a:lstStyle/>
          <a:p>
            <a:endParaRPr/>
          </a:p>
        </p:txBody>
      </p:sp>
      <p:sp>
        <p:nvSpPr>
          <p:cNvPr id="125" name="Google Shape;68;p30"/>
          <p:cNvSpPr txBox="1">
            <a:spLocks noGrp="1"/>
          </p:cNvSpPr>
          <p:nvPr>
            <p:ph type="body" sz="quarter" idx="26"/>
          </p:nvPr>
        </p:nvSpPr>
        <p:spPr>
          <a:xfrm>
            <a:off x="15001174" y="6293291"/>
            <a:ext cx="7571014" cy="2432942"/>
          </a:xfrm>
          <a:prstGeom prst="rect">
            <a:avLst/>
          </a:prstGeom>
        </p:spPr>
        <p:txBody>
          <a:bodyPr lIns="45699" tIns="45699" rIns="45699" bIns="45699">
            <a:normAutofit/>
          </a:bodyPr>
          <a:lstStyle/>
          <a:p>
            <a:pPr marL="228600">
              <a:lnSpc>
                <a:spcPct val="90000"/>
              </a:lnSpc>
              <a:defRPr sz="5300" b="1">
                <a:latin typeface="Helvetica Neue"/>
                <a:ea typeface="Helvetica Neue"/>
                <a:cs typeface="Helvetica Neue"/>
                <a:sym typeface="Helvetica Neue"/>
              </a:defRPr>
            </a:pPr>
            <a:endParaRPr/>
          </a:p>
        </p:txBody>
      </p:sp>
      <p:sp>
        <p:nvSpPr>
          <p:cNvPr id="126" name="Номер слайда"/>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Google Shape;6;p21"/>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000000"/>
                </a:solidFill>
                <a:latin typeface="Helvetica Neue"/>
                <a:ea typeface="Helvetica Neue"/>
                <a:cs typeface="Helvetica Neue"/>
                <a:sym typeface="Helvetica Neue"/>
              </a:defRPr>
            </a:pPr>
            <a:r>
              <a:t>Москва | 2024</a:t>
            </a:r>
          </a:p>
        </p:txBody>
      </p:sp>
      <p:pic>
        <p:nvPicPr>
          <p:cNvPr id="3" name="Google Shape;8;p21" descr="Google Shape;8;p21"/>
          <p:cNvPicPr>
            <a:picLocks noChangeAspect="1"/>
          </p:cNvPicPr>
          <p:nvPr/>
        </p:nvPicPr>
        <p:blipFill>
          <a:blip r:embed="rId18"/>
          <a:stretch>
            <a:fillRect/>
          </a:stretch>
        </p:blipFill>
        <p:spPr>
          <a:xfrm>
            <a:off x="591775" y="769628"/>
            <a:ext cx="1865324" cy="321526"/>
          </a:xfrm>
          <a:prstGeom prst="rect">
            <a:avLst/>
          </a:prstGeom>
          <a:ln w="12700">
            <a:miter lim="400000"/>
          </a:ln>
        </p:spPr>
      </p:pic>
      <p:sp>
        <p:nvSpPr>
          <p:cNvPr id="4" name="Google Shape;45;p28"/>
          <p:cNvSpPr txBox="1"/>
          <p:nvPr/>
        </p:nvSpPr>
        <p:spPr>
          <a:xfrm>
            <a:off x="3514723" y="725175"/>
            <a:ext cx="2536201" cy="411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defRPr sz="2000" b="1">
                <a:solidFill>
                  <a:srgbClr val="FFFFFF"/>
                </a:solidFill>
                <a:latin typeface="Helvetica Neue"/>
                <a:ea typeface="Helvetica Neue"/>
                <a:cs typeface="Helvetica Neue"/>
                <a:sym typeface="Helvetica Neue"/>
              </a:defRPr>
            </a:pPr>
            <a:r>
              <a:t>Москва | 2024</a:t>
            </a:r>
          </a:p>
        </p:txBody>
      </p:sp>
      <p:pic>
        <p:nvPicPr>
          <p:cNvPr id="5" name="Google Shape;47;p28" descr="Google Shape;47;p28"/>
          <p:cNvPicPr>
            <a:picLocks noChangeAspect="1"/>
          </p:cNvPicPr>
          <p:nvPr/>
        </p:nvPicPr>
        <p:blipFill>
          <a:blip r:embed="rId19"/>
          <a:stretch>
            <a:fillRect/>
          </a:stretch>
        </p:blipFill>
        <p:spPr>
          <a:xfrm>
            <a:off x="667975" y="769625"/>
            <a:ext cx="1865324" cy="321526"/>
          </a:xfrm>
          <a:prstGeom prst="rect">
            <a:avLst/>
          </a:prstGeom>
          <a:ln w="12700">
            <a:miter lim="400000"/>
          </a:ln>
        </p:spPr>
      </p:pic>
      <p:sp>
        <p:nvSpPr>
          <p:cNvPr id="6" name="Текст заголовка"/>
          <p:cNvSpPr txBox="1">
            <a:spLocks noGrp="1"/>
          </p:cNvSpPr>
          <p:nvPr>
            <p:ph type="title"/>
          </p:nvPr>
        </p:nvSpPr>
        <p:spPr>
          <a:xfrm>
            <a:off x="1219200" y="184149"/>
            <a:ext cx="21945600" cy="3016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Текст заголовка</a:t>
            </a:r>
          </a:p>
        </p:txBody>
      </p:sp>
      <p:sp>
        <p:nvSpPr>
          <p:cNvPr id="7" name="Уровень текста 1…"/>
          <p:cNvSpPr txBox="1">
            <a:spLocks noGrp="1"/>
          </p:cNvSpPr>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 name="Номер слайда"/>
          <p:cNvSpPr txBox="1">
            <a:spLocks noGrp="1"/>
          </p:cNvSpPr>
          <p:nvPr>
            <p:ph type="sldNum" sz="quarter" idx="2"/>
          </p:nvPr>
        </p:nvSpPr>
        <p:spPr>
          <a:xfrm>
            <a:off x="23352176" y="698367"/>
            <a:ext cx="396749" cy="411734"/>
          </a:xfrm>
          <a:prstGeom prst="rect">
            <a:avLst/>
          </a:prstGeom>
          <a:ln w="12700">
            <a:miter lim="400000"/>
          </a:ln>
        </p:spPr>
        <p:txBody>
          <a:bodyPr wrap="none" lIns="50800" tIns="50800" rIns="50800" bIns="50800" anchor="b">
            <a:spAutoFit/>
          </a:bodyPr>
          <a:lstStyle>
            <a:lvl1pPr algn="r">
              <a:defRPr sz="2000" b="1">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9pPr>
    </p:titleStyle>
    <p:bodyStyle>
      <a:lvl1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Helvetica Neue"/>
        </a:defRPr>
      </a:lvl1pPr>
      <a:lvl2pPr marL="0" marR="0" indent="0" algn="r" defTabSz="914400" rtl="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Helvetica Neue"/>
        </a:defRPr>
      </a:lvl2pPr>
      <a:lvl3pPr marL="0" marR="0" indent="0" algn="r" defTabSz="914400" rtl="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Helvetica Neue"/>
        </a:defRPr>
      </a:lvl3pPr>
      <a:lvl4pPr marL="0" marR="0" indent="0" algn="r" defTabSz="914400" rtl="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Helvetica Neue"/>
        </a:defRPr>
      </a:lvl4pPr>
      <a:lvl5pPr marL="0" marR="0" indent="0" algn="r" defTabSz="914400" rtl="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Helvetica Neue"/>
        </a:defRPr>
      </a:lvl5pPr>
      <a:lvl6pPr marL="0" marR="0" indent="0" algn="r" defTabSz="914400" rtl="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Helvetica Neue"/>
        </a:defRPr>
      </a:lvl6pPr>
      <a:lvl7pPr marL="0" marR="0" indent="0" algn="r" defTabSz="914400" rtl="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Helvetica Neue"/>
        </a:defRPr>
      </a:lvl7pPr>
      <a:lvl8pPr marL="0" marR="0" indent="0" algn="r" defTabSz="914400" rtl="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Helvetica Neue"/>
        </a:defRPr>
      </a:lvl8pPr>
      <a:lvl9pPr marL="0" marR="0" indent="0" algn="r" defTabSz="914400" rtl="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tkdodo.eu/blog/inside-react-query"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7.mov"/><Relationship Id="rId1" Type="http://schemas.microsoft.com/office/2007/relationships/media" Target="../media/media7.mov"/><Relationship Id="rId5" Type="http://schemas.openxmlformats.org/officeDocument/2006/relationships/image" Target="../media/image32.png"/><Relationship Id="rId4"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Google Shape;138;p1" descr="Google Shape;138;p1"/>
          <p:cNvPicPr>
            <a:picLocks noChangeAspect="1"/>
          </p:cNvPicPr>
          <p:nvPr/>
        </p:nvPicPr>
        <p:blipFill>
          <a:blip r:embed="rId3"/>
          <a:stretch>
            <a:fillRect/>
          </a:stretch>
        </p:blipFill>
        <p:spPr>
          <a:xfrm>
            <a:off x="598487" y="669778"/>
            <a:ext cx="3588462" cy="555244"/>
          </a:xfrm>
          <a:prstGeom prst="rect">
            <a:avLst/>
          </a:prstGeom>
          <a:ln w="12700">
            <a:miter lim="400000"/>
          </a:ln>
        </p:spPr>
      </p:pic>
      <p:pic>
        <p:nvPicPr>
          <p:cNvPr id="249" name="Google Shape;139;p1" descr="Google Shape;139;p1"/>
          <p:cNvPicPr>
            <a:picLocks noChangeAspect="1"/>
          </p:cNvPicPr>
          <p:nvPr/>
        </p:nvPicPr>
        <p:blipFill>
          <a:blip r:embed="rId4"/>
          <a:stretch>
            <a:fillRect/>
          </a:stretch>
        </p:blipFill>
        <p:spPr>
          <a:xfrm>
            <a:off x="22671727" y="736135"/>
            <a:ext cx="928638" cy="669202"/>
          </a:xfrm>
          <a:prstGeom prst="rect">
            <a:avLst/>
          </a:prstGeom>
          <a:ln w="12700">
            <a:miter lim="400000"/>
          </a:ln>
        </p:spPr>
      </p:pic>
      <p:sp>
        <p:nvSpPr>
          <p:cNvPr id="250" name="Google Shape;140;p1"/>
          <p:cNvSpPr txBox="1">
            <a:spLocks noGrp="1"/>
          </p:cNvSpPr>
          <p:nvPr>
            <p:ph type="subTitle" sz="half" idx="1"/>
          </p:nvPr>
        </p:nvSpPr>
        <p:spPr>
          <a:xfrm>
            <a:off x="640668" y="2475528"/>
            <a:ext cx="16293182" cy="6878209"/>
          </a:xfrm>
          <a:prstGeom prst="rect">
            <a:avLst/>
          </a:prstGeom>
        </p:spPr>
        <p:txBody>
          <a:bodyPr/>
          <a:lstStyle/>
          <a:p>
            <a:pPr marL="0" defTabSz="786384">
              <a:defRPr sz="13760"/>
            </a:pPr>
            <a:r>
              <a:t>Как мы сократили TTM создания</a:t>
            </a:r>
          </a:p>
          <a:p>
            <a:pPr marL="0" defTabSz="786384">
              <a:defRPr sz="13760"/>
            </a:pPr>
            <a:r>
              <a:t>дашбордов? </a:t>
            </a:r>
          </a:p>
        </p:txBody>
      </p:sp>
      <p:sp>
        <p:nvSpPr>
          <p:cNvPr id="251" name="Google Shape;141;p1"/>
          <p:cNvSpPr txBox="1"/>
          <p:nvPr/>
        </p:nvSpPr>
        <p:spPr>
          <a:xfrm>
            <a:off x="609679" y="12471410"/>
            <a:ext cx="6436802" cy="64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lvl1pPr>
              <a:defRPr sz="3600" b="1">
                <a:solidFill>
                  <a:srgbClr val="FFFFFF"/>
                </a:solidFill>
                <a:latin typeface="Helvetica Neue"/>
                <a:ea typeface="Helvetica Neue"/>
                <a:cs typeface="Helvetica Neue"/>
                <a:sym typeface="Helvetica Neue"/>
              </a:defRPr>
            </a:lvl1pPr>
          </a:lstStyle>
          <a:p>
            <a:r>
              <a:t>Анар Багиров</a:t>
            </a:r>
          </a:p>
        </p:txBody>
      </p:sp>
      <p:sp>
        <p:nvSpPr>
          <p:cNvPr id="252" name="Google Shape;142;p1"/>
          <p:cNvSpPr txBox="1">
            <a:spLocks noGrp="1"/>
          </p:cNvSpPr>
          <p:nvPr>
            <p:ph type="body" idx="22"/>
          </p:nvPr>
        </p:nvSpPr>
        <p:spPr>
          <a:xfrm>
            <a:off x="6209645" y="12471410"/>
            <a:ext cx="8535900" cy="6465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3600" b="1">
                <a:solidFill>
                  <a:srgbClr val="FFFFFF"/>
                </a:solidFill>
                <a:latin typeface="Helvetica Neue"/>
                <a:ea typeface="Helvetica Neue"/>
                <a:cs typeface="Helvetica Neue"/>
                <a:sym typeface="Helvetica Neue"/>
              </a:defRPr>
            </a:lvl1pPr>
          </a:lstStyle>
          <a:p>
            <a:r>
              <a:t>Старший инженер</a:t>
            </a:r>
          </a:p>
        </p:txBody>
      </p:sp>
      <p:sp>
        <p:nvSpPr>
          <p:cNvPr id="253" name="Google Shape;145;p1"/>
          <p:cNvSpPr txBox="1"/>
          <p:nvPr/>
        </p:nvSpPr>
        <p:spPr>
          <a:xfrm>
            <a:off x="1021821" y="9100939"/>
            <a:ext cx="10611002" cy="1200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lvl1pPr>
              <a:defRPr sz="3600" b="1">
                <a:solidFill>
                  <a:srgbClr val="000000"/>
                </a:solidFill>
                <a:latin typeface="Helvetica Neue"/>
                <a:ea typeface="Helvetica Neue"/>
                <a:cs typeface="Helvetica Neue"/>
                <a:sym typeface="Helvetica Neue"/>
              </a:defRPr>
            </a:lvl1pPr>
          </a:lstStyle>
          <a:p>
            <a:r>
              <a:t>ВНИМАНИЕ! ЭТО ШАБЛОН, его надо скопировать себе, а не работать в нем.</a:t>
            </a:r>
          </a:p>
        </p:txBody>
      </p:sp>
      <p:pic>
        <p:nvPicPr>
          <p:cNvPr id="254" name="Picture 1" descr="Picture 1"/>
          <p:cNvPicPr>
            <a:picLocks noChangeAspect="1"/>
          </p:cNvPicPr>
          <p:nvPr/>
        </p:nvPicPr>
        <p:blipFill>
          <a:blip r:embed="rId5"/>
          <a:stretch>
            <a:fillRect/>
          </a:stretch>
        </p:blipFill>
        <p:spPr>
          <a:xfrm>
            <a:off x="13923807" y="1405336"/>
            <a:ext cx="9018592" cy="901859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10</a:t>
            </a:fld>
            <a:endParaRPr/>
          </a:p>
        </p:txBody>
      </p:sp>
      <p:sp>
        <p:nvSpPr>
          <p:cNvPr id="314" name="Google Shape;290;g298c0ab80aa_1_198"/>
          <p:cNvSpPr txBox="1">
            <a:spLocks noGrp="1"/>
          </p:cNvSpPr>
          <p:nvPr>
            <p:ph type="body" idx="23"/>
          </p:nvPr>
        </p:nvSpPr>
        <p:spPr>
          <a:xfrm>
            <a:off x="611267" y="1632574"/>
            <a:ext cx="23161466"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Шаг 3.2: Добавить параметр в SQL-запрос графика</a:t>
            </a:r>
          </a:p>
        </p:txBody>
      </p:sp>
      <p:pic>
        <p:nvPicPr>
          <p:cNvPr id="315" name="Запись экрана 2024-08-29 в 11.30.43.mov" descr="Запись экрана 2024-08-29 в 11.30.43.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725333" y="3251200"/>
            <a:ext cx="16933335" cy="10160000"/>
          </a:xfrm>
          <a:prstGeom prst="rect">
            <a:avLst/>
          </a:prstGeom>
          <a:ln w="12700">
            <a:miter lim="400000"/>
          </a:ln>
          <a:effectLst>
            <a:outerShdw blurRad="190500" dir="5400000" rotWithShape="0">
              <a:srgbClr val="000000">
                <a:alpha val="1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50" fill="hold"/>
                                        <p:tgtEl>
                                          <p:spTgt spid="3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15"/>
                </p:tgtEl>
              </p:cMediaNode>
            </p:video>
            <p:seq concurrent="1" prevAc="none" nextAc="seek">
              <p:cTn id="8" restart="whenNotActive" fill="hold" evtFilter="cancelBubble" nodeType="interactiveSeq">
                <p:stCondLst>
                  <p:cond evt="onClick" delay="0">
                    <p:tgtEl>
                      <p:spTgt spid="3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5"/>
                                        </p:tgtEl>
                                      </p:cBhvr>
                                    </p:cmd>
                                  </p:childTnLst>
                                </p:cTn>
                              </p:par>
                            </p:childTnLst>
                          </p:cTn>
                        </p:par>
                      </p:childTnLst>
                    </p:cTn>
                  </p:par>
                </p:childTnLst>
              </p:cTn>
              <p:nextCondLst>
                <p:cond evt="onClick" delay="0">
                  <p:tgtEl>
                    <p:spTgt spid="3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11</a:t>
            </a:fld>
            <a:endParaRPr/>
          </a:p>
        </p:txBody>
      </p:sp>
      <p:sp>
        <p:nvSpPr>
          <p:cNvPr id="320" name="Google Shape;290;g298c0ab80aa_1_198"/>
          <p:cNvSpPr txBox="1">
            <a:spLocks noGrp="1"/>
          </p:cNvSpPr>
          <p:nvPr>
            <p:ph type="body" idx="23"/>
          </p:nvPr>
        </p:nvSpPr>
        <p:spPr>
          <a:xfrm>
            <a:off x="611267" y="1632574"/>
            <a:ext cx="23161466"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Шаг 4: Необходимо ли создать еще один график?</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12</a:t>
            </a:fld>
            <a:endParaRPr/>
          </a:p>
        </p:txBody>
      </p:sp>
      <p:sp>
        <p:nvSpPr>
          <p:cNvPr id="325" name="Google Shape;290;g298c0ab80aa_1_198"/>
          <p:cNvSpPr txBox="1">
            <a:spLocks noGrp="1"/>
          </p:cNvSpPr>
          <p:nvPr>
            <p:ph type="body" idx="23"/>
          </p:nvPr>
        </p:nvSpPr>
        <p:spPr>
          <a:xfrm>
            <a:off x="611267" y="1632574"/>
            <a:ext cx="23161466"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Шаг 5: Создать дашборд</a:t>
            </a:r>
          </a:p>
        </p:txBody>
      </p:sp>
      <p:pic>
        <p:nvPicPr>
          <p:cNvPr id="326" name="Запись экрана 2024-08-29 в 11.33.46.mov" descr="Запись экрана 2024-08-29 в 11.33.46.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725333" y="3245097"/>
            <a:ext cx="16933335" cy="10160001"/>
          </a:xfrm>
          <a:prstGeom prst="rect">
            <a:avLst/>
          </a:prstGeom>
          <a:ln w="12700">
            <a:miter lim="400000"/>
          </a:ln>
          <a:effectLst>
            <a:outerShdw blurRad="190500" dir="5400000" rotWithShape="0">
              <a:srgbClr val="000000">
                <a:alpha val="1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6" fill="hold"/>
                                        <p:tgtEl>
                                          <p:spTgt spid="3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26"/>
                </p:tgtEl>
              </p:cMediaNode>
            </p:video>
            <p:seq concurrent="1" prevAc="none" nextAc="seek">
              <p:cTn id="8" restart="whenNotActive" fill="hold" evtFilter="cancelBubble" nodeType="interactiveSeq">
                <p:stCondLst>
                  <p:cond evt="onClick" delay="0">
                    <p:tgtEl>
                      <p:spTgt spid="3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6"/>
                                        </p:tgtEl>
                                      </p:cBhvr>
                                    </p:cmd>
                                  </p:childTnLst>
                                </p:cTn>
                              </p:par>
                            </p:childTnLst>
                          </p:cTn>
                        </p:par>
                      </p:childTnLst>
                    </p:cTn>
                  </p:par>
                </p:childTnLst>
              </p:cTn>
              <p:nextCondLst>
                <p:cond evt="onClick" delay="0">
                  <p:tgtEl>
                    <p:spTgt spid="32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13</a:t>
            </a:fld>
            <a:endParaRPr/>
          </a:p>
        </p:txBody>
      </p:sp>
      <p:sp>
        <p:nvSpPr>
          <p:cNvPr id="331" name="Google Shape;290;g298c0ab80aa_1_198"/>
          <p:cNvSpPr txBox="1">
            <a:spLocks noGrp="1"/>
          </p:cNvSpPr>
          <p:nvPr>
            <p:ph type="body" idx="23"/>
          </p:nvPr>
        </p:nvSpPr>
        <p:spPr>
          <a:xfrm>
            <a:off x="611267" y="1632574"/>
            <a:ext cx="23161466"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Шаг 7: Добавить графики на дашборд</a:t>
            </a:r>
          </a:p>
        </p:txBody>
      </p:sp>
      <p:pic>
        <p:nvPicPr>
          <p:cNvPr id="332" name="Запись экрана 2024-08-29 в 11.34.44.mov" descr="Запись экрана 2024-08-29 в 11.34.44.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725333" y="3245097"/>
            <a:ext cx="16933335" cy="10160001"/>
          </a:xfrm>
          <a:prstGeom prst="rect">
            <a:avLst/>
          </a:prstGeom>
          <a:ln w="12700">
            <a:miter lim="400000"/>
          </a:ln>
          <a:effectLst>
            <a:outerShdw blurRad="190500" dir="5400000" rotWithShape="0">
              <a:srgbClr val="000000">
                <a:alpha val="1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6" fill="hold"/>
                                        <p:tgtEl>
                                          <p:spTgt spid="3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32"/>
                </p:tgtEl>
              </p:cMediaNode>
            </p:video>
            <p:seq concurrent="1" prevAc="none" nextAc="seek">
              <p:cTn id="8" restart="whenNotActive" fill="hold" evtFilter="cancelBubble" nodeType="interactiveSeq">
                <p:stCondLst>
                  <p:cond evt="onClick" delay="0">
                    <p:tgtEl>
                      <p:spTgt spid="3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2"/>
                                        </p:tgtEl>
                                      </p:cBhvr>
                                    </p:cmd>
                                  </p:childTnLst>
                                </p:cTn>
                              </p:par>
                            </p:childTnLst>
                          </p:cTn>
                        </p:par>
                      </p:childTnLst>
                    </p:cTn>
                  </p:par>
                </p:childTnLst>
              </p:cTn>
              <p:nextCondLst>
                <p:cond evt="onClick" delay="0">
                  <p:tgtEl>
                    <p:spTgt spid="33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14</a:t>
            </a:fld>
            <a:endParaRPr/>
          </a:p>
        </p:txBody>
      </p:sp>
      <p:sp>
        <p:nvSpPr>
          <p:cNvPr id="337"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Создание дашборда в Redash</a:t>
            </a:r>
          </a:p>
        </p:txBody>
      </p:sp>
      <p:pic>
        <p:nvPicPr>
          <p:cNvPr id="338" name="SmartData 2024 (13).png" descr="SmartData 2024 (13).png"/>
          <p:cNvPicPr>
            <a:picLocks noChangeAspect="1"/>
          </p:cNvPicPr>
          <p:nvPr/>
        </p:nvPicPr>
        <p:blipFill>
          <a:blip r:embed="rId3"/>
          <a:stretch>
            <a:fillRect/>
          </a:stretch>
        </p:blipFill>
        <p:spPr>
          <a:xfrm>
            <a:off x="495915" y="3062804"/>
            <a:ext cx="23495001" cy="841064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15</a:t>
            </a:fld>
            <a:endParaRPr/>
          </a:p>
        </p:txBody>
      </p:sp>
      <p:sp>
        <p:nvSpPr>
          <p:cNvPr id="343" name="Google Shape;290;g298c0ab80aa_1_198"/>
          <p:cNvSpPr txBox="1">
            <a:spLocks noGrp="1"/>
          </p:cNvSpPr>
          <p:nvPr>
            <p:ph type="body" idx="23"/>
          </p:nvPr>
        </p:nvSpPr>
        <p:spPr>
          <a:xfrm>
            <a:off x="611267" y="1632574"/>
            <a:ext cx="2289543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Что еще может влиять на время создания дашборда?</a:t>
            </a:r>
          </a:p>
        </p:txBody>
      </p:sp>
      <p:sp>
        <p:nvSpPr>
          <p:cNvPr id="344" name="Google Shape;291;g298c0ab80aa_1_198"/>
          <p:cNvSpPr txBox="1"/>
          <p:nvPr/>
        </p:nvSpPr>
        <p:spPr>
          <a:xfrm>
            <a:off x="609600" y="2730500"/>
            <a:ext cx="22895431" cy="107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2800">
                <a:solidFill>
                  <a:srgbClr val="000000"/>
                </a:solidFill>
                <a:latin typeface="Helvetica Neue"/>
                <a:ea typeface="Helvetica Neue"/>
                <a:cs typeface="Helvetica Neue"/>
                <a:sym typeface="Helvetica Neue"/>
              </a:defRPr>
            </a:lvl1pPr>
          </a:lstStyle>
          <a:p>
            <a:r>
              <a:t>Видим, что 18 марта метрика более 1.5 минут</a:t>
            </a:r>
          </a:p>
        </p:txBody>
      </p:sp>
      <p:pic>
        <p:nvPicPr>
          <p:cNvPr id="345" name="Снимок экрана 2024-08-11 в 20.51.35.png" descr="Снимок экрана 2024-08-11 в 20.51.35.png"/>
          <p:cNvPicPr>
            <a:picLocks noChangeAspect="1"/>
          </p:cNvPicPr>
          <p:nvPr/>
        </p:nvPicPr>
        <p:blipFill>
          <a:blip r:embed="rId3"/>
          <a:stretch>
            <a:fillRect/>
          </a:stretch>
        </p:blipFill>
        <p:spPr>
          <a:xfrm>
            <a:off x="1714500" y="3585469"/>
            <a:ext cx="20955000" cy="938497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Google Shape;313;p9"/>
          <p:cNvSpPr txBox="1">
            <a:spLocks noGrp="1"/>
          </p:cNvSpPr>
          <p:nvPr>
            <p:ph type="sldNum" sz="quarter" idx="4294967295"/>
          </p:nvPr>
        </p:nvSpPr>
        <p:spPr>
          <a:xfrm>
            <a:off x="23219556"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16</a:t>
            </a:fld>
            <a:endParaRPr/>
          </a:p>
        </p:txBody>
      </p:sp>
      <p:sp>
        <p:nvSpPr>
          <p:cNvPr id="350" name="Google Shape;314;p9"/>
          <p:cNvSpPr txBox="1">
            <a:spLocks noGrp="1"/>
          </p:cNvSpPr>
          <p:nvPr>
            <p:ph type="body" sz="quarter" idx="1"/>
          </p:nvPr>
        </p:nvSpPr>
        <p:spPr>
          <a:xfrm>
            <a:off x="597523" y="1626224"/>
            <a:ext cx="23188954" cy="1560601"/>
          </a:xfrm>
          <a:prstGeom prst="rect">
            <a:avLst/>
          </a:prstGeom>
        </p:spPr>
        <p:txBody>
          <a:bodyPr/>
          <a:lstStyle>
            <a:lvl1pPr indent="0"/>
          </a:lstStyle>
          <a:p>
            <a:r>
              <a:t>Как оценить время создания дашбордов?</a:t>
            </a:r>
          </a:p>
        </p:txBody>
      </p:sp>
      <p:sp>
        <p:nvSpPr>
          <p:cNvPr id="351" name="Google Shape;321;p9"/>
          <p:cNvSpPr txBox="1"/>
          <p:nvPr/>
        </p:nvSpPr>
        <p:spPr>
          <a:xfrm>
            <a:off x="48422" y="14101301"/>
            <a:ext cx="6620039" cy="148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6896"/>
              </a:lnSpc>
              <a:defRPr sz="2900">
                <a:solidFill>
                  <a:srgbClr val="FFFFFF"/>
                </a:solidFill>
                <a:latin typeface="Helvetica Neue"/>
                <a:ea typeface="Helvetica Neue"/>
                <a:cs typeface="Helvetica Neue"/>
                <a:sym typeface="Helvetica Neue"/>
              </a:defRPr>
            </a:lvl1pPr>
          </a:lstStyle>
          <a:p>
            <a:r>
              <a:t>Композицию из инструментов графики можно менять в зависимости от контекста слайда</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Google Shape;313;p9"/>
          <p:cNvSpPr txBox="1">
            <a:spLocks noGrp="1"/>
          </p:cNvSpPr>
          <p:nvPr>
            <p:ph type="sldNum" sz="quarter" idx="4294967295"/>
          </p:nvPr>
        </p:nvSpPr>
        <p:spPr>
          <a:xfrm>
            <a:off x="23219556"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17</a:t>
            </a:fld>
            <a:endParaRPr/>
          </a:p>
        </p:txBody>
      </p:sp>
      <p:sp>
        <p:nvSpPr>
          <p:cNvPr id="356" name="Google Shape;314;p9"/>
          <p:cNvSpPr txBox="1">
            <a:spLocks noGrp="1"/>
          </p:cNvSpPr>
          <p:nvPr>
            <p:ph type="body" sz="quarter" idx="1"/>
          </p:nvPr>
        </p:nvSpPr>
        <p:spPr>
          <a:xfrm>
            <a:off x="597523" y="1626224"/>
            <a:ext cx="23188954" cy="1560601"/>
          </a:xfrm>
          <a:prstGeom prst="rect">
            <a:avLst/>
          </a:prstGeom>
        </p:spPr>
        <p:txBody>
          <a:bodyPr/>
          <a:lstStyle>
            <a:lvl1pPr indent="0"/>
          </a:lstStyle>
          <a:p>
            <a:r>
              <a:t>Оценка времени создания SQL-запроса</a:t>
            </a:r>
          </a:p>
        </p:txBody>
      </p:sp>
      <p:sp>
        <p:nvSpPr>
          <p:cNvPr id="357" name="Google Shape;321;p9"/>
          <p:cNvSpPr txBox="1"/>
          <p:nvPr/>
        </p:nvSpPr>
        <p:spPr>
          <a:xfrm>
            <a:off x="48422" y="14101301"/>
            <a:ext cx="6620039" cy="148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6896"/>
              </a:lnSpc>
              <a:defRPr sz="2900">
                <a:solidFill>
                  <a:srgbClr val="FFFFFF"/>
                </a:solidFill>
                <a:latin typeface="Helvetica Neue"/>
                <a:ea typeface="Helvetica Neue"/>
                <a:cs typeface="Helvetica Neue"/>
                <a:sym typeface="Helvetica Neue"/>
              </a:defRPr>
            </a:lvl1pPr>
          </a:lstStyle>
          <a:p>
            <a:r>
              <a:t>Композицию из инструментов графики можно менять в зависимости от контекста слайда</a:t>
            </a:r>
          </a:p>
        </p:txBody>
      </p:sp>
      <p:sp>
        <p:nvSpPr>
          <p:cNvPr id="358" name="Google Shape;371;g298c0ab80aa_2_118"/>
          <p:cNvSpPr txBox="1"/>
          <p:nvPr/>
        </p:nvSpPr>
        <p:spPr>
          <a:xfrm>
            <a:off x="3514730" y="3913668"/>
            <a:ext cx="7942200" cy="286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3600" b="1">
                <a:solidFill>
                  <a:srgbClr val="000000"/>
                </a:solidFill>
                <a:latin typeface="Helvetica Neue"/>
                <a:ea typeface="Helvetica Neue"/>
                <a:cs typeface="Helvetica Neue"/>
                <a:sym typeface="Helvetica Neue"/>
              </a:defRPr>
            </a:lvl1pPr>
          </a:lstStyle>
          <a:p>
            <a:r>
              <a:t>Выбираем все события, связанные с запросами и графика</a:t>
            </a:r>
          </a:p>
        </p:txBody>
      </p:sp>
      <p:sp>
        <p:nvSpPr>
          <p:cNvPr id="359" name="Google Shape;372;g298c0ab80aa_2_118"/>
          <p:cNvSpPr txBox="1"/>
          <p:nvPr/>
        </p:nvSpPr>
        <p:spPr>
          <a:xfrm>
            <a:off x="3609445" y="9056482"/>
            <a:ext cx="7942200" cy="286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defRPr sz="3600" b="1">
                <a:solidFill>
                  <a:srgbClr val="000000"/>
                </a:solidFill>
                <a:latin typeface="Helvetica Neue"/>
                <a:ea typeface="Helvetica Neue"/>
                <a:cs typeface="Helvetica Neue"/>
                <a:sym typeface="Helvetica Neue"/>
              </a:defRPr>
            </a:pPr>
            <a:r>
              <a:t>Рассчитываем длительность каждого события</a:t>
            </a:r>
            <a:br/>
            <a:r>
              <a:rPr b="0"/>
              <a:t>Время до следующего события в рамках одной сессии</a:t>
            </a:r>
          </a:p>
        </p:txBody>
      </p:sp>
      <p:pic>
        <p:nvPicPr>
          <p:cNvPr id="360" name="Google Shape;376;g298c0ab80aa_2_118" descr="Google Shape;376;g298c0ab80aa_2_118"/>
          <p:cNvPicPr>
            <a:picLocks noChangeAspect="1"/>
          </p:cNvPicPr>
          <p:nvPr/>
        </p:nvPicPr>
        <p:blipFill>
          <a:blip r:embed="rId2"/>
          <a:srcRect t="14428" b="14427"/>
          <a:stretch>
            <a:fillRect/>
          </a:stretch>
        </p:blipFill>
        <p:spPr>
          <a:xfrm>
            <a:off x="597525" y="3929362"/>
            <a:ext cx="2338815" cy="1663909"/>
          </a:xfrm>
          <a:prstGeom prst="rect">
            <a:avLst/>
          </a:prstGeom>
          <a:ln w="12700">
            <a:miter lim="400000"/>
          </a:ln>
        </p:spPr>
      </p:pic>
      <p:pic>
        <p:nvPicPr>
          <p:cNvPr id="361" name="Google Shape;377;g298c0ab80aa_2_118" descr="Google Shape;377;g298c0ab80aa_2_118"/>
          <p:cNvPicPr>
            <a:picLocks noChangeAspect="1"/>
          </p:cNvPicPr>
          <p:nvPr/>
        </p:nvPicPr>
        <p:blipFill>
          <a:blip r:embed="rId3"/>
          <a:srcRect t="14428" b="14427"/>
          <a:stretch>
            <a:fillRect/>
          </a:stretch>
        </p:blipFill>
        <p:spPr>
          <a:xfrm>
            <a:off x="597536" y="8817137"/>
            <a:ext cx="2338815" cy="1663909"/>
          </a:xfrm>
          <a:prstGeom prst="rect">
            <a:avLst/>
          </a:prstGeom>
          <a:ln w="12700">
            <a:miter lim="400000"/>
          </a:ln>
        </p:spPr>
      </p:pic>
      <p:sp>
        <p:nvSpPr>
          <p:cNvPr id="362" name="Google Shape;373;g298c0ab80aa_2_118"/>
          <p:cNvSpPr txBox="1"/>
          <p:nvPr/>
        </p:nvSpPr>
        <p:spPr>
          <a:xfrm>
            <a:off x="15527455" y="3929376"/>
            <a:ext cx="7942200" cy="341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3600" b="1">
                <a:solidFill>
                  <a:srgbClr val="000000"/>
                </a:solidFill>
                <a:latin typeface="Helvetica Neue"/>
                <a:ea typeface="Helvetica Neue"/>
                <a:cs typeface="Helvetica Neue"/>
                <a:sym typeface="Helvetica Neue"/>
              </a:defRPr>
            </a:lvl1pPr>
          </a:lstStyle>
          <a:p>
            <a:r>
              <a:t>Для каждой сессии считаем сумму длительностей всех событий</a:t>
            </a:r>
          </a:p>
        </p:txBody>
      </p:sp>
      <p:sp>
        <p:nvSpPr>
          <p:cNvPr id="363" name="Google Shape;374;g298c0ab80aa_2_118"/>
          <p:cNvSpPr txBox="1"/>
          <p:nvPr/>
        </p:nvSpPr>
        <p:spPr>
          <a:xfrm>
            <a:off x="15622147" y="8862555"/>
            <a:ext cx="7673701" cy="341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3600" b="1">
                <a:solidFill>
                  <a:srgbClr val="000000"/>
                </a:solidFill>
                <a:latin typeface="Helvetica Neue"/>
                <a:ea typeface="Helvetica Neue"/>
                <a:cs typeface="Helvetica Neue"/>
                <a:sym typeface="Helvetica Neue"/>
              </a:defRPr>
            </a:lvl1pPr>
          </a:lstStyle>
          <a:p>
            <a:r>
              <a:t>Для каждой запроса суммируем длительности всех сессий</a:t>
            </a:r>
          </a:p>
        </p:txBody>
      </p:sp>
      <p:pic>
        <p:nvPicPr>
          <p:cNvPr id="364" name="Google Shape;378;g298c0ab80aa_2_118" descr="Google Shape;378;g298c0ab80aa_2_118"/>
          <p:cNvPicPr>
            <a:picLocks noChangeAspect="1"/>
          </p:cNvPicPr>
          <p:nvPr/>
        </p:nvPicPr>
        <p:blipFill>
          <a:blip r:embed="rId4"/>
          <a:srcRect t="14428" b="14427"/>
          <a:stretch>
            <a:fillRect/>
          </a:stretch>
        </p:blipFill>
        <p:spPr>
          <a:xfrm>
            <a:off x="12624968" y="3929360"/>
            <a:ext cx="2338815" cy="1663920"/>
          </a:xfrm>
          <a:prstGeom prst="rect">
            <a:avLst/>
          </a:prstGeom>
          <a:ln w="12700">
            <a:miter lim="400000"/>
          </a:ln>
        </p:spPr>
      </p:pic>
      <p:pic>
        <p:nvPicPr>
          <p:cNvPr id="365" name="Google Shape;379;g298c0ab80aa_2_118" descr="Google Shape;379;g298c0ab80aa_2_118"/>
          <p:cNvPicPr>
            <a:picLocks noChangeAspect="1"/>
          </p:cNvPicPr>
          <p:nvPr/>
        </p:nvPicPr>
        <p:blipFill>
          <a:blip r:embed="rId5"/>
          <a:srcRect t="14428" b="14427"/>
          <a:stretch>
            <a:fillRect/>
          </a:stretch>
        </p:blipFill>
        <p:spPr>
          <a:xfrm>
            <a:off x="12624968" y="8817135"/>
            <a:ext cx="2338815" cy="166392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Google Shape;313;p9"/>
          <p:cNvSpPr txBox="1">
            <a:spLocks noGrp="1"/>
          </p:cNvSpPr>
          <p:nvPr>
            <p:ph type="sldNum" sz="quarter" idx="4294967295"/>
          </p:nvPr>
        </p:nvSpPr>
        <p:spPr>
          <a:xfrm>
            <a:off x="23219556"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18</a:t>
            </a:fld>
            <a:endParaRPr/>
          </a:p>
        </p:txBody>
      </p:sp>
      <p:sp>
        <p:nvSpPr>
          <p:cNvPr id="368" name="Google Shape;314;p9"/>
          <p:cNvSpPr txBox="1">
            <a:spLocks noGrp="1"/>
          </p:cNvSpPr>
          <p:nvPr>
            <p:ph type="body" sz="quarter" idx="1"/>
          </p:nvPr>
        </p:nvSpPr>
        <p:spPr>
          <a:xfrm>
            <a:off x="597523" y="1626224"/>
            <a:ext cx="23188954" cy="1560601"/>
          </a:xfrm>
          <a:prstGeom prst="rect">
            <a:avLst/>
          </a:prstGeom>
        </p:spPr>
        <p:txBody>
          <a:bodyPr/>
          <a:lstStyle>
            <a:lvl1pPr indent="0"/>
          </a:lstStyle>
          <a:p>
            <a:r>
              <a:t>Оценка времени создания дашбора</a:t>
            </a:r>
          </a:p>
        </p:txBody>
      </p:sp>
      <p:sp>
        <p:nvSpPr>
          <p:cNvPr id="369" name="Google Shape;321;p9"/>
          <p:cNvSpPr txBox="1"/>
          <p:nvPr/>
        </p:nvSpPr>
        <p:spPr>
          <a:xfrm>
            <a:off x="48422" y="14101301"/>
            <a:ext cx="6620039" cy="148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6896"/>
              </a:lnSpc>
              <a:defRPr sz="2900">
                <a:solidFill>
                  <a:srgbClr val="FFFFFF"/>
                </a:solidFill>
                <a:latin typeface="Helvetica Neue"/>
                <a:ea typeface="Helvetica Neue"/>
                <a:cs typeface="Helvetica Neue"/>
                <a:sym typeface="Helvetica Neue"/>
              </a:defRPr>
            </a:lvl1pPr>
          </a:lstStyle>
          <a:p>
            <a:r>
              <a:t>Композицию из инструментов графики можно менять в зависимости от контекста слайда</a:t>
            </a:r>
          </a:p>
        </p:txBody>
      </p:sp>
      <p:sp>
        <p:nvSpPr>
          <p:cNvPr id="370" name="Google Shape;371;g298c0ab80aa_2_118"/>
          <p:cNvSpPr txBox="1"/>
          <p:nvPr/>
        </p:nvSpPr>
        <p:spPr>
          <a:xfrm>
            <a:off x="3514730" y="3913668"/>
            <a:ext cx="7942200" cy="286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defTabSz="850391">
              <a:defRPr sz="3348" b="1">
                <a:solidFill>
                  <a:srgbClr val="000000"/>
                </a:solidFill>
                <a:latin typeface="Helvetica Neue"/>
                <a:ea typeface="Helvetica Neue"/>
                <a:cs typeface="Helvetica Neue"/>
                <a:sym typeface="Helvetica Neue"/>
              </a:defRPr>
            </a:pPr>
            <a:r>
              <a:t>Сумма всех запросов</a:t>
            </a:r>
          </a:p>
          <a:p>
            <a:pPr defTabSz="850391">
              <a:defRPr sz="3348">
                <a:solidFill>
                  <a:srgbClr val="000000"/>
                </a:solidFill>
                <a:latin typeface="Helvetica Neue"/>
                <a:ea typeface="Helvetica Neue"/>
                <a:cs typeface="Helvetica Neue"/>
                <a:sym typeface="Helvetica Neue"/>
              </a:defRPr>
            </a:pPr>
            <a:r>
              <a:t>Eсли запрос используется в нескольких дашбордах, то время засчитывается только в первом, распределяются они по дате создания</a:t>
            </a:r>
          </a:p>
        </p:txBody>
      </p:sp>
      <p:sp>
        <p:nvSpPr>
          <p:cNvPr id="371" name="Google Shape;372;g298c0ab80aa_2_118"/>
          <p:cNvSpPr txBox="1"/>
          <p:nvPr/>
        </p:nvSpPr>
        <p:spPr>
          <a:xfrm>
            <a:off x="3609445" y="9056482"/>
            <a:ext cx="7942200" cy="286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3600" b="1">
                <a:solidFill>
                  <a:srgbClr val="000000"/>
                </a:solidFill>
                <a:latin typeface="Helvetica Neue"/>
                <a:ea typeface="Helvetica Neue"/>
                <a:cs typeface="Helvetica Neue"/>
                <a:sym typeface="Helvetica Neue"/>
              </a:defRPr>
            </a:lvl1pPr>
          </a:lstStyle>
          <a:p>
            <a:r>
              <a:t>Считаем медианное время создания дашборда по месяцам</a:t>
            </a:r>
          </a:p>
        </p:txBody>
      </p:sp>
      <p:pic>
        <p:nvPicPr>
          <p:cNvPr id="372" name="Google Shape;376;g298c0ab80aa_2_118" descr="Google Shape;376;g298c0ab80aa_2_118"/>
          <p:cNvPicPr>
            <a:picLocks noChangeAspect="1"/>
          </p:cNvPicPr>
          <p:nvPr/>
        </p:nvPicPr>
        <p:blipFill>
          <a:blip r:embed="rId3"/>
          <a:srcRect t="14428" b="14427"/>
          <a:stretch>
            <a:fillRect/>
          </a:stretch>
        </p:blipFill>
        <p:spPr>
          <a:xfrm>
            <a:off x="597525" y="3929362"/>
            <a:ext cx="2338815" cy="1663909"/>
          </a:xfrm>
          <a:prstGeom prst="rect">
            <a:avLst/>
          </a:prstGeom>
          <a:ln w="12700">
            <a:miter lim="400000"/>
          </a:ln>
        </p:spPr>
      </p:pic>
      <p:pic>
        <p:nvPicPr>
          <p:cNvPr id="373" name="Google Shape;377;g298c0ab80aa_2_118" descr="Google Shape;377;g298c0ab80aa_2_118"/>
          <p:cNvPicPr>
            <a:picLocks noChangeAspect="1"/>
          </p:cNvPicPr>
          <p:nvPr/>
        </p:nvPicPr>
        <p:blipFill>
          <a:blip r:embed="rId4"/>
          <a:srcRect t="14428" b="14427"/>
          <a:stretch>
            <a:fillRect/>
          </a:stretch>
        </p:blipFill>
        <p:spPr>
          <a:xfrm>
            <a:off x="597536" y="8817137"/>
            <a:ext cx="2338815" cy="1663909"/>
          </a:xfrm>
          <a:prstGeom prst="rect">
            <a:avLst/>
          </a:prstGeom>
          <a:ln w="12700">
            <a:miter lim="400000"/>
          </a:ln>
        </p:spPr>
      </p:pic>
      <p:pic>
        <p:nvPicPr>
          <p:cNvPr id="374" name="Снимок экрана 2024-09-02 в 11.23.30.png" descr="Снимок экрана 2024-09-02 в 11.23.30.png"/>
          <p:cNvPicPr>
            <a:picLocks noChangeAspect="1"/>
          </p:cNvPicPr>
          <p:nvPr/>
        </p:nvPicPr>
        <p:blipFill>
          <a:blip r:embed="rId5"/>
          <a:stretch>
            <a:fillRect/>
          </a:stretch>
        </p:blipFill>
        <p:spPr>
          <a:xfrm>
            <a:off x="12377242" y="3721896"/>
            <a:ext cx="11430001" cy="620598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Google Shape;313;p9"/>
          <p:cNvSpPr txBox="1">
            <a:spLocks noGrp="1"/>
          </p:cNvSpPr>
          <p:nvPr>
            <p:ph type="sldNum" sz="quarter" idx="4294967295"/>
          </p:nvPr>
        </p:nvSpPr>
        <p:spPr>
          <a:xfrm>
            <a:off x="23219556"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19</a:t>
            </a:fld>
            <a:endParaRPr/>
          </a:p>
        </p:txBody>
      </p:sp>
      <p:sp>
        <p:nvSpPr>
          <p:cNvPr id="379" name="Google Shape;314;p9"/>
          <p:cNvSpPr txBox="1">
            <a:spLocks noGrp="1"/>
          </p:cNvSpPr>
          <p:nvPr>
            <p:ph type="body" sz="quarter" idx="1"/>
          </p:nvPr>
        </p:nvSpPr>
        <p:spPr>
          <a:xfrm>
            <a:off x="597523" y="1626224"/>
            <a:ext cx="23188954" cy="1560601"/>
          </a:xfrm>
          <a:prstGeom prst="rect">
            <a:avLst/>
          </a:prstGeom>
        </p:spPr>
        <p:txBody>
          <a:bodyPr/>
          <a:lstStyle>
            <a:lvl1pPr indent="0"/>
          </a:lstStyle>
          <a:p>
            <a:r>
              <a:t>План улучшения TTM</a:t>
            </a:r>
          </a:p>
        </p:txBody>
      </p:sp>
      <p:sp>
        <p:nvSpPr>
          <p:cNvPr id="380" name="Google Shape;321;p9"/>
          <p:cNvSpPr txBox="1"/>
          <p:nvPr/>
        </p:nvSpPr>
        <p:spPr>
          <a:xfrm>
            <a:off x="48422" y="14101301"/>
            <a:ext cx="6620039" cy="148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6896"/>
              </a:lnSpc>
              <a:defRPr sz="2900">
                <a:solidFill>
                  <a:srgbClr val="FFFFFF"/>
                </a:solidFill>
                <a:latin typeface="Helvetica Neue"/>
                <a:ea typeface="Helvetica Neue"/>
                <a:cs typeface="Helvetica Neue"/>
                <a:sym typeface="Helvetica Neue"/>
              </a:defRPr>
            </a:lvl1pPr>
          </a:lstStyle>
          <a:p>
            <a:r>
              <a:t>Композицию из инструментов графики можно менять в зависимости от контекста слайда</a:t>
            </a:r>
          </a:p>
        </p:txBody>
      </p:sp>
      <p:sp>
        <p:nvSpPr>
          <p:cNvPr id="381" name="Google Shape;371;g298c0ab80aa_2_118"/>
          <p:cNvSpPr txBox="1"/>
          <p:nvPr/>
        </p:nvSpPr>
        <p:spPr>
          <a:xfrm>
            <a:off x="3514730" y="3913668"/>
            <a:ext cx="7942200" cy="286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3600" b="1">
                <a:solidFill>
                  <a:srgbClr val="000000"/>
                </a:solidFill>
                <a:latin typeface="Helvetica Neue"/>
                <a:ea typeface="Helvetica Neue"/>
                <a:cs typeface="Helvetica Neue"/>
                <a:sym typeface="Helvetica Neue"/>
              </a:defRPr>
            </a:lvl1pPr>
          </a:lstStyle>
          <a:p>
            <a:r>
              <a:t>Уменьшить время ожидания данных</a:t>
            </a:r>
          </a:p>
        </p:txBody>
      </p:sp>
      <p:sp>
        <p:nvSpPr>
          <p:cNvPr id="382" name="Google Shape;372;g298c0ab80aa_2_118"/>
          <p:cNvSpPr txBox="1"/>
          <p:nvPr/>
        </p:nvSpPr>
        <p:spPr>
          <a:xfrm>
            <a:off x="3609445" y="9056482"/>
            <a:ext cx="7942200" cy="286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3600" b="1">
                <a:solidFill>
                  <a:srgbClr val="000000"/>
                </a:solidFill>
                <a:latin typeface="Helvetica Neue"/>
                <a:ea typeface="Helvetica Neue"/>
                <a:cs typeface="Helvetica Neue"/>
                <a:sym typeface="Helvetica Neue"/>
              </a:defRPr>
            </a:lvl1pPr>
          </a:lstStyle>
          <a:p>
            <a:r>
              <a:t>Упростить создаваемые пользователями SQL-запросы</a:t>
            </a:r>
          </a:p>
        </p:txBody>
      </p:sp>
      <p:pic>
        <p:nvPicPr>
          <p:cNvPr id="383" name="Google Shape;376;g298c0ab80aa_2_118" descr="Google Shape;376;g298c0ab80aa_2_118"/>
          <p:cNvPicPr>
            <a:picLocks noChangeAspect="1"/>
          </p:cNvPicPr>
          <p:nvPr/>
        </p:nvPicPr>
        <p:blipFill>
          <a:blip r:embed="rId3"/>
          <a:srcRect t="14428" b="14427"/>
          <a:stretch>
            <a:fillRect/>
          </a:stretch>
        </p:blipFill>
        <p:spPr>
          <a:xfrm>
            <a:off x="597525" y="3929362"/>
            <a:ext cx="2338815" cy="1663909"/>
          </a:xfrm>
          <a:prstGeom prst="rect">
            <a:avLst/>
          </a:prstGeom>
          <a:ln w="12700">
            <a:miter lim="400000"/>
          </a:ln>
        </p:spPr>
      </p:pic>
      <p:pic>
        <p:nvPicPr>
          <p:cNvPr id="384" name="Google Shape;377;g298c0ab80aa_2_118" descr="Google Shape;377;g298c0ab80aa_2_118"/>
          <p:cNvPicPr>
            <a:picLocks noChangeAspect="1"/>
          </p:cNvPicPr>
          <p:nvPr/>
        </p:nvPicPr>
        <p:blipFill>
          <a:blip r:embed="rId4"/>
          <a:srcRect t="14428" b="14427"/>
          <a:stretch>
            <a:fillRect/>
          </a:stretch>
        </p:blipFill>
        <p:spPr>
          <a:xfrm>
            <a:off x="597536" y="8817137"/>
            <a:ext cx="2338815" cy="166390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Google Shape;154;g2923253cc9d_0_80"/>
          <p:cNvSpPr txBox="1">
            <a:spLocks noGrp="1"/>
          </p:cNvSpPr>
          <p:nvPr>
            <p:ph type="sldNum" sz="quarter" idx="4294967295"/>
          </p:nvPr>
        </p:nvSpPr>
        <p:spPr>
          <a:xfrm>
            <a:off x="23346586" y="698365"/>
            <a:ext cx="255525"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2</a:t>
            </a:fld>
            <a:endParaRPr/>
          </a:p>
        </p:txBody>
      </p:sp>
      <p:sp>
        <p:nvSpPr>
          <p:cNvPr id="259" name="Google Shape;155;g2923253cc9d_0_80"/>
          <p:cNvSpPr txBox="1">
            <a:spLocks noGrp="1"/>
          </p:cNvSpPr>
          <p:nvPr>
            <p:ph type="body" sz="quarter" idx="1"/>
          </p:nvPr>
        </p:nvSpPr>
        <p:spPr>
          <a:xfrm>
            <a:off x="618653" y="4952014"/>
            <a:ext cx="11127000" cy="2010300"/>
          </a:xfrm>
          <a:prstGeom prst="rect">
            <a:avLst/>
          </a:prstGeom>
        </p:spPr>
        <p:txBody>
          <a:bodyPr/>
          <a:lstStyle/>
          <a:p>
            <a:pPr marL="280736" indent="-280736">
              <a:lnSpc>
                <a:spcPct val="115000"/>
              </a:lnSpc>
              <a:buSzPct val="100000"/>
              <a:buChar char="•"/>
            </a:pPr>
            <a:endParaRPr/>
          </a:p>
          <a:p>
            <a:pPr marL="280736" indent="-280736">
              <a:lnSpc>
                <a:spcPct val="115000"/>
              </a:lnSpc>
              <a:buSzPct val="100000"/>
              <a:buChar char="•"/>
            </a:pPr>
            <a:r>
              <a:t>Работаю с DWH c 2015 года</a:t>
            </a:r>
          </a:p>
          <a:p>
            <a:pPr marL="280736" indent="-280736">
              <a:lnSpc>
                <a:spcPct val="115000"/>
              </a:lnSpc>
              <a:buSzPct val="100000"/>
              <a:buChar char="•"/>
            </a:pPr>
            <a:r>
              <a:t>Развиваем BI и IDE</a:t>
            </a:r>
          </a:p>
          <a:p>
            <a:pPr marL="280736" indent="-280736">
              <a:lnSpc>
                <a:spcPct val="115000"/>
              </a:lnSpc>
              <a:buSzPct val="100000"/>
              <a:buChar char="•"/>
            </a:pPr>
            <a:r>
              <a:t>Рад ответить на вопросы tg: @anar_baghirov</a:t>
            </a:r>
          </a:p>
        </p:txBody>
      </p:sp>
      <p:sp>
        <p:nvSpPr>
          <p:cNvPr id="260" name="Google Shape;156;g2923253cc9d_0_80"/>
          <p:cNvSpPr txBox="1"/>
          <p:nvPr/>
        </p:nvSpPr>
        <p:spPr>
          <a:xfrm>
            <a:off x="593278" y="3255524"/>
            <a:ext cx="10064400" cy="64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3600" b="1">
                <a:solidFill>
                  <a:srgbClr val="000000"/>
                </a:solidFill>
                <a:latin typeface="Helvetica Neue"/>
                <a:ea typeface="Helvetica Neue"/>
                <a:cs typeface="Helvetica Neue"/>
                <a:sym typeface="Helvetica Neue"/>
              </a:defRPr>
            </a:lvl1pPr>
          </a:lstStyle>
          <a:p>
            <a:r>
              <a:t>Старший инженер в Analytics Platform</a:t>
            </a:r>
          </a:p>
        </p:txBody>
      </p:sp>
      <p:sp>
        <p:nvSpPr>
          <p:cNvPr id="261" name="Google Shape;157;g2923253cc9d_0_80"/>
          <p:cNvSpPr txBox="1">
            <a:spLocks noGrp="1"/>
          </p:cNvSpPr>
          <p:nvPr>
            <p:ph type="body" idx="22"/>
          </p:nvPr>
        </p:nvSpPr>
        <p:spPr>
          <a:xfrm>
            <a:off x="598499" y="1632574"/>
            <a:ext cx="10812302" cy="8265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832104">
              <a:lnSpc>
                <a:spcPct val="90000"/>
              </a:lnSpc>
              <a:defRPr sz="4823" b="1">
                <a:latin typeface="Helvetica Neue"/>
                <a:ea typeface="Helvetica Neue"/>
                <a:cs typeface="Helvetica Neue"/>
                <a:sym typeface="Helvetica Neue"/>
              </a:defRPr>
            </a:lvl1pPr>
          </a:lstStyle>
          <a:p>
            <a:r>
              <a:t>Анар Багиров</a:t>
            </a:r>
          </a:p>
        </p:txBody>
      </p:sp>
      <p:pic>
        <p:nvPicPr>
          <p:cNvPr id="262" name="Google Shape;158;g2923253cc9d_0_80" descr="Google Shape;158;g2923253cc9d_0_80"/>
          <p:cNvPicPr>
            <a:picLocks noGrp="1" noChangeAspect="1"/>
          </p:cNvPicPr>
          <p:nvPr>
            <p:ph type="pic" idx="23"/>
          </p:nvPr>
        </p:nvPicPr>
        <p:blipFill>
          <a:blip r:embed="rId3"/>
          <a:srcRect l="834"/>
          <a:stretch>
            <a:fillRect/>
          </a:stretch>
        </p:blipFill>
        <p:spPr>
          <a:xfrm>
            <a:off x="12432885" y="1578395"/>
            <a:ext cx="11318418" cy="11413705"/>
          </a:xfrm>
          <a:prstGeom prst="rect">
            <a:avLst/>
          </a:prstGeom>
          <a:ln w="50800">
            <a:solidFill>
              <a:srgbClr val="000000"/>
            </a:solidFill>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Google Shape;203;p3"/>
          <p:cNvSpPr txBox="1">
            <a:spLocks noGrp="1"/>
          </p:cNvSpPr>
          <p:nvPr>
            <p:ph type="sldNum" sz="quarter" idx="4294967295"/>
          </p:nvPr>
        </p:nvSpPr>
        <p:spPr>
          <a:xfrm>
            <a:off x="23275974" y="698365"/>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20</a:t>
            </a:fld>
            <a:endParaRPr/>
          </a:p>
        </p:txBody>
      </p:sp>
      <p:sp>
        <p:nvSpPr>
          <p:cNvPr id="389" name="Google Shape;204;p3"/>
          <p:cNvSpPr txBox="1">
            <a:spLocks noGrp="1"/>
          </p:cNvSpPr>
          <p:nvPr>
            <p:ph type="body" sz="half" idx="1"/>
          </p:nvPr>
        </p:nvSpPr>
        <p:spPr>
          <a:xfrm>
            <a:off x="598513" y="2699999"/>
            <a:ext cx="22734000" cy="4030572"/>
          </a:xfrm>
          <a:prstGeom prst="rect">
            <a:avLst/>
          </a:prstGeom>
        </p:spPr>
        <p:txBody>
          <a:bodyPr/>
          <a:lstStyle>
            <a:lvl1pPr marL="0"/>
          </a:lstStyle>
          <a:p>
            <a:r>
              <a:t>Решение проблем со стабильностью</a:t>
            </a:r>
          </a:p>
        </p:txBody>
      </p:sp>
      <p:sp>
        <p:nvSpPr>
          <p:cNvPr id="390" name="Google Shape;205;p3"/>
          <p:cNvSpPr/>
          <p:nvPr/>
        </p:nvSpPr>
        <p:spPr>
          <a:xfrm>
            <a:off x="682828" y="10640338"/>
            <a:ext cx="2175224" cy="2175223"/>
          </a:xfrm>
          <a:prstGeom prst="rect">
            <a:avLst/>
          </a:prstGeom>
          <a:solidFill>
            <a:srgbClr val="FFFFFF"/>
          </a:solidFill>
          <a:ln w="38100">
            <a:solidFill>
              <a:srgbClr val="000000"/>
            </a:solidFill>
            <a:miter lim="400000"/>
          </a:ln>
          <a:effectLst>
            <a:outerShdw dist="152400" dir="2741011" rotWithShape="0">
              <a:srgbClr val="000000"/>
            </a:outerShdw>
          </a:effectLst>
        </p:spPr>
        <p:txBody>
          <a:bodyPr lIns="45719" rIns="45719" anchor="ctr"/>
          <a:lstStyle/>
          <a:p>
            <a:pPr algn="ctr">
              <a:defRPr sz="2400">
                <a:latin typeface="Helvetica Neue"/>
                <a:ea typeface="Helvetica Neue"/>
                <a:cs typeface="Helvetica Neue"/>
                <a:sym typeface="Helvetica Neue"/>
              </a:defRPr>
            </a:pPr>
            <a:endParaRPr/>
          </a:p>
        </p:txBody>
      </p:sp>
      <p:sp>
        <p:nvSpPr>
          <p:cNvPr id="391" name="Google Shape;206;p3"/>
          <p:cNvSpPr txBox="1"/>
          <p:nvPr/>
        </p:nvSpPr>
        <p:spPr>
          <a:xfrm>
            <a:off x="1222318" y="10981362"/>
            <a:ext cx="1032301" cy="2073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1</a:t>
            </a:r>
          </a:p>
        </p:txBody>
      </p:sp>
      <p:sp>
        <p:nvSpPr>
          <p:cNvPr id="392" name="Google Shape;207;p3"/>
          <p:cNvSpPr/>
          <p:nvPr/>
        </p:nvSpPr>
        <p:spPr>
          <a:xfrm>
            <a:off x="13396266" y="6857988"/>
            <a:ext cx="2175301" cy="2175301"/>
          </a:xfrm>
          <a:prstGeom prst="rect">
            <a:avLst/>
          </a:prstGeom>
          <a:solidFill>
            <a:srgbClr val="FFFFFF"/>
          </a:solidFill>
          <a:ln w="38100">
            <a:solidFill>
              <a:srgbClr val="000000"/>
            </a:solidFill>
            <a:miter lim="400000"/>
          </a:ln>
        </p:spPr>
        <p:txBody>
          <a:bodyPr lIns="45719" rIns="45719" anchor="ctr"/>
          <a:lstStyle/>
          <a:p>
            <a:pPr algn="ctr">
              <a:defRPr sz="2400">
                <a:latin typeface="Helvetica Neue"/>
                <a:ea typeface="Helvetica Neue"/>
                <a:cs typeface="Helvetica Neue"/>
                <a:sym typeface="Helvetica Neue"/>
              </a:defRPr>
            </a:pPr>
            <a:endParaRPr/>
          </a:p>
        </p:txBody>
      </p:sp>
      <p:sp>
        <p:nvSpPr>
          <p:cNvPr id="393" name="Google Shape;208;p3"/>
          <p:cNvSpPr txBox="1"/>
          <p:nvPr/>
        </p:nvSpPr>
        <p:spPr>
          <a:xfrm>
            <a:off x="13996646" y="7174417"/>
            <a:ext cx="1032301" cy="2073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2</a:t>
            </a:r>
          </a:p>
        </p:txBody>
      </p:sp>
      <p:sp>
        <p:nvSpPr>
          <p:cNvPr id="394" name="Google Shape;209;p3"/>
          <p:cNvSpPr/>
          <p:nvPr/>
        </p:nvSpPr>
        <p:spPr>
          <a:xfrm>
            <a:off x="17146277" y="8866013"/>
            <a:ext cx="2175301" cy="2175301"/>
          </a:xfrm>
          <a:prstGeom prst="rect">
            <a:avLst/>
          </a:prstGeom>
          <a:solidFill>
            <a:srgbClr val="FFFFFF"/>
          </a:solidFill>
          <a:ln w="38100">
            <a:solidFill>
              <a:srgbClr val="000000"/>
            </a:solidFill>
            <a:miter lim="400000"/>
          </a:ln>
        </p:spPr>
        <p:txBody>
          <a:bodyPr lIns="45719" rIns="45719" anchor="ctr"/>
          <a:lstStyle/>
          <a:p>
            <a:pPr algn="ctr">
              <a:defRPr sz="2400">
                <a:latin typeface="Helvetica Neue"/>
                <a:ea typeface="Helvetica Neue"/>
                <a:cs typeface="Helvetica Neue"/>
                <a:sym typeface="Helvetica Neue"/>
              </a:defRPr>
            </a:pPr>
            <a:endParaRPr/>
          </a:p>
        </p:txBody>
      </p:sp>
      <p:sp>
        <p:nvSpPr>
          <p:cNvPr id="395" name="Google Shape;210;p3"/>
          <p:cNvSpPr txBox="1"/>
          <p:nvPr/>
        </p:nvSpPr>
        <p:spPr>
          <a:xfrm>
            <a:off x="17723950" y="9207037"/>
            <a:ext cx="1032301" cy="2073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3</a:t>
            </a:r>
          </a:p>
        </p:txBody>
      </p:sp>
      <p:sp>
        <p:nvSpPr>
          <p:cNvPr id="396" name="Google Shape;211;p3"/>
          <p:cNvSpPr/>
          <p:nvPr/>
        </p:nvSpPr>
        <p:spPr>
          <a:xfrm>
            <a:off x="21302789" y="4447587"/>
            <a:ext cx="2175301" cy="2175301"/>
          </a:xfrm>
          <a:prstGeom prst="rect">
            <a:avLst/>
          </a:prstGeom>
          <a:solidFill>
            <a:srgbClr val="FFFFFF"/>
          </a:solidFill>
          <a:ln w="38100">
            <a:solidFill>
              <a:srgbClr val="000000"/>
            </a:solidFill>
            <a:miter lim="400000"/>
          </a:ln>
        </p:spPr>
        <p:txBody>
          <a:bodyPr lIns="45719" rIns="45719" anchor="ctr"/>
          <a:lstStyle/>
          <a:p>
            <a:pPr algn="ctr">
              <a:defRPr sz="2400">
                <a:latin typeface="Helvetica Neue"/>
                <a:ea typeface="Helvetica Neue"/>
                <a:cs typeface="Helvetica Neue"/>
                <a:sym typeface="Helvetica Neue"/>
              </a:defRPr>
            </a:pPr>
            <a:endParaRPr/>
          </a:p>
        </p:txBody>
      </p:sp>
      <p:sp>
        <p:nvSpPr>
          <p:cNvPr id="397" name="Google Shape;212;p3"/>
          <p:cNvSpPr txBox="1"/>
          <p:nvPr/>
        </p:nvSpPr>
        <p:spPr>
          <a:xfrm>
            <a:off x="21845373" y="4762808"/>
            <a:ext cx="1032301" cy="2073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4</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21</a:t>
            </a:fld>
            <a:endParaRPr/>
          </a:p>
        </p:txBody>
      </p:sp>
      <p:sp>
        <p:nvSpPr>
          <p:cNvPr id="402"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Пользователи DWH</a:t>
            </a:r>
          </a:p>
        </p:txBody>
      </p:sp>
      <p:pic>
        <p:nvPicPr>
          <p:cNvPr id="403" name="SmartData 2024 (4).png" descr="SmartData 2024 (4).png"/>
          <p:cNvPicPr>
            <a:picLocks noChangeAspect="1"/>
          </p:cNvPicPr>
          <p:nvPr/>
        </p:nvPicPr>
        <p:blipFill>
          <a:blip r:embed="rId3"/>
          <a:stretch>
            <a:fillRect/>
          </a:stretch>
        </p:blipFill>
        <p:spPr>
          <a:xfrm>
            <a:off x="4619412" y="3199343"/>
            <a:ext cx="15145177" cy="952500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22</a:t>
            </a:fld>
            <a:endParaRPr/>
          </a:p>
        </p:txBody>
      </p:sp>
      <p:sp>
        <p:nvSpPr>
          <p:cNvPr id="408"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Архитектура выполнения запросов к СУБД</a:t>
            </a:r>
          </a:p>
        </p:txBody>
      </p:sp>
      <p:pic>
        <p:nvPicPr>
          <p:cNvPr id="409" name="SmartData 2024.png" descr="SmartData 2024.png"/>
          <p:cNvPicPr>
            <a:picLocks noChangeAspect="1"/>
          </p:cNvPicPr>
          <p:nvPr/>
        </p:nvPicPr>
        <p:blipFill>
          <a:blip r:embed="rId3"/>
          <a:stretch>
            <a:fillRect/>
          </a:stretch>
        </p:blipFill>
        <p:spPr>
          <a:xfrm>
            <a:off x="762000" y="4060851"/>
            <a:ext cx="22860000" cy="6086643"/>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23</a:t>
            </a:fld>
            <a:endParaRPr/>
          </a:p>
        </p:txBody>
      </p:sp>
      <p:sp>
        <p:nvSpPr>
          <p:cNvPr id="414"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Оптимизация запросов к СУБД</a:t>
            </a:r>
          </a:p>
        </p:txBody>
      </p:sp>
      <p:pic>
        <p:nvPicPr>
          <p:cNvPr id="415" name="SmartData 2024 (1).png" descr="SmartData 2024 (1).png"/>
          <p:cNvPicPr>
            <a:picLocks noChangeAspect="1"/>
          </p:cNvPicPr>
          <p:nvPr/>
        </p:nvPicPr>
        <p:blipFill>
          <a:blip r:embed="rId3"/>
          <a:stretch>
            <a:fillRect/>
          </a:stretch>
        </p:blipFill>
        <p:spPr>
          <a:xfrm>
            <a:off x="762000" y="4218230"/>
            <a:ext cx="22860000" cy="609979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24</a:t>
            </a:fld>
            <a:endParaRPr/>
          </a:p>
        </p:txBody>
      </p:sp>
      <p:sp>
        <p:nvSpPr>
          <p:cNvPr id="420"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Архитектура Query Client</a:t>
            </a:r>
          </a:p>
        </p:txBody>
      </p:sp>
      <p:sp>
        <p:nvSpPr>
          <p:cNvPr id="421" name="Google Shape;291;g298c0ab80aa_1_198"/>
          <p:cNvSpPr txBox="1"/>
          <p:nvPr/>
        </p:nvSpPr>
        <p:spPr>
          <a:xfrm>
            <a:off x="609600" y="2667000"/>
            <a:ext cx="22895431" cy="106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defRPr sz="2800">
                <a:solidFill>
                  <a:srgbClr val="000000"/>
                </a:solidFill>
                <a:latin typeface="Helvetica Neue"/>
                <a:ea typeface="Helvetica Neue"/>
                <a:cs typeface="Helvetica Neue"/>
                <a:sym typeface="Helvetica Neue"/>
              </a:defRPr>
            </a:pPr>
            <a:r>
              <a:t>Использование TanStack Query позволяет уменьшить количество запросов на сервер, дополнительно улучшив UX. Подробнее можно почитать по </a:t>
            </a:r>
            <a:r>
              <a:rPr u="sng">
                <a:solidFill>
                  <a:srgbClr val="0000FF"/>
                </a:solidFill>
                <a:uFill>
                  <a:solidFill>
                    <a:srgbClr val="0000FF"/>
                  </a:solidFill>
                </a:uFill>
                <a:hlinkClick r:id="rId3"/>
              </a:rPr>
              <a:t>ссылке</a:t>
            </a:r>
          </a:p>
        </p:txBody>
      </p:sp>
      <p:pic>
        <p:nvPicPr>
          <p:cNvPr id="422" name="SmartData 2024 (3).png" descr="SmartData 2024 (3).png"/>
          <p:cNvPicPr>
            <a:picLocks noChangeAspect="1"/>
          </p:cNvPicPr>
          <p:nvPr/>
        </p:nvPicPr>
        <p:blipFill>
          <a:blip r:embed="rId4"/>
          <a:stretch>
            <a:fillRect/>
          </a:stretch>
        </p:blipFill>
        <p:spPr>
          <a:xfrm>
            <a:off x="5869380" y="3683000"/>
            <a:ext cx="12748071" cy="8890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25</a:t>
            </a:fld>
            <a:endParaRPr/>
          </a:p>
        </p:txBody>
      </p:sp>
      <p:sp>
        <p:nvSpPr>
          <p:cNvPr id="427"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Добавление новых workers</a:t>
            </a:r>
          </a:p>
        </p:txBody>
      </p:sp>
      <p:pic>
        <p:nvPicPr>
          <p:cNvPr id="428" name="SmartData 2024 (3).png" descr="SmartData 2024 (3).png"/>
          <p:cNvPicPr>
            <a:picLocks noChangeAspect="1"/>
          </p:cNvPicPr>
          <p:nvPr/>
        </p:nvPicPr>
        <p:blipFill>
          <a:blip r:embed="rId3"/>
          <a:stretch>
            <a:fillRect/>
          </a:stretch>
        </p:blipFill>
        <p:spPr>
          <a:xfrm>
            <a:off x="762000" y="3504813"/>
            <a:ext cx="22860000" cy="7526625"/>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26</a:t>
            </a:fld>
            <a:endParaRPr/>
          </a:p>
        </p:txBody>
      </p:sp>
      <p:sp>
        <p:nvSpPr>
          <p:cNvPr id="433"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Определение очереди для источника данных</a:t>
            </a:r>
          </a:p>
        </p:txBody>
      </p:sp>
      <p:pic>
        <p:nvPicPr>
          <p:cNvPr id="434" name="Снимок экрана 2024-08-12 в 13.32.35.png" descr="Снимок экрана 2024-08-12 в 13.32.35.png"/>
          <p:cNvPicPr>
            <a:picLocks noChangeAspect="1"/>
          </p:cNvPicPr>
          <p:nvPr/>
        </p:nvPicPr>
        <p:blipFill>
          <a:blip r:embed="rId3"/>
          <a:stretch>
            <a:fillRect/>
          </a:stretch>
        </p:blipFill>
        <p:spPr>
          <a:xfrm>
            <a:off x="15152933" y="3523062"/>
            <a:ext cx="8255001" cy="6669876"/>
          </a:xfrm>
          <a:prstGeom prst="rect">
            <a:avLst/>
          </a:prstGeom>
          <a:ln w="12700">
            <a:miter lim="400000"/>
          </a:ln>
          <a:effectLst>
            <a:outerShdw blurRad="190500" rotWithShape="0">
              <a:srgbClr val="535353">
                <a:alpha val="15126"/>
              </a:srgbClr>
            </a:outerShdw>
          </a:effectLst>
        </p:spPr>
      </p:pic>
      <p:sp>
        <p:nvSpPr>
          <p:cNvPr id="435" name="Google Shape;265;p5"/>
          <p:cNvSpPr txBox="1"/>
          <p:nvPr/>
        </p:nvSpPr>
        <p:spPr>
          <a:xfrm>
            <a:off x="615932" y="3289300"/>
            <a:ext cx="12302835"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115000"/>
              </a:lnSpc>
              <a:defRPr sz="3100">
                <a:solidFill>
                  <a:srgbClr val="000000"/>
                </a:solidFill>
                <a:latin typeface="Helvetica Neue"/>
                <a:ea typeface="Helvetica Neue"/>
                <a:cs typeface="Helvetica Neue"/>
                <a:sym typeface="Helvetica Neue"/>
              </a:defRPr>
            </a:pPr>
            <a:r>
              <a:t>Админы Redash в настройках источника данных могут указать:</a:t>
            </a:r>
          </a:p>
          <a:p>
            <a:pPr>
              <a:lnSpc>
                <a:spcPct val="115000"/>
              </a:lnSpc>
              <a:defRPr sz="3100">
                <a:solidFill>
                  <a:srgbClr val="000000"/>
                </a:solidFill>
                <a:latin typeface="Helvetica Neue"/>
                <a:ea typeface="Helvetica Neue"/>
                <a:cs typeface="Helvetica Neue"/>
                <a:sym typeface="Helvetica Neue"/>
              </a:defRPr>
            </a:pPr>
            <a:endParaRPr/>
          </a:p>
          <a:p>
            <a:pPr marL="691815" lvl="1" indent="-310815">
              <a:lnSpc>
                <a:spcPct val="115000"/>
              </a:lnSpc>
              <a:buSzPct val="100000"/>
              <a:buChar char="•"/>
              <a:defRPr sz="3100">
                <a:solidFill>
                  <a:srgbClr val="000000"/>
                </a:solidFill>
                <a:latin typeface="Helvetica Neue"/>
                <a:ea typeface="Helvetica Neue"/>
                <a:cs typeface="Helvetica Neue"/>
                <a:sym typeface="Helvetica Neue"/>
              </a:defRPr>
            </a:pPr>
            <a:r>
              <a:t>название очереди, в которой будут исполнятся запросы, запущенные пользователями;</a:t>
            </a:r>
          </a:p>
          <a:p>
            <a:pPr marL="691815" lvl="1" indent="-310815">
              <a:lnSpc>
                <a:spcPct val="115000"/>
              </a:lnSpc>
              <a:buSzPct val="100000"/>
              <a:buChar char="•"/>
              <a:defRPr sz="3100">
                <a:solidFill>
                  <a:srgbClr val="000000"/>
                </a:solidFill>
                <a:latin typeface="Helvetica Neue"/>
                <a:ea typeface="Helvetica Neue"/>
                <a:cs typeface="Helvetica Neue"/>
                <a:sym typeface="Helvetica Neue"/>
              </a:defRPr>
            </a:pPr>
            <a:r>
              <a:t>название очереди, в которой будут исполнятся запросы, запущенные в рамках настроенного обновления по расписанию.</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27</a:t>
            </a:fld>
            <a:endParaRPr/>
          </a:p>
        </p:txBody>
      </p:sp>
      <p:sp>
        <p:nvSpPr>
          <p:cNvPr id="440"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Потребление ресурсов в Vertica</a:t>
            </a:r>
          </a:p>
        </p:txBody>
      </p:sp>
      <p:sp>
        <p:nvSpPr>
          <p:cNvPr id="441" name="Google Shape;291;g298c0ab80aa_1_198"/>
          <p:cNvSpPr txBox="1"/>
          <p:nvPr/>
        </p:nvSpPr>
        <p:spPr>
          <a:xfrm>
            <a:off x="609600" y="2667000"/>
            <a:ext cx="22895431" cy="107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defRPr sz="2800">
                <a:solidFill>
                  <a:srgbClr val="000000"/>
                </a:solidFill>
                <a:latin typeface="Helvetica Neue"/>
                <a:ea typeface="Helvetica Neue"/>
                <a:cs typeface="Helvetica Neue"/>
                <a:sym typeface="Helvetica Neue"/>
              </a:defRPr>
            </a:pPr>
            <a:r>
              <a:t>Redash в среднем потребляет </a:t>
            </a:r>
            <a:r>
              <a:rPr b="1"/>
              <a:t>25%</a:t>
            </a:r>
            <a:r>
              <a:t> всего кластера Vertica</a:t>
            </a:r>
          </a:p>
        </p:txBody>
      </p:sp>
      <p:graphicFrame>
        <p:nvGraphicFramePr>
          <p:cNvPr id="442" name="Двухмерная полосчатая (сложенная)"/>
          <p:cNvGraphicFramePr/>
          <p:nvPr/>
        </p:nvGraphicFramePr>
        <p:xfrm>
          <a:off x="819795" y="3410000"/>
          <a:ext cx="13371028" cy="790915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28</a:t>
            </a:fld>
            <a:endParaRPr/>
          </a:p>
        </p:txBody>
      </p:sp>
      <p:sp>
        <p:nvSpPr>
          <p:cNvPr id="447"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Ограничение ресурсов на исполнение запросов</a:t>
            </a:r>
          </a:p>
        </p:txBody>
      </p:sp>
      <p:sp>
        <p:nvSpPr>
          <p:cNvPr id="448" name="Google Shape;265;p5"/>
          <p:cNvSpPr txBox="1"/>
          <p:nvPr/>
        </p:nvSpPr>
        <p:spPr>
          <a:xfrm>
            <a:off x="615932" y="3289300"/>
            <a:ext cx="15800510"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уменьшили время выполнения запроса до 180 секунд;</a:t>
            </a: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уменьшили максимальное потребление памяти на запрос;</a:t>
            </a: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уменьшили максимальное потребление памяти у пула.</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Google Shape;313;p9"/>
          <p:cNvSpPr txBox="1">
            <a:spLocks noGrp="1"/>
          </p:cNvSpPr>
          <p:nvPr>
            <p:ph type="sldNum" sz="quarter" idx="4294967295"/>
          </p:nvPr>
        </p:nvSpPr>
        <p:spPr>
          <a:xfrm>
            <a:off x="23219556"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29</a:t>
            </a:fld>
            <a:endParaRPr/>
          </a:p>
        </p:txBody>
      </p:sp>
      <p:sp>
        <p:nvSpPr>
          <p:cNvPr id="453" name="Google Shape;314;p9"/>
          <p:cNvSpPr txBox="1">
            <a:spLocks noGrp="1"/>
          </p:cNvSpPr>
          <p:nvPr>
            <p:ph type="body" sz="quarter" idx="1"/>
          </p:nvPr>
        </p:nvSpPr>
        <p:spPr>
          <a:xfrm>
            <a:off x="597523" y="1626224"/>
            <a:ext cx="23188954" cy="1560601"/>
          </a:xfrm>
          <a:prstGeom prst="rect">
            <a:avLst/>
          </a:prstGeom>
        </p:spPr>
        <p:txBody>
          <a:bodyPr/>
          <a:lstStyle>
            <a:lvl1pPr indent="0"/>
          </a:lstStyle>
          <a:p>
            <a:r>
              <a:t>Как изменения повлияли на пользователей и аналитиков?</a:t>
            </a:r>
          </a:p>
        </p:txBody>
      </p:sp>
      <p:sp>
        <p:nvSpPr>
          <p:cNvPr id="454" name="Google Shape;321;p9"/>
          <p:cNvSpPr txBox="1"/>
          <p:nvPr/>
        </p:nvSpPr>
        <p:spPr>
          <a:xfrm>
            <a:off x="48422" y="14101301"/>
            <a:ext cx="6620039" cy="148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6896"/>
              </a:lnSpc>
              <a:defRPr sz="2900">
                <a:solidFill>
                  <a:srgbClr val="FFFFFF"/>
                </a:solidFill>
                <a:latin typeface="Helvetica Neue"/>
                <a:ea typeface="Helvetica Neue"/>
                <a:cs typeface="Helvetica Neue"/>
                <a:sym typeface="Helvetica Neue"/>
              </a:defRPr>
            </a:lvl1pPr>
          </a:lstStyle>
          <a:p>
            <a:r>
              <a:t>Композицию из инструментов графики можно менять в зависимости от контекста слайда</a:t>
            </a:r>
          </a:p>
        </p:txBody>
      </p:sp>
      <p:sp>
        <p:nvSpPr>
          <p:cNvPr id="455" name="Google Shape;265;p5"/>
          <p:cNvSpPr txBox="1"/>
          <p:nvPr/>
        </p:nvSpPr>
        <p:spPr>
          <a:xfrm>
            <a:off x="615932" y="3289300"/>
            <a:ext cx="12874327"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115000"/>
              </a:lnSpc>
              <a:defRPr sz="3600">
                <a:solidFill>
                  <a:srgbClr val="000000"/>
                </a:solidFill>
                <a:latin typeface="Helvetica Neue"/>
                <a:ea typeface="Helvetica Neue"/>
                <a:cs typeface="Helvetica Neue"/>
                <a:sym typeface="Helvetica Neue"/>
              </a:defRPr>
            </a:pPr>
            <a:r>
              <a:rPr b="1"/>
              <a:t>Что хорошо</a:t>
            </a:r>
            <a:r>
              <a:t>:</a:t>
            </a:r>
          </a:p>
          <a:p>
            <a:pPr>
              <a:lnSpc>
                <a:spcPct val="115000"/>
              </a:lnSpc>
              <a:defRPr sz="3600">
                <a:solidFill>
                  <a:srgbClr val="000000"/>
                </a:solidFill>
                <a:latin typeface="Helvetica Neue"/>
                <a:ea typeface="Helvetica Neue"/>
                <a:cs typeface="Helvetica Neue"/>
                <a:sym typeface="Helvetica Neue"/>
              </a:defRPr>
            </a:pPr>
            <a:endParaRP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метрика доступности дашбордов стала зеленой;</a:t>
            </a: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время ожидания выполнения запросов у пользователей, которые просматривают дашборд, составляет </a:t>
            </a:r>
            <a:r>
              <a:rPr b="1"/>
              <a:t>менее 10 секунд.</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Google Shape;167;p2"/>
          <p:cNvSpPr txBox="1">
            <a:spLocks noGrp="1"/>
          </p:cNvSpPr>
          <p:nvPr>
            <p:ph type="sldNum" sz="quarter" idx="4294967295"/>
          </p:nvPr>
        </p:nvSpPr>
        <p:spPr>
          <a:xfrm>
            <a:off x="23346586" y="698365"/>
            <a:ext cx="255525"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3</a:t>
            </a:fld>
            <a:endParaRPr/>
          </a:p>
        </p:txBody>
      </p:sp>
      <p:sp>
        <p:nvSpPr>
          <p:cNvPr id="267" name="Google Shape;168;p2"/>
          <p:cNvSpPr txBox="1">
            <a:spLocks noGrp="1"/>
          </p:cNvSpPr>
          <p:nvPr>
            <p:ph type="body" sz="quarter" idx="1"/>
          </p:nvPr>
        </p:nvSpPr>
        <p:spPr>
          <a:xfrm>
            <a:off x="595649" y="9360399"/>
            <a:ext cx="10426201" cy="3029101"/>
          </a:xfrm>
          <a:prstGeom prst="rect">
            <a:avLst/>
          </a:prstGeom>
        </p:spPr>
        <p:txBody>
          <a:bodyPr/>
          <a:lstStyle>
            <a:lvl1pPr indent="0"/>
          </a:lstStyle>
          <a:p>
            <a:r>
              <a:t>Почему в Redash по умолчанию высокий TTM создания дашбордов?</a:t>
            </a:r>
          </a:p>
        </p:txBody>
      </p:sp>
      <p:sp>
        <p:nvSpPr>
          <p:cNvPr id="268" name="Google Shape;169;p2"/>
          <p:cNvSpPr txBox="1"/>
          <p:nvPr/>
        </p:nvSpPr>
        <p:spPr>
          <a:xfrm>
            <a:off x="12627425" y="9263550"/>
            <a:ext cx="11121601" cy="302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lnSpc>
                <a:spcPct val="90000"/>
              </a:lnSpc>
              <a:defRPr sz="5300" b="1">
                <a:solidFill>
                  <a:srgbClr val="000000"/>
                </a:solidFill>
                <a:latin typeface="Helvetica Neue"/>
                <a:ea typeface="Helvetica Neue"/>
                <a:cs typeface="Helvetica Neue"/>
                <a:sym typeface="Helvetica Neue"/>
              </a:defRPr>
            </a:lvl1pPr>
          </a:lstStyle>
          <a:p>
            <a:r>
              <a:t>Почему актуальная архитектура DWH в Avito способствует ухудшению этого показателя?</a:t>
            </a:r>
          </a:p>
        </p:txBody>
      </p:sp>
      <p:sp>
        <p:nvSpPr>
          <p:cNvPr id="269" name="Google Shape;170;p2"/>
          <p:cNvSpPr txBox="1">
            <a:spLocks noGrp="1"/>
          </p:cNvSpPr>
          <p:nvPr>
            <p:ph type="body" idx="22"/>
          </p:nvPr>
        </p:nvSpPr>
        <p:spPr>
          <a:xfrm>
            <a:off x="595653" y="2424350"/>
            <a:ext cx="22046698" cy="46162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786384">
              <a:lnSpc>
                <a:spcPct val="80000"/>
              </a:lnSpc>
              <a:defRPr sz="16340" b="1">
                <a:latin typeface="Helvetica Neue"/>
                <a:ea typeface="Helvetica Neue"/>
                <a:cs typeface="Helvetica Neue"/>
                <a:sym typeface="Helvetica Neue"/>
              </a:defRPr>
            </a:lvl1pPr>
          </a:lstStyle>
          <a:p>
            <a:r>
              <a:t>Особенности Redash</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Google Shape;313;p9"/>
          <p:cNvSpPr txBox="1">
            <a:spLocks noGrp="1"/>
          </p:cNvSpPr>
          <p:nvPr>
            <p:ph type="sldNum" sz="quarter" idx="4294967295"/>
          </p:nvPr>
        </p:nvSpPr>
        <p:spPr>
          <a:xfrm>
            <a:off x="23219556"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30</a:t>
            </a:fld>
            <a:endParaRPr/>
          </a:p>
        </p:txBody>
      </p:sp>
      <p:sp>
        <p:nvSpPr>
          <p:cNvPr id="460" name="Google Shape;314;p9"/>
          <p:cNvSpPr txBox="1">
            <a:spLocks noGrp="1"/>
          </p:cNvSpPr>
          <p:nvPr>
            <p:ph type="body" sz="quarter" idx="1"/>
          </p:nvPr>
        </p:nvSpPr>
        <p:spPr>
          <a:xfrm>
            <a:off x="597523" y="1626224"/>
            <a:ext cx="23188954" cy="1560601"/>
          </a:xfrm>
          <a:prstGeom prst="rect">
            <a:avLst/>
          </a:prstGeom>
        </p:spPr>
        <p:txBody>
          <a:bodyPr/>
          <a:lstStyle>
            <a:lvl1pPr indent="0"/>
          </a:lstStyle>
          <a:p>
            <a:r>
              <a:t>Как изменения повлияли на пользователей и аналитиков?</a:t>
            </a:r>
          </a:p>
        </p:txBody>
      </p:sp>
      <p:sp>
        <p:nvSpPr>
          <p:cNvPr id="461" name="Google Shape;321;p9"/>
          <p:cNvSpPr txBox="1"/>
          <p:nvPr/>
        </p:nvSpPr>
        <p:spPr>
          <a:xfrm>
            <a:off x="48422" y="14101301"/>
            <a:ext cx="6620039" cy="148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6896"/>
              </a:lnSpc>
              <a:defRPr sz="2900">
                <a:solidFill>
                  <a:srgbClr val="FFFFFF"/>
                </a:solidFill>
                <a:latin typeface="Helvetica Neue"/>
                <a:ea typeface="Helvetica Neue"/>
                <a:cs typeface="Helvetica Neue"/>
                <a:sym typeface="Helvetica Neue"/>
              </a:defRPr>
            </a:lvl1pPr>
          </a:lstStyle>
          <a:p>
            <a:r>
              <a:t>Композицию из инструментов графики можно менять в зависимости от контекста слайда</a:t>
            </a:r>
          </a:p>
        </p:txBody>
      </p:sp>
      <p:sp>
        <p:nvSpPr>
          <p:cNvPr id="462" name="Google Shape;265;p5"/>
          <p:cNvSpPr txBox="1"/>
          <p:nvPr/>
        </p:nvSpPr>
        <p:spPr>
          <a:xfrm>
            <a:off x="609600" y="3289300"/>
            <a:ext cx="12927125"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115000"/>
              </a:lnSpc>
              <a:defRPr sz="3600">
                <a:solidFill>
                  <a:srgbClr val="000000"/>
                </a:solidFill>
                <a:latin typeface="Helvetica Neue"/>
                <a:ea typeface="Helvetica Neue"/>
                <a:cs typeface="Helvetica Neue"/>
                <a:sym typeface="Helvetica Neue"/>
              </a:defRPr>
            </a:pPr>
            <a:r>
              <a:rPr b="1"/>
              <a:t>Что плохо</a:t>
            </a:r>
            <a:r>
              <a:t>:</a:t>
            </a:r>
          </a:p>
          <a:p>
            <a:pPr>
              <a:lnSpc>
                <a:spcPct val="115000"/>
              </a:lnSpc>
              <a:defRPr sz="3600">
                <a:solidFill>
                  <a:srgbClr val="000000"/>
                </a:solidFill>
                <a:latin typeface="Helvetica Neue"/>
                <a:ea typeface="Helvetica Neue"/>
                <a:cs typeface="Helvetica Neue"/>
                <a:sym typeface="Helvetica Neue"/>
              </a:defRPr>
            </a:pPr>
            <a:endParaRP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увеличилось TTM создания дашбордов;</a:t>
            </a: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необходимо заниматься оптимизацией дашбордов;</a:t>
            </a: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необходимо создавать витрины для дашбордов;</a:t>
            </a: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увеличили контекст создания дашбордов;</a:t>
            </a: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это </a:t>
            </a:r>
            <a:r>
              <a:rPr b="1"/>
              <a:t>временное</a:t>
            </a:r>
            <a:r>
              <a:t> решение.</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31</a:t>
            </a:fld>
            <a:endParaRPr/>
          </a:p>
        </p:txBody>
      </p:sp>
      <p:sp>
        <p:nvSpPr>
          <p:cNvPr id="467"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Как построить дашборд в Redash?</a:t>
            </a:r>
          </a:p>
        </p:txBody>
      </p:sp>
      <p:pic>
        <p:nvPicPr>
          <p:cNvPr id="468" name="SmartData 2024 (14).png" descr="SmartData 2024 (14).png"/>
          <p:cNvPicPr>
            <a:picLocks noChangeAspect="1"/>
          </p:cNvPicPr>
          <p:nvPr/>
        </p:nvPicPr>
        <p:blipFill>
          <a:blip r:embed="rId3"/>
          <a:stretch>
            <a:fillRect/>
          </a:stretch>
        </p:blipFill>
        <p:spPr>
          <a:xfrm>
            <a:off x="762000" y="2804361"/>
            <a:ext cx="22860000" cy="10631962"/>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32</a:t>
            </a:fld>
            <a:endParaRPr/>
          </a:p>
        </p:txBody>
      </p:sp>
      <p:sp>
        <p:nvSpPr>
          <p:cNvPr id="473"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Как создать витрину?</a:t>
            </a:r>
          </a:p>
        </p:txBody>
      </p:sp>
      <p:sp>
        <p:nvSpPr>
          <p:cNvPr id="474" name="Google Shape;265;p5"/>
          <p:cNvSpPr txBox="1"/>
          <p:nvPr/>
        </p:nvSpPr>
        <p:spPr>
          <a:xfrm>
            <a:off x="615932" y="3289300"/>
            <a:ext cx="15468451"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написать код витрины в IDE (DataGrip или DBeaver);</a:t>
            </a: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опубликовать измененный код в </a:t>
            </a:r>
            <a:r>
              <a:rPr b="1"/>
              <a:t>git;</a:t>
            </a: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пройти тестирование измененного кода;</a:t>
            </a: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влить внесенные изменения в master ветку;</a:t>
            </a:r>
          </a:p>
          <a:p>
            <a:pPr marL="360947" indent="-360947">
              <a:lnSpc>
                <a:spcPct val="115000"/>
              </a:lnSpc>
              <a:buSzPct val="100000"/>
              <a:buChar char="•"/>
              <a:defRPr sz="3600">
                <a:solidFill>
                  <a:srgbClr val="000000"/>
                </a:solidFill>
                <a:latin typeface="Helvetica Neue"/>
                <a:ea typeface="Helvetica Neue"/>
                <a:cs typeface="Helvetica Neue"/>
                <a:sym typeface="Helvetica Neue"/>
              </a:defRPr>
            </a:pPr>
            <a:r>
              <a:t>запустить расчет данных.</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33</a:t>
            </a:fld>
            <a:endParaRPr/>
          </a:p>
        </p:txBody>
      </p:sp>
      <p:sp>
        <p:nvSpPr>
          <p:cNvPr id="479" name="Google Shape;290;g298c0ab80aa_1_198"/>
          <p:cNvSpPr txBox="1">
            <a:spLocks noGrp="1"/>
          </p:cNvSpPr>
          <p:nvPr>
            <p:ph type="body" idx="23"/>
          </p:nvPr>
        </p:nvSpPr>
        <p:spPr>
          <a:xfrm>
            <a:off x="611267" y="1632574"/>
            <a:ext cx="17703902" cy="11057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Точки оптимизации TTM</a:t>
            </a:r>
          </a:p>
        </p:txBody>
      </p:sp>
      <p:pic>
        <p:nvPicPr>
          <p:cNvPr id="480" name="SmartData 2024 (15).png" descr="SmartData 2024 (15).png"/>
          <p:cNvPicPr>
            <a:picLocks noChangeAspect="1"/>
          </p:cNvPicPr>
          <p:nvPr/>
        </p:nvPicPr>
        <p:blipFill>
          <a:blip r:embed="rId3"/>
          <a:stretch>
            <a:fillRect/>
          </a:stretch>
        </p:blipFill>
        <p:spPr>
          <a:xfrm>
            <a:off x="762000" y="2794000"/>
            <a:ext cx="22860000" cy="1060973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Google Shape;313;p9"/>
          <p:cNvSpPr txBox="1">
            <a:spLocks noGrp="1"/>
          </p:cNvSpPr>
          <p:nvPr>
            <p:ph type="sldNum" sz="quarter" idx="4294967295"/>
          </p:nvPr>
        </p:nvSpPr>
        <p:spPr>
          <a:xfrm>
            <a:off x="23219556"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34</a:t>
            </a:fld>
            <a:endParaRPr/>
          </a:p>
        </p:txBody>
      </p:sp>
      <p:sp>
        <p:nvSpPr>
          <p:cNvPr id="485" name="Google Shape;314;p9"/>
          <p:cNvSpPr txBox="1">
            <a:spLocks noGrp="1"/>
          </p:cNvSpPr>
          <p:nvPr>
            <p:ph type="body" sz="quarter" idx="1"/>
          </p:nvPr>
        </p:nvSpPr>
        <p:spPr>
          <a:xfrm>
            <a:off x="597523" y="1626224"/>
            <a:ext cx="23188954" cy="1560601"/>
          </a:xfrm>
          <a:prstGeom prst="rect">
            <a:avLst/>
          </a:prstGeom>
        </p:spPr>
        <p:txBody>
          <a:bodyPr/>
          <a:lstStyle>
            <a:lvl1pPr indent="0"/>
          </a:lstStyle>
          <a:p>
            <a:r>
              <a:t>Итоговые требования к платформе</a:t>
            </a:r>
          </a:p>
        </p:txBody>
      </p:sp>
      <p:sp>
        <p:nvSpPr>
          <p:cNvPr id="486" name="Google Shape;321;p9"/>
          <p:cNvSpPr txBox="1"/>
          <p:nvPr/>
        </p:nvSpPr>
        <p:spPr>
          <a:xfrm>
            <a:off x="48422" y="14101301"/>
            <a:ext cx="6620039" cy="148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6896"/>
              </a:lnSpc>
              <a:defRPr sz="2900">
                <a:solidFill>
                  <a:srgbClr val="FFFFFF"/>
                </a:solidFill>
                <a:latin typeface="Helvetica Neue"/>
                <a:ea typeface="Helvetica Neue"/>
                <a:cs typeface="Helvetica Neue"/>
                <a:sym typeface="Helvetica Neue"/>
              </a:defRPr>
            </a:lvl1pPr>
          </a:lstStyle>
          <a:p>
            <a:r>
              <a:t>Композицию из инструментов графики можно менять в зависимости от контекста слайда</a:t>
            </a:r>
          </a:p>
        </p:txBody>
      </p:sp>
      <p:sp>
        <p:nvSpPr>
          <p:cNvPr id="487" name="Google Shape;371;g298c0ab80aa_2_118"/>
          <p:cNvSpPr txBox="1"/>
          <p:nvPr/>
        </p:nvSpPr>
        <p:spPr>
          <a:xfrm>
            <a:off x="3514730" y="3913668"/>
            <a:ext cx="7942200" cy="286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3600" b="1">
                <a:solidFill>
                  <a:srgbClr val="000000"/>
                </a:solidFill>
                <a:latin typeface="Helvetica Neue"/>
                <a:ea typeface="Helvetica Neue"/>
                <a:cs typeface="Helvetica Neue"/>
                <a:sym typeface="Helvetica Neue"/>
              </a:defRPr>
            </a:lvl1pPr>
          </a:lstStyle>
          <a:p>
            <a:r>
              <a:t>Пользователи дашбордов должны получать информацию с минимальными задержками</a:t>
            </a:r>
          </a:p>
        </p:txBody>
      </p:sp>
      <p:sp>
        <p:nvSpPr>
          <p:cNvPr id="488" name="Google Shape;372;g298c0ab80aa_2_118"/>
          <p:cNvSpPr txBox="1"/>
          <p:nvPr/>
        </p:nvSpPr>
        <p:spPr>
          <a:xfrm>
            <a:off x="3609445" y="9056482"/>
            <a:ext cx="7942200" cy="286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defTabSz="896111">
              <a:defRPr sz="3528" b="1">
                <a:solidFill>
                  <a:srgbClr val="000000"/>
                </a:solidFill>
                <a:latin typeface="Helvetica Neue"/>
                <a:ea typeface="Helvetica Neue"/>
                <a:cs typeface="Helvetica Neue"/>
                <a:sym typeface="Helvetica Neue"/>
              </a:defRPr>
            </a:lvl1pPr>
          </a:lstStyle>
          <a:p>
            <a:r>
              <a:t>BI-платформа должна иметь возможность горизонтально масштабироваться, чтобы быть гибкой при увеличении роста пользователей</a:t>
            </a:r>
          </a:p>
        </p:txBody>
      </p:sp>
      <p:pic>
        <p:nvPicPr>
          <p:cNvPr id="489" name="Google Shape;376;g298c0ab80aa_2_118" descr="Google Shape;376;g298c0ab80aa_2_118"/>
          <p:cNvPicPr>
            <a:picLocks noChangeAspect="1"/>
          </p:cNvPicPr>
          <p:nvPr/>
        </p:nvPicPr>
        <p:blipFill>
          <a:blip r:embed="rId3"/>
          <a:srcRect t="14428" b="14427"/>
          <a:stretch>
            <a:fillRect/>
          </a:stretch>
        </p:blipFill>
        <p:spPr>
          <a:xfrm>
            <a:off x="597525" y="3929362"/>
            <a:ext cx="2338815" cy="1663909"/>
          </a:xfrm>
          <a:prstGeom prst="rect">
            <a:avLst/>
          </a:prstGeom>
          <a:ln w="12700">
            <a:miter lim="400000"/>
          </a:ln>
        </p:spPr>
      </p:pic>
      <p:pic>
        <p:nvPicPr>
          <p:cNvPr id="490" name="Google Shape;377;g298c0ab80aa_2_118" descr="Google Shape;377;g298c0ab80aa_2_118"/>
          <p:cNvPicPr>
            <a:picLocks noChangeAspect="1"/>
          </p:cNvPicPr>
          <p:nvPr/>
        </p:nvPicPr>
        <p:blipFill>
          <a:blip r:embed="rId4"/>
          <a:srcRect t="14428" b="14427"/>
          <a:stretch>
            <a:fillRect/>
          </a:stretch>
        </p:blipFill>
        <p:spPr>
          <a:xfrm>
            <a:off x="597536" y="8817137"/>
            <a:ext cx="2338815" cy="1663909"/>
          </a:xfrm>
          <a:prstGeom prst="rect">
            <a:avLst/>
          </a:prstGeom>
          <a:ln w="12700">
            <a:miter lim="400000"/>
          </a:ln>
        </p:spPr>
      </p:pic>
      <p:sp>
        <p:nvSpPr>
          <p:cNvPr id="491" name="Google Shape;373;g298c0ab80aa_2_118"/>
          <p:cNvSpPr txBox="1"/>
          <p:nvPr/>
        </p:nvSpPr>
        <p:spPr>
          <a:xfrm>
            <a:off x="15527455" y="3929376"/>
            <a:ext cx="7942200" cy="341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3600" b="1">
                <a:solidFill>
                  <a:srgbClr val="000000"/>
                </a:solidFill>
                <a:latin typeface="Helvetica Neue"/>
                <a:ea typeface="Helvetica Neue"/>
                <a:cs typeface="Helvetica Neue"/>
                <a:sym typeface="Helvetica Neue"/>
              </a:defRPr>
            </a:lvl1pPr>
          </a:lstStyle>
          <a:p>
            <a:r>
              <a:t>Необходим механизм, который позволит аналитикам создавать источники данных для дашбордов и сами дашборды быстрее</a:t>
            </a:r>
          </a:p>
        </p:txBody>
      </p:sp>
      <p:pic>
        <p:nvPicPr>
          <p:cNvPr id="492" name="Google Shape;378;g298c0ab80aa_2_118" descr="Google Shape;378;g298c0ab80aa_2_118"/>
          <p:cNvPicPr>
            <a:picLocks noChangeAspect="1"/>
          </p:cNvPicPr>
          <p:nvPr/>
        </p:nvPicPr>
        <p:blipFill>
          <a:blip r:embed="rId5"/>
          <a:srcRect t="14428" b="14427"/>
          <a:stretch>
            <a:fillRect/>
          </a:stretch>
        </p:blipFill>
        <p:spPr>
          <a:xfrm>
            <a:off x="12624968" y="3929360"/>
            <a:ext cx="2338815" cy="166392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Google Shape;177;g2923253cc9d_0_22"/>
          <p:cNvSpPr txBox="1">
            <a:spLocks noGrp="1"/>
          </p:cNvSpPr>
          <p:nvPr>
            <p:ph type="sldNum" sz="quarter" idx="4294967295"/>
          </p:nvPr>
        </p:nvSpPr>
        <p:spPr>
          <a:xfrm>
            <a:off x="23275974" y="698365"/>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35</a:t>
            </a:fld>
            <a:endParaRPr/>
          </a:p>
        </p:txBody>
      </p:sp>
      <p:sp>
        <p:nvSpPr>
          <p:cNvPr id="497" name="Google Shape;178;g2923253cc9d_0_22"/>
          <p:cNvSpPr txBox="1">
            <a:spLocks noGrp="1"/>
          </p:cNvSpPr>
          <p:nvPr>
            <p:ph type="body" sz="half" idx="1"/>
          </p:nvPr>
        </p:nvSpPr>
        <p:spPr>
          <a:xfrm>
            <a:off x="598513" y="2699999"/>
            <a:ext cx="22734000" cy="3386401"/>
          </a:xfrm>
          <a:prstGeom prst="rect">
            <a:avLst/>
          </a:prstGeom>
        </p:spPr>
        <p:txBody>
          <a:bodyPr/>
          <a:lstStyle>
            <a:lvl1pPr marL="0"/>
          </a:lstStyle>
          <a:p>
            <a:r>
              <a:t>Первая версия решения</a:t>
            </a:r>
          </a:p>
        </p:txBody>
      </p:sp>
      <p:sp>
        <p:nvSpPr>
          <p:cNvPr id="498" name="Google Shape;179;g2923253cc9d_0_22"/>
          <p:cNvSpPr/>
          <p:nvPr/>
        </p:nvSpPr>
        <p:spPr>
          <a:xfrm>
            <a:off x="829416" y="10956612"/>
            <a:ext cx="2175301" cy="2175301"/>
          </a:xfrm>
          <a:prstGeom prst="rect">
            <a:avLst/>
          </a:prstGeom>
          <a:solidFill>
            <a:srgbClr val="FFFFFF"/>
          </a:solidFill>
          <a:ln w="38100">
            <a:solidFill>
              <a:srgbClr val="000000"/>
            </a:solidFill>
            <a:miter lim="400000"/>
          </a:ln>
        </p:spPr>
        <p:txBody>
          <a:bodyPr lIns="45719" rIns="45719" anchor="ctr"/>
          <a:lstStyle/>
          <a:p>
            <a:pPr algn="ctr">
              <a:defRPr sz="2400">
                <a:latin typeface="Helvetica Neue"/>
                <a:ea typeface="Helvetica Neue"/>
                <a:cs typeface="Helvetica Neue"/>
                <a:sym typeface="Helvetica Neue"/>
              </a:defRPr>
            </a:pPr>
            <a:endParaRPr/>
          </a:p>
        </p:txBody>
      </p:sp>
      <p:sp>
        <p:nvSpPr>
          <p:cNvPr id="499" name="Google Shape;180;g2923253cc9d_0_22"/>
          <p:cNvSpPr txBox="1"/>
          <p:nvPr/>
        </p:nvSpPr>
        <p:spPr>
          <a:xfrm>
            <a:off x="1429795" y="11273042"/>
            <a:ext cx="1032301" cy="2073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1</a:t>
            </a:r>
          </a:p>
        </p:txBody>
      </p:sp>
      <p:sp>
        <p:nvSpPr>
          <p:cNvPr id="500" name="Google Shape;181;g2923253cc9d_0_22"/>
          <p:cNvSpPr/>
          <p:nvPr/>
        </p:nvSpPr>
        <p:spPr>
          <a:xfrm>
            <a:off x="17146277" y="8866013"/>
            <a:ext cx="2175301" cy="2175301"/>
          </a:xfrm>
          <a:prstGeom prst="rect">
            <a:avLst/>
          </a:prstGeom>
          <a:solidFill>
            <a:srgbClr val="FFFFFF"/>
          </a:solidFill>
          <a:ln w="38100">
            <a:solidFill>
              <a:srgbClr val="000000"/>
            </a:solidFill>
            <a:miter lim="400000"/>
          </a:ln>
        </p:spPr>
        <p:txBody>
          <a:bodyPr lIns="45719" rIns="45719" anchor="ctr"/>
          <a:lstStyle/>
          <a:p>
            <a:pPr algn="ctr">
              <a:defRPr sz="2400">
                <a:latin typeface="Helvetica Neue"/>
                <a:ea typeface="Helvetica Neue"/>
                <a:cs typeface="Helvetica Neue"/>
                <a:sym typeface="Helvetica Neue"/>
              </a:defRPr>
            </a:pPr>
            <a:endParaRPr/>
          </a:p>
        </p:txBody>
      </p:sp>
      <p:sp>
        <p:nvSpPr>
          <p:cNvPr id="501" name="Google Shape;182;g2923253cc9d_0_22"/>
          <p:cNvSpPr txBox="1"/>
          <p:nvPr/>
        </p:nvSpPr>
        <p:spPr>
          <a:xfrm>
            <a:off x="17723950" y="9207037"/>
            <a:ext cx="1032301" cy="2073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3</a:t>
            </a:r>
          </a:p>
        </p:txBody>
      </p:sp>
      <p:sp>
        <p:nvSpPr>
          <p:cNvPr id="502" name="Google Shape;183;g2923253cc9d_0_22"/>
          <p:cNvSpPr/>
          <p:nvPr/>
        </p:nvSpPr>
        <p:spPr>
          <a:xfrm>
            <a:off x="21302789" y="4447587"/>
            <a:ext cx="2175301" cy="2175301"/>
          </a:xfrm>
          <a:prstGeom prst="rect">
            <a:avLst/>
          </a:prstGeom>
          <a:solidFill>
            <a:srgbClr val="FFFFFF"/>
          </a:solidFill>
          <a:ln w="38100">
            <a:solidFill>
              <a:srgbClr val="000000"/>
            </a:solidFill>
            <a:miter lim="400000"/>
          </a:ln>
        </p:spPr>
        <p:txBody>
          <a:bodyPr lIns="45719" rIns="45719" anchor="ctr"/>
          <a:lstStyle/>
          <a:p>
            <a:pPr algn="ctr">
              <a:defRPr sz="2400">
                <a:latin typeface="Helvetica Neue"/>
                <a:ea typeface="Helvetica Neue"/>
                <a:cs typeface="Helvetica Neue"/>
                <a:sym typeface="Helvetica Neue"/>
              </a:defRPr>
            </a:pPr>
            <a:endParaRPr/>
          </a:p>
        </p:txBody>
      </p:sp>
      <p:sp>
        <p:nvSpPr>
          <p:cNvPr id="503" name="Google Shape;184;g2923253cc9d_0_22"/>
          <p:cNvSpPr txBox="1"/>
          <p:nvPr/>
        </p:nvSpPr>
        <p:spPr>
          <a:xfrm>
            <a:off x="21845373" y="4762808"/>
            <a:ext cx="1032301" cy="2073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4</a:t>
            </a:r>
          </a:p>
        </p:txBody>
      </p:sp>
      <p:sp>
        <p:nvSpPr>
          <p:cNvPr id="504" name="Google Shape;187;g2923253cc9d_0_22"/>
          <p:cNvSpPr/>
          <p:nvPr/>
        </p:nvSpPr>
        <p:spPr>
          <a:xfrm>
            <a:off x="12788479" y="6408613"/>
            <a:ext cx="2175301" cy="2175301"/>
          </a:xfrm>
          <a:prstGeom prst="rect">
            <a:avLst/>
          </a:prstGeom>
          <a:solidFill>
            <a:srgbClr val="FFFFFF"/>
          </a:solidFill>
          <a:ln w="38100">
            <a:solidFill>
              <a:srgbClr val="000000"/>
            </a:solidFill>
            <a:miter lim="400000"/>
          </a:ln>
          <a:effectLst>
            <a:outerShdw dist="152400" dir="2741011" rotWithShape="0">
              <a:srgbClr val="000000"/>
            </a:outerShdw>
          </a:effectLst>
        </p:spPr>
        <p:txBody>
          <a:bodyPr lIns="45719" rIns="45719" anchor="ctr"/>
          <a:lstStyle/>
          <a:p>
            <a:pPr algn="ctr">
              <a:defRPr sz="2400">
                <a:latin typeface="Helvetica Neue"/>
                <a:ea typeface="Helvetica Neue"/>
                <a:cs typeface="Helvetica Neue"/>
                <a:sym typeface="Helvetica Neue"/>
              </a:defRPr>
            </a:pPr>
            <a:endParaRPr/>
          </a:p>
        </p:txBody>
      </p:sp>
      <p:sp>
        <p:nvSpPr>
          <p:cNvPr id="505" name="Google Shape;188;g2923253cc9d_0_22"/>
          <p:cNvSpPr txBox="1"/>
          <p:nvPr/>
        </p:nvSpPr>
        <p:spPr>
          <a:xfrm>
            <a:off x="13327969" y="6749636"/>
            <a:ext cx="1032301" cy="2073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2</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36</a:t>
            </a:fld>
            <a:endParaRPr/>
          </a:p>
        </p:txBody>
      </p:sp>
      <p:pic>
        <p:nvPicPr>
          <p:cNvPr id="508" name="Google Shape;353;p12" descr="Google Shape;353;p12"/>
          <p:cNvPicPr>
            <a:picLocks noChangeAspect="1"/>
          </p:cNvPicPr>
          <p:nvPr/>
        </p:nvPicPr>
        <p:blipFill>
          <a:blip r:embed="rId3"/>
          <a:srcRect t="14428" b="14427"/>
          <a:stretch>
            <a:fillRect/>
          </a:stretch>
        </p:blipFill>
        <p:spPr>
          <a:xfrm>
            <a:off x="598499" y="4481536"/>
            <a:ext cx="4224567" cy="3005501"/>
          </a:xfrm>
          <a:prstGeom prst="rect">
            <a:avLst/>
          </a:prstGeom>
          <a:ln w="12700">
            <a:miter lim="400000"/>
          </a:ln>
        </p:spPr>
      </p:pic>
      <p:pic>
        <p:nvPicPr>
          <p:cNvPr id="509" name="Google Shape;354;p12" descr="Google Shape;354;p12"/>
          <p:cNvPicPr>
            <a:picLocks noChangeAspect="1"/>
          </p:cNvPicPr>
          <p:nvPr/>
        </p:nvPicPr>
        <p:blipFill>
          <a:blip r:embed="rId4"/>
          <a:srcRect t="14428" b="14427"/>
          <a:stretch>
            <a:fillRect/>
          </a:stretch>
        </p:blipFill>
        <p:spPr>
          <a:xfrm>
            <a:off x="5832266" y="4481536"/>
            <a:ext cx="4224566" cy="3005501"/>
          </a:xfrm>
          <a:prstGeom prst="rect">
            <a:avLst/>
          </a:prstGeom>
          <a:ln w="12700">
            <a:miter lim="400000"/>
          </a:ln>
        </p:spPr>
      </p:pic>
      <p:pic>
        <p:nvPicPr>
          <p:cNvPr id="510" name="Google Shape;355;p12" descr="Google Shape;355;p12"/>
          <p:cNvPicPr>
            <a:picLocks noChangeAspect="1"/>
          </p:cNvPicPr>
          <p:nvPr/>
        </p:nvPicPr>
        <p:blipFill>
          <a:blip r:embed="rId5"/>
          <a:srcRect t="14428" b="14427"/>
          <a:stretch>
            <a:fillRect/>
          </a:stretch>
        </p:blipFill>
        <p:spPr>
          <a:xfrm>
            <a:off x="11720541" y="4481524"/>
            <a:ext cx="4224566" cy="3005512"/>
          </a:xfrm>
          <a:prstGeom prst="rect">
            <a:avLst/>
          </a:prstGeom>
          <a:ln w="12700">
            <a:miter lim="400000"/>
          </a:ln>
        </p:spPr>
      </p:pic>
      <p:sp>
        <p:nvSpPr>
          <p:cNvPr id="511" name="Google Shape;358;p12"/>
          <p:cNvSpPr txBox="1">
            <a:spLocks noGrp="1"/>
          </p:cNvSpPr>
          <p:nvPr>
            <p:ph type="body" idx="27"/>
          </p:nvPr>
        </p:nvSpPr>
        <p:spPr>
          <a:xfrm>
            <a:off x="614450" y="7906925"/>
            <a:ext cx="4224600" cy="26032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1000"/>
              </a:spcBef>
              <a:defRPr sz="3600" b="1">
                <a:latin typeface="Helvetica Neue"/>
                <a:ea typeface="Helvetica Neue"/>
                <a:cs typeface="Helvetica Neue"/>
                <a:sym typeface="Helvetica Neue"/>
              </a:defRPr>
            </a:lvl1pPr>
          </a:lstStyle>
          <a:p>
            <a:r>
              <a:t>Скорость чтения сопоставима с Vertica</a:t>
            </a:r>
          </a:p>
        </p:txBody>
      </p:sp>
      <p:sp>
        <p:nvSpPr>
          <p:cNvPr id="512" name="Google Shape;359;p12"/>
          <p:cNvSpPr txBox="1"/>
          <p:nvPr/>
        </p:nvSpPr>
        <p:spPr>
          <a:xfrm>
            <a:off x="5952468" y="7906929"/>
            <a:ext cx="5358001" cy="2603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spcBef>
                <a:spcPts val="1000"/>
              </a:spcBef>
              <a:defRPr sz="3600" b="1">
                <a:solidFill>
                  <a:srgbClr val="000000"/>
                </a:solidFill>
                <a:latin typeface="Helvetica Neue"/>
                <a:ea typeface="Helvetica Neue"/>
                <a:cs typeface="Helvetica Neue"/>
                <a:sym typeface="Helvetica Neue"/>
              </a:defRPr>
            </a:lvl1pPr>
          </a:lstStyle>
          <a:p>
            <a:r>
              <a:t>Есть возможность горизонтально масштабировать ресурсы</a:t>
            </a:r>
          </a:p>
        </p:txBody>
      </p:sp>
      <p:sp>
        <p:nvSpPr>
          <p:cNvPr id="513" name="Google Shape;360;p12"/>
          <p:cNvSpPr txBox="1">
            <a:spLocks noGrp="1"/>
          </p:cNvSpPr>
          <p:nvPr>
            <p:ph type="body" idx="29"/>
          </p:nvPr>
        </p:nvSpPr>
        <p:spPr>
          <a:xfrm>
            <a:off x="11720548" y="7906925"/>
            <a:ext cx="4662601" cy="260323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spcBef>
                <a:spcPts val="1000"/>
              </a:spcBef>
              <a:defRPr sz="3600" b="1">
                <a:latin typeface="Helvetica Neue"/>
                <a:ea typeface="Helvetica Neue"/>
                <a:cs typeface="Helvetica Neue"/>
                <a:sym typeface="Helvetica Neue"/>
              </a:defRPr>
            </a:lvl1pPr>
          </a:lstStyle>
          <a:p>
            <a:r>
              <a:t>Поддержка со стороны платформы DBA</a:t>
            </a:r>
          </a:p>
        </p:txBody>
      </p:sp>
      <p:sp>
        <p:nvSpPr>
          <p:cNvPr id="514" name="Google Shape;352;p12"/>
          <p:cNvSpPr txBox="1">
            <a:spLocks noGrp="1"/>
          </p:cNvSpPr>
          <p:nvPr>
            <p:ph type="body" sz="quarter" idx="1"/>
          </p:nvPr>
        </p:nvSpPr>
        <p:spPr>
          <a:xfrm>
            <a:off x="597523" y="1626224"/>
            <a:ext cx="23188954" cy="1560601"/>
          </a:xfrm>
          <a:prstGeom prst="rect">
            <a:avLst/>
          </a:prstGeom>
        </p:spPr>
        <p:txBody>
          <a:bodyPr/>
          <a:lstStyle>
            <a:lvl1pPr indent="0" defTabSz="886968">
              <a:defRPr sz="5141"/>
            </a:lvl1pPr>
          </a:lstStyle>
          <a:p>
            <a:r>
              <a:t>Требования к СУБД хранения материализованных данных дашбордов</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37</a:t>
            </a:fld>
            <a:endParaRPr/>
          </a:p>
        </p:txBody>
      </p:sp>
      <p:sp>
        <p:nvSpPr>
          <p:cNvPr id="519" name="Google Shape;289;g298c0ab80aa_1_198"/>
          <p:cNvSpPr txBox="1">
            <a:spLocks noGrp="1"/>
          </p:cNvSpPr>
          <p:nvPr>
            <p:ph type="body" sz="quarter" idx="1"/>
          </p:nvPr>
        </p:nvSpPr>
        <p:spPr>
          <a:xfrm>
            <a:off x="744284" y="11832574"/>
            <a:ext cx="22895432" cy="646501"/>
          </a:xfrm>
          <a:prstGeom prst="rect">
            <a:avLst/>
          </a:prstGeom>
        </p:spPr>
        <p:txBody>
          <a:bodyPr/>
          <a:lstStyle>
            <a:lvl1pPr marL="0">
              <a:defRPr sz="3600" b="1"/>
            </a:lvl1pPr>
          </a:lstStyle>
          <a:p>
            <a:r>
              <a:t>Аналитики могут выгружать данные в ClickHouse из мастера Vertica</a:t>
            </a:r>
          </a:p>
        </p:txBody>
      </p:sp>
      <p:sp>
        <p:nvSpPr>
          <p:cNvPr id="520"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Архитектура решения</a:t>
            </a:r>
          </a:p>
        </p:txBody>
      </p:sp>
      <p:pic>
        <p:nvPicPr>
          <p:cNvPr id="521" name="SmartData 2024 (5).png" descr="SmartData 2024 (5).png"/>
          <p:cNvPicPr>
            <a:picLocks noChangeAspect="1"/>
          </p:cNvPicPr>
          <p:nvPr/>
        </p:nvPicPr>
        <p:blipFill>
          <a:blip r:embed="rId3"/>
          <a:stretch>
            <a:fillRect/>
          </a:stretch>
        </p:blipFill>
        <p:spPr>
          <a:xfrm>
            <a:off x="5062387" y="3140625"/>
            <a:ext cx="14259226" cy="8255001"/>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38</a:t>
            </a:fld>
            <a:endParaRPr/>
          </a:p>
        </p:txBody>
      </p:sp>
      <p:sp>
        <p:nvSpPr>
          <p:cNvPr id="526" name="Google Shape;352;p12"/>
          <p:cNvSpPr txBox="1">
            <a:spLocks noGrp="1"/>
          </p:cNvSpPr>
          <p:nvPr>
            <p:ph type="body" sz="quarter" idx="1"/>
          </p:nvPr>
        </p:nvSpPr>
        <p:spPr>
          <a:xfrm>
            <a:off x="597523" y="1626224"/>
            <a:ext cx="23188954" cy="1560601"/>
          </a:xfrm>
          <a:prstGeom prst="rect">
            <a:avLst/>
          </a:prstGeom>
        </p:spPr>
        <p:txBody>
          <a:bodyPr/>
          <a:lstStyle>
            <a:lvl1pPr indent="0"/>
          </a:lstStyle>
          <a:p>
            <a:r>
              <a:t>Как аналитики настраивают выгрузку данных?</a:t>
            </a:r>
          </a:p>
        </p:txBody>
      </p:sp>
      <p:sp>
        <p:nvSpPr>
          <p:cNvPr id="527" name="Google Shape;265;p5"/>
          <p:cNvSpPr txBox="1"/>
          <p:nvPr/>
        </p:nvSpPr>
        <p:spPr>
          <a:xfrm>
            <a:off x="615932" y="3289300"/>
            <a:ext cx="12965057"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механизм схож со схемой создания витрины;</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аналитики могут делать сложные вычисления в рамках SQL-кода с использованием временных таблиц;</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выгрузка происходит в рамках регламентного расчета витрин;</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выгрузка учитывает статус расчета витрин;</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выгрузка работает на базе UDF, созданных ранее.</a:t>
            </a:r>
          </a:p>
          <a:p>
            <a:pPr>
              <a:lnSpc>
                <a:spcPct val="115000"/>
              </a:lnSpc>
              <a:defRPr sz="3100">
                <a:solidFill>
                  <a:srgbClr val="000000"/>
                </a:solidFill>
                <a:latin typeface="Helvetica Neue"/>
                <a:ea typeface="Helvetica Neue"/>
                <a:cs typeface="Helvetica Neue"/>
                <a:sym typeface="Helvetica Neue"/>
              </a:defRPr>
            </a:pPr>
            <a:endParaRPr/>
          </a:p>
          <a:p>
            <a:pPr>
              <a:lnSpc>
                <a:spcPct val="115000"/>
              </a:lnSpc>
              <a:buClr>
                <a:srgbClr val="000000"/>
              </a:buClr>
              <a:buFont typeface="Helvetica Neue"/>
              <a:defRPr sz="3100" b="1">
                <a:solidFill>
                  <a:srgbClr val="000000"/>
                </a:solidFill>
                <a:latin typeface="Helvetica Neue"/>
                <a:ea typeface="Helvetica Neue"/>
                <a:cs typeface="Helvetica Neue"/>
                <a:sym typeface="Helvetica Neue"/>
              </a:defRPr>
            </a:pPr>
            <a:r>
              <a:t>Отличия от витрин:</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данные, полученные в результате работы, не сохраняются в DWH;</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данные выгружаются во внешние системы, например, в СУБД, такие как ClickHouse.</a:t>
            </a:r>
          </a:p>
        </p:txBody>
      </p:sp>
      <p:pic>
        <p:nvPicPr>
          <p:cNvPr id="528" name="ray-so-export (1).png" descr="ray-so-export (1).png"/>
          <p:cNvPicPr>
            <a:picLocks noChangeAspect="1"/>
          </p:cNvPicPr>
          <p:nvPr/>
        </p:nvPicPr>
        <p:blipFill>
          <a:blip r:embed="rId3"/>
          <a:stretch>
            <a:fillRect/>
          </a:stretch>
        </p:blipFill>
        <p:spPr>
          <a:xfrm>
            <a:off x="14301514" y="3702949"/>
            <a:ext cx="9525001" cy="6429376"/>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39</a:t>
            </a:fld>
            <a:endParaRPr/>
          </a:p>
        </p:txBody>
      </p:sp>
      <p:pic>
        <p:nvPicPr>
          <p:cNvPr id="533" name="Google Shape;353;p12" descr="Google Shape;353;p12"/>
          <p:cNvPicPr>
            <a:picLocks noChangeAspect="1"/>
          </p:cNvPicPr>
          <p:nvPr/>
        </p:nvPicPr>
        <p:blipFill>
          <a:blip r:embed="rId3"/>
          <a:srcRect t="14428" b="14427"/>
          <a:stretch>
            <a:fillRect/>
          </a:stretch>
        </p:blipFill>
        <p:spPr>
          <a:xfrm>
            <a:off x="598499" y="4481536"/>
            <a:ext cx="4224567" cy="3005501"/>
          </a:xfrm>
          <a:prstGeom prst="rect">
            <a:avLst/>
          </a:prstGeom>
          <a:ln w="12700">
            <a:miter lim="400000"/>
          </a:ln>
        </p:spPr>
      </p:pic>
      <p:pic>
        <p:nvPicPr>
          <p:cNvPr id="534" name="Google Shape;354;p12" descr="Google Shape;354;p12"/>
          <p:cNvPicPr>
            <a:picLocks noChangeAspect="1"/>
          </p:cNvPicPr>
          <p:nvPr/>
        </p:nvPicPr>
        <p:blipFill>
          <a:blip r:embed="rId4"/>
          <a:srcRect t="14428" b="14427"/>
          <a:stretch>
            <a:fillRect/>
          </a:stretch>
        </p:blipFill>
        <p:spPr>
          <a:xfrm>
            <a:off x="5832266" y="4481536"/>
            <a:ext cx="4224566" cy="3005501"/>
          </a:xfrm>
          <a:prstGeom prst="rect">
            <a:avLst/>
          </a:prstGeom>
          <a:ln w="12700">
            <a:miter lim="400000"/>
          </a:ln>
        </p:spPr>
      </p:pic>
      <p:sp>
        <p:nvSpPr>
          <p:cNvPr id="535" name="Google Shape;358;p12"/>
          <p:cNvSpPr txBox="1"/>
          <p:nvPr/>
        </p:nvSpPr>
        <p:spPr>
          <a:xfrm>
            <a:off x="614450" y="7906925"/>
            <a:ext cx="5072918" cy="4342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spcBef>
                <a:spcPts val="1000"/>
              </a:spcBef>
              <a:defRPr sz="3600" b="1">
                <a:solidFill>
                  <a:srgbClr val="000000"/>
                </a:solidFill>
                <a:latin typeface="Helvetica Neue"/>
                <a:ea typeface="Helvetica Neue"/>
                <a:cs typeface="Helvetica Neue"/>
                <a:sym typeface="Helvetica Neue"/>
              </a:defRPr>
            </a:lvl1pPr>
          </a:lstStyle>
          <a:p>
            <a:r>
              <a:t>Уменьшение использования квот в DWH</a:t>
            </a:r>
          </a:p>
        </p:txBody>
      </p:sp>
      <p:sp>
        <p:nvSpPr>
          <p:cNvPr id="536" name="Google Shape;359;p12"/>
          <p:cNvSpPr txBox="1"/>
          <p:nvPr/>
        </p:nvSpPr>
        <p:spPr>
          <a:xfrm>
            <a:off x="5952468" y="7906929"/>
            <a:ext cx="5502981" cy="4342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spcBef>
                <a:spcPts val="1000"/>
              </a:spcBef>
              <a:defRPr sz="3600" b="1">
                <a:solidFill>
                  <a:srgbClr val="000000"/>
                </a:solidFill>
                <a:latin typeface="Helvetica Neue"/>
                <a:ea typeface="Helvetica Neue"/>
                <a:cs typeface="Helvetica Neue"/>
                <a:sym typeface="Helvetica Neue"/>
              </a:defRPr>
            </a:lvl1pPr>
          </a:lstStyle>
          <a:p>
            <a:r>
              <a:t>Улучшение производительности отчетов</a:t>
            </a:r>
          </a:p>
        </p:txBody>
      </p:sp>
      <p:sp>
        <p:nvSpPr>
          <p:cNvPr id="537" name="Google Shape;352;p12"/>
          <p:cNvSpPr txBox="1">
            <a:spLocks noGrp="1"/>
          </p:cNvSpPr>
          <p:nvPr>
            <p:ph type="body" sz="quarter" idx="1"/>
          </p:nvPr>
        </p:nvSpPr>
        <p:spPr>
          <a:xfrm>
            <a:off x="597523" y="1626224"/>
            <a:ext cx="23188954" cy="1560601"/>
          </a:xfrm>
          <a:prstGeom prst="rect">
            <a:avLst/>
          </a:prstGeom>
        </p:spPr>
        <p:txBody>
          <a:bodyPr/>
          <a:lstStyle>
            <a:lvl1pPr indent="0"/>
          </a:lstStyle>
          <a:p>
            <a:r>
              <a:t>Какие приемущества получают аналитики?</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Google Shape;313;p9"/>
          <p:cNvSpPr txBox="1">
            <a:spLocks noGrp="1"/>
          </p:cNvSpPr>
          <p:nvPr>
            <p:ph type="sldNum" sz="quarter" idx="4294967295"/>
          </p:nvPr>
        </p:nvSpPr>
        <p:spPr>
          <a:xfrm>
            <a:off x="23360780" y="698367"/>
            <a:ext cx="255525"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4</a:t>
            </a:fld>
            <a:endParaRPr/>
          </a:p>
        </p:txBody>
      </p:sp>
      <p:sp>
        <p:nvSpPr>
          <p:cNvPr id="274" name="Google Shape;314;p9"/>
          <p:cNvSpPr txBox="1">
            <a:spLocks noGrp="1"/>
          </p:cNvSpPr>
          <p:nvPr>
            <p:ph type="body" sz="quarter" idx="1"/>
          </p:nvPr>
        </p:nvSpPr>
        <p:spPr>
          <a:xfrm>
            <a:off x="597523" y="1626224"/>
            <a:ext cx="23188954" cy="1560601"/>
          </a:xfrm>
          <a:prstGeom prst="rect">
            <a:avLst/>
          </a:prstGeom>
        </p:spPr>
        <p:txBody>
          <a:bodyPr/>
          <a:lstStyle>
            <a:lvl1pPr indent="0"/>
          </a:lstStyle>
          <a:p>
            <a:r>
              <a:t>Чем Redash отличается от лидеров рынка BI?</a:t>
            </a:r>
          </a:p>
        </p:txBody>
      </p:sp>
      <p:sp>
        <p:nvSpPr>
          <p:cNvPr id="275" name="Google Shape;321;p9"/>
          <p:cNvSpPr txBox="1"/>
          <p:nvPr/>
        </p:nvSpPr>
        <p:spPr>
          <a:xfrm>
            <a:off x="48422" y="14101301"/>
            <a:ext cx="6620039" cy="148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6896"/>
              </a:lnSpc>
              <a:defRPr sz="2900">
                <a:solidFill>
                  <a:srgbClr val="FFFFFF"/>
                </a:solidFill>
                <a:latin typeface="Helvetica Neue"/>
                <a:ea typeface="Helvetica Neue"/>
                <a:cs typeface="Helvetica Neue"/>
                <a:sym typeface="Helvetica Neue"/>
              </a:defRPr>
            </a:lvl1pPr>
          </a:lstStyle>
          <a:p>
            <a:r>
              <a:t>Композицию из инструментов графики можно менять в зависимости от контекста слайда</a:t>
            </a:r>
          </a:p>
        </p:txBody>
      </p:sp>
      <p:sp>
        <p:nvSpPr>
          <p:cNvPr id="276" name="Google Shape;371;g298c0ab80aa_2_118"/>
          <p:cNvSpPr txBox="1"/>
          <p:nvPr/>
        </p:nvSpPr>
        <p:spPr>
          <a:xfrm>
            <a:off x="3514730" y="3913668"/>
            <a:ext cx="7942200" cy="286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defRPr sz="3600" b="1">
                <a:solidFill>
                  <a:srgbClr val="000000"/>
                </a:solidFill>
                <a:latin typeface="Helvetica Neue"/>
                <a:ea typeface="Helvetica Neue"/>
                <a:cs typeface="Helvetica Neue"/>
                <a:sym typeface="Helvetica Neue"/>
              </a:defRPr>
            </a:pPr>
            <a:r>
              <a:t>Создание графиков. </a:t>
            </a:r>
            <a:r>
              <a:rPr b="0">
                <a:solidFill>
                  <a:srgbClr val="151515"/>
                </a:solidFill>
              </a:rPr>
              <a:t>Каждый график создается с помощью SQL запроса к СУБД</a:t>
            </a:r>
          </a:p>
        </p:txBody>
      </p:sp>
      <p:sp>
        <p:nvSpPr>
          <p:cNvPr id="277" name="Google Shape;372;g298c0ab80aa_2_118"/>
          <p:cNvSpPr txBox="1"/>
          <p:nvPr/>
        </p:nvSpPr>
        <p:spPr>
          <a:xfrm>
            <a:off x="3609445" y="9056482"/>
            <a:ext cx="7942200" cy="286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defRPr sz="3600" b="1">
                <a:solidFill>
                  <a:srgbClr val="000000"/>
                </a:solidFill>
                <a:latin typeface="Helvetica Neue"/>
                <a:ea typeface="Helvetica Neue"/>
                <a:cs typeface="Helvetica Neue"/>
                <a:sym typeface="Helvetica Neue"/>
              </a:defRPr>
            </a:pPr>
            <a:r>
              <a:t>Отсутствует аналог экстрактов. </a:t>
            </a:r>
            <a:r>
              <a:rPr b="0">
                <a:solidFill>
                  <a:srgbClr val="151515"/>
                </a:solidFill>
              </a:rPr>
              <a:t>Нет возможности загрузить данные в хранилище BI-платформы для последующего анализа</a:t>
            </a:r>
          </a:p>
        </p:txBody>
      </p:sp>
      <p:pic>
        <p:nvPicPr>
          <p:cNvPr id="278" name="Google Shape;376;g298c0ab80aa_2_118" descr="Google Shape;376;g298c0ab80aa_2_118"/>
          <p:cNvPicPr>
            <a:picLocks noChangeAspect="1"/>
          </p:cNvPicPr>
          <p:nvPr/>
        </p:nvPicPr>
        <p:blipFill>
          <a:blip r:embed="rId3"/>
          <a:srcRect t="14428" b="14427"/>
          <a:stretch>
            <a:fillRect/>
          </a:stretch>
        </p:blipFill>
        <p:spPr>
          <a:xfrm>
            <a:off x="597525" y="3929362"/>
            <a:ext cx="2338815" cy="1663909"/>
          </a:xfrm>
          <a:prstGeom prst="rect">
            <a:avLst/>
          </a:prstGeom>
          <a:ln w="12700">
            <a:miter lim="400000"/>
          </a:ln>
        </p:spPr>
      </p:pic>
      <p:pic>
        <p:nvPicPr>
          <p:cNvPr id="279" name="Google Shape;377;g298c0ab80aa_2_118" descr="Google Shape;377;g298c0ab80aa_2_118"/>
          <p:cNvPicPr>
            <a:picLocks noChangeAspect="1"/>
          </p:cNvPicPr>
          <p:nvPr/>
        </p:nvPicPr>
        <p:blipFill>
          <a:blip r:embed="rId4"/>
          <a:srcRect t="14428" b="14427"/>
          <a:stretch>
            <a:fillRect/>
          </a:stretch>
        </p:blipFill>
        <p:spPr>
          <a:xfrm>
            <a:off x="597536" y="9015332"/>
            <a:ext cx="2338815" cy="1663909"/>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40</a:t>
            </a:fld>
            <a:endParaRPr/>
          </a:p>
        </p:txBody>
      </p:sp>
      <p:sp>
        <p:nvSpPr>
          <p:cNvPr id="542" name="Google Shape;352;p12"/>
          <p:cNvSpPr txBox="1">
            <a:spLocks noGrp="1"/>
          </p:cNvSpPr>
          <p:nvPr>
            <p:ph type="body" sz="quarter" idx="1"/>
          </p:nvPr>
        </p:nvSpPr>
        <p:spPr>
          <a:xfrm>
            <a:off x="597523" y="1626224"/>
            <a:ext cx="23188954" cy="1560601"/>
          </a:xfrm>
          <a:prstGeom prst="rect">
            <a:avLst/>
          </a:prstGeom>
        </p:spPr>
        <p:txBody>
          <a:bodyPr/>
          <a:lstStyle>
            <a:lvl1pPr indent="0"/>
          </a:lstStyle>
          <a:p>
            <a:r>
              <a:t>Количество созданных выгрузок данных?</a:t>
            </a:r>
          </a:p>
        </p:txBody>
      </p:sp>
      <p:pic>
        <p:nvPicPr>
          <p:cNvPr id="543" name="Google Shape;706;g298c0ab80aa_1_45" descr="Google Shape;706;g298c0ab80aa_1_45"/>
          <p:cNvPicPr>
            <a:picLocks noChangeAspect="1"/>
          </p:cNvPicPr>
          <p:nvPr/>
        </p:nvPicPr>
        <p:blipFill>
          <a:blip r:embed="rId2"/>
          <a:stretch>
            <a:fillRect/>
          </a:stretch>
        </p:blipFill>
        <p:spPr>
          <a:xfrm>
            <a:off x="442385" y="4186634"/>
            <a:ext cx="5342756" cy="5342722"/>
          </a:xfrm>
          <a:prstGeom prst="rect">
            <a:avLst/>
          </a:prstGeom>
          <a:ln w="12700">
            <a:miter lim="400000"/>
          </a:ln>
        </p:spPr>
      </p:pic>
      <p:sp>
        <p:nvSpPr>
          <p:cNvPr id="544" name="Прямоугольник"/>
          <p:cNvSpPr/>
          <p:nvPr/>
        </p:nvSpPr>
        <p:spPr>
          <a:xfrm>
            <a:off x="-690368" y="4758823"/>
            <a:ext cx="3879297" cy="4198354"/>
          </a:xfrm>
          <a:prstGeom prst="rect">
            <a:avLst/>
          </a:prstGeom>
          <a:solidFill>
            <a:srgbClr val="FFFFFF"/>
          </a:solidFill>
          <a:ln w="3175">
            <a:solidFill>
              <a:srgbClr val="FFFFFF"/>
            </a:solidFill>
          </a:ln>
        </p:spPr>
        <p:txBody>
          <a:bodyPr lIns="45719" rIns="45719" anchor="ctr"/>
          <a:lstStyle/>
          <a:p>
            <a:endParaRPr/>
          </a:p>
        </p:txBody>
      </p:sp>
      <p:pic>
        <p:nvPicPr>
          <p:cNvPr id="545" name="Google Shape;699;g298c0ab80aa_1_45" descr="Google Shape;699;g298c0ab80aa_1_45"/>
          <p:cNvPicPr>
            <a:picLocks noChangeAspect="1"/>
          </p:cNvPicPr>
          <p:nvPr/>
        </p:nvPicPr>
        <p:blipFill>
          <a:blip r:embed="rId3"/>
          <a:stretch>
            <a:fillRect/>
          </a:stretch>
        </p:blipFill>
        <p:spPr>
          <a:xfrm>
            <a:off x="-2030253" y="4184650"/>
            <a:ext cx="5346711" cy="5346700"/>
          </a:xfrm>
          <a:prstGeom prst="rect">
            <a:avLst/>
          </a:prstGeom>
          <a:ln w="12700">
            <a:miter lim="400000"/>
          </a:ln>
        </p:spPr>
      </p:pic>
      <p:sp>
        <p:nvSpPr>
          <p:cNvPr id="546" name="Овал"/>
          <p:cNvSpPr/>
          <p:nvPr/>
        </p:nvSpPr>
        <p:spPr>
          <a:xfrm>
            <a:off x="-2162201" y="4934309"/>
            <a:ext cx="2903611" cy="4201529"/>
          </a:xfrm>
          <a:prstGeom prst="ellipse">
            <a:avLst/>
          </a:prstGeom>
          <a:solidFill>
            <a:srgbClr val="FFFFFF"/>
          </a:solidFill>
          <a:ln w="12700">
            <a:miter lim="400000"/>
          </a:ln>
        </p:spPr>
        <p:txBody>
          <a:bodyPr lIns="45719" rIns="45719" anchor="ctr"/>
          <a:lstStyle/>
          <a:p>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41</a:t>
            </a:fld>
            <a:endParaRPr/>
          </a:p>
        </p:txBody>
      </p:sp>
      <p:pic>
        <p:nvPicPr>
          <p:cNvPr id="549" name="Google Shape;353;p12" descr="Google Shape;353;p12"/>
          <p:cNvPicPr>
            <a:picLocks noChangeAspect="1"/>
          </p:cNvPicPr>
          <p:nvPr/>
        </p:nvPicPr>
        <p:blipFill>
          <a:blip r:embed="rId3"/>
          <a:srcRect t="14428" b="14427"/>
          <a:stretch>
            <a:fillRect/>
          </a:stretch>
        </p:blipFill>
        <p:spPr>
          <a:xfrm>
            <a:off x="598499" y="4481536"/>
            <a:ext cx="4224567" cy="3005501"/>
          </a:xfrm>
          <a:prstGeom prst="rect">
            <a:avLst/>
          </a:prstGeom>
          <a:ln w="12700">
            <a:miter lim="400000"/>
          </a:ln>
        </p:spPr>
      </p:pic>
      <p:pic>
        <p:nvPicPr>
          <p:cNvPr id="550" name="Google Shape;354;p12" descr="Google Shape;354;p12"/>
          <p:cNvPicPr>
            <a:picLocks noChangeAspect="1"/>
          </p:cNvPicPr>
          <p:nvPr/>
        </p:nvPicPr>
        <p:blipFill>
          <a:blip r:embed="rId4"/>
          <a:srcRect t="14428" b="14427"/>
          <a:stretch>
            <a:fillRect/>
          </a:stretch>
        </p:blipFill>
        <p:spPr>
          <a:xfrm>
            <a:off x="5832266" y="4481536"/>
            <a:ext cx="4224566" cy="3005501"/>
          </a:xfrm>
          <a:prstGeom prst="rect">
            <a:avLst/>
          </a:prstGeom>
          <a:ln w="12700">
            <a:miter lim="400000"/>
          </a:ln>
        </p:spPr>
      </p:pic>
      <p:pic>
        <p:nvPicPr>
          <p:cNvPr id="551" name="Google Shape;355;p12" descr="Google Shape;355;p12"/>
          <p:cNvPicPr>
            <a:picLocks noChangeAspect="1"/>
          </p:cNvPicPr>
          <p:nvPr/>
        </p:nvPicPr>
        <p:blipFill>
          <a:blip r:embed="rId5"/>
          <a:srcRect t="14428" b="14427"/>
          <a:stretch>
            <a:fillRect/>
          </a:stretch>
        </p:blipFill>
        <p:spPr>
          <a:xfrm>
            <a:off x="11720541" y="4481524"/>
            <a:ext cx="4224566" cy="3005512"/>
          </a:xfrm>
          <a:prstGeom prst="rect">
            <a:avLst/>
          </a:prstGeom>
          <a:ln w="12700">
            <a:miter lim="400000"/>
          </a:ln>
        </p:spPr>
      </p:pic>
      <p:sp>
        <p:nvSpPr>
          <p:cNvPr id="552" name="Google Shape;358;p12"/>
          <p:cNvSpPr txBox="1"/>
          <p:nvPr/>
        </p:nvSpPr>
        <p:spPr>
          <a:xfrm>
            <a:off x="614450" y="7906925"/>
            <a:ext cx="5072918" cy="4342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spcBef>
                <a:spcPts val="1000"/>
              </a:spcBef>
              <a:defRPr sz="3600" b="1">
                <a:solidFill>
                  <a:srgbClr val="000000"/>
                </a:solidFill>
                <a:latin typeface="Helvetica Neue"/>
                <a:ea typeface="Helvetica Neue"/>
                <a:cs typeface="Helvetica Neue"/>
                <a:sym typeface="Helvetica Neue"/>
              </a:defRPr>
            </a:lvl1pPr>
          </a:lstStyle>
          <a:p>
            <a:r>
              <a:t>Время создания и выгрузки данных в ClickHouse сопоставимо с витриной</a:t>
            </a:r>
          </a:p>
        </p:txBody>
      </p:sp>
      <p:sp>
        <p:nvSpPr>
          <p:cNvPr id="553" name="Google Shape;359;p12"/>
          <p:cNvSpPr txBox="1"/>
          <p:nvPr/>
        </p:nvSpPr>
        <p:spPr>
          <a:xfrm>
            <a:off x="5952468" y="7906929"/>
            <a:ext cx="5502981" cy="4342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spcBef>
                <a:spcPts val="1000"/>
              </a:spcBef>
              <a:defRPr sz="3600" b="1">
                <a:solidFill>
                  <a:srgbClr val="000000"/>
                </a:solidFill>
                <a:latin typeface="Helvetica Neue"/>
                <a:ea typeface="Helvetica Neue"/>
                <a:cs typeface="Helvetica Neue"/>
                <a:sym typeface="Helvetica Neue"/>
              </a:defRPr>
            </a:lvl1pPr>
          </a:lstStyle>
          <a:p>
            <a:r>
              <a:t>Нет механизма автоматического обновления структуры таблиц</a:t>
            </a:r>
          </a:p>
        </p:txBody>
      </p:sp>
      <p:sp>
        <p:nvSpPr>
          <p:cNvPr id="554" name="Google Shape;360;p12"/>
          <p:cNvSpPr txBox="1"/>
          <p:nvPr/>
        </p:nvSpPr>
        <p:spPr>
          <a:xfrm>
            <a:off x="11720548" y="7906925"/>
            <a:ext cx="5502981" cy="4342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spcBef>
                <a:spcPts val="1000"/>
              </a:spcBef>
              <a:defRPr sz="3600" b="1">
                <a:solidFill>
                  <a:srgbClr val="000000"/>
                </a:solidFill>
                <a:latin typeface="Helvetica Neue"/>
                <a:ea typeface="Helvetica Neue"/>
                <a:cs typeface="Helvetica Neue"/>
                <a:sym typeface="Helvetica Neue"/>
              </a:defRPr>
            </a:lvl1pPr>
          </a:lstStyle>
          <a:p>
            <a:r>
              <a:t>Увеличение TTM за счет необходимости ожидания обновления данных в ClickHouse</a:t>
            </a:r>
          </a:p>
        </p:txBody>
      </p:sp>
      <p:sp>
        <p:nvSpPr>
          <p:cNvPr id="555" name="Google Shape;352;p12"/>
          <p:cNvSpPr txBox="1">
            <a:spLocks noGrp="1"/>
          </p:cNvSpPr>
          <p:nvPr>
            <p:ph type="body" sz="quarter" idx="1"/>
          </p:nvPr>
        </p:nvSpPr>
        <p:spPr>
          <a:xfrm>
            <a:off x="597523" y="1626224"/>
            <a:ext cx="23188954" cy="1560601"/>
          </a:xfrm>
          <a:prstGeom prst="rect">
            <a:avLst/>
          </a:prstGeom>
        </p:spPr>
        <p:txBody>
          <a:bodyPr/>
          <a:lstStyle>
            <a:lvl1pPr indent="0"/>
          </a:lstStyle>
          <a:p>
            <a:r>
              <a:t>Почему решение оказалось не идеальным?</a:t>
            </a:r>
          </a:p>
        </p:txBody>
      </p:sp>
      <p:pic>
        <p:nvPicPr>
          <p:cNvPr id="556" name="Google Shape;356;p12" descr="Google Shape;356;p12"/>
          <p:cNvPicPr>
            <a:picLocks noChangeAspect="1"/>
          </p:cNvPicPr>
          <p:nvPr/>
        </p:nvPicPr>
        <p:blipFill>
          <a:blip r:embed="rId6"/>
          <a:srcRect t="14428" b="14427"/>
          <a:stretch>
            <a:fillRect/>
          </a:stretch>
        </p:blipFill>
        <p:spPr>
          <a:xfrm>
            <a:off x="17608819" y="4481512"/>
            <a:ext cx="4224566" cy="3005512"/>
          </a:xfrm>
          <a:prstGeom prst="rect">
            <a:avLst/>
          </a:prstGeom>
          <a:ln w="12700">
            <a:miter lim="400000"/>
          </a:ln>
        </p:spPr>
      </p:pic>
      <p:sp>
        <p:nvSpPr>
          <p:cNvPr id="557" name="Google Shape;363;p12"/>
          <p:cNvSpPr txBox="1"/>
          <p:nvPr/>
        </p:nvSpPr>
        <p:spPr>
          <a:xfrm>
            <a:off x="17608818" y="7906929"/>
            <a:ext cx="5358001" cy="175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spcBef>
                <a:spcPts val="1000"/>
              </a:spcBef>
              <a:defRPr sz="3600" b="1">
                <a:solidFill>
                  <a:srgbClr val="000000"/>
                </a:solidFill>
                <a:latin typeface="Helvetica Neue"/>
                <a:ea typeface="Helvetica Neue"/>
                <a:cs typeface="Helvetica Neue"/>
                <a:sym typeface="Helvetica Neue"/>
              </a:defRPr>
            </a:lvl1pPr>
          </a:lstStyle>
          <a:p>
            <a:r>
              <a:t>Увеличение нагрузки на Master DWH</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Google Shape;219;g298c0ab80aa_1_168"/>
          <p:cNvSpPr txBox="1">
            <a:spLocks noGrp="1"/>
          </p:cNvSpPr>
          <p:nvPr>
            <p:ph type="sldNum" sz="quarter" idx="4294967295"/>
          </p:nvPr>
        </p:nvSpPr>
        <p:spPr>
          <a:xfrm>
            <a:off x="23275974" y="698365"/>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42</a:t>
            </a:fld>
            <a:endParaRPr/>
          </a:p>
        </p:txBody>
      </p:sp>
      <p:sp>
        <p:nvSpPr>
          <p:cNvPr id="562" name="Google Shape;220;g298c0ab80aa_1_168"/>
          <p:cNvSpPr txBox="1">
            <a:spLocks noGrp="1"/>
          </p:cNvSpPr>
          <p:nvPr>
            <p:ph type="body" sz="half" idx="1"/>
          </p:nvPr>
        </p:nvSpPr>
        <p:spPr>
          <a:xfrm>
            <a:off x="598513" y="2699999"/>
            <a:ext cx="22734000" cy="3386401"/>
          </a:xfrm>
          <a:prstGeom prst="rect">
            <a:avLst/>
          </a:prstGeom>
        </p:spPr>
        <p:txBody>
          <a:bodyPr/>
          <a:lstStyle>
            <a:lvl1pPr marL="0"/>
          </a:lstStyle>
          <a:p>
            <a:r>
              <a:t>Вторая версия решения</a:t>
            </a:r>
          </a:p>
        </p:txBody>
      </p:sp>
      <p:sp>
        <p:nvSpPr>
          <p:cNvPr id="563" name="Google Shape;221;g298c0ab80aa_1_168"/>
          <p:cNvSpPr/>
          <p:nvPr/>
        </p:nvSpPr>
        <p:spPr>
          <a:xfrm>
            <a:off x="829416" y="10956612"/>
            <a:ext cx="2175301" cy="2175301"/>
          </a:xfrm>
          <a:prstGeom prst="rect">
            <a:avLst/>
          </a:prstGeom>
          <a:solidFill>
            <a:srgbClr val="FFFFFF"/>
          </a:solidFill>
          <a:ln w="38100">
            <a:solidFill>
              <a:srgbClr val="000000"/>
            </a:solidFill>
            <a:miter lim="400000"/>
          </a:ln>
        </p:spPr>
        <p:txBody>
          <a:bodyPr lIns="45719" rIns="45719" anchor="ctr"/>
          <a:lstStyle/>
          <a:p>
            <a:pPr algn="ctr">
              <a:defRPr sz="2400">
                <a:latin typeface="Helvetica Neue"/>
                <a:ea typeface="Helvetica Neue"/>
                <a:cs typeface="Helvetica Neue"/>
                <a:sym typeface="Helvetica Neue"/>
              </a:defRPr>
            </a:pPr>
            <a:endParaRPr/>
          </a:p>
        </p:txBody>
      </p:sp>
      <p:sp>
        <p:nvSpPr>
          <p:cNvPr id="564" name="Google Shape;222;g298c0ab80aa_1_168"/>
          <p:cNvSpPr txBox="1"/>
          <p:nvPr/>
        </p:nvSpPr>
        <p:spPr>
          <a:xfrm>
            <a:off x="1429795" y="11273042"/>
            <a:ext cx="1032301" cy="2073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1</a:t>
            </a:r>
          </a:p>
        </p:txBody>
      </p:sp>
      <p:sp>
        <p:nvSpPr>
          <p:cNvPr id="565" name="Google Shape;223;g298c0ab80aa_1_168"/>
          <p:cNvSpPr/>
          <p:nvPr/>
        </p:nvSpPr>
        <p:spPr>
          <a:xfrm>
            <a:off x="13414903" y="6086388"/>
            <a:ext cx="2175301" cy="2175301"/>
          </a:xfrm>
          <a:prstGeom prst="rect">
            <a:avLst/>
          </a:prstGeom>
          <a:solidFill>
            <a:srgbClr val="FFFFFF"/>
          </a:solidFill>
          <a:ln w="38100">
            <a:solidFill>
              <a:srgbClr val="000000"/>
            </a:solidFill>
            <a:miter lim="400000"/>
          </a:ln>
        </p:spPr>
        <p:txBody>
          <a:bodyPr lIns="45719" rIns="45719" anchor="ctr"/>
          <a:lstStyle/>
          <a:p>
            <a:pPr algn="ctr">
              <a:defRPr sz="2400">
                <a:latin typeface="Helvetica Neue"/>
                <a:ea typeface="Helvetica Neue"/>
                <a:cs typeface="Helvetica Neue"/>
                <a:sym typeface="Helvetica Neue"/>
              </a:defRPr>
            </a:pPr>
            <a:endParaRPr/>
          </a:p>
        </p:txBody>
      </p:sp>
      <p:sp>
        <p:nvSpPr>
          <p:cNvPr id="566" name="Google Shape;224;g298c0ab80aa_1_168"/>
          <p:cNvSpPr txBox="1"/>
          <p:nvPr/>
        </p:nvSpPr>
        <p:spPr>
          <a:xfrm>
            <a:off x="13992575" y="6427411"/>
            <a:ext cx="1032301" cy="2073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2</a:t>
            </a:r>
          </a:p>
        </p:txBody>
      </p:sp>
      <p:sp>
        <p:nvSpPr>
          <p:cNvPr id="567" name="Google Shape;225;g298c0ab80aa_1_168"/>
          <p:cNvSpPr/>
          <p:nvPr/>
        </p:nvSpPr>
        <p:spPr>
          <a:xfrm>
            <a:off x="21302789" y="4447587"/>
            <a:ext cx="2175301" cy="2175301"/>
          </a:xfrm>
          <a:prstGeom prst="rect">
            <a:avLst/>
          </a:prstGeom>
          <a:solidFill>
            <a:srgbClr val="FFFFFF"/>
          </a:solidFill>
          <a:ln w="38100">
            <a:solidFill>
              <a:srgbClr val="000000"/>
            </a:solidFill>
            <a:miter lim="400000"/>
          </a:ln>
        </p:spPr>
        <p:txBody>
          <a:bodyPr lIns="45719" rIns="45719" anchor="ctr"/>
          <a:lstStyle/>
          <a:p>
            <a:pPr algn="ctr">
              <a:defRPr sz="2400">
                <a:latin typeface="Helvetica Neue"/>
                <a:ea typeface="Helvetica Neue"/>
                <a:cs typeface="Helvetica Neue"/>
                <a:sym typeface="Helvetica Neue"/>
              </a:defRPr>
            </a:pPr>
            <a:endParaRPr/>
          </a:p>
        </p:txBody>
      </p:sp>
      <p:sp>
        <p:nvSpPr>
          <p:cNvPr id="568" name="Google Shape;226;g298c0ab80aa_1_168"/>
          <p:cNvSpPr txBox="1"/>
          <p:nvPr/>
        </p:nvSpPr>
        <p:spPr>
          <a:xfrm>
            <a:off x="21845373" y="4762808"/>
            <a:ext cx="1032301" cy="2073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4</a:t>
            </a:r>
          </a:p>
        </p:txBody>
      </p:sp>
      <p:sp>
        <p:nvSpPr>
          <p:cNvPr id="569" name="Google Shape;229;g298c0ab80aa_1_168"/>
          <p:cNvSpPr/>
          <p:nvPr/>
        </p:nvSpPr>
        <p:spPr>
          <a:xfrm>
            <a:off x="18063878" y="10037226"/>
            <a:ext cx="2175301" cy="2175301"/>
          </a:xfrm>
          <a:prstGeom prst="rect">
            <a:avLst/>
          </a:prstGeom>
          <a:solidFill>
            <a:srgbClr val="FFFFFF"/>
          </a:solidFill>
          <a:ln w="38100">
            <a:solidFill>
              <a:srgbClr val="000000"/>
            </a:solidFill>
            <a:miter lim="400000"/>
          </a:ln>
          <a:effectLst>
            <a:outerShdw dist="152400" dir="2741011" rotWithShape="0">
              <a:srgbClr val="000000"/>
            </a:outerShdw>
          </a:effectLst>
        </p:spPr>
        <p:txBody>
          <a:bodyPr lIns="45719" rIns="45719" anchor="ctr"/>
          <a:lstStyle/>
          <a:p>
            <a:pPr algn="ctr">
              <a:defRPr sz="2400">
                <a:latin typeface="Helvetica Neue"/>
                <a:ea typeface="Helvetica Neue"/>
                <a:cs typeface="Helvetica Neue"/>
                <a:sym typeface="Helvetica Neue"/>
              </a:defRPr>
            </a:pPr>
            <a:endParaRPr/>
          </a:p>
        </p:txBody>
      </p:sp>
      <p:sp>
        <p:nvSpPr>
          <p:cNvPr id="570" name="Google Shape;230;g298c0ab80aa_1_168"/>
          <p:cNvSpPr txBox="1"/>
          <p:nvPr/>
        </p:nvSpPr>
        <p:spPr>
          <a:xfrm>
            <a:off x="18603368" y="10378248"/>
            <a:ext cx="1032301" cy="2073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3</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43</a:t>
            </a:fld>
            <a:endParaRPr/>
          </a:p>
        </p:txBody>
      </p:sp>
      <p:sp>
        <p:nvSpPr>
          <p:cNvPr id="575"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Архитектура решения</a:t>
            </a:r>
          </a:p>
        </p:txBody>
      </p:sp>
      <p:pic>
        <p:nvPicPr>
          <p:cNvPr id="576" name="SmartData 2024 (6).png" descr="SmartData 2024 (6).png"/>
          <p:cNvPicPr>
            <a:picLocks noChangeAspect="1"/>
          </p:cNvPicPr>
          <p:nvPr/>
        </p:nvPicPr>
        <p:blipFill>
          <a:blip r:embed="rId3"/>
          <a:stretch>
            <a:fillRect/>
          </a:stretch>
        </p:blipFill>
        <p:spPr>
          <a:xfrm>
            <a:off x="4475890" y="3140625"/>
            <a:ext cx="15432220" cy="8255001"/>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44</a:t>
            </a:fld>
            <a:endParaRPr/>
          </a:p>
        </p:txBody>
      </p:sp>
      <p:sp>
        <p:nvSpPr>
          <p:cNvPr id="581" name="Google Shape;352;p12"/>
          <p:cNvSpPr txBox="1">
            <a:spLocks noGrp="1"/>
          </p:cNvSpPr>
          <p:nvPr>
            <p:ph type="body" sz="quarter" idx="1"/>
          </p:nvPr>
        </p:nvSpPr>
        <p:spPr>
          <a:xfrm>
            <a:off x="597523" y="1626224"/>
            <a:ext cx="23188954" cy="1560601"/>
          </a:xfrm>
          <a:prstGeom prst="rect">
            <a:avLst/>
          </a:prstGeom>
        </p:spPr>
        <p:txBody>
          <a:bodyPr/>
          <a:lstStyle>
            <a:lvl1pPr indent="0"/>
          </a:lstStyle>
          <a:p>
            <a:r>
              <a:t>Что такое dataset?</a:t>
            </a:r>
          </a:p>
        </p:txBody>
      </p:sp>
      <p:sp>
        <p:nvSpPr>
          <p:cNvPr id="582" name="Google Shape;265;p5"/>
          <p:cNvSpPr txBox="1"/>
          <p:nvPr/>
        </p:nvSpPr>
        <p:spPr>
          <a:xfrm>
            <a:off x="615932" y="3289300"/>
            <a:ext cx="23152136"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dataset — это аналог extract из Tableau;</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цель dataset — материализация данных DWH для последующего использования в дашбордах.</a:t>
            </a:r>
          </a:p>
          <a:p>
            <a:pPr indent="31750">
              <a:lnSpc>
                <a:spcPct val="115000"/>
              </a:lnSpc>
              <a:buClr>
                <a:srgbClr val="000000"/>
              </a:buClr>
              <a:buFont typeface="Helvetica Neue"/>
              <a:defRPr sz="3100">
                <a:solidFill>
                  <a:srgbClr val="000000"/>
                </a:solidFill>
                <a:latin typeface="Helvetica Neue"/>
                <a:ea typeface="Helvetica Neue"/>
                <a:cs typeface="Helvetica Neue"/>
                <a:sym typeface="Helvetica Neue"/>
              </a:defRPr>
            </a:pPr>
            <a:endParaRPr/>
          </a:p>
          <a:p>
            <a:pPr>
              <a:lnSpc>
                <a:spcPct val="115000"/>
              </a:lnSpc>
              <a:buClr>
                <a:srgbClr val="000000"/>
              </a:buClr>
              <a:buFont typeface="Helvetica Neue"/>
              <a:defRPr sz="3100" b="1">
                <a:solidFill>
                  <a:srgbClr val="000000"/>
                </a:solidFill>
                <a:latin typeface="Helvetica Neue"/>
                <a:ea typeface="Helvetica Neue"/>
                <a:cs typeface="Helvetica Neue"/>
                <a:sym typeface="Helvetica Neue"/>
              </a:defRPr>
            </a:pPr>
            <a:r>
              <a:t>Отличия от витрин:</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dataset не может быть использован в качестве источников данных для других dataset;</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обладает более простым механизмом постановки на регламент и обновления данных.</a:t>
            </a:r>
          </a:p>
          <a:p>
            <a:pPr>
              <a:lnSpc>
                <a:spcPct val="115000"/>
              </a:lnSpc>
              <a:defRPr sz="3100">
                <a:solidFill>
                  <a:srgbClr val="000000"/>
                </a:solidFill>
                <a:latin typeface="Helvetica Neue"/>
                <a:ea typeface="Helvetica Neue"/>
                <a:cs typeface="Helvetica Neue"/>
                <a:sym typeface="Helvetica Neue"/>
              </a:defRPr>
            </a:pPr>
            <a:endParaRPr/>
          </a:p>
          <a:p>
            <a:pPr>
              <a:lnSpc>
                <a:spcPct val="115000"/>
              </a:lnSpc>
              <a:buClr>
                <a:srgbClr val="000000"/>
              </a:buClr>
              <a:buFont typeface="Helvetica Neue"/>
              <a:defRPr sz="3100" b="1">
                <a:solidFill>
                  <a:srgbClr val="000000"/>
                </a:solidFill>
                <a:latin typeface="Helvetica Neue"/>
                <a:ea typeface="Helvetica Neue"/>
                <a:cs typeface="Helvetica Neue"/>
                <a:sym typeface="Helvetica Neue"/>
              </a:defRPr>
            </a:pPr>
            <a:r>
              <a:t>Отличия от выгрузки данных:</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автоматчески обновляется структура таблиц при изменении структуры данных.</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Google Shape;313;p9"/>
          <p:cNvSpPr txBox="1">
            <a:spLocks noGrp="1"/>
          </p:cNvSpPr>
          <p:nvPr>
            <p:ph type="sldNum" sz="quarter" idx="4294967295"/>
          </p:nvPr>
        </p:nvSpPr>
        <p:spPr>
          <a:xfrm>
            <a:off x="23219556"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45</a:t>
            </a:fld>
            <a:endParaRPr/>
          </a:p>
        </p:txBody>
      </p:sp>
      <p:sp>
        <p:nvSpPr>
          <p:cNvPr id="587" name="Google Shape;314;p9"/>
          <p:cNvSpPr txBox="1">
            <a:spLocks noGrp="1"/>
          </p:cNvSpPr>
          <p:nvPr>
            <p:ph type="body" sz="quarter" idx="1"/>
          </p:nvPr>
        </p:nvSpPr>
        <p:spPr>
          <a:xfrm>
            <a:off x="597523" y="1626224"/>
            <a:ext cx="23188954" cy="1560601"/>
          </a:xfrm>
          <a:prstGeom prst="rect">
            <a:avLst/>
          </a:prstGeom>
        </p:spPr>
        <p:txBody>
          <a:bodyPr/>
          <a:lstStyle>
            <a:lvl1pPr indent="0"/>
          </a:lstStyle>
          <a:p>
            <a:r>
              <a:t>Как создать dataset?</a:t>
            </a:r>
          </a:p>
        </p:txBody>
      </p:sp>
      <p:sp>
        <p:nvSpPr>
          <p:cNvPr id="588" name="Google Shape;321;p9"/>
          <p:cNvSpPr txBox="1"/>
          <p:nvPr/>
        </p:nvSpPr>
        <p:spPr>
          <a:xfrm>
            <a:off x="48422" y="14101301"/>
            <a:ext cx="6620039" cy="148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6896"/>
              </a:lnSpc>
              <a:defRPr sz="2900">
                <a:solidFill>
                  <a:srgbClr val="FFFFFF"/>
                </a:solidFill>
                <a:latin typeface="Helvetica Neue"/>
                <a:ea typeface="Helvetica Neue"/>
                <a:cs typeface="Helvetica Neue"/>
                <a:sym typeface="Helvetica Neue"/>
              </a:defRPr>
            </a:lvl1pPr>
          </a:lstStyle>
          <a:p>
            <a:r>
              <a:t>Композицию из инструментов графики можно менять в зависимости от контекста слайда</a:t>
            </a:r>
          </a:p>
        </p:txBody>
      </p:sp>
      <p:sp>
        <p:nvSpPr>
          <p:cNvPr id="589" name="Google Shape;265;p5"/>
          <p:cNvSpPr txBox="1"/>
          <p:nvPr/>
        </p:nvSpPr>
        <p:spPr>
          <a:xfrm>
            <a:off x="615932" y="3289300"/>
            <a:ext cx="8333784"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marL="414421" indent="-414421">
              <a:lnSpc>
                <a:spcPct val="115000"/>
              </a:lnSpc>
              <a:buSzPct val="100000"/>
              <a:buAutoNum type="arabicPeriod"/>
              <a:defRPr sz="3100">
                <a:solidFill>
                  <a:srgbClr val="000000"/>
                </a:solidFill>
                <a:latin typeface="Helvetica Neue"/>
                <a:ea typeface="Helvetica Neue"/>
                <a:cs typeface="Helvetica Neue"/>
                <a:sym typeface="Helvetica Neue"/>
              </a:defRPr>
            </a:pPr>
            <a:r>
              <a:t>Указать название</a:t>
            </a:r>
          </a:p>
          <a:p>
            <a:pPr marL="414421" indent="-414421">
              <a:lnSpc>
                <a:spcPct val="115000"/>
              </a:lnSpc>
              <a:buSzPct val="100000"/>
              <a:buAutoNum type="arabicPeriod"/>
              <a:defRPr sz="3100">
                <a:solidFill>
                  <a:srgbClr val="000000"/>
                </a:solidFill>
                <a:latin typeface="Helvetica Neue"/>
                <a:ea typeface="Helvetica Neue"/>
                <a:cs typeface="Helvetica Neue"/>
                <a:sym typeface="Helvetica Neue"/>
              </a:defRPr>
            </a:pPr>
            <a:r>
              <a:t>Добавить описание</a:t>
            </a:r>
          </a:p>
          <a:p>
            <a:pPr marL="414421" indent="-414421">
              <a:lnSpc>
                <a:spcPct val="115000"/>
              </a:lnSpc>
              <a:buSzPct val="100000"/>
              <a:buAutoNum type="arabicPeriod"/>
              <a:defRPr sz="3100">
                <a:solidFill>
                  <a:srgbClr val="000000"/>
                </a:solidFill>
                <a:latin typeface="Helvetica Neue"/>
                <a:ea typeface="Helvetica Neue"/>
                <a:cs typeface="Helvetica Neue"/>
                <a:sym typeface="Helvetica Neue"/>
              </a:defRPr>
            </a:pPr>
            <a:r>
              <a:t>Указать скрипт получения данных</a:t>
            </a:r>
          </a:p>
          <a:p>
            <a:pPr marL="414421" indent="-414421">
              <a:lnSpc>
                <a:spcPct val="115000"/>
              </a:lnSpc>
              <a:buSzPct val="100000"/>
              <a:buAutoNum type="arabicPeriod"/>
              <a:defRPr sz="3100">
                <a:solidFill>
                  <a:srgbClr val="000000"/>
                </a:solidFill>
                <a:latin typeface="Helvetica Neue"/>
                <a:ea typeface="Helvetica Neue"/>
                <a:cs typeface="Helvetica Neue"/>
                <a:sym typeface="Helvetica Neue"/>
              </a:defRPr>
            </a:pPr>
            <a:r>
              <a:t>Поставить на обновление</a:t>
            </a:r>
          </a:p>
          <a:p>
            <a:pPr>
              <a:lnSpc>
                <a:spcPct val="115000"/>
              </a:lnSpc>
              <a:defRPr sz="3100">
                <a:solidFill>
                  <a:srgbClr val="000000"/>
                </a:solidFill>
                <a:latin typeface="Helvetica Neue"/>
                <a:ea typeface="Helvetica Neue"/>
                <a:cs typeface="Helvetica Neue"/>
                <a:sym typeface="Helvetica Neue"/>
              </a:defRPr>
            </a:pPr>
            <a:endParaRPr/>
          </a:p>
          <a:p>
            <a:pPr>
              <a:lnSpc>
                <a:spcPct val="115000"/>
              </a:lnSpc>
              <a:defRPr sz="3100" b="1">
                <a:solidFill>
                  <a:srgbClr val="000000"/>
                </a:solidFill>
                <a:latin typeface="Helvetica Neue"/>
                <a:ea typeface="Helvetica Neue"/>
                <a:cs typeface="Helvetica Neue"/>
                <a:sym typeface="Helvetica Neue"/>
              </a:defRPr>
            </a:pPr>
            <a:r>
              <a:t>Возможности обновления:</a:t>
            </a:r>
          </a:p>
          <a:p>
            <a:pPr>
              <a:lnSpc>
                <a:spcPct val="115000"/>
              </a:lnSpc>
              <a:defRPr sz="3100">
                <a:solidFill>
                  <a:srgbClr val="000000"/>
                </a:solidFill>
                <a:latin typeface="Helvetica Neue"/>
                <a:ea typeface="Helvetica Neue"/>
                <a:cs typeface="Helvetica Neue"/>
                <a:sym typeface="Helvetica Neue"/>
              </a:defRPr>
            </a:pPr>
            <a:endParaRP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Полное обновление dataset;</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Инкрементальное обновление;</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Во время обновления платформа рассчитает данные за указанный период и добавит их в dataset;</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В случае, если за указанный период уже были добавлены данные, то они будут заменены  </a:t>
            </a:r>
          </a:p>
        </p:txBody>
      </p:sp>
      <p:pic>
        <p:nvPicPr>
          <p:cNvPr id="590" name="Запись экрана 2024-08-29 в 13.09.09.mov" descr="Запись экрана 2024-08-29 в 13.09.09.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9000735" y="3211052"/>
            <a:ext cx="14816668" cy="8890001"/>
          </a:xfrm>
          <a:prstGeom prst="rect">
            <a:avLst/>
          </a:prstGeom>
          <a:ln w="12700">
            <a:miter lim="400000"/>
          </a:ln>
          <a:effectLst>
            <a:outerShdw blurRad="190500" dir="5400000" rotWithShape="0">
              <a:srgbClr val="000000">
                <a:alpha val="1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16" fill="hold"/>
                                        <p:tgtEl>
                                          <p:spTgt spid="5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90"/>
                </p:tgtEl>
              </p:cMediaNode>
            </p:video>
            <p:seq concurrent="1" prevAc="none" nextAc="seek">
              <p:cTn id="8" restart="whenNotActive" fill="hold" evtFilter="cancelBubble" nodeType="interactiveSeq">
                <p:stCondLst>
                  <p:cond evt="onClick" delay="0">
                    <p:tgtEl>
                      <p:spTgt spid="59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90"/>
                                        </p:tgtEl>
                                      </p:cBhvr>
                                    </p:cmd>
                                  </p:childTnLst>
                                </p:cTn>
                              </p:par>
                            </p:childTnLst>
                          </p:cTn>
                        </p:par>
                      </p:childTnLst>
                    </p:cTn>
                  </p:par>
                </p:childTnLst>
              </p:cTn>
              <p:nextCondLst>
                <p:cond evt="onClick" delay="0">
                  <p:tgtEl>
                    <p:spTgt spid="590"/>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Google Shape;313;p9"/>
          <p:cNvSpPr txBox="1">
            <a:spLocks noGrp="1"/>
          </p:cNvSpPr>
          <p:nvPr>
            <p:ph type="sldNum" sz="quarter" idx="4294967295"/>
          </p:nvPr>
        </p:nvSpPr>
        <p:spPr>
          <a:xfrm>
            <a:off x="23219556"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46</a:t>
            </a:fld>
            <a:endParaRPr/>
          </a:p>
        </p:txBody>
      </p:sp>
      <p:sp>
        <p:nvSpPr>
          <p:cNvPr id="595" name="Google Shape;314;p9"/>
          <p:cNvSpPr txBox="1">
            <a:spLocks noGrp="1"/>
          </p:cNvSpPr>
          <p:nvPr>
            <p:ph type="body" sz="quarter" idx="1"/>
          </p:nvPr>
        </p:nvSpPr>
        <p:spPr>
          <a:xfrm>
            <a:off x="597523" y="1626224"/>
            <a:ext cx="23188954" cy="1560601"/>
          </a:xfrm>
          <a:prstGeom prst="rect">
            <a:avLst/>
          </a:prstGeom>
        </p:spPr>
        <p:txBody>
          <a:bodyPr/>
          <a:lstStyle>
            <a:lvl1pPr indent="0"/>
          </a:lstStyle>
          <a:p>
            <a:r>
              <a:t>К чему может привести такое простое создание dataset?</a:t>
            </a:r>
          </a:p>
        </p:txBody>
      </p:sp>
      <p:sp>
        <p:nvSpPr>
          <p:cNvPr id="596" name="Google Shape;321;p9"/>
          <p:cNvSpPr txBox="1"/>
          <p:nvPr/>
        </p:nvSpPr>
        <p:spPr>
          <a:xfrm>
            <a:off x="48422" y="14101301"/>
            <a:ext cx="6620039" cy="148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6896"/>
              </a:lnSpc>
              <a:defRPr sz="2900">
                <a:solidFill>
                  <a:srgbClr val="FFFFFF"/>
                </a:solidFill>
                <a:latin typeface="Helvetica Neue"/>
                <a:ea typeface="Helvetica Neue"/>
                <a:cs typeface="Helvetica Neue"/>
                <a:sym typeface="Helvetica Neue"/>
              </a:defRPr>
            </a:lvl1pPr>
          </a:lstStyle>
          <a:p>
            <a:r>
              <a:t>Композицию из инструментов графики можно менять в зависимости от контекста слайда</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47</a:t>
            </a:fld>
            <a:endParaRPr/>
          </a:p>
        </p:txBody>
      </p:sp>
      <p:sp>
        <p:nvSpPr>
          <p:cNvPr id="601" name="Google Shape;290;g298c0ab80aa_1_198"/>
          <p:cNvSpPr txBox="1">
            <a:spLocks noGrp="1"/>
          </p:cNvSpPr>
          <p:nvPr>
            <p:ph type="body" idx="23"/>
          </p:nvPr>
        </p:nvSpPr>
        <p:spPr>
          <a:xfrm>
            <a:off x="611267" y="1632574"/>
            <a:ext cx="2289543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Увеличение времени создания datasets из-за роста их количества</a:t>
            </a:r>
          </a:p>
        </p:txBody>
      </p:sp>
      <p:sp>
        <p:nvSpPr>
          <p:cNvPr id="602" name="Google Shape;291;g298c0ab80aa_1_198"/>
          <p:cNvSpPr txBox="1"/>
          <p:nvPr/>
        </p:nvSpPr>
        <p:spPr>
          <a:xfrm>
            <a:off x="609600" y="2667000"/>
            <a:ext cx="22895431" cy="107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defRPr sz="2800">
                <a:solidFill>
                  <a:srgbClr val="000000"/>
                </a:solidFill>
                <a:latin typeface="Helvetica Neue"/>
                <a:ea typeface="Helvetica Neue"/>
                <a:cs typeface="Helvetica Neue"/>
                <a:sym typeface="Helvetica Neue"/>
              </a:defRPr>
            </a:pPr>
            <a:r>
              <a:t>Как видно, метрика показывает ожидание в </a:t>
            </a:r>
            <a:r>
              <a:rPr b="1"/>
              <a:t>96 минут в июне</a:t>
            </a:r>
            <a:r>
              <a:t> и наблюдается рост</a:t>
            </a:r>
          </a:p>
        </p:txBody>
      </p:sp>
      <p:pic>
        <p:nvPicPr>
          <p:cNvPr id="603" name="Снимок экрана 2024-09-02 в 11.21.03.png" descr="Снимок экрана 2024-09-02 в 11.21.03.png"/>
          <p:cNvPicPr>
            <a:picLocks noChangeAspect="1"/>
          </p:cNvPicPr>
          <p:nvPr/>
        </p:nvPicPr>
        <p:blipFill>
          <a:blip r:embed="rId3"/>
          <a:stretch>
            <a:fillRect/>
          </a:stretch>
        </p:blipFill>
        <p:spPr>
          <a:xfrm>
            <a:off x="2964305" y="3683000"/>
            <a:ext cx="18455389" cy="88900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Google Shape;313;p9"/>
          <p:cNvSpPr txBox="1">
            <a:spLocks noGrp="1"/>
          </p:cNvSpPr>
          <p:nvPr>
            <p:ph type="sldNum" sz="quarter" idx="4294967295"/>
          </p:nvPr>
        </p:nvSpPr>
        <p:spPr>
          <a:xfrm>
            <a:off x="23219556"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solidFill>
                  <a:srgbClr val="000000"/>
                </a:solidFill>
              </a:defRPr>
            </a:lvl1pPr>
          </a:lstStyle>
          <a:p>
            <a:fld id="{86CB4B4D-7CA3-9044-876B-883B54F8677D}" type="slidenum">
              <a:t>48</a:t>
            </a:fld>
            <a:endParaRPr/>
          </a:p>
        </p:txBody>
      </p:sp>
      <p:sp>
        <p:nvSpPr>
          <p:cNvPr id="608" name="Google Shape;314;p9"/>
          <p:cNvSpPr txBox="1">
            <a:spLocks noGrp="1"/>
          </p:cNvSpPr>
          <p:nvPr>
            <p:ph type="body" sz="quarter" idx="1"/>
          </p:nvPr>
        </p:nvSpPr>
        <p:spPr>
          <a:xfrm>
            <a:off x="597523" y="1626224"/>
            <a:ext cx="23188954" cy="1560601"/>
          </a:xfrm>
          <a:prstGeom prst="rect">
            <a:avLst/>
          </a:prstGeom>
        </p:spPr>
        <p:txBody>
          <a:bodyPr/>
          <a:lstStyle>
            <a:lvl1pPr indent="0"/>
          </a:lstStyle>
          <a:p>
            <a:r>
              <a:t>Варианты решения проблемы роста количества datasets</a:t>
            </a:r>
          </a:p>
        </p:txBody>
      </p:sp>
      <p:sp>
        <p:nvSpPr>
          <p:cNvPr id="609" name="Google Shape;321;p9"/>
          <p:cNvSpPr txBox="1"/>
          <p:nvPr/>
        </p:nvSpPr>
        <p:spPr>
          <a:xfrm>
            <a:off x="48422" y="14101301"/>
            <a:ext cx="6620039" cy="148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106896"/>
              </a:lnSpc>
              <a:defRPr sz="2900">
                <a:solidFill>
                  <a:srgbClr val="FFFFFF"/>
                </a:solidFill>
                <a:latin typeface="Helvetica Neue"/>
                <a:ea typeface="Helvetica Neue"/>
                <a:cs typeface="Helvetica Neue"/>
                <a:sym typeface="Helvetica Neue"/>
              </a:defRPr>
            </a:lvl1pPr>
          </a:lstStyle>
          <a:p>
            <a:r>
              <a:t>Композицию из инструментов графики можно менять в зависимости от контекста слайда</a:t>
            </a:r>
          </a:p>
        </p:txBody>
      </p:sp>
      <p:sp>
        <p:nvSpPr>
          <p:cNvPr id="610" name="Google Shape;265;p5"/>
          <p:cNvSpPr txBox="1"/>
          <p:nvPr/>
        </p:nvSpPr>
        <p:spPr>
          <a:xfrm>
            <a:off x="615932" y="3289300"/>
            <a:ext cx="9682423"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115000"/>
              </a:lnSpc>
              <a:defRPr sz="3100" b="1">
                <a:solidFill>
                  <a:srgbClr val="000000"/>
                </a:solidFill>
                <a:latin typeface="Helvetica Neue"/>
                <a:ea typeface="Helvetica Neue"/>
                <a:cs typeface="Helvetica Neue"/>
                <a:sym typeface="Helvetica Neue"/>
              </a:defRPr>
            </a:pPr>
            <a:r>
              <a:t>Временное решение</a:t>
            </a:r>
          </a:p>
          <a:p>
            <a:pPr>
              <a:lnSpc>
                <a:spcPct val="115000"/>
              </a:lnSpc>
              <a:defRPr sz="3100" b="1">
                <a:solidFill>
                  <a:srgbClr val="000000"/>
                </a:solidFill>
                <a:latin typeface="Helvetica Neue"/>
                <a:ea typeface="Helvetica Neue"/>
                <a:cs typeface="Helvetica Neue"/>
                <a:sym typeface="Helvetica Neue"/>
              </a:defRPr>
            </a:pPr>
            <a:endParaRP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увеличение количества workers в Vertica.</a:t>
            </a:r>
          </a:p>
          <a:p>
            <a:pPr>
              <a:lnSpc>
                <a:spcPct val="115000"/>
              </a:lnSpc>
              <a:defRPr sz="3100">
                <a:solidFill>
                  <a:srgbClr val="000000"/>
                </a:solidFill>
                <a:latin typeface="Helvetica Neue"/>
                <a:ea typeface="Helvetica Neue"/>
                <a:cs typeface="Helvetica Neue"/>
                <a:sym typeface="Helvetica Neue"/>
              </a:defRPr>
            </a:pPr>
            <a:endParaRPr/>
          </a:p>
          <a:p>
            <a:pPr>
              <a:lnSpc>
                <a:spcPct val="115000"/>
              </a:lnSpc>
              <a:defRPr sz="3100" b="1">
                <a:solidFill>
                  <a:srgbClr val="000000"/>
                </a:solidFill>
                <a:latin typeface="Helvetica Neue"/>
                <a:ea typeface="Helvetica Neue"/>
                <a:cs typeface="Helvetica Neue"/>
                <a:sym typeface="Helvetica Neue"/>
              </a:defRPr>
            </a:pPr>
            <a:r>
              <a:t>Постоянное решение</a:t>
            </a:r>
          </a:p>
          <a:p>
            <a:pPr>
              <a:lnSpc>
                <a:spcPct val="115000"/>
              </a:lnSpc>
              <a:defRPr sz="3100">
                <a:solidFill>
                  <a:srgbClr val="000000"/>
                </a:solidFill>
                <a:latin typeface="Helvetica Neue"/>
                <a:ea typeface="Helvetica Neue"/>
                <a:cs typeface="Helvetica Neue"/>
                <a:sym typeface="Helvetica Neue"/>
              </a:defRPr>
            </a:pPr>
            <a:endParaRP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анализ использования datasets;</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автоматическое снятие с расписания datasets, которые не используются пользователями.</a:t>
            </a:r>
          </a:p>
          <a:p>
            <a:pPr>
              <a:lnSpc>
                <a:spcPct val="115000"/>
              </a:lnSpc>
              <a:defRPr sz="3100">
                <a:solidFill>
                  <a:srgbClr val="000000"/>
                </a:solidFill>
                <a:latin typeface="Helvetica Neue"/>
                <a:ea typeface="Helvetica Neue"/>
                <a:cs typeface="Helvetica Neue"/>
                <a:sym typeface="Helvetica Neue"/>
              </a:defRPr>
            </a:pPr>
            <a:endParaRPr/>
          </a:p>
          <a:p>
            <a:pPr>
              <a:lnSpc>
                <a:spcPct val="115000"/>
              </a:lnSpc>
              <a:defRPr sz="3100" b="1">
                <a:solidFill>
                  <a:srgbClr val="000000"/>
                </a:solidFill>
                <a:latin typeface="Helvetica Neue"/>
                <a:ea typeface="Helvetica Neue"/>
                <a:cs typeface="Helvetica Neue"/>
                <a:sym typeface="Helvetica Neue"/>
              </a:defRPr>
            </a:pPr>
            <a:r>
              <a:t>Дальнейшие шаги</a:t>
            </a:r>
          </a:p>
          <a:p>
            <a:pPr marL="457200" indent="-425450">
              <a:lnSpc>
                <a:spcPct val="115000"/>
              </a:lnSpc>
              <a:buClr>
                <a:srgbClr val="000000"/>
              </a:buClr>
              <a:buSzPts val="3100"/>
              <a:buFont typeface="Helvetica Neue"/>
              <a:buChar char="●"/>
              <a:defRPr sz="3100">
                <a:solidFill>
                  <a:srgbClr val="000000"/>
                </a:solidFill>
                <a:latin typeface="Helvetica Neue"/>
                <a:ea typeface="Helvetica Neue"/>
                <a:cs typeface="Helvetica Neue"/>
                <a:sym typeface="Helvetica Neue"/>
              </a:defRPr>
            </a:pPr>
            <a:endParaRP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переиспользование datasets;</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ужесточение требований к datasets для автоматического обновления;</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переход на Trino.</a:t>
            </a:r>
          </a:p>
        </p:txBody>
      </p:sp>
      <p:pic>
        <p:nvPicPr>
          <p:cNvPr id="611" name="Снимок экрана 2024-08-01 в 15.02.20.png" descr="Снимок экрана 2024-08-01 в 15.02.20.png"/>
          <p:cNvPicPr>
            <a:picLocks noChangeAspect="1"/>
          </p:cNvPicPr>
          <p:nvPr/>
        </p:nvPicPr>
        <p:blipFill>
          <a:blip r:embed="rId3"/>
          <a:stretch>
            <a:fillRect/>
          </a:stretch>
        </p:blipFill>
        <p:spPr>
          <a:xfrm>
            <a:off x="10416806" y="3702949"/>
            <a:ext cx="13062858" cy="9271001"/>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49</a:t>
            </a:fld>
            <a:endParaRPr/>
          </a:p>
        </p:txBody>
      </p:sp>
      <p:sp>
        <p:nvSpPr>
          <p:cNvPr id="616"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Как быстро пользователи могут создать dataset?</a:t>
            </a:r>
          </a:p>
        </p:txBody>
      </p:sp>
      <p:sp>
        <p:nvSpPr>
          <p:cNvPr id="617" name="Google Shape;291;g298c0ab80aa_1_198"/>
          <p:cNvSpPr txBox="1"/>
          <p:nvPr/>
        </p:nvSpPr>
        <p:spPr>
          <a:xfrm>
            <a:off x="609600" y="2667000"/>
            <a:ext cx="22895431" cy="107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2800">
                <a:solidFill>
                  <a:srgbClr val="000000"/>
                </a:solidFill>
                <a:latin typeface="Helvetica Neue"/>
                <a:ea typeface="Helvetica Neue"/>
                <a:cs typeface="Helvetica Neue"/>
                <a:sym typeface="Helvetica Neue"/>
              </a:defRPr>
            </a:lvl1pPr>
          </a:lstStyle>
          <a:p>
            <a:r>
              <a:t>Как видно, после внесенных изменений в августе метрика показывает ожидание в 24 минуты</a:t>
            </a:r>
          </a:p>
        </p:txBody>
      </p:sp>
      <p:pic>
        <p:nvPicPr>
          <p:cNvPr id="618" name="Снимок экрана 2024-09-02 в 11.19.09.png" descr="Снимок экрана 2024-09-02 в 11.19.09.png"/>
          <p:cNvPicPr>
            <a:picLocks noChangeAspect="1"/>
          </p:cNvPicPr>
          <p:nvPr/>
        </p:nvPicPr>
        <p:blipFill>
          <a:blip r:embed="rId3"/>
          <a:stretch>
            <a:fillRect/>
          </a:stretch>
        </p:blipFill>
        <p:spPr>
          <a:xfrm>
            <a:off x="4260416" y="3683000"/>
            <a:ext cx="15965999" cy="8890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Google Shape;287;g298c0ab80aa_1_198"/>
          <p:cNvSpPr txBox="1">
            <a:spLocks noGrp="1"/>
          </p:cNvSpPr>
          <p:nvPr>
            <p:ph type="sldNum" sz="quarter" idx="4294967295"/>
          </p:nvPr>
        </p:nvSpPr>
        <p:spPr>
          <a:xfrm>
            <a:off x="23151240" y="698367"/>
            <a:ext cx="255525"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5</a:t>
            </a:fld>
            <a:endParaRPr/>
          </a:p>
        </p:txBody>
      </p:sp>
      <p:sp>
        <p:nvSpPr>
          <p:cNvPr id="284" name="Google Shape;290;g298c0ab80aa_1_198"/>
          <p:cNvSpPr txBox="1">
            <a:spLocks noGrp="1"/>
          </p:cNvSpPr>
          <p:nvPr>
            <p:ph type="body" idx="23"/>
          </p:nvPr>
        </p:nvSpPr>
        <p:spPr>
          <a:xfrm>
            <a:off x="611267" y="1632574"/>
            <a:ext cx="17703902"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Из каких слагаемых состоит TTM?</a:t>
            </a:r>
          </a:p>
        </p:txBody>
      </p:sp>
      <p:sp>
        <p:nvSpPr>
          <p:cNvPr id="285" name="Google Shape;371;g298c0ab80aa_2_118"/>
          <p:cNvSpPr txBox="1"/>
          <p:nvPr/>
        </p:nvSpPr>
        <p:spPr>
          <a:xfrm>
            <a:off x="3514730" y="3913668"/>
            <a:ext cx="7942200" cy="286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3600" b="1">
                <a:solidFill>
                  <a:srgbClr val="000000"/>
                </a:solidFill>
                <a:latin typeface="Helvetica Neue"/>
                <a:ea typeface="Helvetica Neue"/>
                <a:cs typeface="Helvetica Neue"/>
                <a:sym typeface="Helvetica Neue"/>
              </a:defRPr>
            </a:lvl1pPr>
          </a:lstStyle>
          <a:p>
            <a:r>
              <a:t>Анализ данных и составление SQL-запроса</a:t>
            </a:r>
          </a:p>
        </p:txBody>
      </p:sp>
      <p:sp>
        <p:nvSpPr>
          <p:cNvPr id="286" name="Google Shape;372;g298c0ab80aa_2_118"/>
          <p:cNvSpPr txBox="1"/>
          <p:nvPr/>
        </p:nvSpPr>
        <p:spPr>
          <a:xfrm>
            <a:off x="3609445" y="9056482"/>
            <a:ext cx="7942200" cy="286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defRPr sz="3600" b="1">
                <a:solidFill>
                  <a:srgbClr val="000000"/>
                </a:solidFill>
                <a:latin typeface="Helvetica Neue"/>
                <a:ea typeface="Helvetica Neue"/>
                <a:cs typeface="Helvetica Neue"/>
                <a:sym typeface="Helvetica Neue"/>
              </a:defRPr>
            </a:lvl1pPr>
          </a:lstStyle>
          <a:p>
            <a:r>
              <a:t>Ожидание данных со стороны СУБД при создании графиков</a:t>
            </a:r>
          </a:p>
        </p:txBody>
      </p:sp>
      <p:pic>
        <p:nvPicPr>
          <p:cNvPr id="287" name="Google Shape;376;g298c0ab80aa_2_118" descr="Google Shape;376;g298c0ab80aa_2_118"/>
          <p:cNvPicPr>
            <a:picLocks noChangeAspect="1"/>
          </p:cNvPicPr>
          <p:nvPr/>
        </p:nvPicPr>
        <p:blipFill>
          <a:blip r:embed="rId2"/>
          <a:srcRect t="14428" b="14427"/>
          <a:stretch>
            <a:fillRect/>
          </a:stretch>
        </p:blipFill>
        <p:spPr>
          <a:xfrm>
            <a:off x="597525" y="3929362"/>
            <a:ext cx="2338815" cy="1663909"/>
          </a:xfrm>
          <a:prstGeom prst="rect">
            <a:avLst/>
          </a:prstGeom>
          <a:ln w="12700">
            <a:miter lim="400000"/>
          </a:ln>
        </p:spPr>
      </p:pic>
      <p:pic>
        <p:nvPicPr>
          <p:cNvPr id="288" name="Google Shape;377;g298c0ab80aa_2_118" descr="Google Shape;377;g298c0ab80aa_2_118"/>
          <p:cNvPicPr>
            <a:picLocks noChangeAspect="1"/>
          </p:cNvPicPr>
          <p:nvPr/>
        </p:nvPicPr>
        <p:blipFill>
          <a:blip r:embed="rId3"/>
          <a:srcRect t="14428" b="14427"/>
          <a:stretch>
            <a:fillRect/>
          </a:stretch>
        </p:blipFill>
        <p:spPr>
          <a:xfrm>
            <a:off x="597536" y="8817137"/>
            <a:ext cx="2338815" cy="1663909"/>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50</a:t>
            </a:fld>
            <a:endParaRPr/>
          </a:p>
        </p:txBody>
      </p:sp>
      <p:sp>
        <p:nvSpPr>
          <p:cNvPr id="623" name="Google Shape;352;p12"/>
          <p:cNvSpPr txBox="1">
            <a:spLocks noGrp="1"/>
          </p:cNvSpPr>
          <p:nvPr>
            <p:ph type="body" sz="quarter" idx="1"/>
          </p:nvPr>
        </p:nvSpPr>
        <p:spPr>
          <a:xfrm>
            <a:off x="597523" y="1626224"/>
            <a:ext cx="23188954" cy="1560601"/>
          </a:xfrm>
          <a:prstGeom prst="rect">
            <a:avLst/>
          </a:prstGeom>
        </p:spPr>
        <p:txBody>
          <a:bodyPr/>
          <a:lstStyle>
            <a:lvl1pPr indent="0"/>
          </a:lstStyle>
          <a:p>
            <a:r>
              <a:t>Упрощение создания параметров</a:t>
            </a:r>
          </a:p>
        </p:txBody>
      </p:sp>
      <p:sp>
        <p:nvSpPr>
          <p:cNvPr id="624" name="Google Shape;265;p5"/>
          <p:cNvSpPr txBox="1"/>
          <p:nvPr/>
        </p:nvSpPr>
        <p:spPr>
          <a:xfrm>
            <a:off x="615932" y="3289300"/>
            <a:ext cx="10084359"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115000"/>
              </a:lnSpc>
              <a:defRPr sz="3100">
                <a:solidFill>
                  <a:srgbClr val="000000"/>
                </a:solidFill>
                <a:latin typeface="Helvetica Neue"/>
                <a:ea typeface="Helvetica Neue"/>
                <a:cs typeface="Helvetica Neue"/>
                <a:sym typeface="Helvetica Neue"/>
              </a:defRPr>
            </a:pPr>
            <a:r>
              <a:t>Datasets и ClickHouse позволили нам упростить создание параметров с выпадающим списком.</a:t>
            </a:r>
          </a:p>
          <a:p>
            <a:pPr>
              <a:lnSpc>
                <a:spcPct val="115000"/>
              </a:lnSpc>
              <a:defRPr sz="3100">
                <a:solidFill>
                  <a:srgbClr val="000000"/>
                </a:solidFill>
                <a:latin typeface="Helvetica Neue"/>
                <a:ea typeface="Helvetica Neue"/>
                <a:cs typeface="Helvetica Neue"/>
                <a:sym typeface="Helvetica Neue"/>
              </a:defRPr>
            </a:pPr>
            <a:endParaRPr/>
          </a:p>
          <a:p>
            <a:pPr>
              <a:lnSpc>
                <a:spcPct val="115000"/>
              </a:lnSpc>
              <a:defRPr sz="3100">
                <a:solidFill>
                  <a:srgbClr val="000000"/>
                </a:solidFill>
                <a:latin typeface="Helvetica Neue"/>
                <a:ea typeface="Helvetica Neue"/>
                <a:cs typeface="Helvetica Neue"/>
                <a:sym typeface="Helvetica Neue"/>
              </a:defRPr>
            </a:pPr>
            <a:r>
              <a:t>Для создание параметра пользователь больше не должен создавать отдельный запрос, а должен сделать следующее:</a:t>
            </a:r>
          </a:p>
          <a:p>
            <a:pPr>
              <a:lnSpc>
                <a:spcPct val="115000"/>
              </a:lnSpc>
              <a:defRPr sz="3100">
                <a:solidFill>
                  <a:srgbClr val="000000"/>
                </a:solidFill>
                <a:latin typeface="Helvetica Neue"/>
                <a:ea typeface="Helvetica Neue"/>
                <a:cs typeface="Helvetica Neue"/>
                <a:sym typeface="Helvetica Neue"/>
              </a:defRPr>
            </a:pPr>
            <a:endParaRP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выбрать dataset;</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выбрать из какой колонки брать значения.</a:t>
            </a:r>
          </a:p>
          <a:p>
            <a:pPr>
              <a:lnSpc>
                <a:spcPct val="115000"/>
              </a:lnSpc>
              <a:defRPr sz="3100">
                <a:solidFill>
                  <a:srgbClr val="000000"/>
                </a:solidFill>
                <a:latin typeface="Helvetica Neue"/>
                <a:ea typeface="Helvetica Neue"/>
                <a:cs typeface="Helvetica Neue"/>
                <a:sym typeface="Helvetica Neue"/>
              </a:defRPr>
            </a:pPr>
            <a:endParaRPr/>
          </a:p>
          <a:p>
            <a:pPr>
              <a:lnSpc>
                <a:spcPct val="115000"/>
              </a:lnSpc>
              <a:defRPr sz="3100">
                <a:solidFill>
                  <a:srgbClr val="000000"/>
                </a:solidFill>
                <a:latin typeface="Helvetica Neue"/>
                <a:ea typeface="Helvetica Neue"/>
                <a:cs typeface="Helvetica Neue"/>
                <a:sym typeface="Helvetica Neue"/>
              </a:defRPr>
            </a:pPr>
            <a:r>
              <a:t>Кроме этого, теперь такие параметры учитывают значение соседей и в выпадающем списке указываются только актуальные значения.</a:t>
            </a:r>
          </a:p>
        </p:txBody>
      </p:sp>
      <p:pic>
        <p:nvPicPr>
          <p:cNvPr id="625" name="Снимок экрана 2024-08-01 в 00.23.29.png" descr="Снимок экрана 2024-08-01 в 00.23.29.png"/>
          <p:cNvPicPr>
            <a:picLocks noChangeAspect="1"/>
          </p:cNvPicPr>
          <p:nvPr/>
        </p:nvPicPr>
        <p:blipFill>
          <a:blip r:embed="rId3"/>
          <a:stretch>
            <a:fillRect/>
          </a:stretch>
        </p:blipFill>
        <p:spPr>
          <a:xfrm>
            <a:off x="15949071" y="3454400"/>
            <a:ext cx="7581901" cy="6807200"/>
          </a:xfrm>
          <a:prstGeom prst="rect">
            <a:avLst/>
          </a:prstGeom>
          <a:ln w="12700">
            <a:miter lim="400000"/>
          </a:ln>
          <a:effectLst>
            <a:outerShdw blurRad="190500" rotWithShape="0">
              <a:srgbClr val="535353">
                <a:alpha val="15126"/>
              </a:srgbClr>
            </a:outerShdw>
          </a:effec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Google Shape;235;g298c0ab80aa_1_183"/>
          <p:cNvSpPr txBox="1">
            <a:spLocks noGrp="1"/>
          </p:cNvSpPr>
          <p:nvPr>
            <p:ph type="sldNum" sz="quarter" idx="4294967295"/>
          </p:nvPr>
        </p:nvSpPr>
        <p:spPr>
          <a:xfrm>
            <a:off x="23275974" y="698365"/>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51</a:t>
            </a:fld>
            <a:endParaRPr/>
          </a:p>
        </p:txBody>
      </p:sp>
      <p:sp>
        <p:nvSpPr>
          <p:cNvPr id="630" name="Google Shape;236;g298c0ab80aa_1_183"/>
          <p:cNvSpPr txBox="1">
            <a:spLocks noGrp="1"/>
          </p:cNvSpPr>
          <p:nvPr>
            <p:ph type="body" sz="half" idx="1"/>
          </p:nvPr>
        </p:nvSpPr>
        <p:spPr>
          <a:xfrm>
            <a:off x="598513" y="2699999"/>
            <a:ext cx="22734000" cy="3386401"/>
          </a:xfrm>
          <a:prstGeom prst="rect">
            <a:avLst/>
          </a:prstGeom>
        </p:spPr>
        <p:txBody>
          <a:bodyPr/>
          <a:lstStyle>
            <a:lvl1pPr marL="0"/>
          </a:lstStyle>
          <a:p>
            <a:r>
              <a:t>Итоги и дальнейшие шаги</a:t>
            </a:r>
          </a:p>
        </p:txBody>
      </p:sp>
      <p:sp>
        <p:nvSpPr>
          <p:cNvPr id="631" name="Google Shape;237;g298c0ab80aa_1_183"/>
          <p:cNvSpPr/>
          <p:nvPr/>
        </p:nvSpPr>
        <p:spPr>
          <a:xfrm>
            <a:off x="829416" y="10956612"/>
            <a:ext cx="2175301" cy="2175301"/>
          </a:xfrm>
          <a:prstGeom prst="rect">
            <a:avLst/>
          </a:prstGeom>
          <a:solidFill>
            <a:srgbClr val="FFFFFF"/>
          </a:solidFill>
          <a:ln w="38100">
            <a:solidFill>
              <a:srgbClr val="000000"/>
            </a:solidFill>
            <a:miter lim="400000"/>
          </a:ln>
        </p:spPr>
        <p:txBody>
          <a:bodyPr lIns="45719" rIns="45719" anchor="ctr"/>
          <a:lstStyle/>
          <a:p>
            <a:pPr algn="ctr">
              <a:defRPr sz="2400">
                <a:latin typeface="Helvetica Neue"/>
                <a:ea typeface="Helvetica Neue"/>
                <a:cs typeface="Helvetica Neue"/>
                <a:sym typeface="Helvetica Neue"/>
              </a:defRPr>
            </a:pPr>
            <a:endParaRPr/>
          </a:p>
        </p:txBody>
      </p:sp>
      <p:sp>
        <p:nvSpPr>
          <p:cNvPr id="632" name="Google Shape;238;g298c0ab80aa_1_183"/>
          <p:cNvSpPr txBox="1"/>
          <p:nvPr/>
        </p:nvSpPr>
        <p:spPr>
          <a:xfrm>
            <a:off x="1429795" y="11273042"/>
            <a:ext cx="1032301" cy="2073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1</a:t>
            </a:r>
          </a:p>
        </p:txBody>
      </p:sp>
      <p:sp>
        <p:nvSpPr>
          <p:cNvPr id="633" name="Google Shape;239;g298c0ab80aa_1_183"/>
          <p:cNvSpPr/>
          <p:nvPr/>
        </p:nvSpPr>
        <p:spPr>
          <a:xfrm>
            <a:off x="17146277" y="8866013"/>
            <a:ext cx="2175301" cy="2175301"/>
          </a:xfrm>
          <a:prstGeom prst="rect">
            <a:avLst/>
          </a:prstGeom>
          <a:solidFill>
            <a:srgbClr val="FFFFFF"/>
          </a:solidFill>
          <a:ln w="38100">
            <a:solidFill>
              <a:srgbClr val="000000"/>
            </a:solidFill>
            <a:miter lim="400000"/>
          </a:ln>
        </p:spPr>
        <p:txBody>
          <a:bodyPr lIns="45719" rIns="45719" anchor="ctr"/>
          <a:lstStyle/>
          <a:p>
            <a:pPr algn="ctr">
              <a:defRPr sz="2400">
                <a:latin typeface="Helvetica Neue"/>
                <a:ea typeface="Helvetica Neue"/>
                <a:cs typeface="Helvetica Neue"/>
                <a:sym typeface="Helvetica Neue"/>
              </a:defRPr>
            </a:pPr>
            <a:endParaRPr/>
          </a:p>
        </p:txBody>
      </p:sp>
      <p:sp>
        <p:nvSpPr>
          <p:cNvPr id="634" name="Google Shape;240;g298c0ab80aa_1_183"/>
          <p:cNvSpPr txBox="1"/>
          <p:nvPr/>
        </p:nvSpPr>
        <p:spPr>
          <a:xfrm>
            <a:off x="17723950" y="9207037"/>
            <a:ext cx="1032301" cy="2073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3</a:t>
            </a:r>
          </a:p>
        </p:txBody>
      </p:sp>
      <p:sp>
        <p:nvSpPr>
          <p:cNvPr id="635" name="Google Shape;241;g298c0ab80aa_1_183"/>
          <p:cNvSpPr/>
          <p:nvPr/>
        </p:nvSpPr>
        <p:spPr>
          <a:xfrm>
            <a:off x="13351113" y="6414275"/>
            <a:ext cx="2175301" cy="2175301"/>
          </a:xfrm>
          <a:prstGeom prst="rect">
            <a:avLst/>
          </a:prstGeom>
          <a:solidFill>
            <a:srgbClr val="FFFFFF"/>
          </a:solidFill>
          <a:ln w="38100">
            <a:solidFill>
              <a:srgbClr val="000000"/>
            </a:solidFill>
            <a:miter lim="400000"/>
          </a:ln>
        </p:spPr>
        <p:txBody>
          <a:bodyPr lIns="45719" rIns="45719" anchor="ctr"/>
          <a:lstStyle/>
          <a:p>
            <a:pPr algn="ctr">
              <a:defRPr sz="2400">
                <a:latin typeface="Helvetica Neue"/>
                <a:ea typeface="Helvetica Neue"/>
                <a:cs typeface="Helvetica Neue"/>
                <a:sym typeface="Helvetica Neue"/>
              </a:defRPr>
            </a:pPr>
            <a:endParaRPr/>
          </a:p>
        </p:txBody>
      </p:sp>
      <p:sp>
        <p:nvSpPr>
          <p:cNvPr id="636" name="Google Shape;242;g298c0ab80aa_1_183"/>
          <p:cNvSpPr txBox="1"/>
          <p:nvPr/>
        </p:nvSpPr>
        <p:spPr>
          <a:xfrm>
            <a:off x="13922624" y="6703334"/>
            <a:ext cx="1032301" cy="2073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2</a:t>
            </a:r>
          </a:p>
        </p:txBody>
      </p:sp>
      <p:sp>
        <p:nvSpPr>
          <p:cNvPr id="637" name="Google Shape;245;g298c0ab80aa_1_183"/>
          <p:cNvSpPr/>
          <p:nvPr/>
        </p:nvSpPr>
        <p:spPr>
          <a:xfrm>
            <a:off x="21440953" y="5014312"/>
            <a:ext cx="2175301" cy="2175301"/>
          </a:xfrm>
          <a:prstGeom prst="rect">
            <a:avLst/>
          </a:prstGeom>
          <a:solidFill>
            <a:srgbClr val="FFFFFF"/>
          </a:solidFill>
          <a:ln w="38100">
            <a:solidFill>
              <a:srgbClr val="000000"/>
            </a:solidFill>
            <a:miter lim="400000"/>
          </a:ln>
          <a:effectLst>
            <a:outerShdw dist="152400" dir="2741011" rotWithShape="0">
              <a:srgbClr val="000000"/>
            </a:outerShdw>
          </a:effectLst>
        </p:spPr>
        <p:txBody>
          <a:bodyPr lIns="45719" rIns="45719" anchor="ctr"/>
          <a:lstStyle/>
          <a:p>
            <a:pPr algn="ctr">
              <a:defRPr sz="2400">
                <a:latin typeface="Helvetica Neue"/>
                <a:ea typeface="Helvetica Neue"/>
                <a:cs typeface="Helvetica Neue"/>
                <a:sym typeface="Helvetica Neue"/>
              </a:defRPr>
            </a:pPr>
            <a:endParaRPr/>
          </a:p>
        </p:txBody>
      </p:sp>
      <p:sp>
        <p:nvSpPr>
          <p:cNvPr id="638" name="Google Shape;246;g298c0ab80aa_1_183"/>
          <p:cNvSpPr txBox="1"/>
          <p:nvPr/>
        </p:nvSpPr>
        <p:spPr>
          <a:xfrm>
            <a:off x="21980444" y="5355337"/>
            <a:ext cx="1032301" cy="2073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2307"/>
              </a:lnSpc>
              <a:defRPr sz="13000" b="1">
                <a:solidFill>
                  <a:srgbClr val="000000"/>
                </a:solidFill>
                <a:latin typeface="Helvetica Neue"/>
                <a:ea typeface="Helvetica Neue"/>
                <a:cs typeface="Helvetica Neue"/>
                <a:sym typeface="Helvetica Neue"/>
              </a:defRPr>
            </a:lvl1pPr>
          </a:lstStyle>
          <a:p>
            <a:r>
              <a:t>4</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52</a:t>
            </a:fld>
            <a:endParaRPr/>
          </a:p>
        </p:txBody>
      </p:sp>
      <p:sp>
        <p:nvSpPr>
          <p:cNvPr id="641" name="Google Shape;290;g298c0ab80aa_1_198"/>
          <p:cNvSpPr txBox="1">
            <a:spLocks noGrp="1"/>
          </p:cNvSpPr>
          <p:nvPr>
            <p:ph type="body" idx="23"/>
          </p:nvPr>
        </p:nvSpPr>
        <p:spPr>
          <a:xfrm>
            <a:off x="611267" y="1632574"/>
            <a:ext cx="17703902" cy="11057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Что именно упростили dataset’ы?</a:t>
            </a:r>
          </a:p>
        </p:txBody>
      </p:sp>
      <p:pic>
        <p:nvPicPr>
          <p:cNvPr id="642" name="SmartData 2024.png" descr="SmartData 2024.png"/>
          <p:cNvPicPr>
            <a:picLocks noChangeAspect="1"/>
          </p:cNvPicPr>
          <p:nvPr/>
        </p:nvPicPr>
        <p:blipFill>
          <a:blip r:embed="rId3"/>
          <a:stretch>
            <a:fillRect/>
          </a:stretch>
        </p:blipFill>
        <p:spPr>
          <a:xfrm>
            <a:off x="762000" y="3234004"/>
            <a:ext cx="22860000" cy="974874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53</a:t>
            </a:fld>
            <a:endParaRPr/>
          </a:p>
        </p:txBody>
      </p:sp>
      <p:sp>
        <p:nvSpPr>
          <p:cNvPr id="647" name="Google Shape;352;p12"/>
          <p:cNvSpPr txBox="1">
            <a:spLocks noGrp="1"/>
          </p:cNvSpPr>
          <p:nvPr>
            <p:ph type="body" sz="quarter" idx="1"/>
          </p:nvPr>
        </p:nvSpPr>
        <p:spPr>
          <a:xfrm>
            <a:off x="597523" y="1626224"/>
            <a:ext cx="23188954" cy="1560601"/>
          </a:xfrm>
          <a:prstGeom prst="rect">
            <a:avLst/>
          </a:prstGeom>
        </p:spPr>
        <p:txBody>
          <a:bodyPr/>
          <a:lstStyle>
            <a:lvl1pPr indent="0"/>
          </a:lstStyle>
          <a:p>
            <a:r>
              <a:t>Как выглядит новый алгоритм создания дашбордов?</a:t>
            </a:r>
          </a:p>
        </p:txBody>
      </p:sp>
      <p:pic>
        <p:nvPicPr>
          <p:cNvPr id="648" name="SmartData 2024 (5).png" descr="SmartData 2024 (5).png"/>
          <p:cNvPicPr>
            <a:picLocks noChangeAspect="1"/>
          </p:cNvPicPr>
          <p:nvPr/>
        </p:nvPicPr>
        <p:blipFill>
          <a:blip r:embed="rId3"/>
          <a:stretch>
            <a:fillRect/>
          </a:stretch>
        </p:blipFill>
        <p:spPr>
          <a:xfrm>
            <a:off x="762000" y="3676142"/>
            <a:ext cx="22860000" cy="7870834"/>
          </a:xfrm>
          <a:prstGeom prst="rect">
            <a:avLst/>
          </a:prstGeom>
          <a:ln w="12700">
            <a:miter lim="400000"/>
          </a:ln>
        </p:spPr>
      </p:pic>
      <p:sp>
        <p:nvSpPr>
          <p:cNvPr id="649" name="Как итог, user flow сильно упростился, кроме этого отдельные части работают быстрее, например, создание dataset'а."/>
          <p:cNvSpPr txBox="1"/>
          <p:nvPr/>
        </p:nvSpPr>
        <p:spPr>
          <a:xfrm>
            <a:off x="7856396" y="6723380"/>
            <a:ext cx="867120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1200">
                <a:solidFill>
                  <a:srgbClr val="24292F"/>
                </a:solidFill>
                <a:latin typeface="+mj-lt"/>
                <a:ea typeface="+mj-ea"/>
                <a:cs typeface="+mj-cs"/>
                <a:sym typeface="Helvetica"/>
              </a:defRPr>
            </a:lvl1pPr>
          </a:lstStyle>
          <a:p>
            <a:r>
              <a:t>Как итог, user flow сильно упростился, кроме этого отдельные части работают быстрее, например, создание dataset'а.</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54</a:t>
            </a:fld>
            <a:endParaRPr/>
          </a:p>
        </p:txBody>
      </p:sp>
      <p:sp>
        <p:nvSpPr>
          <p:cNvPr id="654" name="Google Shape;352;p12"/>
          <p:cNvSpPr txBox="1">
            <a:spLocks noGrp="1"/>
          </p:cNvSpPr>
          <p:nvPr>
            <p:ph type="body" sz="quarter" idx="1"/>
          </p:nvPr>
        </p:nvSpPr>
        <p:spPr>
          <a:xfrm>
            <a:off x="597523" y="1626224"/>
            <a:ext cx="23188954" cy="1560601"/>
          </a:xfrm>
          <a:prstGeom prst="rect">
            <a:avLst/>
          </a:prstGeom>
        </p:spPr>
        <p:txBody>
          <a:bodyPr/>
          <a:lstStyle>
            <a:lvl1pPr indent="0"/>
          </a:lstStyle>
          <a:p>
            <a:r>
              <a:t>Стабильность BI</a:t>
            </a:r>
          </a:p>
        </p:txBody>
      </p:sp>
      <p:pic>
        <p:nvPicPr>
          <p:cNvPr id="655" name="Снимок экрана 2024-08-12 в 13.20.35.png" descr="Снимок экрана 2024-08-12 в 13.20.35.png"/>
          <p:cNvPicPr>
            <a:picLocks noChangeAspect="1"/>
          </p:cNvPicPr>
          <p:nvPr/>
        </p:nvPicPr>
        <p:blipFill>
          <a:blip r:embed="rId3"/>
          <a:stretch>
            <a:fillRect/>
          </a:stretch>
        </p:blipFill>
        <p:spPr>
          <a:xfrm>
            <a:off x="2210993" y="3048000"/>
            <a:ext cx="19962015" cy="101600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Google Shape;287;g298c0ab80aa_1_198"/>
          <p:cNvSpPr txBox="1">
            <a:spLocks noGrp="1"/>
          </p:cNvSpPr>
          <p:nvPr>
            <p:ph type="sldNum" sz="quarter" idx="4294967295"/>
          </p:nvPr>
        </p:nvSpPr>
        <p:spPr>
          <a:xfrm>
            <a:off x="23080628"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55</a:t>
            </a:fld>
            <a:endParaRPr/>
          </a:p>
        </p:txBody>
      </p:sp>
      <p:sp>
        <p:nvSpPr>
          <p:cNvPr id="660" name="Google Shape;290;g298c0ab80aa_1_198"/>
          <p:cNvSpPr txBox="1">
            <a:spLocks noGrp="1"/>
          </p:cNvSpPr>
          <p:nvPr>
            <p:ph type="body" idx="23"/>
          </p:nvPr>
        </p:nvSpPr>
        <p:spPr>
          <a:xfrm>
            <a:off x="611267" y="1632574"/>
            <a:ext cx="23161466" cy="11057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Как datasets повлияли на метрику создания дашбордов</a:t>
            </a:r>
          </a:p>
        </p:txBody>
      </p:sp>
      <p:pic>
        <p:nvPicPr>
          <p:cNvPr id="661" name="Снимок экрана 2024-09-02 в 11.25.15.png" descr="Снимок экрана 2024-09-02 в 11.25.15.png"/>
          <p:cNvPicPr>
            <a:picLocks noChangeAspect="1"/>
          </p:cNvPicPr>
          <p:nvPr/>
        </p:nvPicPr>
        <p:blipFill>
          <a:blip r:embed="rId3"/>
          <a:stretch>
            <a:fillRect/>
          </a:stretch>
        </p:blipFill>
        <p:spPr>
          <a:xfrm>
            <a:off x="1818479" y="3048000"/>
            <a:ext cx="20747042" cy="101600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56</a:t>
            </a:fld>
            <a:endParaRPr/>
          </a:p>
        </p:txBody>
      </p:sp>
      <p:sp>
        <p:nvSpPr>
          <p:cNvPr id="666" name="Google Shape;352;p12"/>
          <p:cNvSpPr txBox="1">
            <a:spLocks noGrp="1"/>
          </p:cNvSpPr>
          <p:nvPr>
            <p:ph type="body" sz="quarter" idx="1"/>
          </p:nvPr>
        </p:nvSpPr>
        <p:spPr>
          <a:xfrm>
            <a:off x="597523" y="1626224"/>
            <a:ext cx="23188954" cy="1560601"/>
          </a:xfrm>
          <a:prstGeom prst="rect">
            <a:avLst/>
          </a:prstGeom>
        </p:spPr>
        <p:txBody>
          <a:bodyPr/>
          <a:lstStyle>
            <a:lvl1pPr indent="0"/>
          </a:lstStyle>
          <a:p>
            <a:r>
              <a:t>Использование datasets в сравнении с Vertica</a:t>
            </a:r>
          </a:p>
        </p:txBody>
      </p:sp>
      <p:pic>
        <p:nvPicPr>
          <p:cNvPr id="667" name="Снимок экрана 2024-09-02 в 11.13.09.png" descr="Снимок экрана 2024-09-02 в 11.13.09.png"/>
          <p:cNvPicPr>
            <a:picLocks noChangeAspect="1"/>
          </p:cNvPicPr>
          <p:nvPr/>
        </p:nvPicPr>
        <p:blipFill>
          <a:blip r:embed="rId3"/>
          <a:stretch>
            <a:fillRect/>
          </a:stretch>
        </p:blipFill>
        <p:spPr>
          <a:xfrm>
            <a:off x="2738006" y="3048000"/>
            <a:ext cx="18907989" cy="101600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57</a:t>
            </a:fld>
            <a:endParaRPr/>
          </a:p>
        </p:txBody>
      </p:sp>
      <p:sp>
        <p:nvSpPr>
          <p:cNvPr id="672" name="Google Shape;352;p12"/>
          <p:cNvSpPr txBox="1">
            <a:spLocks noGrp="1"/>
          </p:cNvSpPr>
          <p:nvPr>
            <p:ph type="body" sz="quarter" idx="1"/>
          </p:nvPr>
        </p:nvSpPr>
        <p:spPr>
          <a:xfrm>
            <a:off x="597523" y="1626224"/>
            <a:ext cx="23188954" cy="1560601"/>
          </a:xfrm>
          <a:prstGeom prst="rect">
            <a:avLst/>
          </a:prstGeom>
        </p:spPr>
        <p:txBody>
          <a:bodyPr/>
          <a:lstStyle>
            <a:lvl1pPr indent="0"/>
          </a:lstStyle>
          <a:p>
            <a:r>
              <a:t>Упрощение создания графиков</a:t>
            </a:r>
          </a:p>
        </p:txBody>
      </p:sp>
      <p:pic>
        <p:nvPicPr>
          <p:cNvPr id="673" name="Снимок экрана 2024-08-12 в 13.54.20.png" descr="Снимок экрана 2024-08-12 в 13.54.20.png"/>
          <p:cNvPicPr>
            <a:picLocks noChangeAspect="1"/>
          </p:cNvPicPr>
          <p:nvPr/>
        </p:nvPicPr>
        <p:blipFill>
          <a:blip r:embed="rId3"/>
          <a:stretch>
            <a:fillRect/>
          </a:stretch>
        </p:blipFill>
        <p:spPr>
          <a:xfrm>
            <a:off x="11042978" y="3374913"/>
            <a:ext cx="12700001" cy="6966174"/>
          </a:xfrm>
          <a:prstGeom prst="rect">
            <a:avLst/>
          </a:prstGeom>
          <a:ln w="12700">
            <a:miter lim="400000"/>
          </a:ln>
          <a:effectLst>
            <a:outerShdw blurRad="190500" dir="5400000" rotWithShape="0">
              <a:srgbClr val="000000">
                <a:alpha val="15000"/>
              </a:srgbClr>
            </a:outerShdw>
          </a:effectLst>
        </p:spPr>
      </p:pic>
      <p:sp>
        <p:nvSpPr>
          <p:cNvPr id="674" name="Google Shape;265;p5"/>
          <p:cNvSpPr txBox="1"/>
          <p:nvPr/>
        </p:nvSpPr>
        <p:spPr>
          <a:xfrm>
            <a:off x="615932" y="3289300"/>
            <a:ext cx="10084359"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115000"/>
              </a:lnSpc>
              <a:defRPr sz="3100">
                <a:solidFill>
                  <a:srgbClr val="000000"/>
                </a:solidFill>
                <a:latin typeface="Helvetica Neue"/>
                <a:ea typeface="Helvetica Neue"/>
                <a:cs typeface="Helvetica Neue"/>
                <a:sym typeface="Helvetica Neue"/>
              </a:defRPr>
            </a:pPr>
            <a:r>
              <a:t>Charts — это no code-инструмент, позволяющий создавать графики с использованием данных datasets. Эти графики можно использовать при создании дашбордов.</a:t>
            </a:r>
          </a:p>
          <a:p>
            <a:pPr>
              <a:lnSpc>
                <a:spcPct val="115000"/>
              </a:lnSpc>
              <a:defRPr sz="3100">
                <a:solidFill>
                  <a:srgbClr val="000000"/>
                </a:solidFill>
                <a:latin typeface="Helvetica Neue"/>
                <a:ea typeface="Helvetica Neue"/>
                <a:cs typeface="Helvetica Neue"/>
                <a:sym typeface="Helvetica Neue"/>
              </a:defRPr>
            </a:pPr>
            <a:endParaRPr/>
          </a:p>
          <a:p>
            <a:pPr>
              <a:lnSpc>
                <a:spcPct val="115000"/>
              </a:lnSpc>
              <a:defRPr sz="3100">
                <a:solidFill>
                  <a:srgbClr val="000000"/>
                </a:solidFill>
                <a:latin typeface="Helvetica Neue"/>
                <a:ea typeface="Helvetica Neue"/>
                <a:cs typeface="Helvetica Neue"/>
                <a:sym typeface="Helvetica Neue"/>
              </a:defRPr>
            </a:pPr>
            <a:r>
              <a:t>Другая цель инструмента — это уменьшение необходимости создавать множество дашбордов, предоставляя пользователям возможность самим построить аналитику.</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58</a:t>
            </a:fld>
            <a:endParaRPr/>
          </a:p>
        </p:txBody>
      </p:sp>
      <p:sp>
        <p:nvSpPr>
          <p:cNvPr id="679" name="Google Shape;352;p12"/>
          <p:cNvSpPr txBox="1">
            <a:spLocks noGrp="1"/>
          </p:cNvSpPr>
          <p:nvPr>
            <p:ph type="body" sz="quarter" idx="1"/>
          </p:nvPr>
        </p:nvSpPr>
        <p:spPr>
          <a:xfrm>
            <a:off x="597523" y="1626224"/>
            <a:ext cx="23188954" cy="1560601"/>
          </a:xfrm>
          <a:prstGeom prst="rect">
            <a:avLst/>
          </a:prstGeom>
        </p:spPr>
        <p:txBody>
          <a:bodyPr/>
          <a:lstStyle>
            <a:lvl1pPr indent="0"/>
          </a:lstStyle>
          <a:p>
            <a:r>
              <a:t>Метрика переиспользования datasets</a:t>
            </a:r>
          </a:p>
        </p:txBody>
      </p:sp>
      <p:sp>
        <p:nvSpPr>
          <p:cNvPr id="680" name="Google Shape;265;p5"/>
          <p:cNvSpPr txBox="1"/>
          <p:nvPr/>
        </p:nvSpPr>
        <p:spPr>
          <a:xfrm>
            <a:off x="615932" y="3289300"/>
            <a:ext cx="14768122"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115000"/>
              </a:lnSpc>
              <a:defRPr sz="3100">
                <a:solidFill>
                  <a:srgbClr val="000000"/>
                </a:solidFill>
                <a:latin typeface="Helvetica Neue"/>
                <a:ea typeface="Helvetica Neue"/>
                <a:cs typeface="Helvetica Neue"/>
                <a:sym typeface="Helvetica Neue"/>
              </a:defRPr>
            </a:pPr>
            <a:r>
              <a:t>Ежедневный анализ всех активных с datasets:</a:t>
            </a:r>
          </a:p>
          <a:p>
            <a:pPr>
              <a:lnSpc>
                <a:spcPct val="115000"/>
              </a:lnSpc>
              <a:defRPr sz="3100">
                <a:solidFill>
                  <a:srgbClr val="000000"/>
                </a:solidFill>
                <a:latin typeface="Helvetica Neue"/>
                <a:ea typeface="Helvetica Neue"/>
                <a:cs typeface="Helvetica Neue"/>
                <a:sym typeface="Helvetica Neue"/>
              </a:defRPr>
            </a:pPr>
            <a:endParaRP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определить список datasets, у которых похожий SQL-код;</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анализ используемых таблиц в коде;</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анализ используемых колонок таблиц в коде;</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анализ колонок datasets;</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определить список datasets, у которых схожие данные.</a:t>
            </a:r>
          </a:p>
          <a:p>
            <a:pPr>
              <a:lnSpc>
                <a:spcPct val="115000"/>
              </a:lnSpc>
              <a:defRPr sz="3100">
                <a:solidFill>
                  <a:srgbClr val="000000"/>
                </a:solidFill>
                <a:latin typeface="Helvetica Neue"/>
                <a:ea typeface="Helvetica Neue"/>
                <a:cs typeface="Helvetica Neue"/>
                <a:sym typeface="Helvetica Neue"/>
              </a:defRPr>
            </a:pPr>
            <a:endParaRPr/>
          </a:p>
          <a:p>
            <a:pPr>
              <a:lnSpc>
                <a:spcPct val="115000"/>
              </a:lnSpc>
              <a:defRPr sz="3100">
                <a:solidFill>
                  <a:srgbClr val="000000"/>
                </a:solidFill>
                <a:latin typeface="Helvetica Neue"/>
                <a:ea typeface="Helvetica Neue"/>
                <a:cs typeface="Helvetica Neue"/>
                <a:sym typeface="Helvetica Neue"/>
              </a:defRPr>
            </a:pPr>
            <a:r>
              <a:t>Добавить следующий функционал в Redash:</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endParaRP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дать пользователям рекомендации в UI по объединению datasets;</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дать пользователям инструмент автоматической миграции на другой dataset.</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Google Shape;351;p12"/>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59</a:t>
            </a:fld>
            <a:endParaRPr/>
          </a:p>
        </p:txBody>
      </p:sp>
      <p:sp>
        <p:nvSpPr>
          <p:cNvPr id="683" name="Google Shape;352;p12"/>
          <p:cNvSpPr txBox="1">
            <a:spLocks noGrp="1"/>
          </p:cNvSpPr>
          <p:nvPr>
            <p:ph type="body" sz="quarter" idx="1"/>
          </p:nvPr>
        </p:nvSpPr>
        <p:spPr>
          <a:xfrm>
            <a:off x="597523" y="1626224"/>
            <a:ext cx="23188954" cy="1560601"/>
          </a:xfrm>
          <a:prstGeom prst="rect">
            <a:avLst/>
          </a:prstGeom>
        </p:spPr>
        <p:txBody>
          <a:bodyPr/>
          <a:lstStyle>
            <a:lvl1pPr indent="0"/>
          </a:lstStyle>
          <a:p>
            <a:r>
              <a:t>Упрощение создания сложных SQL запросов</a:t>
            </a:r>
          </a:p>
        </p:txBody>
      </p:sp>
      <p:sp>
        <p:nvSpPr>
          <p:cNvPr id="684" name="Google Shape;265;p5"/>
          <p:cNvSpPr txBox="1"/>
          <p:nvPr/>
        </p:nvSpPr>
        <p:spPr>
          <a:xfrm>
            <a:off x="615932" y="3289300"/>
            <a:ext cx="14091019" cy="9712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115000"/>
              </a:lnSpc>
              <a:defRPr sz="3100">
                <a:solidFill>
                  <a:srgbClr val="000000"/>
                </a:solidFill>
                <a:latin typeface="Helvetica Neue"/>
                <a:ea typeface="Helvetica Neue"/>
                <a:cs typeface="Helvetica Neue"/>
                <a:sym typeface="Helvetica Neue"/>
              </a:defRPr>
            </a:pPr>
            <a:r>
              <a:t>Предоставлять аналитикам SQL-запросы на основе текстового описания:</a:t>
            </a:r>
          </a:p>
          <a:p>
            <a:pPr>
              <a:lnSpc>
                <a:spcPct val="115000"/>
              </a:lnSpc>
              <a:defRPr sz="3100">
                <a:solidFill>
                  <a:srgbClr val="000000"/>
                </a:solidFill>
                <a:latin typeface="Helvetica Neue"/>
                <a:ea typeface="Helvetica Neue"/>
                <a:cs typeface="Helvetica Neue"/>
                <a:sym typeface="Helvetica Neue"/>
              </a:defRPr>
            </a:pPr>
            <a:endParaRP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анализируя созданные аналитиками SQL-запросы;</a:t>
            </a:r>
          </a:p>
          <a:p>
            <a:pPr marL="310815" indent="-310815">
              <a:lnSpc>
                <a:spcPct val="115000"/>
              </a:lnSpc>
              <a:buSzPct val="100000"/>
              <a:buChar char="•"/>
              <a:defRPr sz="3100">
                <a:solidFill>
                  <a:srgbClr val="000000"/>
                </a:solidFill>
                <a:latin typeface="Helvetica Neue"/>
                <a:ea typeface="Helvetica Neue"/>
                <a:cs typeface="Helvetica Neue"/>
                <a:sym typeface="Helvetica Neue"/>
              </a:defRPr>
            </a:pPr>
            <a:r>
              <a:t>анализируя описания витрин в DWH.</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Google Shape;287;g298c0ab80aa_1_198"/>
          <p:cNvSpPr txBox="1">
            <a:spLocks noGrp="1"/>
          </p:cNvSpPr>
          <p:nvPr>
            <p:ph type="sldNum" sz="quarter" idx="4294967295"/>
          </p:nvPr>
        </p:nvSpPr>
        <p:spPr>
          <a:xfrm>
            <a:off x="23151240" y="698367"/>
            <a:ext cx="255525"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6</a:t>
            </a:fld>
            <a:endParaRPr/>
          </a:p>
        </p:txBody>
      </p:sp>
      <p:sp>
        <p:nvSpPr>
          <p:cNvPr id="291" name="Google Shape;290;g298c0ab80aa_1_198"/>
          <p:cNvSpPr txBox="1">
            <a:spLocks noGrp="1"/>
          </p:cNvSpPr>
          <p:nvPr>
            <p:ph type="body" idx="23"/>
          </p:nvPr>
        </p:nvSpPr>
        <p:spPr>
          <a:xfrm>
            <a:off x="611267" y="1632574"/>
            <a:ext cx="23161466"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Шаг 1: Написать SQL запрос, который вернёт данные</a:t>
            </a:r>
          </a:p>
        </p:txBody>
      </p:sp>
      <p:pic>
        <p:nvPicPr>
          <p:cNvPr id="292" name="Запись экрана 2024-08-29 в 11.19.30.mov" descr="Запись экрана 2024-08-29 в 11.19.30.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725333" y="3245097"/>
            <a:ext cx="16933335" cy="10160001"/>
          </a:xfrm>
          <a:prstGeom prst="rect">
            <a:avLst/>
          </a:prstGeom>
          <a:ln w="12700">
            <a:miter lim="400000"/>
          </a:ln>
          <a:effectLst>
            <a:outerShdw blurRad="190500" dir="5400000" rotWithShape="0">
              <a:srgbClr val="000000">
                <a:alpha val="1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92"/>
                </p:tgtEl>
              </p:cMediaNode>
            </p:video>
            <p:seq concurrent="1" prevAc="none" nextAc="seek">
              <p:cTn id="8" restart="whenNotActive" fill="hold" evtFilter="cancelBubble" nodeType="interactiveSeq">
                <p:stCondLst>
                  <p:cond evt="onClick" delay="0">
                    <p:tgtEl>
                      <p:spTgt spid="29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2"/>
                                        </p:tgtEl>
                                      </p:cBhvr>
                                    </p:cmd>
                                  </p:childTnLst>
                                </p:cTn>
                              </p:par>
                            </p:childTnLst>
                          </p:cTn>
                        </p:par>
                      </p:childTnLst>
                    </p:cTn>
                  </p:par>
                </p:childTnLst>
              </p:cTn>
              <p:nextCondLst>
                <p:cond evt="onClick" delay="0">
                  <p:tgtEl>
                    <p:spTgt spid="29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Google Shape;611;p20"/>
          <p:cNvSpPr txBox="1">
            <a:spLocks noGrp="1"/>
          </p:cNvSpPr>
          <p:nvPr>
            <p:ph type="sldNum" sz="quarter" idx="4294967295"/>
          </p:nvPr>
        </p:nvSpPr>
        <p:spPr>
          <a:xfrm>
            <a:off x="23133701" y="698367"/>
            <a:ext cx="396749"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lstStyle>
          <a:p>
            <a:fld id="{86CB4B4D-7CA3-9044-876B-883B54F8677D}" type="slidenum">
              <a:t>60</a:t>
            </a:fld>
            <a:endParaRPr/>
          </a:p>
        </p:txBody>
      </p:sp>
      <p:sp>
        <p:nvSpPr>
          <p:cNvPr id="687" name="Google Shape;612;p20"/>
          <p:cNvSpPr txBox="1">
            <a:spLocks noGrp="1"/>
          </p:cNvSpPr>
          <p:nvPr>
            <p:ph type="body" sz="quarter" idx="1"/>
          </p:nvPr>
        </p:nvSpPr>
        <p:spPr>
          <a:xfrm>
            <a:off x="2740973" y="11844198"/>
            <a:ext cx="3888300" cy="461701"/>
          </a:xfrm>
          <a:prstGeom prst="rect">
            <a:avLst/>
          </a:prstGeom>
        </p:spPr>
        <p:txBody>
          <a:bodyPr>
            <a:normAutofit fontScale="92500"/>
          </a:bodyPr>
          <a:lstStyle>
            <a:lvl1pPr marL="0">
              <a:defRPr b="1"/>
            </a:lvl1pPr>
          </a:lstStyle>
          <a:p>
            <a:r>
              <a:t>@anar_baghirov</a:t>
            </a:r>
          </a:p>
        </p:txBody>
      </p:sp>
      <p:sp>
        <p:nvSpPr>
          <p:cNvPr id="688" name="Google Shape;614;p20"/>
          <p:cNvSpPr txBox="1">
            <a:spLocks noGrp="1"/>
          </p:cNvSpPr>
          <p:nvPr>
            <p:ph type="body" idx="22"/>
          </p:nvPr>
        </p:nvSpPr>
        <p:spPr>
          <a:xfrm>
            <a:off x="625872" y="6029026"/>
            <a:ext cx="5982900" cy="5232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800">
                <a:solidFill>
                  <a:srgbClr val="FFFFFF"/>
                </a:solidFill>
                <a:latin typeface="Helvetica Neue"/>
                <a:ea typeface="Helvetica Neue"/>
                <a:cs typeface="Helvetica Neue"/>
                <a:sym typeface="Helvetica Neue"/>
              </a:defRPr>
            </a:lvl1pPr>
          </a:lstStyle>
          <a:p>
            <a:r>
              <a:t>Старший инженер</a:t>
            </a:r>
          </a:p>
        </p:txBody>
      </p:sp>
      <p:sp>
        <p:nvSpPr>
          <p:cNvPr id="689" name="Google Shape;615;p20"/>
          <p:cNvSpPr txBox="1">
            <a:spLocks noGrp="1"/>
          </p:cNvSpPr>
          <p:nvPr>
            <p:ph type="body" idx="23"/>
          </p:nvPr>
        </p:nvSpPr>
        <p:spPr>
          <a:xfrm>
            <a:off x="626614" y="4676742"/>
            <a:ext cx="9212400" cy="8265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832104">
              <a:lnSpc>
                <a:spcPct val="90000"/>
              </a:lnSpc>
              <a:defRPr sz="4823" b="1">
                <a:solidFill>
                  <a:srgbClr val="FFFFFF"/>
                </a:solidFill>
                <a:latin typeface="Helvetica Neue"/>
                <a:ea typeface="Helvetica Neue"/>
                <a:cs typeface="Helvetica Neue"/>
                <a:sym typeface="Helvetica Neue"/>
              </a:defRPr>
            </a:lvl1pPr>
          </a:lstStyle>
          <a:p>
            <a:r>
              <a:t>Анар Багиров</a:t>
            </a:r>
          </a:p>
        </p:txBody>
      </p:sp>
      <p:sp>
        <p:nvSpPr>
          <p:cNvPr id="690" name="Google Shape;616;p20"/>
          <p:cNvSpPr txBox="1">
            <a:spLocks noGrp="1"/>
          </p:cNvSpPr>
          <p:nvPr>
            <p:ph type="body" idx="24"/>
          </p:nvPr>
        </p:nvSpPr>
        <p:spPr>
          <a:xfrm>
            <a:off x="12191996" y="2474149"/>
            <a:ext cx="10513801" cy="30291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solidFill>
                  <a:srgbClr val="FFFFFF"/>
                </a:solidFill>
                <a:latin typeface="Helvetica Neue"/>
                <a:ea typeface="Helvetica Neue"/>
                <a:cs typeface="Helvetica Neue"/>
                <a:sym typeface="Helvetica Neue"/>
              </a:defRPr>
            </a:lvl1pPr>
          </a:lstStyle>
          <a:p>
            <a:r>
              <a:t>Лучший способ сделать работу быстрее - устранить все, что замедляет</a:t>
            </a:r>
          </a:p>
        </p:txBody>
      </p:sp>
      <p:pic>
        <p:nvPicPr>
          <p:cNvPr id="691" name="Google Shape;619;p20" descr="Google Shape;619;p20"/>
          <p:cNvPicPr>
            <a:picLocks noGrp="1" noChangeAspect="1"/>
          </p:cNvPicPr>
          <p:nvPr>
            <p:ph type="pic" idx="27"/>
          </p:nvPr>
        </p:nvPicPr>
        <p:blipFill>
          <a:blip r:embed="rId2"/>
          <a:stretch>
            <a:fillRect/>
          </a:stretch>
        </p:blipFill>
        <p:spPr>
          <a:prstGeom prst="rect">
            <a:avLst/>
          </a:prstGeom>
        </p:spPr>
      </p:pic>
      <p:sp>
        <p:nvSpPr>
          <p:cNvPr id="692" name="Google Shape;621;p20"/>
          <p:cNvSpPr/>
          <p:nvPr/>
        </p:nvSpPr>
        <p:spPr>
          <a:xfrm>
            <a:off x="807925" y="11367437"/>
            <a:ext cx="1280370" cy="1419862"/>
          </a:xfrm>
          <a:prstGeom prst="rect">
            <a:avLst/>
          </a:prstGeom>
          <a:solidFill>
            <a:srgbClr val="000000"/>
          </a:solidFill>
          <a:ln w="38100">
            <a:solidFill>
              <a:srgbClr val="FFFFFF"/>
            </a:solidFill>
            <a:miter lim="400000"/>
          </a:ln>
          <a:effectLst>
            <a:outerShdw dist="243021" dir="2741011" rotWithShape="0">
              <a:srgbClr val="FFFFFF"/>
            </a:outerShdw>
          </a:effectLst>
        </p:spPr>
        <p:txBody>
          <a:bodyPr lIns="45719" rIns="45719" anchor="ctr"/>
          <a:lstStyle/>
          <a:p>
            <a:pPr indent="508000">
              <a:lnSpc>
                <a:spcPct val="90000"/>
              </a:lnSpc>
              <a:defRPr sz="2400">
                <a:latin typeface="Helvetica Neue"/>
                <a:ea typeface="Helvetica Neue"/>
                <a:cs typeface="Helvetica Neue"/>
                <a:sym typeface="Helvetica Neue"/>
              </a:defRPr>
            </a:pPr>
            <a:endParaRPr/>
          </a:p>
        </p:txBody>
      </p:sp>
      <p:pic>
        <p:nvPicPr>
          <p:cNvPr id="693" name="Google Shape;623;p20" descr="Google Shape;623;p20"/>
          <p:cNvPicPr>
            <a:picLocks noChangeAspect="1"/>
          </p:cNvPicPr>
          <p:nvPr/>
        </p:nvPicPr>
        <p:blipFill>
          <a:blip r:embed="rId2"/>
          <a:stretch>
            <a:fillRect/>
          </a:stretch>
        </p:blipFill>
        <p:spPr>
          <a:xfrm>
            <a:off x="1021891" y="11759168"/>
            <a:ext cx="761059" cy="636402"/>
          </a:xfrm>
          <a:prstGeom prst="rect">
            <a:avLst/>
          </a:prstGeom>
          <a:ln w="12700">
            <a:miter lim="400000"/>
          </a:ln>
        </p:spPr>
      </p:pic>
      <p:pic>
        <p:nvPicPr>
          <p:cNvPr id="694" name="Google Shape;624;p20" descr="Google Shape;624;p20"/>
          <p:cNvPicPr>
            <a:picLocks noChangeAspect="1"/>
          </p:cNvPicPr>
          <p:nvPr/>
        </p:nvPicPr>
        <p:blipFill>
          <a:blip r:embed="rId3"/>
          <a:stretch>
            <a:fillRect/>
          </a:stretch>
        </p:blipFill>
        <p:spPr>
          <a:xfrm rot="20922750">
            <a:off x="5988561" y="8216835"/>
            <a:ext cx="4016540" cy="3393938"/>
          </a:xfrm>
          <a:prstGeom prst="rect">
            <a:avLst/>
          </a:prstGeom>
          <a:ln w="12700">
            <a:miter lim="400000"/>
          </a:ln>
        </p:spPr>
      </p:pic>
      <p:pic>
        <p:nvPicPr>
          <p:cNvPr id="695" name="Google Shape;623;p20" descr="Google Shape;623;p20"/>
          <p:cNvPicPr>
            <a:picLocks noChangeAspect="1"/>
          </p:cNvPicPr>
          <p:nvPr/>
        </p:nvPicPr>
        <p:blipFill>
          <a:blip r:embed="rId2"/>
          <a:stretch>
            <a:fillRect/>
          </a:stretch>
        </p:blipFill>
        <p:spPr>
          <a:xfrm>
            <a:off x="1021891" y="9595604"/>
            <a:ext cx="761059" cy="636402"/>
          </a:xfrm>
          <a:prstGeom prst="rect">
            <a:avLst/>
          </a:prstGeom>
          <a:ln w="12700">
            <a:miter lim="400000"/>
          </a:ln>
        </p:spPr>
      </p:pic>
      <p:sp>
        <p:nvSpPr>
          <p:cNvPr id="696" name="Google Shape;612;p20"/>
          <p:cNvSpPr txBox="1"/>
          <p:nvPr/>
        </p:nvSpPr>
        <p:spPr>
          <a:xfrm>
            <a:off x="2740973" y="9682954"/>
            <a:ext cx="3888300" cy="46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b">
            <a:normAutofit fontScale="92500"/>
          </a:bodyPr>
          <a:lstStyle>
            <a:lvl1pPr>
              <a:lnSpc>
                <a:spcPct val="120833"/>
              </a:lnSpc>
              <a:defRPr sz="2400" b="1">
                <a:solidFill>
                  <a:srgbClr val="FFFFFF"/>
                </a:solidFill>
                <a:latin typeface="Helvetica Neue"/>
                <a:ea typeface="Helvetica Neue"/>
                <a:cs typeface="Helvetica Neue"/>
                <a:sym typeface="Helvetica Neue"/>
              </a:defRPr>
            </a:lvl1pPr>
          </a:lstStyle>
          <a:p>
            <a:r>
              <a:t>@avito_data_tech</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Google Shape;287;g298c0ab80aa_1_198"/>
          <p:cNvSpPr txBox="1">
            <a:spLocks noGrp="1"/>
          </p:cNvSpPr>
          <p:nvPr>
            <p:ph type="sldNum" sz="quarter" idx="4294967295"/>
          </p:nvPr>
        </p:nvSpPr>
        <p:spPr>
          <a:xfrm>
            <a:off x="23151240" y="698367"/>
            <a:ext cx="255525"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7</a:t>
            </a:fld>
            <a:endParaRPr/>
          </a:p>
        </p:txBody>
      </p:sp>
      <p:sp>
        <p:nvSpPr>
          <p:cNvPr id="297" name="Google Shape;290;g298c0ab80aa_1_198"/>
          <p:cNvSpPr txBox="1">
            <a:spLocks noGrp="1"/>
          </p:cNvSpPr>
          <p:nvPr>
            <p:ph type="body" idx="23"/>
          </p:nvPr>
        </p:nvSpPr>
        <p:spPr>
          <a:xfrm>
            <a:off x="611267" y="1632574"/>
            <a:ext cx="23161466"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Шаг 2: Нарисовать график</a:t>
            </a:r>
          </a:p>
        </p:txBody>
      </p:sp>
      <p:pic>
        <p:nvPicPr>
          <p:cNvPr id="298" name="Запись экрана 2024-08-29 в 11.23.22.mov" descr="Запись экрана 2024-08-29 в 11.23.22.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725333" y="3251200"/>
            <a:ext cx="16933335" cy="10160000"/>
          </a:xfrm>
          <a:prstGeom prst="rect">
            <a:avLst/>
          </a:prstGeom>
          <a:ln w="12700">
            <a:miter lim="400000"/>
          </a:ln>
          <a:effectLst>
            <a:outerShdw blurRad="190500" dir="5400000" rotWithShape="0">
              <a:srgbClr val="000000">
                <a:alpha val="1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3" fill="hold"/>
                                        <p:tgtEl>
                                          <p:spTgt spid="2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98"/>
                </p:tgtEl>
              </p:cMediaNode>
            </p:video>
            <p:seq concurrent="1" prevAc="none" nextAc="seek">
              <p:cTn id="8" restart="whenNotActive" fill="hold" evtFilter="cancelBubble" nodeType="interactiveSeq">
                <p:stCondLst>
                  <p:cond evt="onClick" delay="0">
                    <p:tgtEl>
                      <p:spTgt spid="29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8"/>
                                        </p:tgtEl>
                                      </p:cBhvr>
                                    </p:cmd>
                                  </p:childTnLst>
                                </p:cTn>
                              </p:par>
                            </p:childTnLst>
                          </p:cTn>
                        </p:par>
                      </p:childTnLst>
                    </p:cTn>
                  </p:par>
                </p:childTnLst>
              </p:cTn>
              <p:nextCondLst>
                <p:cond evt="onClick" delay="0">
                  <p:tgtEl>
                    <p:spTgt spid="29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Google Shape;287;g298c0ab80aa_1_198"/>
          <p:cNvSpPr txBox="1">
            <a:spLocks noGrp="1"/>
          </p:cNvSpPr>
          <p:nvPr>
            <p:ph type="sldNum" sz="quarter" idx="4294967295"/>
          </p:nvPr>
        </p:nvSpPr>
        <p:spPr>
          <a:xfrm>
            <a:off x="23151240" y="698367"/>
            <a:ext cx="255525"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8</a:t>
            </a:fld>
            <a:endParaRPr/>
          </a:p>
        </p:txBody>
      </p:sp>
      <p:sp>
        <p:nvSpPr>
          <p:cNvPr id="303" name="Google Shape;290;g298c0ab80aa_1_198"/>
          <p:cNvSpPr txBox="1">
            <a:spLocks noGrp="1"/>
          </p:cNvSpPr>
          <p:nvPr>
            <p:ph type="body" idx="23"/>
          </p:nvPr>
        </p:nvSpPr>
        <p:spPr>
          <a:xfrm>
            <a:off x="611267" y="1632574"/>
            <a:ext cx="23161466"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Шаг 3: Добавить параметры</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Google Shape;287;g298c0ab80aa_1_198"/>
          <p:cNvSpPr txBox="1">
            <a:spLocks noGrp="1"/>
          </p:cNvSpPr>
          <p:nvPr>
            <p:ph type="sldNum" sz="quarter" idx="4294967295"/>
          </p:nvPr>
        </p:nvSpPr>
        <p:spPr>
          <a:xfrm>
            <a:off x="23151240" y="698367"/>
            <a:ext cx="255525" cy="4117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a:solidFill>
                  <a:srgbClr val="000000"/>
                </a:solidFill>
              </a:defRPr>
            </a:lvl1pPr>
          </a:lstStyle>
          <a:p>
            <a:fld id="{86CB4B4D-7CA3-9044-876B-883B54F8677D}" type="slidenum">
              <a:t>9</a:t>
            </a:fld>
            <a:endParaRPr/>
          </a:p>
        </p:txBody>
      </p:sp>
      <p:sp>
        <p:nvSpPr>
          <p:cNvPr id="308" name="Google Shape;290;g298c0ab80aa_1_198"/>
          <p:cNvSpPr txBox="1">
            <a:spLocks noGrp="1"/>
          </p:cNvSpPr>
          <p:nvPr>
            <p:ph type="body" idx="23"/>
          </p:nvPr>
        </p:nvSpPr>
        <p:spPr>
          <a:xfrm>
            <a:off x="611267" y="1632574"/>
            <a:ext cx="23161466" cy="10711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nSpc>
                <a:spcPct val="90000"/>
              </a:lnSpc>
              <a:defRPr sz="5300" b="1">
                <a:latin typeface="Helvetica Neue"/>
                <a:ea typeface="Helvetica Neue"/>
                <a:cs typeface="Helvetica Neue"/>
                <a:sym typeface="Helvetica Neue"/>
              </a:defRPr>
            </a:lvl1pPr>
          </a:lstStyle>
          <a:p>
            <a:r>
              <a:t>Шаг 3.1: Создать SQL-запрос для параметра</a:t>
            </a:r>
          </a:p>
        </p:txBody>
      </p:sp>
      <p:pic>
        <p:nvPicPr>
          <p:cNvPr id="309" name="Запись экрана 2024-08-29 в 11.28.28.mov" descr="Запись экрана 2024-08-29 в 11.28.28.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3725333" y="3245097"/>
            <a:ext cx="16933335" cy="10160001"/>
          </a:xfrm>
          <a:prstGeom prst="rect">
            <a:avLst/>
          </a:prstGeom>
          <a:ln w="12700">
            <a:miter lim="400000"/>
          </a:ln>
          <a:effectLst>
            <a:outerShdw blurRad="190500" dir="5400000" rotWithShape="0">
              <a:srgbClr val="000000">
                <a:alpha val="1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66" fill="hold"/>
                                        <p:tgtEl>
                                          <p:spTgt spid="30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09"/>
                </p:tgtEl>
              </p:cMediaNode>
            </p:video>
            <p:seq concurrent="1" prevAc="none" nextAc="seek">
              <p:cTn id="8" restart="whenNotActive" fill="hold" evtFilter="cancelBubble" nodeType="interactiveSeq">
                <p:stCondLst>
                  <p:cond evt="onClick" delay="0">
                    <p:tgtEl>
                      <p:spTgt spid="30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9"/>
                                        </p:tgtEl>
                                      </p:cBhvr>
                                    </p:cmd>
                                  </p:childTnLst>
                                </p:cTn>
                              </p:par>
                            </p:childTnLst>
                          </p:cTn>
                        </p:par>
                      </p:childTnLst>
                    </p:cTn>
                  </p:par>
                </p:childTnLst>
              </p:cTn>
              <p:nextCondLst>
                <p:cond evt="onClick" delay="0">
                  <p:tgtEl>
                    <p:spTgt spid="309"/>
                  </p:tgtEl>
                </p:cond>
              </p:nextCondLst>
            </p:seq>
          </p:childTnLst>
        </p:cTn>
      </p:par>
    </p:tnLst>
  </p:timing>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4869</Words>
  <Application>Microsoft Macintosh PowerPoint</Application>
  <PresentationFormat>Произвольный</PresentationFormat>
  <Paragraphs>512</Paragraphs>
  <Slides>60</Slides>
  <Notes>52</Notes>
  <HiddenSlides>0</HiddenSlides>
  <MMClips>7</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60</vt:i4>
      </vt:variant>
    </vt:vector>
  </HeadingPairs>
  <TitlesOfParts>
    <vt:vector size="63" baseType="lpstr">
      <vt:lpstr>Arial</vt:lpstr>
      <vt:lpstr>Helvetica Neue</vt:lpstr>
      <vt:lpstr>21_BasicWhite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Багиров Анар</cp:lastModifiedBy>
  <cp:revision>1</cp:revision>
  <dcterms:modified xsi:type="dcterms:W3CDTF">2024-09-10T13:29:03Z</dcterms:modified>
</cp:coreProperties>
</file>