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687" r:id="rId2"/>
    <p:sldMasterId id="2147483688" r:id="rId3"/>
    <p:sldMasterId id="2147483689" r:id="rId4"/>
  </p:sldMasterIdLst>
  <p:notesMasterIdLst>
    <p:notesMasterId r:id="rId67"/>
  </p:notesMasterIdLst>
  <p:sldIdLst>
    <p:sldId id="256" r:id="rId5"/>
    <p:sldId id="257" r:id="rId6"/>
    <p:sldId id="299" r:id="rId7"/>
    <p:sldId id="260" r:id="rId8"/>
    <p:sldId id="318" r:id="rId9"/>
    <p:sldId id="334" r:id="rId10"/>
    <p:sldId id="333" r:id="rId11"/>
    <p:sldId id="335" r:id="rId12"/>
    <p:sldId id="317" r:id="rId13"/>
    <p:sldId id="319" r:id="rId14"/>
    <p:sldId id="259" r:id="rId15"/>
    <p:sldId id="321" r:id="rId16"/>
    <p:sldId id="320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9" r:id="rId34"/>
    <p:sldId id="280" r:id="rId35"/>
    <p:sldId id="281" r:id="rId36"/>
    <p:sldId id="284" r:id="rId37"/>
    <p:sldId id="328" r:id="rId38"/>
    <p:sldId id="329" r:id="rId39"/>
    <p:sldId id="286" r:id="rId40"/>
    <p:sldId id="316" r:id="rId41"/>
    <p:sldId id="308" r:id="rId42"/>
    <p:sldId id="325" r:id="rId43"/>
    <p:sldId id="326" r:id="rId44"/>
    <p:sldId id="327" r:id="rId45"/>
    <p:sldId id="287" r:id="rId46"/>
    <p:sldId id="288" r:id="rId47"/>
    <p:sldId id="289" r:id="rId48"/>
    <p:sldId id="290" r:id="rId49"/>
    <p:sldId id="323" r:id="rId50"/>
    <p:sldId id="324" r:id="rId51"/>
    <p:sldId id="291" r:id="rId52"/>
    <p:sldId id="292" r:id="rId53"/>
    <p:sldId id="293" r:id="rId54"/>
    <p:sldId id="294" r:id="rId55"/>
    <p:sldId id="309" r:id="rId56"/>
    <p:sldId id="310" r:id="rId57"/>
    <p:sldId id="311" r:id="rId58"/>
    <p:sldId id="295" r:id="rId59"/>
    <p:sldId id="296" r:id="rId60"/>
    <p:sldId id="297" r:id="rId61"/>
    <p:sldId id="314" r:id="rId62"/>
    <p:sldId id="332" r:id="rId63"/>
    <p:sldId id="298" r:id="rId64"/>
    <p:sldId id="330" r:id="rId65"/>
    <p:sldId id="331" r:id="rId66"/>
  </p:sldIdLst>
  <p:sldSz cx="9144000" cy="5143500" type="screen16x9"/>
  <p:notesSz cx="6858000" cy="9144000"/>
  <p:embeddedFontLst>
    <p:embeddedFont>
      <p:font typeface="Roboto Mono" pitchFamily="49" charset="0"/>
      <p:regular r:id="rId68"/>
      <p:bold r:id="rId69"/>
      <p:italic r:id="rId70"/>
      <p:boldItalic r:id="rId71"/>
    </p:embeddedFont>
    <p:embeddedFont>
      <p:font typeface="Segoe UI" panose="020B0502040204020203" pitchFamily="34" charset="0"/>
      <p:regular r:id="rId72"/>
      <p:bold r:id="rId73"/>
      <p:italic r:id="rId74"/>
      <p:boldItalic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739">
          <p15:clr>
            <a:srgbClr val="747775"/>
          </p15:clr>
        </p15:guide>
        <p15:guide id="2" pos="120">
          <p15:clr>
            <a:srgbClr val="747775"/>
          </p15:clr>
        </p15:guide>
        <p15:guide id="3" pos="5640">
          <p15:clr>
            <a:srgbClr val="747775"/>
          </p15:clr>
        </p15:guide>
        <p15:guide id="4" orient="horz" pos="509">
          <p15:clr>
            <a:srgbClr val="747775"/>
          </p15:clr>
        </p15:guide>
        <p15:guide id="5" orient="horz" pos="111">
          <p15:clr>
            <a:srgbClr val="747775"/>
          </p15:clr>
        </p15:guide>
        <p15:guide id="6" orient="horz" pos="312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1F831B-EBA9-4E85-B23B-CFD43931827C}">
  <a:tblStyle styleId="{4F1F831B-EBA9-4E85-B23B-CFD43931827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lt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lt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dk1"/>
      </a:tcTxStyle>
      <a:tcStyle>
        <a:tcBdr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dk1"/>
      </a:tcTxStyle>
      <a:tcStyle>
        <a:tcBdr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l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0"/>
    <p:restoredTop sz="82116"/>
  </p:normalViewPr>
  <p:slideViewPr>
    <p:cSldViewPr snapToGrid="0">
      <p:cViewPr>
        <p:scale>
          <a:sx n="157" d="100"/>
          <a:sy n="157" d="100"/>
        </p:scale>
        <p:origin x="1512" y="144"/>
      </p:cViewPr>
      <p:guideLst>
        <p:guide orient="horz" pos="2739"/>
        <p:guide pos="120"/>
        <p:guide pos="5640"/>
        <p:guide orient="horz" pos="509"/>
        <p:guide orient="horz" pos="111"/>
        <p:guide orient="horz" pos="31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1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font" Target="fonts/font7.fntdata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2.fntdata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6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e4edb680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63600" y="762000"/>
            <a:ext cx="3656013" cy="2057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g3e4edb680ee_0_0:notes"/>
          <p:cNvSpPr txBox="1">
            <a:spLocks noGrp="1"/>
          </p:cNvSpPr>
          <p:nvPr>
            <p:ph type="body" idx="1"/>
          </p:nvPr>
        </p:nvSpPr>
        <p:spPr>
          <a:xfrm>
            <a:off x="192894" y="2933700"/>
            <a:ext cx="15432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t" anchorCtr="0">
            <a:noAutofit/>
          </a:bodyPr>
          <a:lstStyle/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/>
              <a:t>Работаю 360</a:t>
            </a:r>
          </a:p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/>
              <a:t>Пишу на </a:t>
            </a:r>
            <a:r>
              <a:rPr lang="ru-RU" sz="600" dirty="0" err="1"/>
              <a:t>джаве</a:t>
            </a:r>
            <a:endParaRPr lang="ru-RU" sz="600" dirty="0"/>
          </a:p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 err="1"/>
              <a:t>Сишарп</a:t>
            </a:r>
            <a:r>
              <a:rPr lang="ru-RU" sz="600" dirty="0"/>
              <a:t> круче всех</a:t>
            </a:r>
          </a:p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/>
              <a:t>Доклад что увеличить свои знания, понять что к чему</a:t>
            </a:r>
          </a:p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/>
              <a:t>Ии</a:t>
            </a:r>
          </a:p>
          <a:p>
            <a:pPr marL="457200" lvl="0" indent="-2955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5"/>
              <a:buAutoNum type="arabicParenR"/>
            </a:pPr>
            <a:r>
              <a:rPr lang="ru-RU" sz="600" dirty="0"/>
              <a:t>Почему эти два ? </a:t>
            </a:r>
            <a:r>
              <a:rPr lang="en-US" sz="600" dirty="0" err="1"/>
              <a:t>Js</a:t>
            </a:r>
            <a:r>
              <a:rPr lang="en-US" sz="600" dirty="0"/>
              <a:t> </a:t>
            </a:r>
            <a:r>
              <a:rPr lang="ru-RU" sz="600" dirty="0"/>
              <a:t>интересно было бы</a:t>
            </a:r>
            <a:endParaRPr sz="600" dirty="0"/>
          </a:p>
        </p:txBody>
      </p:sp>
      <p:sp>
        <p:nvSpPr>
          <p:cNvPr id="390" name="Google Shape;390;g3e4edb680ee_0_0:notes"/>
          <p:cNvSpPr txBox="1">
            <a:spLocks noGrp="1"/>
          </p:cNvSpPr>
          <p:nvPr>
            <p:ph type="sldNum" idx="12"/>
          </p:nvPr>
        </p:nvSpPr>
        <p:spPr>
          <a:xfrm>
            <a:off x="1092619" y="5790142"/>
            <a:ext cx="835800" cy="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600"/>
              <a:t>1</a:t>
            </a:fld>
            <a:endParaRPr sz="6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e4edb680e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63600" y="762000"/>
            <a:ext cx="3656013" cy="2057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3e4edb680ee_0_10:notes"/>
          <p:cNvSpPr txBox="1">
            <a:spLocks noGrp="1"/>
          </p:cNvSpPr>
          <p:nvPr>
            <p:ph type="body" idx="1"/>
          </p:nvPr>
        </p:nvSpPr>
        <p:spPr>
          <a:xfrm>
            <a:off x="192894" y="2933700"/>
            <a:ext cx="15432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t" anchorCtr="0">
            <a:noAutofit/>
          </a:bodyPr>
          <a:lstStyle/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ru-RU" sz="600" dirty="0"/>
              <a:t>Утиная типизация </a:t>
            </a:r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ru-RU" sz="600" dirty="0"/>
              <a:t>Дженерики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  <a:tabLst/>
              <a:defRPr/>
            </a:pPr>
            <a:r>
              <a:rPr lang="ru-RU" sz="600" dirty="0"/>
              <a:t>Представление данных в памяти</a:t>
            </a:r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ru-RU" sz="600" dirty="0"/>
              <a:t>Работа с ними </a:t>
            </a:r>
            <a:r>
              <a:rPr lang="en-US" sz="600" dirty="0"/>
              <a:t>Slice and span</a:t>
            </a:r>
            <a:r>
              <a:rPr lang="ru-RU" sz="600" dirty="0"/>
              <a:t> </a:t>
            </a:r>
            <a:r>
              <a:rPr lang="en-US" sz="600" dirty="0"/>
              <a:t>|| class struct and type </a:t>
            </a:r>
            <a:r>
              <a:rPr lang="ru-RU" sz="600" dirty="0"/>
              <a:t>(работа с памятью)</a:t>
            </a:r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en-US" sz="600" dirty="0"/>
              <a:t>ABI</a:t>
            </a:r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endParaRPr lang="en-US" sz="600" dirty="0"/>
          </a:p>
          <a:p>
            <a:pPr marL="68580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ru-RU" sz="600" dirty="0"/>
              <a:t>За скобками </a:t>
            </a:r>
            <a:r>
              <a:rPr lang="en-US" sz="600" dirty="0" err="1"/>
              <a:t>gc</a:t>
            </a:r>
            <a:r>
              <a:rPr lang="en-US" sz="600" dirty="0"/>
              <a:t>  </a:t>
            </a:r>
            <a:r>
              <a:rPr lang="ru-RU" sz="600" dirty="0"/>
              <a:t>и Обошел стороной </a:t>
            </a:r>
            <a:r>
              <a:rPr lang="ru-RU" sz="600" dirty="0" err="1"/>
              <a:t>i</a:t>
            </a:r>
            <a:r>
              <a:rPr lang="en-US" sz="600" dirty="0" err="1"/>
              <a:t>nline</a:t>
            </a:r>
            <a:r>
              <a:rPr lang="en-US" sz="600" dirty="0"/>
              <a:t>!!!</a:t>
            </a:r>
            <a:endParaRPr lang="ru-RU" sz="600" dirty="0"/>
          </a:p>
        </p:txBody>
      </p:sp>
      <p:sp>
        <p:nvSpPr>
          <p:cNvPr id="400" name="Google Shape;400;g3e4edb680ee_0_10:notes"/>
          <p:cNvSpPr txBox="1">
            <a:spLocks noGrp="1"/>
          </p:cNvSpPr>
          <p:nvPr>
            <p:ph type="sldNum" idx="12"/>
          </p:nvPr>
        </p:nvSpPr>
        <p:spPr>
          <a:xfrm>
            <a:off x="1092619" y="5790142"/>
            <a:ext cx="835800" cy="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600"/>
              <a:t>2</a:t>
            </a:fld>
            <a:endParaRPr sz="6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) Go </a:t>
            </a:r>
            <a:r>
              <a:rPr lang="ru-RU" dirty="0">
                <a:solidFill>
                  <a:schemeClr val="dk1"/>
                </a:solidFill>
              </a:rPr>
              <a:t>не добавляют фичу до оптимизации как я заметил, в </a:t>
            </a:r>
            <a:r>
              <a:rPr lang="ru-RU" dirty="0" err="1">
                <a:solidFill>
                  <a:schemeClr val="dk1"/>
                </a:solidFill>
              </a:rPr>
              <a:t>дотнет</a:t>
            </a:r>
            <a:r>
              <a:rPr lang="ru-RU" dirty="0">
                <a:solidFill>
                  <a:schemeClr val="dk1"/>
                </a:solidFill>
              </a:rPr>
              <a:t> уже работают с тем что есть и оптимизируют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dirty="0">
              <a:solidFill>
                <a:schemeClr val="dk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e4edb680ee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e4edb680ee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dk1"/>
                </a:solidFill>
              </a:rPr>
              <a:t>Дальше мы увидим как это влияет на мир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>
                <a:solidFill>
                  <a:schemeClr val="dk1"/>
                </a:solidFill>
              </a:rPr>
              <a:t>К</a:t>
            </a:r>
            <a:r>
              <a:rPr lang="ru" b="1" dirty="0">
                <a:solidFill>
                  <a:schemeClr val="dk1"/>
                </a:solidFill>
              </a:rPr>
              <a:t>онцептуальная начиная с </a:t>
            </a:r>
            <a:r>
              <a:rPr lang="en-US" b="1" dirty="0">
                <a:solidFill>
                  <a:schemeClr val="dk1"/>
                </a:solidFill>
              </a:rPr>
              <a:t>generic </a:t>
            </a:r>
            <a:r>
              <a:rPr lang="ru-RU" b="1" dirty="0">
                <a:solidFill>
                  <a:schemeClr val="dk1"/>
                </a:solidFill>
              </a:rPr>
              <a:t>и всей </a:t>
            </a:r>
            <a:r>
              <a:rPr lang="ru-RU" b="1" dirty="0" err="1">
                <a:solidFill>
                  <a:schemeClr val="dk1"/>
                </a:solidFill>
              </a:rPr>
              <a:t>арихтектуры</a:t>
            </a:r>
            <a:r>
              <a:rPr lang="ru-RU" b="1" dirty="0">
                <a:solidFill>
                  <a:schemeClr val="dk1"/>
                </a:solidFill>
              </a:rPr>
              <a:t> языка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C8EA-CBA8-FFEA-8388-B4EC7789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FD87A-E89E-CCAC-6C1C-3E0B4C4E6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0C78C9-EB29-F1D0-07BD-4850351AD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6B807-C387-A97D-9102-24DBD433422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8940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4FB7-3893-8DCA-D3D5-EF9AF6892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6D44F-7B98-0851-470C-AAF9DB77C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7961F-8B60-D074-B5BC-D860245E6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CD433-A0AD-78D6-F94A-AC3C6643008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2301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A81D1-9631-C63F-6599-70B7290BA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1F750-2D64-27C5-D69D-7106E4173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AC0DF-DA95-5AF3-A89F-2FF743582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37072-2A5C-A96A-5A8A-9B908013611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4372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e4edb680ee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e4edb680ee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e4edb680ee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e4edb680ee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e4edb680ee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e4edb680ee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e4edb680ee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e4edb680ee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e4edb680ee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e4edb680ee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e4edb680ee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e4edb680ee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e4edb680ee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e4edb680ee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go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кода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оптимизирует на уровне asm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кеширует на уровне runtime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.net уже дольше плавает в этом энтерпрайзе, поэтому в случаях сложного кода мы увидим дальтше он будет выигрывать, в нем тупо больше за все это время сделали оптимизаций, но ба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e4edb680ee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e4edb680ee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e4edb680ee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e4edb680ee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e4edb680ee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e4edb680ee_0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e4edb680ee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e4edb680ee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e4edb680ee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e4edb680ee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" b="1">
                <a:solidFill>
                  <a:schemeClr val="dk1"/>
                </a:solidFill>
              </a:rPr>
              <a:t>Рекомендации по оформлению раздела «Списки и таблицы»</a:t>
            </a:r>
            <a:endParaRPr>
              <a:solidFill>
                <a:schemeClr val="dk1"/>
              </a:solidFill>
            </a:endParaRPr>
          </a:p>
          <a:p>
            <a:pPr marL="0" lvl="0" indent="-31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Play"/>
              <a:buAutoNum type="arabicPeriod"/>
            </a:pPr>
            <a:r>
              <a:rPr lang="ru" b="1">
                <a:solidFill>
                  <a:schemeClr val="dk1"/>
                </a:solidFill>
              </a:rPr>
              <a:t> Выбор формата.</a:t>
            </a:r>
            <a:r>
              <a:rPr lang="ru">
                <a:solidFill>
                  <a:schemeClr val="dk1"/>
                </a:solidFill>
              </a:rPr>
              <a:t> Используйте </a:t>
            </a:r>
            <a:r>
              <a:rPr lang="ru" b="1">
                <a:solidFill>
                  <a:schemeClr val="dk1"/>
                </a:solidFill>
              </a:rPr>
              <a:t>любой из предложенных вариантов</a:t>
            </a:r>
            <a:r>
              <a:rPr lang="ru">
                <a:solidFill>
                  <a:schemeClr val="dk1"/>
                </a:solidFill>
              </a:rPr>
              <a:t> оформления — списки, таблицы или их комбинацию. Выбор зависит от объёма текста и количества пунктов.</a:t>
            </a:r>
            <a:endParaRPr>
              <a:solidFill>
                <a:schemeClr val="dk1"/>
              </a:solidFill>
            </a:endParaRPr>
          </a:p>
          <a:p>
            <a:pPr marL="0" lvl="0" indent="-31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Play"/>
              <a:buAutoNum type="arabicPeriod"/>
            </a:pPr>
            <a:r>
              <a:rPr lang="ru" b="1">
                <a:solidFill>
                  <a:schemeClr val="dk1"/>
                </a:solidFill>
              </a:rPr>
              <a:t> Использование иконок и логотипов. </a:t>
            </a:r>
            <a:r>
              <a:rPr lang="ru">
                <a:solidFill>
                  <a:schemeClr val="dk1"/>
                </a:solidFill>
              </a:rPr>
              <a:t>Не бойтесь добавлять </a:t>
            </a:r>
            <a:r>
              <a:rPr lang="ru" b="1">
                <a:solidFill>
                  <a:schemeClr val="dk1"/>
                </a:solidFill>
              </a:rPr>
              <a:t>иконки и логотипы</a:t>
            </a:r>
            <a:r>
              <a:rPr lang="ru">
                <a:solidFill>
                  <a:schemeClr val="dk1"/>
                </a:solidFill>
              </a:rPr>
              <a:t> — они делают информацию нагляднее и помогают быстрее воспринимать данные.</a:t>
            </a:r>
            <a:endParaRPr>
              <a:solidFill>
                <a:schemeClr val="dk1"/>
              </a:solidFill>
            </a:endParaRPr>
          </a:p>
          <a:p>
            <a:pPr marL="0" lvl="0" indent="-31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Play"/>
              <a:buAutoNum type="arabicPeriod"/>
            </a:pPr>
            <a:r>
              <a:rPr lang="ru" b="1">
                <a:solidFill>
                  <a:schemeClr val="dk1"/>
                </a:solidFill>
              </a:rPr>
              <a:t> Рекомендация по формату.</a:t>
            </a:r>
            <a:r>
              <a:rPr lang="ru">
                <a:solidFill>
                  <a:schemeClr val="dk1"/>
                </a:solidFill>
              </a:rPr>
              <a:t> Для более современного и структурированного вида </a:t>
            </a:r>
            <a:r>
              <a:rPr lang="ru" b="1">
                <a:solidFill>
                  <a:schemeClr val="dk1"/>
                </a:solidFill>
              </a:rPr>
              <a:t>рекомендуется отдавать предпочтение табличному формату</a:t>
            </a:r>
            <a:r>
              <a:rPr lang="ru">
                <a:solidFill>
                  <a:schemeClr val="dk1"/>
                </a:solidFill>
              </a:rPr>
              <a:t> — он выглядит свежее по сравнению с блочным.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e4edb680ee_0_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e4edb680ee_0_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e4edb680ee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e4edb680ee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 го как мы видели тоже есть компромиссы, надо быстро собраться</a:t>
            </a: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e4edb680ee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3e4edb680ee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e4edb680ee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3e4edb680ee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e4edb680ee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e4edb680ee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e4edb680ee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e4edb680ee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e4edb680ee_0_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e4edb680ee_0_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e4edb680ee_0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e4edb680ee_0_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Память: соответствие value semantics и reference access в C# и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лежит рядом: Go slice ближе к C# Span&lt;T&gt;, а не к C# T[].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e4edb680ee_0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e4edb680ee_0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>
          <a:extLst>
            <a:ext uri="{FF2B5EF4-FFF2-40B4-BE49-F238E27FC236}">
              <a16:creationId xmlns:a16="http://schemas.microsoft.com/office/drawing/2014/main" id="{969070DD-06B3-C880-3866-A15525A8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e4edb680ee_0_781:notes">
            <a:extLst>
              <a:ext uri="{FF2B5EF4-FFF2-40B4-BE49-F238E27FC236}">
                <a16:creationId xmlns:a16="http://schemas.microsoft.com/office/drawing/2014/main" id="{26AE647C-EF5E-3AB8-D13A-20FCDD5996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e4edb680ee_0_781:notes">
            <a:extLst>
              <a:ext uri="{FF2B5EF4-FFF2-40B4-BE49-F238E27FC236}">
                <a16:creationId xmlns:a16="http://schemas.microsoft.com/office/drawing/2014/main" id="{BD33E011-3A97-5447-999F-6CA3CCBB48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RU" b="1" dirty="0"/>
              <a:t>.NET перенёс массив на стек, но сохранил его материализацию:</a:t>
            </a:r>
            <a:endParaRPr lang="en-RU" dirty="0"/>
          </a:p>
          <a:p>
            <a:pPr lvl="0"/>
            <a:r>
              <a:rPr lang="en-RU" dirty="0"/>
              <a:t>выделяет стековый кадр размером </a:t>
            </a:r>
            <a:r>
              <a:rPr lang="en-RU" b="1" dirty="0"/>
              <a:t>448 байт</a:t>
            </a:r>
            <a:r>
              <a:rPr lang="en-RU" dirty="0"/>
              <a:t>;</a:t>
            </a:r>
          </a:p>
          <a:p>
            <a:pPr lvl="0"/>
            <a:r>
              <a:rPr lang="en-RU" dirty="0"/>
              <a:t>обнуляет память, в том числе циклом с </a:t>
            </a:r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DC ZVA</a:t>
            </a:r>
            <a:r>
              <a:rPr lang="en-RU" dirty="0"/>
              <a:t>;</a:t>
            </a:r>
          </a:p>
          <a:p>
            <a:pPr lvl="0"/>
            <a:r>
              <a:rPr lang="en-RU" dirty="0"/>
              <a:t>записывает </a:t>
            </a:r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41</a:t>
            </a:r>
            <a:r>
              <a:rPr lang="en-RU" dirty="0"/>
              <a:t> в массив;</a:t>
            </a:r>
          </a:p>
          <a:p>
            <a:pPr lvl="0"/>
            <a:r>
              <a:rPr lang="en-RU" dirty="0"/>
              <a:t>читает оба элемента и складывает.</a:t>
            </a:r>
          </a:p>
          <a:p>
            <a:r>
              <a:rPr lang="en-RU" dirty="0"/>
              <a:t>Фрагмент фактического Tier1 ASM:</a:t>
            </a:r>
          </a:p>
          <a:p>
            <a:pPr rtl="0"/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     w1, #41</a:t>
            </a:r>
          </a:p>
          <a:p>
            <a:pPr rtl="0"/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     w1, [x0, #0x28]  ; a[10] = 41</a:t>
            </a:r>
          </a:p>
          <a:p>
            <a:pPr rtl="0"/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ldr     w1, [x0, #0x28]  ; прочитать a[10]</a:t>
            </a:r>
          </a:p>
          <a:p>
            <a:pPr rtl="0"/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ldr     w0, [x0, #0xA8]  ; прочитать a[42]</a:t>
            </a:r>
          </a:p>
          <a:p>
            <a:pPr rtl="0"/>
            <a:r>
              <a:rPr lang="en-RU" sz="1100" b="0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    w0, w1, w0</a:t>
            </a:r>
          </a:p>
          <a:p>
            <a:r>
              <a:rPr lang="en-RU" b="1" dirty="0"/>
              <a:t>Здесь .NET успешно избавился от heap-аллокации, но не устранил сам массив и оставшиеся операции. Go довёл оптимизацию до </a:t>
            </a:r>
            <a:r>
              <a:rPr lang="en-RU" sz="1100" b="1" i="0" u="none" strike="noStrike" cap="none" spc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return 41</a:t>
            </a:r>
            <a:r>
              <a:rPr lang="en-RU" b="1" dirty="0"/>
              <a:t>.</a:t>
            </a:r>
            <a:r>
              <a:rPr lang="en-RU" dirty="0"/>
              <a:t> Это показательный искусственный случай, а не утверждение, что обычные массивы в Go быстрее в десять раз.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2090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>
          <a:extLst>
            <a:ext uri="{FF2B5EF4-FFF2-40B4-BE49-F238E27FC236}">
              <a16:creationId xmlns:a16="http://schemas.microsoft.com/office/drawing/2014/main" id="{4C138815-3E6D-6135-CE7A-0E179FEE7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e4edb680ee_0_781:notes">
            <a:extLst>
              <a:ext uri="{FF2B5EF4-FFF2-40B4-BE49-F238E27FC236}">
                <a16:creationId xmlns:a16="http://schemas.microsoft.com/office/drawing/2014/main" id="{F099EB7C-B28D-52B5-F0C2-C3F959DB5F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e4edb680ee_0_781:notes">
            <a:extLst>
              <a:ext uri="{FF2B5EF4-FFF2-40B4-BE49-F238E27FC236}">
                <a16:creationId xmlns:a16="http://schemas.microsoft.com/office/drawing/2014/main" id="{C993159B-BCE5-6E3D-CC90-C630AA4C97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Го победил, он смог сделать </a:t>
            </a:r>
            <a:r>
              <a:rPr lang="en-US" dirty="0"/>
              <a:t>inline </a:t>
            </a:r>
            <a:r>
              <a:rPr lang="ru-RU" dirty="0"/>
              <a:t>в этом случае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41856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Измерено: Go 1.26.0 linux/amd64; .NET 11.0.0-rc.2.26470.103, Linux x64, FullOpts, TieredCompilation=0, ReadyToRun=0. C# собран SDK 10.0.100, запуск с roll-forward. Оба метода ReadChild и MakeAndRead помечены NoInlining. Исходники и полные листинги: write-barrier-elimination-proof.zip. Локальные имена parent на слайде сокращены до p; это не изменение алгоритма. Исходник Go компилятора: https://github.com/golang/go/blob/go1.26.0/src/cmd/compile/internal/escape/escape.go и https://github.com/golang/go/blob/go1.26.0/src/cmd/compile/internal/escape/call.go</a:t>
            </a:r>
          </a:p>
          <a:p>
            <a:r>
              <a:t>Постановка вопроса: ограничение escape analysis одним методом — гипотеза аудитории, а не утверждение о Go. Ключевой момент: p — временный контейнер, возвращается ссылка child, а не адрес контейнера. В C# необходим using System.Runtime.CompilerServices. Для краткости опущены Main и директива using. Node допускает null в Child, nullable annotations в тесте выключены. NoInlining выбран намеренно, чтобы отделить межпроцедурный анализ от встраивания.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10657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e52baadb4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e52baadb4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e52baadb4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e52baadb4d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e52baadb4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3e52baadb4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e52baadb4d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e52baadb4d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Эксперименты выполнены на Linux x64. .NET 11.0.0-rc.2.26470.103, Go 1.26.0. C# собран SDK 10.0.100; runtime выбран roll-forward. Внешние UseBox/UseValue помечены NoInlining, встраивание внутренних обёрток разрешено. Атрибуты на слайдах опущены. Архив с дампами: nullable-boxing-jit-investigation.zip.</a:t>
            </a:r>
          </a:p>
          <a:p>
            <a:r>
              <a:t>Кейс А: object Box(long) -&gt; unbox long полностью удалён. В измеренном .NET FullOpts остались push rax; lea rax,[rdi+1]; add rsp,8; ret. Go: INCQ AX; RET. Кейс Б: long? MakeValue(long) -&gt; Value и *int64 makeValue(int64) -&gt; dereference также упрощены. .NET: lea rax,[rdi+1]; ret. Go: INCQ AX; RET. На слайде намеренно только полезные вычисляющие инструкции, не полный метод. Возврат &amp;n в Go безопасен; в этом инлайнированном сценарии хранилище и указатель исчезают. Сопоставляется поведение для заведомо присутствующего числа, не тождество layout nullable и указателя.</a:t>
            </a:r>
          </a:p>
          <a:p>
            <a:r>
              <a:t>Локальные воспроизводящие тесты: /tmp/layout-slide-probe, /tmp/optional-return.</a:t>
            </a:r>
          </a:p>
          <a:p>
            <a:r>
              <a:t>https://go.dev/doc/faq#stack_or_heap</a:t>
            </a:r>
          </a:p>
          <a:p>
            <a:r>
              <a:t>https://learn.microsoft.com/en-us/dotnet/csharp/language-reference/builtin-types/nullable-value-types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Эксперименты выполнены на Linux x64. .NET 11.0.0-rc.2.26470.103, Go 1.26.0. C# собран SDK 10.0.100; runtime выбран roll-forward. Внешние UseBox/UseValue помечены NoInlining, встраивание внутренних обёрток разрешено. Атрибуты на слайдах опущены. Архив с дампами: nullable-boxing-jit-investigation.zip.</a:t>
            </a:r>
          </a:p>
          <a:p>
            <a:r>
              <a:t>.NET Release Tier1: Synthesized PGO / No PGO data. Приведён существенный фрагмент: загрузка Int64Type, обнуление стека, пролог и эпилог опущены. Комментарий об ошибке обозначает пропущенные mov rdi,rax и call CORINFO_HELP_UNBOX_TYPETEST. Речь о boxing nullable через обёртку; без Nullable тот же сценарий на предыдущем слайде упрощается.</a:t>
            </a:r>
          </a:p>
          <a:p>
            <a:r>
              <a:t>Checked JIT release/11.0 03c98112c565838ede2f8ff41d809a217f0ca77c: importer сначала не может разрешить unbox.any, затем inlining раскрывает Box, Allocate Objects переносит boxed Int64 в V07. Лог: struct promotion of V07 is disabled because it has custom layout. Local morph: Local V07 should not be enregistered because: it is address exposed. Physical promotion исключает IsAddressExposed(). Value numbering не связывает чтение MethodTable с записанной константой. Address exposed — консервативное свойство IR, не доказанный выход из метода. JitOptRepeatCount=3 повторяет downstream оптимизации, не весь pipeline.</a:t>
            </a:r>
          </a:p>
          <a:p>
            <a:r>
              <a:t>Контроль UseNullableLocal с nullable и box/unbox непосредственно в одном методе устраняет пару при импорте IL: Importing BOX; UNBOX.ANY as NOP. Это подтверждает, что стековая упаковка не неизбежна из-за семантики C#.</a:t>
            </a:r>
          </a:p>
          <a:p>
            <a:r>
              <a:t>https://github.com/dotnet/runtime/pull/122167</a:t>
            </a:r>
          </a:p>
          <a:p>
            <a:r>
              <a:t>https://github.com/dotnet/runtime/blob/03c98112c565838ede2f8ff41d809a217f0ca77c/src/coreclr/jit/lclvars.cpp#L1792</a:t>
            </a:r>
          </a:p>
          <a:p>
            <a:r>
              <a:t>https://github.com/dotnet/runtime/blob/03c98112c565838ede2f8ff41d809a217f0ca77c/src/coreclr/jit/promotion.cpp#L3002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e52baadb4d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e52baadb4d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e52baadb4d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3e52baadb4d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e52baadb4d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3e52baadb4d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e52baadb4d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3e52baadb4d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https://devblogs.microsoft.com/dotnet/performance-improvements-in-net-11/#runtime-async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RU" b="1" dirty="0"/>
              <a:t>Да, правильно: девять слоёв исчезли как вызовы, но оставили служебный код.</a:t>
            </a:r>
            <a:endParaRPr lang="en-RU" dirty="0"/>
          </a:p>
          <a:p>
            <a:r>
              <a:rPr lang="en-RU" dirty="0"/>
              <a:t>В нашем ASM остались повторяющиеся операции для встроенных async-слоёв:</a:t>
            </a:r>
          </a:p>
          <a:p>
            <a:pPr lvl="0"/>
            <a:r>
              <a:rPr lang="en-RU" dirty="0"/>
              <a:t>сохранение данных контекстов при приостановке;</a:t>
            </a:r>
          </a:p>
          <a:p>
            <a:pPr lvl="0"/>
            <a:r>
              <a:rPr lang="en-RU" dirty="0"/>
              <a:t>восстановление контекстов при продолжении;</a:t>
            </a:r>
          </a:p>
          <a:p>
            <a:pPr lvl="0"/>
            <a:r>
              <a:rPr lang="en-RU" dirty="0"/>
              <a:t>дополнительные ветки возобновления.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https://github.com/golang/go/blob/master/src/runtime/chan.go</a:t>
            </a:r>
          </a:p>
          <a:p>
            <a:r>
              <a:t>https://go.dev/doc/diagnostics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e52baadb4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3e52baadb4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e52baadb4d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3e52baadb4d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e52baadb4d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3e52baadb4d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>
          <a:extLst>
            <a:ext uri="{FF2B5EF4-FFF2-40B4-BE49-F238E27FC236}">
              <a16:creationId xmlns:a16="http://schemas.microsoft.com/office/drawing/2014/main" id="{126EF26E-F62B-4075-3F6F-F9E11F75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e52baadb4d_0_45:notes">
            <a:extLst>
              <a:ext uri="{FF2B5EF4-FFF2-40B4-BE49-F238E27FC236}">
                <a16:creationId xmlns:a16="http://schemas.microsoft.com/office/drawing/2014/main" id="{48D2828D-C70B-F5A7-0BF4-0EF8C3522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e52baadb4d_0_45:notes">
            <a:extLst>
              <a:ext uri="{FF2B5EF4-FFF2-40B4-BE49-F238E27FC236}">
                <a16:creationId xmlns:a16="http://schemas.microsoft.com/office/drawing/2014/main" id="{2B3DB83F-8B70-057F-C69B-AD82871B42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И это создает массу проблем для комплиятора .net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массу сложностей на уровне runtime в том числе для inline методов, что бы уметь корректно такие блоки обработок переносить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а это очень важно уметь корректно inline что бы как минимум локализацию обращения к памяти программы улучшать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rgbClr val="556575"/>
                </a:solidFill>
                <a:latin typeface="Roboto Mono"/>
                <a:ea typeface="Roboto Mono"/>
                <a:cs typeface="Roboto Mono"/>
                <a:sym typeface="Roboto Mono"/>
              </a:rPr>
              <a:t>короче это нам мой взгляд конкуретное преимущество архитектуры go </a:t>
            </a:r>
            <a:endParaRPr sz="1050">
              <a:solidFill>
                <a:srgbClr val="556575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00837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содержания: предоставленный пользователем скриншот Callee-saved registers. Стиль: EgorovGoVsDotnet (2).pptx. Показаны фрагменты x86-64 ASM из исходного материала. One предполагается отдельным неинлайнированным вызовом. Сравнение касается Go ABIInternal и приведенного примера .NET / SysV, не всех платформ.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e52baadb4d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63600" y="762000"/>
            <a:ext cx="3656013" cy="2057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8" name="Google Shape;948;g3e52baadb4d_0_169:notes"/>
          <p:cNvSpPr txBox="1">
            <a:spLocks noGrp="1"/>
          </p:cNvSpPr>
          <p:nvPr>
            <p:ph type="body" idx="1"/>
          </p:nvPr>
        </p:nvSpPr>
        <p:spPr>
          <a:xfrm>
            <a:off x="192894" y="2933700"/>
            <a:ext cx="15432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В .NET часть решений откладывается до runtime/JIT. В Go большая часть решений принимается статически.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Из-за этого оптимизаторы видят разную информацию.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.NET может узнать реальные типы, hot paths, profile data. Go чаще работает с тем, что известно на этапе компиляции или из заранее собранного профиля.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Это влияет на interfaces, memory, PGO, async.</a:t>
            </a:r>
            <a:endParaRPr sz="1055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5">
                <a:solidFill>
                  <a:srgbClr val="595959"/>
                </a:solidFill>
              </a:rPr>
              <a:t>Не потому что один язык «умнее», а потому что они оптимизируют разные свойства системы.</a:t>
            </a:r>
            <a:endParaRPr sz="600"/>
          </a:p>
        </p:txBody>
      </p:sp>
      <p:sp>
        <p:nvSpPr>
          <p:cNvPr id="949" name="Google Shape;949;g3e52baadb4d_0_169:notes"/>
          <p:cNvSpPr txBox="1">
            <a:spLocks noGrp="1"/>
          </p:cNvSpPr>
          <p:nvPr>
            <p:ph type="sldNum" idx="12"/>
          </p:nvPr>
        </p:nvSpPr>
        <p:spPr>
          <a:xfrm>
            <a:off x="1092619" y="5790142"/>
            <a:ext cx="835800" cy="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450" tIns="18725" rIns="37450" bIns="18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600"/>
              <a:t>60</a:t>
            </a:fld>
            <a:endParaRPr sz="60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2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ы 2">
  <p:cSld name="Разделы 2">
    <p:bg>
      <p:bgPr>
        <a:solidFill>
          <a:srgbClr val="D8DBE8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body" idx="1"/>
          </p:nvPr>
        </p:nvSpPr>
        <p:spPr>
          <a:xfrm>
            <a:off x="143373" y="3296736"/>
            <a:ext cx="7677300" cy="11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body" idx="2"/>
          </p:nvPr>
        </p:nvSpPr>
        <p:spPr>
          <a:xfrm>
            <a:off x="143220" y="222489"/>
            <a:ext cx="894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3"/>
          </p:nvPr>
        </p:nvSpPr>
        <p:spPr>
          <a:xfrm>
            <a:off x="8862957" y="4864200"/>
            <a:ext cx="124800" cy="1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ы 1">
  <p:cSld name="Разделы 1">
    <p:bg>
      <p:bgPr>
        <a:solidFill>
          <a:srgbClr val="D8DBE8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143220" y="222489"/>
            <a:ext cx="894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2"/>
          </p:nvPr>
        </p:nvSpPr>
        <p:spPr>
          <a:xfrm>
            <a:off x="143373" y="3296736"/>
            <a:ext cx="7677300" cy="11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3"/>
          </p:nvPr>
        </p:nvSpPr>
        <p:spPr>
          <a:xfrm>
            <a:off x="8862957" y="4864200"/>
            <a:ext cx="124800" cy="1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">
  <p:cSld name="Обложка 1">
    <p:bg>
      <p:bgPr>
        <a:solidFill>
          <a:srgbClr val="D8DBE8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179201" y="2090849"/>
            <a:ext cx="5250405" cy="96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204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2">
  <p:cSld name="Обложка 2">
    <p:bg>
      <p:bgPr>
        <a:solidFill>
          <a:srgbClr val="D8DBE8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1606722"/>
            <a:ext cx="1228696" cy="2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/>
          <p:nvPr/>
        </p:nvSpPr>
        <p:spPr>
          <a:xfrm>
            <a:off x="280988" y="1654559"/>
            <a:ext cx="1062038" cy="19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179201" y="2121254"/>
            <a:ext cx="5541889" cy="176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197618" y="1645316"/>
            <a:ext cx="1221659" cy="21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3">
  <p:cSld name="Обложка 3">
    <p:bg>
      <p:bgPr>
        <a:solidFill>
          <a:srgbClr val="D8DBE8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179201" y="1815578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2"/>
          </p:nvPr>
        </p:nvSpPr>
        <p:spPr>
          <a:xfrm>
            <a:off x="190500" y="3091236"/>
            <a:ext cx="4391242" cy="24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4">
  <p:cSld name="Обложка 4">
    <p:bg>
      <p:bgPr>
        <a:solidFill>
          <a:srgbClr val="D8DBE8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179201" y="1498845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190500" y="2774502"/>
            <a:ext cx="4391242" cy="24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>
            <a:spLocks noGrp="1"/>
          </p:cNvSpPr>
          <p:nvPr>
            <p:ph type="pic" idx="3"/>
          </p:nvPr>
        </p:nvSpPr>
        <p:spPr>
          <a:xfrm>
            <a:off x="190500" y="3257976"/>
            <a:ext cx="1014523" cy="1014523"/>
          </a:xfrm>
          <a:prstGeom prst="flowChartConnector">
            <a:avLst/>
          </a:prstGeom>
          <a:noFill/>
          <a:ln>
            <a:noFill/>
          </a:ln>
        </p:spPr>
      </p:sp>
      <p:sp>
        <p:nvSpPr>
          <p:cNvPr id="35" name="Google Shape;35;p8"/>
          <p:cNvSpPr txBox="1">
            <a:spLocks noGrp="1"/>
          </p:cNvSpPr>
          <p:nvPr>
            <p:ph type="body" idx="4"/>
          </p:nvPr>
        </p:nvSpPr>
        <p:spPr>
          <a:xfrm>
            <a:off x="1300163" y="3568955"/>
            <a:ext cx="1689012" cy="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5"/>
          </p:nvPr>
        </p:nvSpPr>
        <p:spPr>
          <a:xfrm>
            <a:off x="1300163" y="3816150"/>
            <a:ext cx="168901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5">
  <p:cSld name="Обложка 5">
    <p:bg>
      <p:bgPr>
        <a:solidFill>
          <a:srgbClr val="D8DBE8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179201" y="2090849"/>
            <a:ext cx="5341851" cy="96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6">
  <p:cSld name="Обложка 6">
    <p:bg>
      <p:bgPr>
        <a:solidFill>
          <a:srgbClr val="D8DBE8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79201" y="1815578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190500" y="3091236"/>
            <a:ext cx="4391242" cy="24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7">
  <p:cSld name="Обложка 7">
    <p:bg>
      <p:bgPr>
        <a:solidFill>
          <a:srgbClr val="D8DBE8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1509568"/>
            <a:ext cx="1228696" cy="2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179201" y="1972860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197618" y="1548161"/>
            <a:ext cx="1221659" cy="21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8">
  <p:cSld name="Обложка 8">
    <p:bg>
      <p:bgPr>
        <a:solidFill>
          <a:srgbClr val="D8DBE8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179201" y="1815578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190500" y="3091236"/>
            <a:ext cx="4391242" cy="24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9">
  <p:cSld name="Обложка 9">
    <p:bg>
      <p:bgPr>
        <a:solidFill>
          <a:srgbClr val="D8DBE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79201" y="1815578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2"/>
          </p:nvPr>
        </p:nvSpPr>
        <p:spPr>
          <a:xfrm>
            <a:off x="190500" y="3091236"/>
            <a:ext cx="4391242" cy="24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0">
  <p:cSld name="Обложка 10">
    <p:bg>
      <p:bgPr>
        <a:solidFill>
          <a:srgbClr val="D8DBE8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 descr="preencoded.png"/>
          <p:cNvPicPr preferRelativeResize="0"/>
          <p:nvPr/>
        </p:nvPicPr>
        <p:blipFill rotWithShape="1">
          <a:blip r:embed="rId2">
            <a:alphaModFix/>
          </a:blip>
          <a:srcRect r="9983"/>
          <a:stretch/>
        </p:blipFill>
        <p:spPr>
          <a:xfrm>
            <a:off x="1419200" y="175"/>
            <a:ext cx="7724800" cy="51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1" y="190441"/>
            <a:ext cx="1228695" cy="2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179201" y="671423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>
            <a:spLocks noGrp="1"/>
          </p:cNvSpPr>
          <p:nvPr>
            <p:ph type="pic" idx="2"/>
          </p:nvPr>
        </p:nvSpPr>
        <p:spPr>
          <a:xfrm>
            <a:off x="190500" y="2767036"/>
            <a:ext cx="1014523" cy="1014524"/>
          </a:xfrm>
          <a:prstGeom prst="flowChartConnector">
            <a:avLst/>
          </a:prstGeom>
          <a:noFill/>
          <a:ln>
            <a:noFill/>
          </a:ln>
        </p:spPr>
      </p:sp>
      <p:sp>
        <p:nvSpPr>
          <p:cNvPr id="62" name="Google Shape;62;p14"/>
          <p:cNvSpPr txBox="1">
            <a:spLocks noGrp="1"/>
          </p:cNvSpPr>
          <p:nvPr>
            <p:ph type="body" idx="3"/>
          </p:nvPr>
        </p:nvSpPr>
        <p:spPr>
          <a:xfrm>
            <a:off x="1300163" y="3097710"/>
            <a:ext cx="1689012" cy="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4"/>
          </p:nvPr>
        </p:nvSpPr>
        <p:spPr>
          <a:xfrm>
            <a:off x="1300163" y="3344906"/>
            <a:ext cx="168901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5"/>
          </p:nvPr>
        </p:nvSpPr>
        <p:spPr>
          <a:xfrm>
            <a:off x="197618" y="229035"/>
            <a:ext cx="1221659" cy="21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1">
  <p:cSld name="Обложка 11">
    <p:bg>
      <p:bgPr>
        <a:solidFill>
          <a:srgbClr val="D8DBE8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"/>
            <a:ext cx="9143405" cy="5143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190441"/>
            <a:ext cx="1228696" cy="2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43373" y="654529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2"/>
          </p:nvPr>
        </p:nvSpPr>
        <p:spPr>
          <a:xfrm>
            <a:off x="190500" y="2025688"/>
            <a:ext cx="5108116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3"/>
          </p:nvPr>
        </p:nvSpPr>
        <p:spPr>
          <a:xfrm>
            <a:off x="197618" y="229035"/>
            <a:ext cx="1221659" cy="21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2">
  <p:cSld name="Обложка 12">
    <p:bg>
      <p:bgPr>
        <a:solidFill>
          <a:srgbClr val="D8DBE8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0" y="190441"/>
            <a:ext cx="1228696" cy="2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143373" y="654529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190500" y="2027442"/>
            <a:ext cx="5108116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>
            <a:spLocks noGrp="1"/>
          </p:cNvSpPr>
          <p:nvPr>
            <p:ph type="pic" idx="3"/>
          </p:nvPr>
        </p:nvSpPr>
        <p:spPr>
          <a:xfrm>
            <a:off x="190500" y="3142192"/>
            <a:ext cx="877500" cy="877500"/>
          </a:xfrm>
          <a:prstGeom prst="flowChartConnector">
            <a:avLst/>
          </a:prstGeom>
          <a:noFill/>
          <a:ln>
            <a:noFill/>
          </a:ln>
        </p:spPr>
      </p:sp>
      <p:sp>
        <p:nvSpPr>
          <p:cNvPr id="76" name="Google Shape;76;p16"/>
          <p:cNvSpPr txBox="1">
            <a:spLocks noGrp="1"/>
          </p:cNvSpPr>
          <p:nvPr>
            <p:ph type="body" idx="4"/>
          </p:nvPr>
        </p:nvSpPr>
        <p:spPr>
          <a:xfrm>
            <a:off x="1300163" y="3333746"/>
            <a:ext cx="1689012" cy="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5"/>
          </p:nvPr>
        </p:nvSpPr>
        <p:spPr>
          <a:xfrm>
            <a:off x="1300163" y="3580942"/>
            <a:ext cx="168901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6"/>
          </p:nvPr>
        </p:nvSpPr>
        <p:spPr>
          <a:xfrm>
            <a:off x="197618" y="229035"/>
            <a:ext cx="1221659" cy="21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6"/>
          <p:cNvSpPr>
            <a:spLocks noGrp="1"/>
          </p:cNvSpPr>
          <p:nvPr>
            <p:ph type="pic" idx="7"/>
          </p:nvPr>
        </p:nvSpPr>
        <p:spPr>
          <a:xfrm>
            <a:off x="5711268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0" name="Google Shape;80;p16"/>
          <p:cNvSpPr>
            <a:spLocks noGrp="1"/>
          </p:cNvSpPr>
          <p:nvPr>
            <p:ph type="pic" idx="8"/>
          </p:nvPr>
        </p:nvSpPr>
        <p:spPr>
          <a:xfrm>
            <a:off x="6379985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1" name="Google Shape;81;p16"/>
          <p:cNvSpPr>
            <a:spLocks noGrp="1"/>
          </p:cNvSpPr>
          <p:nvPr>
            <p:ph type="pic" idx="9"/>
          </p:nvPr>
        </p:nvSpPr>
        <p:spPr>
          <a:xfrm>
            <a:off x="7048701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2" name="Google Shape;82;p16"/>
          <p:cNvSpPr>
            <a:spLocks noGrp="1"/>
          </p:cNvSpPr>
          <p:nvPr>
            <p:ph type="pic" idx="13"/>
          </p:nvPr>
        </p:nvSpPr>
        <p:spPr>
          <a:xfrm>
            <a:off x="7717418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3" name="Google Shape;83;p16"/>
          <p:cNvSpPr>
            <a:spLocks noGrp="1"/>
          </p:cNvSpPr>
          <p:nvPr>
            <p:ph type="pic" idx="14"/>
          </p:nvPr>
        </p:nvSpPr>
        <p:spPr>
          <a:xfrm>
            <a:off x="8386135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4" name="Google Shape;84;p16"/>
          <p:cNvSpPr>
            <a:spLocks noGrp="1"/>
          </p:cNvSpPr>
          <p:nvPr>
            <p:ph type="pic" idx="15"/>
          </p:nvPr>
        </p:nvSpPr>
        <p:spPr>
          <a:xfrm>
            <a:off x="5710883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5" name="Google Shape;85;p16"/>
          <p:cNvSpPr>
            <a:spLocks noGrp="1"/>
          </p:cNvSpPr>
          <p:nvPr>
            <p:ph type="pic" idx="16"/>
          </p:nvPr>
        </p:nvSpPr>
        <p:spPr>
          <a:xfrm>
            <a:off x="6379600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6" name="Google Shape;86;p16"/>
          <p:cNvSpPr>
            <a:spLocks noGrp="1"/>
          </p:cNvSpPr>
          <p:nvPr>
            <p:ph type="pic" idx="17"/>
          </p:nvPr>
        </p:nvSpPr>
        <p:spPr>
          <a:xfrm>
            <a:off x="7048316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7" name="Google Shape;87;p16"/>
          <p:cNvSpPr>
            <a:spLocks noGrp="1"/>
          </p:cNvSpPr>
          <p:nvPr>
            <p:ph type="pic" idx="18"/>
          </p:nvPr>
        </p:nvSpPr>
        <p:spPr>
          <a:xfrm>
            <a:off x="7717033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8" name="Google Shape;88;p16"/>
          <p:cNvSpPr>
            <a:spLocks noGrp="1"/>
          </p:cNvSpPr>
          <p:nvPr>
            <p:ph type="pic" idx="19"/>
          </p:nvPr>
        </p:nvSpPr>
        <p:spPr>
          <a:xfrm>
            <a:off x="8385750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89" name="Google Shape;89;p16"/>
          <p:cNvSpPr>
            <a:spLocks noGrp="1"/>
          </p:cNvSpPr>
          <p:nvPr>
            <p:ph type="pic" idx="20"/>
          </p:nvPr>
        </p:nvSpPr>
        <p:spPr>
          <a:xfrm>
            <a:off x="5710883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0" name="Google Shape;90;p16"/>
          <p:cNvSpPr>
            <a:spLocks noGrp="1"/>
          </p:cNvSpPr>
          <p:nvPr>
            <p:ph type="pic" idx="21"/>
          </p:nvPr>
        </p:nvSpPr>
        <p:spPr>
          <a:xfrm>
            <a:off x="6379600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1" name="Google Shape;91;p16"/>
          <p:cNvSpPr>
            <a:spLocks noGrp="1"/>
          </p:cNvSpPr>
          <p:nvPr>
            <p:ph type="pic" idx="22"/>
          </p:nvPr>
        </p:nvSpPr>
        <p:spPr>
          <a:xfrm>
            <a:off x="7048316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2" name="Google Shape;92;p16"/>
          <p:cNvSpPr>
            <a:spLocks noGrp="1"/>
          </p:cNvSpPr>
          <p:nvPr>
            <p:ph type="pic" idx="23"/>
          </p:nvPr>
        </p:nvSpPr>
        <p:spPr>
          <a:xfrm>
            <a:off x="7717033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3" name="Google Shape;93;p16"/>
          <p:cNvSpPr>
            <a:spLocks noGrp="1"/>
          </p:cNvSpPr>
          <p:nvPr>
            <p:ph type="pic" idx="24"/>
          </p:nvPr>
        </p:nvSpPr>
        <p:spPr>
          <a:xfrm>
            <a:off x="8385750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4" name="Google Shape;94;p16"/>
          <p:cNvSpPr>
            <a:spLocks noGrp="1"/>
          </p:cNvSpPr>
          <p:nvPr>
            <p:ph type="pic" idx="25"/>
          </p:nvPr>
        </p:nvSpPr>
        <p:spPr>
          <a:xfrm>
            <a:off x="6379600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5" name="Google Shape;95;p16"/>
          <p:cNvSpPr>
            <a:spLocks noGrp="1"/>
          </p:cNvSpPr>
          <p:nvPr>
            <p:ph type="pic" idx="26"/>
          </p:nvPr>
        </p:nvSpPr>
        <p:spPr>
          <a:xfrm>
            <a:off x="7048316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6" name="Google Shape;96;p16"/>
          <p:cNvSpPr>
            <a:spLocks noGrp="1"/>
          </p:cNvSpPr>
          <p:nvPr>
            <p:ph type="pic" idx="27"/>
          </p:nvPr>
        </p:nvSpPr>
        <p:spPr>
          <a:xfrm>
            <a:off x="7717033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97" name="Google Shape;97;p16"/>
          <p:cNvSpPr>
            <a:spLocks noGrp="1"/>
          </p:cNvSpPr>
          <p:nvPr>
            <p:ph type="pic" idx="28"/>
          </p:nvPr>
        </p:nvSpPr>
        <p:spPr>
          <a:xfrm>
            <a:off x="8385750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3">
  <p:cSld name="Обложка 13">
    <p:bg>
      <p:bgPr>
        <a:solidFill>
          <a:srgbClr val="D8DBE8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0" y="4666813"/>
            <a:ext cx="1723963" cy="28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>
            <a:spLocks noGrp="1"/>
          </p:cNvSpPr>
          <p:nvPr>
            <p:ph type="pic" idx="2"/>
          </p:nvPr>
        </p:nvSpPr>
        <p:spPr>
          <a:xfrm>
            <a:off x="190500" y="2496708"/>
            <a:ext cx="877500" cy="877500"/>
          </a:xfrm>
          <a:prstGeom prst="flowChartConnector">
            <a:avLst/>
          </a:prstGeom>
          <a:noFill/>
          <a:ln>
            <a:noFill/>
          </a:ln>
        </p:spPr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1300163" y="2688262"/>
            <a:ext cx="1689012" cy="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3"/>
          </p:nvPr>
        </p:nvSpPr>
        <p:spPr>
          <a:xfrm>
            <a:off x="1300163" y="2935458"/>
            <a:ext cx="168901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4"/>
          </p:nvPr>
        </p:nvSpPr>
        <p:spPr>
          <a:xfrm>
            <a:off x="143373" y="195402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5"/>
          </p:nvPr>
        </p:nvSpPr>
        <p:spPr>
          <a:xfrm>
            <a:off x="190500" y="1549415"/>
            <a:ext cx="5108116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>
            <a:spLocks noGrp="1"/>
          </p:cNvSpPr>
          <p:nvPr>
            <p:ph type="pic" idx="6"/>
          </p:nvPr>
        </p:nvSpPr>
        <p:spPr>
          <a:xfrm>
            <a:off x="5711268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06" name="Google Shape;106;p17"/>
          <p:cNvSpPr>
            <a:spLocks noGrp="1"/>
          </p:cNvSpPr>
          <p:nvPr>
            <p:ph type="pic" idx="7"/>
          </p:nvPr>
        </p:nvSpPr>
        <p:spPr>
          <a:xfrm>
            <a:off x="6379985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07" name="Google Shape;107;p17"/>
          <p:cNvSpPr>
            <a:spLocks noGrp="1"/>
          </p:cNvSpPr>
          <p:nvPr>
            <p:ph type="pic" idx="8"/>
          </p:nvPr>
        </p:nvSpPr>
        <p:spPr>
          <a:xfrm>
            <a:off x="7048701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08" name="Google Shape;108;p17"/>
          <p:cNvSpPr>
            <a:spLocks noGrp="1"/>
          </p:cNvSpPr>
          <p:nvPr>
            <p:ph type="pic" idx="9"/>
          </p:nvPr>
        </p:nvSpPr>
        <p:spPr>
          <a:xfrm>
            <a:off x="7717418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09" name="Google Shape;109;p17"/>
          <p:cNvSpPr>
            <a:spLocks noGrp="1"/>
          </p:cNvSpPr>
          <p:nvPr>
            <p:ph type="pic" idx="13"/>
          </p:nvPr>
        </p:nvSpPr>
        <p:spPr>
          <a:xfrm>
            <a:off x="8386135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0" name="Google Shape;110;p17"/>
          <p:cNvSpPr>
            <a:spLocks noGrp="1"/>
          </p:cNvSpPr>
          <p:nvPr>
            <p:ph type="pic" idx="14"/>
          </p:nvPr>
        </p:nvSpPr>
        <p:spPr>
          <a:xfrm>
            <a:off x="5710883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1" name="Google Shape;111;p17"/>
          <p:cNvSpPr>
            <a:spLocks noGrp="1"/>
          </p:cNvSpPr>
          <p:nvPr>
            <p:ph type="pic" idx="15"/>
          </p:nvPr>
        </p:nvSpPr>
        <p:spPr>
          <a:xfrm>
            <a:off x="6379600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2" name="Google Shape;112;p17"/>
          <p:cNvSpPr>
            <a:spLocks noGrp="1"/>
          </p:cNvSpPr>
          <p:nvPr>
            <p:ph type="pic" idx="16"/>
          </p:nvPr>
        </p:nvSpPr>
        <p:spPr>
          <a:xfrm>
            <a:off x="7048316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3" name="Google Shape;113;p17"/>
          <p:cNvSpPr>
            <a:spLocks noGrp="1"/>
          </p:cNvSpPr>
          <p:nvPr>
            <p:ph type="pic" idx="17"/>
          </p:nvPr>
        </p:nvSpPr>
        <p:spPr>
          <a:xfrm>
            <a:off x="7717033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4" name="Google Shape;114;p17"/>
          <p:cNvSpPr>
            <a:spLocks noGrp="1"/>
          </p:cNvSpPr>
          <p:nvPr>
            <p:ph type="pic" idx="18"/>
          </p:nvPr>
        </p:nvSpPr>
        <p:spPr>
          <a:xfrm>
            <a:off x="8385750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5" name="Google Shape;115;p17"/>
          <p:cNvSpPr>
            <a:spLocks noGrp="1"/>
          </p:cNvSpPr>
          <p:nvPr>
            <p:ph type="pic" idx="19"/>
          </p:nvPr>
        </p:nvSpPr>
        <p:spPr>
          <a:xfrm>
            <a:off x="5710883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6" name="Google Shape;116;p17"/>
          <p:cNvSpPr>
            <a:spLocks noGrp="1"/>
          </p:cNvSpPr>
          <p:nvPr>
            <p:ph type="pic" idx="20"/>
          </p:nvPr>
        </p:nvSpPr>
        <p:spPr>
          <a:xfrm>
            <a:off x="6379600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7" name="Google Shape;117;p17"/>
          <p:cNvSpPr>
            <a:spLocks noGrp="1"/>
          </p:cNvSpPr>
          <p:nvPr>
            <p:ph type="pic" idx="21"/>
          </p:nvPr>
        </p:nvSpPr>
        <p:spPr>
          <a:xfrm>
            <a:off x="7048316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8" name="Google Shape;118;p17"/>
          <p:cNvSpPr>
            <a:spLocks noGrp="1"/>
          </p:cNvSpPr>
          <p:nvPr>
            <p:ph type="pic" idx="22"/>
          </p:nvPr>
        </p:nvSpPr>
        <p:spPr>
          <a:xfrm>
            <a:off x="7717033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19" name="Google Shape;119;p17"/>
          <p:cNvSpPr>
            <a:spLocks noGrp="1"/>
          </p:cNvSpPr>
          <p:nvPr>
            <p:ph type="pic" idx="23"/>
          </p:nvPr>
        </p:nvSpPr>
        <p:spPr>
          <a:xfrm>
            <a:off x="8385750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0" name="Google Shape;120;p17"/>
          <p:cNvSpPr>
            <a:spLocks noGrp="1"/>
          </p:cNvSpPr>
          <p:nvPr>
            <p:ph type="pic" idx="24"/>
          </p:nvPr>
        </p:nvSpPr>
        <p:spPr>
          <a:xfrm>
            <a:off x="6379600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1" name="Google Shape;121;p17"/>
          <p:cNvSpPr>
            <a:spLocks noGrp="1"/>
          </p:cNvSpPr>
          <p:nvPr>
            <p:ph type="pic" idx="25"/>
          </p:nvPr>
        </p:nvSpPr>
        <p:spPr>
          <a:xfrm>
            <a:off x="7048316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2" name="Google Shape;122;p17"/>
          <p:cNvSpPr>
            <a:spLocks noGrp="1"/>
          </p:cNvSpPr>
          <p:nvPr>
            <p:ph type="pic" idx="26"/>
          </p:nvPr>
        </p:nvSpPr>
        <p:spPr>
          <a:xfrm>
            <a:off x="7717033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3" name="Google Shape;123;p17"/>
          <p:cNvSpPr>
            <a:spLocks noGrp="1"/>
          </p:cNvSpPr>
          <p:nvPr>
            <p:ph type="pic" idx="27"/>
          </p:nvPr>
        </p:nvSpPr>
        <p:spPr>
          <a:xfrm>
            <a:off x="8385750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ложка 14">
  <p:cSld name="Обложка 14">
    <p:bg>
      <p:bgPr>
        <a:solidFill>
          <a:srgbClr val="D8DBE8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>
            <a:spLocks noGrp="1"/>
          </p:cNvSpPr>
          <p:nvPr>
            <p:ph type="body" idx="1"/>
          </p:nvPr>
        </p:nvSpPr>
        <p:spPr>
          <a:xfrm>
            <a:off x="143373" y="195402"/>
            <a:ext cx="5108116" cy="11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2"/>
          </p:nvPr>
        </p:nvSpPr>
        <p:spPr>
          <a:xfrm>
            <a:off x="190500" y="1549415"/>
            <a:ext cx="5108116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8"/>
          <p:cNvSpPr>
            <a:spLocks noGrp="1"/>
          </p:cNvSpPr>
          <p:nvPr>
            <p:ph type="pic" idx="3"/>
          </p:nvPr>
        </p:nvSpPr>
        <p:spPr>
          <a:xfrm>
            <a:off x="5711268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8" name="Google Shape;128;p18"/>
          <p:cNvSpPr>
            <a:spLocks noGrp="1"/>
          </p:cNvSpPr>
          <p:nvPr>
            <p:ph type="pic" idx="4"/>
          </p:nvPr>
        </p:nvSpPr>
        <p:spPr>
          <a:xfrm>
            <a:off x="6379985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29" name="Google Shape;129;p18"/>
          <p:cNvSpPr>
            <a:spLocks noGrp="1"/>
          </p:cNvSpPr>
          <p:nvPr>
            <p:ph type="pic" idx="5"/>
          </p:nvPr>
        </p:nvSpPr>
        <p:spPr>
          <a:xfrm>
            <a:off x="7048701" y="2502589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0" name="Google Shape;130;p18"/>
          <p:cNvSpPr>
            <a:spLocks noGrp="1"/>
          </p:cNvSpPr>
          <p:nvPr>
            <p:ph type="pic" idx="6"/>
          </p:nvPr>
        </p:nvSpPr>
        <p:spPr>
          <a:xfrm>
            <a:off x="7717418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1" name="Google Shape;131;p18"/>
          <p:cNvSpPr>
            <a:spLocks noGrp="1"/>
          </p:cNvSpPr>
          <p:nvPr>
            <p:ph type="pic" idx="7"/>
          </p:nvPr>
        </p:nvSpPr>
        <p:spPr>
          <a:xfrm>
            <a:off x="8386135" y="25025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2" name="Google Shape;132;p18"/>
          <p:cNvSpPr>
            <a:spLocks noGrp="1"/>
          </p:cNvSpPr>
          <p:nvPr>
            <p:ph type="pic" idx="8"/>
          </p:nvPr>
        </p:nvSpPr>
        <p:spPr>
          <a:xfrm>
            <a:off x="5710883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3" name="Google Shape;133;p18"/>
          <p:cNvSpPr>
            <a:spLocks noGrp="1"/>
          </p:cNvSpPr>
          <p:nvPr>
            <p:ph type="pic" idx="9"/>
          </p:nvPr>
        </p:nvSpPr>
        <p:spPr>
          <a:xfrm>
            <a:off x="6379600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4" name="Google Shape;134;p18"/>
          <p:cNvSpPr>
            <a:spLocks noGrp="1"/>
          </p:cNvSpPr>
          <p:nvPr>
            <p:ph type="pic" idx="13"/>
          </p:nvPr>
        </p:nvSpPr>
        <p:spPr>
          <a:xfrm>
            <a:off x="7048316" y="312679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5" name="Google Shape;135;p18"/>
          <p:cNvSpPr>
            <a:spLocks noGrp="1"/>
          </p:cNvSpPr>
          <p:nvPr>
            <p:ph type="pic" idx="14"/>
          </p:nvPr>
        </p:nvSpPr>
        <p:spPr>
          <a:xfrm>
            <a:off x="7717033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6" name="Google Shape;136;p18"/>
          <p:cNvSpPr>
            <a:spLocks noGrp="1"/>
          </p:cNvSpPr>
          <p:nvPr>
            <p:ph type="pic" idx="15"/>
          </p:nvPr>
        </p:nvSpPr>
        <p:spPr>
          <a:xfrm>
            <a:off x="8385750" y="312673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7" name="Google Shape;137;p18"/>
          <p:cNvSpPr>
            <a:spLocks noGrp="1"/>
          </p:cNvSpPr>
          <p:nvPr>
            <p:ph type="pic" idx="16"/>
          </p:nvPr>
        </p:nvSpPr>
        <p:spPr>
          <a:xfrm>
            <a:off x="5710883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8" name="Google Shape;138;p18"/>
          <p:cNvSpPr>
            <a:spLocks noGrp="1"/>
          </p:cNvSpPr>
          <p:nvPr>
            <p:ph type="pic" idx="17"/>
          </p:nvPr>
        </p:nvSpPr>
        <p:spPr>
          <a:xfrm>
            <a:off x="6379600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39" name="Google Shape;139;p18"/>
          <p:cNvSpPr>
            <a:spLocks noGrp="1"/>
          </p:cNvSpPr>
          <p:nvPr>
            <p:ph type="pic" idx="18"/>
          </p:nvPr>
        </p:nvSpPr>
        <p:spPr>
          <a:xfrm>
            <a:off x="7048316" y="375083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0" name="Google Shape;140;p18"/>
          <p:cNvSpPr>
            <a:spLocks noGrp="1"/>
          </p:cNvSpPr>
          <p:nvPr>
            <p:ph type="pic" idx="19"/>
          </p:nvPr>
        </p:nvSpPr>
        <p:spPr>
          <a:xfrm>
            <a:off x="7717033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1" name="Google Shape;141;p18"/>
          <p:cNvSpPr>
            <a:spLocks noGrp="1"/>
          </p:cNvSpPr>
          <p:nvPr>
            <p:ph type="pic" idx="20"/>
          </p:nvPr>
        </p:nvSpPr>
        <p:spPr>
          <a:xfrm>
            <a:off x="8385750" y="375077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2" name="Google Shape;142;p18"/>
          <p:cNvSpPr>
            <a:spLocks noGrp="1"/>
          </p:cNvSpPr>
          <p:nvPr>
            <p:ph type="pic" idx="21"/>
          </p:nvPr>
        </p:nvSpPr>
        <p:spPr>
          <a:xfrm>
            <a:off x="6379600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3" name="Google Shape;143;p18"/>
          <p:cNvSpPr>
            <a:spLocks noGrp="1"/>
          </p:cNvSpPr>
          <p:nvPr>
            <p:ph type="pic" idx="22"/>
          </p:nvPr>
        </p:nvSpPr>
        <p:spPr>
          <a:xfrm>
            <a:off x="7048316" y="4374983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4" name="Google Shape;144;p18"/>
          <p:cNvSpPr>
            <a:spLocks noGrp="1"/>
          </p:cNvSpPr>
          <p:nvPr>
            <p:ph type="pic" idx="23"/>
          </p:nvPr>
        </p:nvSpPr>
        <p:spPr>
          <a:xfrm>
            <a:off x="7717033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  <p:sp>
        <p:nvSpPr>
          <p:cNvPr id="145" name="Google Shape;145;p18"/>
          <p:cNvSpPr>
            <a:spLocks noGrp="1"/>
          </p:cNvSpPr>
          <p:nvPr>
            <p:ph type="pic" idx="24"/>
          </p:nvPr>
        </p:nvSpPr>
        <p:spPr>
          <a:xfrm>
            <a:off x="8385750" y="4374927"/>
            <a:ext cx="567333" cy="567333"/>
          </a:xfrm>
          <a:prstGeom prst="roundRect">
            <a:avLst>
              <a:gd name="adj" fmla="val 29158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1">
  <p:cSld name="Содержание 1">
    <p:bg>
      <p:bgPr>
        <a:solidFill>
          <a:srgbClr val="D8DBE8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2">
  <p:cSld name="Содержание 2">
    <p:bg>
      <p:bgPr>
        <a:solidFill>
          <a:srgbClr val="D8DBE8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190500" y="143033"/>
            <a:ext cx="657225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содержание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781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703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">
  <p:cSld name="Списки и таблицы 1">
    <p:bg>
      <p:bgPr>
        <a:solidFill>
          <a:srgbClr val="D8DBE8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>
            <a:off x="4655416" y="1406505"/>
            <a:ext cx="4291527" cy="2941542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170271" y="1406505"/>
            <a:ext cx="4291527" cy="2941542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3"/>
          <p:cNvSpPr/>
          <p:nvPr/>
        </p:nvSpPr>
        <p:spPr>
          <a:xfrm>
            <a:off x="4815045" y="1547422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3"/>
          <p:cNvSpPr/>
          <p:nvPr/>
        </p:nvSpPr>
        <p:spPr>
          <a:xfrm>
            <a:off x="323850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4815045" y="3224876"/>
            <a:ext cx="4005109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/>
          <p:nvPr/>
        </p:nvSpPr>
        <p:spPr>
          <a:xfrm>
            <a:off x="417047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3"/>
          <p:cNvSpPr/>
          <p:nvPr/>
        </p:nvSpPr>
        <p:spPr>
          <a:xfrm>
            <a:off x="4908242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3"/>
          <p:cNvSpPr txBox="1">
            <a:spLocks noGrp="1"/>
          </p:cNvSpPr>
          <p:nvPr>
            <p:ph type="body" idx="2"/>
          </p:nvPr>
        </p:nvSpPr>
        <p:spPr>
          <a:xfrm>
            <a:off x="190500" y="204077"/>
            <a:ext cx="7893323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body" idx="3"/>
          </p:nvPr>
        </p:nvSpPr>
        <p:spPr>
          <a:xfrm>
            <a:off x="323850" y="3028668"/>
            <a:ext cx="4057652" cy="117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body" idx="4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body" idx="5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2">
  <p:cSld name="Списки и таблицы 2">
    <p:bg>
      <p:bgPr>
        <a:solidFill>
          <a:srgbClr val="D8DBE8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/>
          <p:nvPr/>
        </p:nvSpPr>
        <p:spPr>
          <a:xfrm>
            <a:off x="6112157" y="1406767"/>
            <a:ext cx="2834786" cy="3028190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3142767" y="1406767"/>
            <a:ext cx="2850162" cy="3028190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173376" y="1406767"/>
            <a:ext cx="2850162" cy="3028190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323850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3276602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6229353" y="1547422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323851" y="3419462"/>
            <a:ext cx="2590801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body" idx="2"/>
          </p:nvPr>
        </p:nvSpPr>
        <p:spPr>
          <a:xfrm>
            <a:off x="3276602" y="3419462"/>
            <a:ext cx="2590801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24"/>
          <p:cNvSpPr txBox="1">
            <a:spLocks noGrp="1"/>
          </p:cNvSpPr>
          <p:nvPr>
            <p:ph type="body" idx="3"/>
          </p:nvPr>
        </p:nvSpPr>
        <p:spPr>
          <a:xfrm>
            <a:off x="6229353" y="3419462"/>
            <a:ext cx="2590801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433388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4"/>
          <p:cNvSpPr/>
          <p:nvPr/>
        </p:nvSpPr>
        <p:spPr>
          <a:xfrm>
            <a:off x="3386140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4"/>
          <p:cNvSpPr/>
          <p:nvPr/>
        </p:nvSpPr>
        <p:spPr>
          <a:xfrm>
            <a:off x="6338891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4"/>
          <p:cNvSpPr txBox="1">
            <a:spLocks noGrp="1"/>
          </p:cNvSpPr>
          <p:nvPr>
            <p:ph type="body" idx="4"/>
          </p:nvPr>
        </p:nvSpPr>
        <p:spPr>
          <a:xfrm>
            <a:off x="190500" y="204077"/>
            <a:ext cx="8763518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body" idx="5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6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3">
  <p:cSld name="Списки и таблицы 3">
    <p:bg>
      <p:bgPr>
        <a:solidFill>
          <a:srgbClr val="D8DBE8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/>
          <p:nvPr/>
        </p:nvSpPr>
        <p:spPr>
          <a:xfrm>
            <a:off x="173376" y="1406767"/>
            <a:ext cx="2136438" cy="3028190"/>
          </a:xfrm>
          <a:prstGeom prst="roundRect">
            <a:avLst>
              <a:gd name="adj" fmla="val 453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2381510" y="1406767"/>
            <a:ext cx="2136438" cy="3028190"/>
          </a:xfrm>
          <a:prstGeom prst="roundRect">
            <a:avLst>
              <a:gd name="adj" fmla="val 453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4589644" y="1406767"/>
            <a:ext cx="2136438" cy="3028190"/>
          </a:xfrm>
          <a:prstGeom prst="roundRect">
            <a:avLst>
              <a:gd name="adj" fmla="val 426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6810505" y="1406767"/>
            <a:ext cx="2136438" cy="3028190"/>
          </a:xfrm>
          <a:prstGeom prst="roundRect">
            <a:avLst>
              <a:gd name="adj" fmla="val 426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323850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5"/>
          <p:cNvSpPr/>
          <p:nvPr/>
        </p:nvSpPr>
        <p:spPr>
          <a:xfrm>
            <a:off x="2546114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5"/>
          <p:cNvSpPr/>
          <p:nvPr/>
        </p:nvSpPr>
        <p:spPr>
          <a:xfrm>
            <a:off x="4764556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5"/>
          <p:cNvSpPr/>
          <p:nvPr/>
        </p:nvSpPr>
        <p:spPr>
          <a:xfrm>
            <a:off x="6977066" y="1549239"/>
            <a:ext cx="305455" cy="305435"/>
          </a:xfrm>
          <a:prstGeom prst="flowChartConnector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5"/>
          <p:cNvSpPr txBox="1">
            <a:spLocks noGrp="1"/>
          </p:cNvSpPr>
          <p:nvPr>
            <p:ph type="body" idx="1"/>
          </p:nvPr>
        </p:nvSpPr>
        <p:spPr>
          <a:xfrm>
            <a:off x="6977066" y="3417839"/>
            <a:ext cx="1843088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body" idx="2"/>
          </p:nvPr>
        </p:nvSpPr>
        <p:spPr>
          <a:xfrm>
            <a:off x="2547939" y="3221632"/>
            <a:ext cx="1843088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body" idx="3"/>
          </p:nvPr>
        </p:nvSpPr>
        <p:spPr>
          <a:xfrm>
            <a:off x="4762503" y="3417839"/>
            <a:ext cx="1843088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body" idx="4"/>
          </p:nvPr>
        </p:nvSpPr>
        <p:spPr>
          <a:xfrm>
            <a:off x="323851" y="3223254"/>
            <a:ext cx="1843088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25"/>
          <p:cNvSpPr/>
          <p:nvPr/>
        </p:nvSpPr>
        <p:spPr>
          <a:xfrm>
            <a:off x="433388" y="1597752"/>
            <a:ext cx="109538" cy="19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5"/>
          <p:cNvSpPr/>
          <p:nvPr/>
        </p:nvSpPr>
        <p:spPr>
          <a:xfrm>
            <a:off x="4862515" y="1597752"/>
            <a:ext cx="109538" cy="19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5"/>
          <p:cNvSpPr/>
          <p:nvPr/>
        </p:nvSpPr>
        <p:spPr>
          <a:xfrm>
            <a:off x="7077079" y="1597752"/>
            <a:ext cx="119062" cy="20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2647952" y="1597752"/>
            <a:ext cx="109538" cy="19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5"/>
          <p:cNvSpPr txBox="1">
            <a:spLocks noGrp="1"/>
          </p:cNvSpPr>
          <p:nvPr>
            <p:ph type="body" idx="5"/>
          </p:nvPr>
        </p:nvSpPr>
        <p:spPr>
          <a:xfrm>
            <a:off x="190500" y="204077"/>
            <a:ext cx="8763518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25"/>
          <p:cNvSpPr txBox="1">
            <a:spLocks noGrp="1"/>
          </p:cNvSpPr>
          <p:nvPr>
            <p:ph type="body" idx="6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body" idx="7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4">
  <p:cSld name="Списки и таблицы 4">
    <p:bg>
      <p:bgPr>
        <a:solidFill>
          <a:srgbClr val="D8DBE8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/>
          <p:nvPr/>
        </p:nvSpPr>
        <p:spPr>
          <a:xfrm>
            <a:off x="3110866" y="2912042"/>
            <a:ext cx="2850162" cy="1419621"/>
          </a:xfrm>
          <a:prstGeom prst="roundRect">
            <a:avLst>
              <a:gd name="adj" fmla="val 790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6"/>
          <p:cNvSpPr/>
          <p:nvPr/>
        </p:nvSpPr>
        <p:spPr>
          <a:xfrm>
            <a:off x="3110866" y="1404516"/>
            <a:ext cx="2850162" cy="1419621"/>
          </a:xfrm>
          <a:prstGeom prst="roundRect">
            <a:avLst>
              <a:gd name="adj" fmla="val 790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6"/>
          <p:cNvSpPr/>
          <p:nvPr/>
        </p:nvSpPr>
        <p:spPr>
          <a:xfrm>
            <a:off x="184065" y="2912042"/>
            <a:ext cx="2850162" cy="1419621"/>
          </a:xfrm>
          <a:prstGeom prst="roundRect">
            <a:avLst>
              <a:gd name="adj" fmla="val 790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6"/>
          <p:cNvSpPr/>
          <p:nvPr/>
        </p:nvSpPr>
        <p:spPr>
          <a:xfrm>
            <a:off x="184065" y="1404516"/>
            <a:ext cx="2850162" cy="1419621"/>
          </a:xfrm>
          <a:prstGeom prst="roundRect">
            <a:avLst>
              <a:gd name="adj" fmla="val 790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6"/>
          <p:cNvSpPr/>
          <p:nvPr/>
        </p:nvSpPr>
        <p:spPr>
          <a:xfrm>
            <a:off x="6037666" y="1404516"/>
            <a:ext cx="2850162" cy="1419621"/>
          </a:xfrm>
          <a:prstGeom prst="roundRect">
            <a:avLst>
              <a:gd name="adj" fmla="val 790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6"/>
          <p:cNvSpPr txBox="1">
            <a:spLocks noGrp="1"/>
          </p:cNvSpPr>
          <p:nvPr>
            <p:ph type="body" idx="1"/>
          </p:nvPr>
        </p:nvSpPr>
        <p:spPr>
          <a:xfrm>
            <a:off x="3254744" y="3919729"/>
            <a:ext cx="25542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" name="Google Shape;210;p26"/>
          <p:cNvSpPr txBox="1">
            <a:spLocks noGrp="1"/>
          </p:cNvSpPr>
          <p:nvPr>
            <p:ph type="body" idx="2"/>
          </p:nvPr>
        </p:nvSpPr>
        <p:spPr>
          <a:xfrm>
            <a:off x="3254744" y="2409043"/>
            <a:ext cx="25542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body" idx="3"/>
          </p:nvPr>
        </p:nvSpPr>
        <p:spPr>
          <a:xfrm>
            <a:off x="323851" y="3919729"/>
            <a:ext cx="25542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2" name="Google Shape;212;p26"/>
          <p:cNvSpPr txBox="1">
            <a:spLocks noGrp="1"/>
          </p:cNvSpPr>
          <p:nvPr>
            <p:ph type="body" idx="4"/>
          </p:nvPr>
        </p:nvSpPr>
        <p:spPr>
          <a:xfrm>
            <a:off x="323851" y="2270544"/>
            <a:ext cx="255421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26"/>
          <p:cNvSpPr txBox="1">
            <a:spLocks noGrp="1"/>
          </p:cNvSpPr>
          <p:nvPr>
            <p:ph type="body" idx="5"/>
          </p:nvPr>
        </p:nvSpPr>
        <p:spPr>
          <a:xfrm>
            <a:off x="190500" y="204077"/>
            <a:ext cx="8753728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" name="Google Shape;214;p26"/>
          <p:cNvSpPr txBox="1">
            <a:spLocks noGrp="1"/>
          </p:cNvSpPr>
          <p:nvPr>
            <p:ph type="body" idx="6"/>
          </p:nvPr>
        </p:nvSpPr>
        <p:spPr>
          <a:xfrm>
            <a:off x="6185638" y="2409043"/>
            <a:ext cx="25542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5" name="Google Shape;215;p26"/>
          <p:cNvSpPr txBox="1">
            <a:spLocks noGrp="1"/>
          </p:cNvSpPr>
          <p:nvPr>
            <p:ph type="body" idx="7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8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5">
  <p:cSld name="Списки и таблицы 5">
    <p:bg>
      <p:bgPr>
        <a:solidFill>
          <a:srgbClr val="D8DBE8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3" y="1404516"/>
            <a:ext cx="2857563" cy="1424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3" y="2923650"/>
            <a:ext cx="2857563" cy="1424393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7"/>
          <p:cNvSpPr txBox="1">
            <a:spLocks noGrp="1"/>
          </p:cNvSpPr>
          <p:nvPr>
            <p:ph type="body" idx="1"/>
          </p:nvPr>
        </p:nvSpPr>
        <p:spPr>
          <a:xfrm>
            <a:off x="6238878" y="3067018"/>
            <a:ext cx="2554218" cy="172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1" name="Google Shape;221;p27"/>
          <p:cNvSpPr txBox="1">
            <a:spLocks noGrp="1"/>
          </p:cNvSpPr>
          <p:nvPr>
            <p:ph type="body" idx="2"/>
          </p:nvPr>
        </p:nvSpPr>
        <p:spPr>
          <a:xfrm>
            <a:off x="6238878" y="1547879"/>
            <a:ext cx="255421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2" name="Google Shape;222;p2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3252" y="1404516"/>
            <a:ext cx="2857563" cy="1424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43252" y="2923650"/>
            <a:ext cx="2857563" cy="1424393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7"/>
          <p:cNvSpPr txBox="1">
            <a:spLocks noGrp="1"/>
          </p:cNvSpPr>
          <p:nvPr>
            <p:ph type="body" idx="3"/>
          </p:nvPr>
        </p:nvSpPr>
        <p:spPr>
          <a:xfrm>
            <a:off x="3286127" y="3067018"/>
            <a:ext cx="2554218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27"/>
          <p:cNvSpPr txBox="1">
            <a:spLocks noGrp="1"/>
          </p:cNvSpPr>
          <p:nvPr>
            <p:ph type="body" idx="4"/>
          </p:nvPr>
        </p:nvSpPr>
        <p:spPr>
          <a:xfrm>
            <a:off x="3286127" y="1547879"/>
            <a:ext cx="255421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6" name="Google Shape;226;p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" y="2923650"/>
            <a:ext cx="2857563" cy="142439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7"/>
          <p:cNvSpPr txBox="1">
            <a:spLocks noGrp="1"/>
          </p:cNvSpPr>
          <p:nvPr>
            <p:ph type="body" idx="5"/>
          </p:nvPr>
        </p:nvSpPr>
        <p:spPr>
          <a:xfrm>
            <a:off x="323851" y="3067018"/>
            <a:ext cx="2554218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8" name="Google Shape;228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0" y="1404516"/>
            <a:ext cx="2857563" cy="142439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7"/>
          <p:cNvSpPr txBox="1">
            <a:spLocks noGrp="1"/>
          </p:cNvSpPr>
          <p:nvPr>
            <p:ph type="body" idx="6"/>
          </p:nvPr>
        </p:nvSpPr>
        <p:spPr>
          <a:xfrm>
            <a:off x="323851" y="1547879"/>
            <a:ext cx="255421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0" name="Google Shape;230;p27"/>
          <p:cNvSpPr txBox="1">
            <a:spLocks noGrp="1"/>
          </p:cNvSpPr>
          <p:nvPr>
            <p:ph type="body" idx="7"/>
          </p:nvPr>
        </p:nvSpPr>
        <p:spPr>
          <a:xfrm>
            <a:off x="3309939" y="2270544"/>
            <a:ext cx="255421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1" name="Google Shape;231;p27"/>
          <p:cNvSpPr txBox="1">
            <a:spLocks noGrp="1"/>
          </p:cNvSpPr>
          <p:nvPr>
            <p:ph type="body" idx="8"/>
          </p:nvPr>
        </p:nvSpPr>
        <p:spPr>
          <a:xfrm>
            <a:off x="323851" y="2409043"/>
            <a:ext cx="25542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2" name="Google Shape;232;p27"/>
          <p:cNvSpPr txBox="1">
            <a:spLocks noGrp="1"/>
          </p:cNvSpPr>
          <p:nvPr>
            <p:ph type="body" idx="9"/>
          </p:nvPr>
        </p:nvSpPr>
        <p:spPr>
          <a:xfrm>
            <a:off x="6247769" y="2270544"/>
            <a:ext cx="255421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Google Shape;233;p27"/>
          <p:cNvSpPr txBox="1">
            <a:spLocks noGrp="1"/>
          </p:cNvSpPr>
          <p:nvPr>
            <p:ph type="body" idx="13"/>
          </p:nvPr>
        </p:nvSpPr>
        <p:spPr>
          <a:xfrm>
            <a:off x="3309939" y="3519227"/>
            <a:ext cx="2554218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27"/>
          <p:cNvSpPr txBox="1">
            <a:spLocks noGrp="1"/>
          </p:cNvSpPr>
          <p:nvPr>
            <p:ph type="body" idx="14"/>
          </p:nvPr>
        </p:nvSpPr>
        <p:spPr>
          <a:xfrm>
            <a:off x="323851" y="3657726"/>
            <a:ext cx="255421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27"/>
          <p:cNvSpPr txBox="1">
            <a:spLocks noGrp="1"/>
          </p:cNvSpPr>
          <p:nvPr>
            <p:ph type="body" idx="15"/>
          </p:nvPr>
        </p:nvSpPr>
        <p:spPr>
          <a:xfrm>
            <a:off x="6247769" y="3519227"/>
            <a:ext cx="2554218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Google Shape;236;p27"/>
          <p:cNvSpPr txBox="1">
            <a:spLocks noGrp="1"/>
          </p:cNvSpPr>
          <p:nvPr>
            <p:ph type="body" idx="16"/>
          </p:nvPr>
        </p:nvSpPr>
        <p:spPr>
          <a:xfrm>
            <a:off x="190500" y="204077"/>
            <a:ext cx="8763253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p27"/>
          <p:cNvSpPr txBox="1">
            <a:spLocks noGrp="1"/>
          </p:cNvSpPr>
          <p:nvPr>
            <p:ph type="body" idx="17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body" idx="18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6">
  <p:cSld name="Списки и таблицы 6">
    <p:bg>
      <p:bgPr>
        <a:solidFill>
          <a:srgbClr val="D8DBE8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/>
          <p:nvPr/>
        </p:nvSpPr>
        <p:spPr>
          <a:xfrm>
            <a:off x="4624334" y="2615894"/>
            <a:ext cx="4349401" cy="1728144"/>
          </a:xfrm>
          <a:prstGeom prst="roundRect">
            <a:avLst>
              <a:gd name="adj" fmla="val 70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8"/>
          <p:cNvSpPr/>
          <p:nvPr/>
        </p:nvSpPr>
        <p:spPr>
          <a:xfrm>
            <a:off x="168171" y="795708"/>
            <a:ext cx="4356206" cy="1728144"/>
          </a:xfrm>
          <a:prstGeom prst="roundRect">
            <a:avLst>
              <a:gd name="adj" fmla="val 70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8"/>
          <p:cNvSpPr/>
          <p:nvPr/>
        </p:nvSpPr>
        <p:spPr>
          <a:xfrm>
            <a:off x="4624334" y="795708"/>
            <a:ext cx="4349401" cy="1728144"/>
          </a:xfrm>
          <a:prstGeom prst="roundRect">
            <a:avLst>
              <a:gd name="adj" fmla="val 70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8"/>
          <p:cNvSpPr/>
          <p:nvPr/>
        </p:nvSpPr>
        <p:spPr>
          <a:xfrm>
            <a:off x="170271" y="2615894"/>
            <a:ext cx="4356206" cy="1728144"/>
          </a:xfrm>
          <a:prstGeom prst="roundRect">
            <a:avLst>
              <a:gd name="adj" fmla="val 704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772027" y="2185055"/>
            <a:ext cx="4060034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762502" y="4008084"/>
            <a:ext cx="4060034" cy="196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body" idx="3"/>
          </p:nvPr>
        </p:nvSpPr>
        <p:spPr>
          <a:xfrm>
            <a:off x="333375" y="2185055"/>
            <a:ext cx="4060034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28"/>
          <p:cNvSpPr txBox="1">
            <a:spLocks noGrp="1"/>
          </p:cNvSpPr>
          <p:nvPr>
            <p:ph type="body" idx="4"/>
          </p:nvPr>
        </p:nvSpPr>
        <p:spPr>
          <a:xfrm>
            <a:off x="323851" y="4008084"/>
            <a:ext cx="4060034" cy="196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8" name="Google Shape;248;p28"/>
          <p:cNvSpPr txBox="1">
            <a:spLocks noGrp="1"/>
          </p:cNvSpPr>
          <p:nvPr>
            <p:ph type="body" idx="5"/>
          </p:nvPr>
        </p:nvSpPr>
        <p:spPr>
          <a:xfrm>
            <a:off x="190500" y="204077"/>
            <a:ext cx="8765688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9" name="Google Shape;249;p28"/>
          <p:cNvSpPr txBox="1">
            <a:spLocks noGrp="1"/>
          </p:cNvSpPr>
          <p:nvPr>
            <p:ph type="body" idx="6"/>
          </p:nvPr>
        </p:nvSpPr>
        <p:spPr>
          <a:xfrm>
            <a:off x="323851" y="2673959"/>
            <a:ext cx="405288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" name="Google Shape;250;p28"/>
          <p:cNvSpPr txBox="1">
            <a:spLocks noGrp="1"/>
          </p:cNvSpPr>
          <p:nvPr>
            <p:ph type="body" idx="7"/>
          </p:nvPr>
        </p:nvSpPr>
        <p:spPr>
          <a:xfrm>
            <a:off x="330995" y="853613"/>
            <a:ext cx="405288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1" name="Google Shape;251;p28"/>
          <p:cNvSpPr txBox="1">
            <a:spLocks noGrp="1"/>
          </p:cNvSpPr>
          <p:nvPr>
            <p:ph type="body" idx="8"/>
          </p:nvPr>
        </p:nvSpPr>
        <p:spPr>
          <a:xfrm>
            <a:off x="4762502" y="2673959"/>
            <a:ext cx="405288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2" name="Google Shape;252;p28"/>
          <p:cNvSpPr txBox="1">
            <a:spLocks noGrp="1"/>
          </p:cNvSpPr>
          <p:nvPr>
            <p:ph type="body" idx="9"/>
          </p:nvPr>
        </p:nvSpPr>
        <p:spPr>
          <a:xfrm>
            <a:off x="4769647" y="853613"/>
            <a:ext cx="405288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3" name="Google Shape;253;p28"/>
          <p:cNvSpPr txBox="1">
            <a:spLocks noGrp="1"/>
          </p:cNvSpPr>
          <p:nvPr>
            <p:ph type="body" idx="1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4" name="Google Shape;254;p28"/>
          <p:cNvSpPr txBox="1">
            <a:spLocks noGrp="1"/>
          </p:cNvSpPr>
          <p:nvPr>
            <p:ph type="body" idx="1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7">
  <p:cSld name="Списки и таблицы 7">
    <p:bg>
      <p:bgPr>
        <a:solidFill>
          <a:srgbClr val="D8DBE8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29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8" name="Google Shape;258;p29"/>
          <p:cNvSpPr/>
          <p:nvPr/>
        </p:nvSpPr>
        <p:spPr>
          <a:xfrm>
            <a:off x="4655416" y="1406505"/>
            <a:ext cx="4291527" cy="2941542"/>
          </a:xfrm>
          <a:prstGeom prst="roundRect">
            <a:avLst>
              <a:gd name="adj" fmla="val 319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9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29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8">
  <p:cSld name="Списки и таблицы 8"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3" name="Google Shape;263;p30"/>
          <p:cNvSpPr txBox="1">
            <a:spLocks noGrp="1"/>
          </p:cNvSpPr>
          <p:nvPr>
            <p:ph type="body" idx="2"/>
          </p:nvPr>
        </p:nvSpPr>
        <p:spPr>
          <a:xfrm>
            <a:off x="4619627" y="204077"/>
            <a:ext cx="433387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4" name="Google Shape;264;p30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9">
  <p:cSld name="Списки и таблицы 9">
    <p:bg>
      <p:bgPr>
        <a:solidFill>
          <a:schemeClr val="lt1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8" name="Google Shape;268;p31"/>
          <p:cNvSpPr txBox="1">
            <a:spLocks noGrp="1"/>
          </p:cNvSpPr>
          <p:nvPr>
            <p:ph type="body" idx="2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9" name="Google Shape;269;p31"/>
          <p:cNvSpPr txBox="1">
            <a:spLocks noGrp="1"/>
          </p:cNvSpPr>
          <p:nvPr>
            <p:ph type="body" idx="3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0">
  <p:cSld name="Списки и таблицы 10">
    <p:bg>
      <p:bgPr>
        <a:solidFill>
          <a:schemeClr val="l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2" name="Google Shape;272;p32"/>
          <p:cNvSpPr txBox="1">
            <a:spLocks noGrp="1"/>
          </p:cNvSpPr>
          <p:nvPr>
            <p:ph type="body" idx="2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3" name="Google Shape;273;p32"/>
          <p:cNvSpPr txBox="1">
            <a:spLocks noGrp="1"/>
          </p:cNvSpPr>
          <p:nvPr>
            <p:ph type="body" idx="3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1">
  <p:cSld name="Списки и таблицы 11">
    <p:bg>
      <p:bgPr>
        <a:solidFill>
          <a:schemeClr val="lt1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3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2">
  <p:cSld name="Списки и таблицы 12"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/>
          <p:nvPr/>
        </p:nvSpPr>
        <p:spPr>
          <a:xfrm>
            <a:off x="190500" y="3814682"/>
            <a:ext cx="2857502" cy="3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4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4" name="Google Shape;284;p34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Google Shape;285;p34"/>
          <p:cNvSpPr txBox="1">
            <a:spLocks noGrp="1"/>
          </p:cNvSpPr>
          <p:nvPr>
            <p:ph type="body" idx="3"/>
          </p:nvPr>
        </p:nvSpPr>
        <p:spPr>
          <a:xfrm>
            <a:off x="198974" y="3812766"/>
            <a:ext cx="426950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6" name="Google Shape;286;p34"/>
          <p:cNvSpPr txBox="1">
            <a:spLocks noGrp="1"/>
          </p:cNvSpPr>
          <p:nvPr>
            <p:ph type="body" idx="4"/>
          </p:nvPr>
        </p:nvSpPr>
        <p:spPr>
          <a:xfrm>
            <a:off x="198974" y="2016600"/>
            <a:ext cx="426199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7" name="Google Shape;287;p34"/>
          <p:cNvSpPr txBox="1">
            <a:spLocks noGrp="1"/>
          </p:cNvSpPr>
          <p:nvPr>
            <p:ph type="body" idx="5"/>
          </p:nvPr>
        </p:nvSpPr>
        <p:spPr>
          <a:xfrm>
            <a:off x="4666845" y="3616559"/>
            <a:ext cx="4269508" cy="58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8" name="Google Shape;288;p34"/>
          <p:cNvSpPr txBox="1">
            <a:spLocks noGrp="1"/>
          </p:cNvSpPr>
          <p:nvPr>
            <p:ph type="body" idx="6"/>
          </p:nvPr>
        </p:nvSpPr>
        <p:spPr>
          <a:xfrm>
            <a:off x="4666845" y="2016600"/>
            <a:ext cx="428718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6000"/>
              <a:buFont typeface="Arial"/>
              <a:buNone/>
              <a:defRPr sz="6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289" name="Google Shape;289;p34"/>
          <p:cNvCxnSpPr/>
          <p:nvPr/>
        </p:nvCxnSpPr>
        <p:spPr>
          <a:xfrm>
            <a:off x="198974" y="2014685"/>
            <a:ext cx="4277983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90" name="Google Shape;290;p34"/>
          <p:cNvCxnSpPr/>
          <p:nvPr/>
        </p:nvCxnSpPr>
        <p:spPr>
          <a:xfrm>
            <a:off x="4666845" y="2013821"/>
            <a:ext cx="4277983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91" name="Google Shape;291;p34"/>
          <p:cNvCxnSpPr/>
          <p:nvPr/>
        </p:nvCxnSpPr>
        <p:spPr>
          <a:xfrm>
            <a:off x="190500" y="4348047"/>
            <a:ext cx="4277983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92" name="Google Shape;292;p34"/>
          <p:cNvCxnSpPr/>
          <p:nvPr/>
        </p:nvCxnSpPr>
        <p:spPr>
          <a:xfrm>
            <a:off x="4658371" y="4347183"/>
            <a:ext cx="4277983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293" name="Google Shape;293;p34"/>
          <p:cNvSpPr txBox="1">
            <a:spLocks noGrp="1"/>
          </p:cNvSpPr>
          <p:nvPr>
            <p:ph type="body" idx="7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p34"/>
          <p:cNvSpPr txBox="1">
            <a:spLocks noGrp="1"/>
          </p:cNvSpPr>
          <p:nvPr>
            <p:ph type="body" idx="8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3">
  <p:cSld name="Списки и таблицы 13">
    <p:bg>
      <p:bgPr>
        <a:solidFill>
          <a:schemeClr val="lt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5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8" name="Google Shape;298;p35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9" name="Google Shape;299;p35"/>
          <p:cNvSpPr txBox="1">
            <a:spLocks noGrp="1"/>
          </p:cNvSpPr>
          <p:nvPr>
            <p:ph type="body" idx="3"/>
          </p:nvPr>
        </p:nvSpPr>
        <p:spPr>
          <a:xfrm>
            <a:off x="4618410" y="2014202"/>
            <a:ext cx="21195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00" name="Google Shape;300;p35"/>
          <p:cNvCxnSpPr/>
          <p:nvPr/>
        </p:nvCxnSpPr>
        <p:spPr>
          <a:xfrm>
            <a:off x="4618410" y="2005910"/>
            <a:ext cx="2127468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01" name="Google Shape;301;p35"/>
          <p:cNvCxnSpPr/>
          <p:nvPr/>
        </p:nvCxnSpPr>
        <p:spPr>
          <a:xfrm>
            <a:off x="4609936" y="3172164"/>
            <a:ext cx="2127468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02" name="Google Shape;302;p35"/>
          <p:cNvSpPr txBox="1">
            <a:spLocks noGrp="1"/>
          </p:cNvSpPr>
          <p:nvPr>
            <p:ph type="body" idx="4"/>
          </p:nvPr>
        </p:nvSpPr>
        <p:spPr>
          <a:xfrm>
            <a:off x="4618410" y="2799062"/>
            <a:ext cx="21274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3" name="Google Shape;303;p35"/>
          <p:cNvSpPr txBox="1">
            <a:spLocks noGrp="1"/>
          </p:cNvSpPr>
          <p:nvPr>
            <p:ph type="body" idx="5"/>
          </p:nvPr>
        </p:nvSpPr>
        <p:spPr>
          <a:xfrm>
            <a:off x="6827426" y="2014202"/>
            <a:ext cx="21195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04" name="Google Shape;304;p35"/>
          <p:cNvCxnSpPr/>
          <p:nvPr/>
        </p:nvCxnSpPr>
        <p:spPr>
          <a:xfrm>
            <a:off x="6827426" y="2005910"/>
            <a:ext cx="2127468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05" name="Google Shape;305;p35"/>
          <p:cNvCxnSpPr/>
          <p:nvPr/>
        </p:nvCxnSpPr>
        <p:spPr>
          <a:xfrm>
            <a:off x="6818952" y="3172164"/>
            <a:ext cx="2127468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06" name="Google Shape;306;p35"/>
          <p:cNvSpPr txBox="1">
            <a:spLocks noGrp="1"/>
          </p:cNvSpPr>
          <p:nvPr>
            <p:ph type="body" idx="6"/>
          </p:nvPr>
        </p:nvSpPr>
        <p:spPr>
          <a:xfrm>
            <a:off x="6827426" y="2660562"/>
            <a:ext cx="212746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7" name="Google Shape;307;p35"/>
          <p:cNvSpPr txBox="1">
            <a:spLocks noGrp="1"/>
          </p:cNvSpPr>
          <p:nvPr>
            <p:ph type="body" idx="7"/>
          </p:nvPr>
        </p:nvSpPr>
        <p:spPr>
          <a:xfrm>
            <a:off x="4609936" y="3180939"/>
            <a:ext cx="21195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08" name="Google Shape;308;p35"/>
          <p:cNvCxnSpPr/>
          <p:nvPr/>
        </p:nvCxnSpPr>
        <p:spPr>
          <a:xfrm>
            <a:off x="4601461" y="4338901"/>
            <a:ext cx="2127468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09" name="Google Shape;309;p35"/>
          <p:cNvSpPr txBox="1">
            <a:spLocks noGrp="1"/>
          </p:cNvSpPr>
          <p:nvPr>
            <p:ph type="body" idx="8"/>
          </p:nvPr>
        </p:nvSpPr>
        <p:spPr>
          <a:xfrm>
            <a:off x="4609936" y="3827299"/>
            <a:ext cx="2127468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0" name="Google Shape;310;p35"/>
          <p:cNvSpPr txBox="1">
            <a:spLocks noGrp="1"/>
          </p:cNvSpPr>
          <p:nvPr>
            <p:ph type="body" idx="9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1" name="Google Shape;311;p35"/>
          <p:cNvSpPr txBox="1">
            <a:spLocks noGrp="1"/>
          </p:cNvSpPr>
          <p:nvPr>
            <p:ph type="body" idx="13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4">
  <p:cSld name="Списки и таблицы 14">
    <p:bg>
      <p:bgPr>
        <a:solidFill>
          <a:schemeClr val="lt1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"/>
          <p:cNvSpPr txBox="1">
            <a:spLocks noGrp="1"/>
          </p:cNvSpPr>
          <p:nvPr>
            <p:ph type="body" idx="1"/>
          </p:nvPr>
        </p:nvSpPr>
        <p:spPr>
          <a:xfrm>
            <a:off x="161796" y="3180939"/>
            <a:ext cx="43520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4" name="Google Shape;314;p3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6"/>
          <p:cNvSpPr txBox="1">
            <a:spLocks noGrp="1"/>
          </p:cNvSpPr>
          <p:nvPr>
            <p:ph type="body" idx="2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6" name="Google Shape;316;p36"/>
          <p:cNvSpPr txBox="1">
            <a:spLocks noGrp="1"/>
          </p:cNvSpPr>
          <p:nvPr>
            <p:ph type="body" idx="3"/>
          </p:nvPr>
        </p:nvSpPr>
        <p:spPr>
          <a:xfrm>
            <a:off x="4619628" y="204077"/>
            <a:ext cx="4334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7" name="Google Shape;317;p36"/>
          <p:cNvSpPr txBox="1">
            <a:spLocks noGrp="1"/>
          </p:cNvSpPr>
          <p:nvPr>
            <p:ph type="body" idx="4"/>
          </p:nvPr>
        </p:nvSpPr>
        <p:spPr>
          <a:xfrm>
            <a:off x="170271" y="2014202"/>
            <a:ext cx="43273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18" name="Google Shape;318;p36"/>
          <p:cNvCxnSpPr/>
          <p:nvPr/>
        </p:nvCxnSpPr>
        <p:spPr>
          <a:xfrm>
            <a:off x="170271" y="2005910"/>
            <a:ext cx="4326600" cy="8292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19" name="Google Shape;319;p36"/>
          <p:cNvCxnSpPr/>
          <p:nvPr/>
        </p:nvCxnSpPr>
        <p:spPr>
          <a:xfrm>
            <a:off x="161796" y="3172164"/>
            <a:ext cx="4352024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20" name="Google Shape;320;p36"/>
          <p:cNvSpPr txBox="1">
            <a:spLocks noGrp="1"/>
          </p:cNvSpPr>
          <p:nvPr>
            <p:ph type="body" idx="5"/>
          </p:nvPr>
        </p:nvSpPr>
        <p:spPr>
          <a:xfrm>
            <a:off x="4619628" y="2014202"/>
            <a:ext cx="43273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21" name="Google Shape;321;p36"/>
          <p:cNvCxnSpPr/>
          <p:nvPr/>
        </p:nvCxnSpPr>
        <p:spPr>
          <a:xfrm>
            <a:off x="4619627" y="2005910"/>
            <a:ext cx="4343549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22" name="Google Shape;322;p36"/>
          <p:cNvCxnSpPr/>
          <p:nvPr/>
        </p:nvCxnSpPr>
        <p:spPr>
          <a:xfrm>
            <a:off x="4611153" y="3172164"/>
            <a:ext cx="4343549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23" name="Google Shape;323;p36"/>
          <p:cNvCxnSpPr/>
          <p:nvPr/>
        </p:nvCxnSpPr>
        <p:spPr>
          <a:xfrm>
            <a:off x="153322" y="4338901"/>
            <a:ext cx="4343549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24" name="Google Shape;324;p36"/>
          <p:cNvSpPr txBox="1">
            <a:spLocks noGrp="1"/>
          </p:cNvSpPr>
          <p:nvPr>
            <p:ph type="body" idx="6"/>
          </p:nvPr>
        </p:nvSpPr>
        <p:spPr>
          <a:xfrm>
            <a:off x="198974" y="3830101"/>
            <a:ext cx="4314846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5" name="Google Shape;325;p36"/>
          <p:cNvSpPr txBox="1">
            <a:spLocks noGrp="1"/>
          </p:cNvSpPr>
          <p:nvPr>
            <p:ph type="body" idx="7"/>
          </p:nvPr>
        </p:nvSpPr>
        <p:spPr>
          <a:xfrm>
            <a:off x="175253" y="2671788"/>
            <a:ext cx="4321617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36"/>
          <p:cNvSpPr txBox="1">
            <a:spLocks noGrp="1"/>
          </p:cNvSpPr>
          <p:nvPr>
            <p:ph type="body" idx="8"/>
          </p:nvPr>
        </p:nvSpPr>
        <p:spPr>
          <a:xfrm>
            <a:off x="4619627" y="2671788"/>
            <a:ext cx="426950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36"/>
          <p:cNvSpPr txBox="1">
            <a:spLocks noGrp="1"/>
          </p:cNvSpPr>
          <p:nvPr>
            <p:ph type="body" idx="9"/>
          </p:nvPr>
        </p:nvSpPr>
        <p:spPr>
          <a:xfrm>
            <a:off x="4619627" y="3180456"/>
            <a:ext cx="432731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28" name="Google Shape;328;p36"/>
          <p:cNvCxnSpPr/>
          <p:nvPr/>
        </p:nvCxnSpPr>
        <p:spPr>
          <a:xfrm>
            <a:off x="4611153" y="4338418"/>
            <a:ext cx="4343549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29" name="Google Shape;329;p36"/>
          <p:cNvSpPr txBox="1">
            <a:spLocks noGrp="1"/>
          </p:cNvSpPr>
          <p:nvPr>
            <p:ph type="body" idx="13"/>
          </p:nvPr>
        </p:nvSpPr>
        <p:spPr>
          <a:xfrm>
            <a:off x="4619627" y="3838042"/>
            <a:ext cx="4269508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0" name="Google Shape;330;p36"/>
          <p:cNvSpPr txBox="1">
            <a:spLocks noGrp="1"/>
          </p:cNvSpPr>
          <p:nvPr>
            <p:ph type="body" idx="14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1" name="Google Shape;331;p36"/>
          <p:cNvSpPr txBox="1">
            <a:spLocks noGrp="1"/>
          </p:cNvSpPr>
          <p:nvPr>
            <p:ph type="body" idx="15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5">
  <p:cSld name="Списки и таблицы 15">
    <p:bg>
      <p:bgPr>
        <a:solidFill>
          <a:schemeClr val="l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5" name="Google Shape;335;p37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6" name="Google Shape;336;p37"/>
          <p:cNvSpPr txBox="1">
            <a:spLocks noGrp="1"/>
          </p:cNvSpPr>
          <p:nvPr>
            <p:ph type="body" idx="3"/>
          </p:nvPr>
        </p:nvSpPr>
        <p:spPr>
          <a:xfrm>
            <a:off x="199940" y="2014202"/>
            <a:ext cx="28244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37" name="Google Shape;337;p37"/>
          <p:cNvCxnSpPr/>
          <p:nvPr/>
        </p:nvCxnSpPr>
        <p:spPr>
          <a:xfrm>
            <a:off x="199940" y="2005910"/>
            <a:ext cx="2835056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38" name="Google Shape;338;p37"/>
          <p:cNvCxnSpPr/>
          <p:nvPr/>
        </p:nvCxnSpPr>
        <p:spPr>
          <a:xfrm>
            <a:off x="191465" y="3172164"/>
            <a:ext cx="2835056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39" name="Google Shape;339;p37"/>
          <p:cNvSpPr txBox="1">
            <a:spLocks noGrp="1"/>
          </p:cNvSpPr>
          <p:nvPr>
            <p:ph type="body" idx="4"/>
          </p:nvPr>
        </p:nvSpPr>
        <p:spPr>
          <a:xfrm>
            <a:off x="199940" y="2799062"/>
            <a:ext cx="283505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0" name="Google Shape;340;p37"/>
          <p:cNvSpPr txBox="1">
            <a:spLocks noGrp="1"/>
          </p:cNvSpPr>
          <p:nvPr>
            <p:ph type="body" idx="5"/>
          </p:nvPr>
        </p:nvSpPr>
        <p:spPr>
          <a:xfrm>
            <a:off x="3152776" y="2014202"/>
            <a:ext cx="28386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41" name="Google Shape;341;p37"/>
          <p:cNvCxnSpPr/>
          <p:nvPr/>
        </p:nvCxnSpPr>
        <p:spPr>
          <a:xfrm>
            <a:off x="3150079" y="2005910"/>
            <a:ext cx="2849312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42" name="Google Shape;342;p37"/>
          <p:cNvCxnSpPr/>
          <p:nvPr/>
        </p:nvCxnSpPr>
        <p:spPr>
          <a:xfrm>
            <a:off x="3141604" y="3172164"/>
            <a:ext cx="2849312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43" name="Google Shape;343;p37"/>
          <p:cNvSpPr txBox="1">
            <a:spLocks noGrp="1"/>
          </p:cNvSpPr>
          <p:nvPr>
            <p:ph type="body" idx="6"/>
          </p:nvPr>
        </p:nvSpPr>
        <p:spPr>
          <a:xfrm>
            <a:off x="3150079" y="2660562"/>
            <a:ext cx="2849312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4" name="Google Shape;344;p37"/>
          <p:cNvSpPr txBox="1">
            <a:spLocks noGrp="1"/>
          </p:cNvSpPr>
          <p:nvPr>
            <p:ph type="body" idx="7"/>
          </p:nvPr>
        </p:nvSpPr>
        <p:spPr>
          <a:xfrm>
            <a:off x="191465" y="3180939"/>
            <a:ext cx="28244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45" name="Google Shape;345;p37"/>
          <p:cNvCxnSpPr/>
          <p:nvPr/>
        </p:nvCxnSpPr>
        <p:spPr>
          <a:xfrm>
            <a:off x="182991" y="4338901"/>
            <a:ext cx="2835056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46" name="Google Shape;346;p37"/>
          <p:cNvSpPr txBox="1">
            <a:spLocks noGrp="1"/>
          </p:cNvSpPr>
          <p:nvPr>
            <p:ph type="body" idx="8"/>
          </p:nvPr>
        </p:nvSpPr>
        <p:spPr>
          <a:xfrm>
            <a:off x="191466" y="3827299"/>
            <a:ext cx="2835056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47" name="Google Shape;347;p37"/>
          <p:cNvCxnSpPr/>
          <p:nvPr/>
        </p:nvCxnSpPr>
        <p:spPr>
          <a:xfrm>
            <a:off x="3141604" y="3172164"/>
            <a:ext cx="2849312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48" name="Google Shape;348;p37"/>
          <p:cNvSpPr txBox="1">
            <a:spLocks noGrp="1"/>
          </p:cNvSpPr>
          <p:nvPr>
            <p:ph type="body" idx="9"/>
          </p:nvPr>
        </p:nvSpPr>
        <p:spPr>
          <a:xfrm>
            <a:off x="3144302" y="3180939"/>
            <a:ext cx="28386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49" name="Google Shape;349;p37"/>
          <p:cNvCxnSpPr/>
          <p:nvPr/>
        </p:nvCxnSpPr>
        <p:spPr>
          <a:xfrm>
            <a:off x="3133130" y="4338901"/>
            <a:ext cx="2849312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50" name="Google Shape;350;p37"/>
          <p:cNvSpPr txBox="1">
            <a:spLocks noGrp="1"/>
          </p:cNvSpPr>
          <p:nvPr>
            <p:ph type="body" idx="13"/>
          </p:nvPr>
        </p:nvSpPr>
        <p:spPr>
          <a:xfrm>
            <a:off x="3141605" y="3827299"/>
            <a:ext cx="2849312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1" name="Google Shape;351;p37"/>
          <p:cNvSpPr txBox="1">
            <a:spLocks noGrp="1"/>
          </p:cNvSpPr>
          <p:nvPr>
            <p:ph type="body" idx="14"/>
          </p:nvPr>
        </p:nvSpPr>
        <p:spPr>
          <a:xfrm>
            <a:off x="6119816" y="2014202"/>
            <a:ext cx="2824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C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FF7F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52" name="Google Shape;352;p37"/>
          <p:cNvCxnSpPr/>
          <p:nvPr/>
        </p:nvCxnSpPr>
        <p:spPr>
          <a:xfrm>
            <a:off x="6117172" y="2005910"/>
            <a:ext cx="2834844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353" name="Google Shape;353;p37"/>
          <p:cNvCxnSpPr/>
          <p:nvPr/>
        </p:nvCxnSpPr>
        <p:spPr>
          <a:xfrm>
            <a:off x="6108698" y="3172164"/>
            <a:ext cx="2834844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54" name="Google Shape;354;p37"/>
          <p:cNvSpPr txBox="1">
            <a:spLocks noGrp="1"/>
          </p:cNvSpPr>
          <p:nvPr>
            <p:ph type="body" idx="15"/>
          </p:nvPr>
        </p:nvSpPr>
        <p:spPr>
          <a:xfrm>
            <a:off x="6117173" y="2660562"/>
            <a:ext cx="2834844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55" name="Google Shape;355;p37"/>
          <p:cNvCxnSpPr/>
          <p:nvPr/>
        </p:nvCxnSpPr>
        <p:spPr>
          <a:xfrm>
            <a:off x="6108698" y="3172164"/>
            <a:ext cx="2834844" cy="0"/>
          </a:xfrm>
          <a:prstGeom prst="straightConnector1">
            <a:avLst/>
          </a:prstGeom>
          <a:noFill/>
          <a:ln w="19050" cap="flat" cmpd="sng">
            <a:solidFill>
              <a:srgbClr val="000000">
                <a:alpha val="20000"/>
              </a:srgbClr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356" name="Google Shape;356;p37"/>
          <p:cNvSpPr txBox="1">
            <a:spLocks noGrp="1"/>
          </p:cNvSpPr>
          <p:nvPr>
            <p:ph type="body" idx="16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7" name="Google Shape;357;p37"/>
          <p:cNvSpPr txBox="1">
            <a:spLocks noGrp="1"/>
          </p:cNvSpPr>
          <p:nvPr>
            <p:ph type="body" idx="17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6">
  <p:cSld name="Списки и таблицы 16">
    <p:bg>
      <p:bgPr>
        <a:solidFill>
          <a:schemeClr val="lt1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8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1" name="Google Shape;361;p38"/>
          <p:cNvSpPr txBox="1">
            <a:spLocks noGrp="1"/>
          </p:cNvSpPr>
          <p:nvPr>
            <p:ph type="body" idx="2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2" name="Google Shape;362;p38"/>
          <p:cNvSpPr txBox="1">
            <a:spLocks noGrp="1"/>
          </p:cNvSpPr>
          <p:nvPr>
            <p:ph type="body" idx="3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7">
  <p:cSld name="Списки и таблицы 17">
    <p:bg>
      <p:bgPr>
        <a:solidFill>
          <a:schemeClr val="lt1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9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39"/>
          <p:cNvSpPr txBox="1">
            <a:spLocks noGrp="1"/>
          </p:cNvSpPr>
          <p:nvPr>
            <p:ph type="body" idx="2"/>
          </p:nvPr>
        </p:nvSpPr>
        <p:spPr>
          <a:xfrm>
            <a:off x="189421" y="541688"/>
            <a:ext cx="4286457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7" name="Google Shape;367;p39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8" name="Google Shape;368;p39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8">
  <p:cSld name="Списки и таблицы 18">
    <p:bg>
      <p:bgPr>
        <a:solidFill>
          <a:schemeClr val="lt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0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2" name="Google Shape;372;p40"/>
          <p:cNvSpPr txBox="1">
            <a:spLocks noGrp="1"/>
          </p:cNvSpPr>
          <p:nvPr>
            <p:ph type="body" idx="2"/>
          </p:nvPr>
        </p:nvSpPr>
        <p:spPr>
          <a:xfrm>
            <a:off x="189421" y="541688"/>
            <a:ext cx="4286457" cy="4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3" name="Google Shape;373;p40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4" name="Google Shape;374;p40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19">
  <p:cSld name="Списки и таблицы 19"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4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4963"/>
            <a:ext cx="214351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1"/>
          <p:cNvSpPr txBox="1">
            <a:spLocks noGrp="1"/>
          </p:cNvSpPr>
          <p:nvPr>
            <p:ph type="body" idx="1"/>
          </p:nvPr>
        </p:nvSpPr>
        <p:spPr>
          <a:xfrm>
            <a:off x="190500" y="204077"/>
            <a:ext cx="4286457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8" name="Google Shape;378;p41"/>
          <p:cNvSpPr txBox="1">
            <a:spLocks noGrp="1"/>
          </p:cNvSpPr>
          <p:nvPr>
            <p:ph type="body" idx="2"/>
          </p:nvPr>
        </p:nvSpPr>
        <p:spPr>
          <a:xfrm>
            <a:off x="4619628" y="204077"/>
            <a:ext cx="43344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65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79" name="Google Shape;379;p4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1" y="1404549"/>
            <a:ext cx="2643477" cy="2648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815" y="1404549"/>
            <a:ext cx="2638715" cy="2648247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1"/>
          <p:cNvSpPr txBox="1">
            <a:spLocks noGrp="1"/>
          </p:cNvSpPr>
          <p:nvPr>
            <p:ph type="body" idx="3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2" name="Google Shape;382;p41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ски и таблицы 20">
  <p:cSld name="Списки и таблицы 20">
    <p:bg>
      <p:bgPr>
        <a:solidFill>
          <a:schemeClr val="lt1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4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450" y="4752796"/>
            <a:ext cx="214337" cy="219098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2"/>
          <p:cNvSpPr txBox="1">
            <a:spLocks noGrp="1"/>
          </p:cNvSpPr>
          <p:nvPr>
            <p:ph type="body" idx="1"/>
          </p:nvPr>
        </p:nvSpPr>
        <p:spPr>
          <a:xfrm>
            <a:off x="4619627" y="4865820"/>
            <a:ext cx="708391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42"/>
          <p:cNvSpPr txBox="1">
            <a:spLocks noGrp="1"/>
          </p:cNvSpPr>
          <p:nvPr>
            <p:ph type="body" idx="2"/>
          </p:nvPr>
        </p:nvSpPr>
        <p:spPr>
          <a:xfrm>
            <a:off x="8862957" y="4864200"/>
            <a:ext cx="124666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72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B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50" y="4752796"/>
            <a:ext cx="214337" cy="2190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BE8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descr="preencoded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90500" y="4666813"/>
            <a:ext cx="1723963" cy="28603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BE8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1450" y="4752796"/>
            <a:ext cx="214337" cy="2190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90" r:id="rId3"/>
    <p:sldLayoutId id="214748369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BE8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2" descr="preencoded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71450" y="4752796"/>
            <a:ext cx="214337" cy="2190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92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3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1.png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4.png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85.png"/><Relationship Id="rId4" Type="http://schemas.openxmlformats.org/officeDocument/2006/relationships/image" Target="../media/image8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>
            <a:spLocks noGrp="1"/>
          </p:cNvSpPr>
          <p:nvPr>
            <p:ph type="body" idx="1"/>
          </p:nvPr>
        </p:nvSpPr>
        <p:spPr>
          <a:xfrm>
            <a:off x="137863" y="671423"/>
            <a:ext cx="5108100" cy="17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2B2C2E"/>
                </a:solidFill>
              </a:rPr>
              <a:t>C# vs Go. </a:t>
            </a:r>
            <a:endParaRPr sz="3300">
              <a:solidFill>
                <a:srgbClr val="2B2C2E"/>
              </a:solidFill>
            </a:endParaRPr>
          </a:p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>
                <a:solidFill>
                  <a:srgbClr val="2B2C2E"/>
                </a:solidFill>
              </a:rPr>
              <a:t>Сравнение с точки зрения результата </a:t>
            </a:r>
            <a:br>
              <a:rPr lang="ru" sz="3300">
                <a:solidFill>
                  <a:srgbClr val="2B2C2E"/>
                </a:solidFill>
              </a:rPr>
            </a:br>
            <a:r>
              <a:rPr lang="ru" sz="3300">
                <a:solidFill>
                  <a:srgbClr val="2B2C2E"/>
                </a:solidFill>
              </a:rPr>
              <a:t>и процесса компиляции</a:t>
            </a:r>
            <a:endParaRPr sz="3300">
              <a:solidFill>
                <a:srgbClr val="2B2C2E"/>
              </a:solidFill>
            </a:endParaRPr>
          </a:p>
        </p:txBody>
      </p:sp>
      <p:sp>
        <p:nvSpPr>
          <p:cNvPr id="393" name="Google Shape;393;p43"/>
          <p:cNvSpPr txBox="1">
            <a:spLocks noGrp="1"/>
          </p:cNvSpPr>
          <p:nvPr>
            <p:ph type="body" idx="3"/>
          </p:nvPr>
        </p:nvSpPr>
        <p:spPr>
          <a:xfrm>
            <a:off x="1300163" y="3195710"/>
            <a:ext cx="1689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ru">
                <a:solidFill>
                  <a:srgbClr val="2B2C2E"/>
                </a:solidFill>
              </a:rPr>
              <a:t>Егоров Дмитрий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394" name="Google Shape;394;p43"/>
          <p:cNvSpPr txBox="1">
            <a:spLocks noGrp="1"/>
          </p:cNvSpPr>
          <p:nvPr>
            <p:ph type="body" idx="4"/>
          </p:nvPr>
        </p:nvSpPr>
        <p:spPr>
          <a:xfrm>
            <a:off x="1300177" y="3442900"/>
            <a:ext cx="19596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ru">
                <a:solidFill>
                  <a:srgbClr val="2B2C2E"/>
                </a:solidFill>
              </a:rPr>
              <a:t>Разработчик сервисов </a:t>
            </a:r>
            <a:endParaRPr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ru">
                <a:solidFill>
                  <a:srgbClr val="2B2C2E"/>
                </a:solidFill>
              </a:rPr>
              <a:t>информационной безопасности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395" name="Google Shape;395;p43"/>
          <p:cNvSpPr txBox="1">
            <a:spLocks noGrp="1"/>
          </p:cNvSpPr>
          <p:nvPr>
            <p:ph type="body" idx="5"/>
          </p:nvPr>
        </p:nvSpPr>
        <p:spPr>
          <a:xfrm>
            <a:off x="197618" y="229035"/>
            <a:ext cx="1221600" cy="2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71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 dirty="0">
                <a:solidFill>
                  <a:srgbClr val="2B2C2E"/>
                </a:solidFill>
              </a:rPr>
              <a:t>25</a:t>
            </a:r>
            <a:r>
              <a:rPr lang="ru" dirty="0">
                <a:solidFill>
                  <a:srgbClr val="2B2C2E"/>
                </a:solidFill>
              </a:rPr>
              <a:t>.</a:t>
            </a:r>
            <a:r>
              <a:rPr lang="en-US" dirty="0">
                <a:solidFill>
                  <a:srgbClr val="2B2C2E"/>
                </a:solidFill>
              </a:rPr>
              <a:t>09</a:t>
            </a:r>
            <a:r>
              <a:rPr lang="ru" dirty="0">
                <a:solidFill>
                  <a:srgbClr val="2B2C2E"/>
                </a:solidFill>
              </a:rPr>
              <a:t>.2026</a:t>
            </a:r>
            <a:endParaRPr dirty="0">
              <a:solidFill>
                <a:srgbClr val="2B2C2E"/>
              </a:solidFill>
            </a:endParaRPr>
          </a:p>
        </p:txBody>
      </p:sp>
      <p:pic>
        <p:nvPicPr>
          <p:cNvPr id="396" name="Google Shape;396;p43" title="460.jpg"/>
          <p:cNvPicPr preferRelativeResize="0"/>
          <p:nvPr/>
        </p:nvPicPr>
        <p:blipFill rotWithShape="1">
          <a:blip r:embed="rId3">
            <a:alphaModFix/>
          </a:blip>
          <a:srcRect l="5453" t="5453" r="5453" b="5453"/>
          <a:stretch/>
        </p:blipFill>
        <p:spPr>
          <a:xfrm>
            <a:off x="196500" y="2941588"/>
            <a:ext cx="1002600" cy="1004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4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ru"/>
              <a:t>02</a:t>
            </a:r>
            <a:endParaRPr/>
          </a:p>
        </p:txBody>
      </p:sp>
      <p:graphicFrame>
        <p:nvGraphicFramePr>
          <p:cNvPr id="403" name="Google Shape;403;p44"/>
          <p:cNvGraphicFramePr/>
          <p:nvPr/>
        </p:nvGraphicFramePr>
        <p:xfrm>
          <a:off x="3143252" y="175426"/>
          <a:ext cx="5810225" cy="244068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71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u="none" strike="noStrike" cap="none">
                          <a:solidFill>
                            <a:srgbClr val="2B2C2E"/>
                          </a:solidFill>
                        </a:rPr>
                        <a:t>01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>
                          <a:solidFill>
                            <a:srgbClr val="2B2C2E"/>
                          </a:solidFill>
                        </a:rPr>
                        <a:t>Разобрать заявленные оптимизации</a:t>
                      </a:r>
                      <a:endParaRPr sz="1200" u="none" strike="noStrike" cap="none">
                        <a:solidFill>
                          <a:srgbClr val="2B2C2E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 b="1" u="none" strike="noStrike" cap="none">
                          <a:solidFill>
                            <a:srgbClr val="2B2C2E"/>
                          </a:solidFill>
                        </a:rPr>
                        <a:t>02</a:t>
                      </a:r>
                      <a:endParaRPr b="1"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700" b="1">
                          <a:solidFill>
                            <a:srgbClr val="2B2C2E"/>
                          </a:solidFill>
                        </a:rPr>
                        <a:t>Обосновать реализацию оптимизаций особенностью платформ</a:t>
                      </a:r>
                      <a:endParaRPr sz="1700" b="1"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01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Архитектура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Этап компиляции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03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Работа с памятью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04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Асинхронность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4" name="Google Shape;404;p44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28335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ru" sz="2400" b="1">
                <a:solidFill>
                  <a:srgbClr val="2B2C2E"/>
                </a:solidFill>
              </a:rPr>
              <a:t>План доклада</a:t>
            </a:r>
            <a:endParaRPr sz="2400" b="1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14931F47-28B8-47B0-8887-21EF9F461318}"/>
              </a:ext>
            </a:extLst>
          </p:cNvPr>
          <p:cNvSpPr>
            <a:spLocks noGrp="1"/>
          </p:cNvSpPr>
          <p:nvPr/>
        </p:nvSpPr>
        <p:spPr>
          <a:xfrm>
            <a:off x="190500" y="171450"/>
            <a:ext cx="66675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24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История .NET и Go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B674FEC-2A72-4423-8BDB-9F75623A81AB}"/>
              </a:ext>
            </a:extLst>
          </p:cNvPr>
          <p:cNvSpPr>
            <a:spLocks noGrp="1"/>
          </p:cNvSpPr>
          <p:nvPr/>
        </p:nvSpPr>
        <p:spPr>
          <a:xfrm>
            <a:off x="190500" y="800100"/>
            <a:ext cx="8763000" cy="3676650"/>
          </a:xfrm>
          <a:prstGeom prst="roundRect">
            <a:avLst>
              <a:gd name="adj" fmla="val 3109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171F50-0E35-4ED5-B76D-CAD7F345D5CB}"/>
              </a:ext>
            </a:extLst>
          </p:cNvPr>
          <p:cNvSpPr>
            <a:spLocks noGrp="1"/>
          </p:cNvSpPr>
          <p:nvPr/>
        </p:nvSpPr>
        <p:spPr>
          <a:xfrm>
            <a:off x="390525" y="1000125"/>
            <a:ext cx="171450" cy="171450"/>
          </a:xfrm>
          <a:prstGeom prst="ellipse">
            <a:avLst/>
          </a:prstGeom>
          <a:solidFill>
            <a:srgbClr val="F06559"/>
          </a:solidFill>
          <a:ln w="0">
            <a:noFill/>
          </a:ln>
        </p:spPr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97488E-4C26-46A6-81B3-DCCB0BA46204}"/>
              </a:ext>
            </a:extLst>
          </p:cNvPr>
          <p:cNvSpPr>
            <a:spLocks noGrp="1"/>
          </p:cNvSpPr>
          <p:nvPr/>
        </p:nvSpPr>
        <p:spPr>
          <a:xfrm>
            <a:off x="666750" y="1000125"/>
            <a:ext cx="171450" cy="171450"/>
          </a:xfrm>
          <a:prstGeom prst="ellipse">
            <a:avLst/>
          </a:prstGeom>
          <a:solidFill>
            <a:srgbClr val="F8C34A"/>
          </a:solidFill>
          <a:ln w="0">
            <a:noFill/>
          </a:ln>
        </p:spPr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857DBE5-70D6-4DE5-935D-33674FE50D54}"/>
              </a:ext>
            </a:extLst>
          </p:cNvPr>
          <p:cNvSpPr>
            <a:spLocks noGrp="1"/>
          </p:cNvSpPr>
          <p:nvPr/>
        </p:nvSpPr>
        <p:spPr>
          <a:xfrm>
            <a:off x="942975" y="1000125"/>
            <a:ext cx="171450" cy="171450"/>
          </a:xfrm>
          <a:prstGeom prst="ellipse">
            <a:avLst/>
          </a:prstGeom>
          <a:solidFill>
            <a:srgbClr val="61C554"/>
          </a:solidFill>
          <a:ln w="0">
            <a:noFill/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3D0B84E-12DE-49D6-B617-CBD0EC0826D7}"/>
              </a:ext>
            </a:extLst>
          </p:cNvPr>
          <p:cNvSpPr>
            <a:spLocks noGrp="1"/>
          </p:cNvSpPr>
          <p:nvPr/>
        </p:nvSpPr>
        <p:spPr>
          <a:xfrm>
            <a:off x="7829550" y="1390650"/>
            <a:ext cx="990600" cy="2990850"/>
          </a:xfrm>
          <a:prstGeom prst="roundRect">
            <a:avLst>
              <a:gd name="adj" fmla="val 7692"/>
            </a:avLst>
          </a:prstGeom>
          <a:solidFill>
            <a:srgbClr val="FFF0DC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DE52F7-DB08-4BCC-9177-2AE60CD66496}"/>
              </a:ext>
            </a:extLst>
          </p:cNvPr>
          <p:cNvSpPr>
            <a:spLocks noGrp="1"/>
          </p:cNvSpPr>
          <p:nvPr/>
        </p:nvSpPr>
        <p:spPr>
          <a:xfrm>
            <a:off x="381000" y="1362075"/>
            <a:ext cx="11430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650" b="1">
                <a:solidFill>
                  <a:srgbClr val="DC6D7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C6D76"/>
                </a:solidFill>
                <a:latin typeface="Arial"/>
                <a:ea typeface="Arial"/>
                <a:cs typeface="Arial"/>
              </a:rPr>
              <a:t>.NET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359B5D5-261D-4C33-BA15-A30FA97669CB}"/>
              </a:ext>
            </a:extLst>
          </p:cNvPr>
          <p:cNvSpPr>
            <a:spLocks noGrp="1"/>
          </p:cNvSpPr>
          <p:nvPr/>
        </p:nvSpPr>
        <p:spPr>
          <a:xfrm>
            <a:off x="447675" y="2009775"/>
            <a:ext cx="7934325" cy="0"/>
          </a:xfrm>
          <a:prstGeom prst="line">
            <a:avLst/>
          </a:prstGeom>
          <a:noFill/>
          <a:ln w="13335">
            <a:solidFill>
              <a:srgbClr val="E2BFC1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41876A-423D-4092-BD29-A4E186C57CE2}"/>
              </a:ext>
            </a:extLst>
          </p:cNvPr>
          <p:cNvSpPr>
            <a:spLocks noGrp="1"/>
          </p:cNvSpPr>
          <p:nvPr/>
        </p:nvSpPr>
        <p:spPr>
          <a:xfrm>
            <a:off x="3619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2000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E8B02FE-7BEF-4246-AD93-C61257EC2CCE}"/>
              </a:ext>
            </a:extLst>
          </p:cNvPr>
          <p:cNvSpPr>
            <a:spLocks noGrp="1"/>
          </p:cNvSpPr>
          <p:nvPr/>
        </p:nvSpPr>
        <p:spPr>
          <a:xfrm>
            <a:off x="4095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4F30F540-0946-4FD3-9D60-F5AD8D88CD99}"/>
              </a:ext>
            </a:extLst>
          </p:cNvPr>
          <p:cNvSpPr>
            <a:spLocks noGrp="1"/>
          </p:cNvSpPr>
          <p:nvPr/>
        </p:nvSpPr>
        <p:spPr>
          <a:xfrm>
            <a:off x="4381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7D3F71-10CD-41F7-A35A-9CC8D917469C}"/>
              </a:ext>
            </a:extLst>
          </p:cNvPr>
          <p:cNvSpPr>
            <a:spLocks noGrp="1"/>
          </p:cNvSpPr>
          <p:nvPr/>
        </p:nvSpPr>
        <p:spPr>
          <a:xfrm>
            <a:off x="3619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C#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50743B-848C-4BA9-B7D2-74A154D1F0AB}"/>
              </a:ext>
            </a:extLst>
          </p:cNvPr>
          <p:cNvSpPr>
            <a:spLocks noGrp="1"/>
          </p:cNvSpPr>
          <p:nvPr/>
        </p:nvSpPr>
        <p:spPr>
          <a:xfrm>
            <a:off x="3619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Анонс языка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0CD94D-3E0D-47A4-BA5C-E1FF8D203FF1}"/>
              </a:ext>
            </a:extLst>
          </p:cNvPr>
          <p:cNvSpPr>
            <a:spLocks noGrp="1"/>
          </p:cNvSpPr>
          <p:nvPr/>
        </p:nvSpPr>
        <p:spPr>
          <a:xfrm>
            <a:off x="12001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2002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165926D-5C39-491F-9AB2-53C980FB4FD7}"/>
              </a:ext>
            </a:extLst>
          </p:cNvPr>
          <p:cNvSpPr>
            <a:spLocks noGrp="1"/>
          </p:cNvSpPr>
          <p:nvPr/>
        </p:nvSpPr>
        <p:spPr>
          <a:xfrm>
            <a:off x="12477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24CE67E8-E08D-4B65-B5CC-2F67920E05F7}"/>
              </a:ext>
            </a:extLst>
          </p:cNvPr>
          <p:cNvSpPr>
            <a:spLocks noGrp="1"/>
          </p:cNvSpPr>
          <p:nvPr/>
        </p:nvSpPr>
        <p:spPr>
          <a:xfrm>
            <a:off x="12763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9F95FC-7043-4E38-A6C9-434F6B2934A0}"/>
              </a:ext>
            </a:extLst>
          </p:cNvPr>
          <p:cNvSpPr>
            <a:spLocks noGrp="1"/>
          </p:cNvSpPr>
          <p:nvPr/>
        </p:nvSpPr>
        <p:spPr>
          <a:xfrm>
            <a:off x="12001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FW 1.0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4B30B3-A970-42E4-B3E0-7FB9735C3C44}"/>
              </a:ext>
            </a:extLst>
          </p:cNvPr>
          <p:cNvSpPr>
            <a:spLocks noGrp="1"/>
          </p:cNvSpPr>
          <p:nvPr/>
        </p:nvSpPr>
        <p:spPr>
          <a:xfrm>
            <a:off x="12001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Windows CLR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E80575-4144-48BD-8C12-5A8B0734920D}"/>
              </a:ext>
            </a:extLst>
          </p:cNvPr>
          <p:cNvSpPr>
            <a:spLocks noGrp="1"/>
          </p:cNvSpPr>
          <p:nvPr/>
        </p:nvSpPr>
        <p:spPr>
          <a:xfrm>
            <a:off x="20383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2004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FB66E5D-EFBC-41A0-91C6-ADDB6302AFDB}"/>
              </a:ext>
            </a:extLst>
          </p:cNvPr>
          <p:cNvSpPr>
            <a:spLocks noGrp="1"/>
          </p:cNvSpPr>
          <p:nvPr/>
        </p:nvSpPr>
        <p:spPr>
          <a:xfrm>
            <a:off x="20859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7F6F31D2-2370-43F7-8DE7-104405445FE4}"/>
              </a:ext>
            </a:extLst>
          </p:cNvPr>
          <p:cNvSpPr>
            <a:spLocks noGrp="1"/>
          </p:cNvSpPr>
          <p:nvPr/>
        </p:nvSpPr>
        <p:spPr>
          <a:xfrm>
            <a:off x="21145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892206-2A10-4163-B5EF-D72D54C1E32E}"/>
              </a:ext>
            </a:extLst>
          </p:cNvPr>
          <p:cNvSpPr>
            <a:spLocks noGrp="1"/>
          </p:cNvSpPr>
          <p:nvPr/>
        </p:nvSpPr>
        <p:spPr>
          <a:xfrm>
            <a:off x="20383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Mono 1.0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F4C625-BD50-43F3-AAB9-4ED876F89E53}"/>
              </a:ext>
            </a:extLst>
          </p:cNvPr>
          <p:cNvSpPr>
            <a:spLocks noGrp="1"/>
          </p:cNvSpPr>
          <p:nvPr/>
        </p:nvSpPr>
        <p:spPr>
          <a:xfrm>
            <a:off x="20383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Открытый</a:t>
            </a:r>
          </a:p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.NET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C9B919-9C18-452E-A0C3-5085447E68EB}"/>
              </a:ext>
            </a:extLst>
          </p:cNvPr>
          <p:cNvSpPr>
            <a:spLocks noGrp="1"/>
          </p:cNvSpPr>
          <p:nvPr/>
        </p:nvSpPr>
        <p:spPr>
          <a:xfrm>
            <a:off x="28765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2014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F83D0C7-E9EF-4AAE-8CBE-5FCD112F50B2}"/>
              </a:ext>
            </a:extLst>
          </p:cNvPr>
          <p:cNvSpPr>
            <a:spLocks noGrp="1"/>
          </p:cNvSpPr>
          <p:nvPr/>
        </p:nvSpPr>
        <p:spPr>
          <a:xfrm>
            <a:off x="29241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BED7B3B2-74E0-4B85-A67C-9E99CA191F85}"/>
              </a:ext>
            </a:extLst>
          </p:cNvPr>
          <p:cNvSpPr>
            <a:spLocks noGrp="1"/>
          </p:cNvSpPr>
          <p:nvPr/>
        </p:nvSpPr>
        <p:spPr>
          <a:xfrm>
            <a:off x="29527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8C3462-C556-4B8A-B3C3-90D16C77C874}"/>
              </a:ext>
            </a:extLst>
          </p:cNvPr>
          <p:cNvSpPr>
            <a:spLocks noGrp="1"/>
          </p:cNvSpPr>
          <p:nvPr/>
        </p:nvSpPr>
        <p:spPr>
          <a:xfrm>
            <a:off x="28765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Core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72E463-28D9-46A0-9627-7F4F65F5B333}"/>
              </a:ext>
            </a:extLst>
          </p:cNvPr>
          <p:cNvSpPr>
            <a:spLocks noGrp="1"/>
          </p:cNvSpPr>
          <p:nvPr/>
        </p:nvSpPr>
        <p:spPr>
          <a:xfrm>
            <a:off x="28765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Анонс OSS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18457E8-9AF9-4915-B57D-BF47DDC1E1CD}"/>
              </a:ext>
            </a:extLst>
          </p:cNvPr>
          <p:cNvSpPr>
            <a:spLocks noGrp="1"/>
          </p:cNvSpPr>
          <p:nvPr/>
        </p:nvSpPr>
        <p:spPr>
          <a:xfrm>
            <a:off x="37147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2016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1E82B27-C0C3-4730-B183-C39406ED661F}"/>
              </a:ext>
            </a:extLst>
          </p:cNvPr>
          <p:cNvSpPr>
            <a:spLocks noGrp="1"/>
          </p:cNvSpPr>
          <p:nvPr/>
        </p:nvSpPr>
        <p:spPr>
          <a:xfrm>
            <a:off x="37623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6401AEAD-8F31-4B7A-9E01-D32DF3AE9282}"/>
              </a:ext>
            </a:extLst>
          </p:cNvPr>
          <p:cNvSpPr>
            <a:spLocks noGrp="1"/>
          </p:cNvSpPr>
          <p:nvPr/>
        </p:nvSpPr>
        <p:spPr>
          <a:xfrm>
            <a:off x="37909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23CF97-D9C2-4887-B174-308E2A21745A}"/>
              </a:ext>
            </a:extLst>
          </p:cNvPr>
          <p:cNvSpPr>
            <a:spLocks noGrp="1"/>
          </p:cNvSpPr>
          <p:nvPr/>
        </p:nvSpPr>
        <p:spPr>
          <a:xfrm>
            <a:off x="37147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Core 1.0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BEB58C-697E-4F34-AFFA-5075867FEB4C}"/>
              </a:ext>
            </a:extLst>
          </p:cNvPr>
          <p:cNvSpPr>
            <a:spLocks noGrp="1"/>
          </p:cNvSpPr>
          <p:nvPr/>
        </p:nvSpPr>
        <p:spPr>
          <a:xfrm>
            <a:off x="37147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Кроссплатф.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A775AFF-7F27-4656-A481-D2975B8038D8}"/>
              </a:ext>
            </a:extLst>
          </p:cNvPr>
          <p:cNvSpPr>
            <a:spLocks noGrp="1"/>
          </p:cNvSpPr>
          <p:nvPr/>
        </p:nvSpPr>
        <p:spPr>
          <a:xfrm>
            <a:off x="45529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1E16A19-4C5A-49B3-81BE-3BFC2EE4AF3D}"/>
              </a:ext>
            </a:extLst>
          </p:cNvPr>
          <p:cNvSpPr>
            <a:spLocks noGrp="1"/>
          </p:cNvSpPr>
          <p:nvPr/>
        </p:nvSpPr>
        <p:spPr>
          <a:xfrm>
            <a:off x="46005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38" name="Straight Connector 37">
            <a:extLst>
              <a:ext uri="{FF2B5EF4-FFF2-40B4-BE49-F238E27FC236}">
                <a16:creationId xmlns:a16="http://schemas.microsoft.com/office/drawing/2014/main" id="{54EC1DB8-5AD2-402B-A312-AD30FFCBE950}"/>
              </a:ext>
            </a:extLst>
          </p:cNvPr>
          <p:cNvSpPr>
            <a:spLocks noGrp="1"/>
          </p:cNvSpPr>
          <p:nvPr/>
        </p:nvSpPr>
        <p:spPr>
          <a:xfrm>
            <a:off x="46291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892DE8-5B31-4EFE-8EFD-A78FC64963EA}"/>
              </a:ext>
            </a:extLst>
          </p:cNvPr>
          <p:cNvSpPr>
            <a:spLocks noGrp="1"/>
          </p:cNvSpPr>
          <p:nvPr/>
        </p:nvSpPr>
        <p:spPr>
          <a:xfrm>
            <a:off x="45529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B42ED0-A5FC-4883-8997-993FBCBB7754}"/>
              </a:ext>
            </a:extLst>
          </p:cNvPr>
          <p:cNvSpPr>
            <a:spLocks noGrp="1"/>
          </p:cNvSpPr>
          <p:nvPr/>
        </p:nvSpPr>
        <p:spPr>
          <a:xfrm>
            <a:off x="45529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Единый бренд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4B3F41-8F1A-4EE7-8141-6DDE680FFEA9}"/>
              </a:ext>
            </a:extLst>
          </p:cNvPr>
          <p:cNvSpPr>
            <a:spLocks noGrp="1"/>
          </p:cNvSpPr>
          <p:nvPr/>
        </p:nvSpPr>
        <p:spPr>
          <a:xfrm>
            <a:off x="53911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06FAFCE-9595-434D-AFAF-16030FDA453B}"/>
              </a:ext>
            </a:extLst>
          </p:cNvPr>
          <p:cNvSpPr>
            <a:spLocks noGrp="1"/>
          </p:cNvSpPr>
          <p:nvPr/>
        </p:nvSpPr>
        <p:spPr>
          <a:xfrm>
            <a:off x="54387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43" name="Straight Connector 42">
            <a:extLst>
              <a:ext uri="{FF2B5EF4-FFF2-40B4-BE49-F238E27FC236}">
                <a16:creationId xmlns:a16="http://schemas.microsoft.com/office/drawing/2014/main" id="{CF01EE3F-717D-4A0C-969A-7D9B92C17B6E}"/>
              </a:ext>
            </a:extLst>
          </p:cNvPr>
          <p:cNvSpPr>
            <a:spLocks noGrp="1"/>
          </p:cNvSpPr>
          <p:nvPr/>
        </p:nvSpPr>
        <p:spPr>
          <a:xfrm>
            <a:off x="54673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802298C-6EDE-40C7-AC6A-75B494FE2D8F}"/>
              </a:ext>
            </a:extLst>
          </p:cNvPr>
          <p:cNvSpPr>
            <a:spLocks noGrp="1"/>
          </p:cNvSpPr>
          <p:nvPr/>
        </p:nvSpPr>
        <p:spPr>
          <a:xfrm>
            <a:off x="53911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7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6708BDB-592A-44D7-B0CB-00E29B34EFF6}"/>
              </a:ext>
            </a:extLst>
          </p:cNvPr>
          <p:cNvSpPr>
            <a:spLocks noGrp="1"/>
          </p:cNvSpPr>
          <p:nvPr/>
        </p:nvSpPr>
        <p:spPr>
          <a:xfrm>
            <a:off x="53911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Native AOT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694F68E-8857-4AA5-823E-D36B0F125328}"/>
              </a:ext>
            </a:extLst>
          </p:cNvPr>
          <p:cNvSpPr>
            <a:spLocks noGrp="1"/>
          </p:cNvSpPr>
          <p:nvPr/>
        </p:nvSpPr>
        <p:spPr>
          <a:xfrm>
            <a:off x="62293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2023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F14A3BD-4294-4453-973B-9CC2E62021C8}"/>
              </a:ext>
            </a:extLst>
          </p:cNvPr>
          <p:cNvSpPr>
            <a:spLocks noGrp="1"/>
          </p:cNvSpPr>
          <p:nvPr/>
        </p:nvSpPr>
        <p:spPr>
          <a:xfrm>
            <a:off x="62769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48" name="Straight Connector 47">
            <a:extLst>
              <a:ext uri="{FF2B5EF4-FFF2-40B4-BE49-F238E27FC236}">
                <a16:creationId xmlns:a16="http://schemas.microsoft.com/office/drawing/2014/main" id="{DBDA264F-2F29-4C80-B547-0E9ACDC7C2D4}"/>
              </a:ext>
            </a:extLst>
          </p:cNvPr>
          <p:cNvSpPr>
            <a:spLocks noGrp="1"/>
          </p:cNvSpPr>
          <p:nvPr/>
        </p:nvSpPr>
        <p:spPr>
          <a:xfrm>
            <a:off x="63055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50F8B84-769E-4A35-A351-2E603A119E86}"/>
              </a:ext>
            </a:extLst>
          </p:cNvPr>
          <p:cNvSpPr>
            <a:spLocks noGrp="1"/>
          </p:cNvSpPr>
          <p:nvPr/>
        </p:nvSpPr>
        <p:spPr>
          <a:xfrm>
            <a:off x="62293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8 LTS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3FB49A-A7F5-493A-BB7B-D11A42E27023}"/>
              </a:ext>
            </a:extLst>
          </p:cNvPr>
          <p:cNvSpPr>
            <a:spLocks noGrp="1"/>
          </p:cNvSpPr>
          <p:nvPr/>
        </p:nvSpPr>
        <p:spPr>
          <a:xfrm>
            <a:off x="62293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Dynamic PGO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EFAC8A-D095-48FD-853A-CFAEC679B944}"/>
              </a:ext>
            </a:extLst>
          </p:cNvPr>
          <p:cNvSpPr>
            <a:spLocks noGrp="1"/>
          </p:cNvSpPr>
          <p:nvPr/>
        </p:nvSpPr>
        <p:spPr>
          <a:xfrm>
            <a:off x="70675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F54FB1A-628B-4BC7-97F2-2E39254E7A3B}"/>
              </a:ext>
            </a:extLst>
          </p:cNvPr>
          <p:cNvSpPr>
            <a:spLocks noGrp="1"/>
          </p:cNvSpPr>
          <p:nvPr/>
        </p:nvSpPr>
        <p:spPr>
          <a:xfrm>
            <a:off x="7115175" y="198120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53" name="Straight Connector 52">
            <a:extLst>
              <a:ext uri="{FF2B5EF4-FFF2-40B4-BE49-F238E27FC236}">
                <a16:creationId xmlns:a16="http://schemas.microsoft.com/office/drawing/2014/main" id="{FA741BA7-3D77-44BA-A058-CC68F0955909}"/>
              </a:ext>
            </a:extLst>
          </p:cNvPr>
          <p:cNvSpPr>
            <a:spLocks noGrp="1"/>
          </p:cNvSpPr>
          <p:nvPr/>
        </p:nvSpPr>
        <p:spPr>
          <a:xfrm>
            <a:off x="71437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000EBCF-853A-4868-B6FA-E0901A4F5E39}"/>
              </a:ext>
            </a:extLst>
          </p:cNvPr>
          <p:cNvSpPr>
            <a:spLocks noGrp="1"/>
          </p:cNvSpPr>
          <p:nvPr/>
        </p:nvSpPr>
        <p:spPr>
          <a:xfrm>
            <a:off x="70675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10 LTS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C16A026-EFB2-4728-8319-0E98245CE0F3}"/>
              </a:ext>
            </a:extLst>
          </p:cNvPr>
          <p:cNvSpPr>
            <a:spLocks noGrp="1"/>
          </p:cNvSpPr>
          <p:nvPr/>
        </p:nvSpPr>
        <p:spPr>
          <a:xfrm>
            <a:off x="70675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JIT / escape</a:t>
            </a:r>
          </a:p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analysis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FC1E5F0-0977-4CEF-BB4F-8EAD797836D5}"/>
              </a:ext>
            </a:extLst>
          </p:cNvPr>
          <p:cNvSpPr>
            <a:spLocks noGrp="1"/>
          </p:cNvSpPr>
          <p:nvPr/>
        </p:nvSpPr>
        <p:spPr>
          <a:xfrm>
            <a:off x="7905750" y="173355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405DF92-6CAD-45F0-891A-9C2B9F5F4C50}"/>
              </a:ext>
            </a:extLst>
          </p:cNvPr>
          <p:cNvSpPr>
            <a:spLocks noGrp="1"/>
          </p:cNvSpPr>
          <p:nvPr/>
        </p:nvSpPr>
        <p:spPr>
          <a:xfrm>
            <a:off x="7953375" y="1981200"/>
            <a:ext cx="57150" cy="57150"/>
          </a:xfrm>
          <a:prstGeom prst="ellipse">
            <a:avLst/>
          </a:prstGeom>
          <a:solidFill>
            <a:srgbClr val="E59A38"/>
          </a:solidFill>
          <a:ln w="0">
            <a:noFill/>
          </a:ln>
        </p:spPr>
      </p:sp>
      <p:sp>
        <p:nvSpPr>
          <p:cNvPr id="58" name="Straight Connector 57">
            <a:extLst>
              <a:ext uri="{FF2B5EF4-FFF2-40B4-BE49-F238E27FC236}">
                <a16:creationId xmlns:a16="http://schemas.microsoft.com/office/drawing/2014/main" id="{898054AD-EE41-4406-A55E-899D8974109E}"/>
              </a:ext>
            </a:extLst>
          </p:cNvPr>
          <p:cNvSpPr>
            <a:spLocks noGrp="1"/>
          </p:cNvSpPr>
          <p:nvPr/>
        </p:nvSpPr>
        <p:spPr>
          <a:xfrm>
            <a:off x="7981950" y="203835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FB3518A-008F-4596-87E5-4218131D6C18}"/>
              </a:ext>
            </a:extLst>
          </p:cNvPr>
          <p:cNvSpPr>
            <a:spLocks noGrp="1"/>
          </p:cNvSpPr>
          <p:nvPr/>
        </p:nvSpPr>
        <p:spPr>
          <a:xfrm>
            <a:off x="7905750" y="222885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938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938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.NET 11 RC1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7DFADE9-4E89-4BD3-B6DC-12A042D1079F}"/>
              </a:ext>
            </a:extLst>
          </p:cNvPr>
          <p:cNvSpPr>
            <a:spLocks noGrp="1"/>
          </p:cNvSpPr>
          <p:nvPr/>
        </p:nvSpPr>
        <p:spPr>
          <a:xfrm>
            <a:off x="7905750" y="248602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Runtime Async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BB0546D-0041-4570-BD1F-6ADA11251B74}"/>
              </a:ext>
            </a:extLst>
          </p:cNvPr>
          <p:cNvSpPr>
            <a:spLocks noGrp="1"/>
          </p:cNvSpPr>
          <p:nvPr/>
        </p:nvSpPr>
        <p:spPr>
          <a:xfrm>
            <a:off x="381000" y="2867025"/>
            <a:ext cx="11430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650" b="1">
                <a:solidFill>
                  <a:srgbClr val="DC6D7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C6D76"/>
                </a:solidFill>
                <a:latin typeface="Arial"/>
                <a:ea typeface="Arial"/>
                <a:cs typeface="Arial"/>
              </a:rPr>
              <a:t>Go</a:t>
            </a:r>
          </a:p>
        </p:txBody>
      </p:sp>
      <p:sp>
        <p:nvSpPr>
          <p:cNvPr id="62" name="Straight Connector 61">
            <a:extLst>
              <a:ext uri="{FF2B5EF4-FFF2-40B4-BE49-F238E27FC236}">
                <a16:creationId xmlns:a16="http://schemas.microsoft.com/office/drawing/2014/main" id="{5D2BB1B2-2DB8-4030-AE3A-37364A54D279}"/>
              </a:ext>
            </a:extLst>
          </p:cNvPr>
          <p:cNvSpPr>
            <a:spLocks noGrp="1"/>
          </p:cNvSpPr>
          <p:nvPr/>
        </p:nvSpPr>
        <p:spPr>
          <a:xfrm>
            <a:off x="447675" y="3514725"/>
            <a:ext cx="7934325" cy="0"/>
          </a:xfrm>
          <a:prstGeom prst="line">
            <a:avLst/>
          </a:prstGeom>
          <a:noFill/>
          <a:ln w="13335">
            <a:solidFill>
              <a:srgbClr val="E2BFC1"/>
            </a:solidFill>
          </a:ln>
        </p:spPr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1C13850-A541-4C05-90B0-B8EFA4C9D540}"/>
              </a:ext>
            </a:extLst>
          </p:cNvPr>
          <p:cNvSpPr>
            <a:spLocks noGrp="1"/>
          </p:cNvSpPr>
          <p:nvPr/>
        </p:nvSpPr>
        <p:spPr>
          <a:xfrm>
            <a:off x="3619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2007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DC42E89-A6D3-4F7A-96F5-0B3B0B0352B6}"/>
              </a:ext>
            </a:extLst>
          </p:cNvPr>
          <p:cNvSpPr>
            <a:spLocks noGrp="1"/>
          </p:cNvSpPr>
          <p:nvPr/>
        </p:nvSpPr>
        <p:spPr>
          <a:xfrm>
            <a:off x="4095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217C7D3E-7F08-4849-9FAE-B8BC951B3858}"/>
              </a:ext>
            </a:extLst>
          </p:cNvPr>
          <p:cNvSpPr>
            <a:spLocks noGrp="1"/>
          </p:cNvSpPr>
          <p:nvPr/>
        </p:nvSpPr>
        <p:spPr>
          <a:xfrm>
            <a:off x="4381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1CFF0F5-F8E3-4340-BA3A-DA267420CDE6}"/>
              </a:ext>
            </a:extLst>
          </p:cNvPr>
          <p:cNvSpPr>
            <a:spLocks noGrp="1"/>
          </p:cNvSpPr>
          <p:nvPr/>
        </p:nvSpPr>
        <p:spPr>
          <a:xfrm>
            <a:off x="3619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Google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5E1B911-CC9D-4EDE-91A9-10ED3193149D}"/>
              </a:ext>
            </a:extLst>
          </p:cNvPr>
          <p:cNvSpPr>
            <a:spLocks noGrp="1"/>
          </p:cNvSpPr>
          <p:nvPr/>
        </p:nvSpPr>
        <p:spPr>
          <a:xfrm>
            <a:off x="3619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Старт проекта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5456F76-7A7C-431E-9E74-C3E0B5DE2414}"/>
              </a:ext>
            </a:extLst>
          </p:cNvPr>
          <p:cNvSpPr>
            <a:spLocks noGrp="1"/>
          </p:cNvSpPr>
          <p:nvPr/>
        </p:nvSpPr>
        <p:spPr>
          <a:xfrm>
            <a:off x="12001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2009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263EF23-7B15-4926-BD79-9CE795B8789E}"/>
              </a:ext>
            </a:extLst>
          </p:cNvPr>
          <p:cNvSpPr>
            <a:spLocks noGrp="1"/>
          </p:cNvSpPr>
          <p:nvPr/>
        </p:nvSpPr>
        <p:spPr>
          <a:xfrm>
            <a:off x="12477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70" name="Straight Connector 69">
            <a:extLst>
              <a:ext uri="{FF2B5EF4-FFF2-40B4-BE49-F238E27FC236}">
                <a16:creationId xmlns:a16="http://schemas.microsoft.com/office/drawing/2014/main" id="{48D3C98C-EA36-40DE-B9C6-C8B108DDAA0F}"/>
              </a:ext>
            </a:extLst>
          </p:cNvPr>
          <p:cNvSpPr>
            <a:spLocks noGrp="1"/>
          </p:cNvSpPr>
          <p:nvPr/>
        </p:nvSpPr>
        <p:spPr>
          <a:xfrm>
            <a:off x="12763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BAD57DB-B07E-428F-90CA-66A306C7600F}"/>
              </a:ext>
            </a:extLst>
          </p:cNvPr>
          <p:cNvSpPr>
            <a:spLocks noGrp="1"/>
          </p:cNvSpPr>
          <p:nvPr/>
        </p:nvSpPr>
        <p:spPr>
          <a:xfrm>
            <a:off x="12001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Анонс Go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EE66DBC-E8DC-4C2A-A853-9825104239A2}"/>
              </a:ext>
            </a:extLst>
          </p:cNvPr>
          <p:cNvSpPr>
            <a:spLocks noGrp="1"/>
          </p:cNvSpPr>
          <p:nvPr/>
        </p:nvSpPr>
        <p:spPr>
          <a:xfrm>
            <a:off x="12001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Open source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7489316-65C2-4FC4-8AFC-5DF3DADF4355}"/>
              </a:ext>
            </a:extLst>
          </p:cNvPr>
          <p:cNvSpPr>
            <a:spLocks noGrp="1"/>
          </p:cNvSpPr>
          <p:nvPr/>
        </p:nvSpPr>
        <p:spPr>
          <a:xfrm>
            <a:off x="20383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2012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FEC03F-9603-4D6D-8BE0-7D1DD63BB477}"/>
              </a:ext>
            </a:extLst>
          </p:cNvPr>
          <p:cNvSpPr>
            <a:spLocks noGrp="1"/>
          </p:cNvSpPr>
          <p:nvPr/>
        </p:nvSpPr>
        <p:spPr>
          <a:xfrm>
            <a:off x="20859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7784365-9148-45EF-A385-B7352F66E22E}"/>
              </a:ext>
            </a:extLst>
          </p:cNvPr>
          <p:cNvSpPr>
            <a:spLocks noGrp="1"/>
          </p:cNvSpPr>
          <p:nvPr/>
        </p:nvSpPr>
        <p:spPr>
          <a:xfrm>
            <a:off x="21145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4110B21-3B7D-4497-93B9-B395B8BB298F}"/>
              </a:ext>
            </a:extLst>
          </p:cNvPr>
          <p:cNvSpPr>
            <a:spLocks noGrp="1"/>
          </p:cNvSpPr>
          <p:nvPr/>
        </p:nvSpPr>
        <p:spPr>
          <a:xfrm>
            <a:off x="20383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39DA990-C0D8-4C3E-B901-DF3D9EF2CE05}"/>
              </a:ext>
            </a:extLst>
          </p:cNvPr>
          <p:cNvSpPr>
            <a:spLocks noGrp="1"/>
          </p:cNvSpPr>
          <p:nvPr/>
        </p:nvSpPr>
        <p:spPr>
          <a:xfrm>
            <a:off x="20383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Стабильный API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069D553-5154-4075-9198-61BA225A9F4F}"/>
              </a:ext>
            </a:extLst>
          </p:cNvPr>
          <p:cNvSpPr>
            <a:spLocks noGrp="1"/>
          </p:cNvSpPr>
          <p:nvPr/>
        </p:nvSpPr>
        <p:spPr>
          <a:xfrm>
            <a:off x="28765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2015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98A4DFD-75FB-4255-8BF2-D79CC4AC0F68}"/>
              </a:ext>
            </a:extLst>
          </p:cNvPr>
          <p:cNvSpPr>
            <a:spLocks noGrp="1"/>
          </p:cNvSpPr>
          <p:nvPr/>
        </p:nvSpPr>
        <p:spPr>
          <a:xfrm>
            <a:off x="29241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80" name="Straight Connector 79">
            <a:extLst>
              <a:ext uri="{FF2B5EF4-FFF2-40B4-BE49-F238E27FC236}">
                <a16:creationId xmlns:a16="http://schemas.microsoft.com/office/drawing/2014/main" id="{D112BD24-9F29-45A8-A30E-E4A248FCC326}"/>
              </a:ext>
            </a:extLst>
          </p:cNvPr>
          <p:cNvSpPr>
            <a:spLocks noGrp="1"/>
          </p:cNvSpPr>
          <p:nvPr/>
        </p:nvSpPr>
        <p:spPr>
          <a:xfrm>
            <a:off x="29527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28E2DCE-70CD-42F6-87AD-B8842B089C77}"/>
              </a:ext>
            </a:extLst>
          </p:cNvPr>
          <p:cNvSpPr>
            <a:spLocks noGrp="1"/>
          </p:cNvSpPr>
          <p:nvPr/>
        </p:nvSpPr>
        <p:spPr>
          <a:xfrm>
            <a:off x="28765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8CB14AE-D5EE-4A6E-B87D-8C4CC770052B}"/>
              </a:ext>
            </a:extLst>
          </p:cNvPr>
          <p:cNvSpPr>
            <a:spLocks noGrp="1"/>
          </p:cNvSpPr>
          <p:nvPr/>
        </p:nvSpPr>
        <p:spPr>
          <a:xfrm>
            <a:off x="28765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Компилятор</a:t>
            </a:r>
          </a:p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на Go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1ADC7C2-9FF2-47AD-A0E0-EFF746F2C6F6}"/>
              </a:ext>
            </a:extLst>
          </p:cNvPr>
          <p:cNvSpPr>
            <a:spLocks noGrp="1"/>
          </p:cNvSpPr>
          <p:nvPr/>
        </p:nvSpPr>
        <p:spPr>
          <a:xfrm>
            <a:off x="37147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2018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E4153E2-A72A-40B0-9CD9-072A99483278}"/>
              </a:ext>
            </a:extLst>
          </p:cNvPr>
          <p:cNvSpPr>
            <a:spLocks noGrp="1"/>
          </p:cNvSpPr>
          <p:nvPr/>
        </p:nvSpPr>
        <p:spPr>
          <a:xfrm>
            <a:off x="37623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85" name="Straight Connector 84">
            <a:extLst>
              <a:ext uri="{FF2B5EF4-FFF2-40B4-BE49-F238E27FC236}">
                <a16:creationId xmlns:a16="http://schemas.microsoft.com/office/drawing/2014/main" id="{0AE83986-22A4-45A2-8D9B-4D11864D565C}"/>
              </a:ext>
            </a:extLst>
          </p:cNvPr>
          <p:cNvSpPr>
            <a:spLocks noGrp="1"/>
          </p:cNvSpPr>
          <p:nvPr/>
        </p:nvSpPr>
        <p:spPr>
          <a:xfrm>
            <a:off x="37909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EC7E5BF-F387-4371-9C64-FD76897BDBA4}"/>
              </a:ext>
            </a:extLst>
          </p:cNvPr>
          <p:cNvSpPr>
            <a:spLocks noGrp="1"/>
          </p:cNvSpPr>
          <p:nvPr/>
        </p:nvSpPr>
        <p:spPr>
          <a:xfrm>
            <a:off x="37147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1.11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E9317A8-9818-448F-B5EC-D0AB5D8AEC8C}"/>
              </a:ext>
            </a:extLst>
          </p:cNvPr>
          <p:cNvSpPr>
            <a:spLocks noGrp="1"/>
          </p:cNvSpPr>
          <p:nvPr/>
        </p:nvSpPr>
        <p:spPr>
          <a:xfrm>
            <a:off x="37147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Модули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78BEBAE-B129-4B24-B962-55D2FC44A04F}"/>
              </a:ext>
            </a:extLst>
          </p:cNvPr>
          <p:cNvSpPr>
            <a:spLocks noGrp="1"/>
          </p:cNvSpPr>
          <p:nvPr/>
        </p:nvSpPr>
        <p:spPr>
          <a:xfrm>
            <a:off x="45529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2022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0A63739-1553-4E14-865E-EBF0EE94E69A}"/>
              </a:ext>
            </a:extLst>
          </p:cNvPr>
          <p:cNvSpPr>
            <a:spLocks noGrp="1"/>
          </p:cNvSpPr>
          <p:nvPr/>
        </p:nvSpPr>
        <p:spPr>
          <a:xfrm>
            <a:off x="46005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90" name="Straight Connector 89">
            <a:extLst>
              <a:ext uri="{FF2B5EF4-FFF2-40B4-BE49-F238E27FC236}">
                <a16:creationId xmlns:a16="http://schemas.microsoft.com/office/drawing/2014/main" id="{56CDE31F-14B8-44D3-88F3-53FD038B12E0}"/>
              </a:ext>
            </a:extLst>
          </p:cNvPr>
          <p:cNvSpPr>
            <a:spLocks noGrp="1"/>
          </p:cNvSpPr>
          <p:nvPr/>
        </p:nvSpPr>
        <p:spPr>
          <a:xfrm>
            <a:off x="46291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E5F7DB-2E32-4725-9B12-8F5CC56652FE}"/>
              </a:ext>
            </a:extLst>
          </p:cNvPr>
          <p:cNvSpPr>
            <a:spLocks noGrp="1"/>
          </p:cNvSpPr>
          <p:nvPr/>
        </p:nvSpPr>
        <p:spPr>
          <a:xfrm>
            <a:off x="45529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1.18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22D1166-69AF-47A7-A349-27B0E509EC46}"/>
              </a:ext>
            </a:extLst>
          </p:cNvPr>
          <p:cNvSpPr>
            <a:spLocks noGrp="1"/>
          </p:cNvSpPr>
          <p:nvPr/>
        </p:nvSpPr>
        <p:spPr>
          <a:xfrm>
            <a:off x="45529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Generics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1052F6B-E140-4EAD-87F4-5498413A146A}"/>
              </a:ext>
            </a:extLst>
          </p:cNvPr>
          <p:cNvSpPr>
            <a:spLocks noGrp="1"/>
          </p:cNvSpPr>
          <p:nvPr/>
        </p:nvSpPr>
        <p:spPr>
          <a:xfrm>
            <a:off x="53911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2023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893E23AE-54F2-4FDD-8BF1-3869A5B68B55}"/>
              </a:ext>
            </a:extLst>
          </p:cNvPr>
          <p:cNvSpPr>
            <a:spLocks noGrp="1"/>
          </p:cNvSpPr>
          <p:nvPr/>
        </p:nvSpPr>
        <p:spPr>
          <a:xfrm>
            <a:off x="54387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95" name="Straight Connector 94">
            <a:extLst>
              <a:ext uri="{FF2B5EF4-FFF2-40B4-BE49-F238E27FC236}">
                <a16:creationId xmlns:a16="http://schemas.microsoft.com/office/drawing/2014/main" id="{8299035A-A8A4-4765-BCE9-B5857070E1C3}"/>
              </a:ext>
            </a:extLst>
          </p:cNvPr>
          <p:cNvSpPr>
            <a:spLocks noGrp="1"/>
          </p:cNvSpPr>
          <p:nvPr/>
        </p:nvSpPr>
        <p:spPr>
          <a:xfrm>
            <a:off x="54673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AF0D4B7-230D-4A17-9274-5291F5936902}"/>
              </a:ext>
            </a:extLst>
          </p:cNvPr>
          <p:cNvSpPr>
            <a:spLocks noGrp="1"/>
          </p:cNvSpPr>
          <p:nvPr/>
        </p:nvSpPr>
        <p:spPr>
          <a:xfrm>
            <a:off x="53911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1.21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F93572B-46C2-4B1F-AAB0-6C337D045DD0}"/>
              </a:ext>
            </a:extLst>
          </p:cNvPr>
          <p:cNvSpPr>
            <a:spLocks noGrp="1"/>
          </p:cNvSpPr>
          <p:nvPr/>
        </p:nvSpPr>
        <p:spPr>
          <a:xfrm>
            <a:off x="53911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PGO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06E652C-53B8-44D8-B723-CB853645F36E}"/>
              </a:ext>
            </a:extLst>
          </p:cNvPr>
          <p:cNvSpPr>
            <a:spLocks noGrp="1"/>
          </p:cNvSpPr>
          <p:nvPr/>
        </p:nvSpPr>
        <p:spPr>
          <a:xfrm>
            <a:off x="62293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2024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CB828922-51C4-418A-B10B-D9521AB3E3C5}"/>
              </a:ext>
            </a:extLst>
          </p:cNvPr>
          <p:cNvSpPr>
            <a:spLocks noGrp="1"/>
          </p:cNvSpPr>
          <p:nvPr/>
        </p:nvSpPr>
        <p:spPr>
          <a:xfrm>
            <a:off x="62769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100" name="Straight Connector 99">
            <a:extLst>
              <a:ext uri="{FF2B5EF4-FFF2-40B4-BE49-F238E27FC236}">
                <a16:creationId xmlns:a16="http://schemas.microsoft.com/office/drawing/2014/main" id="{4C28EE83-98C4-407B-B405-EAFE3DB9A0C9}"/>
              </a:ext>
            </a:extLst>
          </p:cNvPr>
          <p:cNvSpPr>
            <a:spLocks noGrp="1"/>
          </p:cNvSpPr>
          <p:nvPr/>
        </p:nvSpPr>
        <p:spPr>
          <a:xfrm>
            <a:off x="63055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3EAE8EE-8F9F-4C48-8E9D-93F66A67DA4F}"/>
              </a:ext>
            </a:extLst>
          </p:cNvPr>
          <p:cNvSpPr>
            <a:spLocks noGrp="1"/>
          </p:cNvSpPr>
          <p:nvPr/>
        </p:nvSpPr>
        <p:spPr>
          <a:xfrm>
            <a:off x="62293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1.22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062D69-98FF-484B-92AE-01E5BA32D8ED}"/>
              </a:ext>
            </a:extLst>
          </p:cNvPr>
          <p:cNvSpPr>
            <a:spLocks noGrp="1"/>
          </p:cNvSpPr>
          <p:nvPr/>
        </p:nvSpPr>
        <p:spPr>
          <a:xfrm>
            <a:off x="62293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Переменные</a:t>
            </a:r>
          </a:p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итераций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30AD1EA-8500-46ED-850E-A44433B7DD8C}"/>
              </a:ext>
            </a:extLst>
          </p:cNvPr>
          <p:cNvSpPr>
            <a:spLocks noGrp="1"/>
          </p:cNvSpPr>
          <p:nvPr/>
        </p:nvSpPr>
        <p:spPr>
          <a:xfrm>
            <a:off x="70675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2025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043997BE-A9B0-4736-B9DF-FCC925B5A3BD}"/>
              </a:ext>
            </a:extLst>
          </p:cNvPr>
          <p:cNvSpPr>
            <a:spLocks noGrp="1"/>
          </p:cNvSpPr>
          <p:nvPr/>
        </p:nvSpPr>
        <p:spPr>
          <a:xfrm>
            <a:off x="7115175" y="3486150"/>
            <a:ext cx="57150" cy="57150"/>
          </a:xfrm>
          <a:prstGeom prst="ellipse">
            <a:avLst/>
          </a:prstGeom>
          <a:solidFill>
            <a:srgbClr val="E87980"/>
          </a:solidFill>
          <a:ln w="0">
            <a:noFill/>
          </a:ln>
        </p:spPr>
      </p:sp>
      <p:sp>
        <p:nvSpPr>
          <p:cNvPr id="105" name="Straight Connector 104">
            <a:extLst>
              <a:ext uri="{FF2B5EF4-FFF2-40B4-BE49-F238E27FC236}">
                <a16:creationId xmlns:a16="http://schemas.microsoft.com/office/drawing/2014/main" id="{3DCE7093-2265-4A77-8CA6-4B82B76C9B1F}"/>
              </a:ext>
            </a:extLst>
          </p:cNvPr>
          <p:cNvSpPr>
            <a:spLocks noGrp="1"/>
          </p:cNvSpPr>
          <p:nvPr/>
        </p:nvSpPr>
        <p:spPr>
          <a:xfrm>
            <a:off x="71437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E15A62A-D5D6-4E99-9404-A8EA70648FF9}"/>
              </a:ext>
            </a:extLst>
          </p:cNvPr>
          <p:cNvSpPr>
            <a:spLocks noGrp="1"/>
          </p:cNvSpPr>
          <p:nvPr/>
        </p:nvSpPr>
        <p:spPr>
          <a:xfrm>
            <a:off x="70675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013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1.24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8A04D6D-6ACF-45C9-A1F4-6DA2463658B3}"/>
              </a:ext>
            </a:extLst>
          </p:cNvPr>
          <p:cNvSpPr>
            <a:spLocks noGrp="1"/>
          </p:cNvSpPr>
          <p:nvPr/>
        </p:nvSpPr>
        <p:spPr>
          <a:xfrm>
            <a:off x="70675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Swiss Tables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39F52F0-6F13-4249-BDFB-0EE9D8CD756B}"/>
              </a:ext>
            </a:extLst>
          </p:cNvPr>
          <p:cNvSpPr>
            <a:spLocks noGrp="1"/>
          </p:cNvSpPr>
          <p:nvPr/>
        </p:nvSpPr>
        <p:spPr>
          <a:xfrm>
            <a:off x="7905750" y="3238500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1275" b="1">
                <a:solidFill>
                  <a:srgbClr val="A2752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A27525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1835C699-BACF-4755-B1F7-87A4B50C8313}"/>
              </a:ext>
            </a:extLst>
          </p:cNvPr>
          <p:cNvSpPr>
            <a:spLocks noGrp="1"/>
          </p:cNvSpPr>
          <p:nvPr/>
        </p:nvSpPr>
        <p:spPr>
          <a:xfrm>
            <a:off x="7953375" y="3486150"/>
            <a:ext cx="57150" cy="57150"/>
          </a:xfrm>
          <a:prstGeom prst="ellipse">
            <a:avLst/>
          </a:prstGeom>
          <a:solidFill>
            <a:srgbClr val="E59A38"/>
          </a:solidFill>
          <a:ln w="0">
            <a:noFill/>
          </a:ln>
        </p:spPr>
      </p:sp>
      <p:sp>
        <p:nvSpPr>
          <p:cNvPr id="110" name="Straight Connector 109">
            <a:extLst>
              <a:ext uri="{FF2B5EF4-FFF2-40B4-BE49-F238E27FC236}">
                <a16:creationId xmlns:a16="http://schemas.microsoft.com/office/drawing/2014/main" id="{6A843766-8714-4DA1-A3AA-374D1794537C}"/>
              </a:ext>
            </a:extLst>
          </p:cNvPr>
          <p:cNvSpPr>
            <a:spLocks noGrp="1"/>
          </p:cNvSpPr>
          <p:nvPr/>
        </p:nvSpPr>
        <p:spPr>
          <a:xfrm>
            <a:off x="7981950" y="3543300"/>
            <a:ext cx="0" cy="104775"/>
          </a:xfrm>
          <a:prstGeom prst="line">
            <a:avLst/>
          </a:prstGeom>
          <a:noFill/>
          <a:ln w="9525">
            <a:solidFill>
              <a:srgbClr val="E87980"/>
            </a:solidFill>
          </a:ln>
        </p:spPr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8EEC597-00BB-4B25-8F71-8F6CA74539B0}"/>
              </a:ext>
            </a:extLst>
          </p:cNvPr>
          <p:cNvSpPr>
            <a:spLocks noGrp="1"/>
          </p:cNvSpPr>
          <p:nvPr/>
        </p:nvSpPr>
        <p:spPr>
          <a:xfrm>
            <a:off x="7905750" y="3733800"/>
            <a:ext cx="8191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938" b="1">
                <a:solidFill>
                  <a:srgbClr val="D76773"/>
                </a:solidFill>
                <a:latin typeface="Arial"/>
                <a:ea typeface="Arial"/>
                <a:cs typeface="Arial"/>
              </a:defRPr>
            </a:pPr>
            <a:r>
              <a:rPr sz="938" b="1">
                <a:solidFill>
                  <a:srgbClr val="D76773"/>
                </a:solidFill>
                <a:latin typeface="Arial"/>
                <a:ea typeface="Arial"/>
                <a:cs typeface="Arial"/>
              </a:rPr>
              <a:t>Go 1.26 / 1.27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C74E00-E301-48DF-AB67-92F44940E4B9}"/>
              </a:ext>
            </a:extLst>
          </p:cNvPr>
          <p:cNvSpPr>
            <a:spLocks noGrp="1"/>
          </p:cNvSpPr>
          <p:nvPr/>
        </p:nvSpPr>
        <p:spPr>
          <a:xfrm>
            <a:off x="7905750" y="3990975"/>
            <a:ext cx="8001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Green Tea GC</a:t>
            </a:r>
          </a:p>
          <a:p>
            <a:pPr>
              <a:defRPr sz="863" b="0">
                <a:solidFill>
                  <a:srgbClr val="686B74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686B74"/>
                </a:solidFill>
                <a:latin typeface="Arial"/>
                <a:ea typeface="Arial"/>
                <a:cs typeface="Arial"/>
              </a:rPr>
              <a:t>SIMD: эксп.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3246468-648B-4C4C-936A-9138B0FBE036}"/>
              </a:ext>
            </a:extLst>
          </p:cNvPr>
          <p:cNvSpPr>
            <a:spLocks noGrp="1"/>
          </p:cNvSpPr>
          <p:nvPr/>
        </p:nvSpPr>
        <p:spPr>
          <a:xfrm>
            <a:off x="8801100" y="4867275"/>
            <a:ext cx="171450" cy="133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67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675" b="0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</a:t>
            </a:r>
            <a:r>
              <a:rPr lang="ru-RU" sz="675" b="0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3</a:t>
            </a:r>
            <a:endParaRPr sz="675" b="0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63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7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21031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dirty="0"/>
              <a:t>04</a:t>
            </a:r>
            <a:endParaRPr dirty="0"/>
          </a:p>
        </p:txBody>
      </p:sp>
      <p:sp>
        <p:nvSpPr>
          <p:cNvPr id="431" name="Google Shape;431;p47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Фундаментальные отличия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432" name="Google Shape;432;p4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683" y="3315400"/>
            <a:ext cx="808439" cy="52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683" y="1930450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47"/>
          <p:cNvSpPr/>
          <p:nvPr/>
        </p:nvSpPr>
        <p:spPr>
          <a:xfrm>
            <a:off x="190525" y="950325"/>
            <a:ext cx="4315200" cy="3397800"/>
          </a:xfrm>
          <a:prstGeom prst="roundRect">
            <a:avLst>
              <a:gd name="adj" fmla="val 3240"/>
            </a:avLst>
          </a:prstGeom>
          <a:noFill/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47"/>
          <p:cNvSpPr/>
          <p:nvPr/>
        </p:nvSpPr>
        <p:spPr>
          <a:xfrm>
            <a:off x="1827925" y="804675"/>
            <a:ext cx="1040400" cy="291300"/>
          </a:xfrm>
          <a:prstGeom prst="roundRect">
            <a:avLst>
              <a:gd name="adj" fmla="val 23172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build time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436" name="Google Shape;436;p47"/>
          <p:cNvSpPr/>
          <p:nvPr/>
        </p:nvSpPr>
        <p:spPr>
          <a:xfrm>
            <a:off x="4634400" y="950325"/>
            <a:ext cx="4315200" cy="3397800"/>
          </a:xfrm>
          <a:prstGeom prst="roundRect">
            <a:avLst>
              <a:gd name="adj" fmla="val 3240"/>
            </a:avLst>
          </a:prstGeom>
          <a:noFill/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7"/>
          <p:cNvSpPr/>
          <p:nvPr/>
        </p:nvSpPr>
        <p:spPr>
          <a:xfrm>
            <a:off x="6319800" y="804675"/>
            <a:ext cx="944400" cy="291300"/>
          </a:xfrm>
          <a:prstGeom prst="roundRect">
            <a:avLst>
              <a:gd name="adj" fmla="val 23172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run time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438" name="Google Shape;438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018361" y="1845440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7"/>
          <p:cNvSpPr/>
          <p:nvPr/>
        </p:nvSpPr>
        <p:spPr>
          <a:xfrm>
            <a:off x="4759175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compile </a:t>
            </a:r>
            <a:endParaRPr>
              <a:solidFill>
                <a:srgbClr val="D8DB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IL to IR</a:t>
            </a:r>
            <a:endParaRPr>
              <a:solidFill>
                <a:srgbClr val="D8DBE8"/>
              </a:solidFill>
            </a:endParaRPr>
          </a:p>
        </p:txBody>
      </p:sp>
      <p:pic>
        <p:nvPicPr>
          <p:cNvPr id="440" name="Google Shape;440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415211" y="1845440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47"/>
          <p:cNvSpPr/>
          <p:nvPr/>
        </p:nvSpPr>
        <p:spPr>
          <a:xfrm>
            <a:off x="6156000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optimize IR and emit asm</a:t>
            </a:r>
            <a:endParaRPr>
              <a:solidFill>
                <a:srgbClr val="D8DBE8"/>
              </a:solidFill>
            </a:endParaRPr>
          </a:p>
        </p:txBody>
      </p:sp>
      <p:sp>
        <p:nvSpPr>
          <p:cNvPr id="442" name="Google Shape;442;p47"/>
          <p:cNvSpPr/>
          <p:nvPr/>
        </p:nvSpPr>
        <p:spPr>
          <a:xfrm>
            <a:off x="7552825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execute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asm</a:t>
            </a:r>
            <a:endParaRPr>
              <a:solidFill>
                <a:srgbClr val="D8DBE8"/>
              </a:solidFill>
            </a:endParaRPr>
          </a:p>
        </p:txBody>
      </p:sp>
      <p:sp>
        <p:nvSpPr>
          <p:cNvPr id="443" name="Google Shape;443;p47"/>
          <p:cNvSpPr/>
          <p:nvPr/>
        </p:nvSpPr>
        <p:spPr>
          <a:xfrm>
            <a:off x="4759175" y="2757148"/>
            <a:ext cx="1272000" cy="11691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execute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asm</a:t>
            </a:r>
            <a:endParaRPr>
              <a:solidFill>
                <a:srgbClr val="D8DBE8"/>
              </a:solidFill>
            </a:endParaRPr>
          </a:p>
        </p:txBody>
      </p:sp>
      <p:pic>
        <p:nvPicPr>
          <p:cNvPr id="444" name="Google Shape;444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574486" y="1845440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7"/>
          <p:cNvSpPr/>
          <p:nvPr/>
        </p:nvSpPr>
        <p:spPr>
          <a:xfrm>
            <a:off x="315300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source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code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446" name="Google Shape;446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2970691" y="1845440"/>
            <a:ext cx="5390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7"/>
          <p:cNvSpPr/>
          <p:nvPr/>
        </p:nvSpPr>
        <p:spPr>
          <a:xfrm>
            <a:off x="1712125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compile code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448" name="Google Shape;448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574486" y="323038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7"/>
          <p:cNvSpPr/>
          <p:nvPr/>
        </p:nvSpPr>
        <p:spPr>
          <a:xfrm>
            <a:off x="315300" y="2757148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source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code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450" name="Google Shape;450;p4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2971336" y="323038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7"/>
          <p:cNvSpPr/>
          <p:nvPr/>
        </p:nvSpPr>
        <p:spPr>
          <a:xfrm>
            <a:off x="1712125" y="2757148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compile code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452" name="Google Shape;452;p47"/>
          <p:cNvSpPr/>
          <p:nvPr/>
        </p:nvSpPr>
        <p:spPr>
          <a:xfrm>
            <a:off x="3108950" y="2757148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asm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453" name="Google Shape;453;p47"/>
          <p:cNvSpPr/>
          <p:nvPr/>
        </p:nvSpPr>
        <p:spPr>
          <a:xfrm>
            <a:off x="3108950" y="1372202"/>
            <a:ext cx="1272000" cy="11691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byte code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or IL or some other</a:t>
            </a:r>
            <a:endParaRPr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11CB19E-7B09-5D68-3E1A-F425B61A2911}"/>
              </a:ext>
            </a:extLst>
          </p:cNvPr>
          <p:cNvSpPr>
            <a:spLocks noGrp="1"/>
          </p:cNvSpPr>
          <p:nvPr/>
        </p:nvSpPr>
        <p:spPr>
          <a:xfrm>
            <a:off x="4648200" y="952500"/>
            <a:ext cx="4229100" cy="3305175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1B177036-C18A-4C37-BC48-FF1D548B0FAA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.NET: вызов метода через интерфейс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CADF70A-FE02-44F6-B428-B4035F964223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9315C40-089E-43BD-8A57-F7A53A61ABE1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F89C7C15-5784-4D5F-A9E2-B6D145EB614C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191000" cy="3305175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AF23760-1582-4695-9D85-71CBD89BF2E4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5E00914-4BE0-47EF-8B41-AF85E5698A47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D887B05-6F7D-4FB6-B70A-0D967EFC4CF8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F232355-BCBE-4748-8A1C-D966367BC0A4}"/>
              </a:ext>
            </a:extLst>
          </p:cNvPr>
          <p:cNvSpPr>
            <a:spLocks noGrp="1"/>
          </p:cNvSpPr>
          <p:nvPr/>
        </p:nvSpPr>
        <p:spPr>
          <a:xfrm>
            <a:off x="48196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E49DF06-7A15-4901-ADF1-4C395D14B728}"/>
              </a:ext>
            </a:extLst>
          </p:cNvPr>
          <p:cNvSpPr>
            <a:spLocks noGrp="1"/>
          </p:cNvSpPr>
          <p:nvPr/>
        </p:nvSpPr>
        <p:spPr>
          <a:xfrm>
            <a:off x="50482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0B3B2D-1E9F-43A3-BCD2-2DF73446FC7C}"/>
              </a:ext>
            </a:extLst>
          </p:cNvPr>
          <p:cNvSpPr>
            <a:spLocks noGrp="1"/>
          </p:cNvSpPr>
          <p:nvPr/>
        </p:nvSpPr>
        <p:spPr>
          <a:xfrm>
            <a:off x="52768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4F1E364-C69E-4BD6-B807-75B7B0DE8468}"/>
              </a:ext>
            </a:extLst>
          </p:cNvPr>
          <p:cNvSpPr>
            <a:spLocks noGrp="1"/>
          </p:cNvSpPr>
          <p:nvPr/>
        </p:nvSpPr>
        <p:spPr>
          <a:xfrm>
            <a:off x="1219200" y="1057275"/>
            <a:ext cx="2857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Код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C15BDEF-9367-4CFE-B061-F39143097279}"/>
              </a:ext>
            </a:extLst>
          </p:cNvPr>
          <p:cNvSpPr>
            <a:spLocks noGrp="1"/>
          </p:cNvSpPr>
          <p:nvPr/>
        </p:nvSpPr>
        <p:spPr>
          <a:xfrm>
            <a:off x="56007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ASM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EA3ED28-CFCF-4032-A6F5-1147A8A55E50}"/>
              </a:ext>
            </a:extLst>
          </p:cNvPr>
          <p:cNvSpPr>
            <a:spLocks noGrp="1"/>
          </p:cNvSpPr>
          <p:nvPr/>
        </p:nvSpPr>
        <p:spPr>
          <a:xfrm>
            <a:off x="438150" y="14192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2A6F210-7F08-4E6B-AFC9-EF0E939BAEE6}"/>
              </a:ext>
            </a:extLst>
          </p:cNvPr>
          <p:cNvSpPr>
            <a:spLocks noGrp="1"/>
          </p:cNvSpPr>
          <p:nvPr/>
        </p:nvSpPr>
        <p:spPr>
          <a:xfrm>
            <a:off x="438150" y="16002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{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AD246FE-2450-4D58-9AF3-2CDB99032EBE}"/>
              </a:ext>
            </a:extLst>
          </p:cNvPr>
          <p:cNvSpPr>
            <a:spLocks noGrp="1"/>
          </p:cNvSpPr>
          <p:nvPr/>
        </p:nvSpPr>
        <p:spPr>
          <a:xfrm>
            <a:off x="438150" y="17811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Process(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v);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4969140-9C30-4317-9534-F5A4EC3AEEDD}"/>
              </a:ext>
            </a:extLst>
          </p:cNvPr>
          <p:cNvSpPr>
            <a:spLocks noGrp="1"/>
          </p:cNvSpPr>
          <p:nvPr/>
        </p:nvSpPr>
        <p:spPr>
          <a:xfrm>
            <a:off x="438150" y="19621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C3DD098-924F-4B8D-BC0B-82B381B8A4A2}"/>
              </a:ext>
            </a:extLst>
          </p:cNvPr>
          <p:cNvSpPr>
            <a:spLocks noGrp="1"/>
          </p:cNvSpPr>
          <p:nvPr/>
        </p:nvSpPr>
        <p:spPr>
          <a:xfrm>
            <a:off x="438150" y="21431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A63CB46-6ED0-408C-A7EE-D987AA1557B5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sealed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class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Counter : IProcessor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6CD274A-BAD0-48C8-9701-1710BD992E64}"/>
              </a:ext>
            </a:extLst>
          </p:cNvPr>
          <p:cNvSpPr>
            <a:spLocks noGrp="1"/>
          </p:cNvSpPr>
          <p:nvPr/>
        </p:nvSpPr>
        <p:spPr>
          <a:xfrm>
            <a:off x="438150" y="25050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{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4DE8232-8208-437E-A8C3-17D22F24D680}"/>
              </a:ext>
            </a:extLst>
          </p:cNvPr>
          <p:cNvSpPr>
            <a:spLocks noGrp="1"/>
          </p:cNvSpPr>
          <p:nvPr/>
        </p:nvSpPr>
        <p:spPr>
          <a:xfrm>
            <a:off x="438150" y="26860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public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Bias = 7;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9422884-4C8D-4296-8E9D-6A48BCEF3867}"/>
              </a:ext>
            </a:extLst>
          </p:cNvPr>
          <p:cNvSpPr>
            <a:spLocks noGrp="1"/>
          </p:cNvSpPr>
          <p:nvPr/>
        </p:nvSpPr>
        <p:spPr>
          <a:xfrm>
            <a:off x="438150" y="28670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public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Process(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v) =&gt; v + Bias;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A7F2182-7E84-44D9-BBBB-7DDB44C7A7C3}"/>
              </a:ext>
            </a:extLst>
          </p:cNvPr>
          <p:cNvSpPr>
            <a:spLocks noGrp="1"/>
          </p:cNvSpPr>
          <p:nvPr/>
        </p:nvSpPr>
        <p:spPr>
          <a:xfrm>
            <a:off x="438150" y="30480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C0136A2-EE1B-4E90-9008-6CCCD85C6A44}"/>
              </a:ext>
            </a:extLst>
          </p:cNvPr>
          <p:cNvSpPr>
            <a:spLocks noGrp="1"/>
          </p:cNvSpPr>
          <p:nvPr/>
        </p:nvSpPr>
        <p:spPr>
          <a:xfrm>
            <a:off x="438150" y="32289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48F8996-7EE9-4BE6-B163-A4C2768D3594}"/>
              </a:ext>
            </a:extLst>
          </p:cNvPr>
          <p:cNvSpPr>
            <a:spLocks noGrp="1"/>
          </p:cNvSpPr>
          <p:nvPr/>
        </p:nvSpPr>
        <p:spPr>
          <a:xfrm>
            <a:off x="438150" y="34099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static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Run(IProcessor p)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BF94B4D-E51A-4B54-B44D-4601963C71AF}"/>
              </a:ext>
            </a:extLst>
          </p:cNvPr>
          <p:cNvSpPr>
            <a:spLocks noGrp="1"/>
          </p:cNvSpPr>
          <p:nvPr/>
        </p:nvSpPr>
        <p:spPr>
          <a:xfrm>
            <a:off x="438150" y="35909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=&gt; p.Process(42) + 1;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FD53D35-8C53-4E6D-BF80-2210E7DE950C}"/>
              </a:ext>
            </a:extLst>
          </p:cNvPr>
          <p:cNvSpPr>
            <a:spLocks noGrp="1"/>
          </p:cNvSpPr>
          <p:nvPr/>
        </p:nvSpPr>
        <p:spPr>
          <a:xfrm>
            <a:off x="4819650" y="1419225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= p,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тип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объекта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—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через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[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E9FE12-B68C-4B3A-8C23-93485C8BD296}"/>
              </a:ext>
            </a:extLst>
          </p:cNvPr>
          <p:cNvSpPr>
            <a:spLocks noGrp="1"/>
          </p:cNvSpPr>
          <p:nvPr/>
        </p:nvSpPr>
        <p:spPr>
          <a:xfrm>
            <a:off x="4819650" y="1609725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mov r11, 0x7f78fd0e0048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294CEAA-DD4F-4F0C-A2BD-BC2BA565F8D3}"/>
              </a:ext>
            </a:extLst>
          </p:cNvPr>
          <p:cNvSpPr>
            <a:spLocks noGrp="1"/>
          </p:cNvSpPr>
          <p:nvPr/>
        </p:nvSpPr>
        <p:spPr>
          <a:xfrm>
            <a:off x="4819650" y="1800225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mov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esi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42            ;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аргумент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v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47D966-9A2C-4011-8731-711BE90CDFAD}"/>
              </a:ext>
            </a:extLst>
          </p:cNvPr>
          <p:cNvSpPr>
            <a:spLocks noGrp="1"/>
          </p:cNvSpPr>
          <p:nvPr/>
        </p:nvSpPr>
        <p:spPr>
          <a:xfrm>
            <a:off x="4819650" y="1990725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call [r11]             ;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диспетчеризация</a:t>
            </a:r>
            <a:endParaRPr dirty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EBDD603-5277-4190-A0CB-6577C40DB6BC}"/>
              </a:ext>
            </a:extLst>
          </p:cNvPr>
          <p:cNvSpPr>
            <a:spLocks noGrp="1"/>
          </p:cNvSpPr>
          <p:nvPr/>
        </p:nvSpPr>
        <p:spPr>
          <a:xfrm>
            <a:off x="4819650" y="2181225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inc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eax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            ; +1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F25E2F6-9C48-404B-906E-1F619BF03048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F318ABB-AF97-49CD-8140-BF3BBDE78F6F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0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30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388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17E6F-B1A5-E1C3-8CCA-02BED2870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A1E2498-4661-19EC-2A98-199888E05148}"/>
              </a:ext>
            </a:extLst>
          </p:cNvPr>
          <p:cNvSpPr>
            <a:spLocks noGrp="1"/>
          </p:cNvSpPr>
          <p:nvPr/>
        </p:nvSpPr>
        <p:spPr>
          <a:xfrm>
            <a:off x="5163502" y="1480453"/>
            <a:ext cx="3532823" cy="2670762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8D42145-0FB3-2B2D-A4DE-44AC64224922}"/>
              </a:ext>
            </a:extLst>
          </p:cNvPr>
          <p:cNvSpPr>
            <a:spLocks noGrp="1"/>
          </p:cNvSpPr>
          <p:nvPr/>
        </p:nvSpPr>
        <p:spPr>
          <a:xfrm>
            <a:off x="174038" y="1524001"/>
            <a:ext cx="4915852" cy="2627214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E7C65FF5-44E3-FFCB-8597-F4962975F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9E65478-4284-E003-6BCB-51EA90CE08E6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.NET: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вызов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метода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через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интерфейс</a:t>
            </a:r>
            <a:endParaRPr sz="247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334903-F800-A5D6-3DDC-BCF5623F81B6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DED1C9-9B83-C6AD-9265-0B3F31C8E842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80F9244-FEAF-176F-6FB3-5DCE338C9BBC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1E22A1D-351F-79A4-841F-F2F24270F829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0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30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D8AF8-1EBC-88B9-5089-62995A7DA468}"/>
              </a:ext>
            </a:extLst>
          </p:cNvPr>
          <p:cNvSpPr>
            <a:spLocks noGrp="1"/>
          </p:cNvSpPr>
          <p:nvPr/>
        </p:nvSpPr>
        <p:spPr>
          <a:xfrm>
            <a:off x="247650" y="1102508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lang="ru-RU" sz="1800" dirty="0">
                <a:solidFill>
                  <a:srgbClr val="2B2C2E"/>
                </a:solidFill>
              </a:rPr>
              <a:t>Шаг 1 – Первый вызов </a:t>
            </a:r>
            <a:r>
              <a:rPr lang="en-US" sz="1800" dirty="0">
                <a:solidFill>
                  <a:srgbClr val="2B2C2E"/>
                </a:solidFill>
              </a:rPr>
              <a:t>Run(new Counter()):</a:t>
            </a:r>
            <a:endParaRPr lang="en-US" sz="1800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9F9C80-ADFD-0252-FF4C-6392D13D6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64" y="1622622"/>
            <a:ext cx="4803498" cy="2418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71EB14-6791-67C5-1B56-A7DAA2AD0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424" y="1610104"/>
            <a:ext cx="3128341" cy="192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6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0083-53B5-5D17-ACC0-3E2C54A38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59CDFF4-4253-04AE-90C0-BA97F91AD2F2}"/>
              </a:ext>
            </a:extLst>
          </p:cNvPr>
          <p:cNvSpPr>
            <a:spLocks noGrp="1"/>
          </p:cNvSpPr>
          <p:nvPr/>
        </p:nvSpPr>
        <p:spPr>
          <a:xfrm>
            <a:off x="3993128" y="1493544"/>
            <a:ext cx="4865122" cy="2670762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B504E65-B2EC-ECDF-058C-088D94FAAF55}"/>
              </a:ext>
            </a:extLst>
          </p:cNvPr>
          <p:cNvSpPr>
            <a:spLocks noGrp="1"/>
          </p:cNvSpPr>
          <p:nvPr/>
        </p:nvSpPr>
        <p:spPr>
          <a:xfrm>
            <a:off x="102207" y="1493544"/>
            <a:ext cx="3532823" cy="2670762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5446926E-460E-B522-07A9-83A86339A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80B961BC-DFFA-0C5C-4D9D-F87132C9E29E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.NET: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вызов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метода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через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интерфейс</a:t>
            </a:r>
            <a:endParaRPr sz="247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0E55190-BC77-9BB3-1CB0-8F755DC339C0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3ADD2F4-3077-3D98-F893-5809E2A0F45E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213B918-FEC8-9175-4B25-696D610CB872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404A37D-B035-CA30-7B13-24CE3B0028F8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0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30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3D55CF-38C3-F7C7-7E64-C2D544F9A2A9}"/>
              </a:ext>
            </a:extLst>
          </p:cNvPr>
          <p:cNvSpPr>
            <a:spLocks noGrp="1"/>
          </p:cNvSpPr>
          <p:nvPr/>
        </p:nvSpPr>
        <p:spPr>
          <a:xfrm>
            <a:off x="190500" y="1000363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lang="ru-RU" sz="1800" b="1" dirty="0">
                <a:solidFill>
                  <a:srgbClr val="2B2C2E"/>
                </a:solidFill>
              </a:rPr>
              <a:t>Шаг 2 – </a:t>
            </a:r>
            <a:r>
              <a:rPr lang="en-RU" sz="1800" b="1" dirty="0">
                <a:solidFill>
                  <a:srgbClr val="2B2C2E"/>
                </a:solidFill>
              </a:rPr>
              <a:t>Следующий вызов с Counter</a:t>
            </a:r>
            <a:endParaRPr sz="1800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425C0D-66D1-E727-490D-79685D150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22" y="1590913"/>
            <a:ext cx="3460992" cy="2476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59E293-A740-86A2-000C-8811D3BAD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262" y="1580588"/>
            <a:ext cx="4508063" cy="22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5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0867-EA0C-27D0-D7DE-20C7D13A9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0FE3DBD-B287-5A4A-7B74-6EDB1E8611AC}"/>
              </a:ext>
            </a:extLst>
          </p:cNvPr>
          <p:cNvSpPr>
            <a:spLocks noGrp="1"/>
          </p:cNvSpPr>
          <p:nvPr/>
        </p:nvSpPr>
        <p:spPr>
          <a:xfrm>
            <a:off x="5053012" y="1419461"/>
            <a:ext cx="3981409" cy="3057287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600297-E903-273D-9FDF-13F0347C5216}"/>
              </a:ext>
            </a:extLst>
          </p:cNvPr>
          <p:cNvSpPr>
            <a:spLocks noGrp="1"/>
          </p:cNvSpPr>
          <p:nvPr/>
        </p:nvSpPr>
        <p:spPr>
          <a:xfrm>
            <a:off x="109579" y="1419462"/>
            <a:ext cx="4829134" cy="3057287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903105AB-6BDC-6098-E417-10285E54C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2B11D63E-C6F3-C0D4-2339-74FEADFB5ADC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.NET: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вызов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метода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через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интерфейс</a:t>
            </a:r>
            <a:endParaRPr sz="247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EC76E4-5D2C-E906-28CD-6624027E57CD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659AA15-41CB-4013-963A-C80BFCD9F8F6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75A51A7-2124-F552-0E77-F54565D3D144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3257730-FC2D-EA47-1ED3-5570F53A83C1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0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30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9CDB04-AB2F-E6A6-DA81-723BB6096783}"/>
              </a:ext>
            </a:extLst>
          </p:cNvPr>
          <p:cNvSpPr>
            <a:spLocks noGrp="1"/>
          </p:cNvSpPr>
          <p:nvPr/>
        </p:nvSpPr>
        <p:spPr>
          <a:xfrm>
            <a:off x="190500" y="1000363"/>
            <a:ext cx="89535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lang="ru-RU" sz="1800" b="1" dirty="0">
                <a:solidFill>
                  <a:srgbClr val="2B2C2E"/>
                </a:solidFill>
              </a:rPr>
              <a:t>Шаг 3 – </a:t>
            </a:r>
            <a:r>
              <a:rPr lang="en-RU" sz="1800" b="1" dirty="0">
                <a:solidFill>
                  <a:srgbClr val="2B2C2E"/>
                </a:solidFill>
              </a:rPr>
              <a:t>Вызов с другой реализацией IProcessor</a:t>
            </a:r>
            <a:endParaRPr sz="1800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F4EED7-1470-96C9-2CD5-2DD511D33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38" y="1540377"/>
            <a:ext cx="4680905" cy="2844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67507F-4B6E-2EDF-F5D1-BA8A4DA39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3763" y="1448038"/>
            <a:ext cx="3886199" cy="18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1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B4D1FD5-A818-429E-A8BA-D69346ECC660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Go: вызов метода через интерфейс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4166D2F-69F8-416E-9819-B9A31DC95B85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A532A98-3642-4088-A3EE-BC1323815140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191000" cy="3305175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F7B3CCC1-B687-4585-A098-1523104D1315}"/>
              </a:ext>
            </a:extLst>
          </p:cNvPr>
          <p:cNvSpPr>
            <a:spLocks noGrp="1"/>
          </p:cNvSpPr>
          <p:nvPr/>
        </p:nvSpPr>
        <p:spPr>
          <a:xfrm>
            <a:off x="4648200" y="952500"/>
            <a:ext cx="4229100" cy="3305175"/>
          </a:xfrm>
          <a:prstGeom prst="roundRect">
            <a:avLst>
              <a:gd name="adj" fmla="val 432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DBA2CC1-688C-4F44-87EF-DEAC622A8747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3840095-3DFA-4F20-B5ED-F0902E8D2E86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BCFBEEB-02C1-4ED6-997C-FC8699432DF1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D31A7DA-CCF4-4E66-8763-4AEF8D7A1599}"/>
              </a:ext>
            </a:extLst>
          </p:cNvPr>
          <p:cNvSpPr>
            <a:spLocks noGrp="1"/>
          </p:cNvSpPr>
          <p:nvPr/>
        </p:nvSpPr>
        <p:spPr>
          <a:xfrm>
            <a:off x="48196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6987752-0D4E-4358-B038-988E03C3F6BC}"/>
              </a:ext>
            </a:extLst>
          </p:cNvPr>
          <p:cNvSpPr>
            <a:spLocks noGrp="1"/>
          </p:cNvSpPr>
          <p:nvPr/>
        </p:nvSpPr>
        <p:spPr>
          <a:xfrm>
            <a:off x="50482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AC5AEA2-C9F0-4BD2-8715-DEB9B145F164}"/>
              </a:ext>
            </a:extLst>
          </p:cNvPr>
          <p:cNvSpPr>
            <a:spLocks noGrp="1"/>
          </p:cNvSpPr>
          <p:nvPr/>
        </p:nvSpPr>
        <p:spPr>
          <a:xfrm>
            <a:off x="52768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6A8806E-EE72-4DA4-8155-FD2A803DE9EF}"/>
              </a:ext>
            </a:extLst>
          </p:cNvPr>
          <p:cNvSpPr>
            <a:spLocks noGrp="1"/>
          </p:cNvSpPr>
          <p:nvPr/>
        </p:nvSpPr>
        <p:spPr>
          <a:xfrm>
            <a:off x="1219200" y="1057275"/>
            <a:ext cx="2857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Код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87DE0A-F127-496C-92CB-FDD74BECCC11}"/>
              </a:ext>
            </a:extLst>
          </p:cNvPr>
          <p:cNvSpPr>
            <a:spLocks noGrp="1"/>
          </p:cNvSpPr>
          <p:nvPr/>
        </p:nvSpPr>
        <p:spPr>
          <a:xfrm>
            <a:off x="5600700" y="1057275"/>
            <a:ext cx="30670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Интерфейс в памяти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1A40632-248D-4934-8A7F-43C1AEFD58BC}"/>
              </a:ext>
            </a:extLst>
          </p:cNvPr>
          <p:cNvSpPr>
            <a:spLocks noGrp="1"/>
          </p:cNvSpPr>
          <p:nvPr/>
        </p:nvSpPr>
        <p:spPr>
          <a:xfrm>
            <a:off x="438150" y="14192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6C418E9-9716-4C8E-916C-208009BE2587}"/>
              </a:ext>
            </a:extLst>
          </p:cNvPr>
          <p:cNvSpPr>
            <a:spLocks noGrp="1"/>
          </p:cNvSpPr>
          <p:nvPr/>
        </p:nvSpPr>
        <p:spPr>
          <a:xfrm>
            <a:off x="438150" y="16002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Process(int32) int32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F74EF29-6ACE-4C72-80BF-A82AC45724ED}"/>
              </a:ext>
            </a:extLst>
          </p:cNvPr>
          <p:cNvSpPr>
            <a:spLocks noGrp="1"/>
          </p:cNvSpPr>
          <p:nvPr/>
        </p:nvSpPr>
        <p:spPr>
          <a:xfrm>
            <a:off x="438150" y="17811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C143BB2-F2A5-42E0-89EA-14612A2E91AC}"/>
              </a:ext>
            </a:extLst>
          </p:cNvPr>
          <p:cNvSpPr>
            <a:spLocks noGrp="1"/>
          </p:cNvSpPr>
          <p:nvPr/>
        </p:nvSpPr>
        <p:spPr>
          <a:xfrm>
            <a:off x="438150" y="19621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A4030B4-FD77-48D3-A597-DF8A9EDF8EC0}"/>
              </a:ext>
            </a:extLst>
          </p:cNvPr>
          <p:cNvSpPr>
            <a:spLocks noGrp="1"/>
          </p:cNvSpPr>
          <p:nvPr/>
        </p:nvSpPr>
        <p:spPr>
          <a:xfrm>
            <a:off x="438150" y="21431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Counter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struct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 Bias int32 }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49046EF-52D7-42D8-9D39-504D47414B91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2F5E63F-265E-45C5-BA09-B0FF44A8A95E}"/>
              </a:ext>
            </a:extLst>
          </p:cNvPr>
          <p:cNvSpPr>
            <a:spLocks noGrp="1"/>
          </p:cNvSpPr>
          <p:nvPr/>
        </p:nvSpPr>
        <p:spPr>
          <a:xfrm>
            <a:off x="438150" y="25050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(p *Counter) Process(v int32) int32 {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E6B51CF-E1F9-4ADD-8071-5E3F39DCE050}"/>
              </a:ext>
            </a:extLst>
          </p:cNvPr>
          <p:cNvSpPr>
            <a:spLocks noGrp="1"/>
          </p:cNvSpPr>
          <p:nvPr/>
        </p:nvSpPr>
        <p:spPr>
          <a:xfrm>
            <a:off x="438150" y="26860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v + p.Bias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9137462-28FC-41E1-B600-2C6D176AF16F}"/>
              </a:ext>
            </a:extLst>
          </p:cNvPr>
          <p:cNvSpPr>
            <a:spLocks noGrp="1"/>
          </p:cNvSpPr>
          <p:nvPr/>
        </p:nvSpPr>
        <p:spPr>
          <a:xfrm>
            <a:off x="438150" y="28670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C74FDC-03FB-4B38-BEDF-402F21DC8F0E}"/>
              </a:ext>
            </a:extLst>
          </p:cNvPr>
          <p:cNvSpPr>
            <a:spLocks noGrp="1"/>
          </p:cNvSpPr>
          <p:nvPr/>
        </p:nvSpPr>
        <p:spPr>
          <a:xfrm>
            <a:off x="438150" y="30480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3ACA876-D8EA-4C2B-AEAA-268F7417CA3D}"/>
              </a:ext>
            </a:extLst>
          </p:cNvPr>
          <p:cNvSpPr>
            <a:spLocks noGrp="1"/>
          </p:cNvSpPr>
          <p:nvPr/>
        </p:nvSpPr>
        <p:spPr>
          <a:xfrm>
            <a:off x="438150" y="32289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//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go:noinline</a:t>
            </a:r>
            <a:endParaRPr dirty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4D5750F-01CC-4A07-9E3B-73985FA80FD9}"/>
              </a:ext>
            </a:extLst>
          </p:cNvPr>
          <p:cNvSpPr>
            <a:spLocks noGrp="1"/>
          </p:cNvSpPr>
          <p:nvPr/>
        </p:nvSpPr>
        <p:spPr>
          <a:xfrm>
            <a:off x="438150" y="34099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Run(p IProcessor) int32 {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75CF79E-128E-4793-AB69-24D7A2DA2369}"/>
              </a:ext>
            </a:extLst>
          </p:cNvPr>
          <p:cNvSpPr>
            <a:spLocks noGrp="1"/>
          </p:cNvSpPr>
          <p:nvPr/>
        </p:nvSpPr>
        <p:spPr>
          <a:xfrm>
            <a:off x="438150" y="35909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dirty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dirty="0" err="1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p.Process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(42) + 1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655585-1755-429B-B7C6-2E3189CA1708}"/>
              </a:ext>
            </a:extLst>
          </p:cNvPr>
          <p:cNvSpPr>
            <a:spLocks noGrp="1"/>
          </p:cNvSpPr>
          <p:nvPr/>
        </p:nvSpPr>
        <p:spPr>
          <a:xfrm>
            <a:off x="438150" y="37719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C167884-1230-43CF-B589-80BEBF02F3E7}"/>
              </a:ext>
            </a:extLst>
          </p:cNvPr>
          <p:cNvSpPr>
            <a:spLocks noGrp="1"/>
          </p:cNvSpPr>
          <p:nvPr/>
        </p:nvSpPr>
        <p:spPr>
          <a:xfrm>
            <a:off x="4819650" y="1381125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lang="ru-RU" dirty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Входные данные</a:t>
            </a:r>
            <a:r>
              <a:rPr lang="en-US" dirty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:</a:t>
            </a:r>
            <a:endParaRPr dirty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540C5E0-BFDF-4110-9380-DE0CC6BF00E2}"/>
              </a:ext>
            </a:extLst>
          </p:cNvPr>
          <p:cNvSpPr>
            <a:spLocks noGrp="1"/>
          </p:cNvSpPr>
          <p:nvPr/>
        </p:nvSpPr>
        <p:spPr>
          <a:xfrm>
            <a:off x="4819650" y="1519238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Tab  *ITab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A816428-D268-4D8D-9153-C2D0C46AD6F5}"/>
              </a:ext>
            </a:extLst>
          </p:cNvPr>
          <p:cNvSpPr>
            <a:spLocks noGrp="1"/>
          </p:cNvSpPr>
          <p:nvPr/>
        </p:nvSpPr>
        <p:spPr>
          <a:xfrm>
            <a:off x="4819650" y="1657350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Data unsafe.Pointer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A15B314-6D35-4616-8DF5-063F45A44036}"/>
              </a:ext>
            </a:extLst>
          </p:cNvPr>
          <p:cNvSpPr>
            <a:spLocks noGrp="1"/>
          </p:cNvSpPr>
          <p:nvPr/>
        </p:nvSpPr>
        <p:spPr>
          <a:xfrm>
            <a:off x="4819650" y="1795463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 dirty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7BDD2B6-BD09-462C-91E5-0F6EF547B33D}"/>
              </a:ext>
            </a:extLst>
          </p:cNvPr>
          <p:cNvSpPr>
            <a:spLocks noGrp="1"/>
          </p:cNvSpPr>
          <p:nvPr/>
        </p:nvSpPr>
        <p:spPr>
          <a:xfrm>
            <a:off x="4819650" y="1933575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ITab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struct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27A3001-77F9-4318-894A-DDA97EDF19AE}"/>
              </a:ext>
            </a:extLst>
          </p:cNvPr>
          <p:cNvSpPr>
            <a:spLocks noGrp="1"/>
          </p:cNvSpPr>
          <p:nvPr/>
        </p:nvSpPr>
        <p:spPr>
          <a:xfrm>
            <a:off x="4819650" y="2071688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Inter *InterfaceType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002C2A1-1B14-423F-BDC3-7CB69B335A89}"/>
              </a:ext>
            </a:extLst>
          </p:cNvPr>
          <p:cNvSpPr>
            <a:spLocks noGrp="1"/>
          </p:cNvSpPr>
          <p:nvPr/>
        </p:nvSpPr>
        <p:spPr>
          <a:xfrm>
            <a:off x="4819650" y="2209800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Type  *Type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071401C-4CB2-406E-A930-329C572F28CE}"/>
              </a:ext>
            </a:extLst>
          </p:cNvPr>
          <p:cNvSpPr>
            <a:spLocks noGrp="1"/>
          </p:cNvSpPr>
          <p:nvPr/>
        </p:nvSpPr>
        <p:spPr>
          <a:xfrm>
            <a:off x="4819650" y="2347913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Hash  uint32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69563DB-0E0A-4C4E-83B6-DBD5857BD3E8}"/>
              </a:ext>
            </a:extLst>
          </p:cNvPr>
          <p:cNvSpPr>
            <a:spLocks noGrp="1"/>
          </p:cNvSpPr>
          <p:nvPr/>
        </p:nvSpPr>
        <p:spPr>
          <a:xfrm>
            <a:off x="4819650" y="2486025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Fun   [1]uintptr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85966E-5C3D-432B-B017-28A467AA74BF}"/>
              </a:ext>
            </a:extLst>
          </p:cNvPr>
          <p:cNvSpPr>
            <a:spLocks noGrp="1"/>
          </p:cNvSpPr>
          <p:nvPr/>
        </p:nvSpPr>
        <p:spPr>
          <a:xfrm>
            <a:off x="4819650" y="2624138"/>
            <a:ext cx="3886200" cy="138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A55D36A-0B20-45A8-907A-1C38F6A47B2A}"/>
              </a:ext>
            </a:extLst>
          </p:cNvPr>
          <p:cNvSpPr>
            <a:spLocks noGrp="1"/>
          </p:cNvSpPr>
          <p:nvPr/>
        </p:nvSpPr>
        <p:spPr>
          <a:xfrm>
            <a:off x="4819650" y="2819400"/>
            <a:ext cx="38862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4B40D82-C56E-4DC0-B72D-C04C8722611C}"/>
              </a:ext>
            </a:extLst>
          </p:cNvPr>
          <p:cNvSpPr>
            <a:spLocks noGrp="1"/>
          </p:cNvSpPr>
          <p:nvPr/>
        </p:nvSpPr>
        <p:spPr>
          <a:xfrm>
            <a:off x="4819650" y="2895600"/>
            <a:ext cx="3886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ASM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DD6CBB6-CA5E-46BA-8798-9E7859CC720D}"/>
              </a:ext>
            </a:extLst>
          </p:cNvPr>
          <p:cNvSpPr>
            <a:spLocks noGrp="1"/>
          </p:cNvSpPr>
          <p:nvPr/>
        </p:nvSpPr>
        <p:spPr>
          <a:xfrm>
            <a:off x="4819650" y="309562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 rax = p.Tab, rbx = p.Data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BB451D9-54E7-4235-9162-8E7F10A01DAA}"/>
              </a:ext>
            </a:extLst>
          </p:cNvPr>
          <p:cNvSpPr>
            <a:spLocks noGrp="1"/>
          </p:cNvSpPr>
          <p:nvPr/>
        </p:nvSpPr>
        <p:spPr>
          <a:xfrm>
            <a:off x="4819650" y="326707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mov rcx, [rax+0x18]  ; адрес Process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92CBD3C-5B4F-4C41-AF8C-897FA66C6564}"/>
              </a:ext>
            </a:extLst>
          </p:cNvPr>
          <p:cNvSpPr>
            <a:spLocks noGrp="1"/>
          </p:cNvSpPr>
          <p:nvPr/>
        </p:nvSpPr>
        <p:spPr>
          <a:xfrm>
            <a:off x="4819650" y="343852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mov rax, rbx         ; receiver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A5DC86D-267D-47E7-AC79-95BD5052D2A8}"/>
              </a:ext>
            </a:extLst>
          </p:cNvPr>
          <p:cNvSpPr>
            <a:spLocks noGrp="1"/>
          </p:cNvSpPr>
          <p:nvPr/>
        </p:nvSpPr>
        <p:spPr>
          <a:xfrm>
            <a:off x="4819650" y="360997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mov ebx, 42          ; аргумент v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344DA0A-E9AE-4047-B1F6-8457D9BA9BB3}"/>
              </a:ext>
            </a:extLst>
          </p:cNvPr>
          <p:cNvSpPr>
            <a:spLocks noGrp="1"/>
          </p:cNvSpPr>
          <p:nvPr/>
        </p:nvSpPr>
        <p:spPr>
          <a:xfrm>
            <a:off x="4819650" y="378142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call rcx            ; Counter.Process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F8143D-B066-4119-82F3-25B6EFEA2D6D}"/>
              </a:ext>
            </a:extLst>
          </p:cNvPr>
          <p:cNvSpPr>
            <a:spLocks noGrp="1"/>
          </p:cNvSpPr>
          <p:nvPr/>
        </p:nvSpPr>
        <p:spPr>
          <a:xfrm>
            <a:off x="4819650" y="3952875"/>
            <a:ext cx="3886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01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inc eax             ; +1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95A025F-B85C-40F5-8615-5D4CB773C635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0FB0D78-4764-4C11-B1E8-FC2D3701C3D4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8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283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451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1A3F70-B3F6-4A29-AAF4-1FD338F106C2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lang="en-US"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G</a:t>
            </a: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eneric</a:t>
            </a:r>
            <a:r>
              <a:rPr lang="ru-RU"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метод</a:t>
            </a:r>
            <a:r>
              <a:rPr lang="ru-RU"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ы</a:t>
            </a:r>
            <a:endParaRPr sz="2475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257BDE-9948-45A2-9EF9-EA441E9873AA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DC4BA35-CA2B-4846-8BD8-1DEDDB83C6D4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A0EBB9F-75CA-4321-A4A9-852C02738B2F}"/>
              </a:ext>
            </a:extLst>
          </p:cNvPr>
          <p:cNvSpPr>
            <a:spLocks noGrp="1"/>
          </p:cNvSpPr>
          <p:nvPr/>
        </p:nvSpPr>
        <p:spPr>
          <a:xfrm>
            <a:off x="266700" y="942975"/>
            <a:ext cx="4210050" cy="3209925"/>
          </a:xfrm>
          <a:prstGeom prst="roundRect">
            <a:avLst>
              <a:gd name="adj" fmla="val 445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15CC4821-D798-46E7-8C2D-3950C6D98E7C}"/>
              </a:ext>
            </a:extLst>
          </p:cNvPr>
          <p:cNvSpPr>
            <a:spLocks noGrp="1"/>
          </p:cNvSpPr>
          <p:nvPr/>
        </p:nvSpPr>
        <p:spPr>
          <a:xfrm>
            <a:off x="4667250" y="942975"/>
            <a:ext cx="4210050" cy="3209925"/>
          </a:xfrm>
          <a:prstGeom prst="roundRect">
            <a:avLst>
              <a:gd name="adj" fmla="val 445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0532498-2FB1-4D8A-989D-069759F16420}"/>
              </a:ext>
            </a:extLst>
          </p:cNvPr>
          <p:cNvSpPr>
            <a:spLocks noGrp="1"/>
          </p:cNvSpPr>
          <p:nvPr/>
        </p:nvSpPr>
        <p:spPr>
          <a:xfrm>
            <a:off x="428625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90E5AA7-CBD4-4149-A33F-4761A91F23CC}"/>
              </a:ext>
            </a:extLst>
          </p:cNvPr>
          <p:cNvSpPr>
            <a:spLocks noGrp="1"/>
          </p:cNvSpPr>
          <p:nvPr/>
        </p:nvSpPr>
        <p:spPr>
          <a:xfrm>
            <a:off x="657225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F727FB-792E-435E-8E87-F12B5A62B6FB}"/>
              </a:ext>
            </a:extLst>
          </p:cNvPr>
          <p:cNvSpPr>
            <a:spLocks noGrp="1"/>
          </p:cNvSpPr>
          <p:nvPr/>
        </p:nvSpPr>
        <p:spPr>
          <a:xfrm>
            <a:off x="885825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BDAEC2A-A37B-4CFE-B75F-1D20E57D8B7B}"/>
              </a:ext>
            </a:extLst>
          </p:cNvPr>
          <p:cNvSpPr>
            <a:spLocks noGrp="1"/>
          </p:cNvSpPr>
          <p:nvPr/>
        </p:nvSpPr>
        <p:spPr>
          <a:xfrm>
            <a:off x="4829175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2AE40E3-5425-4EC9-967D-63B062768AD6}"/>
              </a:ext>
            </a:extLst>
          </p:cNvPr>
          <p:cNvSpPr>
            <a:spLocks noGrp="1"/>
          </p:cNvSpPr>
          <p:nvPr/>
        </p:nvSpPr>
        <p:spPr>
          <a:xfrm>
            <a:off x="5057775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5D431F1-3E76-4B01-95AA-FBDEE800F32F}"/>
              </a:ext>
            </a:extLst>
          </p:cNvPr>
          <p:cNvSpPr>
            <a:spLocks noGrp="1"/>
          </p:cNvSpPr>
          <p:nvPr/>
        </p:nvSpPr>
        <p:spPr>
          <a:xfrm>
            <a:off x="5286375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D0BDDAD-8712-4334-9639-A867E20BCA05}"/>
              </a:ext>
            </a:extLst>
          </p:cNvPr>
          <p:cNvSpPr>
            <a:spLocks noGrp="1"/>
          </p:cNvSpPr>
          <p:nvPr/>
        </p:nvSpPr>
        <p:spPr>
          <a:xfrm>
            <a:off x="1266825" y="1038225"/>
            <a:ext cx="238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9F8EE6-C888-4B29-AD9F-316B3AE6C478}"/>
              </a:ext>
            </a:extLst>
          </p:cNvPr>
          <p:cNvSpPr>
            <a:spLocks noGrp="1"/>
          </p:cNvSpPr>
          <p:nvPr/>
        </p:nvSpPr>
        <p:spPr>
          <a:xfrm>
            <a:off x="5667375" y="1038225"/>
            <a:ext cx="238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B3FCC7-C842-4A16-8434-39D1E8B61F73}"/>
              </a:ext>
            </a:extLst>
          </p:cNvPr>
          <p:cNvSpPr>
            <a:spLocks noGrp="1"/>
          </p:cNvSpPr>
          <p:nvPr/>
        </p:nvSpPr>
        <p:spPr>
          <a:xfrm>
            <a:off x="438150" y="1457325"/>
            <a:ext cx="38290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T У ИНТЕРФЕЙСА: РАЗРЕШЕНО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07A9F35-76DE-4900-B5C0-890D3D3B7779}"/>
              </a:ext>
            </a:extLst>
          </p:cNvPr>
          <p:cNvSpPr>
            <a:spLocks noGrp="1"/>
          </p:cNvSpPr>
          <p:nvPr/>
        </p:nvSpPr>
        <p:spPr>
          <a:xfrm>
            <a:off x="4838700" y="1457325"/>
            <a:ext cx="38290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T У ИНТЕРФЕЙСА: РАЗРЕШЕНО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93A15BA-37B0-4A7B-BC57-45633336C468}"/>
              </a:ext>
            </a:extLst>
          </p:cNvPr>
          <p:cNvSpPr>
            <a:spLocks noGrp="1"/>
          </p:cNvSpPr>
          <p:nvPr/>
        </p:nvSpPr>
        <p:spPr>
          <a:xfrm>
            <a:off x="438150" y="171450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IProcessor[T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C51B494-0BF2-447F-826D-ACDE7152B387}"/>
              </a:ext>
            </a:extLst>
          </p:cNvPr>
          <p:cNvSpPr>
            <a:spLocks noGrp="1"/>
          </p:cNvSpPr>
          <p:nvPr/>
        </p:nvSpPr>
        <p:spPr>
          <a:xfrm>
            <a:off x="438150" y="1933575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Echo(T) 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1ABD0CC-7386-496F-A292-24D1D60A080F}"/>
              </a:ext>
            </a:extLst>
          </p:cNvPr>
          <p:cNvSpPr>
            <a:spLocks noGrp="1"/>
          </p:cNvSpPr>
          <p:nvPr/>
        </p:nvSpPr>
        <p:spPr>
          <a:xfrm>
            <a:off x="438150" y="215265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0C8544-2060-4E92-AE74-0115B145A14A}"/>
              </a:ext>
            </a:extLst>
          </p:cNvPr>
          <p:cNvSpPr>
            <a:spLocks noGrp="1"/>
          </p:cNvSpPr>
          <p:nvPr/>
        </p:nvSpPr>
        <p:spPr>
          <a:xfrm>
            <a:off x="4838700" y="171450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IProcessor&lt;T&gt; {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4A4E161-B8D8-4253-AF00-67CB291139D0}"/>
              </a:ext>
            </a:extLst>
          </p:cNvPr>
          <p:cNvSpPr>
            <a:spLocks noGrp="1"/>
          </p:cNvSpPr>
          <p:nvPr/>
        </p:nvSpPr>
        <p:spPr>
          <a:xfrm>
            <a:off x="4838700" y="1933575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T Echo(T value);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DF2E296-6795-445F-A1A5-AA399E71D652}"/>
              </a:ext>
            </a:extLst>
          </p:cNvPr>
          <p:cNvSpPr>
            <a:spLocks noGrp="1"/>
          </p:cNvSpPr>
          <p:nvPr/>
        </p:nvSpPr>
        <p:spPr>
          <a:xfrm>
            <a:off x="4838700" y="215265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E3D4C0-5972-483C-B5B1-386534CF6349}"/>
              </a:ext>
            </a:extLst>
          </p:cNvPr>
          <p:cNvSpPr>
            <a:spLocks noGrp="1"/>
          </p:cNvSpPr>
          <p:nvPr/>
        </p:nvSpPr>
        <p:spPr>
          <a:xfrm>
            <a:off x="438150" y="2686050"/>
            <a:ext cx="38481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751F771-A6B5-4A85-A43F-7029A120CDF3}"/>
              </a:ext>
            </a:extLst>
          </p:cNvPr>
          <p:cNvSpPr>
            <a:spLocks noGrp="1"/>
          </p:cNvSpPr>
          <p:nvPr/>
        </p:nvSpPr>
        <p:spPr>
          <a:xfrm>
            <a:off x="4838700" y="2686050"/>
            <a:ext cx="38481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56696F7-80BA-4C13-9281-05B441BBEF9D}"/>
              </a:ext>
            </a:extLst>
          </p:cNvPr>
          <p:cNvSpPr>
            <a:spLocks noGrp="1"/>
          </p:cNvSpPr>
          <p:nvPr/>
        </p:nvSpPr>
        <p:spPr>
          <a:xfrm>
            <a:off x="438150" y="2819400"/>
            <a:ext cx="38385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T У МЕТОДА: НЕ ПОДДЕРЖИВАЕТСЯ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FA70DF5-028D-4E7F-95FF-6779B509CCC2}"/>
              </a:ext>
            </a:extLst>
          </p:cNvPr>
          <p:cNvSpPr>
            <a:spLocks noGrp="1"/>
          </p:cNvSpPr>
          <p:nvPr/>
        </p:nvSpPr>
        <p:spPr>
          <a:xfrm>
            <a:off x="4838700" y="2819400"/>
            <a:ext cx="38385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T У МЕТОДА: РАЗРЕШЕНО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73FCAA-1C1E-480C-AAED-F6F577C25884}"/>
              </a:ext>
            </a:extLst>
          </p:cNvPr>
          <p:cNvSpPr>
            <a:spLocks noGrp="1"/>
          </p:cNvSpPr>
          <p:nvPr/>
        </p:nvSpPr>
        <p:spPr>
          <a:xfrm>
            <a:off x="438150" y="310515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9391F79-8452-476B-B03E-E77076B81FBA}"/>
              </a:ext>
            </a:extLst>
          </p:cNvPr>
          <p:cNvSpPr>
            <a:spLocks noGrp="1"/>
          </p:cNvSpPr>
          <p:nvPr/>
        </p:nvSpPr>
        <p:spPr>
          <a:xfrm>
            <a:off x="438150" y="3324225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Echo[T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](v T) 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6FD0012-70C7-4E53-A06B-E021BA894D56}"/>
              </a:ext>
            </a:extLst>
          </p:cNvPr>
          <p:cNvSpPr>
            <a:spLocks noGrp="1"/>
          </p:cNvSpPr>
          <p:nvPr/>
        </p:nvSpPr>
        <p:spPr>
          <a:xfrm>
            <a:off x="438150" y="354330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C7B3557-444C-44FB-AA85-ACAA2EE01388}"/>
              </a:ext>
            </a:extLst>
          </p:cNvPr>
          <p:cNvSpPr>
            <a:spLocks noGrp="1"/>
          </p:cNvSpPr>
          <p:nvPr/>
        </p:nvSpPr>
        <p:spPr>
          <a:xfrm>
            <a:off x="4838700" y="310515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IProcessor {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A234A74-C883-40EF-AB6D-AEA6E8E679D6}"/>
              </a:ext>
            </a:extLst>
          </p:cNvPr>
          <p:cNvSpPr>
            <a:spLocks noGrp="1"/>
          </p:cNvSpPr>
          <p:nvPr/>
        </p:nvSpPr>
        <p:spPr>
          <a:xfrm>
            <a:off x="4838700" y="3324225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T Echo&lt;T&gt;(T value);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82FCF75-91BC-42B7-B8DB-BCD42F692467}"/>
              </a:ext>
            </a:extLst>
          </p:cNvPr>
          <p:cNvSpPr>
            <a:spLocks noGrp="1"/>
          </p:cNvSpPr>
          <p:nvPr/>
        </p:nvSpPr>
        <p:spPr>
          <a:xfrm>
            <a:off x="4838700" y="3543300"/>
            <a:ext cx="38481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4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74C30BA-EBD8-4D28-A4F1-6CE70FB54646}"/>
              </a:ext>
            </a:extLst>
          </p:cNvPr>
          <p:cNvSpPr>
            <a:spLocks noGrp="1"/>
          </p:cNvSpPr>
          <p:nvPr/>
        </p:nvSpPr>
        <p:spPr>
          <a:xfrm>
            <a:off x="438150" y="3886200"/>
            <a:ext cx="3838575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3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r>
              <a:rPr sz="938" b="0" dirty="0" err="1">
                <a:solidFill>
                  <a:srgbClr val="70727D"/>
                </a:solidFill>
                <a:latin typeface="Arial"/>
                <a:ea typeface="Arial"/>
                <a:cs typeface="Arial"/>
              </a:rPr>
              <a:t>Гипотетический</a:t>
            </a:r>
            <a:r>
              <a:rPr sz="938" b="0" dirty="0">
                <a:solidFill>
                  <a:srgbClr val="70727D"/>
                </a:solidFill>
                <a:latin typeface="Arial"/>
                <a:ea typeface="Arial"/>
                <a:cs typeface="Arial"/>
              </a:rPr>
              <a:t> </a:t>
            </a:r>
            <a:r>
              <a:rPr sz="938" b="0" dirty="0" err="1">
                <a:solidFill>
                  <a:srgbClr val="70727D"/>
                </a:solidFill>
                <a:latin typeface="Arial"/>
                <a:ea typeface="Arial"/>
                <a:cs typeface="Arial"/>
              </a:rPr>
              <a:t>синтаксис</a:t>
            </a:r>
            <a:r>
              <a:rPr sz="938" b="0" dirty="0">
                <a:solidFill>
                  <a:srgbClr val="70727D"/>
                </a:solidFill>
                <a:latin typeface="Arial"/>
                <a:ea typeface="Arial"/>
                <a:cs typeface="Arial"/>
              </a:rPr>
              <a:t> Go.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B422493-5F9A-4C92-9532-D61A6018434B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72B7B53-0932-485D-8F83-5ED9ECC4591B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F25C104-21D4-4FDE-B499-E71C523DCB2C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350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039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DBB616B-6CE7-4FAC-8688-DE0FF8A6A8D7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Что знает каждый отдельно собранный пакет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D35A3B-A349-4BCF-B24C-4025894588B8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3F0E30-B8EF-4A3B-AEA1-A0CC68117531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4B80620-EEBB-4EA5-8AE2-DD3B1778B800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1571625"/>
          </a:xfrm>
          <a:prstGeom prst="roundRect">
            <a:avLst>
              <a:gd name="adj" fmla="val 909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D539F1-EEA7-4C6F-871F-E917E02294ED}"/>
              </a:ext>
            </a:extLst>
          </p:cNvPr>
          <p:cNvSpPr>
            <a:spLocks noGrp="1"/>
          </p:cNvSpPr>
          <p:nvPr/>
        </p:nvSpPr>
        <p:spPr>
          <a:xfrm>
            <a:off x="428625" y="1057275"/>
            <a:ext cx="4667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p1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720554-3FFC-4D32-9935-4D98AAA7ADCD}"/>
              </a:ext>
            </a:extLst>
          </p:cNvPr>
          <p:cNvSpPr>
            <a:spLocks noGrp="1"/>
          </p:cNvSpPr>
          <p:nvPr/>
        </p:nvSpPr>
        <p:spPr>
          <a:xfrm>
            <a:off x="1000125" y="1095375"/>
            <a:ext cx="32861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Реализация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A9ED000-A3B0-4BDA-BA9D-DBBBDC09D212}"/>
              </a:ext>
            </a:extLst>
          </p:cNvPr>
          <p:cNvSpPr>
            <a:spLocks noGrp="1"/>
          </p:cNvSpPr>
          <p:nvPr/>
        </p:nvSpPr>
        <p:spPr>
          <a:xfrm>
            <a:off x="428625" y="1362075"/>
            <a:ext cx="38862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1094DC-1A93-4E24-B63F-C51822AA95BF}"/>
              </a:ext>
            </a:extLst>
          </p:cNvPr>
          <p:cNvSpPr>
            <a:spLocks noGrp="1"/>
          </p:cNvSpPr>
          <p:nvPr/>
        </p:nvSpPr>
        <p:spPr>
          <a:xfrm>
            <a:off x="428625" y="144780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S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struct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{}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77D073-AA91-4DA4-9A6D-BE27C08D9049}"/>
              </a:ext>
            </a:extLst>
          </p:cNvPr>
          <p:cNvSpPr>
            <a:spLocks noGrp="1"/>
          </p:cNvSpPr>
          <p:nvPr/>
        </p:nvSpPr>
        <p:spPr>
          <a:xfrm>
            <a:off x="428625" y="160782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(S) Echo[T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](v T) T {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6B81A2-A5C5-44CF-A3B1-D1B9C433D1EE}"/>
              </a:ext>
            </a:extLst>
          </p:cNvPr>
          <p:cNvSpPr>
            <a:spLocks noGrp="1"/>
          </p:cNvSpPr>
          <p:nvPr/>
        </p:nvSpPr>
        <p:spPr>
          <a:xfrm>
            <a:off x="428625" y="176784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v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A7A2B0-E399-46E7-81FB-BBE5D38B4A96}"/>
              </a:ext>
            </a:extLst>
          </p:cNvPr>
          <p:cNvSpPr>
            <a:spLocks noGrp="1"/>
          </p:cNvSpPr>
          <p:nvPr/>
        </p:nvSpPr>
        <p:spPr>
          <a:xfrm>
            <a:off x="428625" y="192786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0D4810D-92E1-42AB-AF41-3D3BA8880BA0}"/>
              </a:ext>
            </a:extLst>
          </p:cNvPr>
          <p:cNvSpPr>
            <a:spLocks noGrp="1"/>
          </p:cNvSpPr>
          <p:nvPr/>
        </p:nvSpPr>
        <p:spPr>
          <a:xfrm>
            <a:off x="428625" y="2305050"/>
            <a:ext cx="39147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7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Знает тело S.Echo. Не знает будущие T.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E4BFBB5-F320-425E-BD64-8353A7552A50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1571625"/>
          </a:xfrm>
          <a:prstGeom prst="roundRect">
            <a:avLst>
              <a:gd name="adj" fmla="val 909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892C3-1FED-49F8-93E4-6975EEE15A9F}"/>
              </a:ext>
            </a:extLst>
          </p:cNvPr>
          <p:cNvSpPr>
            <a:spLocks noGrp="1"/>
          </p:cNvSpPr>
          <p:nvPr/>
        </p:nvSpPr>
        <p:spPr>
          <a:xfrm>
            <a:off x="4829175" y="1057275"/>
            <a:ext cx="4667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p2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E9DFBB-0837-4446-842E-598BA0ED4395}"/>
              </a:ext>
            </a:extLst>
          </p:cNvPr>
          <p:cNvSpPr>
            <a:spLocks noGrp="1"/>
          </p:cNvSpPr>
          <p:nvPr/>
        </p:nvSpPr>
        <p:spPr>
          <a:xfrm>
            <a:off x="5400675" y="1095375"/>
            <a:ext cx="32861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Контракт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09B276-0586-42B4-A9CE-81035645DF8A}"/>
              </a:ext>
            </a:extLst>
          </p:cNvPr>
          <p:cNvSpPr>
            <a:spLocks noGrp="1"/>
          </p:cNvSpPr>
          <p:nvPr/>
        </p:nvSpPr>
        <p:spPr>
          <a:xfrm>
            <a:off x="4829175" y="1362075"/>
            <a:ext cx="38862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3617C7-F0C4-4E5C-B256-41F67998FB1D}"/>
              </a:ext>
            </a:extLst>
          </p:cNvPr>
          <p:cNvSpPr>
            <a:spLocks noGrp="1"/>
          </p:cNvSpPr>
          <p:nvPr/>
        </p:nvSpPr>
        <p:spPr>
          <a:xfrm>
            <a:off x="4829175" y="144780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I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interface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587C97-845A-42F8-A26C-027B8A2D0415}"/>
              </a:ext>
            </a:extLst>
          </p:cNvPr>
          <p:cNvSpPr>
            <a:spLocks noGrp="1"/>
          </p:cNvSpPr>
          <p:nvPr/>
        </p:nvSpPr>
        <p:spPr>
          <a:xfrm>
            <a:off x="4829175" y="160782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Echo[T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](T) 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64602B-0509-40F9-BCBC-E8737D9C5278}"/>
              </a:ext>
            </a:extLst>
          </p:cNvPr>
          <p:cNvSpPr>
            <a:spLocks noGrp="1"/>
          </p:cNvSpPr>
          <p:nvPr/>
        </p:nvSpPr>
        <p:spPr>
          <a:xfrm>
            <a:off x="4829175" y="1767840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481C9-8C26-4CFF-A785-65EE2F12159E}"/>
              </a:ext>
            </a:extLst>
          </p:cNvPr>
          <p:cNvSpPr>
            <a:spLocks noGrp="1"/>
          </p:cNvSpPr>
          <p:nvPr/>
        </p:nvSpPr>
        <p:spPr>
          <a:xfrm>
            <a:off x="4829175" y="2305050"/>
            <a:ext cx="39147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7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Знает сигнатуру. Не знает реализацию.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35781F2E-B915-4FB6-AF03-09D8F39A35C7}"/>
              </a:ext>
            </a:extLst>
          </p:cNvPr>
          <p:cNvSpPr>
            <a:spLocks noGrp="1"/>
          </p:cNvSpPr>
          <p:nvPr/>
        </p:nvSpPr>
        <p:spPr>
          <a:xfrm>
            <a:off x="266700" y="2638425"/>
            <a:ext cx="4210050" cy="1571625"/>
          </a:xfrm>
          <a:prstGeom prst="roundRect">
            <a:avLst>
              <a:gd name="adj" fmla="val 909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2867B7-6FCA-4EF0-B04E-9142C691E467}"/>
              </a:ext>
            </a:extLst>
          </p:cNvPr>
          <p:cNvSpPr>
            <a:spLocks noGrp="1"/>
          </p:cNvSpPr>
          <p:nvPr/>
        </p:nvSpPr>
        <p:spPr>
          <a:xfrm>
            <a:off x="428625" y="2743200"/>
            <a:ext cx="4667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p3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6C5D393-7F83-4B53-85B8-A54BD8C63B09}"/>
              </a:ext>
            </a:extLst>
          </p:cNvPr>
          <p:cNvSpPr>
            <a:spLocks noGrp="1"/>
          </p:cNvSpPr>
          <p:nvPr/>
        </p:nvSpPr>
        <p:spPr>
          <a:xfrm>
            <a:off x="1000125" y="2781300"/>
            <a:ext cx="32861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Вызов (import p2)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712ADA9-21B8-452A-8705-218637E41311}"/>
              </a:ext>
            </a:extLst>
          </p:cNvPr>
          <p:cNvSpPr>
            <a:spLocks noGrp="1"/>
          </p:cNvSpPr>
          <p:nvPr/>
        </p:nvSpPr>
        <p:spPr>
          <a:xfrm>
            <a:off x="428625" y="3048000"/>
            <a:ext cx="38862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426093F-DDFF-4A8A-A673-BABBE5CD6386}"/>
              </a:ext>
            </a:extLst>
          </p:cNvPr>
          <p:cNvSpPr>
            <a:spLocks noGrp="1"/>
          </p:cNvSpPr>
          <p:nvPr/>
        </p:nvSpPr>
        <p:spPr>
          <a:xfrm>
            <a:off x="428625" y="313372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Check(v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8ED9602-9BA7-498B-B81C-3D44C8E1996F}"/>
              </a:ext>
            </a:extLst>
          </p:cNvPr>
          <p:cNvSpPr>
            <a:spLocks noGrp="1"/>
          </p:cNvSpPr>
          <p:nvPr/>
        </p:nvSpPr>
        <p:spPr>
          <a:xfrm>
            <a:off x="428625" y="329374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if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x, ok := v.(p2.I); ok {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F2A498C-D83D-497D-A30C-A7648AC56262}"/>
              </a:ext>
            </a:extLst>
          </p:cNvPr>
          <p:cNvSpPr>
            <a:spLocks noGrp="1"/>
          </p:cNvSpPr>
          <p:nvPr/>
        </p:nvSpPr>
        <p:spPr>
          <a:xfrm>
            <a:off x="428625" y="345376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x.Echo[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](0)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0A846EC-13D0-4071-8002-EA8B19895676}"/>
              </a:ext>
            </a:extLst>
          </p:cNvPr>
          <p:cNvSpPr>
            <a:spLocks noGrp="1"/>
          </p:cNvSpPr>
          <p:nvPr/>
        </p:nvSpPr>
        <p:spPr>
          <a:xfrm>
            <a:off x="428625" y="361378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}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EE46A7F-720F-412B-912C-4049D79EF7CA}"/>
              </a:ext>
            </a:extLst>
          </p:cNvPr>
          <p:cNvSpPr>
            <a:spLocks noGrp="1"/>
          </p:cNvSpPr>
          <p:nvPr/>
        </p:nvSpPr>
        <p:spPr>
          <a:xfrm>
            <a:off x="428625" y="377380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F90A934-1A2B-4613-98C5-038577989572}"/>
              </a:ext>
            </a:extLst>
          </p:cNvPr>
          <p:cNvSpPr>
            <a:spLocks noGrp="1"/>
          </p:cNvSpPr>
          <p:nvPr/>
        </p:nvSpPr>
        <p:spPr>
          <a:xfrm>
            <a:off x="428625" y="3990975"/>
            <a:ext cx="39147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7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Знает T = int. Не знает, что receiver — S.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ABFB44C-3312-4816-A04D-D6028CA997D1}"/>
              </a:ext>
            </a:extLst>
          </p:cNvPr>
          <p:cNvSpPr>
            <a:spLocks noGrp="1"/>
          </p:cNvSpPr>
          <p:nvPr/>
        </p:nvSpPr>
        <p:spPr>
          <a:xfrm>
            <a:off x="4667250" y="2638425"/>
            <a:ext cx="4210050" cy="1571625"/>
          </a:xfrm>
          <a:prstGeom prst="roundRect">
            <a:avLst>
              <a:gd name="adj" fmla="val 9091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0AC8992-EE75-4CAC-A221-0FA9851ED201}"/>
              </a:ext>
            </a:extLst>
          </p:cNvPr>
          <p:cNvSpPr>
            <a:spLocks noGrp="1"/>
          </p:cNvSpPr>
          <p:nvPr/>
        </p:nvSpPr>
        <p:spPr>
          <a:xfrm>
            <a:off x="4829175" y="2743200"/>
            <a:ext cx="4667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p4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BCE9C8A-6B71-47F0-A86C-B93F44D17A5E}"/>
              </a:ext>
            </a:extLst>
          </p:cNvPr>
          <p:cNvSpPr>
            <a:spLocks noGrp="1"/>
          </p:cNvSpPr>
          <p:nvPr/>
        </p:nvSpPr>
        <p:spPr>
          <a:xfrm>
            <a:off x="5400675" y="2781300"/>
            <a:ext cx="32861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Связка (import p1, p3)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6A9EB26-66D7-458B-8FBC-632B4FADEAED}"/>
              </a:ext>
            </a:extLst>
          </p:cNvPr>
          <p:cNvSpPr>
            <a:spLocks noGrp="1"/>
          </p:cNvSpPr>
          <p:nvPr/>
        </p:nvSpPr>
        <p:spPr>
          <a:xfrm>
            <a:off x="4829175" y="3048000"/>
            <a:ext cx="38862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8528E0A-8824-42C7-AB8D-F83C6FC7C952}"/>
              </a:ext>
            </a:extLst>
          </p:cNvPr>
          <p:cNvSpPr>
            <a:spLocks noGrp="1"/>
          </p:cNvSpPr>
          <p:nvPr/>
        </p:nvSpPr>
        <p:spPr>
          <a:xfrm>
            <a:off x="4829175" y="313372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main() {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EC02BC-B03E-451A-B02F-FA5B2B959D42}"/>
              </a:ext>
            </a:extLst>
          </p:cNvPr>
          <p:cNvSpPr>
            <a:spLocks noGrp="1"/>
          </p:cNvSpPr>
          <p:nvPr/>
        </p:nvSpPr>
        <p:spPr>
          <a:xfrm>
            <a:off x="4829175" y="329374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p3.Check(p1.S{})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F31399D-0042-44E8-B660-FF8CECDA8749}"/>
              </a:ext>
            </a:extLst>
          </p:cNvPr>
          <p:cNvSpPr>
            <a:spLocks noGrp="1"/>
          </p:cNvSpPr>
          <p:nvPr/>
        </p:nvSpPr>
        <p:spPr>
          <a:xfrm>
            <a:off x="4829175" y="3453765"/>
            <a:ext cx="3886200" cy="1600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38E262D-BFCA-40AB-AE4A-4B2BEFD59AA8}"/>
              </a:ext>
            </a:extLst>
          </p:cNvPr>
          <p:cNvSpPr>
            <a:spLocks noGrp="1"/>
          </p:cNvSpPr>
          <p:nvPr/>
        </p:nvSpPr>
        <p:spPr>
          <a:xfrm>
            <a:off x="4829175" y="3990975"/>
            <a:ext cx="39147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7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Передаёт S в Check. Здесь связь видна.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A978912-7DBD-4BB1-9FED-AC516D8E751F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CA08FC3-7FBF-481B-A4C1-266CE5A0585D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FBB540F-71E3-479C-B369-703CA2A614A5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Где создать S.Echo[int], если пакеты компилируются отдельно?</a:t>
            </a:r>
          </a:p>
        </p:txBody>
      </p:sp>
    </p:spTree>
    <p:extLst>
      <p:ext uri="{BB962C8B-B14F-4D97-AF65-F5344CB8AC3E}">
        <p14:creationId xmlns:p14="http://schemas.microsoft.com/office/powerpoint/2010/main" val="70388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1427D71-494D-4D60-8EFF-5C39E52FB3AC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Одно тело для любого T: цена универсальности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6046F4-48A5-4715-A1DE-899F4E6EBF0B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B9668D7-00D2-4102-A591-57DF4000124B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86685996-357E-4F6C-9C49-D43D5FAF8236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095750" cy="2676525"/>
          </a:xfrm>
          <a:prstGeom prst="roundRect">
            <a:avLst>
              <a:gd name="adj" fmla="val 5338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673C50C-1D1A-4E88-AC2C-FC01A6F32E4D}"/>
              </a:ext>
            </a:extLst>
          </p:cNvPr>
          <p:cNvSpPr>
            <a:spLocks noGrp="1"/>
          </p:cNvSpPr>
          <p:nvPr/>
        </p:nvSpPr>
        <p:spPr>
          <a:xfrm>
            <a:off x="438150" y="1114425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86D8B37-C99D-4B89-80C7-91558DC94026}"/>
              </a:ext>
            </a:extLst>
          </p:cNvPr>
          <p:cNvSpPr>
            <a:spLocks noGrp="1"/>
          </p:cNvSpPr>
          <p:nvPr/>
        </p:nvSpPr>
        <p:spPr>
          <a:xfrm>
            <a:off x="666750" y="1114425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8FB9847-D116-47B4-B39A-B1E51E9CF302}"/>
              </a:ext>
            </a:extLst>
          </p:cNvPr>
          <p:cNvSpPr>
            <a:spLocks noGrp="1"/>
          </p:cNvSpPr>
          <p:nvPr/>
        </p:nvSpPr>
        <p:spPr>
          <a:xfrm>
            <a:off x="895350" y="1114425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1871FA-C982-4370-B56E-97B922FAE488}"/>
              </a:ext>
            </a:extLst>
          </p:cNvPr>
          <p:cNvSpPr>
            <a:spLocks noGrp="1"/>
          </p:cNvSpPr>
          <p:nvPr/>
        </p:nvSpPr>
        <p:spPr>
          <a:xfrm>
            <a:off x="447675" y="1485900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Foo_shared(valuePtr, dict_T)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6F9B7B1-882A-45E3-8A12-86CD3BB2026D}"/>
              </a:ext>
            </a:extLst>
          </p:cNvPr>
          <p:cNvSpPr>
            <a:spLocks noGrp="1"/>
          </p:cNvSpPr>
          <p:nvPr/>
        </p:nvSpPr>
        <p:spPr>
          <a:xfrm>
            <a:off x="447675" y="1724025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E668043-01CD-4DA8-BFDB-4E7D10453B3E}"/>
              </a:ext>
            </a:extLst>
          </p:cNvPr>
          <p:cNvSpPr>
            <a:spLocks noGrp="1"/>
          </p:cNvSpPr>
          <p:nvPr/>
        </p:nvSpPr>
        <p:spPr>
          <a:xfrm>
            <a:off x="447675" y="1962150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Dictionary&lt;T&gt; {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4F46AE-ABC9-4A32-B04E-8C2B2CB6567C}"/>
              </a:ext>
            </a:extLst>
          </p:cNvPr>
          <p:cNvSpPr>
            <a:spLocks noGrp="1"/>
          </p:cNvSpPr>
          <p:nvPr/>
        </p:nvSpPr>
        <p:spPr>
          <a:xfrm>
            <a:off x="447675" y="2200275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size / alignment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6BAF335-C52B-476A-859E-38EE864A78E5}"/>
              </a:ext>
            </a:extLst>
          </p:cNvPr>
          <p:cNvSpPr>
            <a:spLocks noGrp="1"/>
          </p:cNvSpPr>
          <p:nvPr/>
        </p:nvSpPr>
        <p:spPr>
          <a:xfrm>
            <a:off x="447675" y="2438400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GC layout / </a:t>
            </a:r>
            <a:r>
              <a:rPr dirty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descriptor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4B2C833-2501-4C00-A09A-3BD9D999E83D}"/>
              </a:ext>
            </a:extLst>
          </p:cNvPr>
          <p:cNvSpPr>
            <a:spLocks noGrp="1"/>
          </p:cNvSpPr>
          <p:nvPr/>
        </p:nvSpPr>
        <p:spPr>
          <a:xfrm>
            <a:off x="447675" y="2676525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dirty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method pointers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0AE883B-C0DE-43D3-B705-C1F6EC61F653}"/>
              </a:ext>
            </a:extLst>
          </p:cNvPr>
          <p:cNvSpPr>
            <a:spLocks noGrp="1"/>
          </p:cNvSpPr>
          <p:nvPr/>
        </p:nvSpPr>
        <p:spPr>
          <a:xfrm>
            <a:off x="447675" y="2914650"/>
            <a:ext cx="37433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AF2032F-5C96-497A-88E7-037CF4773D48}"/>
              </a:ext>
            </a:extLst>
          </p:cNvPr>
          <p:cNvSpPr>
            <a:spLocks noGrp="1"/>
          </p:cNvSpPr>
          <p:nvPr/>
        </p:nvSpPr>
        <p:spPr>
          <a:xfrm>
            <a:off x="4581525" y="1009650"/>
            <a:ext cx="429577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Что приходится делать во время выполнения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AB9D5D1-82FE-4E34-A4B7-EABD17ED3570}"/>
              </a:ext>
            </a:extLst>
          </p:cNvPr>
          <p:cNvSpPr>
            <a:spLocks noGrp="1"/>
          </p:cNvSpPr>
          <p:nvPr/>
        </p:nvSpPr>
        <p:spPr>
          <a:xfrm>
            <a:off x="4581525" y="1533525"/>
            <a:ext cx="37147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7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A7FD1FA-A0AF-4C47-B2DD-5849B597A4C6}"/>
              </a:ext>
            </a:extLst>
          </p:cNvPr>
          <p:cNvSpPr>
            <a:spLocks noGrp="1"/>
          </p:cNvSpPr>
          <p:nvPr/>
        </p:nvSpPr>
        <p:spPr>
          <a:xfrm>
            <a:off x="5057775" y="1533525"/>
            <a:ext cx="37814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1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1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Размер и расположение ссылок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36E22CD-937A-422D-9415-316A6BB0298B}"/>
              </a:ext>
            </a:extLst>
          </p:cNvPr>
          <p:cNvSpPr>
            <a:spLocks noGrp="1"/>
          </p:cNvSpPr>
          <p:nvPr/>
        </p:nvSpPr>
        <p:spPr>
          <a:xfrm>
            <a:off x="5057775" y="1800225"/>
            <a:ext cx="37814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Работа с локальными T и копирование</a:t>
            </a:r>
          </a:p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должны учитывать описание типа.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FBAAB2D-CFE5-4DE8-9BD4-45E673B46DEA}"/>
              </a:ext>
            </a:extLst>
          </p:cNvPr>
          <p:cNvSpPr>
            <a:spLocks noGrp="1"/>
          </p:cNvSpPr>
          <p:nvPr/>
        </p:nvSpPr>
        <p:spPr>
          <a:xfrm>
            <a:off x="4581525" y="2162175"/>
            <a:ext cx="42767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10982AB-4578-4907-89FF-CF4F033BE1FB}"/>
              </a:ext>
            </a:extLst>
          </p:cNvPr>
          <p:cNvSpPr>
            <a:spLocks noGrp="1"/>
          </p:cNvSpPr>
          <p:nvPr/>
        </p:nvSpPr>
        <p:spPr>
          <a:xfrm>
            <a:off x="4581525" y="2228850"/>
            <a:ext cx="37147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7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E079CB6-F0B4-4E8F-9E32-F6B4A024EDDE}"/>
              </a:ext>
            </a:extLst>
          </p:cNvPr>
          <p:cNvSpPr>
            <a:spLocks noGrp="1"/>
          </p:cNvSpPr>
          <p:nvPr/>
        </p:nvSpPr>
        <p:spPr>
          <a:xfrm>
            <a:off x="5057775" y="2228850"/>
            <a:ext cx="37814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1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1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Операции над 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28E5B2-7C3B-44DE-9A95-A8590A1C6E37}"/>
              </a:ext>
            </a:extLst>
          </p:cNvPr>
          <p:cNvSpPr>
            <a:spLocks noGrp="1"/>
          </p:cNvSpPr>
          <p:nvPr/>
        </p:nvSpPr>
        <p:spPr>
          <a:xfrm>
            <a:off x="5057775" y="2495550"/>
            <a:ext cx="37814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Возможны дополнительные чтения</a:t>
            </a:r>
          </a:p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и косвенные вызовы через dictionary.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E922D1-3D20-416F-BEA8-1198BFC777F2}"/>
              </a:ext>
            </a:extLst>
          </p:cNvPr>
          <p:cNvSpPr>
            <a:spLocks noGrp="1"/>
          </p:cNvSpPr>
          <p:nvPr/>
        </p:nvSpPr>
        <p:spPr>
          <a:xfrm>
            <a:off x="4581525" y="2857500"/>
            <a:ext cx="42767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DA0A4C-E968-4A80-BA0F-D5CAC5FD26F2}"/>
              </a:ext>
            </a:extLst>
          </p:cNvPr>
          <p:cNvSpPr>
            <a:spLocks noGrp="1"/>
          </p:cNvSpPr>
          <p:nvPr/>
        </p:nvSpPr>
        <p:spPr>
          <a:xfrm>
            <a:off x="4581525" y="2924175"/>
            <a:ext cx="37147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7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1DFC679-6ECC-496B-86D0-E43A6DF29EEF}"/>
              </a:ext>
            </a:extLst>
          </p:cNvPr>
          <p:cNvSpPr>
            <a:spLocks noGrp="1"/>
          </p:cNvSpPr>
          <p:nvPr/>
        </p:nvSpPr>
        <p:spPr>
          <a:xfrm>
            <a:off x="5057775" y="2924175"/>
            <a:ext cx="37814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1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1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Поддержка runtime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DAC341-55EF-4F3D-863B-BAAAA20F9F31}"/>
              </a:ext>
            </a:extLst>
          </p:cNvPr>
          <p:cNvSpPr>
            <a:spLocks noGrp="1"/>
          </p:cNvSpPr>
          <p:nvPr/>
        </p:nvSpPr>
        <p:spPr>
          <a:xfrm>
            <a:off x="5057775" y="3190875"/>
            <a:ext cx="37814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Нужны соглашение о вызове</a:t>
            </a:r>
          </a:p>
          <a:p>
            <a:pPr algn="l">
              <a:lnSpc>
                <a:spcPct val="100000"/>
              </a:lnSpc>
              <a:buNone/>
              <a:defRPr sz="1102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02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и поддержка таких значений сборщиком GC.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2B631B7-AC63-4FC7-BB7F-BB90DEF4BF74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35B8F3D-3510-4AA4-8E71-CFDE30F926AF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29B29DA-DB55-4FE3-B098-BF45C5A79F12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1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1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 не принял generic-методы интерфейсов в исходном дизайне.</a:t>
            </a:r>
          </a:p>
        </p:txBody>
      </p:sp>
    </p:spTree>
    <p:extLst>
      <p:ext uri="{BB962C8B-B14F-4D97-AF65-F5344CB8AC3E}">
        <p14:creationId xmlns:p14="http://schemas.microsoft.com/office/powerpoint/2010/main" val="1893907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F1C1AC-7D37-4232-84A6-46D4FE7B4C03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.NET: код при вызове или при публикации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5C3EEC-505F-4C12-AF6F-5E821F893CB4}"/>
              </a:ext>
            </a:extLst>
          </p:cNvPr>
          <p:cNvSpPr>
            <a:spLocks noGrp="1"/>
          </p:cNvSpPr>
          <p:nvPr/>
        </p:nvSpPr>
        <p:spPr>
          <a:xfrm>
            <a:off x="266700" y="609600"/>
            <a:ext cx="86296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88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3EACDA-F2E9-4166-A10C-05AC113E5141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74253B-8852-49B2-B667-EA388BA6E71E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3086100"/>
          </a:xfrm>
          <a:prstGeom prst="roundRect">
            <a:avLst>
              <a:gd name="adj" fmla="val 4630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B79867A-9F3A-4638-A4A8-5A902E8E126A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3086100"/>
          </a:xfrm>
          <a:prstGeom prst="roundRect">
            <a:avLst>
              <a:gd name="adj" fmla="val 4630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C8EAE6F-C771-4EB4-B34B-9915A9C2AC7C}"/>
              </a:ext>
            </a:extLst>
          </p:cNvPr>
          <p:cNvSpPr>
            <a:spLocks noGrp="1"/>
          </p:cNvSpPr>
          <p:nvPr/>
        </p:nvSpPr>
        <p:spPr>
          <a:xfrm>
            <a:off x="428625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4DB64B0-2ED9-4C69-8AFF-1131649C1CF7}"/>
              </a:ext>
            </a:extLst>
          </p:cNvPr>
          <p:cNvSpPr>
            <a:spLocks noGrp="1"/>
          </p:cNvSpPr>
          <p:nvPr/>
        </p:nvSpPr>
        <p:spPr>
          <a:xfrm>
            <a:off x="657225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2CF293E-7DB7-4482-A84C-0BBCC594B29E}"/>
              </a:ext>
            </a:extLst>
          </p:cNvPr>
          <p:cNvSpPr>
            <a:spLocks noGrp="1"/>
          </p:cNvSpPr>
          <p:nvPr/>
        </p:nvSpPr>
        <p:spPr>
          <a:xfrm>
            <a:off x="885825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4B3A121-5EAE-4F9A-B9A9-BAADBC9D800D}"/>
              </a:ext>
            </a:extLst>
          </p:cNvPr>
          <p:cNvSpPr>
            <a:spLocks noGrp="1"/>
          </p:cNvSpPr>
          <p:nvPr/>
        </p:nvSpPr>
        <p:spPr>
          <a:xfrm>
            <a:off x="4829175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9FED1AA-0977-45AC-AEBD-84384BA0F28C}"/>
              </a:ext>
            </a:extLst>
          </p:cNvPr>
          <p:cNvSpPr>
            <a:spLocks noGrp="1"/>
          </p:cNvSpPr>
          <p:nvPr/>
        </p:nvSpPr>
        <p:spPr>
          <a:xfrm>
            <a:off x="5057775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204FFBE-6128-4B68-B0E7-A746CD9F4FFA}"/>
              </a:ext>
            </a:extLst>
          </p:cNvPr>
          <p:cNvSpPr>
            <a:spLocks noGrp="1"/>
          </p:cNvSpPr>
          <p:nvPr/>
        </p:nvSpPr>
        <p:spPr>
          <a:xfrm>
            <a:off x="5286375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96A3D4-B33D-41D5-A824-06D6FDBFCC33}"/>
              </a:ext>
            </a:extLst>
          </p:cNvPr>
          <p:cNvSpPr>
            <a:spLocks noGrp="1"/>
          </p:cNvSpPr>
          <p:nvPr/>
        </p:nvSpPr>
        <p:spPr>
          <a:xfrm>
            <a:off x="1266825" y="1038225"/>
            <a:ext cx="30194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CoreCLR + JIT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1FA503-55DA-4C60-8ECD-9E195AD4A937}"/>
              </a:ext>
            </a:extLst>
          </p:cNvPr>
          <p:cNvSpPr>
            <a:spLocks noGrp="1"/>
          </p:cNvSpPr>
          <p:nvPr/>
        </p:nvSpPr>
        <p:spPr>
          <a:xfrm>
            <a:off x="5667375" y="1038225"/>
            <a:ext cx="30194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Native AOT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30D2EC-E7C3-41CF-8D27-8CAF6ACBFC4F}"/>
              </a:ext>
            </a:extLst>
          </p:cNvPr>
          <p:cNvSpPr>
            <a:spLocks noGrp="1"/>
          </p:cNvSpPr>
          <p:nvPr/>
        </p:nvSpPr>
        <p:spPr>
          <a:xfrm>
            <a:off x="438150" y="1504950"/>
            <a:ext cx="38576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При обращении к p.Echo&lt;int&gt;(42)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6A04DD-8012-4493-A6CE-5C5ED1996B70}"/>
              </a:ext>
            </a:extLst>
          </p:cNvPr>
          <p:cNvSpPr>
            <a:spLocks noGrp="1"/>
          </p:cNvSpPr>
          <p:nvPr/>
        </p:nvSpPr>
        <p:spPr>
          <a:xfrm>
            <a:off x="438150" y="18954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D3061C-A4D6-4674-A2B6-BAA380B1F5A5}"/>
              </a:ext>
            </a:extLst>
          </p:cNvPr>
          <p:cNvSpPr>
            <a:spLocks noGrp="1"/>
          </p:cNvSpPr>
          <p:nvPr/>
        </p:nvSpPr>
        <p:spPr>
          <a:xfrm>
            <a:off x="838200" y="1905000"/>
            <a:ext cx="34194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Определить реализацию receiver.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FFE2D4-5907-4AC8-A6CE-BCC6BAEC7D9D}"/>
              </a:ext>
            </a:extLst>
          </p:cNvPr>
          <p:cNvSpPr>
            <a:spLocks noGrp="1"/>
          </p:cNvSpPr>
          <p:nvPr/>
        </p:nvSpPr>
        <p:spPr>
          <a:xfrm>
            <a:off x="438150" y="229552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EF77DB-E4D4-476B-B115-1E2904E59B11}"/>
              </a:ext>
            </a:extLst>
          </p:cNvPr>
          <p:cNvSpPr>
            <a:spLocks noGrp="1"/>
          </p:cNvSpPr>
          <p:nvPr/>
        </p:nvSpPr>
        <p:spPr>
          <a:xfrm>
            <a:off x="838200" y="2276475"/>
            <a:ext cx="3400425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Использовать готовый код</a:t>
            </a:r>
          </a:p>
          <a:p>
            <a:pPr algn="l">
              <a:lnSpc>
                <a:spcPct val="100000"/>
              </a:lnSpc>
              <a:buNone/>
              <a:defRPr sz="127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или скомпилировать недостающий.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F51ACC-D9F9-40B0-99D2-45E38CABCD99}"/>
              </a:ext>
            </a:extLst>
          </p:cNvPr>
          <p:cNvSpPr>
            <a:spLocks noGrp="1"/>
          </p:cNvSpPr>
          <p:nvPr/>
        </p:nvSpPr>
        <p:spPr>
          <a:xfrm>
            <a:off x="438150" y="282892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08B7DEE-4756-4159-8C58-77886341036D}"/>
              </a:ext>
            </a:extLst>
          </p:cNvPr>
          <p:cNvSpPr>
            <a:spLocks noGrp="1"/>
          </p:cNvSpPr>
          <p:nvPr/>
        </p:nvSpPr>
        <p:spPr>
          <a:xfrm>
            <a:off x="838200" y="2809875"/>
            <a:ext cx="3400425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Переиспользовать код и результат</a:t>
            </a:r>
          </a:p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разрешения при следующих вызовах.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F6DB09-7C2B-4FD1-9B5B-598B364F8035}"/>
              </a:ext>
            </a:extLst>
          </p:cNvPr>
          <p:cNvSpPr>
            <a:spLocks noGrp="1"/>
          </p:cNvSpPr>
          <p:nvPr/>
        </p:nvSpPr>
        <p:spPr>
          <a:xfrm>
            <a:off x="438150" y="3371850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503458F-502F-4079-85D8-B24FB4289131}"/>
              </a:ext>
            </a:extLst>
          </p:cNvPr>
          <p:cNvSpPr>
            <a:spLocks noGrp="1"/>
          </p:cNvSpPr>
          <p:nvPr/>
        </p:nvSpPr>
        <p:spPr>
          <a:xfrm>
            <a:off x="438150" y="3476625"/>
            <a:ext cx="6477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ЦЕНА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0BA14B-4F0D-42BA-A7F6-0C629713E2D0}"/>
              </a:ext>
            </a:extLst>
          </p:cNvPr>
          <p:cNvSpPr>
            <a:spLocks noGrp="1"/>
          </p:cNvSpPr>
          <p:nvPr/>
        </p:nvSpPr>
        <p:spPr>
          <a:xfrm>
            <a:off x="438150" y="3705225"/>
            <a:ext cx="383857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63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Работа JIT при выполнении, память под код.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7532DA9-FC30-4BA0-AFDF-31D79849F8AC}"/>
              </a:ext>
            </a:extLst>
          </p:cNvPr>
          <p:cNvSpPr>
            <a:spLocks noGrp="1"/>
          </p:cNvSpPr>
          <p:nvPr/>
        </p:nvSpPr>
        <p:spPr>
          <a:xfrm>
            <a:off x="4838700" y="1504950"/>
            <a:ext cx="38576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При публикации приложения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58A134-77DD-40ED-8A4C-F1FBA5F2136F}"/>
              </a:ext>
            </a:extLst>
          </p:cNvPr>
          <p:cNvSpPr>
            <a:spLocks noGrp="1"/>
          </p:cNvSpPr>
          <p:nvPr/>
        </p:nvSpPr>
        <p:spPr>
          <a:xfrm>
            <a:off x="4838700" y="18954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E9B26B-9C86-4CE8-BC60-F62ED94C8FBE}"/>
              </a:ext>
            </a:extLst>
          </p:cNvPr>
          <p:cNvSpPr>
            <a:spLocks noGrp="1"/>
          </p:cNvSpPr>
          <p:nvPr/>
        </p:nvSpPr>
        <p:spPr>
          <a:xfrm>
            <a:off x="5238750" y="1866900"/>
            <a:ext cx="34099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Проанализировать приложение</a:t>
            </a:r>
          </a:p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вместе с зависимостями.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EFEB6CF-ABEA-4924-B637-4B029449C659}"/>
              </a:ext>
            </a:extLst>
          </p:cNvPr>
          <p:cNvSpPr>
            <a:spLocks noGrp="1"/>
          </p:cNvSpPr>
          <p:nvPr/>
        </p:nvSpPr>
        <p:spPr>
          <a:xfrm>
            <a:off x="4838700" y="23622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FE062C-75C5-4A3E-8307-9394AA405F29}"/>
              </a:ext>
            </a:extLst>
          </p:cNvPr>
          <p:cNvSpPr>
            <a:spLocks noGrp="1"/>
          </p:cNvSpPr>
          <p:nvPr/>
        </p:nvSpPr>
        <p:spPr>
          <a:xfrm>
            <a:off x="5238750" y="2333625"/>
            <a:ext cx="34099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Подготовить нужные варианты кода</a:t>
            </a:r>
          </a:p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и данные для выбора реализации.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F12BB82-6C59-4C7D-A7C2-05E998D07B04}"/>
              </a:ext>
            </a:extLst>
          </p:cNvPr>
          <p:cNvSpPr>
            <a:spLocks noGrp="1"/>
          </p:cNvSpPr>
          <p:nvPr/>
        </p:nvSpPr>
        <p:spPr>
          <a:xfrm>
            <a:off x="4838700" y="286702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7F4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5DC6E2-890F-4ED2-9D57-EFE2BE312117}"/>
              </a:ext>
            </a:extLst>
          </p:cNvPr>
          <p:cNvSpPr>
            <a:spLocks noGrp="1"/>
          </p:cNvSpPr>
          <p:nvPr/>
        </p:nvSpPr>
        <p:spPr>
          <a:xfrm>
            <a:off x="5238750" y="2838450"/>
            <a:ext cx="34099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При выполнении выбирать</a:t>
            </a:r>
          </a:p>
          <a:p>
            <a:pPr algn="l">
              <a:lnSpc>
                <a:spcPct val="100000"/>
              </a:lnSpc>
              <a:buNone/>
              <a:defRPr sz="123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среди подготовленных вариантов.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2DEE2B-5F1D-4369-8C3F-2EAA266E7B99}"/>
              </a:ext>
            </a:extLst>
          </p:cNvPr>
          <p:cNvSpPr>
            <a:spLocks noGrp="1"/>
          </p:cNvSpPr>
          <p:nvPr/>
        </p:nvSpPr>
        <p:spPr>
          <a:xfrm>
            <a:off x="4838700" y="3371850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9447BB-1729-42C9-92FA-602BC140F69E}"/>
              </a:ext>
            </a:extLst>
          </p:cNvPr>
          <p:cNvSpPr>
            <a:spLocks noGrp="1"/>
          </p:cNvSpPr>
          <p:nvPr/>
        </p:nvSpPr>
        <p:spPr>
          <a:xfrm>
            <a:off x="4838700" y="3476625"/>
            <a:ext cx="6477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ЦЕНА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D35F51-F772-4CD5-8A89-CDADCBD9191D}"/>
              </a:ext>
            </a:extLst>
          </p:cNvPr>
          <p:cNvSpPr>
            <a:spLocks noGrp="1"/>
          </p:cNvSpPr>
          <p:nvPr/>
        </p:nvSpPr>
        <p:spPr>
          <a:xfrm>
            <a:off x="4838700" y="3705225"/>
            <a:ext cx="383857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Анализ при publish, возможный рост бинарника.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3FD2E8-F680-4F35-A27F-A9131619FF95}"/>
              </a:ext>
            </a:extLst>
          </p:cNvPr>
          <p:cNvSpPr>
            <a:spLocks noGrp="1"/>
          </p:cNvSpPr>
          <p:nvPr/>
        </p:nvSpPr>
        <p:spPr>
          <a:xfrm>
            <a:off x="266700" y="4152900"/>
            <a:ext cx="86106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13" b="0">
                <a:solidFill>
                  <a:srgbClr val="70727D"/>
                </a:solidFill>
                <a:latin typeface="Arial"/>
                <a:ea typeface="Arial"/>
                <a:cs typeface="Arial"/>
              </a:defRPr>
            </a:pPr>
            <a:endParaRPr sz="1013" b="0" dirty="0">
              <a:solidFill>
                <a:srgbClr val="7072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89F8F2C-B61D-4CEF-9FF8-87FE0FBA9154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FF402FE-A8FE-456A-B9C3-27E159DE2801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endParaRPr sz="1050" b="1" dirty="0">
              <a:solidFill>
                <a:srgbClr val="FF7F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FCC42A1-2117-469B-9864-928D8F5EB5CC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9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endParaRPr sz="1290" b="1" dirty="0">
              <a:solidFill>
                <a:srgbClr val="2B2C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4671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9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13</a:t>
            </a:r>
            <a:endParaRPr/>
          </a:p>
        </p:txBody>
      </p:sp>
      <p:sp>
        <p:nvSpPr>
          <p:cNvPr id="471" name="Google Shape;471;p49"/>
          <p:cNvSpPr/>
          <p:nvPr/>
        </p:nvSpPr>
        <p:spPr>
          <a:xfrm>
            <a:off x="1905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2" name="Google Shape;472;p49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73" name="Google Shape;473;p49"/>
          <p:cNvPicPr preferRelativeResize="0"/>
          <p:nvPr/>
        </p:nvPicPr>
        <p:blipFill rotWithShape="1">
          <a:blip r:embed="rId4">
            <a:alphaModFix/>
          </a:blip>
          <a:srcRect l="10149" t="18428" r="7404" b="3288"/>
          <a:stretch/>
        </p:blipFill>
        <p:spPr>
          <a:xfrm>
            <a:off x="190500" y="1312875"/>
            <a:ext cx="2644800" cy="3035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74" name="Google Shape;474;p49"/>
          <p:cNvSpPr/>
          <p:nvPr/>
        </p:nvSpPr>
        <p:spPr>
          <a:xfrm>
            <a:off x="311815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5" name="Google Shape;475;p49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19300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76" name="Google Shape;476;p49"/>
          <p:cNvPicPr preferRelativeResize="0"/>
          <p:nvPr/>
        </p:nvPicPr>
        <p:blipFill rotWithShape="1">
          <a:blip r:embed="rId5">
            <a:alphaModFix/>
          </a:blip>
          <a:srcRect l="10401" t="32160" r="8595" b="14330"/>
          <a:stretch/>
        </p:blipFill>
        <p:spPr>
          <a:xfrm>
            <a:off x="3191060" y="1335390"/>
            <a:ext cx="4564674" cy="1924551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9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chemeClr val="dk1"/>
                </a:solidFill>
              </a:rPr>
              <a:t>Архитектура </a:t>
            </a:r>
            <a:r>
              <a:rPr lang="ru" sz="2400" b="1">
                <a:solidFill>
                  <a:srgbClr val="333333"/>
                </a:solidFill>
              </a:rPr>
              <a:t>—</a:t>
            </a:r>
            <a:r>
              <a:rPr lang="ru" sz="2400" b="1">
                <a:solidFill>
                  <a:schemeClr val="dk1"/>
                </a:solidFill>
              </a:rPr>
              <a:t> Проверка типов</a:t>
            </a:r>
            <a:endParaRPr sz="24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0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14</a:t>
            </a:r>
            <a:endParaRPr/>
          </a:p>
        </p:txBody>
      </p:sp>
      <p:sp>
        <p:nvSpPr>
          <p:cNvPr id="483" name="Google Shape;483;p50"/>
          <p:cNvSpPr/>
          <p:nvPr/>
        </p:nvSpPr>
        <p:spPr>
          <a:xfrm>
            <a:off x="190500" y="804675"/>
            <a:ext cx="8763000" cy="3548700"/>
          </a:xfrm>
          <a:prstGeom prst="roundRect">
            <a:avLst>
              <a:gd name="adj" fmla="val 2604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4" name="Google Shape;484;p50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85" name="Google Shape;485;p50"/>
          <p:cNvPicPr preferRelativeResize="0"/>
          <p:nvPr/>
        </p:nvPicPr>
        <p:blipFill rotWithShape="1">
          <a:blip r:embed="rId4">
            <a:alphaModFix/>
          </a:blip>
          <a:srcRect l="3463" t="22098" r="4192" b="5590"/>
          <a:stretch/>
        </p:blipFill>
        <p:spPr>
          <a:xfrm>
            <a:off x="256279" y="1300132"/>
            <a:ext cx="7551299" cy="303510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0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chemeClr val="dk1"/>
                </a:solidFill>
              </a:rPr>
              <a:t>Архитектура </a:t>
            </a:r>
            <a:r>
              <a:rPr lang="ru" sz="2400" b="1">
                <a:solidFill>
                  <a:srgbClr val="333333"/>
                </a:solidFill>
              </a:rPr>
              <a:t>—</a:t>
            </a:r>
            <a:r>
              <a:rPr lang="ru" sz="2400" b="1">
                <a:solidFill>
                  <a:schemeClr val="dk1"/>
                </a:solidFill>
              </a:rPr>
              <a:t> Проверка типов</a:t>
            </a:r>
            <a:endParaRPr sz="24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1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15</a:t>
            </a:r>
            <a:endParaRPr/>
          </a:p>
        </p:txBody>
      </p:sp>
      <p:sp>
        <p:nvSpPr>
          <p:cNvPr id="492" name="Google Shape;492;p51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chemeClr val="dk1"/>
                </a:solidFill>
              </a:rPr>
              <a:t>Архитектура </a:t>
            </a:r>
            <a:r>
              <a:rPr lang="ru" sz="2400" b="1">
                <a:solidFill>
                  <a:srgbClr val="333333"/>
                </a:solidFill>
              </a:rPr>
              <a:t>—</a:t>
            </a:r>
            <a:r>
              <a:rPr lang="ru" sz="2400" b="1">
                <a:solidFill>
                  <a:schemeClr val="dk1"/>
                </a:solidFill>
              </a:rPr>
              <a:t> Проверка типов</a:t>
            </a:r>
            <a:endParaRPr sz="2400" b="1"/>
          </a:p>
        </p:txBody>
      </p:sp>
      <p:sp>
        <p:nvSpPr>
          <p:cNvPr id="493" name="Google Shape;493;p51"/>
          <p:cNvSpPr/>
          <p:nvPr/>
        </p:nvSpPr>
        <p:spPr>
          <a:xfrm>
            <a:off x="4505550" y="-217425"/>
            <a:ext cx="132900" cy="13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51"/>
          <p:cNvSpPr/>
          <p:nvPr/>
        </p:nvSpPr>
        <p:spPr>
          <a:xfrm>
            <a:off x="190500" y="804675"/>
            <a:ext cx="6500100" cy="3330900"/>
          </a:xfrm>
          <a:prstGeom prst="roundRect">
            <a:avLst>
              <a:gd name="adj" fmla="val 271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5" name="Google Shape;495;p51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6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96" name="Google Shape;496;p51"/>
          <p:cNvPicPr preferRelativeResize="0"/>
          <p:nvPr/>
        </p:nvPicPr>
        <p:blipFill rotWithShape="1">
          <a:blip r:embed="rId4">
            <a:alphaModFix/>
          </a:blip>
          <a:srcRect l="3467" t="19562" r="40788" b="8121"/>
          <a:stretch/>
        </p:blipFill>
        <p:spPr>
          <a:xfrm>
            <a:off x="277250" y="1195375"/>
            <a:ext cx="4125625" cy="274709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1"/>
          <p:cNvSpPr/>
          <p:nvPr/>
        </p:nvSpPr>
        <p:spPr>
          <a:xfrm>
            <a:off x="2446688" y="1017150"/>
            <a:ext cx="6500100" cy="3330900"/>
          </a:xfrm>
          <a:prstGeom prst="roundRect">
            <a:avLst>
              <a:gd name="adj" fmla="val 2717"/>
            </a:avLst>
          </a:prstGeom>
          <a:solidFill>
            <a:srgbClr val="FAFAFA"/>
          </a:solidFill>
          <a:ln>
            <a:noFill/>
          </a:ln>
          <a:effectLst>
            <a:outerShdw blurRad="142875" algn="bl" rotWithShape="0">
              <a:srgbClr val="D8DBE8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8" name="Google Shape;498;p51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528325" y="1017140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99" name="Google Shape;499;p51"/>
          <p:cNvPicPr preferRelativeResize="0"/>
          <p:nvPr/>
        </p:nvPicPr>
        <p:blipFill rotWithShape="1">
          <a:blip r:embed="rId5">
            <a:alphaModFix/>
          </a:blip>
          <a:srcRect l="3020" t="21229" r="5195" b="7246"/>
          <a:stretch/>
        </p:blipFill>
        <p:spPr>
          <a:xfrm>
            <a:off x="2530525" y="1554300"/>
            <a:ext cx="6332426" cy="2312976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51"/>
          <p:cNvSpPr/>
          <p:nvPr/>
        </p:nvSpPr>
        <p:spPr>
          <a:xfrm>
            <a:off x="6373223" y="2467901"/>
            <a:ext cx="449400" cy="206400"/>
          </a:xfrm>
          <a:prstGeom prst="roundRect">
            <a:avLst>
              <a:gd name="adj" fmla="val 9227"/>
            </a:avLst>
          </a:prstGeom>
          <a:noFill/>
          <a:ln w="9525" cap="flat" cmpd="sng">
            <a:solidFill>
              <a:srgbClr val="2B2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B2C2E"/>
                </a:solidFill>
              </a:rPr>
              <a:t>PGO</a:t>
            </a:r>
            <a:endParaRPr sz="900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2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16</a:t>
            </a:r>
            <a:endParaRPr/>
          </a:p>
        </p:txBody>
      </p:sp>
      <p:sp>
        <p:nvSpPr>
          <p:cNvPr id="506" name="Google Shape;506;p52"/>
          <p:cNvSpPr/>
          <p:nvPr/>
        </p:nvSpPr>
        <p:spPr>
          <a:xfrm>
            <a:off x="1905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7" name="Google Shape;507;p52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08" name="Google Shape;508;p52"/>
          <p:cNvSpPr/>
          <p:nvPr/>
        </p:nvSpPr>
        <p:spPr>
          <a:xfrm>
            <a:off x="311815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9" name="Google Shape;509;p52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19300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10" name="Google Shape;510;p52"/>
          <p:cNvPicPr preferRelativeResize="0"/>
          <p:nvPr/>
        </p:nvPicPr>
        <p:blipFill rotWithShape="1">
          <a:blip r:embed="rId4">
            <a:alphaModFix/>
          </a:blip>
          <a:srcRect l="4890" t="18115" r="4890" b="9427"/>
          <a:stretch/>
        </p:blipFill>
        <p:spPr>
          <a:xfrm>
            <a:off x="3193000" y="1265650"/>
            <a:ext cx="4513300" cy="288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2"/>
          <p:cNvPicPr preferRelativeResize="0"/>
          <p:nvPr/>
        </p:nvPicPr>
        <p:blipFill rotWithShape="1">
          <a:blip r:embed="rId5">
            <a:alphaModFix/>
          </a:blip>
          <a:srcRect l="9124" t="18710" r="9116" b="8884"/>
          <a:stretch/>
        </p:blipFill>
        <p:spPr>
          <a:xfrm>
            <a:off x="316996" y="1370114"/>
            <a:ext cx="2409925" cy="28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2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7407572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>
              <a:lnSpc>
                <a:spcPct val="86000"/>
              </a:lnSpc>
              <a:spcBef>
                <a:spcPts val="0"/>
              </a:spcBef>
              <a:buSzPts val="1100"/>
            </a:pPr>
            <a:r>
              <a:rPr lang="ru" sz="2400" b="1" dirty="0">
                <a:solidFill>
                  <a:srgbClr val="2B2C2E"/>
                </a:solidFill>
              </a:rPr>
              <a:t>Архитектура — Интерфейсы и девиртуализация</a:t>
            </a:r>
            <a:endParaRPr sz="2400" b="1" dirty="0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3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17</a:t>
            </a:r>
            <a:endParaRPr/>
          </a:p>
        </p:txBody>
      </p:sp>
      <p:sp>
        <p:nvSpPr>
          <p:cNvPr id="518" name="Google Shape;518;p53"/>
          <p:cNvSpPr/>
          <p:nvPr/>
        </p:nvSpPr>
        <p:spPr>
          <a:xfrm>
            <a:off x="190500" y="804675"/>
            <a:ext cx="4315200" cy="3548700"/>
          </a:xfrm>
          <a:prstGeom prst="roundRect">
            <a:avLst>
              <a:gd name="adj" fmla="val 273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9" name="Google Shape;519;p5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20" name="Google Shape;520;p53"/>
          <p:cNvSpPr/>
          <p:nvPr/>
        </p:nvSpPr>
        <p:spPr>
          <a:xfrm>
            <a:off x="4638275" y="804675"/>
            <a:ext cx="4315200" cy="3548700"/>
          </a:xfrm>
          <a:prstGeom prst="roundRect">
            <a:avLst>
              <a:gd name="adj" fmla="val 273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1" name="Google Shape;521;p5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22" name="Google Shape;522;p53"/>
          <p:cNvPicPr preferRelativeResize="0"/>
          <p:nvPr/>
        </p:nvPicPr>
        <p:blipFill rotWithShape="1">
          <a:blip r:embed="rId4">
            <a:alphaModFix/>
          </a:blip>
          <a:srcRect l="5437" t="29081" r="5428" b="12395"/>
          <a:stretch/>
        </p:blipFill>
        <p:spPr>
          <a:xfrm>
            <a:off x="275610" y="1338759"/>
            <a:ext cx="4188925" cy="205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3"/>
          <p:cNvPicPr preferRelativeResize="0"/>
          <p:nvPr/>
        </p:nvPicPr>
        <p:blipFill rotWithShape="1">
          <a:blip r:embed="rId5">
            <a:alphaModFix/>
          </a:blip>
          <a:srcRect l="5190" t="22848" r="5181" b="9051"/>
          <a:stretch/>
        </p:blipFill>
        <p:spPr>
          <a:xfrm>
            <a:off x="4754308" y="1349001"/>
            <a:ext cx="4188923" cy="230447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53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8039100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>
              <a:lnSpc>
                <a:spcPct val="86000"/>
              </a:lnSpc>
              <a:spcBef>
                <a:spcPts val="0"/>
              </a:spcBef>
              <a:buSzPts val="1100"/>
            </a:pPr>
            <a:r>
              <a:rPr lang="ru" sz="2400" b="1" dirty="0">
                <a:solidFill>
                  <a:srgbClr val="2B2C2E"/>
                </a:solidFill>
              </a:rPr>
              <a:t>Архитектура — Интерфейсы девиртуализация</a:t>
            </a:r>
            <a:endParaRPr sz="2400" b="1" dirty="0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4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18</a:t>
            </a:r>
            <a:endParaRPr/>
          </a:p>
        </p:txBody>
      </p:sp>
      <p:sp>
        <p:nvSpPr>
          <p:cNvPr id="530" name="Google Shape;530;p54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7289160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>
              <a:lnSpc>
                <a:spcPct val="86000"/>
              </a:lnSpc>
              <a:spcBef>
                <a:spcPts val="0"/>
              </a:spcBef>
              <a:buSzPts val="1100"/>
            </a:pPr>
            <a:r>
              <a:rPr lang="ru" sz="2400" b="1" dirty="0">
                <a:solidFill>
                  <a:srgbClr val="2B2C2E"/>
                </a:solidFill>
              </a:rPr>
              <a:t>Архитектура — Интерфейсы девиртуализация</a:t>
            </a:r>
            <a:endParaRPr sz="2400" b="1" dirty="0">
              <a:solidFill>
                <a:srgbClr val="2B2C2E"/>
              </a:solidFill>
            </a:endParaRPr>
          </a:p>
        </p:txBody>
      </p:sp>
      <p:sp>
        <p:nvSpPr>
          <p:cNvPr id="531" name="Google Shape;531;p54"/>
          <p:cNvSpPr/>
          <p:nvPr/>
        </p:nvSpPr>
        <p:spPr>
          <a:xfrm>
            <a:off x="190500" y="804675"/>
            <a:ext cx="6500100" cy="2181900"/>
          </a:xfrm>
          <a:prstGeom prst="roundRect">
            <a:avLst>
              <a:gd name="adj" fmla="val 4479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2" name="Google Shape;532;p5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6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3" name="Google Shape;533;p54"/>
          <p:cNvPicPr preferRelativeResize="0"/>
          <p:nvPr/>
        </p:nvPicPr>
        <p:blipFill rotWithShape="1">
          <a:blip r:embed="rId4">
            <a:alphaModFix/>
          </a:blip>
          <a:srcRect l="4251" t="28795" r="6247" b="9400"/>
          <a:stretch/>
        </p:blipFill>
        <p:spPr>
          <a:xfrm>
            <a:off x="323550" y="1338750"/>
            <a:ext cx="5317900" cy="1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54"/>
          <p:cNvSpPr/>
          <p:nvPr/>
        </p:nvSpPr>
        <p:spPr>
          <a:xfrm>
            <a:off x="2446700" y="2166150"/>
            <a:ext cx="6500100" cy="2181900"/>
          </a:xfrm>
          <a:prstGeom prst="roundRect">
            <a:avLst>
              <a:gd name="adj" fmla="val 4479"/>
            </a:avLst>
          </a:prstGeom>
          <a:solidFill>
            <a:srgbClr val="FAFAFA"/>
          </a:solidFill>
          <a:ln>
            <a:noFill/>
          </a:ln>
          <a:effectLst>
            <a:outerShdw blurRad="142875" algn="bl" rotWithShape="0">
              <a:srgbClr val="D8DBE8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5" name="Google Shape;535;p5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528325" y="2166144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6" name="Google Shape;536;p54"/>
          <p:cNvPicPr preferRelativeResize="0"/>
          <p:nvPr/>
        </p:nvPicPr>
        <p:blipFill rotWithShape="1">
          <a:blip r:embed="rId5">
            <a:alphaModFix/>
          </a:blip>
          <a:srcRect l="3462" t="30664" r="3713" b="12832"/>
          <a:stretch/>
        </p:blipFill>
        <p:spPr>
          <a:xfrm>
            <a:off x="2549086" y="2738169"/>
            <a:ext cx="5573699" cy="148484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54"/>
          <p:cNvSpPr/>
          <p:nvPr/>
        </p:nvSpPr>
        <p:spPr>
          <a:xfrm>
            <a:off x="7417048" y="2938525"/>
            <a:ext cx="449400" cy="206400"/>
          </a:xfrm>
          <a:prstGeom prst="roundRect">
            <a:avLst>
              <a:gd name="adj" fmla="val 9227"/>
            </a:avLst>
          </a:prstGeom>
          <a:noFill/>
          <a:ln w="9525" cap="flat" cmpd="sng">
            <a:solidFill>
              <a:srgbClr val="2B2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2B2C2E"/>
                </a:solidFill>
              </a:rPr>
              <a:t>PGO</a:t>
            </a:r>
            <a:endParaRPr sz="900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5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19</a:t>
            </a:r>
            <a:endParaRPr/>
          </a:p>
        </p:txBody>
      </p:sp>
      <p:sp>
        <p:nvSpPr>
          <p:cNvPr id="543" name="Google Shape;543;p55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62055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 dirty="0">
                <a:solidFill>
                  <a:srgbClr val="2B2C2E"/>
                </a:solidFill>
              </a:rPr>
              <a:t>Почему девиртуализация это важно?</a:t>
            </a:r>
            <a:endParaRPr sz="2400" b="1" dirty="0">
              <a:solidFill>
                <a:srgbClr val="2B2C2E"/>
              </a:solidFill>
            </a:endParaRPr>
          </a:p>
        </p:txBody>
      </p:sp>
      <p:sp>
        <p:nvSpPr>
          <p:cNvPr id="544" name="Google Shape;544;p55"/>
          <p:cNvSpPr/>
          <p:nvPr/>
        </p:nvSpPr>
        <p:spPr>
          <a:xfrm>
            <a:off x="4638275" y="804675"/>
            <a:ext cx="4315200" cy="32283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5" name="Google Shape;545;p55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46" name="Google Shape;546;p55"/>
          <p:cNvPicPr preferRelativeResize="0"/>
          <p:nvPr/>
        </p:nvPicPr>
        <p:blipFill rotWithShape="1">
          <a:blip r:embed="rId4">
            <a:alphaModFix/>
          </a:blip>
          <a:srcRect l="5310" t="25971" r="8199" b="7420"/>
          <a:stretch/>
        </p:blipFill>
        <p:spPr>
          <a:xfrm>
            <a:off x="4721950" y="1313225"/>
            <a:ext cx="4140999" cy="21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55"/>
          <p:cNvSpPr/>
          <p:nvPr/>
        </p:nvSpPr>
        <p:spPr>
          <a:xfrm>
            <a:off x="190500" y="804675"/>
            <a:ext cx="4315200" cy="32283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8" name="Google Shape;548;p55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49" name="Google Shape;549;p55"/>
          <p:cNvPicPr preferRelativeResize="0"/>
          <p:nvPr/>
        </p:nvPicPr>
        <p:blipFill rotWithShape="1">
          <a:blip r:embed="rId5">
            <a:alphaModFix/>
          </a:blip>
          <a:srcRect l="5634" t="24642" r="5643" b="9115"/>
          <a:stretch/>
        </p:blipFill>
        <p:spPr>
          <a:xfrm>
            <a:off x="265350" y="1288056"/>
            <a:ext cx="3336760" cy="2177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6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20</a:t>
            </a:r>
            <a:endParaRPr/>
          </a:p>
        </p:txBody>
      </p:sp>
      <p:sp>
        <p:nvSpPr>
          <p:cNvPr id="555" name="Google Shape;555;p56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62055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Почему девиртуализация это важно?</a:t>
            </a:r>
            <a:endParaRPr sz="2400" b="1">
              <a:solidFill>
                <a:srgbClr val="2B2C2E"/>
              </a:solidFill>
            </a:endParaRPr>
          </a:p>
        </p:txBody>
      </p:sp>
      <p:sp>
        <p:nvSpPr>
          <p:cNvPr id="556" name="Google Shape;556;p56"/>
          <p:cNvSpPr/>
          <p:nvPr/>
        </p:nvSpPr>
        <p:spPr>
          <a:xfrm>
            <a:off x="4638275" y="804675"/>
            <a:ext cx="4315200" cy="32283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7" name="Google Shape;557;p5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58" name="Google Shape;558;p56"/>
          <p:cNvPicPr preferRelativeResize="0"/>
          <p:nvPr/>
        </p:nvPicPr>
        <p:blipFill rotWithShape="1">
          <a:blip r:embed="rId4">
            <a:alphaModFix/>
          </a:blip>
          <a:srcRect l="5310" t="25971" r="8199" b="7420"/>
          <a:stretch/>
        </p:blipFill>
        <p:spPr>
          <a:xfrm>
            <a:off x="4721950" y="1313225"/>
            <a:ext cx="4140999" cy="21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6"/>
          <p:cNvSpPr/>
          <p:nvPr/>
        </p:nvSpPr>
        <p:spPr>
          <a:xfrm>
            <a:off x="190500" y="804675"/>
            <a:ext cx="4315200" cy="32283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0" name="Google Shape;560;p5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61" name="Google Shape;561;p56"/>
          <p:cNvPicPr preferRelativeResize="0"/>
          <p:nvPr/>
        </p:nvPicPr>
        <p:blipFill rotWithShape="1">
          <a:blip r:embed="rId5">
            <a:alphaModFix/>
          </a:blip>
          <a:srcRect l="5634" t="24642" r="5643" b="9115"/>
          <a:stretch/>
        </p:blipFill>
        <p:spPr>
          <a:xfrm>
            <a:off x="265350" y="1288056"/>
            <a:ext cx="3336760" cy="2177136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6"/>
          <p:cNvSpPr/>
          <p:nvPr/>
        </p:nvSpPr>
        <p:spPr>
          <a:xfrm>
            <a:off x="2417700" y="2367225"/>
            <a:ext cx="4308600" cy="1980900"/>
          </a:xfrm>
          <a:prstGeom prst="roundRect">
            <a:avLst>
              <a:gd name="adj" fmla="val 5176"/>
            </a:avLst>
          </a:prstGeom>
          <a:solidFill>
            <a:srgbClr val="FAFAFA"/>
          </a:solidFill>
          <a:ln>
            <a:noFill/>
          </a:ln>
          <a:effectLst>
            <a:outerShdw blurRad="142875" algn="bl" rotWithShape="0">
              <a:srgbClr val="D8DBE8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3" name="Google Shape;563;p5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492550" y="2367227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64" name="Google Shape;564;p56"/>
          <p:cNvPicPr preferRelativeResize="0"/>
          <p:nvPr/>
        </p:nvPicPr>
        <p:blipFill rotWithShape="1">
          <a:blip r:embed="rId6">
            <a:alphaModFix/>
          </a:blip>
          <a:srcRect l="6861" t="34254" r="8743" b="11365"/>
          <a:stretch/>
        </p:blipFill>
        <p:spPr>
          <a:xfrm>
            <a:off x="2535875" y="2820975"/>
            <a:ext cx="4141001" cy="125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7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21</a:t>
            </a:r>
            <a:endParaRPr/>
          </a:p>
        </p:txBody>
      </p:sp>
      <p:sp>
        <p:nvSpPr>
          <p:cNvPr id="570" name="Google Shape;570;p57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61812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Почему девиртуализация это важно?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571" name="Google Shape;571;p5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7358" y="2545450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57"/>
          <p:cNvSpPr/>
          <p:nvPr/>
        </p:nvSpPr>
        <p:spPr>
          <a:xfrm>
            <a:off x="6121175" y="2030075"/>
            <a:ext cx="2832300" cy="10926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Ломается Алиасинг</a:t>
            </a:r>
            <a:endParaRPr>
              <a:solidFill>
                <a:srgbClr val="2B2C2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Count вызывает на каждой итерации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573" name="Google Shape;573;p57"/>
          <p:cNvSpPr/>
          <p:nvPr/>
        </p:nvSpPr>
        <p:spPr>
          <a:xfrm>
            <a:off x="6121175" y="804675"/>
            <a:ext cx="2832300" cy="10926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Оверхед на вызов виртуальных методов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574" name="Google Shape;574;p57"/>
          <p:cNvSpPr/>
          <p:nvPr/>
        </p:nvSpPr>
        <p:spPr>
          <a:xfrm>
            <a:off x="6121175" y="3255475"/>
            <a:ext cx="2832300" cy="10926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Внутри GetItem проверяются границы массива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575" name="Google Shape;575;p57"/>
          <p:cNvSpPr/>
          <p:nvPr/>
        </p:nvSpPr>
        <p:spPr>
          <a:xfrm>
            <a:off x="190500" y="2030025"/>
            <a:ext cx="2832300" cy="1092600"/>
          </a:xfrm>
          <a:prstGeom prst="roundRect">
            <a:avLst>
              <a:gd name="adj" fmla="val 9227"/>
            </a:avLst>
          </a:prstGeom>
          <a:solidFill>
            <a:srgbClr val="FF7F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JIT не убирает виртуальные вызовы IList&lt;int&gt; Count </a:t>
            </a:r>
            <a:br>
              <a:rPr lang="ru">
                <a:solidFill>
                  <a:schemeClr val="lt1"/>
                </a:solidFill>
              </a:rPr>
            </a:br>
            <a:r>
              <a:rPr lang="ru">
                <a:solidFill>
                  <a:schemeClr val="lt1"/>
                </a:solidFill>
              </a:rPr>
              <a:t>and GetItem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76" name="Google Shape;576;p57" descr="preencoded.png"/>
          <p:cNvPicPr preferRelativeResize="0"/>
          <p:nvPr/>
        </p:nvPicPr>
        <p:blipFill rotWithShape="1">
          <a:blip r:embed="rId3">
            <a:alphaModFix/>
          </a:blip>
          <a:srcRect l="50685" b="10"/>
          <a:stretch/>
        </p:blipFill>
        <p:spPr>
          <a:xfrm>
            <a:off x="5722499" y="2545450"/>
            <a:ext cx="398675" cy="5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7" name="Google Shape;577;p57"/>
          <p:cNvGrpSpPr/>
          <p:nvPr/>
        </p:nvGrpSpPr>
        <p:grpSpPr>
          <a:xfrm>
            <a:off x="4901750" y="2371975"/>
            <a:ext cx="1219324" cy="1456100"/>
            <a:chOff x="4901750" y="2371975"/>
            <a:chExt cx="1219324" cy="1456100"/>
          </a:xfrm>
        </p:grpSpPr>
        <p:pic>
          <p:nvPicPr>
            <p:cNvPr id="578" name="Google Shape;578;p57" descr="preencoded.png"/>
            <p:cNvPicPr preferRelativeResize="0"/>
            <p:nvPr/>
          </p:nvPicPr>
          <p:blipFill rotWithShape="1">
            <a:blip r:embed="rId3">
              <a:alphaModFix/>
            </a:blip>
            <a:srcRect l="79210" b="10"/>
            <a:stretch/>
          </p:blipFill>
          <p:spPr>
            <a:xfrm>
              <a:off x="5952999" y="3775475"/>
              <a:ext cx="168075" cy="5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9" name="Google Shape;579;p57" descr="preencoded.png"/>
            <p:cNvPicPr preferRelativeResize="0"/>
            <p:nvPr/>
          </p:nvPicPr>
          <p:blipFill rotWithShape="1">
            <a:blip r:embed="rId4">
              <a:alphaModFix/>
            </a:blip>
            <a:srcRect l="-90" b="1313"/>
            <a:stretch/>
          </p:blipFill>
          <p:spPr>
            <a:xfrm rot="-5400000">
              <a:off x="4708387" y="2565338"/>
              <a:ext cx="1438250" cy="10515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0" name="Google Shape;580;p57"/>
          <p:cNvGrpSpPr/>
          <p:nvPr/>
        </p:nvGrpSpPr>
        <p:grpSpPr>
          <a:xfrm>
            <a:off x="4901758" y="1324675"/>
            <a:ext cx="1219316" cy="1458220"/>
            <a:chOff x="4901758" y="1324675"/>
            <a:chExt cx="1219316" cy="1458220"/>
          </a:xfrm>
        </p:grpSpPr>
        <p:pic>
          <p:nvPicPr>
            <p:cNvPr id="581" name="Google Shape;581;p57" descr="preencoded.png"/>
            <p:cNvPicPr preferRelativeResize="0"/>
            <p:nvPr/>
          </p:nvPicPr>
          <p:blipFill rotWithShape="1">
            <a:blip r:embed="rId3">
              <a:alphaModFix/>
            </a:blip>
            <a:srcRect l="79210" b="10"/>
            <a:stretch/>
          </p:blipFill>
          <p:spPr>
            <a:xfrm>
              <a:off x="5952999" y="1324675"/>
              <a:ext cx="168075" cy="5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2" name="Google Shape;582;p57" descr="preencoded.png"/>
            <p:cNvPicPr preferRelativeResize="0"/>
            <p:nvPr/>
          </p:nvPicPr>
          <p:blipFill rotWithShape="1">
            <a:blip r:embed="rId5">
              <a:alphaModFix/>
            </a:blip>
            <a:srcRect b="1759"/>
            <a:stretch/>
          </p:blipFill>
          <p:spPr>
            <a:xfrm rot="-5400000">
              <a:off x="4709021" y="1538633"/>
              <a:ext cx="1436999" cy="10515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3" name="Google Shape;583;p57"/>
          <p:cNvSpPr/>
          <p:nvPr/>
        </p:nvSpPr>
        <p:spPr>
          <a:xfrm>
            <a:off x="3155800" y="2030075"/>
            <a:ext cx="2832300" cy="10926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Inline не происходит</a:t>
            </a:r>
            <a:endParaRPr>
              <a:solidFill>
                <a:srgbClr val="D8DBE8"/>
              </a:solidFill>
            </a:endParaRPr>
          </a:p>
        </p:txBody>
      </p:sp>
      <p:sp>
        <p:nvSpPr>
          <p:cNvPr id="584" name="Google Shape;584;p57"/>
          <p:cNvSpPr/>
          <p:nvPr/>
        </p:nvSpPr>
        <p:spPr>
          <a:xfrm>
            <a:off x="8953475" y="-830317"/>
            <a:ext cx="132900" cy="132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2E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8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61812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D8DBE8"/>
                </a:solidFill>
              </a:rPr>
              <a:t>PGO</a:t>
            </a:r>
            <a:endParaRPr sz="2400" b="1">
              <a:solidFill>
                <a:srgbClr val="D8DBE8"/>
              </a:solidFill>
            </a:endParaRPr>
          </a:p>
        </p:txBody>
      </p:sp>
      <p:sp>
        <p:nvSpPr>
          <p:cNvPr id="590" name="Google Shape;590;p58"/>
          <p:cNvSpPr/>
          <p:nvPr/>
        </p:nvSpPr>
        <p:spPr>
          <a:xfrm>
            <a:off x="2684550" y="132900"/>
            <a:ext cx="6326700" cy="4877700"/>
          </a:xfrm>
          <a:prstGeom prst="roundRect">
            <a:avLst>
              <a:gd name="adj" fmla="val 211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1" name="Google Shape;59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275" y="185577"/>
            <a:ext cx="6181199" cy="47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50000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5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683" y="2899559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9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23</a:t>
            </a:r>
            <a:endParaRPr/>
          </a:p>
        </p:txBody>
      </p:sp>
      <p:sp>
        <p:nvSpPr>
          <p:cNvPr id="598" name="Google Shape;598;p59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PGO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599" name="Google Shape;599;p5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683" y="1617847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59"/>
          <p:cNvSpPr/>
          <p:nvPr/>
        </p:nvSpPr>
        <p:spPr>
          <a:xfrm>
            <a:off x="933850" y="940425"/>
            <a:ext cx="3571800" cy="3407700"/>
          </a:xfrm>
          <a:prstGeom prst="roundRect">
            <a:avLst>
              <a:gd name="adj" fmla="val 3265"/>
            </a:avLst>
          </a:prstGeom>
          <a:noFill/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59"/>
          <p:cNvSpPr/>
          <p:nvPr/>
        </p:nvSpPr>
        <p:spPr>
          <a:xfrm>
            <a:off x="2203700" y="795450"/>
            <a:ext cx="1032000" cy="286500"/>
          </a:xfrm>
          <a:prstGeom prst="roundRect">
            <a:avLst>
              <a:gd name="adj" fmla="val 23172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build time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02" name="Google Shape;602;p59"/>
          <p:cNvSpPr/>
          <p:nvPr/>
        </p:nvSpPr>
        <p:spPr>
          <a:xfrm>
            <a:off x="4634400" y="940425"/>
            <a:ext cx="4315200" cy="3407700"/>
          </a:xfrm>
          <a:prstGeom prst="roundRect">
            <a:avLst>
              <a:gd name="adj" fmla="val 3240"/>
            </a:avLst>
          </a:prstGeom>
          <a:noFill/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59"/>
          <p:cNvSpPr/>
          <p:nvPr/>
        </p:nvSpPr>
        <p:spPr>
          <a:xfrm>
            <a:off x="6276000" y="795450"/>
            <a:ext cx="1032000" cy="286500"/>
          </a:xfrm>
          <a:prstGeom prst="roundRect">
            <a:avLst>
              <a:gd name="adj" fmla="val 23172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run time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04" name="Google Shape;604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018361" y="1532834"/>
            <a:ext cx="52611" cy="22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946179" y="1532834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9"/>
          <p:cNvSpPr/>
          <p:nvPr/>
        </p:nvSpPr>
        <p:spPr>
          <a:xfrm>
            <a:off x="1058650" y="1331550"/>
            <a:ext cx="900300" cy="625200"/>
          </a:xfrm>
          <a:prstGeom prst="roundRect">
            <a:avLst>
              <a:gd name="adj" fmla="val 13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source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code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07" name="Google Shape;607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2970691" y="1532834"/>
            <a:ext cx="53901" cy="22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018361" y="281454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59"/>
          <p:cNvSpPr/>
          <p:nvPr/>
        </p:nvSpPr>
        <p:spPr>
          <a:xfrm>
            <a:off x="4759175" y="2467013"/>
            <a:ext cx="1272000" cy="9177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D8DBE8"/>
                </a:solidFill>
              </a:rPr>
              <a:t>compile </a:t>
            </a:r>
            <a:endParaRPr>
              <a:solidFill>
                <a:srgbClr val="D8DB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IL to IR </a:t>
            </a:r>
            <a:endParaRPr>
              <a:solidFill>
                <a:srgbClr val="D8DBE8"/>
              </a:solidFill>
            </a:endParaRPr>
          </a:p>
        </p:txBody>
      </p:sp>
      <p:pic>
        <p:nvPicPr>
          <p:cNvPr id="610" name="Google Shape;610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946179" y="281454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59"/>
          <p:cNvSpPr/>
          <p:nvPr/>
        </p:nvSpPr>
        <p:spPr>
          <a:xfrm>
            <a:off x="1058650" y="2467024"/>
            <a:ext cx="900300" cy="9177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source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code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12" name="Google Shape;612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2971336" y="281454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59"/>
          <p:cNvSpPr/>
          <p:nvPr/>
        </p:nvSpPr>
        <p:spPr>
          <a:xfrm>
            <a:off x="2083810" y="2467024"/>
            <a:ext cx="900300" cy="9177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compile code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14" name="Google Shape;614;p59"/>
          <p:cNvSpPr/>
          <p:nvPr/>
        </p:nvSpPr>
        <p:spPr>
          <a:xfrm>
            <a:off x="3108950" y="2467013"/>
            <a:ext cx="1272000" cy="917700"/>
          </a:xfrm>
          <a:prstGeom prst="roundRect">
            <a:avLst>
              <a:gd name="adj" fmla="val 922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byte code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or IL or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some other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15" name="Google Shape;615;p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415211" y="2814546"/>
            <a:ext cx="52611" cy="222633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9"/>
          <p:cNvSpPr/>
          <p:nvPr/>
        </p:nvSpPr>
        <p:spPr>
          <a:xfrm>
            <a:off x="6156000" y="2467013"/>
            <a:ext cx="1272000" cy="9177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optimize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IR and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emit asm</a:t>
            </a:r>
            <a:endParaRPr>
              <a:solidFill>
                <a:srgbClr val="D8DBE8"/>
              </a:solidFill>
            </a:endParaRPr>
          </a:p>
        </p:txBody>
      </p:sp>
      <p:sp>
        <p:nvSpPr>
          <p:cNvPr id="617" name="Google Shape;617;p59"/>
          <p:cNvSpPr/>
          <p:nvPr/>
        </p:nvSpPr>
        <p:spPr>
          <a:xfrm>
            <a:off x="2083810" y="1331550"/>
            <a:ext cx="900300" cy="625200"/>
          </a:xfrm>
          <a:prstGeom prst="roundRect">
            <a:avLst>
              <a:gd name="adj" fmla="val 13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compile code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18" name="Google Shape;618;p59"/>
          <p:cNvSpPr/>
          <p:nvPr/>
        </p:nvSpPr>
        <p:spPr>
          <a:xfrm>
            <a:off x="3108950" y="1331550"/>
            <a:ext cx="1272000" cy="625200"/>
          </a:xfrm>
          <a:prstGeom prst="roundRect">
            <a:avLst>
              <a:gd name="adj" fmla="val 13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asm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19" name="Google Shape;619;p59"/>
          <p:cNvSpPr/>
          <p:nvPr/>
        </p:nvSpPr>
        <p:spPr>
          <a:xfrm>
            <a:off x="4759125" y="1331550"/>
            <a:ext cx="1272000" cy="625200"/>
          </a:xfrm>
          <a:prstGeom prst="roundRect">
            <a:avLst>
              <a:gd name="adj" fmla="val 13556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execute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asm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20" name="Google Shape;620;p59"/>
          <p:cNvSpPr/>
          <p:nvPr/>
        </p:nvSpPr>
        <p:spPr>
          <a:xfrm>
            <a:off x="6155950" y="1331550"/>
            <a:ext cx="1272000" cy="625200"/>
          </a:xfrm>
          <a:prstGeom prst="roundRect">
            <a:avLst>
              <a:gd name="adj" fmla="val 13556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consume statistic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21" name="Google Shape;621;p59"/>
          <p:cNvSpPr/>
          <p:nvPr/>
        </p:nvSpPr>
        <p:spPr>
          <a:xfrm>
            <a:off x="190500" y="2782613"/>
            <a:ext cx="614700" cy="286500"/>
          </a:xfrm>
          <a:prstGeom prst="roundRect">
            <a:avLst>
              <a:gd name="adj" fmla="val 24311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JIT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22" name="Google Shape;622;p59"/>
          <p:cNvSpPr/>
          <p:nvPr/>
        </p:nvSpPr>
        <p:spPr>
          <a:xfrm>
            <a:off x="190500" y="1500888"/>
            <a:ext cx="614700" cy="286500"/>
          </a:xfrm>
          <a:prstGeom prst="roundRect">
            <a:avLst>
              <a:gd name="adj" fmla="val 24311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AOT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23" name="Google Shape;623;p5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784608" y="3325634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59"/>
          <p:cNvSpPr/>
          <p:nvPr/>
        </p:nvSpPr>
        <p:spPr>
          <a:xfrm>
            <a:off x="7552825" y="2467013"/>
            <a:ext cx="1272000" cy="917700"/>
          </a:xfrm>
          <a:prstGeom prst="roundRect">
            <a:avLst>
              <a:gd name="adj" fmla="val 9227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execute </a:t>
            </a:r>
            <a:br>
              <a:rPr lang="ru">
                <a:solidFill>
                  <a:srgbClr val="D8DBE8"/>
                </a:solidFill>
              </a:rPr>
            </a:br>
            <a:r>
              <a:rPr lang="ru">
                <a:solidFill>
                  <a:srgbClr val="D8DBE8"/>
                </a:solidFill>
              </a:rPr>
              <a:t>asm</a:t>
            </a:r>
            <a:endParaRPr>
              <a:solidFill>
                <a:srgbClr val="D8DBE8"/>
              </a:solidFill>
            </a:endParaRPr>
          </a:p>
        </p:txBody>
      </p:sp>
      <p:pic>
        <p:nvPicPr>
          <p:cNvPr id="625" name="Google Shape;625;p5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6387780" y="3762634"/>
            <a:ext cx="808439" cy="52607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59"/>
          <p:cNvSpPr/>
          <p:nvPr/>
        </p:nvSpPr>
        <p:spPr>
          <a:xfrm>
            <a:off x="6156000" y="3756150"/>
            <a:ext cx="2668800" cy="467100"/>
          </a:xfrm>
          <a:prstGeom prst="roundRect">
            <a:avLst>
              <a:gd name="adj" fmla="val 17989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consume statistics</a:t>
            </a:r>
            <a:endParaRPr>
              <a:solidFill>
                <a:srgbClr val="D8DBE8"/>
              </a:solidFill>
            </a:endParaRPr>
          </a:p>
        </p:txBody>
      </p:sp>
      <p:sp>
        <p:nvSpPr>
          <p:cNvPr id="627" name="Google Shape;627;p59"/>
          <p:cNvSpPr/>
          <p:nvPr/>
        </p:nvSpPr>
        <p:spPr>
          <a:xfrm>
            <a:off x="6714850" y="3427181"/>
            <a:ext cx="1551000" cy="286500"/>
          </a:xfrm>
          <a:prstGeom prst="roundRect">
            <a:avLst>
              <a:gd name="adj" fmla="val 24311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dynamic PGO</a:t>
            </a:r>
            <a:endParaRPr>
              <a:solidFill>
                <a:srgbClr val="2B2C2E"/>
              </a:solidFill>
            </a:endParaRPr>
          </a:p>
        </p:txBody>
      </p:sp>
      <p:pic>
        <p:nvPicPr>
          <p:cNvPr id="628" name="Google Shape;628;p59" descr="preencoded.png"/>
          <p:cNvPicPr preferRelativeResize="0"/>
          <p:nvPr/>
        </p:nvPicPr>
        <p:blipFill rotWithShape="1">
          <a:blip r:embed="rId4">
            <a:alphaModFix/>
          </a:blip>
          <a:srcRect l="-20" t="84790" r="40" b="-6"/>
          <a:stretch/>
        </p:blipFill>
        <p:spPr>
          <a:xfrm rot="10800000">
            <a:off x="1482500" y="1956757"/>
            <a:ext cx="52600" cy="33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9" name="Google Shape;629;p59"/>
          <p:cNvCxnSpPr>
            <a:stCxn id="620" idx="2"/>
            <a:endCxn id="630" idx="0"/>
          </p:cNvCxnSpPr>
          <p:nvPr/>
        </p:nvCxnSpPr>
        <p:spPr>
          <a:xfrm>
            <a:off x="6791950" y="1956750"/>
            <a:ext cx="0" cy="184200"/>
          </a:xfrm>
          <a:prstGeom prst="straightConnector1">
            <a:avLst/>
          </a:prstGeom>
          <a:noFill/>
          <a:ln w="9525" cap="flat" cmpd="sng">
            <a:solidFill>
              <a:srgbClr val="8D8F9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1" name="Google Shape;631;p59"/>
          <p:cNvSpPr/>
          <p:nvPr/>
        </p:nvSpPr>
        <p:spPr>
          <a:xfrm rot="10800000">
            <a:off x="1507127" y="2087078"/>
            <a:ext cx="124800" cy="1248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rgbClr val="8D8F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2" name="Google Shape;632;p59"/>
          <p:cNvCxnSpPr>
            <a:endCxn id="631" idx="2"/>
          </p:cNvCxnSpPr>
          <p:nvPr/>
        </p:nvCxnSpPr>
        <p:spPr>
          <a:xfrm>
            <a:off x="1507127" y="1969178"/>
            <a:ext cx="0" cy="180300"/>
          </a:xfrm>
          <a:prstGeom prst="straightConnector1">
            <a:avLst/>
          </a:prstGeom>
          <a:noFill/>
          <a:ln w="9525" cap="flat" cmpd="sng">
            <a:solidFill>
              <a:srgbClr val="8D8F9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0" name="Google Shape;630;p59"/>
          <p:cNvSpPr/>
          <p:nvPr/>
        </p:nvSpPr>
        <p:spPr>
          <a:xfrm rot="5400000">
            <a:off x="6650055" y="2069924"/>
            <a:ext cx="141900" cy="1419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rgbClr val="8D8F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3" name="Google Shape;633;p59"/>
          <p:cNvCxnSpPr>
            <a:stCxn id="631" idx="0"/>
            <a:endCxn id="630" idx="2"/>
          </p:cNvCxnSpPr>
          <p:nvPr/>
        </p:nvCxnSpPr>
        <p:spPr>
          <a:xfrm>
            <a:off x="1569527" y="2211878"/>
            <a:ext cx="5151600" cy="0"/>
          </a:xfrm>
          <a:prstGeom prst="straightConnector1">
            <a:avLst/>
          </a:prstGeom>
          <a:noFill/>
          <a:ln w="9525" cap="flat" cmpd="sng">
            <a:solidFill>
              <a:srgbClr val="8D8F9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4" name="Google Shape;634;p59"/>
          <p:cNvSpPr/>
          <p:nvPr/>
        </p:nvSpPr>
        <p:spPr>
          <a:xfrm>
            <a:off x="3546795" y="2068637"/>
            <a:ext cx="1205700" cy="286500"/>
          </a:xfrm>
          <a:prstGeom prst="roundRect">
            <a:avLst>
              <a:gd name="adj" fmla="val 23172"/>
            </a:avLst>
          </a:prstGeom>
          <a:solidFill>
            <a:srgbClr val="D8DBE8"/>
          </a:solidFill>
          <a:ln w="9525" cap="flat" cmpd="sng">
            <a:solidFill>
              <a:srgbClr val="82838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static PGO</a:t>
            </a:r>
            <a:endParaRPr>
              <a:solidFill>
                <a:srgbClr val="2B2C2E"/>
              </a:solidFill>
            </a:endParaRPr>
          </a:p>
        </p:txBody>
      </p:sp>
      <p:sp>
        <p:nvSpPr>
          <p:cNvPr id="635" name="Google Shape;635;p59"/>
          <p:cNvSpPr/>
          <p:nvPr/>
        </p:nvSpPr>
        <p:spPr>
          <a:xfrm>
            <a:off x="9658350" y="1617200"/>
            <a:ext cx="124800" cy="124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0"/>
          <p:cNvSpPr/>
          <p:nvPr/>
        </p:nvSpPr>
        <p:spPr>
          <a:xfrm>
            <a:off x="4572125" y="0"/>
            <a:ext cx="4572000" cy="5143500"/>
          </a:xfrm>
          <a:prstGeom prst="rect">
            <a:avLst/>
          </a:prstGeom>
          <a:solidFill>
            <a:srgbClr val="D8DB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60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PGO (оптимизации)</a:t>
            </a:r>
            <a:endParaRPr sz="2400" b="1">
              <a:solidFill>
                <a:srgbClr val="2B2C2E"/>
              </a:solidFill>
            </a:endParaRPr>
          </a:p>
        </p:txBody>
      </p:sp>
      <p:sp>
        <p:nvSpPr>
          <p:cNvPr id="642" name="Google Shape;642;p60"/>
          <p:cNvSpPr/>
          <p:nvPr/>
        </p:nvSpPr>
        <p:spPr>
          <a:xfrm>
            <a:off x="190500" y="4136500"/>
            <a:ext cx="42564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1700">
                <a:solidFill>
                  <a:srgbClr val="2B2C2E"/>
                </a:solidFill>
              </a:rPr>
              <a:t>Общие для всех языков</a:t>
            </a:r>
            <a:endParaRPr sz="1700">
              <a:solidFill>
                <a:srgbClr val="2B2C2E"/>
              </a:solidFill>
            </a:endParaRPr>
          </a:p>
        </p:txBody>
      </p:sp>
      <p:graphicFrame>
        <p:nvGraphicFramePr>
          <p:cNvPr id="643" name="Google Shape;643;p60"/>
          <p:cNvGraphicFramePr/>
          <p:nvPr/>
        </p:nvGraphicFramePr>
        <p:xfrm>
          <a:off x="190501" y="2110443"/>
          <a:ext cx="4256400" cy="174180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71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01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Inline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Devirtualize</a:t>
                      </a:r>
                      <a:endParaRPr u="none" strike="noStrike" cap="none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03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Code layout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04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Hot cold splitting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05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Escape analysis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44" name="Google Shape;644;p60"/>
          <p:cNvGrpSpPr/>
          <p:nvPr/>
        </p:nvGrpSpPr>
        <p:grpSpPr>
          <a:xfrm>
            <a:off x="4696925" y="804637"/>
            <a:ext cx="4256400" cy="3543182"/>
            <a:chOff x="4696925" y="804675"/>
            <a:chExt cx="4256400" cy="3557412"/>
          </a:xfrm>
        </p:grpSpPr>
        <p:sp>
          <p:nvSpPr>
            <p:cNvPr id="645" name="Google Shape;645;p60"/>
            <p:cNvSpPr/>
            <p:nvPr/>
          </p:nvSpPr>
          <p:spPr>
            <a:xfrm>
              <a:off x="4696925" y="804687"/>
              <a:ext cx="4256400" cy="3557400"/>
            </a:xfrm>
            <a:prstGeom prst="roundRect">
              <a:avLst>
                <a:gd name="adj" fmla="val 3188"/>
              </a:avLst>
            </a:pr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46" name="Google Shape;646;p60"/>
            <p:cNvPicPr preferRelativeResize="0"/>
            <p:nvPr/>
          </p:nvPicPr>
          <p:blipFill rotWithShape="1">
            <a:blip r:embed="rId3">
              <a:alphaModFix/>
            </a:blip>
            <a:srcRect l="8153" t="5128" r="69496" b="77792"/>
            <a:stretch/>
          </p:blipFill>
          <p:spPr>
            <a:xfrm>
              <a:off x="4771775" y="804675"/>
              <a:ext cx="1008000" cy="5136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  <p:pic>
          <p:nvPicPr>
            <p:cNvPr id="647" name="Google Shape;647;p60"/>
            <p:cNvPicPr preferRelativeResize="0"/>
            <p:nvPr/>
          </p:nvPicPr>
          <p:blipFill rotWithShape="1">
            <a:blip r:embed="rId4">
              <a:alphaModFix/>
            </a:blip>
            <a:srcRect l="4976" t="20319" r="9231" b="14826"/>
            <a:stretch/>
          </p:blipFill>
          <p:spPr>
            <a:xfrm>
              <a:off x="4744300" y="1275812"/>
              <a:ext cx="3951551" cy="2948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8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61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25</a:t>
            </a:r>
            <a:endParaRPr/>
          </a:p>
        </p:txBody>
      </p:sp>
      <p:sp>
        <p:nvSpPr>
          <p:cNvPr id="653" name="Google Shape;653;p61"/>
          <p:cNvSpPr/>
          <p:nvPr/>
        </p:nvSpPr>
        <p:spPr>
          <a:xfrm>
            <a:off x="4638275" y="1280550"/>
            <a:ext cx="4315200" cy="30675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4" name="Google Shape;654;p61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1280550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55" name="Google Shape;655;p61"/>
          <p:cNvSpPr/>
          <p:nvPr/>
        </p:nvSpPr>
        <p:spPr>
          <a:xfrm>
            <a:off x="190500" y="1280550"/>
            <a:ext cx="4315200" cy="3067500"/>
          </a:xfrm>
          <a:prstGeom prst="roundRect">
            <a:avLst>
              <a:gd name="adj" fmla="val 3188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6" name="Google Shape;656;p61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1280550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57" name="Google Shape;657;p61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Типы сбора статистики</a:t>
            </a:r>
            <a:endParaRPr sz="2400" b="1">
              <a:solidFill>
                <a:srgbClr val="2B2C2E"/>
              </a:solidFill>
            </a:endParaRPr>
          </a:p>
        </p:txBody>
      </p:sp>
      <p:sp>
        <p:nvSpPr>
          <p:cNvPr id="658" name="Google Shape;658;p61"/>
          <p:cNvSpPr/>
          <p:nvPr/>
        </p:nvSpPr>
        <p:spPr>
          <a:xfrm>
            <a:off x="190500" y="795450"/>
            <a:ext cx="2157000" cy="353700"/>
          </a:xfrm>
          <a:prstGeom prst="roundRect">
            <a:avLst>
              <a:gd name="adj" fmla="val 23172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D8DBE8"/>
                </a:solidFill>
              </a:rPr>
              <a:t>Instrumentation-based</a:t>
            </a:r>
            <a:endParaRPr>
              <a:solidFill>
                <a:srgbClr val="D8DBE8"/>
              </a:solidFill>
            </a:endParaRPr>
          </a:p>
        </p:txBody>
      </p:sp>
      <p:pic>
        <p:nvPicPr>
          <p:cNvPr id="659" name="Google Shape;659;p61"/>
          <p:cNvPicPr preferRelativeResize="0"/>
          <p:nvPr/>
        </p:nvPicPr>
        <p:blipFill rotWithShape="1">
          <a:blip r:embed="rId4">
            <a:alphaModFix/>
          </a:blip>
          <a:srcRect l="5167" t="23859" r="6501" b="11500"/>
          <a:stretch/>
        </p:blipFill>
        <p:spPr>
          <a:xfrm>
            <a:off x="317075" y="1794150"/>
            <a:ext cx="4010499" cy="18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61"/>
          <p:cNvPicPr preferRelativeResize="0"/>
          <p:nvPr/>
        </p:nvPicPr>
        <p:blipFill rotWithShape="1">
          <a:blip r:embed="rId5">
            <a:alphaModFix/>
          </a:blip>
          <a:srcRect l="6095" t="33534" r="6086" b="17986"/>
          <a:stretch/>
        </p:blipFill>
        <p:spPr>
          <a:xfrm>
            <a:off x="4738250" y="1794150"/>
            <a:ext cx="4189249" cy="1119351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61"/>
          <p:cNvSpPr/>
          <p:nvPr/>
        </p:nvSpPr>
        <p:spPr>
          <a:xfrm>
            <a:off x="4638275" y="795450"/>
            <a:ext cx="1713300" cy="353700"/>
          </a:xfrm>
          <a:prstGeom prst="roundRect">
            <a:avLst>
              <a:gd name="adj" fmla="val 23172"/>
            </a:avLst>
          </a:prstGeom>
          <a:solidFill>
            <a:srgbClr val="2B2C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D8DBE8"/>
                </a:solidFill>
              </a:rPr>
              <a:t>Sampling-based</a:t>
            </a:r>
            <a:endParaRPr>
              <a:solidFill>
                <a:srgbClr val="D8DBE8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62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26</a:t>
            </a:r>
            <a:endParaRPr/>
          </a:p>
        </p:txBody>
      </p:sp>
      <p:sp>
        <p:nvSpPr>
          <p:cNvPr id="667" name="Google Shape;667;p62"/>
          <p:cNvSpPr/>
          <p:nvPr/>
        </p:nvSpPr>
        <p:spPr>
          <a:xfrm>
            <a:off x="190500" y="804675"/>
            <a:ext cx="4315200" cy="3548700"/>
          </a:xfrm>
          <a:prstGeom prst="roundRect">
            <a:avLst>
              <a:gd name="adj" fmla="val 273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62"/>
          <p:cNvSpPr/>
          <p:nvPr/>
        </p:nvSpPr>
        <p:spPr>
          <a:xfrm>
            <a:off x="4638275" y="804675"/>
            <a:ext cx="4315200" cy="3548700"/>
          </a:xfrm>
          <a:prstGeom prst="roundRect">
            <a:avLst>
              <a:gd name="adj" fmla="val 273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62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Сложности JIT и PGO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670" name="Google Shape;67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025" y="1377517"/>
            <a:ext cx="4134151" cy="2403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8801" y="1361759"/>
            <a:ext cx="4134148" cy="2434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6A16D0-C8C6-6B25-3227-FAA64104D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801" y="1307571"/>
            <a:ext cx="4026442" cy="2232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C8A574-FCF7-0602-A9E1-972B846C92E7}"/>
              </a:ext>
            </a:extLst>
          </p:cNvPr>
          <p:cNvSpPr txBox="1"/>
          <p:nvPr/>
        </p:nvSpPr>
        <p:spPr>
          <a:xfrm>
            <a:off x="4938855" y="2776053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Tier0</a:t>
            </a:r>
            <a:endParaRPr lang="en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0AE08E-AFB9-248A-2644-60678E2ADB5F}"/>
              </a:ext>
            </a:extLst>
          </p:cNvPr>
          <p:cNvSpPr txBox="1"/>
          <p:nvPr/>
        </p:nvSpPr>
        <p:spPr>
          <a:xfrm>
            <a:off x="4938855" y="3396569"/>
            <a:ext cx="1784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Tier0 - instrumented</a:t>
            </a:r>
            <a:endParaRPr lang="en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4F40A1-A778-F8D4-8BC6-C23D4AC66C66}"/>
              </a:ext>
            </a:extLst>
          </p:cNvPr>
          <p:cNvSpPr txBox="1"/>
          <p:nvPr/>
        </p:nvSpPr>
        <p:spPr>
          <a:xfrm>
            <a:off x="4938855" y="1844314"/>
            <a:ext cx="1657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Tier1 without PGO</a:t>
            </a:r>
            <a:endParaRPr lang="en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C6DEE-7528-97B2-BC5F-A41AE99174E2}"/>
              </a:ext>
            </a:extLst>
          </p:cNvPr>
          <p:cNvSpPr txBox="1"/>
          <p:nvPr/>
        </p:nvSpPr>
        <p:spPr>
          <a:xfrm>
            <a:off x="4938855" y="1307571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Tier1 with PGO</a:t>
            </a:r>
            <a:endParaRPr lang="en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3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27</a:t>
            </a:r>
            <a:endParaRPr/>
          </a:p>
        </p:txBody>
      </p:sp>
      <p:sp>
        <p:nvSpPr>
          <p:cNvPr id="677" name="Google Shape;677;p63"/>
          <p:cNvSpPr/>
          <p:nvPr/>
        </p:nvSpPr>
        <p:spPr>
          <a:xfrm>
            <a:off x="1905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8" name="Google Shape;678;p6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79" name="Google Shape;679;p63"/>
          <p:cNvSpPr/>
          <p:nvPr/>
        </p:nvSpPr>
        <p:spPr>
          <a:xfrm>
            <a:off x="311815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0" name="Google Shape;680;p6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19300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81" name="Google Shape;681;p63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Code cloning для горячего кода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682" name="Google Shape;682;p63"/>
          <p:cNvPicPr preferRelativeResize="0"/>
          <p:nvPr/>
        </p:nvPicPr>
        <p:blipFill rotWithShape="1">
          <a:blip r:embed="rId4">
            <a:alphaModFix/>
          </a:blip>
          <a:srcRect l="9057" t="44727" r="9057" b="16755"/>
          <a:stretch/>
        </p:blipFill>
        <p:spPr>
          <a:xfrm>
            <a:off x="289900" y="1343419"/>
            <a:ext cx="2595701" cy="6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63"/>
          <p:cNvPicPr preferRelativeResize="0"/>
          <p:nvPr/>
        </p:nvPicPr>
        <p:blipFill rotWithShape="1">
          <a:blip r:embed="rId5">
            <a:alphaModFix/>
          </a:blip>
          <a:srcRect l="3280" t="19084" r="3280" b="12267"/>
          <a:stretch/>
        </p:blipFill>
        <p:spPr>
          <a:xfrm>
            <a:off x="3199661" y="1343425"/>
            <a:ext cx="5669948" cy="2494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4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28</a:t>
            </a:r>
            <a:endParaRPr/>
          </a:p>
        </p:txBody>
      </p:sp>
      <p:sp>
        <p:nvSpPr>
          <p:cNvPr id="689" name="Google Shape;689;p64"/>
          <p:cNvSpPr/>
          <p:nvPr/>
        </p:nvSpPr>
        <p:spPr>
          <a:xfrm>
            <a:off x="1905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0" name="Google Shape;690;p6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91" name="Google Shape;691;p64"/>
          <p:cNvSpPr/>
          <p:nvPr/>
        </p:nvSpPr>
        <p:spPr>
          <a:xfrm>
            <a:off x="311815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2" name="Google Shape;692;p6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19300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93" name="Google Shape;693;p64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Code cloning для горячего кода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694" name="Google Shape;694;p64"/>
          <p:cNvPicPr preferRelativeResize="0"/>
          <p:nvPr/>
        </p:nvPicPr>
        <p:blipFill rotWithShape="1">
          <a:blip r:embed="rId4">
            <a:alphaModFix/>
          </a:blip>
          <a:srcRect l="6638" t="29873" r="11112" b="12132"/>
          <a:stretch/>
        </p:blipFill>
        <p:spPr>
          <a:xfrm>
            <a:off x="277450" y="1356125"/>
            <a:ext cx="2649999" cy="13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4"/>
          <p:cNvPicPr preferRelativeResize="0"/>
          <p:nvPr/>
        </p:nvPicPr>
        <p:blipFill rotWithShape="1">
          <a:blip r:embed="rId5">
            <a:alphaModFix/>
          </a:blip>
          <a:srcRect l="3596" t="21212" r="5602" b="9218"/>
          <a:stretch/>
        </p:blipFill>
        <p:spPr>
          <a:xfrm>
            <a:off x="3233350" y="1357125"/>
            <a:ext cx="5629598" cy="225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BE8"/>
        </a:solidFill>
        <a:effectLst/>
      </p:bgPr>
    </p:bg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6"/>
          <p:cNvSpPr/>
          <p:nvPr/>
        </p:nvSpPr>
        <p:spPr>
          <a:xfrm>
            <a:off x="190500" y="3216024"/>
            <a:ext cx="8771100" cy="1325925"/>
          </a:xfrm>
          <a:prstGeom prst="roundRect">
            <a:avLst>
              <a:gd name="adj" fmla="val 911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66"/>
          <p:cNvSpPr/>
          <p:nvPr/>
        </p:nvSpPr>
        <p:spPr>
          <a:xfrm>
            <a:off x="4572000" y="174600"/>
            <a:ext cx="4381200" cy="2916600"/>
          </a:xfrm>
          <a:prstGeom prst="roundRect">
            <a:avLst>
              <a:gd name="adj" fmla="val 3250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5" name="Google Shape;715;p6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646850" y="175437"/>
            <a:ext cx="1008000" cy="51154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716" name="Google Shape;716;p66"/>
          <p:cNvPicPr preferRelativeResize="0"/>
          <p:nvPr/>
        </p:nvPicPr>
        <p:blipFill rotWithShape="1">
          <a:blip r:embed="rId4">
            <a:alphaModFix/>
          </a:blip>
          <a:srcRect l="6271" t="18339" r="6263" b="8827"/>
          <a:stretch/>
        </p:blipFill>
        <p:spPr>
          <a:xfrm>
            <a:off x="4711350" y="601550"/>
            <a:ext cx="2695654" cy="23662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7" name="Google Shape;717;p66"/>
          <p:cNvGraphicFramePr/>
          <p:nvPr/>
        </p:nvGraphicFramePr>
        <p:xfrm>
          <a:off x="298173" y="3259600"/>
          <a:ext cx="8555750" cy="1190433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157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3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Method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Toolchain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Mean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Error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Ratio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Allocated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Alloc Ratio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benchmarkLU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dirty="0">
                          <a:solidFill>
                            <a:srgbClr val="2B2C2E"/>
                          </a:solidFill>
                        </a:rPr>
                        <a:t>Main</a:t>
                      </a:r>
                      <a:endParaRPr u="none" strike="noStrike" cap="none" dirty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392.7 ms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1.05 ms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1.00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736 B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rgbClr val="2B2C2E"/>
                          </a:solidFill>
                        </a:rPr>
                        <a:t>1.00</a:t>
                      </a:r>
                      <a:endParaRPr dirty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benchmarkLU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PR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299.7 ms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0.44 ms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0.76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736 B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dirty="0">
                          <a:solidFill>
                            <a:srgbClr val="2B2C2E"/>
                          </a:solidFill>
                        </a:rPr>
                        <a:t>1.00</a:t>
                      </a:r>
                      <a:endParaRPr dirty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18" name="Google Shape;718;p66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29</a:t>
            </a:r>
            <a:endParaRPr/>
          </a:p>
        </p:txBody>
      </p:sp>
      <p:sp>
        <p:nvSpPr>
          <p:cNvPr id="719" name="Google Shape;719;p66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6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Code cloning </a:t>
            </a:r>
            <a:br>
              <a:rPr lang="ru" sz="2400" b="1">
                <a:solidFill>
                  <a:srgbClr val="2B2C2E"/>
                </a:solidFill>
              </a:rPr>
            </a:br>
            <a:r>
              <a:rPr lang="ru" sz="2400" b="1">
                <a:solidFill>
                  <a:srgbClr val="2B2C2E"/>
                </a:solidFill>
              </a:rPr>
              <a:t>для горячего кода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0CD729-D9EE-8BC1-D3E0-1FDF314AE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359" y="1086800"/>
            <a:ext cx="304800" cy="5461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67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30</a:t>
            </a:r>
            <a:endParaRPr/>
          </a:p>
        </p:txBody>
      </p:sp>
      <p:sp>
        <p:nvSpPr>
          <p:cNvPr id="728" name="Google Shape;728;p67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 dirty="0">
                <a:solidFill>
                  <a:srgbClr val="2B2C2E"/>
                </a:solidFill>
              </a:rPr>
              <a:t>Фиксированная длина</a:t>
            </a:r>
            <a:r>
              <a:rPr lang="en-US" sz="2400" b="1" dirty="0">
                <a:solidFill>
                  <a:srgbClr val="2B2C2E"/>
                </a:solidFill>
              </a:rPr>
              <a:t>: GO </a:t>
            </a:r>
            <a:r>
              <a:rPr lang="ru-RU" sz="2400" b="1" dirty="0">
                <a:solidFill>
                  <a:srgbClr val="2B2C2E"/>
                </a:solidFill>
              </a:rPr>
              <a:t>и </a:t>
            </a:r>
            <a:r>
              <a:rPr lang="en-US" sz="2400" b="1" dirty="0">
                <a:solidFill>
                  <a:srgbClr val="2B2C2E"/>
                </a:solidFill>
              </a:rPr>
              <a:t>.NET</a:t>
            </a:r>
            <a:endParaRPr sz="2400" b="1" dirty="0">
              <a:solidFill>
                <a:srgbClr val="2B2C2E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4513E0-B03F-D06C-2B7C-1CFB8F7B3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94" y="818936"/>
            <a:ext cx="8901411" cy="319611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68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31</a:t>
            </a:r>
            <a:endParaRPr/>
          </a:p>
        </p:txBody>
      </p:sp>
      <p:sp>
        <p:nvSpPr>
          <p:cNvPr id="734" name="Google Shape;734;p68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Промежуточный итог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735" name="Google Shape;735;p6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496" y="799462"/>
            <a:ext cx="4315162" cy="354858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68"/>
          <p:cNvSpPr/>
          <p:nvPr/>
        </p:nvSpPr>
        <p:spPr>
          <a:xfrm>
            <a:off x="400050" y="943075"/>
            <a:ext cx="39012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2B2C2E"/>
                </a:solidFill>
              </a:rPr>
              <a:t>Разный центр принятия решений</a:t>
            </a:r>
            <a:endParaRPr sz="1700" b="1">
              <a:solidFill>
                <a:srgbClr val="2B2C2E"/>
              </a:solidFill>
            </a:endParaRPr>
          </a:p>
        </p:txBody>
      </p:sp>
      <p:pic>
        <p:nvPicPr>
          <p:cNvPr id="737" name="Google Shape;737;p6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8321" y="799462"/>
            <a:ext cx="4315162" cy="3548584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68"/>
          <p:cNvSpPr/>
          <p:nvPr/>
        </p:nvSpPr>
        <p:spPr>
          <a:xfrm>
            <a:off x="4847875" y="943075"/>
            <a:ext cx="39012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2B2C2E"/>
                </a:solidFill>
              </a:rPr>
              <a:t>.NET ООП, соответственно оптимизаций ООП ему надо </a:t>
            </a:r>
            <a:br>
              <a:rPr lang="ru" sz="1700" b="1">
                <a:solidFill>
                  <a:srgbClr val="2B2C2E"/>
                </a:solidFill>
              </a:rPr>
            </a:br>
            <a:r>
              <a:rPr lang="ru" sz="1700" b="1">
                <a:solidFill>
                  <a:srgbClr val="2B2C2E"/>
                </a:solidFill>
              </a:rPr>
              <a:t>больше и чаще делать</a:t>
            </a:r>
            <a:endParaRPr sz="1700" b="1"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700" b="1">
              <a:solidFill>
                <a:srgbClr val="2B2C2E"/>
              </a:solidFill>
            </a:endParaRPr>
          </a:p>
        </p:txBody>
      </p:sp>
      <p:sp>
        <p:nvSpPr>
          <p:cNvPr id="739" name="Google Shape;739;p68"/>
          <p:cNvSpPr/>
          <p:nvPr/>
        </p:nvSpPr>
        <p:spPr>
          <a:xfrm>
            <a:off x="4845300" y="2996579"/>
            <a:ext cx="3901200" cy="12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700" b="1">
                <a:solidFill>
                  <a:srgbClr val="2B2C2E"/>
                </a:solidFill>
              </a:rPr>
              <a:t>Вывод:</a:t>
            </a:r>
            <a:endParaRPr sz="1700" b="1"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By design код на .NET создан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для выражения сложный бизнес логики,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GO больше подходит для небольших </a:t>
            </a:r>
            <a:br>
              <a:rPr lang="ru">
                <a:solidFill>
                  <a:srgbClr val="2B2C2E"/>
                </a:solidFill>
              </a:rPr>
            </a:br>
            <a:r>
              <a:rPr lang="ru">
                <a:solidFill>
                  <a:srgbClr val="2B2C2E"/>
                </a:solidFill>
              </a:rPr>
              <a:t>или инфраструктурных сервисов</a:t>
            </a:r>
            <a:endParaRPr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endParaRPr b="1">
              <a:solidFill>
                <a:srgbClr val="2B2C2E"/>
              </a:solidFill>
            </a:endParaRPr>
          </a:p>
        </p:txBody>
      </p:sp>
      <p:sp>
        <p:nvSpPr>
          <p:cNvPr id="740" name="Google Shape;740;p68"/>
          <p:cNvSpPr/>
          <p:nvPr/>
        </p:nvSpPr>
        <p:spPr>
          <a:xfrm>
            <a:off x="400050" y="2996575"/>
            <a:ext cx="3973200" cy="1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2B2C2E"/>
                </a:solidFill>
              </a:rPr>
              <a:t>Вывод:</a:t>
            </a:r>
            <a:endParaRPr sz="1700" b="1"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B2C2E"/>
                </a:solidFill>
              </a:rPr>
              <a:t>В .NET горячий код может сильно измениться после прогрева, tiering и PGO. В Go поведение проще предсказывать, но часть динамических оптимизаций недоступна или устроена иначе</a:t>
            </a:r>
            <a:endParaRPr sz="1300"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SzPts val="1100"/>
              <a:buNone/>
            </a:pPr>
            <a:endParaRPr b="1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1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32</a:t>
            </a:r>
            <a:endParaRPr/>
          </a:p>
        </p:txBody>
      </p:sp>
      <p:sp>
        <p:nvSpPr>
          <p:cNvPr id="773" name="Google Shape;773;p71"/>
          <p:cNvSpPr/>
          <p:nvPr/>
        </p:nvSpPr>
        <p:spPr>
          <a:xfrm>
            <a:off x="190500" y="804675"/>
            <a:ext cx="8763000" cy="3543300"/>
          </a:xfrm>
          <a:prstGeom prst="roundRect">
            <a:avLst>
              <a:gd name="adj" fmla="val 32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71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775" name="Google Shape;775;p71" title="1F87D557-68A4-4784-B37E-0BCF7B536062.png"/>
          <p:cNvPicPr preferRelativeResize="0"/>
          <p:nvPr/>
        </p:nvPicPr>
        <p:blipFill rotWithShape="1">
          <a:blip r:embed="rId3">
            <a:alphaModFix/>
          </a:blip>
          <a:srcRect t="17131" b="4646"/>
          <a:stretch/>
        </p:blipFill>
        <p:spPr>
          <a:xfrm>
            <a:off x="1045400" y="1180625"/>
            <a:ext cx="7053198" cy="310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71" title="1F87D557-68A4-4784-B37E-0BCF7B536062.png"/>
          <p:cNvPicPr preferRelativeResize="0"/>
          <p:nvPr/>
        </p:nvPicPr>
        <p:blipFill rotWithShape="1">
          <a:blip r:embed="rId3">
            <a:alphaModFix/>
          </a:blip>
          <a:srcRect t="2658" b="91271"/>
          <a:stretch/>
        </p:blipFill>
        <p:spPr>
          <a:xfrm>
            <a:off x="1045400" y="910175"/>
            <a:ext cx="7053198" cy="2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лайд_память_c_и_go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равнение_массивов_span_и_срезов_go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3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35</a:t>
            </a:r>
            <a:endParaRPr/>
          </a:p>
        </p:txBody>
      </p:sp>
      <p:sp>
        <p:nvSpPr>
          <p:cNvPr id="793" name="Google Shape;793;p73"/>
          <p:cNvSpPr/>
          <p:nvPr/>
        </p:nvSpPr>
        <p:spPr>
          <a:xfrm>
            <a:off x="190500" y="804675"/>
            <a:ext cx="4315200" cy="1706700"/>
          </a:xfrm>
          <a:prstGeom prst="roundRect">
            <a:avLst>
              <a:gd name="adj" fmla="val 516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8DBE8"/>
              </a:solidFill>
            </a:endParaRPr>
          </a:p>
        </p:txBody>
      </p:sp>
      <p:pic>
        <p:nvPicPr>
          <p:cNvPr id="794" name="Google Shape;794;p7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795" name="Google Shape;795;p73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 — escape analysis</a:t>
            </a:r>
            <a:endParaRPr sz="2400" b="1">
              <a:solidFill>
                <a:srgbClr val="2B2C2E"/>
              </a:solidFill>
            </a:endParaRPr>
          </a:p>
        </p:txBody>
      </p:sp>
      <p:sp>
        <p:nvSpPr>
          <p:cNvPr id="796" name="Google Shape;796;p73"/>
          <p:cNvSpPr/>
          <p:nvPr/>
        </p:nvSpPr>
        <p:spPr>
          <a:xfrm>
            <a:off x="190500" y="2641425"/>
            <a:ext cx="2837700" cy="1706700"/>
          </a:xfrm>
          <a:prstGeom prst="roundRect">
            <a:avLst>
              <a:gd name="adj" fmla="val 522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7" name="Google Shape;797;p7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264142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798" name="Google Shape;798;p73"/>
          <p:cNvSpPr/>
          <p:nvPr/>
        </p:nvSpPr>
        <p:spPr>
          <a:xfrm>
            <a:off x="4638275" y="804675"/>
            <a:ext cx="4315200" cy="1706700"/>
          </a:xfrm>
          <a:prstGeom prst="roundRect">
            <a:avLst>
              <a:gd name="adj" fmla="val 516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9" name="Google Shape;799;p7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00" name="Google Shape;800;p73"/>
          <p:cNvSpPr/>
          <p:nvPr/>
        </p:nvSpPr>
        <p:spPr>
          <a:xfrm>
            <a:off x="6115675" y="2641425"/>
            <a:ext cx="2837700" cy="1706700"/>
          </a:xfrm>
          <a:prstGeom prst="roundRect">
            <a:avLst>
              <a:gd name="adj" fmla="val 522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1" name="Google Shape;801;p7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6190525" y="264142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02" name="Google Shape;802;p73"/>
          <p:cNvSpPr/>
          <p:nvPr/>
        </p:nvSpPr>
        <p:spPr>
          <a:xfrm>
            <a:off x="3153075" y="2641425"/>
            <a:ext cx="2837700" cy="1706700"/>
          </a:xfrm>
          <a:prstGeom prst="roundRect">
            <a:avLst>
              <a:gd name="adj" fmla="val 522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3" name="Google Shape;803;p7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227925" y="264142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04" name="Google Shape;804;p73"/>
          <p:cNvSpPr/>
          <p:nvPr/>
        </p:nvSpPr>
        <p:spPr>
          <a:xfrm>
            <a:off x="4076575" y="911625"/>
            <a:ext cx="299700" cy="299700"/>
          </a:xfrm>
          <a:prstGeom prst="ellipse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1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05" name="Google Shape;805;p73"/>
          <p:cNvSpPr/>
          <p:nvPr/>
        </p:nvSpPr>
        <p:spPr>
          <a:xfrm>
            <a:off x="8524350" y="911625"/>
            <a:ext cx="299700" cy="299700"/>
          </a:xfrm>
          <a:prstGeom prst="ellipse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2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06" name="Google Shape;806;p73"/>
          <p:cNvSpPr/>
          <p:nvPr/>
        </p:nvSpPr>
        <p:spPr>
          <a:xfrm>
            <a:off x="8524350" y="2748375"/>
            <a:ext cx="299700" cy="299700"/>
          </a:xfrm>
          <a:prstGeom prst="ellipse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5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07" name="Google Shape;807;p73"/>
          <p:cNvSpPr/>
          <p:nvPr/>
        </p:nvSpPr>
        <p:spPr>
          <a:xfrm>
            <a:off x="5561763" y="2748375"/>
            <a:ext cx="299700" cy="299700"/>
          </a:xfrm>
          <a:prstGeom prst="ellipse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4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08" name="Google Shape;808;p73"/>
          <p:cNvSpPr/>
          <p:nvPr/>
        </p:nvSpPr>
        <p:spPr>
          <a:xfrm>
            <a:off x="2599163" y="2748375"/>
            <a:ext cx="299700" cy="299700"/>
          </a:xfrm>
          <a:prstGeom prst="ellipse">
            <a:avLst/>
          </a:prstGeom>
          <a:solidFill>
            <a:srgbClr val="FF7F4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lt1"/>
                </a:solidFill>
              </a:rPr>
              <a:t>3</a:t>
            </a:r>
            <a:endParaRPr b="1">
              <a:solidFill>
                <a:schemeClr val="lt1"/>
              </a:solidFill>
            </a:endParaRPr>
          </a:p>
        </p:txBody>
      </p:sp>
      <p:cxnSp>
        <p:nvCxnSpPr>
          <p:cNvPr id="809" name="Google Shape;809;p73"/>
          <p:cNvCxnSpPr>
            <a:stCxn id="804" idx="2"/>
            <a:endCxn id="794" idx="3"/>
          </p:cNvCxnSpPr>
          <p:nvPr/>
        </p:nvCxnSpPr>
        <p:spPr>
          <a:xfrm rot="10800000">
            <a:off x="1273375" y="1061475"/>
            <a:ext cx="28032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0" name="Google Shape;810;p73"/>
          <p:cNvCxnSpPr>
            <a:stCxn id="805" idx="2"/>
            <a:endCxn id="799" idx="3"/>
          </p:cNvCxnSpPr>
          <p:nvPr/>
        </p:nvCxnSpPr>
        <p:spPr>
          <a:xfrm rot="10800000">
            <a:off x="5721150" y="1061475"/>
            <a:ext cx="28032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1" name="Google Shape;811;p73"/>
          <p:cNvCxnSpPr>
            <a:endCxn id="804" idx="6"/>
          </p:cNvCxnSpPr>
          <p:nvPr/>
        </p:nvCxnSpPr>
        <p:spPr>
          <a:xfrm rot="10800000">
            <a:off x="4376275" y="1061475"/>
            <a:ext cx="2622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2" name="Google Shape;812;p73"/>
          <p:cNvCxnSpPr>
            <a:endCxn id="805" idx="6"/>
          </p:cNvCxnSpPr>
          <p:nvPr/>
        </p:nvCxnSpPr>
        <p:spPr>
          <a:xfrm rot="10800000">
            <a:off x="8824050" y="1061475"/>
            <a:ext cx="3372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3" name="Google Shape;813;p73"/>
          <p:cNvCxnSpPr>
            <a:stCxn id="808" idx="2"/>
            <a:endCxn id="797" idx="3"/>
          </p:cNvCxnSpPr>
          <p:nvPr/>
        </p:nvCxnSpPr>
        <p:spPr>
          <a:xfrm rot="10800000">
            <a:off x="1273463" y="2898225"/>
            <a:ext cx="13257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4" name="Google Shape;814;p73"/>
          <p:cNvCxnSpPr/>
          <p:nvPr/>
        </p:nvCxnSpPr>
        <p:spPr>
          <a:xfrm rot="10800000">
            <a:off x="-1936" y="2898075"/>
            <a:ext cx="1929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5" name="Google Shape;815;p73"/>
          <p:cNvCxnSpPr/>
          <p:nvPr/>
        </p:nvCxnSpPr>
        <p:spPr>
          <a:xfrm rot="10800000">
            <a:off x="8824050" y="2898075"/>
            <a:ext cx="3372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6" name="Google Shape;816;p73"/>
          <p:cNvCxnSpPr>
            <a:stCxn id="807" idx="2"/>
            <a:endCxn id="803" idx="3"/>
          </p:cNvCxnSpPr>
          <p:nvPr/>
        </p:nvCxnSpPr>
        <p:spPr>
          <a:xfrm rot="10800000">
            <a:off x="4236063" y="2898225"/>
            <a:ext cx="13257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7" name="Google Shape;817;p73"/>
          <p:cNvCxnSpPr>
            <a:stCxn id="806" idx="2"/>
            <a:endCxn id="801" idx="3"/>
          </p:cNvCxnSpPr>
          <p:nvPr/>
        </p:nvCxnSpPr>
        <p:spPr>
          <a:xfrm rot="10800000">
            <a:off x="7198650" y="2898225"/>
            <a:ext cx="13257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8" name="Google Shape;818;p73"/>
          <p:cNvCxnSpPr>
            <a:endCxn id="808" idx="6"/>
          </p:cNvCxnSpPr>
          <p:nvPr/>
        </p:nvCxnSpPr>
        <p:spPr>
          <a:xfrm rot="10800000">
            <a:off x="2898863" y="2898225"/>
            <a:ext cx="2526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19" name="Google Shape;819;p73"/>
          <p:cNvCxnSpPr>
            <a:endCxn id="807" idx="6"/>
          </p:cNvCxnSpPr>
          <p:nvPr/>
        </p:nvCxnSpPr>
        <p:spPr>
          <a:xfrm rot="10800000">
            <a:off x="5861463" y="2898225"/>
            <a:ext cx="2526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20" name="Google Shape;820;p73"/>
          <p:cNvPicPr preferRelativeResize="0"/>
          <p:nvPr/>
        </p:nvPicPr>
        <p:blipFill rotWithShape="1">
          <a:blip r:embed="rId4">
            <a:alphaModFix/>
          </a:blip>
          <a:srcRect l="9022" t="32989" r="9031" b="14614"/>
          <a:stretch/>
        </p:blipFill>
        <p:spPr>
          <a:xfrm>
            <a:off x="343900" y="1266674"/>
            <a:ext cx="3013931" cy="11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3"/>
          <p:cNvPicPr preferRelativeResize="0"/>
          <p:nvPr/>
        </p:nvPicPr>
        <p:blipFill rotWithShape="1">
          <a:blip r:embed="rId5">
            <a:alphaModFix/>
          </a:blip>
          <a:srcRect l="6469" t="32701" r="6461" b="11342"/>
          <a:stretch/>
        </p:blipFill>
        <p:spPr>
          <a:xfrm>
            <a:off x="4784325" y="1220082"/>
            <a:ext cx="3290165" cy="11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3"/>
          <p:cNvPicPr preferRelativeResize="0"/>
          <p:nvPr/>
        </p:nvPicPr>
        <p:blipFill rotWithShape="1">
          <a:blip r:embed="rId6">
            <a:alphaModFix/>
          </a:blip>
          <a:srcRect l="5632" t="34745" r="9029" b="14167"/>
          <a:stretch/>
        </p:blipFill>
        <p:spPr>
          <a:xfrm>
            <a:off x="359718" y="3143508"/>
            <a:ext cx="2577224" cy="84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3"/>
          <p:cNvPicPr preferRelativeResize="0"/>
          <p:nvPr/>
        </p:nvPicPr>
        <p:blipFill rotWithShape="1">
          <a:blip r:embed="rId7">
            <a:alphaModFix/>
          </a:blip>
          <a:srcRect l="7045" t="35329" r="9091" b="16387"/>
          <a:stretch/>
        </p:blipFill>
        <p:spPr>
          <a:xfrm>
            <a:off x="3308580" y="3102554"/>
            <a:ext cx="2369649" cy="76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3"/>
          <p:cNvPicPr preferRelativeResize="0"/>
          <p:nvPr/>
        </p:nvPicPr>
        <p:blipFill rotWithShape="1">
          <a:blip r:embed="rId8">
            <a:alphaModFix/>
          </a:blip>
          <a:srcRect l="13950" t="42104" r="15845" b="17907"/>
          <a:stretch/>
        </p:blipFill>
        <p:spPr>
          <a:xfrm>
            <a:off x="6279375" y="3132653"/>
            <a:ext cx="976508" cy="58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>
          <a:extLst>
            <a:ext uri="{FF2B5EF4-FFF2-40B4-BE49-F238E27FC236}">
              <a16:creationId xmlns:a16="http://schemas.microsoft.com/office/drawing/2014/main" id="{E29C6A9A-C20E-0021-8AD5-35835D541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3">
            <a:extLst>
              <a:ext uri="{FF2B5EF4-FFF2-40B4-BE49-F238E27FC236}">
                <a16:creationId xmlns:a16="http://schemas.microsoft.com/office/drawing/2014/main" id="{84E1FEE4-BCD4-1ED3-AE5C-6FA98F6A63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36</a:t>
            </a:r>
            <a:endParaRPr/>
          </a:p>
        </p:txBody>
      </p:sp>
      <p:sp>
        <p:nvSpPr>
          <p:cNvPr id="795" name="Google Shape;795;p73">
            <a:extLst>
              <a:ext uri="{FF2B5EF4-FFF2-40B4-BE49-F238E27FC236}">
                <a16:creationId xmlns:a16="http://schemas.microsoft.com/office/drawing/2014/main" id="{E0C063A9-CD01-8EA6-C90E-76E210CF40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 — escape analysis</a:t>
            </a:r>
            <a:endParaRPr sz="2400" b="1">
              <a:solidFill>
                <a:srgbClr val="2B2C2E"/>
              </a:solidFill>
            </a:endParaRPr>
          </a:p>
        </p:txBody>
      </p:sp>
      <p:cxnSp>
        <p:nvCxnSpPr>
          <p:cNvPr id="814" name="Google Shape;814;p73">
            <a:extLst>
              <a:ext uri="{FF2B5EF4-FFF2-40B4-BE49-F238E27FC236}">
                <a16:creationId xmlns:a16="http://schemas.microsoft.com/office/drawing/2014/main" id="{48D2A955-5E66-A1B9-7F4C-60E6B8AAC7DD}"/>
              </a:ext>
            </a:extLst>
          </p:cNvPr>
          <p:cNvCxnSpPr/>
          <p:nvPr/>
        </p:nvCxnSpPr>
        <p:spPr>
          <a:xfrm rot="10800000">
            <a:off x="-1936" y="2898075"/>
            <a:ext cx="1929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528B691-474A-45CE-79D9-E0B5D3139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95" y="565497"/>
            <a:ext cx="5758978" cy="29394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245D44-632A-B858-FA6A-3F96E8136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617" y="3296745"/>
            <a:ext cx="3783046" cy="162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48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>
          <a:extLst>
            <a:ext uri="{FF2B5EF4-FFF2-40B4-BE49-F238E27FC236}">
              <a16:creationId xmlns:a16="http://schemas.microsoft.com/office/drawing/2014/main" id="{275D21CA-E167-E7C1-CC63-9DF0D7E36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3">
            <a:extLst>
              <a:ext uri="{FF2B5EF4-FFF2-40B4-BE49-F238E27FC236}">
                <a16:creationId xmlns:a16="http://schemas.microsoft.com/office/drawing/2014/main" id="{5CA07D6A-091F-9EEA-BB74-F22D63D0CD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37</a:t>
            </a:r>
            <a:endParaRPr/>
          </a:p>
        </p:txBody>
      </p:sp>
      <p:sp>
        <p:nvSpPr>
          <p:cNvPr id="793" name="Google Shape;793;p73">
            <a:extLst>
              <a:ext uri="{FF2B5EF4-FFF2-40B4-BE49-F238E27FC236}">
                <a16:creationId xmlns:a16="http://schemas.microsoft.com/office/drawing/2014/main" id="{5679E01D-7754-3503-0B18-4C96C25C2A08}"/>
              </a:ext>
            </a:extLst>
          </p:cNvPr>
          <p:cNvSpPr/>
          <p:nvPr/>
        </p:nvSpPr>
        <p:spPr>
          <a:xfrm>
            <a:off x="190500" y="804674"/>
            <a:ext cx="4315200" cy="3721271"/>
          </a:xfrm>
          <a:prstGeom prst="roundRect">
            <a:avLst>
              <a:gd name="adj" fmla="val 516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8DBE8"/>
              </a:solidFill>
            </a:endParaRPr>
          </a:p>
        </p:txBody>
      </p:sp>
      <p:pic>
        <p:nvPicPr>
          <p:cNvPr id="794" name="Google Shape;794;p73">
            <a:extLst>
              <a:ext uri="{FF2B5EF4-FFF2-40B4-BE49-F238E27FC236}">
                <a16:creationId xmlns:a16="http://schemas.microsoft.com/office/drawing/2014/main" id="{7E703750-308F-7721-F307-2551516909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795" name="Google Shape;795;p73">
            <a:extLst>
              <a:ext uri="{FF2B5EF4-FFF2-40B4-BE49-F238E27FC236}">
                <a16:creationId xmlns:a16="http://schemas.microsoft.com/office/drawing/2014/main" id="{19441746-F21D-F325-1113-13144FDE2A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 — escape analysis</a:t>
            </a:r>
            <a:endParaRPr sz="2400" b="1">
              <a:solidFill>
                <a:srgbClr val="2B2C2E"/>
              </a:solidFill>
            </a:endParaRPr>
          </a:p>
        </p:txBody>
      </p:sp>
      <p:cxnSp>
        <p:nvCxnSpPr>
          <p:cNvPr id="814" name="Google Shape;814;p73">
            <a:extLst>
              <a:ext uri="{FF2B5EF4-FFF2-40B4-BE49-F238E27FC236}">
                <a16:creationId xmlns:a16="http://schemas.microsoft.com/office/drawing/2014/main" id="{1A3A15E0-5AE0-BC1D-3DD2-9811DC0370D4}"/>
              </a:ext>
            </a:extLst>
          </p:cNvPr>
          <p:cNvCxnSpPr/>
          <p:nvPr/>
        </p:nvCxnSpPr>
        <p:spPr>
          <a:xfrm rot="10800000">
            <a:off x="-1936" y="2898075"/>
            <a:ext cx="192900" cy="0"/>
          </a:xfrm>
          <a:prstGeom prst="straightConnector1">
            <a:avLst/>
          </a:prstGeom>
          <a:noFill/>
          <a:ln w="9525" cap="flat" cmpd="sng">
            <a:solidFill>
              <a:srgbClr val="BAB9B9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CD22DED-3EC5-4D2C-876B-DB3699E16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50" y="1230164"/>
            <a:ext cx="2846817" cy="3197657"/>
          </a:xfrm>
          <a:prstGeom prst="rect">
            <a:avLst/>
          </a:prstGeom>
        </p:spPr>
      </p:pic>
      <p:sp>
        <p:nvSpPr>
          <p:cNvPr id="4" name="Google Shape;793;p73">
            <a:extLst>
              <a:ext uri="{FF2B5EF4-FFF2-40B4-BE49-F238E27FC236}">
                <a16:creationId xmlns:a16="http://schemas.microsoft.com/office/drawing/2014/main" id="{1AFAC979-8624-6EBE-F170-B32EF9697CDF}"/>
              </a:ext>
            </a:extLst>
          </p:cNvPr>
          <p:cNvSpPr/>
          <p:nvPr/>
        </p:nvSpPr>
        <p:spPr>
          <a:xfrm>
            <a:off x="4638300" y="804674"/>
            <a:ext cx="4315200" cy="3721271"/>
          </a:xfrm>
          <a:prstGeom prst="roundRect">
            <a:avLst>
              <a:gd name="adj" fmla="val 516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D8DBE8"/>
              </a:solidFill>
            </a:endParaRPr>
          </a:p>
        </p:txBody>
      </p:sp>
      <p:pic>
        <p:nvPicPr>
          <p:cNvPr id="5" name="Google Shape;794;p73">
            <a:extLst>
              <a:ext uri="{FF2B5EF4-FFF2-40B4-BE49-F238E27FC236}">
                <a16:creationId xmlns:a16="http://schemas.microsoft.com/office/drawing/2014/main" id="{9BA7F2D6-2689-3100-739F-163BA7F495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426B1B-28E7-0553-E9FB-BB8D81796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200" y="1061475"/>
            <a:ext cx="1991093" cy="335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74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76D42F20-9682-41B5-83C6-2AD9656819B0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Одинаковый код. Одинаковая оптимизация?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1B2D588-AD41-4468-B907-E0B82ACF8AE8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18E824FE-CD9B-4B3A-9C5C-9FB01E83FD5A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A45501D9-CCFB-4AF9-A6BD-CF5D9E412579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365FF49A-0664-4AB0-B35B-0CB0EC508EC6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B4CED8C4-4160-43A5-8C62-2C851A138C6D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0992E4FB-464E-4CA8-B91C-9DEE2F4E1733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597F14FE-9B79-4CBA-85BE-2CF12CF887D1}"/>
              </a:ext>
            </a:extLst>
          </p:cNvPr>
          <p:cNvSpPr>
            <a:spLocks noGrp="1"/>
          </p:cNvSpPr>
          <p:nvPr/>
        </p:nvSpPr>
        <p:spPr>
          <a:xfrm>
            <a:off x="483870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E71E3CB-91F0-4298-9D86-354FE220B9A4}"/>
              </a:ext>
            </a:extLst>
          </p:cNvPr>
          <p:cNvSpPr>
            <a:spLocks noGrp="1"/>
          </p:cNvSpPr>
          <p:nvPr/>
        </p:nvSpPr>
        <p:spPr>
          <a:xfrm>
            <a:off x="506730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C96635AC-60B6-4304-B48B-BFA4F6270F19}"/>
              </a:ext>
            </a:extLst>
          </p:cNvPr>
          <p:cNvSpPr>
            <a:spLocks noGrp="1"/>
          </p:cNvSpPr>
          <p:nvPr/>
        </p:nvSpPr>
        <p:spPr>
          <a:xfrm>
            <a:off x="529590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B02B1BB-9620-426E-93B6-13C39B8F602C}"/>
              </a:ext>
            </a:extLst>
          </p:cNvPr>
          <p:cNvSpPr>
            <a:spLocks noGrp="1"/>
          </p:cNvSpPr>
          <p:nvPr/>
        </p:nvSpPr>
        <p:spPr>
          <a:xfrm>
            <a:off x="1238250" y="1057275"/>
            <a:ext cx="30289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C9E696B-0D24-472B-BE01-DEFCF54F877D}"/>
              </a:ext>
            </a:extLst>
          </p:cNvPr>
          <p:cNvSpPr>
            <a:spLocks noGrp="1"/>
          </p:cNvSpPr>
          <p:nvPr/>
        </p:nvSpPr>
        <p:spPr>
          <a:xfrm>
            <a:off x="56388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281AB19F-3C7D-4A6A-B966-54BCF5D39F56}"/>
              </a:ext>
            </a:extLst>
          </p:cNvPr>
          <p:cNvSpPr>
            <a:spLocks noGrp="1"/>
          </p:cNvSpPr>
          <p:nvPr/>
        </p:nvSpPr>
        <p:spPr>
          <a:xfrm>
            <a:off x="438150" y="14287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type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struct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125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}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AC2E824-3872-414C-ABA2-009466233061}"/>
              </a:ext>
            </a:extLst>
          </p:cNvPr>
          <p:cNvSpPr>
            <a:spLocks noGrp="1"/>
          </p:cNvSpPr>
          <p:nvPr/>
        </p:nvSpPr>
        <p:spPr>
          <a:xfrm>
            <a:off x="438150" y="16287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A09D5F8E-C517-4A83-B7ED-8BC5AF37B51D}"/>
              </a:ext>
            </a:extLst>
          </p:cNvPr>
          <p:cNvSpPr>
            <a:spLocks noGrp="1"/>
          </p:cNvSpPr>
          <p:nvPr/>
        </p:nvSpPr>
        <p:spPr>
          <a:xfrm>
            <a:off x="438150" y="18288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70727D"/>
                </a:solidFill>
                <a:latin typeface="Roboto Mono"/>
                <a:ea typeface="Roboto Mono"/>
                <a:cs typeface="Roboto Mono"/>
              </a:rPr>
              <a:t>//go:noinline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B6878C1-C354-47F2-AAED-E4DA05E2EE3D}"/>
              </a:ext>
            </a:extLst>
          </p:cNvPr>
          <p:cNvSpPr>
            <a:spLocks noGrp="1"/>
          </p:cNvSpPr>
          <p:nvPr/>
        </p:nvSpPr>
        <p:spPr>
          <a:xfrm>
            <a:off x="438150" y="20288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F03C244A-B713-4D3C-B57D-A446D8CA9B9D}"/>
              </a:ext>
            </a:extLst>
          </p:cNvPr>
          <p:cNvSpPr>
            <a:spLocks noGrp="1"/>
          </p:cNvSpPr>
          <p:nvPr/>
        </p:nvSpPr>
        <p:spPr>
          <a:xfrm>
            <a:off x="438150" y="22288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125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BEADDF1-811B-48E1-8B55-2DE62151FD91}"/>
              </a:ext>
            </a:extLst>
          </p:cNvPr>
          <p:cNvSpPr>
            <a:spLocks noGrp="1"/>
          </p:cNvSpPr>
          <p:nvPr/>
        </p:nvSpPr>
        <p:spPr>
          <a:xfrm>
            <a:off x="438150" y="24288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895C4F16-3007-497E-A3A9-D8DC8B8D3675}"/>
              </a:ext>
            </a:extLst>
          </p:cNvPr>
          <p:cNvSpPr>
            <a:spLocks noGrp="1"/>
          </p:cNvSpPr>
          <p:nvPr/>
        </p:nvSpPr>
        <p:spPr>
          <a:xfrm>
            <a:off x="438150" y="26289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D3A7E53-21DE-4287-ABD9-BDDCD6B5B077}"/>
              </a:ext>
            </a:extLst>
          </p:cNvPr>
          <p:cNvSpPr>
            <a:spLocks noGrp="1"/>
          </p:cNvSpPr>
          <p:nvPr/>
        </p:nvSpPr>
        <p:spPr>
          <a:xfrm>
            <a:off x="438150" y="28289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70727D"/>
                </a:solidFill>
                <a:latin typeface="Roboto Mono"/>
                <a:ea typeface="Roboto Mono"/>
                <a:cs typeface="Roboto Mono"/>
              </a:rPr>
              <a:t>//go:noinline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5697E91-22BB-4A16-9BAF-30357F62FF5D}"/>
              </a:ext>
            </a:extLst>
          </p:cNvPr>
          <p:cNvSpPr>
            <a:spLocks noGrp="1"/>
          </p:cNvSpPr>
          <p:nvPr/>
        </p:nvSpPr>
        <p:spPr>
          <a:xfrm>
            <a:off x="438150" y="30289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MakeAndRead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86FE9A6-3E5E-4C57-8E8E-92E5D4A9BD42}"/>
              </a:ext>
            </a:extLst>
          </p:cNvPr>
          <p:cNvSpPr>
            <a:spLocks noGrp="1"/>
          </p:cNvSpPr>
          <p:nvPr/>
        </p:nvSpPr>
        <p:spPr>
          <a:xfrm>
            <a:off x="438150" y="32289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:=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new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A6E6199-E5C1-49C8-8A95-3EF94C0EE56B}"/>
              </a:ext>
            </a:extLst>
          </p:cNvPr>
          <p:cNvSpPr>
            <a:spLocks noGrp="1"/>
          </p:cNvSpPr>
          <p:nvPr/>
        </p:nvSpPr>
        <p:spPr>
          <a:xfrm>
            <a:off x="438150" y="34290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F7FE319F-FFFA-44D5-850A-D1AC7F7FA8BC}"/>
              </a:ext>
            </a:extLst>
          </p:cNvPr>
          <p:cNvSpPr>
            <a:spLocks noGrp="1"/>
          </p:cNvSpPr>
          <p:nvPr/>
        </p:nvSpPr>
        <p:spPr>
          <a:xfrm>
            <a:off x="438150" y="36290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125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125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CEC03ED5-6909-477F-B56E-DD0D6AF4B4FB}"/>
              </a:ext>
            </a:extLst>
          </p:cNvPr>
          <p:cNvSpPr>
            <a:spLocks noGrp="1"/>
          </p:cNvSpPr>
          <p:nvPr/>
        </p:nvSpPr>
        <p:spPr>
          <a:xfrm>
            <a:off x="438150" y="38290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125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6A38CE4A-D8E2-4D3A-8EDB-14B89662130F}"/>
              </a:ext>
            </a:extLst>
          </p:cNvPr>
          <p:cNvSpPr>
            <a:spLocks noGrp="1"/>
          </p:cNvSpPr>
          <p:nvPr/>
        </p:nvSpPr>
        <p:spPr>
          <a:xfrm>
            <a:off x="4838700" y="14287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class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 </a:t>
            </a: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public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 }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86B279D-2E72-4C81-83E7-DFDFCF439F61}"/>
              </a:ext>
            </a:extLst>
          </p:cNvPr>
          <p:cNvSpPr>
            <a:spLocks noGrp="1"/>
          </p:cNvSpPr>
          <p:nvPr/>
        </p:nvSpPr>
        <p:spPr>
          <a:xfrm>
            <a:off x="4838700" y="16287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5BB5FFF-8408-4442-82AA-4B7E94955342}"/>
              </a:ext>
            </a:extLst>
          </p:cNvPr>
          <p:cNvSpPr>
            <a:spLocks noGrp="1"/>
          </p:cNvSpPr>
          <p:nvPr/>
        </p:nvSpPr>
        <p:spPr>
          <a:xfrm>
            <a:off x="4838700" y="18288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[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MethodImplOptions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NoInlining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)]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F897E30D-FA66-4586-8C78-E2F7CAF106E6}"/>
              </a:ext>
            </a:extLst>
          </p:cNvPr>
          <p:cNvSpPr>
            <a:spLocks noGrp="1"/>
          </p:cNvSpPr>
          <p:nvPr/>
        </p:nvSpPr>
        <p:spPr>
          <a:xfrm>
            <a:off x="4838700" y="20288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478667C-4B9E-48E3-8E4E-8963576D4EF1}"/>
              </a:ext>
            </a:extLst>
          </p:cNvPr>
          <p:cNvSpPr>
            <a:spLocks noGrp="1"/>
          </p:cNvSpPr>
          <p:nvPr/>
        </p:nvSpPr>
        <p:spPr>
          <a:xfrm>
            <a:off x="4838700" y="22288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73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9EEBEB0D-EE5B-4440-91EA-A6166BB695BC}"/>
              </a:ext>
            </a:extLst>
          </p:cNvPr>
          <p:cNvSpPr>
            <a:spLocks noGrp="1"/>
          </p:cNvSpPr>
          <p:nvPr/>
        </p:nvSpPr>
        <p:spPr>
          <a:xfrm>
            <a:off x="4838700" y="24288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4BE04DF9-2A7B-4A62-A23F-D1DE12AD5D9D}"/>
              </a:ext>
            </a:extLst>
          </p:cNvPr>
          <p:cNvSpPr>
            <a:spLocks noGrp="1"/>
          </p:cNvSpPr>
          <p:nvPr/>
        </p:nvSpPr>
        <p:spPr>
          <a:xfrm>
            <a:off x="4838700" y="26289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[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MethodImplOptions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NoInlining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)]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2BB4B429-1F80-49E1-8EC7-6FA711BA0BB5}"/>
              </a:ext>
            </a:extLst>
          </p:cNvPr>
          <p:cNvSpPr>
            <a:spLocks noGrp="1"/>
          </p:cNvSpPr>
          <p:nvPr/>
        </p:nvSpPr>
        <p:spPr>
          <a:xfrm>
            <a:off x="4838700" y="28289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MakeAndRead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8F869530-618A-45DE-962F-A69573AFC54F}"/>
              </a:ext>
            </a:extLst>
          </p:cNvPr>
          <p:cNvSpPr>
            <a:spLocks noGrp="1"/>
          </p:cNvSpPr>
          <p:nvPr/>
        </p:nvSpPr>
        <p:spPr>
          <a:xfrm>
            <a:off x="4838700" y="302895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var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new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Node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();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D0B1DFA-49AA-4948-81F1-555939FAC5A6}"/>
              </a:ext>
            </a:extLst>
          </p:cNvPr>
          <p:cNvSpPr>
            <a:spLocks noGrp="1"/>
          </p:cNvSpPr>
          <p:nvPr/>
        </p:nvSpPr>
        <p:spPr>
          <a:xfrm>
            <a:off x="4838700" y="322897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259FD7C-35E3-4BBF-9801-DBFFA1DB847A}"/>
              </a:ext>
            </a:extLst>
          </p:cNvPr>
          <p:cNvSpPr>
            <a:spLocks noGrp="1"/>
          </p:cNvSpPr>
          <p:nvPr/>
        </p:nvSpPr>
        <p:spPr>
          <a:xfrm>
            <a:off x="4838700" y="3429000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73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73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p</a:t>
            </a: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);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1060F1D7-0BCC-4C11-A893-4791BDC8CA0E}"/>
              </a:ext>
            </a:extLst>
          </p:cNvPr>
          <p:cNvSpPr>
            <a:spLocks noGrp="1"/>
          </p:cNvSpPr>
          <p:nvPr/>
        </p:nvSpPr>
        <p:spPr>
          <a:xfrm>
            <a:off x="4838700" y="3629025"/>
            <a:ext cx="38671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2DBC2DD-928F-41BD-9CA4-288A9FC6E11E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3233EE5-AE1C-4C9F-A0C9-DA7FC5E58A6E}"/>
              </a:ext>
            </a:extLst>
          </p:cNvPr>
          <p:cNvSpPr>
            <a:spLocks noGrp="1"/>
          </p:cNvSpPr>
          <p:nvPr/>
        </p:nvSpPr>
        <p:spPr>
          <a:xfrm>
            <a:off x="266700" y="4524375"/>
            <a:ext cx="809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ВОПРОС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947E99BB-84F3-45F4-AAAD-64787D547DCA}"/>
              </a:ext>
            </a:extLst>
          </p:cNvPr>
          <p:cNvSpPr>
            <a:spLocks noGrp="1"/>
          </p:cNvSpPr>
          <p:nvPr/>
        </p:nvSpPr>
        <p:spPr>
          <a:xfrm>
            <a:off x="1219200" y="4486275"/>
            <a:ext cx="7620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Без инлайна оба оставят объект в куче и GC write barrier?</a:t>
            </a:r>
          </a:p>
        </p:txBody>
      </p:sp>
    </p:spTree>
    <p:extLst>
      <p:ext uri="{BB962C8B-B14F-4D97-AF65-F5344CB8AC3E}">
        <p14:creationId xmlns:p14="http://schemas.microsoft.com/office/powerpoint/2010/main" val="607985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4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EFFE016F-EA1A-4828-BDE4-F7DFC716C5B3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 анализирует вызов без инлайна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A53F9B3-C21E-42C1-91E0-C1A8C5BC6C47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7D4571D6-DE1E-47D8-A42D-82534E294E7D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2247900"/>
          </a:xfrm>
          <a:prstGeom prst="roundRect">
            <a:avLst>
              <a:gd name="adj" fmla="val 6356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id="{7DC9A30C-ACA8-4244-BBF5-8BA5D34889E9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2247900"/>
          </a:xfrm>
          <a:prstGeom prst="roundRect">
            <a:avLst>
              <a:gd name="adj" fmla="val 6356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EF44200-F710-4BED-B8F3-C98C92D93034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6629FB9A-6CB0-4D20-A16F-FC52B2EBD1CA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AC954B84-534C-4323-BA9D-A85A03906F4B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A622112E-49C5-416D-9D1C-59DD33549254}"/>
              </a:ext>
            </a:extLst>
          </p:cNvPr>
          <p:cNvSpPr>
            <a:spLocks noGrp="1"/>
          </p:cNvSpPr>
          <p:nvPr/>
        </p:nvSpPr>
        <p:spPr>
          <a:xfrm>
            <a:off x="483870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98BD00E6-6A9D-4037-8DB1-5836F2C416AF}"/>
              </a:ext>
            </a:extLst>
          </p:cNvPr>
          <p:cNvSpPr>
            <a:spLocks noGrp="1"/>
          </p:cNvSpPr>
          <p:nvPr/>
        </p:nvSpPr>
        <p:spPr>
          <a:xfrm>
            <a:off x="506730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A3D844F5-8C22-4CFC-B16E-349DEF15F42A}"/>
              </a:ext>
            </a:extLst>
          </p:cNvPr>
          <p:cNvSpPr>
            <a:spLocks noGrp="1"/>
          </p:cNvSpPr>
          <p:nvPr/>
        </p:nvSpPr>
        <p:spPr>
          <a:xfrm>
            <a:off x="529590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51133E4-4BCF-472F-B02E-DF5971DAB332}"/>
              </a:ext>
            </a:extLst>
          </p:cNvPr>
          <p:cNvSpPr>
            <a:spLocks noGrp="1"/>
          </p:cNvSpPr>
          <p:nvPr/>
        </p:nvSpPr>
        <p:spPr>
          <a:xfrm>
            <a:off x="1238250" y="1057275"/>
            <a:ext cx="30289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Go: объект на стеке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3AE21131-9F04-418C-9CB7-57E9A1D31C33}"/>
              </a:ext>
            </a:extLst>
          </p:cNvPr>
          <p:cNvSpPr>
            <a:spLocks noGrp="1"/>
          </p:cNvSpPr>
          <p:nvPr/>
        </p:nvSpPr>
        <p:spPr>
          <a:xfrm>
            <a:off x="56388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C#: объект в куче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48D0679-BA5A-406E-8218-9ACED411BDD7}"/>
              </a:ext>
            </a:extLst>
          </p:cNvPr>
          <p:cNvSpPr>
            <a:spLocks noGrp="1"/>
          </p:cNvSpPr>
          <p:nvPr/>
        </p:nvSpPr>
        <p:spPr>
          <a:xfrm>
            <a:off x="438150" y="1476375"/>
            <a:ext cx="38671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3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MOVQ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3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AX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3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0x8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3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SP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307E132-BC27-42D3-AAE1-93E887062BA0}"/>
              </a:ext>
            </a:extLst>
          </p:cNvPr>
          <p:cNvSpPr>
            <a:spLocks noGrp="1"/>
          </p:cNvSpPr>
          <p:nvPr/>
        </p:nvSpPr>
        <p:spPr>
          <a:xfrm>
            <a:off x="438150" y="1752600"/>
            <a:ext cx="38671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3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LEAQ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3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0x8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3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SP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), </a:t>
            </a:r>
            <a:r>
              <a:rPr sz="13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AX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5CC4F94-EAA2-4D02-8D29-FE7A9324906F}"/>
              </a:ext>
            </a:extLst>
          </p:cNvPr>
          <p:cNvSpPr>
            <a:spLocks noGrp="1"/>
          </p:cNvSpPr>
          <p:nvPr/>
        </p:nvSpPr>
        <p:spPr>
          <a:xfrm>
            <a:off x="438150" y="2028825"/>
            <a:ext cx="38671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3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3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main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3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3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SB</a:t>
            </a:r>
            <a:r>
              <a:rPr sz="13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EBE23981-50C7-4214-A4E0-7EFE217D95C5}"/>
              </a:ext>
            </a:extLst>
          </p:cNvPr>
          <p:cNvSpPr>
            <a:spLocks noGrp="1"/>
          </p:cNvSpPr>
          <p:nvPr/>
        </p:nvSpPr>
        <p:spPr>
          <a:xfrm>
            <a:off x="438150" y="2790825"/>
            <a:ext cx="38576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F7F4C"/>
                </a:solidFill>
                <a:latin typeface="Roboto Mono"/>
                <a:ea typeface="Roboto Mono"/>
                <a:cs typeface="Roboto Mono"/>
              </a:defRPr>
            </a:pPr>
            <a:r>
              <a:rPr sz="1275" b="1">
                <a:solidFill>
                  <a:srgbClr val="FF7F4C"/>
                </a:solidFill>
                <a:latin typeface="Roboto Mono"/>
                <a:ea typeface="Roboto Mono"/>
                <a:cs typeface="Roboto Mono"/>
              </a:rPr>
              <a:t>new(Node) does not escape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AF3D620-D9E2-43B5-9451-4E9C26C6B207}"/>
              </a:ext>
            </a:extLst>
          </p:cNvPr>
          <p:cNvSpPr>
            <a:spLocks noGrp="1"/>
          </p:cNvSpPr>
          <p:nvPr/>
        </p:nvSpPr>
        <p:spPr>
          <a:xfrm>
            <a:off x="4838700" y="14573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8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CORINFO_HELP_NEWSFAST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1EC975A-3E54-4715-8B52-808BE760BED8}"/>
              </a:ext>
            </a:extLst>
          </p:cNvPr>
          <p:cNvSpPr>
            <a:spLocks noGrp="1"/>
          </p:cNvSpPr>
          <p:nvPr/>
        </p:nvSpPr>
        <p:spPr>
          <a:xfrm>
            <a:off x="4838700" y="16764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r15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rax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8C442F4-6352-43A5-9D9A-A5C5EE4DD82C}"/>
              </a:ext>
            </a:extLst>
          </p:cNvPr>
          <p:cNvSpPr>
            <a:spLocks noGrp="1"/>
          </p:cNvSpPr>
          <p:nvPr/>
        </p:nvSpPr>
        <p:spPr>
          <a:xfrm>
            <a:off x="4838700" y="18954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lea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[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r15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 sz="1088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0x08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3D519CA8-9A2C-4A99-85DB-031E9D1B1472}"/>
              </a:ext>
            </a:extLst>
          </p:cNvPr>
          <p:cNvSpPr>
            <a:spLocks noGrp="1"/>
          </p:cNvSpPr>
          <p:nvPr/>
        </p:nvSpPr>
        <p:spPr>
          <a:xfrm>
            <a:off x="4838700" y="21145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rsi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rbx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11F8CE81-3804-4CEF-B7D6-4667AE21AA1B}"/>
              </a:ext>
            </a:extLst>
          </p:cNvPr>
          <p:cNvSpPr>
            <a:spLocks noGrp="1"/>
          </p:cNvSpPr>
          <p:nvPr/>
        </p:nvSpPr>
        <p:spPr>
          <a:xfrm>
            <a:off x="4838700" y="23336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8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CORINFO_HELP_ASSIGN_REF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0386EC8-FD9C-4A21-B9F6-5559CEA3D76F}"/>
              </a:ext>
            </a:extLst>
          </p:cNvPr>
          <p:cNvSpPr>
            <a:spLocks noGrp="1"/>
          </p:cNvSpPr>
          <p:nvPr/>
        </p:nvSpPr>
        <p:spPr>
          <a:xfrm>
            <a:off x="4838700" y="25527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8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r15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65150531-D927-4292-AD76-65CD4DF3AE08}"/>
              </a:ext>
            </a:extLst>
          </p:cNvPr>
          <p:cNvSpPr>
            <a:spLocks noGrp="1"/>
          </p:cNvSpPr>
          <p:nvPr/>
        </p:nvSpPr>
        <p:spPr>
          <a:xfrm>
            <a:off x="4838700" y="27717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[</a:t>
            </a:r>
            <a:r>
              <a:rPr sz="1088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Program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:</a:t>
            </a:r>
            <a:r>
              <a:rPr sz="1088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ReadChild</a:t>
            </a:r>
            <a:r>
              <a: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(Node):Node]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0B5FD9F-55AF-46A7-8D06-43C690AC625D}"/>
              </a:ext>
            </a:extLst>
          </p:cNvPr>
          <p:cNvSpPr>
            <a:spLocks noGrp="1"/>
          </p:cNvSpPr>
          <p:nvPr/>
        </p:nvSpPr>
        <p:spPr>
          <a:xfrm>
            <a:off x="266700" y="3562349"/>
            <a:ext cx="100965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rgbClr val="FF7F4C"/>
                </a:solidFill>
                <a:latin typeface="Arial"/>
                <a:ea typeface="Arial"/>
                <a:cs typeface="Arial"/>
              </a:rPr>
              <a:t>ПОЧЕМУ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6186DFC2-C6E2-45BE-BB11-40AB3966024C}"/>
              </a:ext>
            </a:extLst>
          </p:cNvPr>
          <p:cNvSpPr>
            <a:spLocks noGrp="1"/>
          </p:cNvSpPr>
          <p:nvPr/>
        </p:nvSpPr>
        <p:spPr>
          <a:xfrm>
            <a:off x="1381125" y="3571875"/>
            <a:ext cx="7477125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Go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сохраняет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parameter tags: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сам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p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не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уходит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,</a:t>
            </a:r>
          </a:p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в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результат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возвращается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ссылка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из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p.Child</a:t>
            </a:r>
            <a:r>
              <a:rPr sz="150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46D4D890-9AC0-4D43-9C7D-D2CAB636F6DD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E1DCCC5-7362-4911-8DED-A8A74D50BBD7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674C8516-E476-4A1A-B9C0-981CD9A27018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5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Запрет</a:t>
            </a:r>
            <a:r>
              <a:rPr sz="135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инлайна</a:t>
            </a:r>
            <a:r>
              <a:rPr sz="135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не</a:t>
            </a:r>
            <a:r>
              <a:rPr sz="135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запрещает</a:t>
            </a:r>
            <a:r>
              <a:rPr sz="135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dirty="0" err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межпроцедурный</a:t>
            </a:r>
            <a:r>
              <a:rPr sz="1350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 escape analysis.</a:t>
            </a:r>
          </a:p>
        </p:txBody>
      </p:sp>
    </p:spTree>
    <p:extLst>
      <p:ext uri="{BB962C8B-B14F-4D97-AF65-F5344CB8AC3E}">
        <p14:creationId xmlns:p14="http://schemas.microsoft.com/office/powerpoint/2010/main" val="3511817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8C28C358-F55C-415B-BDAD-5CED55014094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T055: инлайн прошёл, замыкание осталось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D932A59-61A7-4DAA-96A8-1A46B6A7FDC0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DFD0BC1B-6D0F-4D85-BB53-5A7977A01200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2638425"/>
          </a:xfrm>
          <a:prstGeom prst="roundRect">
            <a:avLst>
              <a:gd name="adj" fmla="val 5415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4BF83293-D4B4-4713-BA0A-2842F8D8C571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2638425"/>
          </a:xfrm>
          <a:prstGeom prst="roundRect">
            <a:avLst>
              <a:gd name="adj" fmla="val 5415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CF30A462-B604-480E-9731-9716B5354686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B877578A-E0F8-408B-9A03-213ACB04BC1B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CAB6C87D-49C8-4EA8-9667-E9D9E8D8A32D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A3D362BD-8D34-4FA3-8E9E-5CA31B1BA395}"/>
              </a:ext>
            </a:extLst>
          </p:cNvPr>
          <p:cNvSpPr>
            <a:spLocks noGrp="1"/>
          </p:cNvSpPr>
          <p:nvPr/>
        </p:nvSpPr>
        <p:spPr>
          <a:xfrm>
            <a:off x="483870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5BD69B4B-6B8C-4E92-B42A-B2BDC5ADF1CD}"/>
              </a:ext>
            </a:extLst>
          </p:cNvPr>
          <p:cNvSpPr>
            <a:spLocks noGrp="1"/>
          </p:cNvSpPr>
          <p:nvPr/>
        </p:nvSpPr>
        <p:spPr>
          <a:xfrm>
            <a:off x="506730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004A7485-771E-4448-9D74-F7EE7D80A467}"/>
              </a:ext>
            </a:extLst>
          </p:cNvPr>
          <p:cNvSpPr>
            <a:spLocks noGrp="1"/>
          </p:cNvSpPr>
          <p:nvPr/>
        </p:nvSpPr>
        <p:spPr>
          <a:xfrm>
            <a:off x="529590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75268A8-0E5A-4740-A2B9-12B5814177D4}"/>
              </a:ext>
            </a:extLst>
          </p:cNvPr>
          <p:cNvSpPr>
            <a:spLocks noGrp="1"/>
          </p:cNvSpPr>
          <p:nvPr/>
        </p:nvSpPr>
        <p:spPr>
          <a:xfrm>
            <a:off x="1238250" y="1057275"/>
            <a:ext cx="30289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 / .NET 11 RC1 · Tier1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0A78C7F1-D353-4699-BA22-4A4A1087DEA7}"/>
              </a:ext>
            </a:extLst>
          </p:cNvPr>
          <p:cNvSpPr>
            <a:spLocks noGrp="1"/>
          </p:cNvSpPr>
          <p:nvPr/>
        </p:nvSpPr>
        <p:spPr>
          <a:xfrm>
            <a:off x="56388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 1.27.1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FCB93DC-390D-42E8-861F-28AC67A24B5F}"/>
              </a:ext>
            </a:extLst>
          </p:cNvPr>
          <p:cNvSpPr>
            <a:spLocks noGrp="1"/>
          </p:cNvSpPr>
          <p:nvPr/>
        </p:nvSpPr>
        <p:spPr>
          <a:xfrm>
            <a:off x="438150" y="14287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class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T055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791A2D5-A935-4768-B796-8EE7C6BA13BF}"/>
              </a:ext>
            </a:extLst>
          </p:cNvPr>
          <p:cNvSpPr>
            <a:spLocks noGrp="1"/>
          </p:cNvSpPr>
          <p:nvPr/>
        </p:nvSpPr>
        <p:spPr>
          <a:xfrm>
            <a:off x="438150" y="16097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{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FEA652C-F560-4B5F-9BD5-A8FBBE4C9295}"/>
              </a:ext>
            </a:extLst>
          </p:cNvPr>
          <p:cNvSpPr>
            <a:spLocks noGrp="1"/>
          </p:cNvSpPr>
          <p:nvPr/>
        </p:nvSpPr>
        <p:spPr>
          <a:xfrm>
            <a:off x="438150" y="17907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Invoke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&lt;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&gt;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71C6A680-7991-4F61-97D3-17363CE73E25}"/>
              </a:ext>
            </a:extLst>
          </p:cNvPr>
          <p:cNvSpPr>
            <a:spLocks noGrp="1"/>
          </p:cNvSpPr>
          <p:nvPr/>
        </p:nvSpPr>
        <p:spPr>
          <a:xfrm>
            <a:off x="438150" y="19716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    </a:t>
            </a:r>
            <a:r>
              <a:rPr sz="1050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(101);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75DC5661-4125-4B41-967A-FA1972712B6C}"/>
              </a:ext>
            </a:extLst>
          </p:cNvPr>
          <p:cNvSpPr>
            <a:spLocks noGrp="1"/>
          </p:cNvSpPr>
          <p:nvPr/>
        </p:nvSpPr>
        <p:spPr>
          <a:xfrm>
            <a:off x="438150" y="21526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C3055C0-3A63-423F-B412-591C60F45EFD}"/>
              </a:ext>
            </a:extLst>
          </p:cNvPr>
          <p:cNvSpPr>
            <a:spLocks noGrp="1"/>
          </p:cNvSpPr>
          <p:nvPr/>
        </p:nvSpPr>
        <p:spPr>
          <a:xfrm>
            <a:off x="438150" y="23336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[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MethodImplOptions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NoInlining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)]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ACA404DA-552E-4148-A803-5F2F646F7385}"/>
              </a:ext>
            </a:extLst>
          </p:cNvPr>
          <p:cNvSpPr>
            <a:spLocks noGrp="1"/>
          </p:cNvSpPr>
          <p:nvPr/>
        </p:nvSpPr>
        <p:spPr>
          <a:xfrm>
            <a:off x="438150" y="25146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public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Run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BEE2F4E0-C770-499C-98DF-686E7471554F}"/>
              </a:ext>
            </a:extLst>
          </p:cNvPr>
          <p:cNvSpPr>
            <a:spLocks noGrp="1"/>
          </p:cNvSpPr>
          <p:nvPr/>
        </p:nvSpPr>
        <p:spPr>
          <a:xfrm>
            <a:off x="438150" y="26955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{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F6E028C-F89D-4472-BF6B-85CBB3C1F3AB}"/>
              </a:ext>
            </a:extLst>
          </p:cNvPr>
          <p:cNvSpPr>
            <a:spLocks noGrp="1"/>
          </p:cNvSpPr>
          <p:nvPr/>
        </p:nvSpPr>
        <p:spPr>
          <a:xfrm>
            <a:off x="438150" y="28765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Invoke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);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E97EC39-11F2-4459-9F63-495F7B97F9F3}"/>
              </a:ext>
            </a:extLst>
          </p:cNvPr>
          <p:cNvSpPr>
            <a:spLocks noGrp="1"/>
          </p:cNvSpPr>
          <p:nvPr/>
        </p:nvSpPr>
        <p:spPr>
          <a:xfrm>
            <a:off x="438150" y="30575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}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96840BB-C988-4482-B98A-0BDC7DD5442C}"/>
              </a:ext>
            </a:extLst>
          </p:cNvPr>
          <p:cNvSpPr>
            <a:spLocks noGrp="1"/>
          </p:cNvSpPr>
          <p:nvPr/>
        </p:nvSpPr>
        <p:spPr>
          <a:xfrm>
            <a:off x="438150" y="32385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2EF9F988-87BB-4469-8FFB-C93C1A022743}"/>
              </a:ext>
            </a:extLst>
          </p:cNvPr>
          <p:cNvSpPr>
            <a:spLocks noGrp="1"/>
          </p:cNvSpPr>
          <p:nvPr/>
        </p:nvSpPr>
        <p:spPr>
          <a:xfrm>
            <a:off x="4838700" y="14287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invoke055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BFE70515-0F15-479E-A02B-3D4F46D17CA9}"/>
              </a:ext>
            </a:extLst>
          </p:cNvPr>
          <p:cNvSpPr>
            <a:spLocks noGrp="1"/>
          </p:cNvSpPr>
          <p:nvPr/>
        </p:nvSpPr>
        <p:spPr>
          <a:xfrm>
            <a:off x="4838700" y="16097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(101)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1916596-3DD0-4DDB-930E-450CBF0242BC}"/>
              </a:ext>
            </a:extLst>
          </p:cNvPr>
          <p:cNvSpPr>
            <a:spLocks noGrp="1"/>
          </p:cNvSpPr>
          <p:nvPr/>
        </p:nvSpPr>
        <p:spPr>
          <a:xfrm>
            <a:off x="4838700" y="17907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A74935C-E686-4785-9321-33BD1797CA32}"/>
              </a:ext>
            </a:extLst>
          </p:cNvPr>
          <p:cNvSpPr>
            <a:spLocks noGrp="1"/>
          </p:cNvSpPr>
          <p:nvPr/>
        </p:nvSpPr>
        <p:spPr>
          <a:xfrm>
            <a:off x="4838700" y="19716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23C8B88-5D3B-4320-B189-E2E6FA4BBF17}"/>
              </a:ext>
            </a:extLst>
          </p:cNvPr>
          <p:cNvSpPr>
            <a:spLocks noGrp="1"/>
          </p:cNvSpPr>
          <p:nvPr/>
        </p:nvSpPr>
        <p:spPr>
          <a:xfrm>
            <a:off x="4838700" y="21526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70727D"/>
                </a:solidFill>
                <a:latin typeface="Roboto Mono"/>
                <a:ea typeface="Roboto Mono"/>
                <a:cs typeface="Roboto Mono"/>
              </a:rPr>
              <a:t>//go:noinline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4DB13960-536F-46A5-A3A0-3B35571AA6BF}"/>
              </a:ext>
            </a:extLst>
          </p:cNvPr>
          <p:cNvSpPr>
            <a:spLocks noGrp="1"/>
          </p:cNvSpPr>
          <p:nvPr/>
        </p:nvSpPr>
        <p:spPr>
          <a:xfrm>
            <a:off x="4838700" y="23336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kernel055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EBDD3E1-55FF-46A1-BA99-B3E2622CC560}"/>
              </a:ext>
            </a:extLst>
          </p:cNvPr>
          <p:cNvSpPr>
            <a:spLocks noGrp="1"/>
          </p:cNvSpPr>
          <p:nvPr/>
        </p:nvSpPr>
        <p:spPr>
          <a:xfrm>
            <a:off x="4838700" y="251460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invoke055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int32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3AC72FB-3C63-421A-8A22-1FA0125A69A2}"/>
              </a:ext>
            </a:extLst>
          </p:cNvPr>
          <p:cNvSpPr>
            <a:spLocks noGrp="1"/>
          </p:cNvSpPr>
          <p:nvPr/>
        </p:nvSpPr>
        <p:spPr>
          <a:xfrm>
            <a:off x="4838700" y="269557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    </a:t>
            </a:r>
            <a:r>
              <a:rPr sz="1050" b="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a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238D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50" b="0">
                <a:solidFill>
                  <a:srgbClr val="DB7979"/>
                </a:solidFill>
                <a:latin typeface="Roboto Mono"/>
                <a:ea typeface="Roboto Mono"/>
                <a:cs typeface="Roboto Mono"/>
              </a:rPr>
              <a:t>x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4858A12A-5179-4000-8889-E1BE53EB072F}"/>
              </a:ext>
            </a:extLst>
          </p:cNvPr>
          <p:cNvSpPr>
            <a:spLocks noGrp="1"/>
          </p:cNvSpPr>
          <p:nvPr/>
        </p:nvSpPr>
        <p:spPr>
          <a:xfrm>
            <a:off x="4838700" y="2876550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})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EB37725-C621-4799-833C-850C04569C98}"/>
              </a:ext>
            </a:extLst>
          </p:cNvPr>
          <p:cNvSpPr>
            <a:spLocks noGrp="1"/>
          </p:cNvSpPr>
          <p:nvPr/>
        </p:nvSpPr>
        <p:spPr>
          <a:xfrm>
            <a:off x="4838700" y="3057525"/>
            <a:ext cx="38671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6C763210-CF89-4699-AF29-2E25C939DCEE}"/>
              </a:ext>
            </a:extLst>
          </p:cNvPr>
          <p:cNvSpPr>
            <a:spLocks noGrp="1"/>
          </p:cNvSpPr>
          <p:nvPr/>
        </p:nvSpPr>
        <p:spPr>
          <a:xfrm>
            <a:off x="438150" y="3733800"/>
            <a:ext cx="17145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3,171 нс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9101D0DB-6966-4289-B568-400BC2150B28}"/>
              </a:ext>
            </a:extLst>
          </p:cNvPr>
          <p:cNvSpPr>
            <a:spLocks noGrp="1"/>
          </p:cNvSpPr>
          <p:nvPr/>
        </p:nvSpPr>
        <p:spPr>
          <a:xfrm>
            <a:off x="438150" y="4105275"/>
            <a:ext cx="38766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Объект с захваченным x остался.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DD4D85B-2605-4620-B47B-16CBEDC709CC}"/>
              </a:ext>
            </a:extLst>
          </p:cNvPr>
          <p:cNvSpPr>
            <a:spLocks noGrp="1"/>
          </p:cNvSpPr>
          <p:nvPr/>
        </p:nvSpPr>
        <p:spPr>
          <a:xfrm>
            <a:off x="4838700" y="3733800"/>
            <a:ext cx="17145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0,721 нс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AD7C783-AA85-4143-9053-10357422D333}"/>
              </a:ext>
            </a:extLst>
          </p:cNvPr>
          <p:cNvSpPr>
            <a:spLocks noGrp="1"/>
          </p:cNvSpPr>
          <p:nvPr/>
        </p:nvSpPr>
        <p:spPr>
          <a:xfrm>
            <a:off x="4838700" y="4105275"/>
            <a:ext cx="39052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88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Замыкание устранено, осталось сложение.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2570923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2E"/>
        </a:solidFill>
        <a:effectLst/>
      </p:bgPr>
    </p:bg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4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25689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D8DBE8"/>
                </a:solidFill>
              </a:rPr>
              <a:t>Память — </a:t>
            </a:r>
            <a:br>
              <a:rPr lang="ru" sz="2400">
                <a:solidFill>
                  <a:srgbClr val="D8DBE8"/>
                </a:solidFill>
              </a:rPr>
            </a:br>
            <a:r>
              <a:rPr lang="ru" sz="2400" b="1">
                <a:solidFill>
                  <a:srgbClr val="D8DBE8"/>
                </a:solidFill>
              </a:rPr>
              <a:t>escape analysis </a:t>
            </a:r>
            <a:br>
              <a:rPr lang="ru" sz="2400" b="1">
                <a:solidFill>
                  <a:srgbClr val="D8DBE8"/>
                </a:solidFill>
              </a:rPr>
            </a:br>
            <a:r>
              <a:rPr lang="ru" sz="2400" b="1">
                <a:solidFill>
                  <a:srgbClr val="D8DBE8"/>
                </a:solidFill>
              </a:rPr>
              <a:t>(partial escape)</a:t>
            </a:r>
            <a:endParaRPr sz="2400" b="1">
              <a:solidFill>
                <a:srgbClr val="D8DBE8"/>
              </a:solidFill>
            </a:endParaRPr>
          </a:p>
        </p:txBody>
      </p:sp>
      <p:sp>
        <p:nvSpPr>
          <p:cNvPr id="830" name="Google Shape;830;p74"/>
          <p:cNvSpPr/>
          <p:nvPr/>
        </p:nvSpPr>
        <p:spPr>
          <a:xfrm>
            <a:off x="2880000" y="132900"/>
            <a:ext cx="6133800" cy="4877700"/>
          </a:xfrm>
          <a:prstGeom prst="roundRect">
            <a:avLst>
              <a:gd name="adj" fmla="val 2116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1" name="Google Shape;831;p7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954850" y="132900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832" name="Google Shape;832;p74"/>
          <p:cNvPicPr preferRelativeResize="0"/>
          <p:nvPr/>
        </p:nvPicPr>
        <p:blipFill rotWithShape="1">
          <a:blip r:embed="rId4">
            <a:alphaModFix/>
          </a:blip>
          <a:srcRect l="6385" t="20922" r="6385" b="8372"/>
          <a:stretch/>
        </p:blipFill>
        <p:spPr>
          <a:xfrm>
            <a:off x="2942381" y="630625"/>
            <a:ext cx="4823100" cy="38715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0F987D-FA94-9755-5B4C-4BE8563593E9}"/>
              </a:ext>
            </a:extLst>
          </p:cNvPr>
          <p:cNvSpPr txBox="1"/>
          <p:nvPr/>
        </p:nvSpPr>
        <p:spPr>
          <a:xfrm>
            <a:off x="5541862" y="397154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RU" dirty="0">
                <a:latin typeface="Arial"/>
              </a:rPr>
              <a:t>t escapes to heap in f</a:t>
            </a:r>
          </a:p>
          <a:p>
            <a:pPr rtl="0">
              <a:buNone/>
            </a:pPr>
            <a:r>
              <a:rPr lang="en-RU" dirty="0">
                <a:latin typeface="Arial"/>
              </a:rPr>
              <a:t>moved to heap: t</a:t>
            </a:r>
            <a:endParaRPr lang="en-RU" dirty="0">
              <a:latin typeface="Courier New" panose="02070309020205020404" pitchFamily="49" charset="0"/>
            </a:endParaRPr>
          </a:p>
        </p:txBody>
      </p:sp>
      <p:sp>
        <p:nvSpPr>
          <p:cNvPr id="833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50000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2E"/>
        </a:solidFill>
        <a:effectLst/>
      </p:bgPr>
    </p:bg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75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2568900" cy="9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D8DBE8"/>
                </a:solidFill>
              </a:rPr>
              <a:t>Память — </a:t>
            </a:r>
            <a:br>
              <a:rPr lang="ru" sz="2400">
                <a:solidFill>
                  <a:srgbClr val="D8DBE8"/>
                </a:solidFill>
              </a:rPr>
            </a:br>
            <a:r>
              <a:rPr lang="ru" sz="2400" b="1">
                <a:solidFill>
                  <a:srgbClr val="D8DBE8"/>
                </a:solidFill>
              </a:rPr>
              <a:t>escape analysis </a:t>
            </a:r>
            <a:br>
              <a:rPr lang="ru" sz="2400" b="1">
                <a:solidFill>
                  <a:srgbClr val="D8DBE8"/>
                </a:solidFill>
              </a:rPr>
            </a:br>
            <a:r>
              <a:rPr lang="ru" sz="2400" b="1">
                <a:solidFill>
                  <a:srgbClr val="D8DBE8"/>
                </a:solidFill>
              </a:rPr>
              <a:t>(partial escape)</a:t>
            </a:r>
            <a:endParaRPr sz="2400" b="1">
              <a:solidFill>
                <a:srgbClr val="D8DBE8"/>
              </a:solidFill>
            </a:endParaRPr>
          </a:p>
        </p:txBody>
      </p:sp>
      <p:sp>
        <p:nvSpPr>
          <p:cNvPr id="838" name="Google Shape;838;p75"/>
          <p:cNvSpPr/>
          <p:nvPr/>
        </p:nvSpPr>
        <p:spPr>
          <a:xfrm>
            <a:off x="2880000" y="132900"/>
            <a:ext cx="6133800" cy="4877700"/>
          </a:xfrm>
          <a:prstGeom prst="roundRect">
            <a:avLst>
              <a:gd name="adj" fmla="val 2116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9" name="Google Shape;839;p75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954850" y="132900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840" name="Google Shape;840;p75"/>
          <p:cNvPicPr preferRelativeResize="0"/>
          <p:nvPr/>
        </p:nvPicPr>
        <p:blipFill rotWithShape="1">
          <a:blip r:embed="rId4">
            <a:alphaModFix/>
          </a:blip>
          <a:srcRect l="6017" t="19473" r="6017" b="8189"/>
          <a:stretch/>
        </p:blipFill>
        <p:spPr>
          <a:xfrm>
            <a:off x="2988317" y="723000"/>
            <a:ext cx="4742499" cy="3974151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50000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6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43</a:t>
            </a:r>
            <a:endParaRPr/>
          </a:p>
        </p:txBody>
      </p:sp>
      <p:sp>
        <p:nvSpPr>
          <p:cNvPr id="846" name="Google Shape;846;p76"/>
          <p:cNvSpPr/>
          <p:nvPr/>
        </p:nvSpPr>
        <p:spPr>
          <a:xfrm>
            <a:off x="61587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7" name="Google Shape;847;p7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62335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48" name="Google Shape;848;p76"/>
          <p:cNvSpPr/>
          <p:nvPr/>
        </p:nvSpPr>
        <p:spPr>
          <a:xfrm>
            <a:off x="19050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9" name="Google Shape;849;p76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50" name="Google Shape;850;p76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73881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 — escape analysis (partial escape)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851" name="Google Shape;851;p76"/>
          <p:cNvPicPr preferRelativeResize="0"/>
          <p:nvPr/>
        </p:nvPicPr>
        <p:blipFill rotWithShape="1">
          <a:blip r:embed="rId4">
            <a:alphaModFix/>
          </a:blip>
          <a:srcRect l="5493" t="40477" r="5484" b="15849"/>
          <a:stretch/>
        </p:blipFill>
        <p:spPr>
          <a:xfrm>
            <a:off x="269421" y="1337027"/>
            <a:ext cx="5418950" cy="10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6"/>
          <p:cNvPicPr preferRelativeResize="0"/>
          <p:nvPr/>
        </p:nvPicPr>
        <p:blipFill rotWithShape="1">
          <a:blip r:embed="rId5">
            <a:alphaModFix/>
          </a:blip>
          <a:srcRect l="9010" t="29138" r="9010" b="9520"/>
          <a:stretch/>
        </p:blipFill>
        <p:spPr>
          <a:xfrm>
            <a:off x="6276888" y="1344018"/>
            <a:ext cx="2558126" cy="17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7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44</a:t>
            </a:r>
            <a:endParaRPr/>
          </a:p>
        </p:txBody>
      </p:sp>
      <p:sp>
        <p:nvSpPr>
          <p:cNvPr id="858" name="Google Shape;858;p77"/>
          <p:cNvSpPr/>
          <p:nvPr/>
        </p:nvSpPr>
        <p:spPr>
          <a:xfrm>
            <a:off x="4638275" y="804675"/>
            <a:ext cx="4315200" cy="3548700"/>
          </a:xfrm>
          <a:prstGeom prst="roundRect">
            <a:avLst>
              <a:gd name="adj" fmla="val 273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9" name="Google Shape;859;p77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13125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60" name="Google Shape;860;p77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73881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Память — escape analysis (partial escape)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861" name="Google Shape;861;p77"/>
          <p:cNvPicPr preferRelativeResize="0"/>
          <p:nvPr/>
        </p:nvPicPr>
        <p:blipFill rotWithShape="1">
          <a:blip r:embed="rId4">
            <a:alphaModFix/>
          </a:blip>
          <a:srcRect l="6053" t="24913" r="10349" b="11840"/>
          <a:stretch/>
        </p:blipFill>
        <p:spPr>
          <a:xfrm>
            <a:off x="4757937" y="1368525"/>
            <a:ext cx="4105025" cy="216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7" descr="preencoded.png"/>
          <p:cNvPicPr preferRelativeResize="0"/>
          <p:nvPr/>
        </p:nvPicPr>
        <p:blipFill rotWithShape="1">
          <a:blip r:embed="rId5">
            <a:alphaModFix/>
          </a:blip>
          <a:srcRect l="67199" t="10"/>
          <a:stretch/>
        </p:blipFill>
        <p:spPr>
          <a:xfrm>
            <a:off x="4373098" y="2552725"/>
            <a:ext cx="265175" cy="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77"/>
          <p:cNvSpPr/>
          <p:nvPr/>
        </p:nvSpPr>
        <p:spPr>
          <a:xfrm>
            <a:off x="190500" y="804675"/>
            <a:ext cx="4182600" cy="3548700"/>
          </a:xfrm>
          <a:prstGeom prst="roundRect">
            <a:avLst>
              <a:gd name="adj" fmla="val 268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4" name="Google Shape;864;p77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865" name="Google Shape;865;p77"/>
          <p:cNvPicPr preferRelativeResize="0"/>
          <p:nvPr/>
        </p:nvPicPr>
        <p:blipFill rotWithShape="1">
          <a:blip r:embed="rId6">
            <a:alphaModFix/>
          </a:blip>
          <a:srcRect l="7599" t="27593" r="10782" b="10399"/>
          <a:stretch/>
        </p:blipFill>
        <p:spPr>
          <a:xfrm>
            <a:off x="296300" y="1368525"/>
            <a:ext cx="3303126" cy="20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4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12FE4486-20E0-40CB-8E92-A7FDAEB0DDBA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Простые обёртки оба компилятора удаляют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7C8A6B6-F66B-4BB7-92D0-06EAAFEFB872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45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0A98736E-D701-49A1-A9A0-4665A5F984FA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877311BA-35A7-44A6-813B-A207ECD09DB5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9AF26DEC-D123-4207-A2E8-A5388BD4C5EF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F1D21D8-47B7-4771-92F8-21B2C99B537C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9109ACB-40A1-4994-8E9B-361340B713C8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B1C60465-A8C8-4FAA-8097-1230F6224AA9}"/>
              </a:ext>
            </a:extLst>
          </p:cNvPr>
          <p:cNvSpPr>
            <a:spLocks noGrp="1"/>
          </p:cNvSpPr>
          <p:nvPr/>
        </p:nvSpPr>
        <p:spPr>
          <a:xfrm>
            <a:off x="483870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1DB3D241-F259-46BA-84A6-BC03D9B03AA6}"/>
              </a:ext>
            </a:extLst>
          </p:cNvPr>
          <p:cNvSpPr>
            <a:spLocks noGrp="1"/>
          </p:cNvSpPr>
          <p:nvPr/>
        </p:nvSpPr>
        <p:spPr>
          <a:xfrm>
            <a:off x="506730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2DB207AD-7493-4C23-9B92-9AB1A73B8338}"/>
              </a:ext>
            </a:extLst>
          </p:cNvPr>
          <p:cNvSpPr>
            <a:spLocks noGrp="1"/>
          </p:cNvSpPr>
          <p:nvPr/>
        </p:nvSpPr>
        <p:spPr>
          <a:xfrm>
            <a:off x="529590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9AC79616-0821-45EB-9074-BFA5B6DAEF39}"/>
              </a:ext>
            </a:extLst>
          </p:cNvPr>
          <p:cNvSpPr>
            <a:spLocks noGrp="1"/>
          </p:cNvSpPr>
          <p:nvPr/>
        </p:nvSpPr>
        <p:spPr>
          <a:xfrm>
            <a:off x="1238250" y="1057275"/>
            <a:ext cx="30289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F10FE96-8D8F-466F-996B-BF2CB7BFE3F6}"/>
              </a:ext>
            </a:extLst>
          </p:cNvPr>
          <p:cNvSpPr>
            <a:spLocks noGrp="1"/>
          </p:cNvSpPr>
          <p:nvPr/>
        </p:nvSpPr>
        <p:spPr>
          <a:xfrm>
            <a:off x="56388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E77334A-ED48-40CD-B258-98D7CE01A1A9}"/>
              </a:ext>
            </a:extLst>
          </p:cNvPr>
          <p:cNvSpPr>
            <a:spLocks noGrp="1"/>
          </p:cNvSpPr>
          <p:nvPr/>
        </p:nvSpPr>
        <p:spPr>
          <a:xfrm>
            <a:off x="438150" y="1409700"/>
            <a:ext cx="38576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А. УПАКОВКА И РАСПАКОВКА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3A63B8D-BA80-4135-A880-EB77974DF336}"/>
              </a:ext>
            </a:extLst>
          </p:cNvPr>
          <p:cNvSpPr>
            <a:spLocks noGrp="1"/>
          </p:cNvSpPr>
          <p:nvPr/>
        </p:nvSpPr>
        <p:spPr>
          <a:xfrm>
            <a:off x="4838700" y="1409700"/>
            <a:ext cx="38576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А. УПАКОВКА И РАСПАКОВКА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8D0B261-4A65-4A2C-B216-4E5741114FC4}"/>
              </a:ext>
            </a:extLst>
          </p:cNvPr>
          <p:cNvSpPr>
            <a:spLocks noGrp="1"/>
          </p:cNvSpPr>
          <p:nvPr/>
        </p:nvSpPr>
        <p:spPr>
          <a:xfrm>
            <a:off x="438150" y="16573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object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5120DDD-0A59-4F99-A13C-1E2E383451FC}"/>
              </a:ext>
            </a:extLst>
          </p:cNvPr>
          <p:cNvSpPr>
            <a:spLocks noGrp="1"/>
          </p:cNvSpPr>
          <p:nvPr/>
        </p:nvSpPr>
        <p:spPr>
          <a:xfrm>
            <a:off x="438150" y="182880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UseBox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84FADD-AC3F-4209-A41B-59A125D038A5}"/>
              </a:ext>
            </a:extLst>
          </p:cNvPr>
          <p:cNvSpPr>
            <a:spLocks noGrp="1"/>
          </p:cNvSpPr>
          <p:nvPr/>
        </p:nvSpPr>
        <p:spPr>
          <a:xfrm>
            <a:off x="438150" y="20002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object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=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);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11E333B-C131-4E5D-BF95-743D0C6BDB43}"/>
              </a:ext>
            </a:extLst>
          </p:cNvPr>
          <p:cNvSpPr>
            <a:spLocks noGrp="1"/>
          </p:cNvSpPr>
          <p:nvPr/>
        </p:nvSpPr>
        <p:spPr>
          <a:xfrm>
            <a:off x="438150" y="217170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1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79E3487-EC4D-4EF4-8254-03635564B8FF}"/>
              </a:ext>
            </a:extLst>
          </p:cNvPr>
          <p:cNvSpPr>
            <a:spLocks noGrp="1"/>
          </p:cNvSpPr>
          <p:nvPr/>
        </p:nvSpPr>
        <p:spPr>
          <a:xfrm>
            <a:off x="438150" y="23431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87F0A5B-65F6-434C-84B5-AFF8D5E54580}"/>
              </a:ext>
            </a:extLst>
          </p:cNvPr>
          <p:cNvSpPr>
            <a:spLocks noGrp="1"/>
          </p:cNvSpPr>
          <p:nvPr/>
        </p:nvSpPr>
        <p:spPr>
          <a:xfrm>
            <a:off x="4838700" y="16573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any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}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A8498FB-11E6-4F34-910C-35FC2CA53516}"/>
              </a:ext>
            </a:extLst>
          </p:cNvPr>
          <p:cNvSpPr>
            <a:spLocks noGrp="1"/>
          </p:cNvSpPr>
          <p:nvPr/>
        </p:nvSpPr>
        <p:spPr>
          <a:xfrm>
            <a:off x="4838700" y="182880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UseBox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34AB930-6B4D-4259-8B55-7D637DC9E394}"/>
              </a:ext>
            </a:extLst>
          </p:cNvPr>
          <p:cNvSpPr>
            <a:spLocks noGrp="1"/>
          </p:cNvSpPr>
          <p:nvPr/>
        </p:nvSpPr>
        <p:spPr>
          <a:xfrm>
            <a:off x="4838700" y="20002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:=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7BA3F2-1C3A-487D-90D7-5E79A7141B85}"/>
              </a:ext>
            </a:extLst>
          </p:cNvPr>
          <p:cNvSpPr>
            <a:spLocks noGrp="1"/>
          </p:cNvSpPr>
          <p:nvPr/>
        </p:nvSpPr>
        <p:spPr>
          <a:xfrm>
            <a:off x="4838700" y="217170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.(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AA0BBB6-C563-435F-9E8B-43D15DC84DF5}"/>
              </a:ext>
            </a:extLst>
          </p:cNvPr>
          <p:cNvSpPr>
            <a:spLocks noGrp="1"/>
          </p:cNvSpPr>
          <p:nvPr/>
        </p:nvSpPr>
        <p:spPr>
          <a:xfrm>
            <a:off x="4838700" y="2343150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D314B78-BEFE-4E79-B37B-1516213755F4}"/>
              </a:ext>
            </a:extLst>
          </p:cNvPr>
          <p:cNvSpPr>
            <a:spLocks noGrp="1"/>
          </p:cNvSpPr>
          <p:nvPr/>
        </p:nvSpPr>
        <p:spPr>
          <a:xfrm>
            <a:off x="438150" y="2581275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A305386-8376-497F-838F-9B1E4293BA93}"/>
              </a:ext>
            </a:extLst>
          </p:cNvPr>
          <p:cNvSpPr>
            <a:spLocks noGrp="1"/>
          </p:cNvSpPr>
          <p:nvPr/>
        </p:nvSpPr>
        <p:spPr>
          <a:xfrm>
            <a:off x="438150" y="2686050"/>
            <a:ext cx="38576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Б. НЕОБЯЗАТЕЛЬНОЕ ЧИСЛО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524296E-1020-4385-8C17-43FB7546D332}"/>
              </a:ext>
            </a:extLst>
          </p:cNvPr>
          <p:cNvSpPr>
            <a:spLocks noGrp="1"/>
          </p:cNvSpPr>
          <p:nvPr/>
        </p:nvSpPr>
        <p:spPr>
          <a:xfrm>
            <a:off x="4838700" y="2581275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DD4B784-7379-4B0C-B6C3-E79FC1AC9E25}"/>
              </a:ext>
            </a:extLst>
          </p:cNvPr>
          <p:cNvSpPr>
            <a:spLocks noGrp="1"/>
          </p:cNvSpPr>
          <p:nvPr/>
        </p:nvSpPr>
        <p:spPr>
          <a:xfrm>
            <a:off x="4838700" y="2686050"/>
            <a:ext cx="38576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Б. НЕОБЯЗАТЕЛЬНОЕ ЧИСЛО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8169A85-D5EB-4E8E-B658-32ED19A47F84}"/>
              </a:ext>
            </a:extLst>
          </p:cNvPr>
          <p:cNvSpPr>
            <a:spLocks noGrp="1"/>
          </p:cNvSpPr>
          <p:nvPr/>
        </p:nvSpPr>
        <p:spPr>
          <a:xfrm>
            <a:off x="438150" y="292417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?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MakeValue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B9CD5B8-0F15-461F-95D2-9DB69BB01EEC}"/>
              </a:ext>
            </a:extLst>
          </p:cNvPr>
          <p:cNvSpPr>
            <a:spLocks noGrp="1"/>
          </p:cNvSpPr>
          <p:nvPr/>
        </p:nvSpPr>
        <p:spPr>
          <a:xfrm>
            <a:off x="438150" y="309562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UseValue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3D9D4ED-E14A-482A-9B21-72B6D87D605B}"/>
              </a:ext>
            </a:extLst>
          </p:cNvPr>
          <p:cNvSpPr>
            <a:spLocks noGrp="1"/>
          </p:cNvSpPr>
          <p:nvPr/>
        </p:nvSpPr>
        <p:spPr>
          <a:xfrm>
            <a:off x="438150" y="326707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MakeValue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).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1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CF1AFCF-33D0-4F74-8350-65C0358F0BAA}"/>
              </a:ext>
            </a:extLst>
          </p:cNvPr>
          <p:cNvSpPr>
            <a:spLocks noGrp="1"/>
          </p:cNvSpPr>
          <p:nvPr/>
        </p:nvSpPr>
        <p:spPr>
          <a:xfrm>
            <a:off x="438150" y="343852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88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5F75A5D-141C-48D8-82F4-6F568A97E2B9}"/>
              </a:ext>
            </a:extLst>
          </p:cNvPr>
          <p:cNvSpPr>
            <a:spLocks noGrp="1"/>
          </p:cNvSpPr>
          <p:nvPr/>
        </p:nvSpPr>
        <p:spPr>
          <a:xfrm>
            <a:off x="4838700" y="292417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makeValue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&amp;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}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382281A-2941-488D-B55D-F3D432128BE9}"/>
              </a:ext>
            </a:extLst>
          </p:cNvPr>
          <p:cNvSpPr>
            <a:spLocks noGrp="1"/>
          </p:cNvSpPr>
          <p:nvPr/>
        </p:nvSpPr>
        <p:spPr>
          <a:xfrm>
            <a:off x="4838700" y="309562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UseValue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C74AA67-C879-4FAA-97E3-46F69FFF8F8D}"/>
              </a:ext>
            </a:extLst>
          </p:cNvPr>
          <p:cNvSpPr>
            <a:spLocks noGrp="1"/>
          </p:cNvSpPr>
          <p:nvPr/>
        </p:nvSpPr>
        <p:spPr>
          <a:xfrm>
            <a:off x="4838700" y="326707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makeValue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1FBB5A6-1C71-4A41-9417-00FCC2551758}"/>
              </a:ext>
            </a:extLst>
          </p:cNvPr>
          <p:cNvSpPr>
            <a:spLocks noGrp="1"/>
          </p:cNvSpPr>
          <p:nvPr/>
        </p:nvSpPr>
        <p:spPr>
          <a:xfrm>
            <a:off x="4838700" y="3438525"/>
            <a:ext cx="38671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6F9B934-8898-41A9-91BE-FED86877C263}"/>
              </a:ext>
            </a:extLst>
          </p:cNvPr>
          <p:cNvSpPr>
            <a:spLocks noGrp="1"/>
          </p:cNvSpPr>
          <p:nvPr/>
        </p:nvSpPr>
        <p:spPr>
          <a:xfrm>
            <a:off x="438150" y="3705225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BD78F04-507B-48B3-8C49-DEFD6F5363E0}"/>
              </a:ext>
            </a:extLst>
          </p:cNvPr>
          <p:cNvSpPr>
            <a:spLocks noGrp="1"/>
          </p:cNvSpPr>
          <p:nvPr/>
        </p:nvSpPr>
        <p:spPr>
          <a:xfrm>
            <a:off x="4838700" y="3705225"/>
            <a:ext cx="3857625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5553887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26BDF48A-9E5B-48A2-B7AA-EA5CCC9E6776}"/>
              </a:ext>
            </a:extLst>
          </p:cNvPr>
          <p:cNvSpPr>
            <a:spLocks noGrp="1"/>
          </p:cNvSpPr>
          <p:nvPr/>
        </p:nvSpPr>
        <p:spPr>
          <a:xfrm>
            <a:off x="247650" y="171450"/>
            <a:ext cx="86677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Nullable через object: упаковка осталась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18BDEFD-608C-4523-B04F-BBEB9CABA7AF}"/>
              </a:ext>
            </a:extLst>
          </p:cNvPr>
          <p:cNvSpPr>
            <a:spLocks noGrp="1"/>
          </p:cNvSpPr>
          <p:nvPr/>
        </p:nvSpPr>
        <p:spPr>
          <a:xfrm>
            <a:off x="8696325" y="4829175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46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840BC7D-D621-48A4-9F26-12672F95D1FC}"/>
              </a:ext>
            </a:extLst>
          </p:cNvPr>
          <p:cNvSpPr>
            <a:spLocks noGrp="1"/>
          </p:cNvSpPr>
          <p:nvPr/>
        </p:nvSpPr>
        <p:spPr>
          <a:xfrm>
            <a:off x="26670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63C55AE0-0A50-48BF-9586-DD4A9C5E55ED}"/>
              </a:ext>
            </a:extLst>
          </p:cNvPr>
          <p:cNvSpPr>
            <a:spLocks noGrp="1"/>
          </p:cNvSpPr>
          <p:nvPr/>
        </p:nvSpPr>
        <p:spPr>
          <a:xfrm>
            <a:off x="4667250" y="952500"/>
            <a:ext cx="4210050" cy="3238500"/>
          </a:xfrm>
          <a:prstGeom prst="roundRect">
            <a:avLst>
              <a:gd name="adj" fmla="val 4412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ECDC367-ADCA-4559-AFA7-B074FB4DD41A}"/>
              </a:ext>
            </a:extLst>
          </p:cNvPr>
          <p:cNvSpPr>
            <a:spLocks noGrp="1"/>
          </p:cNvSpPr>
          <p:nvPr/>
        </p:nvSpPr>
        <p:spPr>
          <a:xfrm>
            <a:off x="43815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6477B7C-A12F-44CF-B6E5-303E95FAF568}"/>
              </a:ext>
            </a:extLst>
          </p:cNvPr>
          <p:cNvSpPr>
            <a:spLocks noGrp="1"/>
          </p:cNvSpPr>
          <p:nvPr/>
        </p:nvSpPr>
        <p:spPr>
          <a:xfrm>
            <a:off x="66675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EC87FBB-3B9E-4A3E-B425-DE6B3F48E6D4}"/>
              </a:ext>
            </a:extLst>
          </p:cNvPr>
          <p:cNvSpPr>
            <a:spLocks noGrp="1"/>
          </p:cNvSpPr>
          <p:nvPr/>
        </p:nvSpPr>
        <p:spPr>
          <a:xfrm>
            <a:off x="89535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E4C4997-6767-482C-8613-E26C399CF306}"/>
              </a:ext>
            </a:extLst>
          </p:cNvPr>
          <p:cNvSpPr>
            <a:spLocks noGrp="1"/>
          </p:cNvSpPr>
          <p:nvPr/>
        </p:nvSpPr>
        <p:spPr>
          <a:xfrm>
            <a:off x="4838700" y="1104900"/>
            <a:ext cx="133350" cy="1333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81E86785-6593-4D2E-A527-37B4C4725396}"/>
              </a:ext>
            </a:extLst>
          </p:cNvPr>
          <p:cNvSpPr>
            <a:spLocks noGrp="1"/>
          </p:cNvSpPr>
          <p:nvPr/>
        </p:nvSpPr>
        <p:spPr>
          <a:xfrm>
            <a:off x="5067300" y="1104900"/>
            <a:ext cx="133350" cy="1333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640BA3C-B0A7-4AA8-8639-6780B86E72C5}"/>
              </a:ext>
            </a:extLst>
          </p:cNvPr>
          <p:cNvSpPr>
            <a:spLocks noGrp="1"/>
          </p:cNvSpPr>
          <p:nvPr/>
        </p:nvSpPr>
        <p:spPr>
          <a:xfrm>
            <a:off x="5295900" y="1104900"/>
            <a:ext cx="133350" cy="1333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21B5226-9C26-4C95-A04B-61207A79680C}"/>
              </a:ext>
            </a:extLst>
          </p:cNvPr>
          <p:cNvSpPr>
            <a:spLocks noGrp="1"/>
          </p:cNvSpPr>
          <p:nvPr/>
        </p:nvSpPr>
        <p:spPr>
          <a:xfrm>
            <a:off x="1238250" y="1057275"/>
            <a:ext cx="30289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C# / .NET 11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6E344FD-8BA5-4335-9F6E-DF54B73B3A3A}"/>
              </a:ext>
            </a:extLst>
          </p:cNvPr>
          <p:cNvSpPr>
            <a:spLocks noGrp="1"/>
          </p:cNvSpPr>
          <p:nvPr/>
        </p:nvSpPr>
        <p:spPr>
          <a:xfrm>
            <a:off x="5638800" y="1057275"/>
            <a:ext cx="3048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ASM x64 · фрагмент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D1FA28E-FDC3-46FB-8FF4-D01BA3C0085A}"/>
              </a:ext>
            </a:extLst>
          </p:cNvPr>
          <p:cNvSpPr>
            <a:spLocks noGrp="1"/>
          </p:cNvSpPr>
          <p:nvPr/>
        </p:nvSpPr>
        <p:spPr>
          <a:xfrm>
            <a:off x="438150" y="14382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object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?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?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=&gt;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77D8CFB-1FAD-4D49-AFC8-7AFD20C99EB2}"/>
              </a:ext>
            </a:extLst>
          </p:cNvPr>
          <p:cNvSpPr>
            <a:spLocks noGrp="1"/>
          </p:cNvSpPr>
          <p:nvPr/>
        </p:nvSpPr>
        <p:spPr>
          <a:xfrm>
            <a:off x="438150" y="16573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D690B31-2070-471D-822D-86B2DD01BA06}"/>
              </a:ext>
            </a:extLst>
          </p:cNvPr>
          <p:cNvSpPr>
            <a:spLocks noGrp="1"/>
          </p:cNvSpPr>
          <p:nvPr/>
        </p:nvSpPr>
        <p:spPr>
          <a:xfrm>
            <a:off x="438150" y="18764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UseBox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11D17C8-618E-4E2F-AF76-5EDBD4656264}"/>
              </a:ext>
            </a:extLst>
          </p:cNvPr>
          <p:cNvSpPr>
            <a:spLocks noGrp="1"/>
          </p:cNvSpPr>
          <p:nvPr/>
        </p:nvSpPr>
        <p:spPr>
          <a:xfrm>
            <a:off x="438150" y="20955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object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=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Box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!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94BD972-F49D-46BA-9041-BBD33DACF9C8}"/>
              </a:ext>
            </a:extLst>
          </p:cNvPr>
          <p:cNvSpPr>
            <a:spLocks noGrp="1"/>
          </p:cNvSpPr>
          <p:nvPr/>
        </p:nvSpPr>
        <p:spPr>
          <a:xfrm>
            <a:off x="438150" y="23145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(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value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1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2144FDA-6FF4-4924-8FD3-2736C5574017}"/>
              </a:ext>
            </a:extLst>
          </p:cNvPr>
          <p:cNvSpPr>
            <a:spLocks noGrp="1"/>
          </p:cNvSpPr>
          <p:nvPr/>
        </p:nvSpPr>
        <p:spPr>
          <a:xfrm>
            <a:off x="438150" y="25336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7E0FF07-A669-46EF-88FF-D35248F7607F}"/>
              </a:ext>
            </a:extLst>
          </p:cNvPr>
          <p:cNvSpPr>
            <a:spLocks noGrp="1"/>
          </p:cNvSpPr>
          <p:nvPr/>
        </p:nvSpPr>
        <p:spPr>
          <a:xfrm>
            <a:off x="4838700" y="14382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85858D"/>
                </a:solidFill>
                <a:latin typeface="Roboto Mono"/>
                <a:ea typeface="Roboto Mono"/>
                <a:cs typeface="Roboto Mono"/>
              </a:rPr>
              <a:t>; rax = Int64Type, rdi = 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EF62DE9-FE36-47ED-A7FA-333ED6CB53B2}"/>
              </a:ext>
            </a:extLst>
          </p:cNvPr>
          <p:cNvSpPr>
            <a:spLocks noGrp="1"/>
          </p:cNvSpPr>
          <p:nvPr/>
        </p:nvSpPr>
        <p:spPr>
          <a:xfrm>
            <a:off x="4838700" y="16573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7FADBD7-CEE7-4C76-AA0C-7E30CEBC55DD}"/>
              </a:ext>
            </a:extLst>
          </p:cNvPr>
          <p:cNvSpPr>
            <a:spLocks noGrp="1"/>
          </p:cNvSpPr>
          <p:nvPr/>
        </p:nvSpPr>
        <p:spPr>
          <a:xfrm>
            <a:off x="4838700" y="18764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[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rsp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0x08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],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rax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</a:t>
            </a:r>
            <a:r>
              <a:rPr>
                <a:solidFill>
                  <a:srgbClr val="85858D"/>
                </a:solidFill>
                <a:latin typeface="Roboto Mono"/>
                <a:ea typeface="Roboto Mono"/>
                <a:cs typeface="Roboto Mono"/>
              </a:rPr>
              <a:t>; тип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9147D11-F102-4736-9969-5C6389A18DD7}"/>
              </a:ext>
            </a:extLst>
          </p:cNvPr>
          <p:cNvSpPr>
            <a:spLocks noGrp="1"/>
          </p:cNvSpPr>
          <p:nvPr/>
        </p:nvSpPr>
        <p:spPr>
          <a:xfrm>
            <a:off x="4838700" y="20955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[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rsp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0x10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],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</a:t>
            </a:r>
            <a:r>
              <a:rPr>
                <a:solidFill>
                  <a:srgbClr val="85858D"/>
                </a:solidFill>
                <a:latin typeface="Roboto Mono"/>
                <a:ea typeface="Roboto Mono"/>
                <a:cs typeface="Roboto Mono"/>
              </a:rPr>
              <a:t>; число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74F15DD-721D-4DBD-91D4-EFF98A915E1C}"/>
              </a:ext>
            </a:extLst>
          </p:cNvPr>
          <p:cNvSpPr>
            <a:spLocks noGrp="1"/>
          </p:cNvSpPr>
          <p:nvPr/>
        </p:nvSpPr>
        <p:spPr>
          <a:xfrm>
            <a:off x="4838700" y="23145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8FC0F22-AB0F-44E1-9EEB-56413B5452D0}"/>
              </a:ext>
            </a:extLst>
          </p:cNvPr>
          <p:cNvSpPr>
            <a:spLocks noGrp="1"/>
          </p:cNvSpPr>
          <p:nvPr/>
        </p:nvSpPr>
        <p:spPr>
          <a:xfrm>
            <a:off x="4838700" y="25336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rsi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[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rsp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0x08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3FD642A-87A3-4C20-BFC4-3FB8B5018511}"/>
              </a:ext>
            </a:extLst>
          </p:cNvPr>
          <p:cNvSpPr>
            <a:spLocks noGrp="1"/>
          </p:cNvSpPr>
          <p:nvPr/>
        </p:nvSpPr>
        <p:spPr>
          <a:xfrm>
            <a:off x="4838700" y="27527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cmp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rsi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rax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C0F61A5-6E01-496C-AC95-669E832D2096}"/>
              </a:ext>
            </a:extLst>
          </p:cNvPr>
          <p:cNvSpPr>
            <a:spLocks noGrp="1"/>
          </p:cNvSpPr>
          <p:nvPr/>
        </p:nvSpPr>
        <p:spPr>
          <a:xfrm>
            <a:off x="4838700" y="29718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je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TYPE_OK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BF47509-51E5-40A6-86A0-9C31F86C71CB}"/>
              </a:ext>
            </a:extLst>
          </p:cNvPr>
          <p:cNvSpPr>
            <a:spLocks noGrp="1"/>
          </p:cNvSpPr>
          <p:nvPr/>
        </p:nvSpPr>
        <p:spPr>
          <a:xfrm>
            <a:off x="4838700" y="319087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85858D"/>
                </a:solidFill>
                <a:latin typeface="Roboto Mono"/>
                <a:ea typeface="Roboto Mono"/>
                <a:cs typeface="Roboto Mono"/>
              </a:rPr>
              <a:t>; иначе — хелпер проверки типа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61F111E-28B8-4DBB-9E28-46D2D106B914}"/>
              </a:ext>
            </a:extLst>
          </p:cNvPr>
          <p:cNvSpPr>
            <a:spLocks noGrp="1"/>
          </p:cNvSpPr>
          <p:nvPr/>
        </p:nvSpPr>
        <p:spPr>
          <a:xfrm>
            <a:off x="4838700" y="340995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TYPE_OK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: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B2DD9F2-8296-4D48-8CAE-A287A87F885C}"/>
              </a:ext>
            </a:extLst>
          </p:cNvPr>
          <p:cNvSpPr>
            <a:spLocks noGrp="1"/>
          </p:cNvSpPr>
          <p:nvPr/>
        </p:nvSpPr>
        <p:spPr>
          <a:xfrm>
            <a:off x="4838700" y="3629025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rax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[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rsp</a:t>
            </a:r>
            <a:r>
              <a:rPr>
                <a:solidFill>
                  <a:srgbClr val="328FB8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>
                <a:solidFill>
                  <a:srgbClr val="5279ED"/>
                </a:solidFill>
                <a:latin typeface="Roboto Mono"/>
                <a:ea typeface="Roboto Mono"/>
                <a:cs typeface="Roboto Mono"/>
              </a:rPr>
              <a:t>0x10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F1FF565-CFDC-45AF-8329-D5AD10FF113C}"/>
              </a:ext>
            </a:extLst>
          </p:cNvPr>
          <p:cNvSpPr>
            <a:spLocks noGrp="1"/>
          </p:cNvSpPr>
          <p:nvPr/>
        </p:nvSpPr>
        <p:spPr>
          <a:xfrm>
            <a:off x="4838700" y="3848100"/>
            <a:ext cx="38671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3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>
                <a:solidFill>
                  <a:srgbClr val="962AA3"/>
                </a:solidFill>
                <a:latin typeface="Roboto Mono"/>
                <a:ea typeface="Roboto Mono"/>
                <a:cs typeface="Roboto Mono"/>
              </a:rPr>
              <a:t>inc</a:t>
            </a:r>
            <a:r>
              <a:rPr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>
                <a:solidFill>
                  <a:srgbClr val="DB797F"/>
                </a:solidFill>
                <a:latin typeface="Roboto Mono"/>
                <a:ea typeface="Roboto Mono"/>
                <a:cs typeface="Roboto Mono"/>
              </a:rPr>
              <a:t>rax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F265CB1-6937-489A-8943-119604332958}"/>
              </a:ext>
            </a:extLst>
          </p:cNvPr>
          <p:cNvSpPr>
            <a:spLocks noGrp="1"/>
          </p:cNvSpPr>
          <p:nvPr/>
        </p:nvSpPr>
        <p:spPr>
          <a:xfrm>
            <a:off x="266700" y="4400550"/>
            <a:ext cx="86106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F602DF1-F990-4629-AB13-60DE654C882A}"/>
              </a:ext>
            </a:extLst>
          </p:cNvPr>
          <p:cNvSpPr>
            <a:spLocks noGrp="1"/>
          </p:cNvSpPr>
          <p:nvPr/>
        </p:nvSpPr>
        <p:spPr>
          <a:xfrm>
            <a:off x="266700" y="4505325"/>
            <a:ext cx="762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EBFE8D7-FF78-48A7-8CF7-2B8C923ECF85}"/>
              </a:ext>
            </a:extLst>
          </p:cNvPr>
          <p:cNvSpPr>
            <a:spLocks noGrp="1"/>
          </p:cNvSpPr>
          <p:nvPr/>
        </p:nvSpPr>
        <p:spPr>
          <a:xfrm>
            <a:off x="1133475" y="4476750"/>
            <a:ext cx="77247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buNone/>
              <a:defRPr sz="1283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83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struct promotion ... disabled because it has custom layout ... it is address exposed</a:t>
            </a:r>
          </a:p>
        </p:txBody>
      </p:sp>
    </p:spTree>
    <p:extLst>
      <p:ext uri="{BB962C8B-B14F-4D97-AF65-F5344CB8AC3E}">
        <p14:creationId xmlns:p14="http://schemas.microsoft.com/office/powerpoint/2010/main" val="20822683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78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47</a:t>
            </a:r>
            <a:endParaRPr/>
          </a:p>
        </p:txBody>
      </p:sp>
      <p:sp>
        <p:nvSpPr>
          <p:cNvPr id="871" name="Google Shape;871;p78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Промежуточный итог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872" name="Google Shape;872;p7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496" y="799462"/>
            <a:ext cx="4315162" cy="3548584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78"/>
          <p:cNvSpPr/>
          <p:nvPr/>
        </p:nvSpPr>
        <p:spPr>
          <a:xfrm>
            <a:off x="400050" y="943075"/>
            <a:ext cx="3901200" cy="8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2B2C2E"/>
                </a:solidFill>
              </a:rPr>
              <a:t>.NET и GO оба заботятся </a:t>
            </a:r>
            <a:br>
              <a:rPr lang="ru" sz="1700" b="1">
                <a:solidFill>
                  <a:srgbClr val="2B2C2E"/>
                </a:solidFill>
              </a:rPr>
            </a:br>
            <a:r>
              <a:rPr lang="ru" sz="1700" b="1">
                <a:solidFill>
                  <a:srgbClr val="2B2C2E"/>
                </a:solidFill>
              </a:rPr>
              <a:t>об оптимизации памяти, делают это с одинаковым успехом</a:t>
            </a:r>
            <a:endParaRPr sz="1700" b="1">
              <a:solidFill>
                <a:srgbClr val="2B2C2E"/>
              </a:solidFill>
            </a:endParaRPr>
          </a:p>
        </p:txBody>
      </p:sp>
      <p:pic>
        <p:nvPicPr>
          <p:cNvPr id="874" name="Google Shape;874;p7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8321" y="799462"/>
            <a:ext cx="4315162" cy="3548584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78"/>
          <p:cNvSpPr/>
          <p:nvPr/>
        </p:nvSpPr>
        <p:spPr>
          <a:xfrm>
            <a:off x="4847875" y="943075"/>
            <a:ext cx="3901200" cy="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>
                <a:solidFill>
                  <a:srgbClr val="2B2C2E"/>
                </a:solidFill>
              </a:rPr>
              <a:t>.NET более выразителем на кол-во конструкций, которые ему надо оптимизировать</a:t>
            </a:r>
            <a:endParaRPr sz="1700" b="1"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700" b="1">
              <a:solidFill>
                <a:srgbClr val="2B2C2E"/>
              </a:solidFill>
            </a:endParaRPr>
          </a:p>
        </p:txBody>
      </p:sp>
      <p:sp>
        <p:nvSpPr>
          <p:cNvPr id="876" name="Google Shape;876;p78"/>
          <p:cNvSpPr/>
          <p:nvPr/>
        </p:nvSpPr>
        <p:spPr>
          <a:xfrm>
            <a:off x="4845300" y="3729582"/>
            <a:ext cx="3901200" cy="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500">
                <a:solidFill>
                  <a:srgbClr val="2B2C2E"/>
                </a:solidFill>
              </a:rPr>
              <a:t>try catch к примеру или наличие большего способа реализации циклов и т. д.</a:t>
            </a:r>
            <a:endParaRPr b="1">
              <a:solidFill>
                <a:srgbClr val="2B2C2E"/>
              </a:solidFill>
            </a:endParaRPr>
          </a:p>
        </p:txBody>
      </p:sp>
      <p:sp>
        <p:nvSpPr>
          <p:cNvPr id="877" name="Google Shape;877;p78"/>
          <p:cNvSpPr/>
          <p:nvPr/>
        </p:nvSpPr>
        <p:spPr>
          <a:xfrm>
            <a:off x="400050" y="3544234"/>
            <a:ext cx="39732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B2C2E"/>
                </a:solidFill>
              </a:rPr>
              <a:t>.NET здесь немного отставал, так как его JIT дизайн сложнее и требует большего развития вспомогательных технологий</a:t>
            </a:r>
            <a:endParaRPr>
              <a:solidFill>
                <a:srgbClr val="2B2C2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SzPts val="1100"/>
              <a:buNone/>
            </a:pPr>
            <a:endParaRPr b="1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79"/>
          <p:cNvSpPr/>
          <p:nvPr/>
        </p:nvSpPr>
        <p:spPr>
          <a:xfrm>
            <a:off x="4572125" y="0"/>
            <a:ext cx="4572000" cy="5143500"/>
          </a:xfrm>
          <a:prstGeom prst="rect">
            <a:avLst/>
          </a:prstGeom>
          <a:solidFill>
            <a:srgbClr val="D8DB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83" name="Google Shape;883;p79"/>
          <p:cNvGraphicFramePr/>
          <p:nvPr/>
        </p:nvGraphicFramePr>
        <p:xfrm>
          <a:off x="190501" y="3150593"/>
          <a:ext cx="4256400" cy="119875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71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01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Концептуальный подход на уровне синтаксиса и реализации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Тип потоков в коде (зеленые и реальные)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03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Интеграция в runtime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84" name="Google Shape;884;p79"/>
          <p:cNvSpPr/>
          <p:nvPr/>
        </p:nvSpPr>
        <p:spPr>
          <a:xfrm>
            <a:off x="4696925" y="175424"/>
            <a:ext cx="4256400" cy="2334000"/>
          </a:xfrm>
          <a:prstGeom prst="roundRect">
            <a:avLst>
              <a:gd name="adj" fmla="val 412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5" name="Google Shape;885;p79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71775" y="175419"/>
            <a:ext cx="1008000" cy="52890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86" name="Google Shape;886;p79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41964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Async</a:t>
            </a:r>
            <a:endParaRPr sz="2400" b="1">
              <a:solidFill>
                <a:srgbClr val="2B2C2E"/>
              </a:solidFill>
            </a:endParaRPr>
          </a:p>
        </p:txBody>
      </p:sp>
      <p:sp>
        <p:nvSpPr>
          <p:cNvPr id="887" name="Google Shape;887;p79"/>
          <p:cNvSpPr/>
          <p:nvPr/>
        </p:nvSpPr>
        <p:spPr>
          <a:xfrm>
            <a:off x="-240837" y="2346050"/>
            <a:ext cx="124800" cy="124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8" name="Google Shape;888;p79"/>
          <p:cNvSpPr/>
          <p:nvPr/>
        </p:nvSpPr>
        <p:spPr>
          <a:xfrm>
            <a:off x="4696925" y="2634149"/>
            <a:ext cx="4256400" cy="1985227"/>
          </a:xfrm>
          <a:prstGeom prst="roundRect">
            <a:avLst>
              <a:gd name="adj" fmla="val 4121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9" name="Google Shape;889;p79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4771775" y="2634144"/>
            <a:ext cx="1008000" cy="52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890" name="Google Shape;890;p79"/>
          <p:cNvPicPr preferRelativeResize="0"/>
          <p:nvPr/>
        </p:nvPicPr>
        <p:blipFill rotWithShape="1">
          <a:blip r:embed="rId4">
            <a:alphaModFix/>
          </a:blip>
          <a:srcRect l="12787" t="32220" r="12787" b="15262"/>
          <a:stretch/>
        </p:blipFill>
        <p:spPr>
          <a:xfrm>
            <a:off x="4831276" y="704325"/>
            <a:ext cx="2217350" cy="156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79"/>
          <p:cNvPicPr preferRelativeResize="0"/>
          <p:nvPr/>
        </p:nvPicPr>
        <p:blipFill rotWithShape="1">
          <a:blip r:embed="rId5">
            <a:alphaModFix/>
          </a:blip>
          <a:srcRect l="7830" t="45613" r="10863" b="19666"/>
          <a:stretch/>
        </p:blipFill>
        <p:spPr>
          <a:xfrm>
            <a:off x="4810025" y="3150605"/>
            <a:ext cx="3701151" cy="8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48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0"/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49</a:t>
            </a:r>
            <a:endParaRPr/>
          </a:p>
        </p:txBody>
      </p:sp>
      <p:sp>
        <p:nvSpPr>
          <p:cNvPr id="897" name="Google Shape;897;p80"/>
          <p:cNvSpPr/>
          <p:nvPr/>
        </p:nvSpPr>
        <p:spPr>
          <a:xfrm>
            <a:off x="190500" y="804675"/>
            <a:ext cx="2794500" cy="3548700"/>
          </a:xfrm>
          <a:prstGeom prst="roundRect">
            <a:avLst>
              <a:gd name="adj" fmla="val 342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8" name="Google Shape;898;p80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899" name="Google Shape;899;p80"/>
          <p:cNvSpPr/>
          <p:nvPr/>
        </p:nvSpPr>
        <p:spPr>
          <a:xfrm>
            <a:off x="3118150" y="804675"/>
            <a:ext cx="5835300" cy="3548700"/>
          </a:xfrm>
          <a:prstGeom prst="roundRect">
            <a:avLst>
              <a:gd name="adj" fmla="val 2623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0" name="Google Shape;900;p80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193000" y="80467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01" name="Google Shape;901;p80"/>
          <p:cNvSpPr txBox="1">
            <a:spLocks noGrp="1"/>
          </p:cNvSpPr>
          <p:nvPr>
            <p:ph type="body" idx="1"/>
          </p:nvPr>
        </p:nvSpPr>
        <p:spPr>
          <a:xfrm>
            <a:off x="190500" y="175436"/>
            <a:ext cx="5573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 dirty="0">
                <a:solidFill>
                  <a:srgbClr val="2B2C2E"/>
                </a:solidFill>
              </a:rPr>
              <a:t>Пролог на го</a:t>
            </a:r>
            <a:endParaRPr sz="2400" b="1" dirty="0">
              <a:solidFill>
                <a:srgbClr val="2B2C2E"/>
              </a:solidFill>
            </a:endParaRPr>
          </a:p>
        </p:txBody>
      </p:sp>
      <p:pic>
        <p:nvPicPr>
          <p:cNvPr id="902" name="Google Shape;902;p80"/>
          <p:cNvPicPr preferRelativeResize="0"/>
          <p:nvPr/>
        </p:nvPicPr>
        <p:blipFill rotWithShape="1">
          <a:blip r:embed="rId4">
            <a:alphaModFix/>
          </a:blip>
          <a:srcRect l="11279" t="31018" r="16836" b="13810"/>
          <a:stretch/>
        </p:blipFill>
        <p:spPr>
          <a:xfrm>
            <a:off x="293900" y="1318275"/>
            <a:ext cx="2000250" cy="15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80"/>
          <p:cNvPicPr preferRelativeResize="0"/>
          <p:nvPr/>
        </p:nvPicPr>
        <p:blipFill rotWithShape="1">
          <a:blip r:embed="rId5">
            <a:alphaModFix/>
          </a:blip>
          <a:srcRect l="3722" t="28246" r="5278" b="18830"/>
          <a:stretch/>
        </p:blipFill>
        <p:spPr>
          <a:xfrm>
            <a:off x="3255599" y="1324818"/>
            <a:ext cx="5573701" cy="128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1"/>
          <p:cNvSpPr/>
          <p:nvPr/>
        </p:nvSpPr>
        <p:spPr>
          <a:xfrm>
            <a:off x="6018650" y="175425"/>
            <a:ext cx="2934600" cy="4792800"/>
          </a:xfrm>
          <a:prstGeom prst="roundRect">
            <a:avLst>
              <a:gd name="adj" fmla="val 3465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81"/>
          <p:cNvSpPr/>
          <p:nvPr/>
        </p:nvSpPr>
        <p:spPr>
          <a:xfrm>
            <a:off x="190500" y="1678725"/>
            <a:ext cx="5562900" cy="1800600"/>
          </a:xfrm>
          <a:prstGeom prst="roundRect">
            <a:avLst>
              <a:gd name="adj" fmla="val 5402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0" name="Google Shape;910;p81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265350" y="1678725"/>
            <a:ext cx="1008000" cy="51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11" name="Google Shape;911;p81"/>
          <p:cNvPicPr preferRelativeResize="0"/>
          <p:nvPr/>
        </p:nvPicPr>
        <p:blipFill rotWithShape="1">
          <a:blip r:embed="rId3">
            <a:alphaModFix/>
          </a:blip>
          <a:srcRect l="8153" t="7336" r="69496" b="77792"/>
          <a:stretch/>
        </p:blipFill>
        <p:spPr>
          <a:xfrm>
            <a:off x="6108550" y="191725"/>
            <a:ext cx="835200" cy="370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12" name="Google Shape;912;p81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58281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Async — Концептуальный подход</a:t>
            </a:r>
            <a:endParaRPr sz="2400" b="1">
              <a:solidFill>
                <a:srgbClr val="2B2C2E"/>
              </a:solidFill>
            </a:endParaRPr>
          </a:p>
        </p:txBody>
      </p:sp>
      <p:pic>
        <p:nvPicPr>
          <p:cNvPr id="913" name="Google Shape;913;p81"/>
          <p:cNvPicPr preferRelativeResize="0"/>
          <p:nvPr/>
        </p:nvPicPr>
        <p:blipFill rotWithShape="1">
          <a:blip r:embed="rId4">
            <a:alphaModFix/>
          </a:blip>
          <a:srcRect l="8535" t="46669" r="10487" b="20786"/>
          <a:stretch/>
        </p:blipFill>
        <p:spPr>
          <a:xfrm>
            <a:off x="346350" y="2192325"/>
            <a:ext cx="3225550" cy="6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81"/>
          <p:cNvPicPr preferRelativeResize="0"/>
          <p:nvPr/>
        </p:nvPicPr>
        <p:blipFill rotWithShape="1">
          <a:blip r:embed="rId5">
            <a:alphaModFix/>
          </a:blip>
          <a:srcRect l="7356" t="8810" r="9143" b="4135"/>
          <a:stretch/>
        </p:blipFill>
        <p:spPr>
          <a:xfrm>
            <a:off x="6169975" y="484191"/>
            <a:ext cx="2352901" cy="442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81" descr="preencoded.png"/>
          <p:cNvPicPr preferRelativeResize="0"/>
          <p:nvPr/>
        </p:nvPicPr>
        <p:blipFill rotWithShape="1">
          <a:blip r:embed="rId6">
            <a:alphaModFix/>
          </a:blip>
          <a:srcRect l="67199" t="10"/>
          <a:stretch/>
        </p:blipFill>
        <p:spPr>
          <a:xfrm>
            <a:off x="5753423" y="2552725"/>
            <a:ext cx="265175" cy="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50000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E189C31-7B22-4E73-AF0D-A7F837D02EEC}"/>
              </a:ext>
            </a:extLst>
          </p:cNvPr>
          <p:cNvSpPr>
            <a:spLocks noGrp="1"/>
          </p:cNvSpPr>
          <p:nvPr/>
        </p:nvSpPr>
        <p:spPr>
          <a:xfrm>
            <a:off x="190500" y="123825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Проблема .NET 10: async-граница на каждом методе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B3D0CA-0FEA-4B42-AB19-AB27CFFFB54C}"/>
              </a:ext>
            </a:extLst>
          </p:cNvPr>
          <p:cNvSpPr>
            <a:spLocks noGrp="1"/>
          </p:cNvSpPr>
          <p:nvPr/>
        </p:nvSpPr>
        <p:spPr>
          <a:xfrm>
            <a:off x="8743950" y="4857750"/>
            <a:ext cx="2286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51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8363F18-DF4F-4DE0-8A58-92C522C20046}"/>
              </a:ext>
            </a:extLst>
          </p:cNvPr>
          <p:cNvSpPr>
            <a:spLocks noGrp="1"/>
          </p:cNvSpPr>
          <p:nvPr/>
        </p:nvSpPr>
        <p:spPr>
          <a:xfrm>
            <a:off x="190500" y="742950"/>
            <a:ext cx="4810125" cy="3162300"/>
          </a:xfrm>
          <a:prstGeom prst="roundRect">
            <a:avLst>
              <a:gd name="adj" fmla="val 4217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E6F3BD1-E8F6-4963-9C0A-69BB7E0CC2EA}"/>
              </a:ext>
            </a:extLst>
          </p:cNvPr>
          <p:cNvSpPr>
            <a:spLocks noGrp="1"/>
          </p:cNvSpPr>
          <p:nvPr/>
        </p:nvSpPr>
        <p:spPr>
          <a:xfrm>
            <a:off x="381000" y="933450"/>
            <a:ext cx="171450" cy="1714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F75589-C864-4B59-9D90-FA1BEAF2C00B}"/>
              </a:ext>
            </a:extLst>
          </p:cNvPr>
          <p:cNvSpPr>
            <a:spLocks noGrp="1"/>
          </p:cNvSpPr>
          <p:nvPr/>
        </p:nvSpPr>
        <p:spPr>
          <a:xfrm>
            <a:off x="657225" y="933450"/>
            <a:ext cx="171450" cy="1714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33A1CC-A77C-450D-9AB4-3B7956D67F8F}"/>
              </a:ext>
            </a:extLst>
          </p:cNvPr>
          <p:cNvSpPr>
            <a:spLocks noGrp="1"/>
          </p:cNvSpPr>
          <p:nvPr/>
        </p:nvSpPr>
        <p:spPr>
          <a:xfrm>
            <a:off x="933450" y="933450"/>
            <a:ext cx="171450" cy="1714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11D244-3EC3-4497-86B7-0090073C436F}"/>
              </a:ext>
            </a:extLst>
          </p:cNvPr>
          <p:cNvSpPr>
            <a:spLocks noGrp="1"/>
          </p:cNvSpPr>
          <p:nvPr/>
        </p:nvSpPr>
        <p:spPr>
          <a:xfrm>
            <a:off x="400050" y="1285875"/>
            <a:ext cx="4391025" cy="2466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static async Task&lt;int&gt; A() =&gt;</a:t>
            </a: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(await B()) + 1;</a:t>
            </a:r>
          </a:p>
          <a:p>
            <a:endParaRPr sz="1073" b="0" i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static async Task&lt;int&gt; B() =&gt;</a:t>
            </a: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(await C()) * 2;</a:t>
            </a:r>
          </a:p>
          <a:p>
            <a:endParaRPr sz="1073" b="0" i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static async Task&lt;int&gt; C() {</a:t>
            </a: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await io.ReadAsync();</a:t>
            </a: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return 20;</a:t>
            </a:r>
          </a:p>
          <a:p>
            <a:pPr>
              <a:lnSpc>
                <a:spcPct val="108000"/>
              </a:lnSpc>
              <a:buNone/>
              <a:defRPr sz="1073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73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991D052-A132-4209-82F3-CA18B2C8BEE9}"/>
              </a:ext>
            </a:extLst>
          </p:cNvPr>
          <p:cNvSpPr>
            <a:spLocks noGrp="1"/>
          </p:cNvSpPr>
          <p:nvPr/>
        </p:nvSpPr>
        <p:spPr>
          <a:xfrm>
            <a:off x="5238750" y="742950"/>
            <a:ext cx="3714750" cy="3162300"/>
          </a:xfrm>
          <a:prstGeom prst="roundRect">
            <a:avLst>
              <a:gd name="adj" fmla="val 4217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4CE89-7274-4432-A1A1-FDEFA5E28308}"/>
              </a:ext>
            </a:extLst>
          </p:cNvPr>
          <p:cNvSpPr>
            <a:spLocks noGrp="1"/>
          </p:cNvSpPr>
          <p:nvPr/>
        </p:nvSpPr>
        <p:spPr>
          <a:xfrm>
            <a:off x="5476875" y="952500"/>
            <a:ext cx="31432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КОМПИЛЯТОР СОЗДАЁТ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40C827-FBEF-4C84-AE95-5E33DD075756}"/>
              </a:ext>
            </a:extLst>
          </p:cNvPr>
          <p:cNvSpPr>
            <a:spLocks noGrp="1"/>
          </p:cNvSpPr>
          <p:nvPr/>
        </p:nvSpPr>
        <p:spPr>
          <a:xfrm>
            <a:off x="5495925" y="1362075"/>
            <a:ext cx="4286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49FB27-7EBB-4179-BFEC-811CF1463BB2}"/>
              </a:ext>
            </a:extLst>
          </p:cNvPr>
          <p:cNvSpPr>
            <a:spLocks noGrp="1"/>
          </p:cNvSpPr>
          <p:nvPr/>
        </p:nvSpPr>
        <p:spPr>
          <a:xfrm>
            <a:off x="6048375" y="1352550"/>
            <a:ext cx="25717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state machine + continuation + Task&lt;int&gt;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0DF5D7-2C6C-468A-9C30-8AF3E3B0F56F}"/>
              </a:ext>
            </a:extLst>
          </p:cNvPr>
          <p:cNvSpPr>
            <a:spLocks noGrp="1"/>
          </p:cNvSpPr>
          <p:nvPr/>
        </p:nvSpPr>
        <p:spPr>
          <a:xfrm>
            <a:off x="5476875" y="1905000"/>
            <a:ext cx="314325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FFE552-FEA5-4393-B193-96EAE0C7D61A}"/>
              </a:ext>
            </a:extLst>
          </p:cNvPr>
          <p:cNvSpPr>
            <a:spLocks noGrp="1"/>
          </p:cNvSpPr>
          <p:nvPr/>
        </p:nvSpPr>
        <p:spPr>
          <a:xfrm>
            <a:off x="5495925" y="2076450"/>
            <a:ext cx="4286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3C3CC5-89E8-400D-9FCE-9F09EF1FAE32}"/>
              </a:ext>
            </a:extLst>
          </p:cNvPr>
          <p:cNvSpPr>
            <a:spLocks noGrp="1"/>
          </p:cNvSpPr>
          <p:nvPr/>
        </p:nvSpPr>
        <p:spPr>
          <a:xfrm>
            <a:off x="6048375" y="2066925"/>
            <a:ext cx="25717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state machine + continuation + Task&lt;int&gt;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1E4F9-AB26-429D-AA2A-F2DA27D91B55}"/>
              </a:ext>
            </a:extLst>
          </p:cNvPr>
          <p:cNvSpPr>
            <a:spLocks noGrp="1"/>
          </p:cNvSpPr>
          <p:nvPr/>
        </p:nvSpPr>
        <p:spPr>
          <a:xfrm>
            <a:off x="5476875" y="2619375"/>
            <a:ext cx="314325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53100E-CD37-4A03-8D96-EDF4836793D8}"/>
              </a:ext>
            </a:extLst>
          </p:cNvPr>
          <p:cNvSpPr>
            <a:spLocks noGrp="1"/>
          </p:cNvSpPr>
          <p:nvPr/>
        </p:nvSpPr>
        <p:spPr>
          <a:xfrm>
            <a:off x="5495925" y="2790825"/>
            <a:ext cx="4286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CBC0FB-B394-43B9-81D1-B986A54E943C}"/>
              </a:ext>
            </a:extLst>
          </p:cNvPr>
          <p:cNvSpPr>
            <a:spLocks noGrp="1"/>
          </p:cNvSpPr>
          <p:nvPr/>
        </p:nvSpPr>
        <p:spPr>
          <a:xfrm>
            <a:off x="6048375" y="2781300"/>
            <a:ext cx="25717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state machine + continuation + Task&lt;int&gt;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E559A6-896D-4535-AB61-DF7A30658A39}"/>
              </a:ext>
            </a:extLst>
          </p:cNvPr>
          <p:cNvSpPr>
            <a:spLocks noGrp="1"/>
          </p:cNvSpPr>
          <p:nvPr/>
        </p:nvSpPr>
        <p:spPr>
          <a:xfrm>
            <a:off x="5476875" y="3476625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4444" lnSpcReduction="10000"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82838B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82838B"/>
                </a:solidFill>
                <a:latin typeface="Arial"/>
                <a:ea typeface="Arial"/>
                <a:cs typeface="Arial"/>
              </a:rPr>
              <a:t>Каждый слой обязан отдельно сохранить место продолжения.</a:t>
            </a:r>
          </a:p>
        </p:txBody>
      </p:sp>
    </p:spTree>
    <p:extLst>
      <p:ext uri="{BB962C8B-B14F-4D97-AF65-F5344CB8AC3E}">
        <p14:creationId xmlns:p14="http://schemas.microsoft.com/office/powerpoint/2010/main" val="11481447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96E7555-1025-4AC6-81C7-B5E406B4BCEF}"/>
              </a:ext>
            </a:extLst>
          </p:cNvPr>
          <p:cNvSpPr>
            <a:spLocks noGrp="1"/>
          </p:cNvSpPr>
          <p:nvPr/>
        </p:nvSpPr>
        <p:spPr>
          <a:xfrm>
            <a:off x="190500" y="123825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>
              <a:lnSpc>
                <a:spcPct val="85714"/>
              </a:lnSpc>
              <a:buClr>
                <a:schemeClr val="dk1"/>
              </a:buClr>
              <a:buSzPts val="1100"/>
            </a:pPr>
            <a:r>
              <a:rPr lang="en-US" sz="2000" b="1" dirty="0">
                <a:solidFill>
                  <a:srgbClr val="2B2C2E"/>
                </a:solidFill>
              </a:rPr>
              <a:t>Async 2.0</a:t>
            </a:r>
            <a:r>
              <a:rPr lang="ru-RU" sz="2000" b="1" dirty="0">
                <a:solidFill>
                  <a:srgbClr val="2B2C2E"/>
                </a:solidFill>
              </a:rPr>
              <a:t> – тоже умеет </a:t>
            </a:r>
            <a:r>
              <a:rPr lang="ru-RU" sz="2000" b="1" dirty="0" err="1">
                <a:solidFill>
                  <a:srgbClr val="2B2C2E"/>
                </a:solidFill>
              </a:rPr>
              <a:t>инлайн</a:t>
            </a:r>
            <a:endParaRPr lang="en-US" sz="2000" b="1" dirty="0">
              <a:solidFill>
                <a:srgbClr val="2B2C2E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5302F5-B052-4678-B048-8C9E4B1E0ED1}"/>
              </a:ext>
            </a:extLst>
          </p:cNvPr>
          <p:cNvSpPr>
            <a:spLocks noGrp="1"/>
          </p:cNvSpPr>
          <p:nvPr/>
        </p:nvSpPr>
        <p:spPr>
          <a:xfrm>
            <a:off x="8743950" y="4857750"/>
            <a:ext cx="2286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53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BCD2949-EB0D-3E88-51AD-D6481F668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2" y="640231"/>
            <a:ext cx="4862091" cy="37557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37AB435-8B38-3940-60E3-A1CEAFC79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602" y="640231"/>
            <a:ext cx="3819947" cy="2591572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2028BD6-2FB3-8E12-E319-F2DA88FD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614076"/>
              </p:ext>
            </p:extLst>
          </p:nvPr>
        </p:nvGraphicFramePr>
        <p:xfrm>
          <a:off x="5331013" y="3310970"/>
          <a:ext cx="3463125" cy="1005840"/>
        </p:xfrm>
        <a:graphic>
          <a:graphicData uri="http://schemas.openxmlformats.org/drawingml/2006/table">
            <a:tbl>
              <a:tblPr>
                <a:tableStyleId>{4F1F831B-EBA9-4E85-B23B-CFD43931827C}</a:tableStyleId>
              </a:tblPr>
              <a:tblGrid>
                <a:gridCol w="1154375">
                  <a:extLst>
                    <a:ext uri="{9D8B030D-6E8A-4147-A177-3AD203B41FA5}">
                      <a16:colId xmlns:a16="http://schemas.microsoft.com/office/drawing/2014/main" val="2973235572"/>
                    </a:ext>
                  </a:extLst>
                </a:gridCol>
                <a:gridCol w="1154375">
                  <a:extLst>
                    <a:ext uri="{9D8B030D-6E8A-4147-A177-3AD203B41FA5}">
                      <a16:colId xmlns:a16="http://schemas.microsoft.com/office/drawing/2014/main" val="4194366947"/>
                    </a:ext>
                  </a:extLst>
                </a:gridCol>
                <a:gridCol w="1154375">
                  <a:extLst>
                    <a:ext uri="{9D8B030D-6E8A-4147-A177-3AD203B41FA5}">
                      <a16:colId xmlns:a16="http://schemas.microsoft.com/office/drawing/2014/main" val="1365364686"/>
                    </a:ext>
                  </a:extLst>
                </a:gridCol>
              </a:tblGrid>
              <a:tr h="2485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RU" sz="1200">
                          <a:effectLst/>
                        </a:rPr>
                        <a:t>Lowering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>
                          <a:effectLst/>
                        </a:rPr>
                        <a:t>SizeProbe.dll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>
                          <a:effectLst/>
                        </a:rPr>
                        <a:t>Ratio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284263"/>
                  </a:ext>
                </a:extLst>
              </a:tr>
              <a:tr h="2485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RU" sz="1200">
                          <a:effectLst/>
                        </a:rPr>
                        <a:t>Compiler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 dirty="0">
                          <a:effectLst/>
                        </a:rPr>
                        <a:t>10,752 bytes</a:t>
                      </a:r>
                      <a:endParaRPr lang="en-RU" sz="1200" b="0" i="0" dirty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>
                          <a:effectLst/>
                        </a:rPr>
                        <a:t>1.00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414815"/>
                  </a:ext>
                </a:extLst>
              </a:tr>
              <a:tr h="2485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RU" sz="1200">
                          <a:effectLst/>
                        </a:rPr>
                        <a:t>Runtime async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>
                          <a:effectLst/>
                        </a:rPr>
                        <a:t>5,632 bytes</a:t>
                      </a:r>
                      <a:endParaRPr lang="en-RU" sz="1200" b="0" i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RU" sz="1200" dirty="0">
                          <a:effectLst/>
                        </a:rPr>
                        <a:t>0.52</a:t>
                      </a:r>
                      <a:endParaRPr lang="en-RU" sz="1200" b="0" i="0" dirty="0">
                        <a:solidFill>
                          <a:srgbClr val="242424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833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195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5446EC9-E3F3-42A3-88D7-6BAB00A286E0}"/>
              </a:ext>
            </a:extLst>
          </p:cNvPr>
          <p:cNvSpPr>
            <a:spLocks noGrp="1"/>
          </p:cNvSpPr>
          <p:nvPr/>
        </p:nvSpPr>
        <p:spPr>
          <a:xfrm>
            <a:off x="190500" y="123825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Go: async-граница проходит через всю goroutine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038" y="4762500"/>
            <a:ext cx="232948" cy="238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38C79C-0B78-4B5E-BD52-61E2B659E9AB}"/>
              </a:ext>
            </a:extLst>
          </p:cNvPr>
          <p:cNvSpPr>
            <a:spLocks noGrp="1"/>
          </p:cNvSpPr>
          <p:nvPr/>
        </p:nvSpPr>
        <p:spPr>
          <a:xfrm>
            <a:off x="8743950" y="4857750"/>
            <a:ext cx="2286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187FBFB-5F87-4863-9B71-0CA350CAEC4D}"/>
              </a:ext>
            </a:extLst>
          </p:cNvPr>
          <p:cNvSpPr>
            <a:spLocks noGrp="1"/>
          </p:cNvSpPr>
          <p:nvPr/>
        </p:nvSpPr>
        <p:spPr>
          <a:xfrm>
            <a:off x="190500" y="762000"/>
            <a:ext cx="4667250" cy="3048000"/>
          </a:xfrm>
          <a:prstGeom prst="roundRect">
            <a:avLst>
              <a:gd name="adj" fmla="val 4375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DB6C86A-C552-4F47-A593-C8E949958B85}"/>
              </a:ext>
            </a:extLst>
          </p:cNvPr>
          <p:cNvSpPr>
            <a:spLocks noGrp="1"/>
          </p:cNvSpPr>
          <p:nvPr/>
        </p:nvSpPr>
        <p:spPr>
          <a:xfrm>
            <a:off x="381000" y="952500"/>
            <a:ext cx="171450" cy="171450"/>
          </a:xfrm>
          <a:prstGeom prst="ellipse">
            <a:avLst/>
          </a:prstGeom>
          <a:solidFill>
            <a:srgbClr val="EE665C"/>
          </a:solidFill>
          <a:ln w="9525">
            <a:solidFill>
              <a:srgbClr val="D29A7C"/>
            </a:solidFill>
          </a:ln>
        </p:spPr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0634FAB-85C7-4D0F-AB8E-4F94C23140F4}"/>
              </a:ext>
            </a:extLst>
          </p:cNvPr>
          <p:cNvSpPr>
            <a:spLocks noGrp="1"/>
          </p:cNvSpPr>
          <p:nvPr/>
        </p:nvSpPr>
        <p:spPr>
          <a:xfrm>
            <a:off x="657225" y="952500"/>
            <a:ext cx="171450" cy="171450"/>
          </a:xfrm>
          <a:prstGeom prst="ellipse">
            <a:avLst/>
          </a:prstGeom>
          <a:solidFill>
            <a:srgbClr val="F6BD45"/>
          </a:solidFill>
          <a:ln w="9525">
            <a:solidFill>
              <a:srgbClr val="D29A7C"/>
            </a:solidFill>
          </a:ln>
        </p:spPr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4F2237-90CD-47FD-A2DC-48754BD6D4DE}"/>
              </a:ext>
            </a:extLst>
          </p:cNvPr>
          <p:cNvSpPr>
            <a:spLocks noGrp="1"/>
          </p:cNvSpPr>
          <p:nvPr/>
        </p:nvSpPr>
        <p:spPr>
          <a:xfrm>
            <a:off x="933450" y="952500"/>
            <a:ext cx="171450" cy="171450"/>
          </a:xfrm>
          <a:prstGeom prst="ellipse">
            <a:avLst/>
          </a:prstGeom>
          <a:solidFill>
            <a:srgbClr val="50BE4D"/>
          </a:solidFill>
          <a:ln w="9525">
            <a:solidFill>
              <a:srgbClr val="D29A7C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3C2F50-7AC8-433E-AD99-5EBCCC055D0C}"/>
              </a:ext>
            </a:extLst>
          </p:cNvPr>
          <p:cNvSpPr>
            <a:spLocks noGrp="1"/>
          </p:cNvSpPr>
          <p:nvPr/>
        </p:nvSpPr>
        <p:spPr>
          <a:xfrm>
            <a:off x="400050" y="1304925"/>
            <a:ext cx="4248150" cy="2352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func A(ready &lt;-chan int) int {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return B(ready) + 1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  <a:p>
            <a:endParaRPr sz="1088" b="0" i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func B(ready &lt;-chan int) int {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return C(ready) * 2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  <a:p>
            <a:endParaRPr sz="1088" b="0" i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func C(ready &lt;-chan int) int {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return &lt;-ready</a:t>
            </a:r>
          </a:p>
          <a:p>
            <a:pPr>
              <a:lnSpc>
                <a:spcPct val="108000"/>
              </a:lnSpc>
              <a:buNone/>
              <a:defRPr sz="1088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8" b="0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2F854C-3715-48EC-ADB4-68D034DA5D49}"/>
              </a:ext>
            </a:extLst>
          </p:cNvPr>
          <p:cNvSpPr>
            <a:spLocks noGrp="1"/>
          </p:cNvSpPr>
          <p:nvPr/>
        </p:nvSpPr>
        <p:spPr>
          <a:xfrm>
            <a:off x="5095875" y="762000"/>
            <a:ext cx="3857625" cy="3048000"/>
          </a:xfrm>
          <a:prstGeom prst="roundRect">
            <a:avLst>
              <a:gd name="adj" fmla="val 4375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5C55F0-5BF8-4DB1-95E5-E9E594507B87}"/>
              </a:ext>
            </a:extLst>
          </p:cNvPr>
          <p:cNvSpPr>
            <a:spLocks noGrp="1"/>
          </p:cNvSpPr>
          <p:nvPr/>
        </p:nvSpPr>
        <p:spPr>
          <a:xfrm>
            <a:off x="5353050" y="971550"/>
            <a:ext cx="3238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ОДНА GOROUTINE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58362DA-B39D-4CE0-AA4B-2C841DBF4655}"/>
              </a:ext>
            </a:extLst>
          </p:cNvPr>
          <p:cNvSpPr>
            <a:spLocks noGrp="1"/>
          </p:cNvSpPr>
          <p:nvPr/>
        </p:nvSpPr>
        <p:spPr>
          <a:xfrm>
            <a:off x="5381625" y="1381125"/>
            <a:ext cx="3286125" cy="400050"/>
          </a:xfrm>
          <a:prstGeom prst="roundRect">
            <a:avLst>
              <a:gd name="adj" fmla="val 3333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122ED5-2A9B-4583-B8BC-91934F417C7A}"/>
              </a:ext>
            </a:extLst>
          </p:cNvPr>
          <p:cNvSpPr>
            <a:spLocks noGrp="1"/>
          </p:cNvSpPr>
          <p:nvPr/>
        </p:nvSpPr>
        <p:spPr>
          <a:xfrm>
            <a:off x="5543550" y="1428750"/>
            <a:ext cx="5238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defRPr>
            </a:pPr>
            <a:r>
              <a: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5DC16-552F-485A-BCCC-E16916F399F6}"/>
              </a:ext>
            </a:extLst>
          </p:cNvPr>
          <p:cNvSpPr>
            <a:spLocks noGrp="1"/>
          </p:cNvSpPr>
          <p:nvPr/>
        </p:nvSpPr>
        <p:spPr>
          <a:xfrm>
            <a:off x="6191250" y="1428750"/>
            <a:ext cx="21907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+ 1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1FE0291-ED42-4BF0-AAF6-F07F745F79C2}"/>
              </a:ext>
            </a:extLst>
          </p:cNvPr>
          <p:cNvSpPr>
            <a:spLocks noGrp="1"/>
          </p:cNvSpPr>
          <p:nvPr/>
        </p:nvSpPr>
        <p:spPr>
          <a:xfrm>
            <a:off x="5381625" y="1905000"/>
            <a:ext cx="3286125" cy="400050"/>
          </a:xfrm>
          <a:prstGeom prst="roundRect">
            <a:avLst>
              <a:gd name="adj" fmla="val 33333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8AAC38-328B-4151-A2C9-74A49E5A42F1}"/>
              </a:ext>
            </a:extLst>
          </p:cNvPr>
          <p:cNvSpPr>
            <a:spLocks noGrp="1"/>
          </p:cNvSpPr>
          <p:nvPr/>
        </p:nvSpPr>
        <p:spPr>
          <a:xfrm>
            <a:off x="5543550" y="1952625"/>
            <a:ext cx="5238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defRPr>
            </a:pPr>
            <a:r>
              <a: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818A73-E4C0-4245-90F6-84846866E6B3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21907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× 2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AC9D552-AA88-4B57-9D89-C7A374F337BD}"/>
              </a:ext>
            </a:extLst>
          </p:cNvPr>
          <p:cNvSpPr>
            <a:spLocks noGrp="1"/>
          </p:cNvSpPr>
          <p:nvPr/>
        </p:nvSpPr>
        <p:spPr>
          <a:xfrm>
            <a:off x="5381625" y="2428875"/>
            <a:ext cx="3286125" cy="400050"/>
          </a:xfrm>
          <a:prstGeom prst="roundRect">
            <a:avLst>
              <a:gd name="adj" fmla="val 33333"/>
            </a:avLst>
          </a:prstGeom>
          <a:solidFill>
            <a:srgbClr val="D8DBE8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FE819F-BD25-4308-A87D-5E5E3ECD7AD7}"/>
              </a:ext>
            </a:extLst>
          </p:cNvPr>
          <p:cNvSpPr>
            <a:spLocks noGrp="1"/>
          </p:cNvSpPr>
          <p:nvPr/>
        </p:nvSpPr>
        <p:spPr>
          <a:xfrm>
            <a:off x="5543550" y="2476500"/>
            <a:ext cx="52387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defRPr>
            </a:pPr>
            <a:r>
              <a:rPr sz="1575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rPr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7A37EA-43AB-4867-9F0E-C818938A1154}"/>
              </a:ext>
            </a:extLst>
          </p:cNvPr>
          <p:cNvSpPr>
            <a:spLocks noGrp="1"/>
          </p:cNvSpPr>
          <p:nvPr/>
        </p:nvSpPr>
        <p:spPr>
          <a:xfrm>
            <a:off x="6191250" y="2476500"/>
            <a:ext cx="21907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275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receive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BD502D-E368-4F71-8A16-040236D61D69}"/>
              </a:ext>
            </a:extLst>
          </p:cNvPr>
          <p:cNvSpPr>
            <a:spLocks noGrp="1"/>
          </p:cNvSpPr>
          <p:nvPr/>
        </p:nvSpPr>
        <p:spPr>
          <a:xfrm>
            <a:off x="5353050" y="3105150"/>
            <a:ext cx="333375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FEA727-2E14-434A-ADB8-2D3117374D3D}"/>
              </a:ext>
            </a:extLst>
          </p:cNvPr>
          <p:cNvSpPr>
            <a:spLocks noGrp="1"/>
          </p:cNvSpPr>
          <p:nvPr/>
        </p:nvSpPr>
        <p:spPr>
          <a:xfrm>
            <a:off x="5381625" y="3219450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200" b="1" i="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runtime.chanrecv1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4671D1-D495-4684-8F29-51393D15940E}"/>
              </a:ext>
            </a:extLst>
          </p:cNvPr>
          <p:cNvSpPr>
            <a:spLocks noGrp="1"/>
          </p:cNvSpPr>
          <p:nvPr/>
        </p:nvSpPr>
        <p:spPr>
          <a:xfrm>
            <a:off x="7524750" y="3219450"/>
            <a:ext cx="109537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1200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defRPr>
            </a:pPr>
            <a:r>
              <a:rPr sz="1200" b="1" i="0">
                <a:solidFill>
                  <a:srgbClr val="FF7F4C"/>
                </a:solidFill>
                <a:latin typeface="Roboto Mono"/>
                <a:ea typeface="Roboto Mono"/>
                <a:cs typeface="Roboto Mono"/>
              </a:rPr>
              <a:t>gopark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5A0D8D-CE59-4362-9BF1-99B65312B6C2}"/>
              </a:ext>
            </a:extLst>
          </p:cNvPr>
          <p:cNvSpPr>
            <a:spLocks noGrp="1"/>
          </p:cNvSpPr>
          <p:nvPr/>
        </p:nvSpPr>
        <p:spPr>
          <a:xfrm>
            <a:off x="5381625" y="3524250"/>
            <a:ext cx="3238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2500"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82838B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82838B"/>
                </a:solidFill>
                <a:latin typeface="Arial"/>
                <a:ea typeface="Arial"/>
                <a:cs typeface="Arial"/>
              </a:rPr>
              <a:t>После inlining остаются receive и полезные вычисления.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BC7FBF-55EB-419B-AB9D-CE3CC38F7696}"/>
              </a:ext>
            </a:extLst>
          </p:cNvPr>
          <p:cNvSpPr>
            <a:spLocks noGrp="1"/>
          </p:cNvSpPr>
          <p:nvPr/>
        </p:nvSpPr>
        <p:spPr>
          <a:xfrm>
            <a:off x="190500" y="4095750"/>
            <a:ext cx="8763000" cy="9525"/>
          </a:xfrm>
          <a:prstGeom prst="rect">
            <a:avLst/>
          </a:prstGeom>
          <a:solidFill>
            <a:srgbClr val="B7B8BD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155C0A-24A0-4E64-9833-18DA0019E905}"/>
              </a:ext>
            </a:extLst>
          </p:cNvPr>
          <p:cNvSpPr>
            <a:spLocks noGrp="1"/>
          </p:cNvSpPr>
          <p:nvPr/>
        </p:nvSpPr>
        <p:spPr>
          <a:xfrm>
            <a:off x="190500" y="4171950"/>
            <a:ext cx="8763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FF7F4C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FF7F4C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76465E-35D0-41DE-8080-0820CA2275D4}"/>
              </a:ext>
            </a:extLst>
          </p:cNvPr>
          <p:cNvSpPr>
            <a:spLocks noGrp="1"/>
          </p:cNvSpPr>
          <p:nvPr/>
        </p:nvSpPr>
        <p:spPr>
          <a:xfrm>
            <a:off x="1123950" y="4133850"/>
            <a:ext cx="7715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2B2C2E"/>
                </a:solidFill>
                <a:latin typeface="Arial"/>
                <a:ea typeface="Arial"/>
                <a:cs typeface="Arial"/>
              </a:rPr>
              <a:t>Методы не знают об async: runtime паркует всю goroutine</a:t>
            </a:r>
          </a:p>
        </p:txBody>
      </p:sp>
    </p:spTree>
    <p:extLst>
      <p:ext uri="{BB962C8B-B14F-4D97-AF65-F5344CB8AC3E}">
        <p14:creationId xmlns:p14="http://schemas.microsoft.com/office/powerpoint/2010/main" val="5211332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82"/>
          <p:cNvSpPr/>
          <p:nvPr/>
        </p:nvSpPr>
        <p:spPr>
          <a:xfrm>
            <a:off x="3511000" y="0"/>
            <a:ext cx="5633100" cy="5143500"/>
          </a:xfrm>
          <a:prstGeom prst="rect">
            <a:avLst/>
          </a:prstGeom>
          <a:solidFill>
            <a:srgbClr val="D8DB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21" name="Google Shape;921;p82"/>
          <p:cNvGraphicFramePr/>
          <p:nvPr/>
        </p:nvGraphicFramePr>
        <p:xfrm>
          <a:off x="190501" y="3224543"/>
          <a:ext cx="3189300" cy="112344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53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01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Лучше inline async-методов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Не надо всякое легаси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(ValueTask, ConfigureAwait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и т. д.)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22" name="Google Shape;922;p82"/>
          <p:cNvSpPr/>
          <p:nvPr/>
        </p:nvSpPr>
        <p:spPr>
          <a:xfrm>
            <a:off x="3635800" y="804675"/>
            <a:ext cx="5317500" cy="3543300"/>
          </a:xfrm>
          <a:prstGeom prst="roundRect">
            <a:avLst>
              <a:gd name="adj" fmla="val 276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3" name="Google Shape;923;p82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710650" y="804669"/>
            <a:ext cx="1008000" cy="52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24" name="Google Shape;924;p82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3189300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2400" b="1" dirty="0">
                <a:solidFill>
                  <a:srgbClr val="2B2C2E"/>
                </a:solidFill>
              </a:rPr>
              <a:t>Async 2.0</a:t>
            </a:r>
            <a:endParaRPr sz="2400" b="1" dirty="0">
              <a:solidFill>
                <a:srgbClr val="2B2C2E"/>
              </a:solidFill>
            </a:endParaRPr>
          </a:p>
        </p:txBody>
      </p:sp>
      <p:pic>
        <p:nvPicPr>
          <p:cNvPr id="925" name="Google Shape;925;p82"/>
          <p:cNvPicPr preferRelativeResize="0"/>
          <p:nvPr/>
        </p:nvPicPr>
        <p:blipFill rotWithShape="1">
          <a:blip r:embed="rId4">
            <a:alphaModFix/>
          </a:blip>
          <a:srcRect l="4778" t="26410" r="6734" b="9920"/>
          <a:stretch/>
        </p:blipFill>
        <p:spPr>
          <a:xfrm>
            <a:off x="3710650" y="1361513"/>
            <a:ext cx="5156625" cy="209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3"/>
          <p:cNvSpPr/>
          <p:nvPr/>
        </p:nvSpPr>
        <p:spPr>
          <a:xfrm>
            <a:off x="3511000" y="0"/>
            <a:ext cx="5633100" cy="5143500"/>
          </a:xfrm>
          <a:prstGeom prst="rect">
            <a:avLst/>
          </a:prstGeom>
          <a:solidFill>
            <a:srgbClr val="D8DB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31" name="Google Shape;931;p83"/>
          <p:cNvGraphicFramePr/>
          <p:nvPr/>
        </p:nvGraphicFramePr>
        <p:xfrm>
          <a:off x="190501" y="2662843"/>
          <a:ext cx="3189300" cy="168516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53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01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Лучше inline async-методов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Не надо всякое легаси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(ValueTask, ConfigureAwait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и т. д.)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03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Меньше лишнего сохранения локальных переменных 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32" name="Google Shape;932;p83"/>
          <p:cNvSpPr/>
          <p:nvPr/>
        </p:nvSpPr>
        <p:spPr>
          <a:xfrm>
            <a:off x="3635800" y="804675"/>
            <a:ext cx="5317500" cy="3543300"/>
          </a:xfrm>
          <a:prstGeom prst="roundRect">
            <a:avLst>
              <a:gd name="adj" fmla="val 276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3" name="Google Shape;933;p83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710650" y="804669"/>
            <a:ext cx="1008000" cy="52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34" name="Google Shape;934;p83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3189300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>
              <a:lnSpc>
                <a:spcPct val="85714"/>
              </a:lnSpc>
              <a:spcBef>
                <a:spcPts val="0"/>
              </a:spcBef>
              <a:buSzPts val="1100"/>
            </a:pPr>
            <a:r>
              <a:rPr lang="en-US" sz="2400" b="1" dirty="0">
                <a:solidFill>
                  <a:srgbClr val="2B2C2E"/>
                </a:solidFill>
              </a:rPr>
              <a:t>Async 2.0</a:t>
            </a:r>
          </a:p>
        </p:txBody>
      </p:sp>
      <p:pic>
        <p:nvPicPr>
          <p:cNvPr id="935" name="Google Shape;935;p83"/>
          <p:cNvPicPr preferRelativeResize="0"/>
          <p:nvPr/>
        </p:nvPicPr>
        <p:blipFill rotWithShape="1">
          <a:blip r:embed="rId4">
            <a:alphaModFix/>
          </a:blip>
          <a:srcRect l="14485" t="29025" r="14478" b="11131"/>
          <a:stretch/>
        </p:blipFill>
        <p:spPr>
          <a:xfrm>
            <a:off x="3723698" y="1413225"/>
            <a:ext cx="2836050" cy="2466851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84"/>
          <p:cNvSpPr/>
          <p:nvPr/>
        </p:nvSpPr>
        <p:spPr>
          <a:xfrm>
            <a:off x="3511000" y="0"/>
            <a:ext cx="5633100" cy="5143500"/>
          </a:xfrm>
          <a:prstGeom prst="rect">
            <a:avLst/>
          </a:prstGeom>
          <a:solidFill>
            <a:srgbClr val="D8DB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41" name="Google Shape;941;p84"/>
          <p:cNvGraphicFramePr/>
          <p:nvPr/>
        </p:nvGraphicFramePr>
        <p:xfrm>
          <a:off x="190501" y="2101218"/>
          <a:ext cx="3189300" cy="224688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53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01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Лучше inline async-методов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02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Не надо всякое легаси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(ValueTask, ConfigureAwait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и т. д.)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03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Меньше лишнего сохранения локальных переменных 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04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Лучше exception handling </a:t>
                      </a:r>
                      <a:br>
                        <a:rPr lang="ru">
                          <a:solidFill>
                            <a:srgbClr val="2B2C2E"/>
                          </a:solidFill>
                        </a:rPr>
                      </a:br>
                      <a:r>
                        <a:rPr lang="ru">
                          <a:solidFill>
                            <a:srgbClr val="2B2C2E"/>
                          </a:solidFill>
                        </a:rPr>
                        <a:t>в async-коде  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42" name="Google Shape;942;p84"/>
          <p:cNvSpPr/>
          <p:nvPr/>
        </p:nvSpPr>
        <p:spPr>
          <a:xfrm>
            <a:off x="3635800" y="804675"/>
            <a:ext cx="5317500" cy="3543300"/>
          </a:xfrm>
          <a:prstGeom prst="roundRect">
            <a:avLst>
              <a:gd name="adj" fmla="val 2767"/>
            </a:avLst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3" name="Google Shape;943;p84"/>
          <p:cNvPicPr preferRelativeResize="0"/>
          <p:nvPr/>
        </p:nvPicPr>
        <p:blipFill rotWithShape="1">
          <a:blip r:embed="rId3">
            <a:alphaModFix/>
          </a:blip>
          <a:srcRect l="8153" t="5128" r="69496" b="77792"/>
          <a:stretch/>
        </p:blipFill>
        <p:spPr>
          <a:xfrm>
            <a:off x="3710650" y="804669"/>
            <a:ext cx="1008000" cy="52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44" name="Google Shape;944;p84"/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3189300" cy="3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>
              <a:lnSpc>
                <a:spcPct val="85714"/>
              </a:lnSpc>
              <a:spcBef>
                <a:spcPts val="0"/>
              </a:spcBef>
              <a:buSzPts val="1100"/>
            </a:pPr>
            <a:r>
              <a:rPr lang="en-US" sz="2400" b="1" dirty="0">
                <a:solidFill>
                  <a:srgbClr val="2B2C2E"/>
                </a:solidFill>
              </a:rPr>
              <a:t>Async 2.0</a:t>
            </a:r>
          </a:p>
        </p:txBody>
      </p:sp>
      <p:pic>
        <p:nvPicPr>
          <p:cNvPr id="945" name="Google Shape;945;p84"/>
          <p:cNvPicPr preferRelativeResize="0"/>
          <p:nvPr/>
        </p:nvPicPr>
        <p:blipFill rotWithShape="1">
          <a:blip r:embed="rId4">
            <a:alphaModFix/>
          </a:blip>
          <a:srcRect l="9205" t="30994" r="11918" b="13490"/>
          <a:stretch/>
        </p:blipFill>
        <p:spPr>
          <a:xfrm>
            <a:off x="3714295" y="1382075"/>
            <a:ext cx="2989000" cy="1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Slide number">
            <a:extLst>
              <a:ext uri="{FF2B5EF4-FFF2-40B4-BE49-F238E27FC236}">
                <a16:creationId xmlns:a16="http://schemas.microsoft.com/office/drawing/2014/main" id="{7D4E9B06-3844-40C6-B20C-DF691778DB9A}"/>
              </a:ext>
            </a:extLst>
          </p:cNvPr>
          <p:cNvSpPr>
            <a:spLocks noGrp="1"/>
          </p:cNvSpPr>
          <p:nvPr/>
        </p:nvSpPr>
        <p:spPr>
          <a:xfrm>
            <a:off x="8696325" y="4864200"/>
            <a:ext cx="25717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56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>
          <a:extLst>
            <a:ext uri="{FF2B5EF4-FFF2-40B4-BE49-F238E27FC236}">
              <a16:creationId xmlns:a16="http://schemas.microsoft.com/office/drawing/2014/main" id="{E8AF1251-0C59-3EB9-AB46-71353A755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7">
            <a:extLst>
              <a:ext uri="{FF2B5EF4-FFF2-40B4-BE49-F238E27FC236}">
                <a16:creationId xmlns:a16="http://schemas.microsoft.com/office/drawing/2014/main" id="{26900426-72C6-ADA6-3735-CE2EFEE0DF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/>
              <a:t>57</a:t>
            </a:r>
            <a:endParaRPr/>
          </a:p>
        </p:txBody>
      </p:sp>
      <p:sp>
        <p:nvSpPr>
          <p:cNvPr id="860" name="Google Shape;860;p77">
            <a:extLst>
              <a:ext uri="{FF2B5EF4-FFF2-40B4-BE49-F238E27FC236}">
                <a16:creationId xmlns:a16="http://schemas.microsoft.com/office/drawing/2014/main" id="{699301DD-08EC-DF8D-D307-F0677783C5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175425"/>
            <a:ext cx="73881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-RU" sz="2400" b="1" dirty="0">
                <a:solidFill>
                  <a:srgbClr val="2B2C2E"/>
                </a:solidFill>
              </a:rPr>
              <a:t>Общий отчет</a:t>
            </a:r>
            <a:endParaRPr sz="2400" b="1" dirty="0">
              <a:solidFill>
                <a:srgbClr val="2B2C2E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3E3A4A-FAA4-F72E-E32C-722DCCBC7F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128321"/>
              </p:ext>
            </p:extLst>
          </p:nvPr>
        </p:nvGraphicFramePr>
        <p:xfrm>
          <a:off x="190500" y="650491"/>
          <a:ext cx="5086350" cy="3078480"/>
        </p:xfrm>
        <a:graphic>
          <a:graphicData uri="http://schemas.openxmlformats.org/drawingml/2006/table">
            <a:tbl>
              <a:tblPr>
                <a:tableStyleId>{4F1F831B-EBA9-4E85-B23B-CFD43931827C}</a:tableStyleId>
              </a:tblPr>
              <a:tblGrid>
                <a:gridCol w="2543175">
                  <a:extLst>
                    <a:ext uri="{9D8B030D-6E8A-4147-A177-3AD203B41FA5}">
                      <a16:colId xmlns:a16="http://schemas.microsoft.com/office/drawing/2014/main" val="2968093755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40041912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Результат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Количество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9772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Побед 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156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6679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Побед .NET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108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1094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Без устойчивого победителя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289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359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Адаптации вне рейтинга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867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Расхождения результатов вычислений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572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Не запущены: нет прямого порта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6723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dirty="0"/>
                        <a:t>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369210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B29299-7FB8-B845-9736-D42E2D082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205224"/>
              </p:ext>
            </p:extLst>
          </p:nvPr>
        </p:nvGraphicFramePr>
        <p:xfrm>
          <a:off x="4767208" y="1663826"/>
          <a:ext cx="3965828" cy="3200374"/>
        </p:xfrm>
        <a:graphic>
          <a:graphicData uri="http://schemas.openxmlformats.org/drawingml/2006/table">
            <a:tbl>
              <a:tblPr>
                <a:tableStyleId>{4F1F831B-EBA9-4E85-B23B-CFD43931827C}</a:tableStyleId>
              </a:tblPr>
              <a:tblGrid>
                <a:gridCol w="1982914">
                  <a:extLst>
                    <a:ext uri="{9D8B030D-6E8A-4147-A177-3AD203B41FA5}">
                      <a16:colId xmlns:a16="http://schemas.microsoft.com/office/drawing/2014/main" val="1678155034"/>
                    </a:ext>
                  </a:extLst>
                </a:gridCol>
                <a:gridCol w="1982914">
                  <a:extLst>
                    <a:ext uri="{9D8B030D-6E8A-4147-A177-3AD203B41FA5}">
                      <a16:colId xmlns:a16="http://schemas.microsoft.com/office/drawing/2014/main" val="2651691020"/>
                    </a:ext>
                  </a:extLst>
                </a:gridCol>
              </a:tblGrid>
              <a:tr h="2843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Тест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.NET медленнее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571069802"/>
                  </a:ext>
                </a:extLst>
              </a:tr>
              <a:tr h="6738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T062 — массив через Span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9,88×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2885814443"/>
                  </a:ext>
                </a:extLst>
              </a:tr>
              <a:tr h="6738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N162 — массив объектов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8,44×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1484002202"/>
                  </a:ext>
                </a:extLst>
              </a:tr>
              <a:tr h="484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T055 — захват переменной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4,40×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1274351768"/>
                  </a:ext>
                </a:extLst>
              </a:tr>
              <a:tr h="4773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 dirty="0"/>
                        <a:t>T001 — generic-счётчик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/>
                        <a:t>3,87×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1263937767"/>
                  </a:ext>
                </a:extLst>
              </a:tr>
              <a:tr h="484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 dirty="0"/>
                        <a:t>T040 — статический метод через делегат</a:t>
                      </a:r>
                    </a:p>
                  </a:txBody>
                  <a:tcPr marL="89788" marR="89788" marT="44894" marB="448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RU" sz="1400" dirty="0"/>
                        <a:t>3,86×</a:t>
                      </a:r>
                    </a:p>
                  </a:txBody>
                  <a:tcPr marL="89788" marR="89788" marT="44894" marB="44894" anchor="ctr"/>
                </a:tc>
                <a:extLst>
                  <a:ext uri="{0D108BD9-81ED-4DB2-BD59-A6C34878D82A}">
                    <a16:rowId xmlns:a16="http://schemas.microsoft.com/office/drawing/2014/main" val="3378672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65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376A57F8-AA82-4E31-A98F-8767CD452793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866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2475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2475" b="1" dirty="0">
                <a:solidFill>
                  <a:srgbClr val="2B2C2E"/>
                </a:solidFill>
                <a:latin typeface="Arial"/>
                <a:ea typeface="Arial"/>
                <a:cs typeface="Arial"/>
              </a:rPr>
              <a:t>Callee-saved registers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0953F75-84F8-4F53-96E8-F589676CF9DC}"/>
              </a:ext>
            </a:extLst>
          </p:cNvPr>
          <p:cNvSpPr>
            <a:spLocks noGrp="1"/>
          </p:cNvSpPr>
          <p:nvPr/>
        </p:nvSpPr>
        <p:spPr>
          <a:xfrm>
            <a:off x="247650" y="971550"/>
            <a:ext cx="4210050" cy="3781425"/>
          </a:xfrm>
          <a:prstGeom prst="roundRect">
            <a:avLst>
              <a:gd name="adj" fmla="val 2519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258EE08-29A4-4D0F-B68F-0A334A58662B}"/>
              </a:ext>
            </a:extLst>
          </p:cNvPr>
          <p:cNvSpPr>
            <a:spLocks noGrp="1"/>
          </p:cNvSpPr>
          <p:nvPr/>
        </p:nvSpPr>
        <p:spPr>
          <a:xfrm>
            <a:off x="428625" y="1143000"/>
            <a:ext cx="133350" cy="133350"/>
          </a:xfrm>
          <a:prstGeom prst="ellipse">
            <a:avLst/>
          </a:prstGeom>
          <a:solidFill>
            <a:srgbClr val="EE665C"/>
          </a:solidFill>
          <a:ln w="0">
            <a:noFill/>
          </a:ln>
        </p:spPr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C973DC-D9FE-43C9-A72D-B18BB228CC17}"/>
              </a:ext>
            </a:extLst>
          </p:cNvPr>
          <p:cNvSpPr>
            <a:spLocks noGrp="1"/>
          </p:cNvSpPr>
          <p:nvPr/>
        </p:nvSpPr>
        <p:spPr>
          <a:xfrm>
            <a:off x="647700" y="1143000"/>
            <a:ext cx="133350" cy="133350"/>
          </a:xfrm>
          <a:prstGeom prst="ellipse">
            <a:avLst/>
          </a:prstGeom>
          <a:solidFill>
            <a:srgbClr val="F6BD45"/>
          </a:solidFill>
          <a:ln w="0">
            <a:noFill/>
          </a:ln>
        </p:spPr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CE3A0C8-1739-4BF8-8D36-FEC406B46C39}"/>
              </a:ext>
            </a:extLst>
          </p:cNvPr>
          <p:cNvSpPr>
            <a:spLocks noGrp="1"/>
          </p:cNvSpPr>
          <p:nvPr/>
        </p:nvSpPr>
        <p:spPr>
          <a:xfrm>
            <a:off x="866775" y="1143000"/>
            <a:ext cx="133350" cy="133350"/>
          </a:xfrm>
          <a:prstGeom prst="ellipse">
            <a:avLst/>
          </a:prstGeom>
          <a:solidFill>
            <a:srgbClr val="50BE4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FBB1E-70EC-4671-BAE9-76554D57359B}"/>
              </a:ext>
            </a:extLst>
          </p:cNvPr>
          <p:cNvSpPr>
            <a:spLocks noGrp="1"/>
          </p:cNvSpPr>
          <p:nvPr/>
        </p:nvSpPr>
        <p:spPr>
          <a:xfrm>
            <a:off x="1228725" y="1095375"/>
            <a:ext cx="31051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Go: no callee-save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713EF7-ED2F-4726-B609-E8D620CF644D}"/>
              </a:ext>
            </a:extLst>
          </p:cNvPr>
          <p:cNvSpPr>
            <a:spLocks noGrp="1"/>
          </p:cNvSpPr>
          <p:nvPr/>
        </p:nvSpPr>
        <p:spPr>
          <a:xfrm>
            <a:off x="4686300" y="971550"/>
            <a:ext cx="4210050" cy="3781425"/>
          </a:xfrm>
          <a:prstGeom prst="roundRect">
            <a:avLst>
              <a:gd name="adj" fmla="val 2519"/>
            </a:avLst>
          </a:prstGeom>
          <a:solidFill>
            <a:srgbClr val="FAFAFA"/>
          </a:solidFill>
          <a:ln w="0">
            <a:noFill/>
          </a:ln>
        </p:spPr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A87802-35B9-48BC-9CE7-4D8200B185FC}"/>
              </a:ext>
            </a:extLst>
          </p:cNvPr>
          <p:cNvSpPr>
            <a:spLocks noGrp="1"/>
          </p:cNvSpPr>
          <p:nvPr/>
        </p:nvSpPr>
        <p:spPr>
          <a:xfrm>
            <a:off x="4867275" y="1143000"/>
            <a:ext cx="133350" cy="133350"/>
          </a:xfrm>
          <a:prstGeom prst="ellipse">
            <a:avLst/>
          </a:prstGeom>
          <a:solidFill>
            <a:srgbClr val="EE665C"/>
          </a:solidFill>
          <a:ln w="0">
            <a:noFill/>
          </a:ln>
        </p:spPr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E22639-A29F-4BFD-8686-D4D8EC2E5EAC}"/>
              </a:ext>
            </a:extLst>
          </p:cNvPr>
          <p:cNvSpPr>
            <a:spLocks noGrp="1"/>
          </p:cNvSpPr>
          <p:nvPr/>
        </p:nvSpPr>
        <p:spPr>
          <a:xfrm>
            <a:off x="5086350" y="1143000"/>
            <a:ext cx="133350" cy="133350"/>
          </a:xfrm>
          <a:prstGeom prst="ellipse">
            <a:avLst/>
          </a:prstGeom>
          <a:solidFill>
            <a:srgbClr val="F6BD45"/>
          </a:solidFill>
          <a:ln w="0">
            <a:noFill/>
          </a:ln>
        </p:spPr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2E4064D-D0A7-4669-882F-563312637E38}"/>
              </a:ext>
            </a:extLst>
          </p:cNvPr>
          <p:cNvSpPr>
            <a:spLocks noGrp="1"/>
          </p:cNvSpPr>
          <p:nvPr/>
        </p:nvSpPr>
        <p:spPr>
          <a:xfrm>
            <a:off x="5305425" y="1143000"/>
            <a:ext cx="133350" cy="133350"/>
          </a:xfrm>
          <a:prstGeom prst="ellipse">
            <a:avLst/>
          </a:prstGeom>
          <a:solidFill>
            <a:srgbClr val="50BE4D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3DFCB2-7B37-4854-9C88-328EB3BB8EA6}"/>
              </a:ext>
            </a:extLst>
          </p:cNvPr>
          <p:cNvSpPr>
            <a:spLocks noGrp="1"/>
          </p:cNvSpPr>
          <p:nvPr/>
        </p:nvSpPr>
        <p:spPr>
          <a:xfrm>
            <a:off x="5667375" y="1095375"/>
            <a:ext cx="31051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00" b="1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B2C2E"/>
                </a:solidFill>
                <a:latin typeface="Arial"/>
                <a:ea typeface="Arial"/>
                <a:cs typeface="Arial"/>
              </a:rPr>
              <a:t>.NET / SysV: nonvolatile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9283E8-4D68-478D-85EC-C41D0F5F1C7B}"/>
              </a:ext>
            </a:extLst>
          </p:cNvPr>
          <p:cNvSpPr>
            <a:spLocks noGrp="1"/>
          </p:cNvSpPr>
          <p:nvPr/>
        </p:nvSpPr>
        <p:spPr>
          <a:xfrm>
            <a:off x="428625" y="14382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 sz="1080" dirty="0">
              <a:solidFill>
                <a:srgbClr val="70727D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7D49FD-451C-476E-A4AB-10B75A89A831}"/>
              </a:ext>
            </a:extLst>
          </p:cNvPr>
          <p:cNvSpPr>
            <a:spLocks noGrp="1"/>
          </p:cNvSpPr>
          <p:nvPr/>
        </p:nvSpPr>
        <p:spPr>
          <a:xfrm>
            <a:off x="428625" y="16097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func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CallerKeep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int64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{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E73C6C-4B99-4551-94CD-62E32854A111}"/>
              </a:ext>
            </a:extLst>
          </p:cNvPr>
          <p:cNvSpPr>
            <a:spLocks noGrp="1"/>
          </p:cNvSpPr>
          <p:nvPr/>
        </p:nvSpPr>
        <p:spPr>
          <a:xfrm>
            <a:off x="428625" y="17811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y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:=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* 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F6CA45-BBD0-42CB-A95B-94E92C032D13}"/>
              </a:ext>
            </a:extLst>
          </p:cNvPr>
          <p:cNvSpPr>
            <a:spLocks noGrp="1"/>
          </p:cNvSpPr>
          <p:nvPr/>
        </p:nvSpPr>
        <p:spPr>
          <a:xfrm>
            <a:off x="428625" y="19526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z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:= 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One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C2BA10-DE37-49F7-A947-EEEE6A99FA2F}"/>
              </a:ext>
            </a:extLst>
          </p:cNvPr>
          <p:cNvSpPr>
            <a:spLocks noGrp="1"/>
          </p:cNvSpPr>
          <p:nvPr/>
        </p:nvSpPr>
        <p:spPr>
          <a:xfrm>
            <a:off x="428625" y="21240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y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+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z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8B6F6D-CA63-4B68-89F7-9405C40C49AA}"/>
              </a:ext>
            </a:extLst>
          </p:cNvPr>
          <p:cNvSpPr>
            <a:spLocks noGrp="1"/>
          </p:cNvSpPr>
          <p:nvPr/>
        </p:nvSpPr>
        <p:spPr>
          <a:xfrm>
            <a:off x="428625" y="22955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4ADABE-3043-42C4-B492-14DD54A9EF30}"/>
              </a:ext>
            </a:extLst>
          </p:cNvPr>
          <p:cNvSpPr>
            <a:spLocks noGrp="1"/>
          </p:cNvSpPr>
          <p:nvPr/>
        </p:nvSpPr>
        <p:spPr>
          <a:xfrm>
            <a:off x="4867275" y="14382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endParaRPr sz="1080" dirty="0">
              <a:solidFill>
                <a:srgbClr val="2B2C2E"/>
              </a:solidFill>
              <a:latin typeface="Roboto Mono"/>
              <a:ea typeface="Roboto Mono"/>
              <a:cs typeface="Roboto Mono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5063D1-C25D-40C2-ADF1-0BB25F746D0D}"/>
              </a:ext>
            </a:extLst>
          </p:cNvPr>
          <p:cNvSpPr>
            <a:spLocks noGrp="1"/>
          </p:cNvSpPr>
          <p:nvPr/>
        </p:nvSpPr>
        <p:spPr>
          <a:xfrm>
            <a:off x="4867275" y="16097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static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CallerKeep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 {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484647-5C94-45E5-BE9F-C93F87D2419C}"/>
              </a:ext>
            </a:extLst>
          </p:cNvPr>
          <p:cNvSpPr>
            <a:spLocks noGrp="1"/>
          </p:cNvSpPr>
          <p:nvPr/>
        </p:nvSpPr>
        <p:spPr>
          <a:xfrm>
            <a:off x="4867275" y="17811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y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=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* 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3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665B2B-0277-4F73-8EAC-9889F5B27C0C}"/>
              </a:ext>
            </a:extLst>
          </p:cNvPr>
          <p:cNvSpPr>
            <a:spLocks noGrp="1"/>
          </p:cNvSpPr>
          <p:nvPr/>
        </p:nvSpPr>
        <p:spPr>
          <a:xfrm>
            <a:off x="4867275" y="19526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long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z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= 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One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);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92174B-0200-4D5B-B3AC-6891F12AF902}"/>
              </a:ext>
            </a:extLst>
          </p:cNvPr>
          <p:cNvSpPr>
            <a:spLocks noGrp="1"/>
          </p:cNvSpPr>
          <p:nvPr/>
        </p:nvSpPr>
        <p:spPr>
          <a:xfrm>
            <a:off x="4867275" y="212407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  </a:t>
            </a: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return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y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+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z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;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59D4BF-816F-4D6E-842D-AF0702A6A196}"/>
              </a:ext>
            </a:extLst>
          </p:cNvPr>
          <p:cNvSpPr>
            <a:spLocks noGrp="1"/>
          </p:cNvSpPr>
          <p:nvPr/>
        </p:nvSpPr>
        <p:spPr>
          <a:xfrm>
            <a:off x="4867275" y="2295525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}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37C4B3-B704-4503-9C2C-573833E80BA5}"/>
              </a:ext>
            </a:extLst>
          </p:cNvPr>
          <p:cNvSpPr>
            <a:spLocks noGrp="1"/>
          </p:cNvSpPr>
          <p:nvPr/>
        </p:nvSpPr>
        <p:spPr>
          <a:xfrm>
            <a:off x="428625" y="2628900"/>
            <a:ext cx="3895725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50" b="1">
                <a:solidFill>
                  <a:srgbClr val="FF6A2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6A2A"/>
                </a:solidFill>
                <a:latin typeface="Arial"/>
                <a:ea typeface="Arial"/>
                <a:cs typeface="Arial"/>
              </a:rPr>
              <a:t>ПОСЛЕ CALL РЕГИСТРЫ НЕ ГАРАНТИРОВАНЫ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4B2629-8CA2-455D-ACE3-59B0B49F8B6A}"/>
              </a:ext>
            </a:extLst>
          </p:cNvPr>
          <p:cNvSpPr>
            <a:spLocks noGrp="1"/>
          </p:cNvSpPr>
          <p:nvPr/>
        </p:nvSpPr>
        <p:spPr>
          <a:xfrm>
            <a:off x="4867275" y="2628900"/>
            <a:ext cx="3895725" cy="219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50" b="1">
                <a:solidFill>
                  <a:srgbClr val="FF6A2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6A2A"/>
                </a:solidFill>
                <a:latin typeface="Arial"/>
                <a:ea typeface="Arial"/>
                <a:cs typeface="Arial"/>
              </a:rPr>
              <a:t>RBX ПЕРЕЖИВАЕТ CALL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19F205-2D4D-4B75-AC1C-8FFD6B72DFED}"/>
              </a:ext>
            </a:extLst>
          </p:cNvPr>
          <p:cNvSpPr>
            <a:spLocks noGrp="1"/>
          </p:cNvSpPr>
          <p:nvPr/>
        </p:nvSpPr>
        <p:spPr>
          <a:xfrm>
            <a:off x="428625" y="29146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MOVQ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AX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main.x+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24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SP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230C93-8A10-4992-B880-C79EBDEECF00}"/>
              </a:ext>
            </a:extLst>
          </p:cNvPr>
          <p:cNvSpPr>
            <a:spLocks noGrp="1"/>
          </p:cNvSpPr>
          <p:nvPr/>
        </p:nvSpPr>
        <p:spPr>
          <a:xfrm>
            <a:off x="428625" y="30861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main.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One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SB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638C92-9815-4B1A-B7B0-1B3A574A75DB}"/>
              </a:ext>
            </a:extLst>
          </p:cNvPr>
          <p:cNvSpPr>
            <a:spLocks noGrp="1"/>
          </p:cNvSpPr>
          <p:nvPr/>
        </p:nvSpPr>
        <p:spPr>
          <a:xfrm>
            <a:off x="428625" y="32575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MOVQ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main.x+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24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SP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CX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1BE51D-E6F4-404D-81C3-9419613B1184}"/>
              </a:ext>
            </a:extLst>
          </p:cNvPr>
          <p:cNvSpPr>
            <a:spLocks noGrp="1"/>
          </p:cNvSpPr>
          <p:nvPr/>
        </p:nvSpPr>
        <p:spPr>
          <a:xfrm>
            <a:off x="428625" y="34290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LEAQ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CX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)(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CX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2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),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CX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8A4CED-FDF5-4198-9681-319C7ABF8534}"/>
              </a:ext>
            </a:extLst>
          </p:cNvPr>
          <p:cNvSpPr>
            <a:spLocks noGrp="1"/>
          </p:cNvSpPr>
          <p:nvPr/>
        </p:nvSpPr>
        <p:spPr>
          <a:xfrm>
            <a:off x="428625" y="36004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ADDQ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CX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AX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B82431-9DC5-4060-99B2-4EEB8825BDAA}"/>
              </a:ext>
            </a:extLst>
          </p:cNvPr>
          <p:cNvSpPr>
            <a:spLocks noGrp="1"/>
          </p:cNvSpPr>
          <p:nvPr/>
        </p:nvSpPr>
        <p:spPr>
          <a:xfrm>
            <a:off x="4867275" y="29146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push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5247B1-92DC-496D-B6B4-56BD33907757}"/>
              </a:ext>
            </a:extLst>
          </p:cNvPr>
          <p:cNvSpPr>
            <a:spLocks noGrp="1"/>
          </p:cNvSpPr>
          <p:nvPr/>
        </p:nvSpPr>
        <p:spPr>
          <a:xfrm>
            <a:off x="4867275" y="30861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rdi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8EB4C8-59F3-4BCF-BD13-8B48D41C5C7B}"/>
              </a:ext>
            </a:extLst>
          </p:cNvPr>
          <p:cNvSpPr>
            <a:spLocks noGrp="1"/>
          </p:cNvSpPr>
          <p:nvPr/>
        </p:nvSpPr>
        <p:spPr>
          <a:xfrm>
            <a:off x="4867275" y="32575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mov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rdi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98FD82-1D18-4796-BF3B-8634E58D8648}"/>
              </a:ext>
            </a:extLst>
          </p:cNvPr>
          <p:cNvSpPr>
            <a:spLocks noGrp="1"/>
          </p:cNvSpPr>
          <p:nvPr/>
        </p:nvSpPr>
        <p:spPr>
          <a:xfrm>
            <a:off x="4867275" y="34290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call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Program:</a:t>
            </a:r>
            <a:r>
              <a:rPr sz="1080">
                <a:solidFill>
                  <a:srgbClr val="5279E7"/>
                </a:solidFill>
                <a:latin typeface="Roboto Mono"/>
                <a:ea typeface="Roboto Mono"/>
                <a:cs typeface="Roboto Mono"/>
              </a:rPr>
              <a:t>One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932566-D2A2-435C-8AEC-8E6A95C95D5E}"/>
              </a:ext>
            </a:extLst>
          </p:cNvPr>
          <p:cNvSpPr>
            <a:spLocks noGrp="1"/>
          </p:cNvSpPr>
          <p:nvPr/>
        </p:nvSpPr>
        <p:spPr>
          <a:xfrm>
            <a:off x="4867275" y="36004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lea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rcx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[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+</a:t>
            </a:r>
            <a:r>
              <a:rPr sz="1080">
                <a:solidFill>
                  <a:srgbClr val="946619"/>
                </a:solidFill>
                <a:latin typeface="Roboto Mono"/>
                <a:ea typeface="Roboto Mono"/>
                <a:cs typeface="Roboto Mono"/>
              </a:rPr>
              <a:t>2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*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]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A136214-8C19-4989-85DA-9A98D8559AD9}"/>
              </a:ext>
            </a:extLst>
          </p:cNvPr>
          <p:cNvSpPr>
            <a:spLocks noGrp="1"/>
          </p:cNvSpPr>
          <p:nvPr/>
        </p:nvSpPr>
        <p:spPr>
          <a:xfrm>
            <a:off x="4867275" y="37719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add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rax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,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rcx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84B667-400D-456C-8D01-92F2AF75E7E1}"/>
              </a:ext>
            </a:extLst>
          </p:cNvPr>
          <p:cNvSpPr>
            <a:spLocks noGrp="1"/>
          </p:cNvSpPr>
          <p:nvPr/>
        </p:nvSpPr>
        <p:spPr>
          <a:xfrm>
            <a:off x="4867275" y="394335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pop</a:t>
            </a:r>
            <a:r>
              <a:rPr sz="1080">
                <a:solidFill>
                  <a:srgbClr val="2B2C2E"/>
                </a:solidFill>
                <a:latin typeface="Roboto Mono"/>
                <a:ea typeface="Roboto Mono"/>
                <a:cs typeface="Roboto Mono"/>
              </a:rPr>
              <a:t>  </a:t>
            </a:r>
            <a:r>
              <a:rPr sz="1080">
                <a:solidFill>
                  <a:srgbClr val="D76F78"/>
                </a:solidFill>
                <a:latin typeface="Roboto Mono"/>
                <a:ea typeface="Roboto Mono"/>
                <a:cs typeface="Roboto Mono"/>
              </a:rPr>
              <a:t>rbx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739B07-1636-441A-A353-93F1356C9594}"/>
              </a:ext>
            </a:extLst>
          </p:cNvPr>
          <p:cNvSpPr>
            <a:spLocks noGrp="1"/>
          </p:cNvSpPr>
          <p:nvPr/>
        </p:nvSpPr>
        <p:spPr>
          <a:xfrm>
            <a:off x="4867275" y="4114800"/>
            <a:ext cx="3857625" cy="180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80" b="0">
                <a:solidFill>
                  <a:srgbClr val="2B2C2E"/>
                </a:solidFill>
                <a:latin typeface="Roboto Mono"/>
                <a:ea typeface="Roboto Mono"/>
                <a:cs typeface="Roboto Mono"/>
              </a:defRPr>
            </a:pPr>
            <a:r>
              <a:rPr sz="1080">
                <a:solidFill>
                  <a:srgbClr val="A62BA8"/>
                </a:solidFill>
                <a:latin typeface="Roboto Mono"/>
                <a:ea typeface="Roboto Mono"/>
                <a:cs typeface="Roboto Mono"/>
              </a:rPr>
              <a:t>ret</a:t>
            </a:r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1467" y="4772025"/>
            <a:ext cx="232948" cy="23812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525D8424-87C2-4AC5-ABBF-C827E9102B74}"/>
              </a:ext>
            </a:extLst>
          </p:cNvPr>
          <p:cNvSpPr>
            <a:spLocks noGrp="1"/>
          </p:cNvSpPr>
          <p:nvPr/>
        </p:nvSpPr>
        <p:spPr>
          <a:xfrm>
            <a:off x="8782050" y="4857750"/>
            <a:ext cx="190500" cy="171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825" b="0">
                <a:solidFill>
                  <a:srgbClr val="2B2C2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2B2C2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150805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85"/>
          <p:cNvSpPr txBox="1">
            <a:spLocks noGrp="1"/>
          </p:cNvSpPr>
          <p:nvPr>
            <p:ph type="body" idx="4"/>
          </p:nvPr>
        </p:nvSpPr>
        <p:spPr>
          <a:xfrm>
            <a:off x="8862957" y="4864200"/>
            <a:ext cx="124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rPr lang="ru"/>
              <a:t>58</a:t>
            </a:r>
            <a:endParaRPr/>
          </a:p>
        </p:txBody>
      </p:sp>
      <p:graphicFrame>
        <p:nvGraphicFramePr>
          <p:cNvPr id="952" name="Google Shape;952;p85"/>
          <p:cNvGraphicFramePr/>
          <p:nvPr/>
        </p:nvGraphicFramePr>
        <p:xfrm>
          <a:off x="3510996" y="175434"/>
          <a:ext cx="5433600" cy="3283200"/>
        </p:xfrm>
        <a:graphic>
          <a:graphicData uri="http://schemas.openxmlformats.org/drawingml/2006/table">
            <a:tbl>
              <a:tblPr firstRow="1" bandRow="1">
                <a:noFill/>
                <a:tableStyleId>{4F1F831B-EBA9-4E85-B23B-CFD43931827C}</a:tableStyleId>
              </a:tblPr>
              <a:tblGrid>
                <a:gridCol w="14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500" b="0" u="none" strike="noStrike" cap="none">
                          <a:solidFill>
                            <a:srgbClr val="FF7F4C"/>
                          </a:solidFill>
                        </a:rPr>
                        <a:t>01</a:t>
                      </a:r>
                      <a:endParaRPr sz="4500" b="0" u="none" strike="noStrike" cap="none">
                        <a:solidFill>
                          <a:srgbClr val="FF7F4C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0">
                          <a:solidFill>
                            <a:srgbClr val="2B2C2E"/>
                          </a:solidFill>
                        </a:rPr>
                        <a:t>C#/.NET и Go — это не просто два синтаксиса для похожих задач. Это две разные философии исполнения программ</a:t>
                      </a:r>
                      <a:endParaRPr b="0"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500" u="none" strike="noStrike" cap="none">
                          <a:solidFill>
                            <a:srgbClr val="FF7F4C"/>
                          </a:solidFill>
                        </a:rPr>
                        <a:t>02</a:t>
                      </a:r>
                      <a:endParaRPr sz="4500" u="none" strike="noStrike" cap="none">
                        <a:solidFill>
                          <a:srgbClr val="FF7F4C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.NET делает ставку на сложный runtime, JIT, PGO и богатые динамические оптимизации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500" u="none" strike="noStrike" cap="none">
                          <a:solidFill>
                            <a:srgbClr val="FF7F4C"/>
                          </a:solidFill>
                        </a:rPr>
                        <a:t>03</a:t>
                      </a:r>
                      <a:endParaRPr sz="4500" u="none" strike="noStrike" cap="none">
                        <a:solidFill>
                          <a:srgbClr val="FF7F4C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Go делает ставку на простую модель языка, быстрый статический компилятор, понятную конкурентность и предсказуемое исполнение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4500" u="none" strike="noStrike" cap="none">
                          <a:solidFill>
                            <a:srgbClr val="FF7F4C"/>
                          </a:solidFill>
                        </a:rPr>
                        <a:t>04</a:t>
                      </a:r>
                      <a:endParaRPr sz="4500" u="none" strike="noStrike" cap="none">
                        <a:solidFill>
                          <a:srgbClr val="FF7F4C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>
                          <a:solidFill>
                            <a:srgbClr val="2B2C2E"/>
                          </a:solidFill>
                        </a:rPr>
                        <a:t>Кто лучше?</a:t>
                      </a:r>
                      <a:endParaRPr>
                        <a:solidFill>
                          <a:srgbClr val="2B2C2E"/>
                        </a:solidFill>
                      </a:endParaRPr>
                    </a:p>
                  </a:txBody>
                  <a:tcPr marL="0" marR="0" marT="67500" marB="675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A1817">
                          <a:alpha val="302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53" name="Google Shape;953;p85"/>
          <p:cNvSpPr txBox="1">
            <a:spLocks noGrp="1"/>
          </p:cNvSpPr>
          <p:nvPr>
            <p:ph type="body" idx="2"/>
          </p:nvPr>
        </p:nvSpPr>
        <p:spPr>
          <a:xfrm>
            <a:off x="190500" y="175425"/>
            <a:ext cx="31893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ru" sz="2400" b="1">
                <a:solidFill>
                  <a:srgbClr val="2B2C2E"/>
                </a:solidFill>
              </a:rPr>
              <a:t>Вывод</a:t>
            </a:r>
            <a:endParaRPr sz="2400" b="1">
              <a:solidFill>
                <a:srgbClr val="2B2C2E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474" y="294894"/>
            <a:ext cx="8366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ABI: что реально передаётся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397764" y="1042416"/>
            <a:ext cx="4080510" cy="3236976"/>
          </a:xfrm>
          <a:prstGeom prst="roundRect">
            <a:avLst>
              <a:gd name="adj" fmla="val 1695"/>
            </a:avLst>
          </a:prstGeom>
          <a:solidFill>
            <a:srgbClr val="F9F9FA"/>
          </a:solidFill>
          <a:ln w="12700">
            <a:solidFill>
              <a:srgbClr val="F9F9FA"/>
            </a:solidFill>
            <a:prstDash val="solid"/>
          </a:ln>
          <a:effectLst>
            <a:outerShdw blurRad="12700" dist="50800" dir="2700000" algn="bl" rotWithShape="0">
              <a:srgbClr val="BCC1CF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69214" y="1193292"/>
            <a:ext cx="130302" cy="130302"/>
          </a:xfrm>
          <a:prstGeom prst="ellipse">
            <a:avLst/>
          </a:prstGeom>
          <a:solidFill>
            <a:srgbClr val="EF665B"/>
          </a:solidFill>
          <a:ln w="12700">
            <a:solidFill>
              <a:srgbClr val="EF665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193292"/>
            <a:ext cx="130302" cy="130302"/>
          </a:xfrm>
          <a:prstGeom prst="ellipse">
            <a:avLst/>
          </a:prstGeom>
          <a:solidFill>
            <a:srgbClr val="F7BF45"/>
          </a:solidFill>
          <a:ln w="12700">
            <a:solidFill>
              <a:srgbClr val="DDA9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1842" y="1193292"/>
            <a:ext cx="130302" cy="130302"/>
          </a:xfrm>
          <a:prstGeom prst="ellipse">
            <a:avLst/>
          </a:prstGeom>
          <a:solidFill>
            <a:srgbClr val="4EBB50"/>
          </a:solidFill>
          <a:ln w="12700">
            <a:solidFill>
              <a:srgbClr val="4EBB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23594" y="1172718"/>
            <a:ext cx="29489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75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Go: value раскладывается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576072" y="1385316"/>
            <a:ext cx="3703320" cy="106299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type P struct { A, B, C int64 }</a:t>
            </a:r>
            <a:endParaRPr lang="en-US" sz="900" dirty="0"/>
          </a:p>
          <a:p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//go:noinline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func Sum(p P) int64 {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p.A + p.B + p.C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76072" y="2592324"/>
            <a:ext cx="253746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ABI / ASM</a:t>
            </a:r>
            <a:endParaRPr lang="en-US" sz="788" dirty="0"/>
          </a:p>
        </p:txBody>
      </p:sp>
      <p:sp>
        <p:nvSpPr>
          <p:cNvPr id="10" name="Text 8"/>
          <p:cNvSpPr/>
          <p:nvPr/>
        </p:nvSpPr>
        <p:spPr>
          <a:xfrm>
            <a:off x="576072" y="2825496"/>
            <a:ext cx="3703320" cy="98069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 = p.A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BX = p.B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CX = p.C</a:t>
            </a:r>
            <a:endParaRPr lang="en-US" sz="878" dirty="0"/>
          </a:p>
          <a:p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LEAQ (BX)(AX*1), DX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LEAQ (CX)(DX*1), AX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</a:t>
            </a:r>
            <a:endParaRPr lang="en-US" sz="878" dirty="0"/>
          </a:p>
        </p:txBody>
      </p:sp>
      <p:sp>
        <p:nvSpPr>
          <p:cNvPr id="11" name="Text 9"/>
          <p:cNvSpPr/>
          <p:nvPr/>
        </p:nvSpPr>
        <p:spPr>
          <a:xfrm>
            <a:off x="576072" y="3929634"/>
            <a:ext cx="36690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dirty="0">
                <a:solidFill>
                  <a:srgbClr val="7478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байта struct → 3 регистра. Aggregate исчезает на границе вызова.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4677156" y="1042416"/>
            <a:ext cx="4080510" cy="3236976"/>
          </a:xfrm>
          <a:prstGeom prst="roundRect">
            <a:avLst>
              <a:gd name="adj" fmla="val 1695"/>
            </a:avLst>
          </a:prstGeom>
          <a:solidFill>
            <a:srgbClr val="F9F9FA"/>
          </a:solidFill>
          <a:ln w="12700">
            <a:solidFill>
              <a:srgbClr val="F9F9FA"/>
            </a:solidFill>
            <a:prstDash val="solid"/>
          </a:ln>
          <a:effectLst>
            <a:outerShdw blurRad="12700" dist="50800" dir="2700000" algn="bl" rotWithShape="0">
              <a:srgbClr val="BCC1CF">
                <a:alpha val="2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48606" y="1193292"/>
            <a:ext cx="130302" cy="130302"/>
          </a:xfrm>
          <a:prstGeom prst="ellipse">
            <a:avLst/>
          </a:prstGeom>
          <a:solidFill>
            <a:srgbClr val="EF665B"/>
          </a:solidFill>
          <a:ln w="12700">
            <a:solidFill>
              <a:srgbClr val="EF665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74920" y="1193292"/>
            <a:ext cx="130302" cy="130302"/>
          </a:xfrm>
          <a:prstGeom prst="ellipse">
            <a:avLst/>
          </a:prstGeom>
          <a:solidFill>
            <a:srgbClr val="F7BF45"/>
          </a:solidFill>
          <a:ln w="12700">
            <a:solidFill>
              <a:srgbClr val="DDA93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01234" y="1193292"/>
            <a:ext cx="130302" cy="130302"/>
          </a:xfrm>
          <a:prstGeom prst="ellipse">
            <a:avLst/>
          </a:prstGeom>
          <a:solidFill>
            <a:srgbClr val="4EBB50"/>
          </a:solidFill>
          <a:ln w="12700">
            <a:solidFill>
              <a:srgbClr val="4EBB5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02986" y="1172718"/>
            <a:ext cx="29489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75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.NET: зависит от platform ABI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4855464" y="1385316"/>
            <a:ext cx="3703320" cy="106299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struct P3 {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long A, B, C;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900" dirty="0"/>
          </a:p>
          <a:p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static long Sum(P3 p)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=&gt; p.A + p.B + p.C;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855464" y="2592324"/>
            <a:ext cx="253746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JIT ASM</a:t>
            </a:r>
            <a:endParaRPr lang="en-US" sz="788" dirty="0"/>
          </a:p>
        </p:txBody>
      </p:sp>
      <p:sp>
        <p:nvSpPr>
          <p:cNvPr id="19" name="Text 17"/>
          <p:cNvSpPr/>
          <p:nvPr/>
        </p:nvSpPr>
        <p:spPr>
          <a:xfrm>
            <a:off x="4855464" y="2825496"/>
            <a:ext cx="3703320" cy="65151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 rax, qword ptr [rsp+0x08]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 rax, qword ptr [rsp+0x10]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 rax, qword ptr [rsp+0x18]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</a:t>
            </a:r>
            <a:endParaRPr lang="en-US" sz="878" dirty="0"/>
          </a:p>
        </p:txBody>
      </p:sp>
      <p:sp>
        <p:nvSpPr>
          <p:cNvPr id="20" name="Text 18"/>
          <p:cNvSpPr/>
          <p:nvPr/>
        </p:nvSpPr>
        <p:spPr>
          <a:xfrm>
            <a:off x="4855464" y="3929634"/>
            <a:ext cx="366903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dirty="0">
                <a:solidFill>
                  <a:srgbClr val="7478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24-байтный struct → stack. Не потому что JIT «хуже», а из-за ABI-контракта.</a:t>
            </a:r>
            <a:endParaRPr lang="en-US" sz="825" dirty="0"/>
          </a:p>
        </p:txBody>
      </p:sp>
      <p:sp>
        <p:nvSpPr>
          <p:cNvPr id="21" name="Shape 19"/>
          <p:cNvSpPr/>
          <p:nvPr/>
        </p:nvSpPr>
        <p:spPr>
          <a:xfrm>
            <a:off x="397764" y="4423410"/>
            <a:ext cx="8401050" cy="0"/>
          </a:xfrm>
          <a:prstGeom prst="line">
            <a:avLst/>
          </a:prstGeom>
          <a:noFill/>
          <a:ln w="8890">
            <a:solidFill>
              <a:srgbClr val="A6AAB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9758" y="4814316"/>
            <a:ext cx="48006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6918" y="4814316"/>
            <a:ext cx="48006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12530" y="4855464"/>
            <a:ext cx="1714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675" dirty="0">
                <a:solidFill>
                  <a:srgbClr val="303238"/>
                </a:solidFill>
              </a:rPr>
              <a:t>01</a:t>
            </a:r>
            <a:endParaRPr lang="en-US" sz="675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474" y="294894"/>
            <a:ext cx="8366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dispatch: разная точка входа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397764" y="1042416"/>
            <a:ext cx="4080510" cy="3236976"/>
          </a:xfrm>
          <a:prstGeom prst="roundRect">
            <a:avLst>
              <a:gd name="adj" fmla="val 1695"/>
            </a:avLst>
          </a:prstGeom>
          <a:solidFill>
            <a:srgbClr val="F9F9FA"/>
          </a:solidFill>
          <a:ln w="12700">
            <a:solidFill>
              <a:srgbClr val="F9F9FA"/>
            </a:solidFill>
            <a:prstDash val="solid"/>
          </a:ln>
          <a:effectLst>
            <a:outerShdw blurRad="12700" dist="50800" dir="2700000" algn="bl" rotWithShape="0">
              <a:srgbClr val="BCC1CF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69214" y="1193292"/>
            <a:ext cx="130302" cy="130302"/>
          </a:xfrm>
          <a:prstGeom prst="ellipse">
            <a:avLst/>
          </a:prstGeom>
          <a:solidFill>
            <a:srgbClr val="EF665B"/>
          </a:solidFill>
          <a:ln w="12700">
            <a:solidFill>
              <a:srgbClr val="EF665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193292"/>
            <a:ext cx="130302" cy="130302"/>
          </a:xfrm>
          <a:prstGeom prst="ellipse">
            <a:avLst/>
          </a:prstGeom>
          <a:solidFill>
            <a:srgbClr val="F7BF45"/>
          </a:solidFill>
          <a:ln w="12700">
            <a:solidFill>
              <a:srgbClr val="DDA9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1842" y="1193292"/>
            <a:ext cx="130302" cy="130302"/>
          </a:xfrm>
          <a:prstGeom prst="ellipse">
            <a:avLst/>
          </a:prstGeom>
          <a:solidFill>
            <a:srgbClr val="4EBB50"/>
          </a:solidFill>
          <a:ln w="12700">
            <a:solidFill>
              <a:srgbClr val="4EBB5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23594" y="1172718"/>
            <a:ext cx="29489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75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576072" y="1385316"/>
            <a:ext cx="3703320" cy="85725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type I interface { M() int64 }</a:t>
            </a:r>
            <a:endParaRPr lang="en-US" sz="900" dirty="0"/>
          </a:p>
          <a:p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//go:noinline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func CallI(i I) int64 {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i.M()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76072" y="2366010"/>
            <a:ext cx="185166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ФУНКЦИЮ</a:t>
            </a:r>
            <a:endParaRPr lang="en-US" sz="788" dirty="0"/>
          </a:p>
        </p:txBody>
      </p:sp>
      <p:sp>
        <p:nvSpPr>
          <p:cNvPr id="10" name="Text 8"/>
          <p:cNvSpPr/>
          <p:nvPr/>
        </p:nvSpPr>
        <p:spPr>
          <a:xfrm>
            <a:off x="576072" y="2571750"/>
            <a:ext cx="1577340" cy="322326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15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 = itab</a:t>
            </a:r>
            <a:endParaRPr lang="en-US" sz="915" dirty="0"/>
          </a:p>
          <a:p>
            <a:r>
              <a:rPr lang="en-US" sz="915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BX = data</a:t>
            </a:r>
            <a:endParaRPr lang="en-US" sz="915" dirty="0"/>
          </a:p>
        </p:txBody>
      </p:sp>
      <p:sp>
        <p:nvSpPr>
          <p:cNvPr id="11" name="Text 9"/>
          <p:cNvSpPr/>
          <p:nvPr/>
        </p:nvSpPr>
        <p:spPr>
          <a:xfrm>
            <a:off x="576072" y="3031236"/>
            <a:ext cx="96012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ASM</a:t>
            </a:r>
            <a:endParaRPr lang="en-US" sz="788" dirty="0"/>
          </a:p>
        </p:txBody>
      </p:sp>
      <p:sp>
        <p:nvSpPr>
          <p:cNvPr id="12" name="Text 10"/>
          <p:cNvSpPr/>
          <p:nvPr/>
        </p:nvSpPr>
        <p:spPr>
          <a:xfrm>
            <a:off x="576072" y="3257550"/>
            <a:ext cx="3703320" cy="53492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MOVQ 24(AX), CX   ; method fn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MOVQ BX, AX       ; receiver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CALL CX</a:t>
            </a:r>
            <a:endParaRPr lang="en-US" sz="878" dirty="0"/>
          </a:p>
        </p:txBody>
      </p:sp>
      <p:sp>
        <p:nvSpPr>
          <p:cNvPr id="13" name="Text 11"/>
          <p:cNvSpPr/>
          <p:nvPr/>
        </p:nvSpPr>
        <p:spPr>
          <a:xfrm>
            <a:off x="576072" y="3929634"/>
            <a:ext cx="366903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dirty="0">
                <a:solidFill>
                  <a:srgbClr val="7478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value сам несёт dispatch context: [itab | data].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4677156" y="1042416"/>
            <a:ext cx="4080510" cy="3236976"/>
          </a:xfrm>
          <a:prstGeom prst="roundRect">
            <a:avLst>
              <a:gd name="adj" fmla="val 1695"/>
            </a:avLst>
          </a:prstGeom>
          <a:solidFill>
            <a:srgbClr val="F9F9FA"/>
          </a:solidFill>
          <a:ln w="12700">
            <a:solidFill>
              <a:srgbClr val="F9F9FA"/>
            </a:solidFill>
            <a:prstDash val="solid"/>
          </a:ln>
          <a:effectLst>
            <a:outerShdw blurRad="12700" dist="50800" dir="2700000" algn="bl" rotWithShape="0">
              <a:srgbClr val="BCC1CF">
                <a:alpha val="2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848606" y="1193292"/>
            <a:ext cx="130302" cy="130302"/>
          </a:xfrm>
          <a:prstGeom prst="ellipse">
            <a:avLst/>
          </a:prstGeom>
          <a:solidFill>
            <a:srgbClr val="EF665B"/>
          </a:solidFill>
          <a:ln w="12700">
            <a:solidFill>
              <a:srgbClr val="EF66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4920" y="1193292"/>
            <a:ext cx="130302" cy="130302"/>
          </a:xfrm>
          <a:prstGeom prst="ellipse">
            <a:avLst/>
          </a:prstGeom>
          <a:solidFill>
            <a:srgbClr val="F7BF45"/>
          </a:solidFill>
          <a:ln w="12700">
            <a:solidFill>
              <a:srgbClr val="DDA93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301234" y="1193292"/>
            <a:ext cx="130302" cy="130302"/>
          </a:xfrm>
          <a:prstGeom prst="ellipse">
            <a:avLst/>
          </a:prstGeom>
          <a:solidFill>
            <a:srgbClr val="4EBB50"/>
          </a:solidFill>
          <a:ln w="12700">
            <a:solidFill>
              <a:srgbClr val="4EBB5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02986" y="1172718"/>
            <a:ext cx="29489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75" b="1" dirty="0">
                <a:solidFill>
                  <a:srgbClr val="2A2D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.NET</a:t>
            </a:r>
            <a:endParaRPr lang="en-US" sz="1275" dirty="0"/>
          </a:p>
        </p:txBody>
      </p:sp>
      <p:sp>
        <p:nvSpPr>
          <p:cNvPr id="19" name="Text 17"/>
          <p:cNvSpPr/>
          <p:nvPr/>
        </p:nvSpPr>
        <p:spPr>
          <a:xfrm>
            <a:off x="4855464" y="1385316"/>
            <a:ext cx="3703320" cy="85725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IFoo { long M(); }</a:t>
            </a:r>
            <a:endParaRPr lang="en-US" sz="900" dirty="0"/>
          </a:p>
          <a:p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[MethodImpl(NoInlining)]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static long CallI(IFoo x)</a:t>
            </a:r>
            <a:endParaRPr lang="en-US" sz="900" dirty="0"/>
          </a:p>
          <a:p>
            <a:r>
              <a:rPr lang="en-US" sz="900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=&gt; x.M();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55464" y="2366010"/>
            <a:ext cx="185166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ФУНКЦИЮ</a:t>
            </a:r>
            <a:endParaRPr lang="en-US" sz="788" dirty="0"/>
          </a:p>
        </p:txBody>
      </p:sp>
      <p:sp>
        <p:nvSpPr>
          <p:cNvPr id="21" name="Text 19"/>
          <p:cNvSpPr/>
          <p:nvPr/>
        </p:nvSpPr>
        <p:spPr>
          <a:xfrm>
            <a:off x="4855464" y="2571750"/>
            <a:ext cx="3017520" cy="322326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915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RDI = object ref</a:t>
            </a:r>
            <a:endParaRPr lang="en-US" sz="915" dirty="0"/>
          </a:p>
          <a:p>
            <a:r>
              <a:rPr lang="en-US" sz="915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тип объекта — через [RDI]</a:t>
            </a:r>
            <a:endParaRPr lang="en-US" sz="915" dirty="0"/>
          </a:p>
        </p:txBody>
      </p:sp>
      <p:sp>
        <p:nvSpPr>
          <p:cNvPr id="22" name="Text 20"/>
          <p:cNvSpPr/>
          <p:nvPr/>
        </p:nvSpPr>
        <p:spPr>
          <a:xfrm>
            <a:off x="4855464" y="3031236"/>
            <a:ext cx="96012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b="1" dirty="0">
                <a:solidFill>
                  <a:srgbClr val="FF6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ASM</a:t>
            </a:r>
            <a:endParaRPr lang="en-US" sz="788" dirty="0"/>
          </a:p>
        </p:txBody>
      </p:sp>
      <p:sp>
        <p:nvSpPr>
          <p:cNvPr id="23" name="Text 21"/>
          <p:cNvSpPr/>
          <p:nvPr/>
        </p:nvSpPr>
        <p:spPr>
          <a:xfrm>
            <a:off x="4855464" y="3257550"/>
            <a:ext cx="3703320" cy="39776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rmAutofit/>
          </a:bodyPr>
          <a:lstStyle/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  r11, 0x7F...0018</a:t>
            </a:r>
            <a:endParaRPr lang="en-US" sz="878" dirty="0"/>
          </a:p>
          <a:p>
            <a:r>
              <a:rPr lang="en-US" sz="878" dirty="0">
                <a:solidFill>
                  <a:srgbClr val="30323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call [r11]IFoo:M():long:this</a:t>
            </a:r>
            <a:endParaRPr lang="en-US" sz="878" dirty="0"/>
          </a:p>
        </p:txBody>
      </p:sp>
      <p:sp>
        <p:nvSpPr>
          <p:cNvPr id="24" name="Text 22"/>
          <p:cNvSpPr/>
          <p:nvPr/>
        </p:nvSpPr>
        <p:spPr>
          <a:xfrm>
            <a:off x="4855464" y="3929634"/>
            <a:ext cx="366903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dirty="0">
                <a:solidFill>
                  <a:srgbClr val="7478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reference остаётся object ref; dispatch идёт через runtime cell/stub.</a:t>
            </a:r>
            <a:endParaRPr lang="en-US" sz="825" dirty="0"/>
          </a:p>
        </p:txBody>
      </p:sp>
      <p:sp>
        <p:nvSpPr>
          <p:cNvPr id="25" name="Shape 23"/>
          <p:cNvSpPr/>
          <p:nvPr/>
        </p:nvSpPr>
        <p:spPr>
          <a:xfrm>
            <a:off x="397764" y="4423410"/>
            <a:ext cx="8401050" cy="0"/>
          </a:xfrm>
          <a:prstGeom prst="line">
            <a:avLst/>
          </a:prstGeom>
          <a:noFill/>
          <a:ln w="8890">
            <a:solidFill>
              <a:srgbClr val="A6AAB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758" y="4814316"/>
            <a:ext cx="48006" cy="137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812530" y="4855464"/>
            <a:ext cx="17145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675" dirty="0">
                <a:solidFill>
                  <a:srgbClr val="303238"/>
                </a:solidFill>
              </a:rPr>
              <a:t>02</a:t>
            </a:r>
            <a:endParaRPr lang="en-US" sz="6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здел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ложки">
  <a:themeElements>
    <a:clrScheme name="Y360">
      <a:dk1>
        <a:srgbClr val="2B2C2E"/>
      </a:dk1>
      <a:lt1>
        <a:srgbClr val="2B2C2E"/>
      </a:lt1>
      <a:dk2>
        <a:srgbClr val="FFFFFF"/>
      </a:dk2>
      <a:lt2>
        <a:srgbClr val="D8DBE8"/>
      </a:lt2>
      <a:accent1>
        <a:srgbClr val="FF7F4D"/>
      </a:accent1>
      <a:accent2>
        <a:srgbClr val="2B2C2E"/>
      </a:accent2>
      <a:accent3>
        <a:srgbClr val="718BE8"/>
      </a:accent3>
      <a:accent4>
        <a:srgbClr val="FFB294"/>
      </a:accent4>
      <a:accent5>
        <a:srgbClr val="D3DCFD"/>
      </a:accent5>
      <a:accent6>
        <a:srgbClr val="FFFFFF"/>
      </a:accent6>
      <a:hlink>
        <a:srgbClr val="2B2C2E"/>
      </a:hlink>
      <a:folHlink>
        <a:srgbClr val="D8DB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одержание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писки и таблиц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4174</TotalTime>
  <Words>5781</Words>
  <Application>Microsoft Macintosh PowerPoint</Application>
  <PresentationFormat>On-screen Show (16:9)</PresentationFormat>
  <Paragraphs>952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Roboto Mono</vt:lpstr>
      <vt:lpstr>Play</vt:lpstr>
      <vt:lpstr>Segoe UI</vt:lpstr>
      <vt:lpstr>Arial</vt:lpstr>
      <vt:lpstr>Courier New</vt:lpstr>
      <vt:lpstr>Разделы</vt:lpstr>
      <vt:lpstr>Обложки</vt:lpstr>
      <vt:lpstr>Содержание</vt:lpstr>
      <vt:lpstr>Списки и таблицы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Dmitrii Egorov</cp:lastModifiedBy>
  <cp:revision>14</cp:revision>
  <dcterms:modified xsi:type="dcterms:W3CDTF">2026-09-24T20:17:16Z</dcterms:modified>
</cp:coreProperties>
</file>