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5" r:id="rId9"/>
    <p:sldId id="263" r:id="rId10"/>
    <p:sldId id="293" r:id="rId11"/>
    <p:sldId id="296" r:id="rId12"/>
    <p:sldId id="290" r:id="rId13"/>
    <p:sldId id="298" r:id="rId14"/>
    <p:sldId id="297" r:id="rId15"/>
    <p:sldId id="291" r:id="rId16"/>
    <p:sldId id="265" r:id="rId17"/>
    <p:sldId id="266" r:id="rId18"/>
    <p:sldId id="267" r:id="rId19"/>
    <p:sldId id="269" r:id="rId20"/>
    <p:sldId id="272" r:id="rId21"/>
    <p:sldId id="292" r:id="rId22"/>
    <p:sldId id="273" r:id="rId23"/>
    <p:sldId id="275" r:id="rId24"/>
    <p:sldId id="277" r:id="rId25"/>
    <p:sldId id="279" r:id="rId26"/>
    <p:sldId id="287" r:id="rId27"/>
    <p:sldId id="281" r:id="rId28"/>
    <p:sldId id="282" r:id="rId29"/>
    <p:sldId id="284" r:id="rId30"/>
    <p:sldId id="285" r:id="rId31"/>
    <p:sldId id="283" r:id="rId32"/>
    <p:sldId id="289" r:id="rId33"/>
    <p:sldId id="288" r:id="rId34"/>
  </p:sldIdLst>
  <p:sldSz cx="12192000" cy="6858000"/>
  <p:notesSz cx="6858000" cy="9144000"/>
  <p:embeddedFontLst>
    <p:embeddedFont>
      <p:font typeface="Franklin Gothic Book" panose="020B0503020102020204" pitchFamily="34" charset="0"/>
      <p:regular r:id="rId36"/>
      <p:italic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AA1E"/>
    <a:srgbClr val="EFEDE3"/>
    <a:srgbClr val="EE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–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E171933-4619-4E11-9A3F-F7608DF75F80}" styleName="Medium Style 1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347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144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43A88-28FD-7A4C-9C7F-9A3841FECF0E}" type="datetimeFigureOut">
              <a:rPr lang="en-RU" smtClean="0"/>
              <a:t>09/17/2025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E2BED-0FE4-C143-A335-15F69AF0EC7F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91958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6000" b="1" cap="all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DE6118-2437-4B30-8E3C-4D2BE6020583}" type="datetimeFigureOut">
              <a:rPr lang="en-US" smtClean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3A0A3-4D4D-9A97-637E-08A4E6C96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94B759-D9E0-0C24-E89A-64744AAAB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9/17/2025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00C22-06B4-BDB7-ED68-B8EB4165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307D5E-CF06-5810-545D-6BE67D98C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131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DE6118-2437-4B30-8E3C-4D2BE6020583}" type="datetimeFigureOut">
              <a:rPr lang="en-US" smtClean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8" r:id="rId4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000" b="1" kern="1200" baseline="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Clr>
          <a:srgbClr val="19AA1E"/>
        </a:buClr>
        <a:buFont typeface="Arial" panose="020B0604020202020204" pitchFamily="34" charset="0"/>
        <a:buChar char="•"/>
        <a:defRPr sz="20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Clr>
          <a:srgbClr val="19AA1E"/>
        </a:buClr>
        <a:buFont typeface="System Font Regular"/>
        <a:buChar char="⎯"/>
        <a:defRPr sz="2000" i="1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Clr>
          <a:srgbClr val="19AA1E"/>
        </a:buClr>
        <a:buFont typeface="Arial" panose="020B0604020202020204" pitchFamily="34" charset="0"/>
        <a:buChar char="•"/>
        <a:defRPr sz="18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Clr>
          <a:srgbClr val="19AA1E"/>
        </a:buClr>
        <a:buFont typeface="System Font Regular"/>
        <a:buChar char="⎯"/>
        <a:defRPr sz="1800" i="1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Clr>
          <a:srgbClr val="19AA1E"/>
        </a:buClr>
        <a:buFont typeface="Arial" panose="020B0604020202020204" pitchFamily="34" charset="0"/>
        <a:buChar char="•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9A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031C66C-8B24-975F-F5C1-3FB3A9274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036" y="-97973"/>
            <a:ext cx="7184572" cy="718457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C55B8B-28BF-C0C0-2492-F5A3C100E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544" y="1862751"/>
            <a:ext cx="9567255" cy="2098226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ML единым: </a:t>
            </a:r>
            <a:b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обработка естественного языка без нейросетей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8B10196-68A8-4C2D-FF1D-655AC5123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6735" y="4550229"/>
            <a:ext cx="6831673" cy="1317171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Пешехонов Денис</a:t>
            </a:r>
          </a:p>
          <a:p>
            <a:pPr algn="l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.NET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2ГИС</a:t>
            </a:r>
          </a:p>
        </p:txBody>
      </p:sp>
      <p:pic>
        <p:nvPicPr>
          <p:cNvPr id="1030" name="Picture 6" descr="Аватар пользователя">
            <a:extLst>
              <a:ext uri="{FF2B5EF4-FFF2-40B4-BE49-F238E27FC236}">
                <a16:creationId xmlns:a16="http://schemas.microsoft.com/office/drawing/2014/main" id="{9E2498C4-D798-2081-CB99-58032BA8D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680" y="4550229"/>
            <a:ext cx="1317171" cy="1317171"/>
          </a:xfrm>
          <a:prstGeom prst="ellipse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367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7A4D76-14C3-FE34-BDCB-B8A03699F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Содержание доклада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0F9A9E-2383-3A85-AC04-A36724390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6348" y="1894637"/>
            <a:ext cx="9601200" cy="3972763"/>
          </a:xfrm>
        </p:spPr>
        <p:txBody>
          <a:bodyPr/>
          <a:lstStyle/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Почему без нейросетей</a:t>
            </a:r>
          </a:p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Типовая задача 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определение намерения пользователя</a:t>
            </a:r>
          </a:p>
          <a:p>
            <a:pPr lvl="1">
              <a:buClr>
                <a:srgbClr val="19AA1E"/>
              </a:buClr>
              <a:buFont typeface="System Font Regular"/>
              <a:buChar char="⎯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Немного дичи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Типовая задача 2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оценка семантической близости</a:t>
            </a:r>
          </a:p>
          <a:p>
            <a:pPr lvl="1">
              <a:buClr>
                <a:srgbClr val="19AA1E"/>
              </a:buClr>
              <a:buFont typeface="System Font Regular"/>
              <a:buChar char="⎯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Немного дичи</a:t>
            </a:r>
          </a:p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Совсем не типовая задача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оценка стихотворного размера</a:t>
            </a:r>
          </a:p>
          <a:p>
            <a:pPr lvl="1">
              <a:buClr>
                <a:srgbClr val="19AA1E"/>
              </a:buClr>
              <a:buFont typeface="System Font Regular"/>
              <a:buChar char="⎯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Немного дичи</a:t>
            </a:r>
          </a:p>
        </p:txBody>
      </p:sp>
    </p:spTree>
    <p:extLst>
      <p:ext uri="{BB962C8B-B14F-4D97-AF65-F5344CB8AC3E}">
        <p14:creationId xmlns:p14="http://schemas.microsoft.com/office/powerpoint/2010/main" val="419665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7FA3A66-A88A-9A87-EB2A-DB6C1E65B470}"/>
              </a:ext>
            </a:extLst>
          </p:cNvPr>
          <p:cNvSpPr/>
          <p:nvPr/>
        </p:nvSpPr>
        <p:spPr>
          <a:xfrm>
            <a:off x="5988106" y="1448647"/>
            <a:ext cx="5251731" cy="4588011"/>
          </a:xfrm>
          <a:prstGeom prst="roundRect">
            <a:avLst>
              <a:gd name="adj" fmla="val 5611"/>
            </a:avLst>
          </a:prstGeom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FDB3C9-2D77-112D-F87B-2AB3CFF40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62847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Почему без нейросетей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867F89D-2FDA-CC50-5518-387C2C2527A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69" b="-249"/>
          <a:stretch/>
        </p:blipFill>
        <p:spPr>
          <a:xfrm>
            <a:off x="6096000" y="1609531"/>
            <a:ext cx="5046967" cy="4257869"/>
          </a:xfrm>
          <a:prstGeom prst="roundRect">
            <a:avLst>
              <a:gd name="adj" fmla="val 6531"/>
            </a:avLst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8C1236C8-2EFC-807B-8963-DAC3DBD0D4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0510" y="1827952"/>
            <a:ext cx="4447786" cy="3581401"/>
          </a:xfrm>
        </p:spPr>
        <p:txBody>
          <a:bodyPr/>
          <a:lstStyle/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Большие языковые модели решают эти задачи лучше</a:t>
            </a:r>
          </a:p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Запуск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LLM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себя это дорого</a:t>
            </a:r>
          </a:p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Обращение к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API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может быть недоступно</a:t>
            </a:r>
          </a:p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Скорость обработки</a:t>
            </a:r>
          </a:p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Ограничение условий</a:t>
            </a:r>
          </a:p>
        </p:txBody>
      </p:sp>
    </p:spTree>
    <p:extLst>
      <p:ext uri="{BB962C8B-B14F-4D97-AF65-F5344CB8AC3E}">
        <p14:creationId xmlns:p14="http://schemas.microsoft.com/office/powerpoint/2010/main" val="250757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9A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7B142ED9-86AE-3DFA-918C-A6524DD6B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8494" y="2606793"/>
            <a:ext cx="5486400" cy="2758583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конечное количество </a:t>
            </a:r>
            <a:b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вариантов действий пользователя. Он что-то сказал, нужно выбрать, какое действие применить.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A593AFA-5734-E32C-ED30-71B2E5A82338}"/>
              </a:ext>
            </a:extLst>
          </p:cNvPr>
          <p:cNvSpPr/>
          <p:nvPr/>
        </p:nvSpPr>
        <p:spPr>
          <a:xfrm>
            <a:off x="8293499" y="486138"/>
            <a:ext cx="2559030" cy="5637890"/>
          </a:xfrm>
          <a:prstGeom prst="roundRect">
            <a:avLst>
              <a:gd name="adj" fmla="val 135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9" name="Объект 5" descr="Изображение выглядит как текст, снимок экрана, Шрифт, веб-стран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376FF9B-B05B-2FBF-B1C0-AAB76A21B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499" y="636326"/>
            <a:ext cx="2559030" cy="5487701"/>
          </a:xfrm>
          <a:prstGeom prst="roundRect">
            <a:avLst>
              <a:gd name="adj" fmla="val 8073"/>
            </a:avLst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186247-1CCA-6365-81AD-845121C95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2487" y="273598"/>
            <a:ext cx="2777924" cy="6213155"/>
          </a:xfrm>
          <a:prstGeom prst="rect">
            <a:avLst/>
          </a:prstGeom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6FA62B6F-813A-6370-D0AF-8BEF78E784E7}"/>
              </a:ext>
            </a:extLst>
          </p:cNvPr>
          <p:cNvSpPr txBox="1">
            <a:spLocks/>
          </p:cNvSpPr>
          <p:nvPr/>
        </p:nvSpPr>
        <p:spPr>
          <a:xfrm>
            <a:off x="1398494" y="685800"/>
            <a:ext cx="6702357" cy="1600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намерения </a:t>
            </a:r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пользователя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715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B608B-07C2-B805-9A37-2495629DC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21131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Ключевые слова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61C591-5101-C114-4056-05DB8E949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83" y="1759637"/>
            <a:ext cx="9569117" cy="3338835"/>
          </a:xfrm>
        </p:spPr>
        <p:txBody>
          <a:bodyPr>
            <a:noAutofit/>
          </a:bodyPr>
          <a:lstStyle/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Пицц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маленьк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ая с </a:t>
            </a:r>
            <a:r>
              <a:rPr lang="ru-RU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ом</a:t>
            </a:r>
          </a:p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Купить </a:t>
            </a:r>
            <a:r>
              <a:rPr lang="ru-RU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пицц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маленьк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ого размера, </a:t>
            </a:r>
            <a:b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побольше </a:t>
            </a:r>
            <a:r>
              <a:rPr lang="ru-RU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</a:p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Десять </a:t>
            </a:r>
            <a:r>
              <a:rPr lang="ru-RU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маленьк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 </a:t>
            </a:r>
            <a:r>
              <a:rPr lang="ru-RU" sz="3200" dirty="0">
                <a:solidFill>
                  <a:srgbClr val="19A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пицц</a:t>
            </a:r>
          </a:p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расположена </a:t>
            </a:r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пицц</a:t>
            </a:r>
            <a:r>
              <a:rPr lang="ru-RU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ерия?</a:t>
            </a:r>
          </a:p>
          <a:p>
            <a:pPr>
              <a:buClr>
                <a:srgbClr val="19AA1E"/>
              </a:buClr>
              <a:buFont typeface="Arial" panose="020B0604020202020204" pitchFamily="34" charset="0"/>
              <a:buChar char="•"/>
            </a:pP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70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91903F-89E5-D5E3-D837-752E1A3F8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7724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Расстояние Левенштейна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26F3C5-662E-F7CB-F984-820C9BD59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15414"/>
            <a:ext cx="9601200" cy="35814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Пиццерия — пицца = 4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Строка — собака = 3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Растить — росток = 4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45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03CD587-10AE-ACBF-5771-CF77003FA2DB}"/>
              </a:ext>
            </a:extLst>
          </p:cNvPr>
          <p:cNvSpPr/>
          <p:nvPr/>
        </p:nvSpPr>
        <p:spPr>
          <a:xfrm>
            <a:off x="1371600" y="1968285"/>
            <a:ext cx="5866108" cy="4091552"/>
          </a:xfrm>
          <a:prstGeom prst="roundRect">
            <a:avLst>
              <a:gd name="adj" fmla="val 5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9DD51-48FA-086A-9E0E-0395BED59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Нам неизбежно нужны </a:t>
            </a:r>
            <a:b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словоформы</a:t>
            </a:r>
          </a:p>
        </p:txBody>
      </p:sp>
      <p:pic>
        <p:nvPicPr>
          <p:cNvPr id="5" name="Объект 4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3EB79F5-FDB1-C6C6-F0AB-0E85B00186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348"/>
          <a:stretch>
            <a:fillRect/>
          </a:stretch>
        </p:blipFill>
        <p:spPr>
          <a:xfrm>
            <a:off x="1571454" y="2133292"/>
            <a:ext cx="5466400" cy="3761538"/>
          </a:xfr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8B408EA-04F8-C802-7F99-1E597060FD3D}"/>
              </a:ext>
            </a:extLst>
          </p:cNvPr>
          <p:cNvGrpSpPr/>
          <p:nvPr/>
        </p:nvGrpSpPr>
        <p:grpSpPr>
          <a:xfrm>
            <a:off x="7786641" y="1794539"/>
            <a:ext cx="3413700" cy="4299340"/>
            <a:chOff x="7786641" y="1794539"/>
            <a:chExt cx="3413700" cy="429934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1AD8F89-6DE9-C2E5-18BE-0972062E08F8}"/>
                </a:ext>
              </a:extLst>
            </p:cNvPr>
            <p:cNvSpPr txBox="1"/>
            <p:nvPr/>
          </p:nvSpPr>
          <p:spPr>
            <a:xfrm>
              <a:off x="7786641" y="4616551"/>
              <a:ext cx="3413700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Полная парадигма. Морфология. Частотный словарь. Совмещенный словарь. Автор М. Хаген.</a:t>
              </a:r>
              <a:r>
                <a:rPr lang="ru-RU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ru-RU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2022 год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722563D-5347-E83D-18AC-7E21CEE38B97}"/>
                </a:ext>
              </a:extLst>
            </p:cNvPr>
            <p:cNvGrpSpPr/>
            <p:nvPr/>
          </p:nvGrpSpPr>
          <p:grpSpPr>
            <a:xfrm>
              <a:off x="8143491" y="1794539"/>
              <a:ext cx="2700000" cy="2700000"/>
              <a:chOff x="8106032" y="1779373"/>
              <a:chExt cx="2656703" cy="2656703"/>
            </a:xfrm>
          </p:grpSpPr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B9A3ECAD-65E8-DF6C-AF00-048935C9A9CB}"/>
                  </a:ext>
                </a:extLst>
              </p:cNvPr>
              <p:cNvSpPr/>
              <p:nvPr/>
            </p:nvSpPr>
            <p:spPr>
              <a:xfrm>
                <a:off x="8106032" y="1779373"/>
                <a:ext cx="2656703" cy="2656703"/>
              </a:xfrm>
              <a:prstGeom prst="roundRect">
                <a:avLst>
                  <a:gd name="adj" fmla="val 1015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RU"/>
              </a:p>
            </p:txBody>
          </p:sp>
          <p:pic>
            <p:nvPicPr>
              <p:cNvPr id="13" name="Рисунок 12" descr="Изображение выглядит как шаблон, пиксель, шов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418DA196-40DE-396F-4BAD-4B76CDF2B7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12300" y="1885641"/>
                <a:ext cx="2444167" cy="244416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85651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127DB-51CA-66F5-A004-9394E06B5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95591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Хранение словаря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C62F7E-F3BC-926E-5B7A-839416B7D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88643"/>
            <a:ext cx="2951018" cy="523037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19A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5 695 022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словоформ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79AC2F-9BBF-AE50-07A3-58FBC3779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229955"/>
            <a:ext cx="6753225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4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127DB-51CA-66F5-A004-9394E06B5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95591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Хранение словаря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C62F7E-F3BC-926E-5B7A-839416B7D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88643"/>
            <a:ext cx="2951018" cy="523037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19A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5 695 022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словоформ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79AC2F-9BBF-AE50-07A3-58FBC3779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229955"/>
            <a:ext cx="6753225" cy="330517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F32A2A-19F9-25AF-68CE-D1890E9CD937}"/>
              </a:ext>
            </a:extLst>
          </p:cNvPr>
          <p:cNvSpPr/>
          <p:nvPr/>
        </p:nvSpPr>
        <p:spPr>
          <a:xfrm>
            <a:off x="2516428" y="2757830"/>
            <a:ext cx="1104595" cy="2611527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253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127DB-51CA-66F5-A004-9394E06B5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95591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Хранение словаря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C62F7E-F3BC-926E-5B7A-839416B7D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88643"/>
            <a:ext cx="2951018" cy="523037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19A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5 695 022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словоформ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79AC2F-9BBF-AE50-07A3-58FBC37792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-37"/>
          <a:stretch/>
        </p:blipFill>
        <p:spPr>
          <a:xfrm>
            <a:off x="1371600" y="2229955"/>
            <a:ext cx="6755731" cy="330517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F32A2A-19F9-25AF-68CE-D1890E9CD937}"/>
              </a:ext>
            </a:extLst>
          </p:cNvPr>
          <p:cNvSpPr/>
          <p:nvPr/>
        </p:nvSpPr>
        <p:spPr>
          <a:xfrm>
            <a:off x="2516428" y="2757830"/>
            <a:ext cx="1104595" cy="2611527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D9456A6-7389-EB19-C8E9-70ED0EEC6ECD}"/>
              </a:ext>
            </a:extLst>
          </p:cNvPr>
          <p:cNvSpPr/>
          <p:nvPr/>
        </p:nvSpPr>
        <p:spPr>
          <a:xfrm>
            <a:off x="2494483" y="2443277"/>
            <a:ext cx="1185063" cy="2984601"/>
          </a:xfrm>
          <a:prstGeom prst="rect">
            <a:avLst/>
          </a:prstGeom>
          <a:solidFill>
            <a:srgbClr val="EEFF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7787211B-B508-7B0F-D755-8F23602B2E26}"/>
              </a:ext>
            </a:extLst>
          </p:cNvPr>
          <p:cNvSpPr txBox="1">
            <a:spLocks/>
          </p:cNvSpPr>
          <p:nvPr/>
        </p:nvSpPr>
        <p:spPr>
          <a:xfrm>
            <a:off x="1371600" y="5771693"/>
            <a:ext cx="5818909" cy="523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>
                <a:srgbClr val="19AA1E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rgbClr val="19AA1E"/>
              </a:buClr>
              <a:buFont typeface="System Font Regular"/>
              <a:buChar char="⎯"/>
              <a:defRPr sz="2000" i="1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rgbClr val="19AA1E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rgbClr val="19AA1E"/>
              </a:buClr>
              <a:buFont typeface="System Font Regular"/>
              <a:buChar char="⎯"/>
              <a:defRPr sz="1800" i="1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rgbClr val="19AA1E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19AA1E"/>
                </a:solidFill>
              </a:rPr>
              <a:t>~</a:t>
            </a:r>
            <a:r>
              <a:rPr lang="ru-RU" dirty="0">
                <a:solidFill>
                  <a:srgbClr val="19AA1E"/>
                </a:solidFill>
              </a:rPr>
              <a:t>400к</a:t>
            </a:r>
            <a:r>
              <a:rPr lang="ru-RU" dirty="0">
                <a:solidFill>
                  <a:schemeClr val="tx1"/>
                </a:solidFill>
              </a:rPr>
              <a:t> лексем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19AA1E"/>
                </a:solidFill>
              </a:rPr>
              <a:t>~3</a:t>
            </a:r>
            <a:r>
              <a:rPr lang="ru-RU" dirty="0">
                <a:solidFill>
                  <a:srgbClr val="19AA1E"/>
                </a:solidFill>
              </a:rPr>
              <a:t>к</a:t>
            </a:r>
            <a:r>
              <a:rPr lang="ru-RU" dirty="0">
                <a:solidFill>
                  <a:schemeClr val="tx1"/>
                </a:solidFill>
              </a:rPr>
              <a:t> парадигм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FA35A82-304F-2E31-F413-FF7AE7756A92}"/>
              </a:ext>
            </a:extLst>
          </p:cNvPr>
          <p:cNvSpPr/>
          <p:nvPr/>
        </p:nvSpPr>
        <p:spPr>
          <a:xfrm>
            <a:off x="4749465" y="2324966"/>
            <a:ext cx="3197393" cy="3102912"/>
          </a:xfrm>
          <a:prstGeom prst="rect">
            <a:avLst/>
          </a:prstGeom>
          <a:solidFill>
            <a:srgbClr val="EEFF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0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127DB-51CA-66F5-A004-9394E06B5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95591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Хранение словаря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C62F7E-F3BC-926E-5B7A-839416B7D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88643"/>
            <a:ext cx="2951018" cy="523037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19A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5 695 022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словоформ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79AC2F-9BBF-AE50-07A3-58FBC37792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738"/>
          <a:stretch/>
        </p:blipFill>
        <p:spPr>
          <a:xfrm>
            <a:off x="1371601" y="2229955"/>
            <a:ext cx="3326732" cy="330517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F32A2A-19F9-25AF-68CE-D1890E9CD937}"/>
              </a:ext>
            </a:extLst>
          </p:cNvPr>
          <p:cNvSpPr/>
          <p:nvPr/>
        </p:nvSpPr>
        <p:spPr>
          <a:xfrm>
            <a:off x="2516428" y="2757830"/>
            <a:ext cx="1104595" cy="2611527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D9456A6-7389-EB19-C8E9-70ED0EEC6ECD}"/>
              </a:ext>
            </a:extLst>
          </p:cNvPr>
          <p:cNvSpPr/>
          <p:nvPr/>
        </p:nvSpPr>
        <p:spPr>
          <a:xfrm>
            <a:off x="2494483" y="2443277"/>
            <a:ext cx="1185063" cy="2984601"/>
          </a:xfrm>
          <a:prstGeom prst="rect">
            <a:avLst/>
          </a:prstGeom>
          <a:solidFill>
            <a:srgbClr val="EEFF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7787211B-B508-7B0F-D755-8F23602B2E26}"/>
              </a:ext>
            </a:extLst>
          </p:cNvPr>
          <p:cNvSpPr txBox="1">
            <a:spLocks/>
          </p:cNvSpPr>
          <p:nvPr/>
        </p:nvSpPr>
        <p:spPr>
          <a:xfrm>
            <a:off x="1371600" y="5771693"/>
            <a:ext cx="5818909" cy="523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>
                <a:srgbClr val="19AA1E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rgbClr val="19AA1E"/>
              </a:buClr>
              <a:buFont typeface="System Font Regular"/>
              <a:buChar char="⎯"/>
              <a:defRPr sz="2000" i="1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rgbClr val="19AA1E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rgbClr val="19AA1E"/>
              </a:buClr>
              <a:buFont typeface="System Font Regular"/>
              <a:buChar char="⎯"/>
              <a:defRPr sz="1800" i="1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rgbClr val="19AA1E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19AA1E"/>
                </a:solidFill>
              </a:rPr>
              <a:t>~</a:t>
            </a:r>
            <a:r>
              <a:rPr lang="ru-RU" dirty="0">
                <a:solidFill>
                  <a:srgbClr val="19AA1E"/>
                </a:solidFill>
              </a:rPr>
              <a:t>400к</a:t>
            </a:r>
            <a:r>
              <a:rPr lang="ru-RU" dirty="0">
                <a:solidFill>
                  <a:schemeClr val="tx1"/>
                </a:solidFill>
              </a:rPr>
              <a:t> лексем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19AA1E"/>
                </a:solidFill>
              </a:rPr>
              <a:t>~3</a:t>
            </a:r>
            <a:r>
              <a:rPr lang="ru-RU" dirty="0">
                <a:solidFill>
                  <a:srgbClr val="19AA1E"/>
                </a:solidFill>
              </a:rPr>
              <a:t>к</a:t>
            </a:r>
            <a:r>
              <a:rPr lang="ru-RU" dirty="0">
                <a:solidFill>
                  <a:schemeClr val="tx1"/>
                </a:solidFill>
              </a:rPr>
              <a:t> парадигм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6D3FA8E-25E9-267C-0EAA-F50DC25E6D62}"/>
              </a:ext>
            </a:extLst>
          </p:cNvPr>
          <p:cNvGrpSpPr/>
          <p:nvPr/>
        </p:nvGrpSpPr>
        <p:grpSpPr>
          <a:xfrm>
            <a:off x="5896865" y="2469939"/>
            <a:ext cx="4684908" cy="2564521"/>
            <a:chOff x="5878818" y="2557416"/>
            <a:chExt cx="4684908" cy="2564521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04C2AEC8-3746-35DE-C479-430AEBECEE6D}"/>
                </a:ext>
              </a:extLst>
            </p:cNvPr>
            <p:cNvSpPr/>
            <p:nvPr/>
          </p:nvSpPr>
          <p:spPr>
            <a:xfrm>
              <a:off x="5878818" y="3564058"/>
              <a:ext cx="1684421" cy="5680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хомяковый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9E652589-B66A-D50C-91DB-9A42F72FAE5C}"/>
                </a:ext>
              </a:extLst>
            </p:cNvPr>
            <p:cNvSpPr/>
            <p:nvPr/>
          </p:nvSpPr>
          <p:spPr>
            <a:xfrm>
              <a:off x="8405497" y="2557416"/>
              <a:ext cx="2158229" cy="5680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хомяков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0A82A695-F887-F45D-D621-E69403B09E8C}"/>
                </a:ext>
              </a:extLst>
            </p:cNvPr>
            <p:cNvSpPr/>
            <p:nvPr/>
          </p:nvSpPr>
          <p:spPr>
            <a:xfrm>
              <a:off x="8436392" y="3564058"/>
              <a:ext cx="2127334" cy="5680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paradigm_id = …</a:t>
              </a:r>
              <a:endPara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7786E8A1-9269-F7BB-D883-27878E444CD4}"/>
                </a:ext>
              </a:extLst>
            </p:cNvPr>
            <p:cNvSpPr/>
            <p:nvPr/>
          </p:nvSpPr>
          <p:spPr>
            <a:xfrm>
              <a:off x="8436392" y="4553902"/>
              <a:ext cx="2127334" cy="5680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index = …</a:t>
              </a:r>
              <a:endPara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Соединитель: уступ 14">
              <a:extLst>
                <a:ext uri="{FF2B5EF4-FFF2-40B4-BE49-F238E27FC236}">
                  <a16:creationId xmlns:a16="http://schemas.microsoft.com/office/drawing/2014/main" id="{86CAEFE6-7FD7-9B68-F86C-285AB6B87681}"/>
                </a:ext>
              </a:extLst>
            </p:cNvPr>
            <p:cNvCxnSpPr>
              <a:stCxn id="8" idx="0"/>
              <a:endCxn id="9" idx="1"/>
            </p:cNvCxnSpPr>
            <p:nvPr/>
          </p:nvCxnSpPr>
          <p:spPr>
            <a:xfrm rot="5400000" flipH="1" flipV="1">
              <a:off x="7201951" y="2360512"/>
              <a:ext cx="722624" cy="1684468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Соединитель: уступ 16">
              <a:extLst>
                <a:ext uri="{FF2B5EF4-FFF2-40B4-BE49-F238E27FC236}">
                  <a16:creationId xmlns:a16="http://schemas.microsoft.com/office/drawing/2014/main" id="{C2064738-B474-1362-59BA-547D3C3ED502}"/>
                </a:ext>
              </a:extLst>
            </p:cNvPr>
            <p:cNvCxnSpPr>
              <a:stCxn id="8" idx="3"/>
              <a:endCxn id="10" idx="1"/>
            </p:cNvCxnSpPr>
            <p:nvPr/>
          </p:nvCxnSpPr>
          <p:spPr>
            <a:xfrm>
              <a:off x="7563239" y="3848076"/>
              <a:ext cx="87315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Соединитель: уступ 18">
              <a:extLst>
                <a:ext uri="{FF2B5EF4-FFF2-40B4-BE49-F238E27FC236}">
                  <a16:creationId xmlns:a16="http://schemas.microsoft.com/office/drawing/2014/main" id="{7ABB339B-56B7-BAC6-84BF-8973FED2E60A}"/>
                </a:ext>
              </a:extLst>
            </p:cNvPr>
            <p:cNvCxnSpPr>
              <a:stCxn id="8" idx="2"/>
              <a:endCxn id="11" idx="1"/>
            </p:cNvCxnSpPr>
            <p:nvPr/>
          </p:nvCxnSpPr>
          <p:spPr>
            <a:xfrm rot="16200000" flipH="1">
              <a:off x="7225797" y="3627324"/>
              <a:ext cx="705827" cy="1715363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9502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421CD-1A0B-D911-5DAB-AC6E1B1DD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295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Адресация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1A4F0F46-C9BA-1D6F-CE30-E567A35DF676}"/>
              </a:ext>
            </a:extLst>
          </p:cNvPr>
          <p:cNvSpPr/>
          <p:nvPr/>
        </p:nvSpPr>
        <p:spPr>
          <a:xfrm>
            <a:off x="1485900" y="1573181"/>
            <a:ext cx="9150016" cy="4599019"/>
          </a:xfrm>
          <a:prstGeom prst="roundRect">
            <a:avLst>
              <a:gd name="adj" fmla="val 101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7F21D8D-8164-0211-A218-1AD50E245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948" y="1654573"/>
            <a:ext cx="2516384" cy="44413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3965C3-ECA9-713C-EF97-0EEABBC67D57}"/>
              </a:ext>
            </a:extLst>
          </p:cNvPr>
          <p:cNvSpPr txBox="1"/>
          <p:nvPr/>
        </p:nvSpPr>
        <p:spPr>
          <a:xfrm>
            <a:off x="7341077" y="2905625"/>
            <a:ext cx="1374094" cy="16858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spc="300" dirty="0">
                <a:latin typeface="Arial" panose="020B0604020202020204" pitchFamily="34" charset="0"/>
                <a:cs typeface="Arial" panose="020B0604020202020204" pitchFamily="34" charset="0"/>
              </a:rPr>
              <a:t>КЛЕИТ</a:t>
            </a:r>
          </a:p>
          <a:p>
            <a:pPr>
              <a:lnSpc>
                <a:spcPct val="150000"/>
              </a:lnSpc>
            </a:pPr>
            <a:r>
              <a:rPr lang="ru-RU" sz="2400" spc="300" dirty="0">
                <a:latin typeface="Arial" panose="020B0604020202020204" pitchFamily="34" charset="0"/>
                <a:cs typeface="Arial" panose="020B0604020202020204" pitchFamily="34" charset="0"/>
              </a:rPr>
              <a:t>КЛЕЯТ</a:t>
            </a:r>
          </a:p>
          <a:p>
            <a:pPr>
              <a:lnSpc>
                <a:spcPct val="150000"/>
              </a:lnSpc>
            </a:pPr>
            <a:r>
              <a:rPr lang="ru-RU" sz="2400" spc="300" dirty="0">
                <a:latin typeface="Arial" panose="020B0604020202020204" pitchFamily="34" charset="0"/>
                <a:cs typeface="Arial" panose="020B0604020202020204" pitchFamily="34" charset="0"/>
              </a:rPr>
              <a:t>КЛЕЙ</a:t>
            </a:r>
          </a:p>
        </p:txBody>
      </p:sp>
    </p:spTree>
    <p:extLst>
      <p:ext uri="{BB962C8B-B14F-4D97-AF65-F5344CB8AC3E}">
        <p14:creationId xmlns:p14="http://schemas.microsoft.com/office/powerpoint/2010/main" val="1850170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421CD-1A0B-D911-5DAB-AC6E1B1DD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295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Адресация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1A4F0F46-C9BA-1D6F-CE30-E567A35DF676}"/>
              </a:ext>
            </a:extLst>
          </p:cNvPr>
          <p:cNvSpPr/>
          <p:nvPr/>
        </p:nvSpPr>
        <p:spPr>
          <a:xfrm>
            <a:off x="1485900" y="1573181"/>
            <a:ext cx="9150016" cy="4599019"/>
          </a:xfrm>
          <a:prstGeom prst="roundRect">
            <a:avLst>
              <a:gd name="adj" fmla="val 101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7F21D8D-8164-0211-A218-1AD50E245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948" y="1654573"/>
            <a:ext cx="2516384" cy="444133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6891791-C0D8-1815-AEE7-84861BD55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1317" y="1627322"/>
            <a:ext cx="2066354" cy="454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41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421CD-1A0B-D911-5DAB-AC6E1B1DD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295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Адресация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12B601-067B-2BEB-DB01-F705D685810B}"/>
              </a:ext>
            </a:extLst>
          </p:cNvPr>
          <p:cNvSpPr txBox="1"/>
          <p:nvPr/>
        </p:nvSpPr>
        <p:spPr>
          <a:xfrm>
            <a:off x="1362458" y="1269930"/>
            <a:ext cx="6097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Directed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Acyclic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Word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Graph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(DAWG)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BFD6D1C-5B99-CD57-F470-E97EF623D28F}"/>
              </a:ext>
            </a:extLst>
          </p:cNvPr>
          <p:cNvGrpSpPr/>
          <p:nvPr/>
        </p:nvGrpSpPr>
        <p:grpSpPr>
          <a:xfrm>
            <a:off x="7945418" y="1856859"/>
            <a:ext cx="3178444" cy="4068597"/>
            <a:chOff x="7945418" y="1856859"/>
            <a:chExt cx="3178444" cy="4068597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078E500-D210-0D6F-F938-D4E843856445}"/>
                </a:ext>
              </a:extLst>
            </p:cNvPr>
            <p:cNvGrpSpPr/>
            <p:nvPr/>
          </p:nvGrpSpPr>
          <p:grpSpPr>
            <a:xfrm>
              <a:off x="8184640" y="1856859"/>
              <a:ext cx="2700000" cy="2700000"/>
              <a:chOff x="7964134" y="1721776"/>
              <a:chExt cx="3008666" cy="2880441"/>
            </a:xfrm>
          </p:grpSpPr>
          <p:sp>
            <p:nvSpPr>
              <p:cNvPr id="39" name="Rounded Rectangle 38">
                <a:extLst>
                  <a:ext uri="{FF2B5EF4-FFF2-40B4-BE49-F238E27FC236}">
                    <a16:creationId xmlns:a16="http://schemas.microsoft.com/office/drawing/2014/main" id="{E296C9E4-5C7F-DD24-BF5B-F365FFA1F6B2}"/>
                  </a:ext>
                </a:extLst>
              </p:cNvPr>
              <p:cNvSpPr/>
              <p:nvPr/>
            </p:nvSpPr>
            <p:spPr>
              <a:xfrm>
                <a:off x="7964134" y="1721776"/>
                <a:ext cx="3008666" cy="2880441"/>
              </a:xfrm>
              <a:prstGeom prst="roundRect">
                <a:avLst>
                  <a:gd name="adj" fmla="val 1015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RU"/>
              </a:p>
            </p:txBody>
          </p:sp>
          <p:pic>
            <p:nvPicPr>
              <p:cNvPr id="9" name="Рисунок 8" descr="Изображение выглядит как шаблон, прямоугольный, Симметрия, искусств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9A4C0907-87B1-AC24-57E4-D29877737E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143464" y="1880411"/>
                <a:ext cx="2650006" cy="2650006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30EFD10-5AD6-7D1C-1B1E-E907E14F3993}"/>
                </a:ext>
              </a:extLst>
            </p:cNvPr>
            <p:cNvSpPr txBox="1"/>
            <p:nvPr/>
          </p:nvSpPr>
          <p:spPr>
            <a:xfrm>
              <a:off x="7945418" y="4725127"/>
              <a:ext cx="3178444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Nestor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 — библиотека для работы со словоформами на русском языке. Аналог pymorphy2, но для C#.</a:t>
              </a:r>
            </a:p>
          </p:txBody>
        </p:sp>
      </p:grp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1A4F0F46-C9BA-1D6F-CE30-E567A35DF676}"/>
              </a:ext>
            </a:extLst>
          </p:cNvPr>
          <p:cNvSpPr/>
          <p:nvPr/>
        </p:nvSpPr>
        <p:spPr>
          <a:xfrm>
            <a:off x="1485900" y="1857829"/>
            <a:ext cx="5843814" cy="4009571"/>
          </a:xfrm>
          <a:prstGeom prst="roundRect">
            <a:avLst>
              <a:gd name="adj" fmla="val 101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7F21D8D-8164-0211-A218-1AD50E245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534" y="1921628"/>
            <a:ext cx="2179395" cy="3846558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6891791-C0D8-1815-AEE7-84861BD55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214" y="1894377"/>
            <a:ext cx="1789632" cy="393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33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421CD-1A0B-D911-5DAB-AC6E1B1DD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295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Адресация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12B601-067B-2BEB-DB01-F705D685810B}"/>
              </a:ext>
            </a:extLst>
          </p:cNvPr>
          <p:cNvSpPr txBox="1"/>
          <p:nvPr/>
        </p:nvSpPr>
        <p:spPr>
          <a:xfrm>
            <a:off x="1362458" y="1269930"/>
            <a:ext cx="6097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Directed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Acyclic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Word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Graph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(DAWG)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BFD6D1C-5B99-CD57-F470-E97EF623D28F}"/>
              </a:ext>
            </a:extLst>
          </p:cNvPr>
          <p:cNvGrpSpPr/>
          <p:nvPr/>
        </p:nvGrpSpPr>
        <p:grpSpPr>
          <a:xfrm>
            <a:off x="7945418" y="1856859"/>
            <a:ext cx="3178444" cy="4068597"/>
            <a:chOff x="7945418" y="1856859"/>
            <a:chExt cx="3178444" cy="4068597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078E500-D210-0D6F-F938-D4E843856445}"/>
                </a:ext>
              </a:extLst>
            </p:cNvPr>
            <p:cNvGrpSpPr/>
            <p:nvPr/>
          </p:nvGrpSpPr>
          <p:grpSpPr>
            <a:xfrm>
              <a:off x="8184640" y="1856859"/>
              <a:ext cx="2700000" cy="2700000"/>
              <a:chOff x="7964134" y="1721776"/>
              <a:chExt cx="3008666" cy="2880441"/>
            </a:xfrm>
          </p:grpSpPr>
          <p:sp>
            <p:nvSpPr>
              <p:cNvPr id="39" name="Rounded Rectangle 38">
                <a:extLst>
                  <a:ext uri="{FF2B5EF4-FFF2-40B4-BE49-F238E27FC236}">
                    <a16:creationId xmlns:a16="http://schemas.microsoft.com/office/drawing/2014/main" id="{E296C9E4-5C7F-DD24-BF5B-F365FFA1F6B2}"/>
                  </a:ext>
                </a:extLst>
              </p:cNvPr>
              <p:cNvSpPr/>
              <p:nvPr/>
            </p:nvSpPr>
            <p:spPr>
              <a:xfrm>
                <a:off x="7964134" y="1721776"/>
                <a:ext cx="3008666" cy="2880441"/>
              </a:xfrm>
              <a:prstGeom prst="roundRect">
                <a:avLst>
                  <a:gd name="adj" fmla="val 1015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RU"/>
              </a:p>
            </p:txBody>
          </p:sp>
          <p:pic>
            <p:nvPicPr>
              <p:cNvPr id="9" name="Рисунок 8" descr="Изображение выглядит как шаблон, прямоугольный, Симметрия, искусств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9A4C0907-87B1-AC24-57E4-D29877737E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143464" y="1880411"/>
                <a:ext cx="2650006" cy="2650006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30EFD10-5AD6-7D1C-1B1E-E907E14F3993}"/>
                </a:ext>
              </a:extLst>
            </p:cNvPr>
            <p:cNvSpPr txBox="1"/>
            <p:nvPr/>
          </p:nvSpPr>
          <p:spPr>
            <a:xfrm>
              <a:off x="7945418" y="4725127"/>
              <a:ext cx="3178444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Nestor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 — библиотека для работы со словоформами на русском языке. Аналог pymorphy2, но для C#.</a:t>
              </a:r>
            </a:p>
          </p:txBody>
        </p:sp>
      </p:grp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1A4F0F46-C9BA-1D6F-CE30-E567A35DF676}"/>
              </a:ext>
            </a:extLst>
          </p:cNvPr>
          <p:cNvSpPr/>
          <p:nvPr/>
        </p:nvSpPr>
        <p:spPr>
          <a:xfrm>
            <a:off x="1485900" y="1857829"/>
            <a:ext cx="5843814" cy="4009571"/>
          </a:xfrm>
          <a:prstGeom prst="roundRect">
            <a:avLst>
              <a:gd name="adj" fmla="val 101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6891791-C0D8-1815-AEE7-84861BD55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593" y="1894377"/>
            <a:ext cx="1789632" cy="39362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922111-5E26-3758-3AE3-CF6F0DF53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358" y="1921628"/>
            <a:ext cx="814020" cy="33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87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41BD65-34A7-5011-BD1D-E360202E7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820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Вроде всё хорошо, но…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EEB75E-5E42-49E5-EBA2-F1141FB2A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9601200" cy="3581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Пицца маленькая с сыром 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пицца маленький сыр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Где расположена пиццерия 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где располагать пиццерия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Пицца маленькая </a:t>
            </a:r>
            <a:r>
              <a:rPr lang="ru-RU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 сыра 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 пицца маленький </a:t>
            </a:r>
            <a:r>
              <a:rPr lang="ru-RU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 сыр</a:t>
            </a:r>
          </a:p>
        </p:txBody>
      </p:sp>
    </p:spTree>
    <p:extLst>
      <p:ext uri="{BB962C8B-B14F-4D97-AF65-F5344CB8AC3E}">
        <p14:creationId xmlns:p14="http://schemas.microsoft.com/office/powerpoint/2010/main" val="38553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0DEEAF-147D-6464-2468-E3AE01E6B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7724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Немного дичи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3BDACD-EA0E-6A64-E9CD-E796539E5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184" y="1463040"/>
            <a:ext cx="9558616" cy="190926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Пицца, пирог, чебурек</a:t>
            </a:r>
            <a:r>
              <a:rPr lang="en-US" dirty="0"/>
              <a:t>…</a:t>
            </a:r>
            <a:r>
              <a:rPr lang="ru-RU" dirty="0"/>
              <a:t> </a:t>
            </a:r>
            <a:r>
              <a:rPr lang="en-US" dirty="0"/>
              <a:t>— A,B,C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Маленький, большой, средний</a:t>
            </a:r>
            <a:r>
              <a:rPr lang="en-US" dirty="0"/>
              <a:t>… — L,M,N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Без, не, убрать… — </a:t>
            </a:r>
            <a:r>
              <a:rPr lang="en-US" dirty="0"/>
              <a:t>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Сыр, оливки, помидоры</a:t>
            </a:r>
            <a:r>
              <a:rPr lang="en-US" dirty="0"/>
              <a:t>…</a:t>
            </a:r>
            <a:r>
              <a:rPr lang="ru-RU" dirty="0"/>
              <a:t> — </a:t>
            </a:r>
            <a:r>
              <a:rPr lang="en-US" dirty="0"/>
              <a:t>P,Q,R</a:t>
            </a:r>
            <a:endParaRPr lang="ru-RU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C7867A7-B801-9123-BC5B-6A3A37F7C4DF}"/>
              </a:ext>
            </a:extLst>
          </p:cNvPr>
          <p:cNvGrpSpPr/>
          <p:nvPr/>
        </p:nvGrpSpPr>
        <p:grpSpPr>
          <a:xfrm>
            <a:off x="1371600" y="3429000"/>
            <a:ext cx="9601200" cy="2662518"/>
            <a:chOff x="1371600" y="3429000"/>
            <a:chExt cx="9601200" cy="2662518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4621BCD8-7DF1-9A75-59EB-17843535BCA8}"/>
                </a:ext>
              </a:extLst>
            </p:cNvPr>
            <p:cNvSpPr/>
            <p:nvPr/>
          </p:nvSpPr>
          <p:spPr>
            <a:xfrm>
              <a:off x="1371600" y="3429000"/>
              <a:ext cx="9601200" cy="2662518"/>
            </a:xfrm>
            <a:prstGeom prst="roundRect">
              <a:avLst>
                <a:gd name="adj" fmla="val 858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9C0645D9-172C-325E-CB00-213125D27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315"/>
            <a:stretch>
              <a:fillRect/>
            </a:stretch>
          </p:blipFill>
          <p:spPr>
            <a:xfrm>
              <a:off x="1808653" y="3565317"/>
              <a:ext cx="7891335" cy="2493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092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2FFB95-4732-F4F4-335F-D53579080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1"/>
            <a:ext cx="9601200" cy="71395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Применение подхода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3ED26D4-5A49-F8C2-DB5E-F74E4D027159}"/>
              </a:ext>
            </a:extLst>
          </p:cNvPr>
          <p:cNvGrpSpPr/>
          <p:nvPr/>
        </p:nvGrpSpPr>
        <p:grpSpPr>
          <a:xfrm>
            <a:off x="8433897" y="1528131"/>
            <a:ext cx="3048058" cy="4339270"/>
            <a:chOff x="8433897" y="1528131"/>
            <a:chExt cx="3048058" cy="433927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C104F5F-5FC8-D984-C0F8-75281066CA88}"/>
                </a:ext>
              </a:extLst>
            </p:cNvPr>
            <p:cNvGrpSpPr/>
            <p:nvPr/>
          </p:nvGrpSpPr>
          <p:grpSpPr>
            <a:xfrm>
              <a:off x="8607926" y="1528131"/>
              <a:ext cx="2700000" cy="2700000"/>
              <a:chOff x="8468139" y="1455136"/>
              <a:chExt cx="2752565" cy="2752565"/>
            </a:xfrm>
          </p:grpSpPr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DA24EF3F-A330-326A-84D2-A3A5065203AC}"/>
                  </a:ext>
                </a:extLst>
              </p:cNvPr>
              <p:cNvSpPr/>
              <p:nvPr/>
            </p:nvSpPr>
            <p:spPr>
              <a:xfrm>
                <a:off x="8468139" y="1455136"/>
                <a:ext cx="2752565" cy="2752565"/>
              </a:xfrm>
              <a:prstGeom prst="roundRect">
                <a:avLst>
                  <a:gd name="adj" fmla="val 1281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RU"/>
              </a:p>
            </p:txBody>
          </p:sp>
          <p:pic>
            <p:nvPicPr>
              <p:cNvPr id="5" name="Рисунок 4" descr="Изображение выглядит как шаблон, прямоугольный, Симметрия, искусств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949AF686-6DF0-2269-50E9-7B7022F3AE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578242" y="1565239"/>
                <a:ext cx="2532360" cy="2532360"/>
              </a:xfrm>
              <a:prstGeom prst="roundRect">
                <a:avLst>
                  <a:gd name="adj" fmla="val 18738"/>
                </a:avLst>
              </a:prstGeom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A0635D0-E36D-93AD-2B2C-BA2DC40899C8}"/>
                </a:ext>
              </a:extLst>
            </p:cNvPr>
            <p:cNvSpPr txBox="1"/>
            <p:nvPr/>
          </p:nvSpPr>
          <p:spPr>
            <a:xfrm>
              <a:off x="8433897" y="4390073"/>
              <a:ext cx="3048058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Hors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 — библиотека .NET Core для распознавания 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даты и времени </a:t>
              </a:r>
              <a:b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в естественной речи </a:t>
              </a:r>
              <a:b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на русском языке.</a:t>
              </a:r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0BBC5B6-D327-5C3B-11D4-61AB15785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806" y="1510522"/>
            <a:ext cx="6773940" cy="4356879"/>
          </a:xfrm>
          <a:prstGeom prst="roundRect">
            <a:avLst>
              <a:gd name="adj" fmla="val 3728"/>
            </a:avLst>
          </a:prstGeom>
        </p:spPr>
      </p:pic>
    </p:spTree>
    <p:extLst>
      <p:ext uri="{BB962C8B-B14F-4D97-AF65-F5344CB8AC3E}">
        <p14:creationId xmlns:p14="http://schemas.microsoft.com/office/powerpoint/2010/main" val="2195787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9A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8D0FF7C-BD02-408C-DC3A-DDC0C52C7C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599" y="2590800"/>
            <a:ext cx="5133109" cy="209550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набор текстов и заданный входной текст. Нужно среди набора найти те, которые по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смыслу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ближе всего к заданному.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3834B8A-9998-24F4-86B7-A913EE89A869}"/>
              </a:ext>
            </a:extLst>
          </p:cNvPr>
          <p:cNvSpPr txBox="1">
            <a:spLocks/>
          </p:cNvSpPr>
          <p:nvPr/>
        </p:nvSpPr>
        <p:spPr>
          <a:xfrm>
            <a:off x="1398494" y="685800"/>
            <a:ext cx="6702357" cy="1600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 близких</a:t>
            </a:r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смыслу понятий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80618A2-C724-174E-00D7-3AD563615143}"/>
              </a:ext>
            </a:extLst>
          </p:cNvPr>
          <p:cNvSpPr/>
          <p:nvPr/>
        </p:nvSpPr>
        <p:spPr>
          <a:xfrm>
            <a:off x="8293499" y="486138"/>
            <a:ext cx="2559030" cy="5637890"/>
          </a:xfrm>
          <a:prstGeom prst="roundRect">
            <a:avLst>
              <a:gd name="adj" fmla="val 135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527CAFE-C253-DD33-0584-16380D7845D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91"/>
          <a:stretch/>
        </p:blipFill>
        <p:spPr bwMode="auto">
          <a:xfrm>
            <a:off x="8293499" y="636325"/>
            <a:ext cx="2569122" cy="5487703"/>
          </a:xfrm>
          <a:prstGeom prst="roundRect">
            <a:avLst>
              <a:gd name="adj" fmla="val 2434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6D6F29-44A8-744A-A812-AEC4330A8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052" y="273598"/>
            <a:ext cx="2777923" cy="621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693F5-E441-2966-5F19-9275F034B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6947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Вектора и косинусное 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расстояние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6CF89E78-EDAD-027F-E7D6-12E8AEA9660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001234" y="685801"/>
            <a:ext cx="4699986" cy="5292112"/>
          </a:xfrm>
          <a:prstGeom prst="roundRect">
            <a:avLst>
              <a:gd name="adj" fmla="val 4796"/>
            </a:avLst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8CD289AC-24AD-67F8-3492-B547751BA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7800" y="2286000"/>
            <a:ext cx="4601840" cy="35814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Очень непредсказуемо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Сложно хранить 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 долго считать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Неопределённый 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тип связи между словами</a:t>
            </a:r>
          </a:p>
        </p:txBody>
      </p:sp>
    </p:spTree>
    <p:extLst>
      <p:ext uri="{BB962C8B-B14F-4D97-AF65-F5344CB8AC3E}">
        <p14:creationId xmlns:p14="http://schemas.microsoft.com/office/powerpoint/2010/main" val="281636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693F5-E441-2966-5F19-9275F034B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6947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Вектора и косинусное 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расстояние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D289AC-24AD-67F8-3492-B547751BA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7800" y="2286000"/>
            <a:ext cx="4601840" cy="35814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Очень непредсказуемо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Сложно хранить 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 долго считать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Неопределённый 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тип связи между словами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Есть исследование об ограниченности </a:t>
            </a:r>
            <a:r>
              <a:rPr lang="ru-RU" sz="2400" dirty="0" err="1"/>
              <a:t>эмбеддингов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4F1668-F779-29DA-310D-1F4C9CA98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1825" y="780766"/>
            <a:ext cx="5040195" cy="3410006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аблон, прямоугольный, пиксел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530C372-7258-7D06-4784-F3A158363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748" y="4391527"/>
            <a:ext cx="2063415" cy="2063415"/>
          </a:xfrm>
          <a:prstGeom prst="roundRect">
            <a:avLst>
              <a:gd name="adj" fmla="val 11546"/>
            </a:avLst>
          </a:prstGeom>
        </p:spPr>
      </p:pic>
    </p:spTree>
    <p:extLst>
      <p:ext uri="{BB962C8B-B14F-4D97-AF65-F5344CB8AC3E}">
        <p14:creationId xmlns:p14="http://schemas.microsoft.com/office/powerpoint/2010/main" val="30193437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3C4C89-7727-E332-7C58-D919B325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0010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Нам нужен тезаурус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1A0255-2512-0802-9F6E-CB2BDD61EC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598" y="1867923"/>
            <a:ext cx="6306209" cy="358140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Тезаурус — 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это специальный словарь. 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Тезаурус русского языка содержит описание взаимоотношений 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между словами.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61DD7D9-039E-04CD-04F6-1668CF5259F5}"/>
              </a:ext>
            </a:extLst>
          </p:cNvPr>
          <p:cNvGrpSpPr/>
          <p:nvPr/>
        </p:nvGrpSpPr>
        <p:grpSpPr>
          <a:xfrm>
            <a:off x="8120400" y="1485900"/>
            <a:ext cx="2700000" cy="2700000"/>
            <a:chOff x="7849284" y="1660634"/>
            <a:chExt cx="3035743" cy="2999389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E3AF03D-78F3-0370-1789-F9407D107A37}"/>
                </a:ext>
              </a:extLst>
            </p:cNvPr>
            <p:cNvSpPr/>
            <p:nvPr/>
          </p:nvSpPr>
          <p:spPr>
            <a:xfrm>
              <a:off x="7849284" y="1660634"/>
              <a:ext cx="3035743" cy="299938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/>
            </a:p>
          </p:txBody>
        </p:sp>
        <p:pic>
          <p:nvPicPr>
            <p:cNvPr id="6" name="Рисунок 5" descr="Изображение выглядит как шаблон, прямоугольный, пиксел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1345434-F573-1571-BA39-3F857DDFE7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1" t="599" r="7" b="599"/>
            <a:stretch/>
          </p:blipFill>
          <p:spPr>
            <a:xfrm>
              <a:off x="7970714" y="1780610"/>
              <a:ext cx="2792884" cy="2759438"/>
            </a:xfrm>
            <a:prstGeom prst="roundRect">
              <a:avLst>
                <a:gd name="adj" fmla="val 14762"/>
              </a:avLst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2A1B2FE-A559-AF83-1FF9-0B897160A30A}"/>
              </a:ext>
            </a:extLst>
          </p:cNvPr>
          <p:cNvSpPr txBox="1"/>
          <p:nvPr/>
        </p:nvSpPr>
        <p:spPr>
          <a:xfrm>
            <a:off x="8174400" y="4293900"/>
            <a:ext cx="25919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РуТез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машино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читаемый тезаурус от ООО «Лаборатория информационных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исследований»</a:t>
            </a:r>
          </a:p>
        </p:txBody>
      </p:sp>
    </p:spTree>
    <p:extLst>
      <p:ext uri="{BB962C8B-B14F-4D97-AF65-F5344CB8AC3E}">
        <p14:creationId xmlns:p14="http://schemas.microsoft.com/office/powerpoint/2010/main" val="291529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2288B42-F863-0B5C-15FC-F44DDB1A3F38}"/>
              </a:ext>
            </a:extLst>
          </p:cNvPr>
          <p:cNvSpPr/>
          <p:nvPr/>
        </p:nvSpPr>
        <p:spPr>
          <a:xfrm>
            <a:off x="1371600" y="2007083"/>
            <a:ext cx="9601200" cy="3484179"/>
          </a:xfrm>
          <a:prstGeom prst="roundRect">
            <a:avLst>
              <a:gd name="adj" fmla="val 89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4CE399-4049-D896-4E23-8F424B36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Типы взаимоотношений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C1F5264-BAF0-F005-35EC-8ACE457C0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6856" y="2208032"/>
            <a:ext cx="9270125" cy="3082966"/>
          </a:xfrm>
        </p:spPr>
      </p:pic>
    </p:spTree>
    <p:extLst>
      <p:ext uri="{BB962C8B-B14F-4D97-AF65-F5344CB8AC3E}">
        <p14:creationId xmlns:p14="http://schemas.microsoft.com/office/powerpoint/2010/main" val="1002636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070AA7B-FDDE-A13A-5352-CE413D1BBF7C}"/>
              </a:ext>
            </a:extLst>
          </p:cNvPr>
          <p:cNvSpPr/>
          <p:nvPr/>
        </p:nvSpPr>
        <p:spPr>
          <a:xfrm>
            <a:off x="6273383" y="2171700"/>
            <a:ext cx="4800600" cy="3695700"/>
          </a:xfrm>
          <a:prstGeom prst="roundRect">
            <a:avLst>
              <a:gd name="adj" fmla="val 8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649A9EB-B424-3392-EAB8-AEA997CF5B5F}"/>
              </a:ext>
            </a:extLst>
          </p:cNvPr>
          <p:cNvSpPr/>
          <p:nvPr/>
        </p:nvSpPr>
        <p:spPr>
          <a:xfrm>
            <a:off x="1371600" y="2171700"/>
            <a:ext cx="4800600" cy="3695700"/>
          </a:xfrm>
          <a:prstGeom prst="roundRect">
            <a:avLst>
              <a:gd name="adj" fmla="val 8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7B9293-23F5-0195-B9AD-7EB9CA755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61048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Поиск близких понятий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6C0004D-7B7D-BE44-8342-E2EA0B6A87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206"/>
          <a:stretch>
            <a:fillRect/>
          </a:stretch>
        </p:blipFill>
        <p:spPr>
          <a:xfrm>
            <a:off x="1645920" y="2515913"/>
            <a:ext cx="4350067" cy="2668905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5A256802-1888-5A60-254B-13DB05A120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2018" t="1872" b="1584"/>
          <a:stretch>
            <a:fillRect/>
          </a:stretch>
        </p:blipFill>
        <p:spPr>
          <a:xfrm>
            <a:off x="6528720" y="2400300"/>
            <a:ext cx="4302190" cy="3129464"/>
          </a:xfrm>
        </p:spPr>
      </p:pic>
    </p:spTree>
    <p:extLst>
      <p:ext uri="{BB962C8B-B14F-4D97-AF65-F5344CB8AC3E}">
        <p14:creationId xmlns:p14="http://schemas.microsoft.com/office/powerpoint/2010/main" val="244164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1877E09-5A3D-FE28-B045-14FCD50C7B7D}"/>
              </a:ext>
            </a:extLst>
          </p:cNvPr>
          <p:cNvSpPr/>
          <p:nvPr/>
        </p:nvSpPr>
        <p:spPr>
          <a:xfrm>
            <a:off x="1568728" y="1613141"/>
            <a:ext cx="2351227" cy="4754118"/>
          </a:xfrm>
          <a:prstGeom prst="roundRect">
            <a:avLst>
              <a:gd name="adj" fmla="val 131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7416C-7E21-818C-0123-2E7A3DE5A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7724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Немного дичи</a:t>
            </a:r>
          </a:p>
        </p:txBody>
      </p:sp>
      <p:pic>
        <p:nvPicPr>
          <p:cNvPr id="5" name="Объект 4" descr="Изображение выглядит как текст, снимок экрана, Веб-сайт, веб-стран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13DA968-E3B3-DEBA-E174-3FE3EA7A77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7446" t="11447" b="1282"/>
          <a:stretch>
            <a:fillRect/>
          </a:stretch>
        </p:blipFill>
        <p:spPr>
          <a:xfrm>
            <a:off x="1568727" y="1888994"/>
            <a:ext cx="2293187" cy="4255794"/>
          </a:xfr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DDB4925D-83EF-89FE-2CF9-3DC8B7BE9096}"/>
              </a:ext>
            </a:extLst>
          </p:cNvPr>
          <p:cNvGrpSpPr/>
          <p:nvPr/>
        </p:nvGrpSpPr>
        <p:grpSpPr>
          <a:xfrm>
            <a:off x="7875852" y="1762326"/>
            <a:ext cx="2700000" cy="2700000"/>
            <a:chOff x="7685764" y="2026920"/>
            <a:chExt cx="2425976" cy="2476500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FB6CECDB-A18A-2508-6C07-8CA670A3B217}"/>
                </a:ext>
              </a:extLst>
            </p:cNvPr>
            <p:cNvSpPr/>
            <p:nvPr/>
          </p:nvSpPr>
          <p:spPr>
            <a:xfrm>
              <a:off x="7685764" y="2026920"/>
              <a:ext cx="2425976" cy="24765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>
                <a:solidFill>
                  <a:schemeClr val="bg1"/>
                </a:solidFill>
              </a:endParaRPr>
            </a:p>
          </p:txBody>
        </p:sp>
        <p:pic>
          <p:nvPicPr>
            <p:cNvPr id="7" name="Рисунок 6" descr="Изображение выглядит как шаблон, шов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15624C5-B87D-F6CE-C73C-D5050D1C5A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20" r="1020"/>
            <a:stretch/>
          </p:blipFill>
          <p:spPr>
            <a:xfrm>
              <a:off x="7782803" y="2125980"/>
              <a:ext cx="2231898" cy="2278380"/>
            </a:xfrm>
            <a:prstGeom prst="roundRect">
              <a:avLst>
                <a:gd name="adj" fmla="val 11647"/>
              </a:avLst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965DB21-E392-CFE3-B23A-9377A887CE0D}"/>
              </a:ext>
            </a:extLst>
          </p:cNvPr>
          <p:cNvSpPr txBox="1"/>
          <p:nvPr/>
        </p:nvSpPr>
        <p:spPr>
          <a:xfrm>
            <a:off x="7956311" y="4570326"/>
            <a:ext cx="25115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Nestor.Thesaurus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— модуль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Nestor'а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работы с тезаурусом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2A75B-4551-9066-471B-6C074097D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814" y="1383768"/>
            <a:ext cx="2564869" cy="5212863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6DEC0D8-3935-89E1-5690-FFD6F924EF65}"/>
              </a:ext>
            </a:extLst>
          </p:cNvPr>
          <p:cNvSpPr/>
          <p:nvPr/>
        </p:nvSpPr>
        <p:spPr>
          <a:xfrm>
            <a:off x="4513406" y="1613141"/>
            <a:ext cx="2351227" cy="4754118"/>
          </a:xfrm>
          <a:prstGeom prst="roundRect">
            <a:avLst>
              <a:gd name="adj" fmla="val 131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6" name="Объект 4" descr="Изображение выглядит как текст, снимок экрана, Веб-сайт, веб-стран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1406E38-8214-9964-225A-2F771D830D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699" t="12373" r="33747" b="1140"/>
          <a:stretch>
            <a:fillRect/>
          </a:stretch>
        </p:blipFill>
        <p:spPr>
          <a:xfrm>
            <a:off x="4513406" y="1816925"/>
            <a:ext cx="2351227" cy="4324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6193A1-B339-DAC3-B0E5-869D7BD5F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334" y="1397487"/>
            <a:ext cx="2564869" cy="521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33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9AA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FBE135-34F5-0426-F67F-4A5939298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F8EC1151-20CE-ED53-9FD8-32E7873B7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8493" y="2606793"/>
            <a:ext cx="5786077" cy="326060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строка или набор строк, </a:t>
            </a:r>
            <a:b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написанных силлабо-тоническим стихом. Нужно определить один из пяти основных стихотворных размеров.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Зачем? Потому что это прикольно </a:t>
            </a:r>
            <a:b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решается алгоритмически.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F62BA8C-E099-52E3-0089-BB30741EC6A9}"/>
              </a:ext>
            </a:extLst>
          </p:cNvPr>
          <p:cNvSpPr/>
          <p:nvPr/>
        </p:nvSpPr>
        <p:spPr>
          <a:xfrm>
            <a:off x="8293499" y="486138"/>
            <a:ext cx="2559030" cy="5637890"/>
          </a:xfrm>
          <a:prstGeom prst="roundRect">
            <a:avLst>
              <a:gd name="adj" fmla="val 135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04DF3555-D587-3432-5B77-DE4E9E6D5D23}"/>
              </a:ext>
            </a:extLst>
          </p:cNvPr>
          <p:cNvSpPr txBox="1">
            <a:spLocks/>
          </p:cNvSpPr>
          <p:nvPr/>
        </p:nvSpPr>
        <p:spPr>
          <a:xfrm>
            <a:off x="1398494" y="685800"/>
            <a:ext cx="6702357" cy="1600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</a:t>
            </a:r>
            <a:b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стихотворного размера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EED5BE89-AE95-91B8-7577-88CB5DA237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6592"/>
          <a:stretch/>
        </p:blipFill>
        <p:spPr>
          <a:xfrm>
            <a:off x="8394114" y="953328"/>
            <a:ext cx="2458413" cy="1053922"/>
          </a:xfrm>
          <a:prstGeom prst="rect">
            <a:avLst/>
          </a:prstGeom>
        </p:spPr>
      </p:pic>
      <p:pic>
        <p:nvPicPr>
          <p:cNvPr id="5" name="Рисунок 6">
            <a:extLst>
              <a:ext uri="{FF2B5EF4-FFF2-40B4-BE49-F238E27FC236}">
                <a16:creationId xmlns:a16="http://schemas.microsoft.com/office/drawing/2014/main" id="{3B08DA85-9AF0-6C53-CC9C-56ED525FA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14" y="3121193"/>
            <a:ext cx="2458414" cy="2476624"/>
          </a:xfrm>
          <a:prstGeom prst="rect">
            <a:avLst/>
          </a:prstGeom>
        </p:spPr>
      </p:pic>
      <p:pic>
        <p:nvPicPr>
          <p:cNvPr id="6" name="Рисунок 7">
            <a:extLst>
              <a:ext uri="{FF2B5EF4-FFF2-40B4-BE49-F238E27FC236}">
                <a16:creationId xmlns:a16="http://schemas.microsoft.com/office/drawing/2014/main" id="{078E3C3C-8388-0ECD-2BF9-21D886D90B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490"/>
          <a:stretch/>
        </p:blipFill>
        <p:spPr>
          <a:xfrm>
            <a:off x="8374485" y="1473702"/>
            <a:ext cx="2458414" cy="14448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E9BEB4-A80C-5A0B-814D-29B8EF6E0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270" y="283097"/>
            <a:ext cx="2777923" cy="610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6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текст, снимок экрана, Шрифт, докум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B18F3C3-2FE3-C509-1EEF-FF726C918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4049" y="461545"/>
            <a:ext cx="5808100" cy="5609149"/>
          </a:xfrm>
          <a:prstGeom prst="roundRect">
            <a:avLst>
              <a:gd name="adj" fmla="val 3981"/>
            </a:avLst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3C86D0-1827-EE12-60F8-DB079213E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713" y="461545"/>
            <a:ext cx="4029977" cy="1470794"/>
          </a:xfrm>
          <a:prstGeom prst="roundRect">
            <a:avLst>
              <a:gd name="adj" fmla="val 10833"/>
            </a:avLst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067163B-B0AA-AC2B-8D51-5497555A5F70}"/>
              </a:ext>
            </a:extLst>
          </p:cNvPr>
          <p:cNvGrpSpPr/>
          <p:nvPr/>
        </p:nvGrpSpPr>
        <p:grpSpPr>
          <a:xfrm>
            <a:off x="7749701" y="2514600"/>
            <a:ext cx="2700000" cy="3226695"/>
            <a:chOff x="7749701" y="2514600"/>
            <a:chExt cx="2700000" cy="322669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D5EE651-D551-F77A-1765-2BA354860C08}"/>
                </a:ext>
              </a:extLst>
            </p:cNvPr>
            <p:cNvGrpSpPr/>
            <p:nvPr/>
          </p:nvGrpSpPr>
          <p:grpSpPr>
            <a:xfrm>
              <a:off x="7749701" y="2514600"/>
              <a:ext cx="2700000" cy="2700000"/>
              <a:chOff x="7647527" y="2471744"/>
              <a:chExt cx="3105789" cy="3105789"/>
            </a:xfrm>
          </p:grpSpPr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77D32CCB-FFA8-B982-32DA-05D496A8C091}"/>
                  </a:ext>
                </a:extLst>
              </p:cNvPr>
              <p:cNvSpPr/>
              <p:nvPr/>
            </p:nvSpPr>
            <p:spPr>
              <a:xfrm>
                <a:off x="7647527" y="2471744"/>
                <a:ext cx="3105789" cy="310578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RU"/>
              </a:p>
            </p:txBody>
          </p:sp>
          <p:pic>
            <p:nvPicPr>
              <p:cNvPr id="9" name="Рисунок 8" descr="Изображение выглядит как шаблон, пиксель, шов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EB10DAAF-D10D-39FB-692C-75FE762742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71756" y="2595976"/>
                <a:ext cx="2857326" cy="2857326"/>
              </a:xfrm>
              <a:prstGeom prst="roundRect">
                <a:avLst>
                  <a:gd name="adj" fmla="val 13320"/>
                </a:avLst>
              </a:prstGeom>
            </p:spPr>
          </p:pic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3CAE7FF-9751-7DAF-E53C-5698E4B40764}"/>
                </a:ext>
              </a:extLst>
            </p:cNvPr>
            <p:cNvSpPr txBox="1"/>
            <p:nvPr/>
          </p:nvSpPr>
          <p:spPr>
            <a:xfrm>
              <a:off x="8133179" y="5371963"/>
              <a:ext cx="193304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Nestor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Poetry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605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A4F7DDA-F3E5-74A4-D39D-9CD74851F9B0}"/>
              </a:ext>
            </a:extLst>
          </p:cNvPr>
          <p:cNvSpPr/>
          <p:nvPr/>
        </p:nvSpPr>
        <p:spPr>
          <a:xfrm>
            <a:off x="1207477" y="3593958"/>
            <a:ext cx="10363200" cy="871036"/>
          </a:xfrm>
          <a:prstGeom prst="roundRect">
            <a:avLst>
              <a:gd name="adj" fmla="val 9468"/>
            </a:avLst>
          </a:prstGeom>
          <a:solidFill>
            <a:srgbClr val="19AA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66577E-5AE0-1E75-06FC-3C043F4AD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10158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Разметка строки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966F93-659C-16DD-1986-B9C149788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33779"/>
            <a:ext cx="8046068" cy="1849978"/>
          </a:xfrm>
        </p:spPr>
        <p:txBody>
          <a:bodyPr>
            <a:noAutofit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ru-RU" sz="1600" dirty="0"/>
              <a:t>Приш</a:t>
            </a:r>
            <a:r>
              <a:rPr lang="ru-RU" sz="1600" dirty="0">
                <a:solidFill>
                  <a:srgbClr val="00B050"/>
                </a:solidFill>
              </a:rPr>
              <a:t>ё</a:t>
            </a:r>
            <a:r>
              <a:rPr lang="ru-RU" sz="1600" dirty="0"/>
              <a:t>л, ув</a:t>
            </a:r>
            <a:r>
              <a:rPr lang="ru-RU" sz="1600" dirty="0">
                <a:solidFill>
                  <a:srgbClr val="00B050"/>
                </a:solidFill>
              </a:rPr>
              <a:t>и</a:t>
            </a:r>
            <a:r>
              <a:rPr lang="ru-RU" sz="1600" dirty="0"/>
              <a:t>дел, побед</a:t>
            </a:r>
            <a:r>
              <a:rPr lang="ru-RU" sz="1600" dirty="0">
                <a:solidFill>
                  <a:srgbClr val="00B050"/>
                </a:solidFill>
              </a:rPr>
              <a:t>и</a:t>
            </a:r>
            <a:r>
              <a:rPr lang="ru-RU" sz="1600" dirty="0"/>
              <a:t>л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sz="1600" dirty="0"/>
              <a:t>— | — | — — — |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ru-RU" sz="1600" dirty="0"/>
              <a:t>Приш</a:t>
            </a:r>
            <a:r>
              <a:rPr lang="ru-RU" sz="1600" dirty="0">
                <a:solidFill>
                  <a:srgbClr val="00B050"/>
                </a:solidFill>
              </a:rPr>
              <a:t>ё</a:t>
            </a:r>
            <a:r>
              <a:rPr lang="ru-RU" sz="1600" dirty="0"/>
              <a:t>л, сд</a:t>
            </a:r>
            <a:r>
              <a:rPr lang="ru-RU" sz="1600" dirty="0">
                <a:solidFill>
                  <a:srgbClr val="FF0000"/>
                </a:solidFill>
              </a:rPr>
              <a:t>е</a:t>
            </a:r>
            <a:r>
              <a:rPr lang="ru-RU" sz="1600" dirty="0"/>
              <a:t>лал и побед</a:t>
            </a:r>
            <a:r>
              <a:rPr lang="ru-RU" sz="1600" dirty="0">
                <a:solidFill>
                  <a:srgbClr val="00B050"/>
                </a:solidFill>
              </a:rPr>
              <a:t>и</a:t>
            </a:r>
            <a:r>
              <a:rPr lang="ru-RU" sz="1600" dirty="0"/>
              <a:t>л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ru-RU" sz="1600" dirty="0"/>
              <a:t>— </a:t>
            </a:r>
            <a:r>
              <a:rPr lang="en-US" sz="1600" dirty="0"/>
              <a:t>| | — ? — — |</a:t>
            </a:r>
            <a:endParaRPr lang="ru-RU" sz="1600" dirty="0"/>
          </a:p>
          <a:p>
            <a:pPr marL="0" indent="0">
              <a:buClr>
                <a:schemeClr val="bg1"/>
              </a:buClr>
              <a:buNone/>
            </a:pPr>
            <a:r>
              <a:rPr lang="ru-RU" sz="1600" dirty="0"/>
              <a:t>Безударная буква может стоять под ударной долей, но не наоборот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CF2CEEF-7FBE-0C72-ECAD-A11A4C066D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945547"/>
              </p:ext>
            </p:extLst>
          </p:nvPr>
        </p:nvGraphicFramePr>
        <p:xfrm>
          <a:off x="1207477" y="3684353"/>
          <a:ext cx="10363200" cy="2175462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3454400">
                  <a:extLst>
                    <a:ext uri="{9D8B030D-6E8A-4147-A177-3AD203B41FA5}">
                      <a16:colId xmlns:a16="http://schemas.microsoft.com/office/drawing/2014/main" val="1057273562"/>
                    </a:ext>
                  </a:extLst>
                </a:gridCol>
                <a:gridCol w="2289641">
                  <a:extLst>
                    <a:ext uri="{9D8B030D-6E8A-4147-A177-3AD203B41FA5}">
                      <a16:colId xmlns:a16="http://schemas.microsoft.com/office/drawing/2014/main" val="1728393508"/>
                    </a:ext>
                  </a:extLst>
                </a:gridCol>
                <a:gridCol w="4619159">
                  <a:extLst>
                    <a:ext uri="{9D8B030D-6E8A-4147-A177-3AD203B41FA5}">
                      <a16:colId xmlns:a16="http://schemas.microsoft.com/office/drawing/2014/main" val="2939980345"/>
                    </a:ext>
                  </a:extLst>
                </a:gridCol>
              </a:tblGrid>
              <a:tr h="30828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Название размера</a:t>
                      </a:r>
                      <a:endParaRPr lang="en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AA1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Схема</a:t>
                      </a:r>
                      <a:endParaRPr lang="en-GB" sz="1600" b="0" kern="1200" dirty="0">
                        <a:solidFill>
                          <a:schemeClr val="tx1"/>
                        </a:solidFill>
                        <a:effectLst/>
                        <a:highlight>
                          <a:srgbClr val="EFEDE3"/>
                        </a:highligh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AA1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Пример</a:t>
                      </a:r>
                      <a:endParaRPr lang="en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AA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90668"/>
                  </a:ext>
                </a:extLst>
              </a:tr>
              <a:tr h="308285">
                <a:tc>
                  <a:txBody>
                    <a:bodyPr/>
                    <a:lstStyle/>
                    <a:p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Хорей</a:t>
                      </a:r>
                      <a:endParaRPr lang="en-GB" sz="1600" b="0" kern="1200" dirty="0">
                        <a:solidFill>
                          <a:schemeClr val="dk1"/>
                        </a:solidFill>
                        <a:effectLst/>
                        <a:highlight>
                          <a:srgbClr val="EFEDE3"/>
                        </a:highligh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| — | — | — | — </a:t>
                      </a:r>
                      <a:endParaRPr lang="en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ря мгл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ю н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 кр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ет</a:t>
                      </a: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521905"/>
                  </a:ext>
                </a:extLst>
              </a:tr>
              <a:tr h="308285">
                <a:tc>
                  <a:txBody>
                    <a:bodyPr/>
                    <a:lstStyle/>
                    <a:p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Ямб</a:t>
                      </a:r>
                      <a:endParaRPr lang="en-GB" sz="1600" b="0" kern="1200" dirty="0">
                        <a:solidFill>
                          <a:schemeClr val="dk1"/>
                        </a:solidFill>
                        <a:effectLst/>
                        <a:highlight>
                          <a:srgbClr val="EFEDE3"/>
                        </a:highligh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— | — | — | — | </a:t>
                      </a:r>
                      <a:endParaRPr lang="en-RU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Тов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рищ, в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рь: взойд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ё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 он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</a:t>
                      </a:r>
                      <a:endParaRPr lang="en-RU"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1735034"/>
                  </a:ext>
                </a:extLst>
              </a:tr>
              <a:tr h="417171">
                <a:tc>
                  <a:txBody>
                    <a:bodyPr/>
                    <a:lstStyle/>
                    <a:p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Дактиль</a:t>
                      </a:r>
                      <a:endParaRPr lang="en-RU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| — — | — — 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Тучки небесные, в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чные стр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нники</a:t>
                      </a: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874626"/>
                  </a:ext>
                </a:extLst>
              </a:tr>
              <a:tr h="417171">
                <a:tc>
                  <a:txBody>
                    <a:bodyPr/>
                    <a:lstStyle/>
                    <a:p>
                      <a:r>
                        <a:rPr 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Амфибрахий</a:t>
                      </a:r>
                      <a:endParaRPr lang="en-RU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— | — — | — 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Есть ж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нщины в р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сских сел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ньях</a:t>
                      </a: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053697"/>
                  </a:ext>
                </a:extLst>
              </a:tr>
              <a:tr h="308285">
                <a:tc>
                  <a:txBody>
                    <a:bodyPr/>
                    <a:lstStyle/>
                    <a:p>
                      <a:r>
                        <a:rPr 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Анапест</a:t>
                      </a:r>
                      <a:endParaRPr lang="en-RU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— — | — — |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зар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 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 е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ё</a:t>
                      </a:r>
                      <a:r>
                        <a:rPr lang="ru-RU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не буд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</a:t>
                      </a: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395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946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C256B36-CF92-36A6-6985-D80B88BD2B55}"/>
              </a:ext>
            </a:extLst>
          </p:cNvPr>
          <p:cNvSpPr/>
          <p:nvPr/>
        </p:nvSpPr>
        <p:spPr>
          <a:xfrm>
            <a:off x="1485900" y="685799"/>
            <a:ext cx="5499298" cy="5684005"/>
          </a:xfrm>
          <a:prstGeom prst="roundRect">
            <a:avLst>
              <a:gd name="adj" fmla="val 539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6EA4A0A-EDC3-61DC-616E-DE9FEE21F1E9}"/>
              </a:ext>
            </a:extLst>
          </p:cNvPr>
          <p:cNvSpPr/>
          <p:nvPr/>
        </p:nvSpPr>
        <p:spPr>
          <a:xfrm>
            <a:off x="7485681" y="1287926"/>
            <a:ext cx="3726110" cy="3454555"/>
          </a:xfrm>
          <a:prstGeom prst="roundRect">
            <a:avLst>
              <a:gd name="adj" fmla="val 71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5D177E-CF4C-E972-B32E-D052BEFD47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207"/>
          <a:stretch>
            <a:fillRect/>
          </a:stretch>
        </p:blipFill>
        <p:spPr>
          <a:xfrm>
            <a:off x="1609886" y="809786"/>
            <a:ext cx="2194561" cy="14113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7D1214-A8FB-DB0B-F7AF-C0BC74E594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37"/>
          <a:stretch/>
        </p:blipFill>
        <p:spPr>
          <a:xfrm>
            <a:off x="3804447" y="809786"/>
            <a:ext cx="3029918" cy="5560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E9293E-EC91-DC43-DB7C-03332E03176F}"/>
              </a:ext>
            </a:extLst>
          </p:cNvPr>
          <p:cNvSpPr txBox="1"/>
          <p:nvPr/>
        </p:nvSpPr>
        <p:spPr>
          <a:xfrm>
            <a:off x="7852421" y="1622885"/>
            <a:ext cx="2871651" cy="259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</a:t>
            </a:r>
            <a:r>
              <a:rPr lang="ru-RU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гр</a:t>
            </a:r>
            <a:r>
              <a:rPr lang="ru-RU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мм</a:t>
            </a:r>
            <a:r>
              <a:rPr lang="ru-RU" sz="2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бр</a:t>
            </a:r>
            <a:r>
              <a:rPr lang="ru-RU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нд</a:t>
            </a:r>
            <a:r>
              <a:rPr lang="ru-RU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шм</a:t>
            </a:r>
            <a:r>
              <a:rPr lang="ru-RU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</a:p>
        </p:txBody>
      </p:sp>
    </p:spTree>
    <p:extLst>
      <p:ext uri="{BB962C8B-B14F-4D97-AF65-F5344CB8AC3E}">
        <p14:creationId xmlns:p14="http://schemas.microsoft.com/office/powerpoint/2010/main" val="194383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C8605F0-CABE-B8D6-319E-E81BB419E4B6}"/>
              </a:ext>
            </a:extLst>
          </p:cNvPr>
          <p:cNvSpPr/>
          <p:nvPr/>
        </p:nvSpPr>
        <p:spPr>
          <a:xfrm>
            <a:off x="1123309" y="690366"/>
            <a:ext cx="7160080" cy="801728"/>
          </a:xfrm>
          <a:prstGeom prst="roundRect">
            <a:avLst/>
          </a:prstGeom>
          <a:solidFill>
            <a:srgbClr val="19AA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B35BBE2-7713-B935-ED18-89DC23ABCC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1"/>
          <a:stretch>
            <a:fillRect/>
          </a:stretch>
        </p:blipFill>
        <p:spPr bwMode="auto">
          <a:xfrm>
            <a:off x="8553823" y="692508"/>
            <a:ext cx="2739098" cy="5200650"/>
          </a:xfrm>
          <a:prstGeom prst="roundRect">
            <a:avLst>
              <a:gd name="adj" fmla="val 509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88739F8-F548-BD6C-CB5C-B3F48B8210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439636"/>
              </p:ext>
            </p:extLst>
          </p:nvPr>
        </p:nvGraphicFramePr>
        <p:xfrm>
          <a:off x="1123310" y="804682"/>
          <a:ext cx="7160079" cy="4996036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386693">
                  <a:extLst>
                    <a:ext uri="{9D8B030D-6E8A-4147-A177-3AD203B41FA5}">
                      <a16:colId xmlns:a16="http://schemas.microsoft.com/office/drawing/2014/main" val="1057273562"/>
                    </a:ext>
                  </a:extLst>
                </a:gridCol>
                <a:gridCol w="2386693">
                  <a:extLst>
                    <a:ext uri="{9D8B030D-6E8A-4147-A177-3AD203B41FA5}">
                      <a16:colId xmlns:a16="http://schemas.microsoft.com/office/drawing/2014/main" val="1728393508"/>
                    </a:ext>
                  </a:extLst>
                </a:gridCol>
                <a:gridCol w="2386693">
                  <a:extLst>
                    <a:ext uri="{9D8B030D-6E8A-4147-A177-3AD203B41FA5}">
                      <a16:colId xmlns:a16="http://schemas.microsoft.com/office/drawing/2014/main" val="2939980345"/>
                    </a:ext>
                  </a:extLst>
                </a:gridCol>
              </a:tblGrid>
              <a:tr h="976381">
                <a:tc>
                  <a:txBody>
                    <a:bodyPr/>
                    <a:lstStyle/>
                    <a:p>
                      <a:endParaRPr lang="en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AA1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маске слог </a:t>
                      </a:r>
                      <a:r>
                        <a:rPr lang="en-GB" sz="1400" b="0" kern="12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EFEDE3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CanBeStressed</a:t>
                      </a:r>
                      <a:endParaRPr lang="en-GB" sz="1400" b="0" kern="1200" dirty="0">
                        <a:solidFill>
                          <a:schemeClr val="tx1"/>
                        </a:solidFill>
                        <a:effectLst/>
                        <a:highlight>
                          <a:srgbClr val="EFEDE3"/>
                        </a:highligh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AA1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маске слог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400" b="0" kern="12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EFEDE3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StrictlyUnstressed</a:t>
                      </a:r>
                      <a:endParaRPr lang="en-GB" sz="1400" b="0" kern="1200" dirty="0">
                        <a:solidFill>
                          <a:schemeClr val="tx1"/>
                        </a:solidFill>
                        <a:effectLst/>
                        <a:highlight>
                          <a:srgbClr val="EFEDE3"/>
                        </a:highligh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AA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90668"/>
                  </a:ext>
                </a:extLst>
              </a:tr>
              <a:tr h="1291561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строке слог</a:t>
                      </a:r>
                    </a:p>
                    <a:p>
                      <a:r>
                        <a:rPr lang="en-GB" sz="1400" kern="1200" dirty="0" err="1">
                          <a:solidFill>
                            <a:schemeClr val="dk1"/>
                          </a:solidFill>
                          <a:effectLst/>
                          <a:highlight>
                            <a:srgbClr val="EFEDE3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StrictlyStressed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highlight>
                          <a:srgbClr val="EFEDE3"/>
                        </a:highligh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Ударный слог в ударной доле, полное 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совпадение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b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штрафуем.</a:t>
                      </a: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Ударный слог не может попадать под безударную долю в размере.</a:t>
                      </a:r>
                      <a:b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+5 к штрафу</a:t>
                      </a: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521905"/>
                  </a:ext>
                </a:extLst>
              </a:tr>
              <a:tr h="1291561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строке слог</a:t>
                      </a:r>
                    </a:p>
                    <a:p>
                      <a:r>
                        <a:rPr lang="en-GB" sz="1400" kern="1200" dirty="0" err="1">
                          <a:solidFill>
                            <a:schemeClr val="dk1"/>
                          </a:solidFill>
                          <a:effectLst/>
                          <a:highlight>
                            <a:srgbClr val="EFEDE3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CanBeStressed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highlight>
                          <a:srgbClr val="EFEDE3"/>
                        </a:highligh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Слог в строке может </a:t>
                      </a:r>
                      <a:b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быть любым независимо от маски.</a:t>
                      </a:r>
                      <a:b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штрафуем.</a:t>
                      </a: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Слог в строке может </a:t>
                      </a:r>
                      <a:b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быть любым независимо от маски.</a:t>
                      </a:r>
                      <a:b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штрафуем.</a:t>
                      </a: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1735034"/>
                  </a:ext>
                </a:extLst>
              </a:tr>
              <a:tr h="1436533">
                <a:tc>
                  <a:txBody>
                    <a:bodyPr/>
                    <a:lstStyle/>
                    <a:p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строке слог</a:t>
                      </a:r>
                    </a:p>
                    <a:p>
                      <a:r>
                        <a:rPr lang="en-GB" sz="1400" kern="1200" dirty="0" err="1">
                          <a:solidFill>
                            <a:schemeClr val="dk1"/>
                          </a:solidFill>
                          <a:effectLst/>
                          <a:highlight>
                            <a:srgbClr val="EFEDE3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StrictlyUnstressed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highlight>
                          <a:srgbClr val="EFEDE3"/>
                        </a:highligh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ударной доле размера находится безударный слог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строки. Возможно, </a:t>
                      </a:r>
                      <a:b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 не слишком хорошо.</a:t>
                      </a:r>
                      <a:b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+2 к штрафу</a:t>
                      </a: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Безударный слог </a:t>
                      </a:r>
                      <a:b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безударной доле, полное совпадение.</a:t>
                      </a:r>
                      <a:b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штрафуем.</a:t>
                      </a:r>
                    </a:p>
                  </a:txBody>
                  <a:tcPr>
                    <a:lnL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A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87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44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98F95-F33A-3906-2F31-2AFD1E9FC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43077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Немного дичи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F8B13E-69B7-259C-8724-1E5468568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48994"/>
            <a:ext cx="4445348" cy="226232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Мор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 и с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лнце; д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нь чуд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сный!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Ещ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ты др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млешь, др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г прел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стный —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&lt;...&gt;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Скольз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по 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треннему сн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гу,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Друг м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лый, предад</a:t>
            </a:r>
            <a:r>
              <a:rPr lang="ru-RU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мся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9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гу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385AA8-E97A-FC5B-7DEB-C3594D1EA233}"/>
              </a:ext>
            </a:extLst>
          </p:cNvPr>
          <p:cNvSpPr txBox="1"/>
          <p:nvPr/>
        </p:nvSpPr>
        <p:spPr>
          <a:xfrm>
            <a:off x="3177821" y="4708841"/>
            <a:ext cx="33167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Весь д</a:t>
            </a:r>
            <a:r>
              <a:rPr lang="ru-RU" dirty="0">
                <a:solidFill>
                  <a:srgbClr val="19A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нь, как т</a:t>
            </a:r>
            <a:r>
              <a:rPr lang="ru-RU" dirty="0">
                <a:solidFill>
                  <a:srgbClr val="19A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нь,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Кот сп</a:t>
            </a:r>
            <a:r>
              <a:rPr lang="ru-RU" dirty="0">
                <a:solidFill>
                  <a:srgbClr val="19A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т, тьма жд</a:t>
            </a:r>
            <a:r>
              <a:rPr lang="ru-RU" dirty="0">
                <a:solidFill>
                  <a:srgbClr val="19A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т,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Погоде лень,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 мир живёт.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D1FA11-0F7F-E8EE-2A29-6FF9DCBC66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2" r="3774"/>
          <a:stretch>
            <a:fillRect/>
          </a:stretch>
        </p:blipFill>
        <p:spPr>
          <a:xfrm>
            <a:off x="6010727" y="748804"/>
            <a:ext cx="5233597" cy="3042398"/>
          </a:xfrm>
          <a:prstGeom prst="roundRect">
            <a:avLst>
              <a:gd name="adj" fmla="val 9764"/>
            </a:avLst>
          </a:prstGeom>
          <a:ln w="19050"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E644EE-4DE6-EBE1-8397-213163B9548C}"/>
              </a:ext>
            </a:extLst>
          </p:cNvPr>
          <p:cNvSpPr txBox="1"/>
          <p:nvPr/>
        </p:nvSpPr>
        <p:spPr>
          <a:xfrm>
            <a:off x="6877813" y="4711340"/>
            <a:ext cx="34374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Мир не страждет,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dirty="0">
                <a:solidFill>
                  <a:srgbClr val="19A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ждь не ль</a:t>
            </a:r>
            <a:r>
              <a:rPr lang="ru-RU" dirty="0">
                <a:solidFill>
                  <a:srgbClr val="19A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 тень,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dirty="0">
                <a:solidFill>
                  <a:srgbClr val="19A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 спит, тьм</a:t>
            </a:r>
            <a:r>
              <a:rPr lang="ru-RU" dirty="0">
                <a:solidFill>
                  <a:srgbClr val="19AA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ждёт,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Вот такой день.</a:t>
            </a:r>
          </a:p>
        </p:txBody>
      </p:sp>
    </p:spTree>
    <p:extLst>
      <p:ext uri="{BB962C8B-B14F-4D97-AF65-F5344CB8AC3E}">
        <p14:creationId xmlns:p14="http://schemas.microsoft.com/office/powerpoint/2010/main" val="390858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98F95-F33A-3906-2F31-2AFD1E9FC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05665"/>
            <a:ext cx="9601200" cy="696758"/>
          </a:xfrm>
        </p:spPr>
        <p:txBody>
          <a:bodyPr>
            <a:norm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F8004F0-1438-6D61-0739-A3405D6D4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154800"/>
            <a:ext cx="9601200" cy="1848269"/>
          </a:xfrm>
        </p:spPr>
        <p:txBody>
          <a:bodyPr>
            <a:normAutofit/>
          </a:bodyPr>
          <a:lstStyle/>
          <a:p>
            <a:r>
              <a:rPr lang="ru-RU" dirty="0"/>
              <a:t>+ Быстро и не ресурсоёмко</a:t>
            </a:r>
          </a:p>
          <a:p>
            <a:r>
              <a:rPr lang="ru-RU" dirty="0"/>
              <a:t>+ Предсказуемо и идемпотентно</a:t>
            </a:r>
          </a:p>
          <a:p>
            <a:r>
              <a:rPr lang="ru-RU" dirty="0"/>
              <a:t>- Решение хорошо работает в узких кейсах и плохо во всех остальных</a:t>
            </a:r>
          </a:p>
          <a:p>
            <a:r>
              <a:rPr lang="ru-RU" dirty="0"/>
              <a:t>- Нужны словари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86E9635-7CD8-5126-866F-A0192284E22C}"/>
              </a:ext>
            </a:extLst>
          </p:cNvPr>
          <p:cNvGrpSpPr/>
          <p:nvPr/>
        </p:nvGrpSpPr>
        <p:grpSpPr>
          <a:xfrm>
            <a:off x="1163807" y="3179617"/>
            <a:ext cx="2516433" cy="3224968"/>
            <a:chOff x="7945418" y="1856859"/>
            <a:chExt cx="3178444" cy="4073377"/>
          </a:xfrm>
        </p:grpSpPr>
        <p:grpSp>
          <p:nvGrpSpPr>
            <p:cNvPr id="16" name="Group 39">
              <a:extLst>
                <a:ext uri="{FF2B5EF4-FFF2-40B4-BE49-F238E27FC236}">
                  <a16:creationId xmlns:a16="http://schemas.microsoft.com/office/drawing/2014/main" id="{5B228502-7F06-B2C8-86A7-74492AAA0D72}"/>
                </a:ext>
              </a:extLst>
            </p:cNvPr>
            <p:cNvGrpSpPr/>
            <p:nvPr/>
          </p:nvGrpSpPr>
          <p:grpSpPr>
            <a:xfrm>
              <a:off x="8184640" y="1856859"/>
              <a:ext cx="2700000" cy="2700000"/>
              <a:chOff x="7964134" y="1721776"/>
              <a:chExt cx="3008666" cy="2880441"/>
            </a:xfrm>
          </p:grpSpPr>
          <p:sp>
            <p:nvSpPr>
              <p:cNvPr id="18" name="Rounded Rectangle 38">
                <a:extLst>
                  <a:ext uri="{FF2B5EF4-FFF2-40B4-BE49-F238E27FC236}">
                    <a16:creationId xmlns:a16="http://schemas.microsoft.com/office/drawing/2014/main" id="{255E7566-EA1D-5535-EECF-5F877FD8C4B9}"/>
                  </a:ext>
                </a:extLst>
              </p:cNvPr>
              <p:cNvSpPr/>
              <p:nvPr/>
            </p:nvSpPr>
            <p:spPr>
              <a:xfrm>
                <a:off x="7964134" y="1721776"/>
                <a:ext cx="3008666" cy="2880441"/>
              </a:xfrm>
              <a:prstGeom prst="roundRect">
                <a:avLst>
                  <a:gd name="adj" fmla="val 1015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RU"/>
              </a:p>
            </p:txBody>
          </p:sp>
          <p:pic>
            <p:nvPicPr>
              <p:cNvPr id="19" name="Рисунок 18" descr="Изображение выглядит как шаблон, прямоугольный, Симметрия, искусств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BA1FBEAB-E8B8-7214-756E-8FFC7184D0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143464" y="1880411"/>
                <a:ext cx="2650006" cy="2650006"/>
              </a:xfrm>
              <a:prstGeom prst="rect">
                <a:avLst/>
              </a:prstGeom>
            </p:spPr>
          </p:pic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2CA842-CB1E-B5E9-2D2A-6E365D21F589}"/>
                </a:ext>
              </a:extLst>
            </p:cNvPr>
            <p:cNvSpPr txBox="1"/>
            <p:nvPr/>
          </p:nvSpPr>
          <p:spPr>
            <a:xfrm>
              <a:off x="7945418" y="4725127"/>
              <a:ext cx="3178444" cy="12051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Nestor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 — библиотека для работы со словоформами на русском языке. Аналог pymorphy2, но для C#.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EB447B64-932A-F0A7-1677-F338667286A5}"/>
              </a:ext>
            </a:extLst>
          </p:cNvPr>
          <p:cNvGrpSpPr/>
          <p:nvPr/>
        </p:nvGrpSpPr>
        <p:grpSpPr>
          <a:xfrm>
            <a:off x="3618256" y="3179616"/>
            <a:ext cx="2408474" cy="3430962"/>
            <a:chOff x="8433897" y="1528131"/>
            <a:chExt cx="3048058" cy="4342074"/>
          </a:xfrm>
        </p:grpSpPr>
        <p:grpSp>
          <p:nvGrpSpPr>
            <p:cNvPr id="21" name="Group 5">
              <a:extLst>
                <a:ext uri="{FF2B5EF4-FFF2-40B4-BE49-F238E27FC236}">
                  <a16:creationId xmlns:a16="http://schemas.microsoft.com/office/drawing/2014/main" id="{266A8595-CC3D-6A71-1980-1D894C937D4B}"/>
                </a:ext>
              </a:extLst>
            </p:cNvPr>
            <p:cNvGrpSpPr/>
            <p:nvPr/>
          </p:nvGrpSpPr>
          <p:grpSpPr>
            <a:xfrm>
              <a:off x="8607926" y="1528131"/>
              <a:ext cx="2700000" cy="2700000"/>
              <a:chOff x="8468139" y="1455136"/>
              <a:chExt cx="2752565" cy="2752565"/>
            </a:xfrm>
          </p:grpSpPr>
          <p:sp>
            <p:nvSpPr>
              <p:cNvPr id="23" name="Rounded Rectangle 2">
                <a:extLst>
                  <a:ext uri="{FF2B5EF4-FFF2-40B4-BE49-F238E27FC236}">
                    <a16:creationId xmlns:a16="http://schemas.microsoft.com/office/drawing/2014/main" id="{86E0FCA6-2783-1A07-5744-A8B431D51EF1}"/>
                  </a:ext>
                </a:extLst>
              </p:cNvPr>
              <p:cNvSpPr/>
              <p:nvPr/>
            </p:nvSpPr>
            <p:spPr>
              <a:xfrm>
                <a:off x="8468139" y="1455136"/>
                <a:ext cx="2752565" cy="2752565"/>
              </a:xfrm>
              <a:prstGeom prst="roundRect">
                <a:avLst>
                  <a:gd name="adj" fmla="val 1281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RU"/>
              </a:p>
            </p:txBody>
          </p:sp>
          <p:pic>
            <p:nvPicPr>
              <p:cNvPr id="24" name="Рисунок 23" descr="Изображение выглядит как шаблон, прямоугольный, Симметрия, искусств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70E078D2-A291-6BD4-3506-1C8770E9CC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78242" y="1565239"/>
                <a:ext cx="2532360" cy="2532360"/>
              </a:xfrm>
              <a:prstGeom prst="roundRect">
                <a:avLst>
                  <a:gd name="adj" fmla="val 18738"/>
                </a:avLst>
              </a:prstGeom>
            </p:spPr>
          </p:pic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9087063-7AA6-A2B7-0E87-63FAC6C5D7A6}"/>
                </a:ext>
              </a:extLst>
            </p:cNvPr>
            <p:cNvSpPr txBox="1"/>
            <p:nvPr/>
          </p:nvSpPr>
          <p:spPr>
            <a:xfrm>
              <a:off x="8433897" y="4390073"/>
              <a:ext cx="3048058" cy="14801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Hors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 — библиотека .NET Core для распознавания 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даты и времени </a:t>
              </a:r>
              <a:b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в естественной речи </a:t>
              </a:r>
              <a:b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на русском языке.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A4523D8D-F2B7-3E40-3C1E-D461639554C0}"/>
              </a:ext>
            </a:extLst>
          </p:cNvPr>
          <p:cNvGrpSpPr/>
          <p:nvPr/>
        </p:nvGrpSpPr>
        <p:grpSpPr>
          <a:xfrm>
            <a:off x="6154143" y="3179616"/>
            <a:ext cx="2135366" cy="2959444"/>
            <a:chOff x="7702386" y="3221180"/>
            <a:chExt cx="2700000" cy="3741982"/>
          </a:xfrm>
        </p:grpSpPr>
        <p:grpSp>
          <p:nvGrpSpPr>
            <p:cNvPr id="25" name="Group 15">
              <a:extLst>
                <a:ext uri="{FF2B5EF4-FFF2-40B4-BE49-F238E27FC236}">
                  <a16:creationId xmlns:a16="http://schemas.microsoft.com/office/drawing/2014/main" id="{AA76DFF9-3962-58AC-6F9F-1A3C9D222FED}"/>
                </a:ext>
              </a:extLst>
            </p:cNvPr>
            <p:cNvGrpSpPr/>
            <p:nvPr/>
          </p:nvGrpSpPr>
          <p:grpSpPr>
            <a:xfrm>
              <a:off x="7702386" y="3221180"/>
              <a:ext cx="2700000" cy="2700000"/>
              <a:chOff x="7685764" y="2026920"/>
              <a:chExt cx="2425976" cy="2476500"/>
            </a:xfrm>
          </p:grpSpPr>
          <p:sp>
            <p:nvSpPr>
              <p:cNvPr id="26" name="Rounded Rectangle 12">
                <a:extLst>
                  <a:ext uri="{FF2B5EF4-FFF2-40B4-BE49-F238E27FC236}">
                    <a16:creationId xmlns:a16="http://schemas.microsoft.com/office/drawing/2014/main" id="{D9FA43DE-294B-49AC-0FF6-994756B2D1B5}"/>
                  </a:ext>
                </a:extLst>
              </p:cNvPr>
              <p:cNvSpPr/>
              <p:nvPr/>
            </p:nvSpPr>
            <p:spPr>
              <a:xfrm>
                <a:off x="7685764" y="2026920"/>
                <a:ext cx="2425976" cy="24765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RU">
                  <a:solidFill>
                    <a:schemeClr val="bg1"/>
                  </a:solidFill>
                </a:endParaRPr>
              </a:p>
            </p:txBody>
          </p:sp>
          <p:pic>
            <p:nvPicPr>
              <p:cNvPr id="27" name="Рисунок 26" descr="Изображение выглядит как шаблон, шов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2362587E-591E-0B70-B832-47BB98EF48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020" r="1020"/>
              <a:stretch/>
            </p:blipFill>
            <p:spPr>
              <a:xfrm>
                <a:off x="7782803" y="2125980"/>
                <a:ext cx="2231898" cy="2278380"/>
              </a:xfrm>
              <a:prstGeom prst="roundRect">
                <a:avLst>
                  <a:gd name="adj" fmla="val 11647"/>
                </a:avLst>
              </a:prstGeom>
            </p:spPr>
          </p:pic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827C228-2E71-E09B-B4ED-41C430593B5E}"/>
                </a:ext>
              </a:extLst>
            </p:cNvPr>
            <p:cNvSpPr txBox="1"/>
            <p:nvPr/>
          </p:nvSpPr>
          <p:spPr>
            <a:xfrm>
              <a:off x="7782845" y="6029180"/>
              <a:ext cx="2511541" cy="9339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Nestor.Thesaurus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 — модуль </a:t>
              </a:r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Nestor'а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 для работы с тезаурусом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C322F5B5-8634-2B78-40F2-085029B61495}"/>
              </a:ext>
            </a:extLst>
          </p:cNvPr>
          <p:cNvGrpSpPr/>
          <p:nvPr/>
        </p:nvGrpSpPr>
        <p:grpSpPr>
          <a:xfrm>
            <a:off x="8552518" y="3177890"/>
            <a:ext cx="2131671" cy="2563687"/>
            <a:chOff x="7749701" y="2514600"/>
            <a:chExt cx="2700000" cy="3247196"/>
          </a:xfrm>
        </p:grpSpPr>
        <p:grpSp>
          <p:nvGrpSpPr>
            <p:cNvPr id="31" name="Group 3">
              <a:extLst>
                <a:ext uri="{FF2B5EF4-FFF2-40B4-BE49-F238E27FC236}">
                  <a16:creationId xmlns:a16="http://schemas.microsoft.com/office/drawing/2014/main" id="{C9F94F7C-3921-BCA1-194F-EB2CB307172D}"/>
                </a:ext>
              </a:extLst>
            </p:cNvPr>
            <p:cNvGrpSpPr/>
            <p:nvPr/>
          </p:nvGrpSpPr>
          <p:grpSpPr>
            <a:xfrm>
              <a:off x="7749701" y="2514600"/>
              <a:ext cx="2700000" cy="2700000"/>
              <a:chOff x="7647527" y="2471744"/>
              <a:chExt cx="3105789" cy="3105789"/>
            </a:xfrm>
          </p:grpSpPr>
          <p:sp>
            <p:nvSpPr>
              <p:cNvPr id="33" name="Rounded Rectangle 2">
                <a:extLst>
                  <a:ext uri="{FF2B5EF4-FFF2-40B4-BE49-F238E27FC236}">
                    <a16:creationId xmlns:a16="http://schemas.microsoft.com/office/drawing/2014/main" id="{9A0E0815-4BD3-13C5-2E33-FC4CB77E2901}"/>
                  </a:ext>
                </a:extLst>
              </p:cNvPr>
              <p:cNvSpPr/>
              <p:nvPr/>
            </p:nvSpPr>
            <p:spPr>
              <a:xfrm>
                <a:off x="7647527" y="2471744"/>
                <a:ext cx="3105789" cy="310578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RU"/>
              </a:p>
            </p:txBody>
          </p:sp>
          <p:pic>
            <p:nvPicPr>
              <p:cNvPr id="34" name="Рисунок 33" descr="Изображение выглядит как шаблон, пиксель, шов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DD3E8944-4BDF-36E1-07CA-3967FEDBFF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71756" y="2595976"/>
                <a:ext cx="2857326" cy="2857326"/>
              </a:xfrm>
              <a:prstGeom prst="roundRect">
                <a:avLst>
                  <a:gd name="adj" fmla="val 13320"/>
                </a:avLst>
              </a:prstGeom>
            </p:spPr>
          </p:pic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4B47F18-F200-B8F5-9C54-457131CD5C98}"/>
                </a:ext>
              </a:extLst>
            </p:cNvPr>
            <p:cNvSpPr txBox="1"/>
            <p:nvPr/>
          </p:nvSpPr>
          <p:spPr>
            <a:xfrm>
              <a:off x="8133179" y="5371962"/>
              <a:ext cx="1933041" cy="3898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Nestor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Poetry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854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9A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Графика, Шрифт, дизайн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309103-BBE5-36B7-BCEA-E1C11F1E0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853" y="3058864"/>
            <a:ext cx="2484220" cy="24842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867D2C-CA67-230C-05F1-C2D1760F6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036" y="-97973"/>
            <a:ext cx="7184572" cy="718457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6BC002-9943-2C20-0D5D-ADC4E0A54A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7926" y="778704"/>
            <a:ext cx="8361229" cy="1545166"/>
          </a:xfrm>
        </p:spPr>
        <p:txBody>
          <a:bodyPr/>
          <a:lstStyle/>
          <a:p>
            <a:pPr algn="l"/>
            <a:r>
              <a:rPr 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  <a:b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внимание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1AC68A7-F58E-8D3B-6133-9E910C3DA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3385" y="5675400"/>
            <a:ext cx="2795155" cy="741969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Канал для гиков и связи со мной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69614B79-0DEE-3E66-6B6B-9B58FF44950F}"/>
              </a:ext>
            </a:extLst>
          </p:cNvPr>
          <p:cNvSpPr txBox="1">
            <a:spLocks/>
          </p:cNvSpPr>
          <p:nvPr/>
        </p:nvSpPr>
        <p:spPr>
          <a:xfrm>
            <a:off x="5196717" y="5775845"/>
            <a:ext cx="1769918" cy="5410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9AA1E"/>
              </a:buClr>
              <a:buFont typeface="Arial" panose="020B0604020202020204" pitchFamily="34" charset="0"/>
              <a:buNone/>
              <a:defRPr sz="23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rgbClr val="19AA1E"/>
              </a:buClr>
              <a:buFont typeface="System Font Regular"/>
              <a:buNone/>
              <a:defRPr sz="2000" i="1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rgbClr val="19AA1E"/>
              </a:buClr>
              <a:buFont typeface="Arial" panose="020B0604020202020204" pitchFamily="34" charset="0"/>
              <a:buNone/>
              <a:defRPr sz="18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rgbClr val="19AA1E"/>
              </a:buClr>
              <a:buFont typeface="System Font Regular"/>
              <a:buNone/>
              <a:defRPr sz="1600" i="1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rgbClr val="19AA1E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GitHub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Изображение выглядит как Графика, символ, круг, логотип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F6DBA2E-A140-F6DD-49AA-D27ECB2EA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0962" y="2583645"/>
            <a:ext cx="720000" cy="720000"/>
          </a:xfrm>
          <a:prstGeom prst="rect">
            <a:avLst/>
          </a:prstGeom>
          <a:effectLst/>
        </p:spPr>
      </p:pic>
      <p:pic>
        <p:nvPicPr>
          <p:cNvPr id="12" name="Рисунок 11" descr="Изображение выглядит как Графика, зеленый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DEEDD69-67AF-342A-0158-66258CD2C3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9566" y="3044540"/>
            <a:ext cx="2484220" cy="248422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65643878-4637-370D-1F3D-D76CBB7FC6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36000" y="2573254"/>
            <a:ext cx="720000" cy="720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22280705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3178</TotalTime>
  <Words>918</Words>
  <Application>Microsoft Office PowerPoint</Application>
  <PresentationFormat>Широкоэкранный</PresentationFormat>
  <Paragraphs>169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Courier New</vt:lpstr>
      <vt:lpstr>Arial</vt:lpstr>
      <vt:lpstr>Calibri</vt:lpstr>
      <vt:lpstr>System Font Regular</vt:lpstr>
      <vt:lpstr>Franklin Gothic Book</vt:lpstr>
      <vt:lpstr>Уголки</vt:lpstr>
      <vt:lpstr>Не ML единым:  обработка естественного языка без нейросетей</vt:lpstr>
      <vt:lpstr>Содержание доклада</vt:lpstr>
      <vt:lpstr>Почему без нейросетей</vt:lpstr>
      <vt:lpstr>Презентация PowerPoint</vt:lpstr>
      <vt:lpstr>Ключевые слова</vt:lpstr>
      <vt:lpstr>Расстояние Левенштейна</vt:lpstr>
      <vt:lpstr>Нам неизбежно нужны  словоформы</vt:lpstr>
      <vt:lpstr>Хранение словаря</vt:lpstr>
      <vt:lpstr>Хранение словаря</vt:lpstr>
      <vt:lpstr>Хранение словаря</vt:lpstr>
      <vt:lpstr>Хранение словаря</vt:lpstr>
      <vt:lpstr>Адресация</vt:lpstr>
      <vt:lpstr>Адресация</vt:lpstr>
      <vt:lpstr>Адресация</vt:lpstr>
      <vt:lpstr>Адресация</vt:lpstr>
      <vt:lpstr>Вроде всё хорошо, но…</vt:lpstr>
      <vt:lpstr>Немного дичи</vt:lpstr>
      <vt:lpstr>Применение подхода</vt:lpstr>
      <vt:lpstr>Презентация PowerPoint</vt:lpstr>
      <vt:lpstr>Вектора и косинусное  расстояние</vt:lpstr>
      <vt:lpstr>Вектора и косинусное  расстояние</vt:lpstr>
      <vt:lpstr>Нам нужен тезаурус</vt:lpstr>
      <vt:lpstr>Типы взаимоотношений</vt:lpstr>
      <vt:lpstr>Поиск близких понятий</vt:lpstr>
      <vt:lpstr>Немного дичи</vt:lpstr>
      <vt:lpstr>Презентация PowerPoint</vt:lpstr>
      <vt:lpstr>Презентация PowerPoint</vt:lpstr>
      <vt:lpstr>Разметка строки</vt:lpstr>
      <vt:lpstr>Презентация PowerPoint</vt:lpstr>
      <vt:lpstr>Презентация PowerPoint</vt:lpstr>
      <vt:lpstr>Немного дичи</vt:lpstr>
      <vt:lpstr>Выводы</vt:lpstr>
      <vt:lpstr>Спасибо  за внимание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Денис Пешехонов</dc:creator>
  <cp:keywords/>
  <dc:description/>
  <cp:lastModifiedBy>Денис Пешехонов</cp:lastModifiedBy>
  <cp:revision>32</cp:revision>
  <dcterms:created xsi:type="dcterms:W3CDTF">2025-04-22T09:43:32Z</dcterms:created>
  <dcterms:modified xsi:type="dcterms:W3CDTF">2025-09-17T08:30:33Z</dcterms:modified>
  <cp:category/>
</cp:coreProperties>
</file>