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5DEB"/>
    <a:srgbClr val="EE3F58"/>
    <a:srgbClr val="202C38"/>
    <a:srgbClr val="536171"/>
    <a:srgbClr val="2DC36A"/>
    <a:srgbClr val="4E82FA"/>
    <a:srgbClr val="E2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95"/>
    <p:restoredTop sz="87225"/>
  </p:normalViewPr>
  <p:slideViewPr>
    <p:cSldViewPr snapToGrid="0">
      <p:cViewPr>
        <p:scale>
          <a:sx n="109" d="100"/>
          <a:sy n="109" d="100"/>
        </p:scale>
        <p:origin x="16" y="9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Добрый</a:t>
            </a:r>
            <a:r>
              <a:rPr dirty="0"/>
              <a:t> </a:t>
            </a:r>
            <a:r>
              <a:rPr dirty="0" err="1"/>
              <a:t>день</a:t>
            </a:r>
            <a:r>
              <a:rPr dirty="0"/>
              <a:t>. Меня </a:t>
            </a:r>
            <a:r>
              <a:rPr dirty="0" err="1"/>
              <a:t>зовут</a:t>
            </a:r>
            <a:r>
              <a:rPr dirty="0"/>
              <a:t> Михаил Харчук. Сегодня </a:t>
            </a:r>
            <a:r>
              <a:rPr dirty="0" err="1"/>
              <a:t>поговорим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проверках</a:t>
            </a:r>
            <a:r>
              <a:rPr dirty="0"/>
              <a:t> Helm-</a:t>
            </a:r>
            <a:r>
              <a:rPr dirty="0" err="1"/>
              <a:t>чартов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CI/CD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том</a:t>
            </a:r>
            <a:r>
              <a:rPr dirty="0"/>
              <a:t>,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ошибки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обнаружить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выпуска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0:20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руковожу</a:t>
            </a:r>
            <a:r>
              <a:rPr dirty="0"/>
              <a:t> </a:t>
            </a:r>
            <a:r>
              <a:rPr dirty="0" err="1"/>
              <a:t>направлением</a:t>
            </a:r>
            <a:r>
              <a:rPr dirty="0"/>
              <a:t> DevOps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РТЛабс</a:t>
            </a:r>
            <a:r>
              <a:rPr dirty="0"/>
              <a:t>. Компания </a:t>
            </a:r>
            <a:r>
              <a:rPr dirty="0" err="1"/>
              <a:t>разрабатывает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развивает</a:t>
            </a:r>
            <a:r>
              <a:rPr dirty="0"/>
              <a:t> </a:t>
            </a:r>
            <a:r>
              <a:rPr dirty="0" err="1"/>
              <a:t>цифровые</a:t>
            </a:r>
            <a:r>
              <a:rPr dirty="0"/>
              <a:t> </a:t>
            </a:r>
            <a:r>
              <a:rPr dirty="0" err="1"/>
              <a:t>государственные</a:t>
            </a:r>
            <a:r>
              <a:rPr dirty="0"/>
              <a:t> </a:t>
            </a:r>
            <a:r>
              <a:rPr dirty="0" err="1"/>
              <a:t>сервисы</a:t>
            </a:r>
            <a:r>
              <a:rPr dirty="0"/>
              <a:t>,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том</a:t>
            </a:r>
            <a:r>
              <a:rPr dirty="0"/>
              <a:t> </a:t>
            </a:r>
            <a:r>
              <a:rPr dirty="0" err="1"/>
              <a:t>числе</a:t>
            </a:r>
            <a:r>
              <a:rPr dirty="0"/>
              <a:t> Госуслуги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электронного</a:t>
            </a:r>
            <a:r>
              <a:rPr dirty="0"/>
              <a:t> </a:t>
            </a:r>
            <a:r>
              <a:rPr dirty="0" err="1"/>
              <a:t>правительства</a:t>
            </a:r>
            <a:r>
              <a:rPr dirty="0"/>
              <a:t>. </a:t>
            </a:r>
            <a:r>
              <a:rPr dirty="0" err="1"/>
              <a:t>Моя</a:t>
            </a:r>
            <a:r>
              <a:rPr dirty="0"/>
              <a:t> </a:t>
            </a:r>
            <a:r>
              <a:rPr dirty="0" err="1"/>
              <a:t>работа</a:t>
            </a:r>
            <a:r>
              <a:rPr dirty="0"/>
              <a:t> — </a:t>
            </a:r>
            <a:r>
              <a:rPr dirty="0" err="1"/>
              <a:t>развитие</a:t>
            </a:r>
            <a:r>
              <a:rPr dirty="0"/>
              <a:t> CI/CD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автоматизация</a:t>
            </a:r>
            <a:r>
              <a:rPr dirty="0"/>
              <a:t> </a:t>
            </a:r>
            <a:r>
              <a:rPr dirty="0" err="1"/>
              <a:t>поставки</a:t>
            </a:r>
            <a:r>
              <a:rPr dirty="0"/>
              <a:t> </a:t>
            </a:r>
            <a:r>
              <a:rPr dirty="0" err="1"/>
              <a:t>приложений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Kubernetes.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докладе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буду</a:t>
            </a:r>
            <a:r>
              <a:rPr dirty="0"/>
              <a:t> </a:t>
            </a:r>
            <a:r>
              <a:rPr dirty="0" err="1"/>
              <a:t>смотреть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конфигурацию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</a:t>
            </a:r>
            <a:r>
              <a:rPr dirty="0" err="1"/>
              <a:t>стороны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</a:t>
            </a:r>
            <a:r>
              <a:rPr dirty="0" err="1"/>
              <a:t>выпуска</a:t>
            </a:r>
            <a:r>
              <a:rPr dirty="0"/>
              <a:t>: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доступны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pipeline,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можем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получит</a:t>
            </a:r>
            <a:r>
              <a:rPr dirty="0"/>
              <a:t> </a:t>
            </a:r>
            <a:r>
              <a:rPr dirty="0" err="1"/>
              <a:t>разработчик</a:t>
            </a:r>
            <a:r>
              <a:rPr dirty="0"/>
              <a:t>. Все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связаны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проверками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работают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процессе</a:t>
            </a:r>
            <a:r>
              <a:rPr dirty="0"/>
              <a:t> </a:t>
            </a:r>
            <a:r>
              <a:rPr dirty="0" err="1"/>
              <a:t>поставки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about.rtlabs.ru</a:t>
            </a:r>
            <a:r>
              <a:rPr dirty="0"/>
              <a:t>/</a:t>
            </a:r>
          </a:p>
          <a:p>
            <a:r>
              <a:rPr dirty="0"/>
              <a:t>- </a:t>
            </a:r>
            <a:r>
              <a:rPr dirty="0" err="1"/>
              <a:t>Резюме</a:t>
            </a:r>
            <a:r>
              <a:rPr dirty="0"/>
              <a:t> </a:t>
            </a:r>
            <a:r>
              <a:rPr dirty="0" err="1"/>
              <a:t>спикера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уточнение</a:t>
            </a:r>
            <a:r>
              <a:rPr dirty="0"/>
              <a:t>: </a:t>
            </a:r>
            <a:r>
              <a:rPr dirty="0" err="1"/>
              <a:t>эксплуатацией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занимается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Разберём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. </a:t>
            </a:r>
            <a:r>
              <a:rPr dirty="0" err="1"/>
              <a:t>Сначала</a:t>
            </a:r>
            <a:r>
              <a:rPr dirty="0"/>
              <a:t> JSON </a:t>
            </a:r>
            <a:r>
              <a:rPr dirty="0" err="1"/>
              <a:t>внутри</a:t>
            </a:r>
            <a:r>
              <a:rPr dirty="0"/>
              <a:t> YAML-</a:t>
            </a:r>
            <a:r>
              <a:rPr dirty="0" err="1"/>
              <a:t>конфигурации</a:t>
            </a:r>
            <a:r>
              <a:rPr dirty="0"/>
              <a:t>. Затем </a:t>
            </a:r>
            <a:r>
              <a:rPr dirty="0" err="1"/>
              <a:t>изменения</a:t>
            </a:r>
            <a:r>
              <a:rPr dirty="0"/>
              <a:t> Kafka-</a:t>
            </a:r>
            <a:r>
              <a:rPr dirty="0" err="1"/>
              <a:t>топиков</a:t>
            </a:r>
            <a:r>
              <a:rPr dirty="0"/>
              <a:t>. Третья </a:t>
            </a:r>
            <a:r>
              <a:rPr dirty="0" err="1"/>
              <a:t>история</a:t>
            </a:r>
            <a:r>
              <a:rPr dirty="0"/>
              <a:t> — </a:t>
            </a:r>
            <a:r>
              <a:rPr dirty="0" err="1"/>
              <a:t>сетевые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После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посмотрим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готовые</a:t>
            </a:r>
            <a:r>
              <a:rPr dirty="0"/>
              <a:t> </a:t>
            </a:r>
            <a:r>
              <a:rPr dirty="0" err="1"/>
              <a:t>инструменты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pipeline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0:25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уровня</a:t>
            </a:r>
            <a:r>
              <a:rPr dirty="0"/>
              <a:t> </a:t>
            </a:r>
            <a:r>
              <a:rPr dirty="0" err="1"/>
              <a:t>файлов</a:t>
            </a:r>
            <a:r>
              <a:rPr dirty="0"/>
              <a:t>. Для </a:t>
            </a:r>
            <a:r>
              <a:rPr dirty="0" err="1"/>
              <a:t>первой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достаточно</a:t>
            </a:r>
            <a:r>
              <a:rPr dirty="0"/>
              <a:t> </a:t>
            </a:r>
            <a:r>
              <a:rPr dirty="0" err="1"/>
              <a:t>содержимого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0:15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Представим</a:t>
            </a:r>
            <a:r>
              <a:rPr dirty="0"/>
              <a:t>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выпуск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CI </a:t>
            </a:r>
            <a:r>
              <a:rPr dirty="0" err="1"/>
              <a:t>прошёл</a:t>
            </a:r>
            <a:r>
              <a:rPr dirty="0"/>
              <a:t>, </a:t>
            </a:r>
            <a:r>
              <a:rPr dirty="0" err="1"/>
              <a:t>манифесты</a:t>
            </a:r>
            <a:r>
              <a:rPr dirty="0"/>
              <a:t> </a:t>
            </a:r>
            <a:r>
              <a:rPr dirty="0" err="1"/>
              <a:t>применились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новый</a:t>
            </a:r>
            <a:r>
              <a:rPr dirty="0"/>
              <a:t> </a:t>
            </a:r>
            <a:r>
              <a:rPr dirty="0" err="1"/>
              <a:t>контейнер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завершить</a:t>
            </a:r>
            <a:r>
              <a:rPr dirty="0"/>
              <a:t> </a:t>
            </a:r>
            <a:r>
              <a:rPr dirty="0" err="1"/>
              <a:t>запуск</a:t>
            </a:r>
            <a:r>
              <a:rPr dirty="0"/>
              <a:t>. Открываем </a:t>
            </a:r>
            <a:r>
              <a:rPr dirty="0" err="1"/>
              <a:t>лог</a:t>
            </a:r>
            <a:r>
              <a:rPr dirty="0"/>
              <a:t>.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читает</a:t>
            </a:r>
            <a:r>
              <a:rPr dirty="0"/>
              <a:t> </a:t>
            </a:r>
            <a:r>
              <a:rPr dirty="0" err="1"/>
              <a:t>rules.json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разбора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сообщении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файла</a:t>
            </a:r>
            <a:r>
              <a:rPr dirty="0"/>
              <a:t>, </a:t>
            </a:r>
            <a:r>
              <a:rPr dirty="0" err="1"/>
              <a:t>строка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позиция</a:t>
            </a:r>
            <a:r>
              <a:rPr dirty="0"/>
              <a:t>. Теперь </a:t>
            </a:r>
            <a:r>
              <a:rPr dirty="0" err="1"/>
              <a:t>посмотрим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ConfigMap</a:t>
            </a:r>
            <a:r>
              <a:rPr dirty="0"/>
              <a:t>,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которого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файл</a:t>
            </a:r>
            <a:r>
              <a:rPr dirty="0"/>
              <a:t> </a:t>
            </a:r>
            <a:r>
              <a:rPr dirty="0" err="1"/>
              <a:t>приехал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самый</a:t>
            </a:r>
            <a:r>
              <a:rPr dirty="0"/>
              <a:t> </a:t>
            </a:r>
            <a:r>
              <a:rPr dirty="0" err="1"/>
              <a:t>ConfigMap</a:t>
            </a:r>
            <a:r>
              <a:rPr dirty="0"/>
              <a:t>. Внутри </a:t>
            </a:r>
            <a:r>
              <a:rPr dirty="0" err="1"/>
              <a:t>него</a:t>
            </a:r>
            <a:r>
              <a:rPr dirty="0"/>
              <a:t> </a:t>
            </a:r>
            <a:r>
              <a:rPr dirty="0" err="1"/>
              <a:t>лежит</a:t>
            </a:r>
            <a:r>
              <a:rPr dirty="0"/>
              <a:t> JSON,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читает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запуске</a:t>
            </a:r>
            <a:r>
              <a:rPr dirty="0"/>
              <a:t>. </a:t>
            </a:r>
            <a:r>
              <a:rPr dirty="0" err="1"/>
              <a:t>Посмотрите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: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?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rps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rpsPerIp</a:t>
            </a:r>
            <a:r>
              <a:rPr dirty="0"/>
              <a:t> </a:t>
            </a:r>
            <a:r>
              <a:rPr dirty="0" err="1"/>
              <a:t>пропущена</a:t>
            </a:r>
            <a:r>
              <a:rPr dirty="0"/>
              <a:t> </a:t>
            </a:r>
            <a:r>
              <a:rPr dirty="0" err="1"/>
              <a:t>запятая</a:t>
            </a:r>
            <a:r>
              <a:rPr dirty="0"/>
              <a:t>. YAML-</a:t>
            </a:r>
            <a:r>
              <a:rPr dirty="0" err="1"/>
              <a:t>парсер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замечает</a:t>
            </a:r>
            <a:r>
              <a:rPr dirty="0"/>
              <a:t>: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rules.json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него</a:t>
            </a:r>
            <a:r>
              <a:rPr dirty="0"/>
              <a:t> </a:t>
            </a:r>
            <a:r>
              <a:rPr dirty="0" err="1"/>
              <a:t>обычная</a:t>
            </a:r>
            <a:r>
              <a:rPr dirty="0"/>
              <a:t> </a:t>
            </a:r>
            <a:r>
              <a:rPr dirty="0" err="1"/>
              <a:t>строка</a:t>
            </a:r>
            <a:r>
              <a:rPr dirty="0"/>
              <a:t>. YAML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валидный</a:t>
            </a:r>
            <a:r>
              <a:rPr dirty="0"/>
              <a:t>! </a:t>
            </a:r>
            <a:r>
              <a:rPr dirty="0" err="1"/>
              <a:t>А</a:t>
            </a:r>
            <a:r>
              <a:rPr dirty="0"/>
              <a:t> JSON? </a:t>
            </a:r>
            <a:r>
              <a:rPr dirty="0" err="1"/>
              <a:t>Получается</a:t>
            </a:r>
            <a:r>
              <a:rPr dirty="0"/>
              <a:t>, </a:t>
            </a:r>
            <a:r>
              <a:rPr dirty="0" err="1"/>
              <a:t>конфигурация</a:t>
            </a:r>
            <a:r>
              <a:rPr dirty="0"/>
              <a:t> </a:t>
            </a:r>
            <a:r>
              <a:rPr dirty="0" err="1"/>
              <a:t>прошла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внешнего</a:t>
            </a:r>
            <a:r>
              <a:rPr dirty="0"/>
              <a:t> </a:t>
            </a:r>
            <a:r>
              <a:rPr dirty="0" err="1"/>
              <a:t>формата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упало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содержимом</a:t>
            </a:r>
            <a:r>
              <a:rPr dirty="0"/>
              <a:t>. Такие </a:t>
            </a:r>
            <a:r>
              <a:rPr dirty="0" err="1"/>
              <a:t>ошибки</a:t>
            </a:r>
            <a:r>
              <a:rPr dirty="0"/>
              <a:t> </a:t>
            </a:r>
            <a:r>
              <a:rPr dirty="0" err="1"/>
              <a:t>хочется</a:t>
            </a:r>
            <a:r>
              <a:rPr dirty="0"/>
              <a:t> </a:t>
            </a:r>
            <a:r>
              <a:rPr dirty="0" err="1"/>
              <a:t>получать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установки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Код</a:t>
            </a:r>
            <a:r>
              <a:rPr dirty="0"/>
              <a:t>. </a:t>
            </a:r>
            <a:r>
              <a:rPr dirty="0" err="1"/>
              <a:t>Клик</a:t>
            </a:r>
            <a:r>
              <a:rPr dirty="0"/>
              <a:t>: </a:t>
            </a:r>
            <a:r>
              <a:rPr dirty="0" err="1"/>
              <a:t>ошибка</a:t>
            </a:r>
            <a:r>
              <a:rPr dirty="0"/>
              <a:t>. </a:t>
            </a:r>
            <a:r>
              <a:rPr dirty="0" err="1"/>
              <a:t>Клик</a:t>
            </a:r>
            <a:r>
              <a:rPr dirty="0"/>
              <a:t>: </a:t>
            </a:r>
            <a:r>
              <a:rPr dirty="0" err="1"/>
              <a:t>мем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«YAML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валидный</a:t>
            </a:r>
            <a:r>
              <a:rPr dirty="0"/>
              <a:t>!». </a:t>
            </a:r>
            <a:r>
              <a:rPr dirty="0" err="1"/>
              <a:t>Клик</a:t>
            </a:r>
            <a:r>
              <a:rPr dirty="0"/>
              <a:t>: «a JSON ?».</a:t>
            </a:r>
          </a:p>
          <a:p>
            <a:r>
              <a:rPr dirty="0" err="1"/>
              <a:t>План</a:t>
            </a:r>
            <a:r>
              <a:rPr dirty="0"/>
              <a:t>: 1:05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imgflip.com</a:t>
            </a:r>
            <a:r>
              <a:rPr dirty="0"/>
              <a:t>/</a:t>
            </a:r>
            <a:r>
              <a:rPr dirty="0" err="1"/>
              <a:t>memetemplate</a:t>
            </a:r>
            <a:r>
              <a:rPr dirty="0"/>
              <a:t>/194297557/Girl-Yelling-at-Cat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Раньше </a:t>
            </a:r>
            <a:r>
              <a:rPr dirty="0" err="1"/>
              <a:t>эту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находили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deploy: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стартует</a:t>
            </a:r>
            <a:r>
              <a:rPr dirty="0"/>
              <a:t>,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идём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лог</a:t>
            </a:r>
            <a:r>
              <a:rPr dirty="0"/>
              <a:t> </a:t>
            </a:r>
            <a:r>
              <a:rPr dirty="0" err="1"/>
              <a:t>контейнера</a:t>
            </a:r>
            <a:r>
              <a:rPr dirty="0"/>
              <a:t>. Теперь </a:t>
            </a:r>
            <a:r>
              <a:rPr dirty="0" err="1"/>
              <a:t>переносим</a:t>
            </a:r>
            <a:r>
              <a:rPr dirty="0"/>
              <a:t>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разбор</a:t>
            </a:r>
            <a:r>
              <a:rPr dirty="0"/>
              <a:t> JSON </a:t>
            </a:r>
            <a:r>
              <a:rPr dirty="0" err="1"/>
              <a:t>в</a:t>
            </a:r>
            <a:r>
              <a:rPr dirty="0"/>
              <a:t> CI. Разработчик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файл</a:t>
            </a:r>
            <a:r>
              <a:rPr dirty="0"/>
              <a:t>, </a:t>
            </a:r>
            <a:r>
              <a:rPr dirty="0" err="1"/>
              <a:t>ключ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позицию</a:t>
            </a:r>
            <a:r>
              <a:rPr dirty="0"/>
              <a:t> </a:t>
            </a:r>
            <a:r>
              <a:rPr dirty="0" err="1"/>
              <a:t>ошибки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установки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сразу</a:t>
            </a:r>
            <a:r>
              <a:rPr dirty="0"/>
              <a:t> </a:t>
            </a:r>
            <a:r>
              <a:rPr dirty="0" err="1"/>
              <a:t>поправить</a:t>
            </a:r>
            <a:r>
              <a:rPr dirty="0"/>
              <a:t> </a:t>
            </a:r>
            <a:r>
              <a:rPr dirty="0" err="1"/>
              <a:t>конфигурацию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повторить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Саму </a:t>
            </a:r>
            <a:r>
              <a:rPr dirty="0" err="1"/>
              <a:t>механику</a:t>
            </a:r>
            <a:r>
              <a:rPr dirty="0"/>
              <a:t> </a:t>
            </a:r>
            <a:r>
              <a:rPr dirty="0" err="1"/>
              <a:t>поиска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разбора</a:t>
            </a:r>
            <a:r>
              <a:rPr dirty="0"/>
              <a:t> JSON </a:t>
            </a:r>
            <a:r>
              <a:rPr dirty="0" err="1"/>
              <a:t>покажу</a:t>
            </a:r>
            <a:r>
              <a:rPr dirty="0"/>
              <a:t> </a:t>
            </a:r>
            <a:r>
              <a:rPr dirty="0" err="1"/>
              <a:t>дальше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левая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: </a:t>
            </a:r>
            <a:r>
              <a:rPr dirty="0" err="1"/>
              <a:t>после</a:t>
            </a:r>
            <a:r>
              <a:rPr dirty="0"/>
              <a:t> deploy. </a:t>
            </a:r>
            <a:r>
              <a:rPr dirty="0" err="1"/>
              <a:t>Клик</a:t>
            </a:r>
            <a:r>
              <a:rPr dirty="0"/>
              <a:t>: </a:t>
            </a:r>
            <a:r>
              <a:rPr dirty="0" err="1"/>
              <a:t>стрелка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CI. </a:t>
            </a:r>
            <a:r>
              <a:rPr dirty="0" err="1"/>
              <a:t>Клик</a:t>
            </a:r>
            <a:r>
              <a:rPr dirty="0"/>
              <a:t>: </a:t>
            </a:r>
            <a:r>
              <a:rPr dirty="0" err="1"/>
              <a:t>общий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пытаться</a:t>
            </a:r>
            <a:r>
              <a:rPr dirty="0"/>
              <a:t> </a:t>
            </a:r>
            <a:r>
              <a:rPr dirty="0" err="1"/>
              <a:t>угадать</a:t>
            </a:r>
            <a:r>
              <a:rPr dirty="0"/>
              <a:t> JSON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строке</a:t>
            </a:r>
            <a:r>
              <a:rPr dirty="0"/>
              <a:t>,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используем</a:t>
            </a:r>
            <a:r>
              <a:rPr dirty="0"/>
              <a:t> </a:t>
            </a:r>
            <a:r>
              <a:rPr dirty="0" err="1"/>
              <a:t>соглашение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именованию</a:t>
            </a:r>
            <a:r>
              <a:rPr dirty="0"/>
              <a:t> </a:t>
            </a:r>
            <a:r>
              <a:rPr dirty="0" err="1"/>
              <a:t>ключей</a:t>
            </a:r>
            <a:r>
              <a:rPr dirty="0"/>
              <a:t>. Проверка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YAML-</a:t>
            </a:r>
            <a:r>
              <a:rPr dirty="0" err="1"/>
              <a:t>документам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выбирает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, </a:t>
            </a:r>
            <a:r>
              <a:rPr dirty="0" err="1"/>
              <a:t>ключ</a:t>
            </a:r>
            <a:r>
              <a:rPr dirty="0"/>
              <a:t> </a:t>
            </a:r>
            <a:r>
              <a:rPr dirty="0" err="1"/>
              <a:t>которых</a:t>
            </a:r>
            <a:r>
              <a:rPr dirty="0"/>
              <a:t> </a:t>
            </a:r>
            <a:r>
              <a:rPr dirty="0" err="1"/>
              <a:t>заканчивается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.</a:t>
            </a:r>
            <a:r>
              <a:rPr dirty="0" err="1"/>
              <a:t>json</a:t>
            </a:r>
            <a:r>
              <a:rPr dirty="0"/>
              <a:t>. Если </a:t>
            </a:r>
            <a:r>
              <a:rPr dirty="0" err="1"/>
              <a:t>команда</a:t>
            </a:r>
            <a:r>
              <a:rPr dirty="0"/>
              <a:t> </a:t>
            </a:r>
            <a:r>
              <a:rPr dirty="0" err="1"/>
              <a:t>хранит</a:t>
            </a:r>
            <a:r>
              <a:rPr dirty="0"/>
              <a:t> JSON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другим</a:t>
            </a:r>
            <a:r>
              <a:rPr dirty="0"/>
              <a:t> </a:t>
            </a:r>
            <a:r>
              <a:rPr dirty="0" err="1"/>
              <a:t>именем</a:t>
            </a:r>
            <a:r>
              <a:rPr dirty="0"/>
              <a:t>, </a:t>
            </a:r>
            <a:r>
              <a:rPr dirty="0" err="1"/>
              <a:t>такой</a:t>
            </a:r>
            <a:r>
              <a:rPr dirty="0"/>
              <a:t> </a:t>
            </a:r>
            <a:r>
              <a:rPr dirty="0" err="1"/>
              <a:t>случай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 </a:t>
            </a:r>
            <a:r>
              <a:rPr dirty="0" err="1"/>
              <a:t>добавить</a:t>
            </a:r>
            <a:r>
              <a:rPr dirty="0"/>
              <a:t>. Это </a:t>
            </a:r>
            <a:r>
              <a:rPr dirty="0" err="1"/>
              <a:t>важное</a:t>
            </a:r>
            <a:r>
              <a:rPr dirty="0"/>
              <a:t> </a:t>
            </a:r>
            <a:r>
              <a:rPr dirty="0" err="1"/>
              <a:t>ограничение</a:t>
            </a:r>
            <a:r>
              <a:rPr dirty="0"/>
              <a:t>: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проверяем</a:t>
            </a:r>
            <a:r>
              <a:rPr dirty="0"/>
              <a:t> </a:t>
            </a:r>
            <a:r>
              <a:rPr dirty="0" err="1"/>
              <a:t>известный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распознаём</a:t>
            </a:r>
            <a:r>
              <a:rPr dirty="0"/>
              <a:t> </a:t>
            </a:r>
            <a:r>
              <a:rPr dirty="0" err="1"/>
              <a:t>произвольный</a:t>
            </a:r>
            <a:r>
              <a:rPr dirty="0"/>
              <a:t> </a:t>
            </a:r>
            <a:r>
              <a:rPr dirty="0" err="1"/>
              <a:t>текст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Сам</a:t>
            </a:r>
            <a:r>
              <a:rPr dirty="0"/>
              <a:t> JSON </a:t>
            </a:r>
            <a:r>
              <a:rPr dirty="0" err="1"/>
              <a:t>разбирает</a:t>
            </a:r>
            <a:r>
              <a:rPr dirty="0"/>
              <a:t> </a:t>
            </a:r>
            <a:r>
              <a:rPr dirty="0" err="1"/>
              <a:t>стандартная</a:t>
            </a:r>
            <a:r>
              <a:rPr dirty="0"/>
              <a:t> </a:t>
            </a:r>
            <a:r>
              <a:rPr dirty="0" err="1"/>
              <a:t>библиотека</a:t>
            </a:r>
            <a:r>
              <a:rPr dirty="0"/>
              <a:t>. </a:t>
            </a:r>
            <a:r>
              <a:rPr dirty="0" err="1"/>
              <a:t>Собственный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другого</a:t>
            </a:r>
            <a:r>
              <a:rPr dirty="0"/>
              <a:t>: </a:t>
            </a:r>
            <a:r>
              <a:rPr dirty="0" err="1"/>
              <a:t>найти</a:t>
            </a:r>
            <a:r>
              <a:rPr dirty="0"/>
              <a:t> YAML-</a:t>
            </a:r>
            <a:r>
              <a:rPr dirty="0" err="1"/>
              <a:t>файлы</a:t>
            </a:r>
            <a:r>
              <a:rPr dirty="0"/>
              <a:t>, </a:t>
            </a:r>
            <a:r>
              <a:rPr dirty="0" err="1"/>
              <a:t>пройти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документам</a:t>
            </a:r>
            <a:r>
              <a:rPr dirty="0"/>
              <a:t>,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data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передать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json.loads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слайде</a:t>
            </a:r>
            <a:r>
              <a:rPr dirty="0"/>
              <a:t> </a:t>
            </a:r>
            <a:r>
              <a:rPr dirty="0" err="1"/>
              <a:t>оставлено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Обход </a:t>
            </a:r>
            <a:r>
              <a:rPr dirty="0" err="1"/>
              <a:t>каталогов</a:t>
            </a:r>
            <a:r>
              <a:rPr dirty="0"/>
              <a:t>, </a:t>
            </a:r>
            <a:r>
              <a:rPr dirty="0" err="1"/>
              <a:t>сообщения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ошибках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исключения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показаны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прятать</a:t>
            </a:r>
            <a:r>
              <a:rPr dirty="0"/>
              <a:t> </a:t>
            </a:r>
            <a:r>
              <a:rPr dirty="0" err="1"/>
              <a:t>основную</a:t>
            </a:r>
            <a:r>
              <a:rPr dirty="0"/>
              <a:t> </a:t>
            </a:r>
            <a:r>
              <a:rPr dirty="0" err="1"/>
              <a:t>идею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служебном</a:t>
            </a:r>
            <a:r>
              <a:rPr dirty="0"/>
              <a:t> </a:t>
            </a:r>
            <a:r>
              <a:rPr dirty="0" err="1"/>
              <a:t>коде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Для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понадобился</a:t>
            </a:r>
            <a:r>
              <a:rPr dirty="0"/>
              <a:t> </a:t>
            </a:r>
            <a:r>
              <a:rPr dirty="0" err="1"/>
              <a:t>собственный</a:t>
            </a:r>
            <a:r>
              <a:rPr dirty="0"/>
              <a:t> JSON-</a:t>
            </a:r>
            <a:r>
              <a:rPr dirty="0" err="1"/>
              <a:t>парсер</a:t>
            </a:r>
            <a:r>
              <a:rPr dirty="0"/>
              <a:t>. </a:t>
            </a:r>
            <a:r>
              <a:rPr dirty="0" err="1"/>
              <a:t>Собственная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отвечает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значений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понятную</a:t>
            </a:r>
            <a:r>
              <a:rPr dirty="0"/>
              <a:t> </a:t>
            </a:r>
            <a:r>
              <a:rPr dirty="0" err="1"/>
              <a:t>привязку</a:t>
            </a:r>
            <a:r>
              <a:rPr dirty="0"/>
              <a:t> </a:t>
            </a:r>
            <a:r>
              <a:rPr dirty="0" err="1"/>
              <a:t>ошибки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исходному</a:t>
            </a:r>
            <a:r>
              <a:rPr dirty="0"/>
              <a:t> YAML.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Показать </a:t>
            </a:r>
            <a:r>
              <a:rPr dirty="0" err="1"/>
              <a:t>выделенные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0:50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выглядит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CI. Job </a:t>
            </a:r>
            <a:r>
              <a:rPr dirty="0" err="1"/>
              <a:t>json</a:t>
            </a:r>
            <a:r>
              <a:rPr dirty="0"/>
              <a:t>-check </a:t>
            </a:r>
            <a:r>
              <a:rPr dirty="0" err="1"/>
              <a:t>завершилась</a:t>
            </a:r>
            <a:r>
              <a:rPr dirty="0"/>
              <a:t> </a:t>
            </a:r>
            <a:r>
              <a:rPr dirty="0" err="1"/>
              <a:t>неуспешно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выводе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манифесту</a:t>
            </a:r>
            <a:r>
              <a:rPr dirty="0"/>
              <a:t>, </a:t>
            </a:r>
            <a:r>
              <a:rPr dirty="0" err="1"/>
              <a:t>ключ</a:t>
            </a:r>
            <a:r>
              <a:rPr dirty="0"/>
              <a:t> </a:t>
            </a:r>
            <a:r>
              <a:rPr dirty="0" err="1"/>
              <a:t>rules.json</a:t>
            </a:r>
            <a:r>
              <a:rPr dirty="0"/>
              <a:t> </a:t>
            </a:r>
            <a:r>
              <a:rPr dirty="0" err="1"/>
              <a:t>внутри</a:t>
            </a:r>
            <a:r>
              <a:rPr dirty="0"/>
              <a:t> </a:t>
            </a:r>
            <a:r>
              <a:rPr dirty="0" err="1"/>
              <a:t>ConfigMap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сообщение</a:t>
            </a:r>
            <a:r>
              <a:rPr dirty="0"/>
              <a:t> JSON-</a:t>
            </a:r>
            <a:r>
              <a:rPr dirty="0" err="1"/>
              <a:t>парсера</a:t>
            </a:r>
            <a:r>
              <a:rPr dirty="0"/>
              <a:t>. </a:t>
            </a:r>
            <a:r>
              <a:rPr dirty="0" err="1"/>
              <a:t>Строка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колонка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относятся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вложенному</a:t>
            </a:r>
            <a:r>
              <a:rPr dirty="0"/>
              <a:t> JSON,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YAML-</a:t>
            </a:r>
            <a:r>
              <a:rPr dirty="0" err="1"/>
              <a:t>файлу</a:t>
            </a:r>
            <a:r>
              <a:rPr dirty="0"/>
              <a:t> </a:t>
            </a:r>
            <a:r>
              <a:rPr dirty="0" err="1"/>
              <a:t>целиком</a:t>
            </a:r>
            <a:r>
              <a:rPr dirty="0"/>
              <a:t>. Парсер </a:t>
            </a:r>
            <a:r>
              <a:rPr dirty="0" err="1"/>
              <a:t>остановился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следующем</a:t>
            </a:r>
            <a:r>
              <a:rPr dirty="0"/>
              <a:t> </a:t>
            </a:r>
            <a:r>
              <a:rPr dirty="0" err="1"/>
              <a:t>ключе</a:t>
            </a:r>
            <a:r>
              <a:rPr dirty="0"/>
              <a:t>: </a:t>
            </a: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ним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хватает</a:t>
            </a:r>
            <a:r>
              <a:rPr dirty="0"/>
              <a:t> </a:t>
            </a:r>
            <a:r>
              <a:rPr dirty="0" err="1"/>
              <a:t>запятой</a:t>
            </a:r>
            <a:r>
              <a:rPr dirty="0"/>
              <a:t>. Рядом </a:t>
            </a:r>
            <a:r>
              <a:rPr dirty="0" err="1"/>
              <a:t>показан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разработчику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искать</a:t>
            </a:r>
            <a:r>
              <a:rPr dirty="0"/>
              <a:t> </a:t>
            </a:r>
            <a:r>
              <a:rPr dirty="0" err="1"/>
              <a:t>контейнер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лог</a:t>
            </a:r>
            <a:r>
              <a:rPr dirty="0"/>
              <a:t>. </a:t>
            </a:r>
            <a:r>
              <a:rPr dirty="0" err="1"/>
              <a:t>Внизу</a:t>
            </a:r>
            <a:r>
              <a:rPr dirty="0"/>
              <a:t>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итог</a:t>
            </a:r>
            <a:r>
              <a:rPr dirty="0"/>
              <a:t> job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сохранение</a:t>
            </a:r>
            <a:r>
              <a:rPr dirty="0"/>
              <a:t> JUnit-</a:t>
            </a:r>
            <a:r>
              <a:rPr dirty="0" err="1"/>
              <a:t>отчёта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исправления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источник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место</a:t>
            </a:r>
            <a:r>
              <a:rPr dirty="0"/>
              <a:t> </a:t>
            </a:r>
            <a:r>
              <a:rPr dirty="0" err="1"/>
              <a:t>ошибки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Гарантия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довольно</a:t>
            </a:r>
            <a:r>
              <a:rPr dirty="0"/>
              <a:t> </a:t>
            </a:r>
            <a:r>
              <a:rPr dirty="0" err="1"/>
              <a:t>узкая</a:t>
            </a:r>
            <a:r>
              <a:rPr dirty="0"/>
              <a:t>.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подтверждает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JSON </a:t>
            </a:r>
            <a:r>
              <a:rPr dirty="0" err="1"/>
              <a:t>целиком</a:t>
            </a:r>
            <a:r>
              <a:rPr dirty="0"/>
              <a:t> </a:t>
            </a:r>
            <a:r>
              <a:rPr dirty="0" err="1"/>
              <a:t>разбирается</a:t>
            </a:r>
            <a:r>
              <a:rPr dirty="0"/>
              <a:t>: </a:t>
            </a:r>
            <a:r>
              <a:rPr dirty="0" err="1"/>
              <a:t>скобки</a:t>
            </a:r>
            <a:r>
              <a:rPr dirty="0"/>
              <a:t> </a:t>
            </a:r>
            <a:r>
              <a:rPr dirty="0" err="1"/>
              <a:t>закрыты</a:t>
            </a:r>
            <a:r>
              <a:rPr dirty="0"/>
              <a:t>, </a:t>
            </a:r>
            <a:r>
              <a:rPr dirty="0" err="1"/>
              <a:t>кавычки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escape-</a:t>
            </a:r>
            <a:r>
              <a:rPr dirty="0" err="1"/>
              <a:t>последовательности</a:t>
            </a:r>
            <a:r>
              <a:rPr dirty="0"/>
              <a:t> </a:t>
            </a:r>
            <a:r>
              <a:rPr dirty="0" err="1"/>
              <a:t>корректны</a:t>
            </a:r>
            <a:r>
              <a:rPr dirty="0"/>
              <a:t>, </a:t>
            </a:r>
            <a:r>
              <a:rPr dirty="0" err="1"/>
              <a:t>запятые</a:t>
            </a:r>
            <a:r>
              <a:rPr dirty="0"/>
              <a:t> </a:t>
            </a:r>
            <a:r>
              <a:rPr dirty="0" err="1"/>
              <a:t>стоят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месте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успешный</a:t>
            </a:r>
            <a:r>
              <a:rPr dirty="0"/>
              <a:t> parse </a:t>
            </a:r>
            <a:r>
              <a:rPr dirty="0" err="1"/>
              <a:t>ничего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говорит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обязательных</a:t>
            </a:r>
            <a:r>
              <a:rPr dirty="0"/>
              <a:t> </a:t>
            </a:r>
            <a:r>
              <a:rPr dirty="0" err="1"/>
              <a:t>полях</a:t>
            </a:r>
            <a:r>
              <a:rPr dirty="0"/>
              <a:t>, </a:t>
            </a:r>
            <a:r>
              <a:rPr dirty="0" err="1"/>
              <a:t>диапазонах</a:t>
            </a:r>
            <a:r>
              <a:rPr dirty="0"/>
              <a:t> </a:t>
            </a:r>
            <a:r>
              <a:rPr dirty="0" err="1"/>
              <a:t>значений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бизнес-правилах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Это </a:t>
            </a:r>
            <a:r>
              <a:rPr dirty="0" err="1"/>
              <a:t>сознательная</a:t>
            </a:r>
            <a:r>
              <a:rPr dirty="0"/>
              <a:t> </a:t>
            </a:r>
            <a:r>
              <a:rPr dirty="0" err="1"/>
              <a:t>граница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заканчивается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Если </a:t>
            </a:r>
            <a:r>
              <a:rPr dirty="0" err="1"/>
              <a:t>конкретной</a:t>
            </a:r>
            <a:r>
              <a:rPr dirty="0"/>
              <a:t> </a:t>
            </a:r>
            <a:r>
              <a:rPr dirty="0" err="1"/>
              <a:t>команде</a:t>
            </a:r>
            <a:r>
              <a:rPr dirty="0"/>
              <a:t> </a:t>
            </a:r>
            <a:r>
              <a:rPr dirty="0" err="1"/>
              <a:t>понадобится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 </a:t>
            </a:r>
            <a:r>
              <a:rPr dirty="0" err="1"/>
              <a:t>полей</a:t>
            </a:r>
            <a:r>
              <a:rPr dirty="0"/>
              <a:t>,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будет</a:t>
            </a:r>
            <a:r>
              <a:rPr dirty="0"/>
              <a:t> </a:t>
            </a:r>
            <a:r>
              <a:rPr dirty="0" err="1"/>
              <a:t>отдельное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отдельным</a:t>
            </a:r>
            <a:r>
              <a:rPr dirty="0"/>
              <a:t> </a:t>
            </a:r>
            <a:r>
              <a:rPr dirty="0" err="1"/>
              <a:t>владельцем</a:t>
            </a:r>
            <a:r>
              <a:rPr dirty="0"/>
              <a:t>. Смешивать </a:t>
            </a:r>
            <a:r>
              <a:rPr dirty="0" err="1"/>
              <a:t>такую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базовым</a:t>
            </a:r>
            <a:r>
              <a:rPr dirty="0"/>
              <a:t> </a:t>
            </a:r>
            <a:r>
              <a:rPr dirty="0" err="1"/>
              <a:t>синтаксическим</a:t>
            </a:r>
            <a:r>
              <a:rPr dirty="0"/>
              <a:t> parse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стоит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следующей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файлу</a:t>
            </a:r>
            <a:r>
              <a:rPr dirty="0"/>
              <a:t> </a:t>
            </a:r>
            <a:r>
              <a:rPr dirty="0" err="1"/>
              <a:t>добавляются</a:t>
            </a:r>
            <a:r>
              <a:rPr dirty="0"/>
              <a:t> </a:t>
            </a:r>
            <a:r>
              <a:rPr dirty="0" err="1"/>
              <a:t>ветка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diff.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оно</a:t>
            </a:r>
            <a:r>
              <a:rPr dirty="0"/>
              <a:t> </a:t>
            </a:r>
            <a:r>
              <a:rPr dirty="0" err="1"/>
              <a:t>появилось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0:15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Переходим </a:t>
            </a:r>
            <a:r>
              <a:rPr dirty="0" err="1"/>
              <a:t>к</a:t>
            </a:r>
            <a:r>
              <a:rPr dirty="0"/>
              <a:t> Kafka. Параметры </a:t>
            </a:r>
            <a:r>
              <a:rPr dirty="0" err="1"/>
              <a:t>топиков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находятся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YAML-</a:t>
            </a:r>
            <a:r>
              <a:rPr dirty="0" err="1"/>
              <a:t>конфигурации</a:t>
            </a:r>
            <a:r>
              <a:rPr dirty="0"/>
              <a:t> </a:t>
            </a:r>
            <a:r>
              <a:rPr dirty="0" err="1"/>
              <a:t>приложения-провиженера</a:t>
            </a:r>
            <a:r>
              <a:rPr dirty="0"/>
              <a:t>. Изменение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Git, review </a:t>
            </a:r>
            <a:r>
              <a:rPr dirty="0" err="1"/>
              <a:t>и</a:t>
            </a:r>
            <a:r>
              <a:rPr dirty="0"/>
              <a:t> CI,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провиженер</a:t>
            </a:r>
            <a:r>
              <a:rPr dirty="0"/>
              <a:t> </a:t>
            </a:r>
            <a:r>
              <a:rPr dirty="0" err="1"/>
              <a:t>выполняет</a:t>
            </a:r>
            <a:r>
              <a:rPr dirty="0"/>
              <a:t> </a:t>
            </a:r>
            <a:r>
              <a:rPr dirty="0" err="1"/>
              <a:t>соответствующие</a:t>
            </a:r>
            <a:r>
              <a:rPr dirty="0"/>
              <a:t> </a:t>
            </a:r>
            <a:r>
              <a:rPr dirty="0" err="1"/>
              <a:t>операции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Kafka.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смысле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говорим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GitOps</a:t>
            </a:r>
            <a:r>
              <a:rPr dirty="0"/>
              <a:t>: </a:t>
            </a:r>
            <a:r>
              <a:rPr dirty="0" err="1"/>
              <a:t>конфигурация</a:t>
            </a:r>
            <a:r>
              <a:rPr dirty="0"/>
              <a:t> </a:t>
            </a:r>
            <a:r>
              <a:rPr dirty="0" err="1"/>
              <a:t>хранится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Git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участвует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процессе</a:t>
            </a:r>
            <a:r>
              <a:rPr dirty="0"/>
              <a:t> </a:t>
            </a:r>
            <a:r>
              <a:rPr dirty="0" err="1"/>
              <a:t>поставки</a:t>
            </a:r>
            <a:r>
              <a:rPr dirty="0"/>
              <a:t>. Дальше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понять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таком</a:t>
            </a:r>
            <a:r>
              <a:rPr dirty="0"/>
              <a:t> </a:t>
            </a:r>
            <a:r>
              <a:rPr dirty="0" err="1"/>
              <a:t>файле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применения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topics.yml</a:t>
            </a:r>
            <a:r>
              <a:rPr dirty="0"/>
              <a:t> </a:t>
            </a:r>
            <a:r>
              <a:rPr dirty="0" err="1"/>
              <a:t>хранится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топика</a:t>
            </a:r>
            <a:r>
              <a:rPr dirty="0"/>
              <a:t>, </a:t>
            </a:r>
            <a:r>
              <a:rPr dirty="0" err="1"/>
              <a:t>число</a:t>
            </a:r>
            <a:r>
              <a:rPr dirty="0"/>
              <a:t> </a:t>
            </a:r>
            <a:r>
              <a:rPr dirty="0" err="1"/>
              <a:t>партиций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разных</a:t>
            </a:r>
            <a:r>
              <a:rPr dirty="0"/>
              <a:t> </a:t>
            </a:r>
            <a:r>
              <a:rPr dirty="0" err="1"/>
              <a:t>сред</a:t>
            </a:r>
            <a:r>
              <a:rPr dirty="0"/>
              <a:t>, retention, </a:t>
            </a:r>
            <a:r>
              <a:rPr dirty="0" err="1"/>
              <a:t>размер</a:t>
            </a:r>
            <a:r>
              <a:rPr dirty="0"/>
              <a:t> </a:t>
            </a:r>
            <a:r>
              <a:rPr dirty="0" err="1"/>
              <a:t>сегмента</a:t>
            </a:r>
            <a:r>
              <a:rPr dirty="0"/>
              <a:t>, producer, consumer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владелец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слайде</a:t>
            </a:r>
            <a:r>
              <a:rPr dirty="0"/>
              <a:t> </a:t>
            </a:r>
            <a:r>
              <a:rPr dirty="0" err="1"/>
              <a:t>сокращённый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обезличенный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. Большинство </a:t>
            </a:r>
            <a:r>
              <a:rPr dirty="0" err="1"/>
              <a:t>параметров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итоговому</a:t>
            </a:r>
            <a:r>
              <a:rPr dirty="0"/>
              <a:t> </a:t>
            </a:r>
            <a:r>
              <a:rPr dirty="0" err="1"/>
              <a:t>значению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некоторых</a:t>
            </a:r>
            <a:r>
              <a:rPr dirty="0"/>
              <a:t> </a:t>
            </a:r>
            <a:r>
              <a:rPr dirty="0" err="1"/>
              <a:t>изменений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знать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раньше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добавили</a:t>
            </a:r>
            <a:r>
              <a:rPr dirty="0"/>
              <a:t> </a:t>
            </a:r>
            <a:r>
              <a:rPr dirty="0" err="1"/>
              <a:t>сейчас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ветке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происходит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Показать </a:t>
            </a:r>
            <a:r>
              <a:rPr dirty="0" err="1"/>
              <a:t>выделенные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имени</a:t>
            </a:r>
            <a:r>
              <a:rPr dirty="0"/>
              <a:t> </a:t>
            </a:r>
            <a:r>
              <a:rPr dirty="0" err="1"/>
              <a:t>топика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соглашение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именовании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CI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имена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изменённых</a:t>
            </a:r>
            <a:r>
              <a:rPr dirty="0"/>
              <a:t> </a:t>
            </a:r>
            <a:r>
              <a:rPr dirty="0" err="1"/>
              <a:t>topics.yml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состоит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сервиса</a:t>
            </a:r>
            <a:r>
              <a:rPr dirty="0"/>
              <a:t>, </a:t>
            </a:r>
            <a:r>
              <a:rPr dirty="0" err="1"/>
              <a:t>назначения</a:t>
            </a:r>
            <a:r>
              <a:rPr dirty="0"/>
              <a:t>, </a:t>
            </a:r>
            <a:r>
              <a:rPr dirty="0" err="1"/>
              <a:t>типа</a:t>
            </a:r>
            <a:r>
              <a:rPr dirty="0"/>
              <a:t> </a:t>
            </a:r>
            <a:r>
              <a:rPr dirty="0" err="1"/>
              <a:t>сообщения</a:t>
            </a:r>
            <a:r>
              <a:rPr dirty="0"/>
              <a:t>, </a:t>
            </a:r>
            <a:r>
              <a:rPr dirty="0" err="1"/>
              <a:t>области</a:t>
            </a:r>
            <a:r>
              <a:rPr dirty="0"/>
              <a:t> </a:t>
            </a:r>
            <a:r>
              <a:rPr dirty="0" err="1"/>
              <a:t>видимости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версии</a:t>
            </a:r>
            <a:r>
              <a:rPr dirty="0"/>
              <a:t>. Это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понятным</a:t>
            </a:r>
            <a:r>
              <a:rPr dirty="0"/>
              <a:t> </a:t>
            </a:r>
            <a:r>
              <a:rPr dirty="0" err="1"/>
              <a:t>входом</a:t>
            </a:r>
            <a:r>
              <a:rPr dirty="0"/>
              <a:t>: </a:t>
            </a:r>
            <a:r>
              <a:rPr dirty="0" err="1"/>
              <a:t>берём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проверяем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конфигурация</a:t>
            </a:r>
            <a:r>
              <a:rPr dirty="0"/>
              <a:t> </a:t>
            </a:r>
            <a:r>
              <a:rPr dirty="0" err="1"/>
              <a:t>состоит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имён</a:t>
            </a:r>
            <a:r>
              <a:rPr dirty="0"/>
              <a:t>. </a:t>
            </a:r>
            <a:r>
              <a:rPr dirty="0" err="1"/>
              <a:t>Посмотрим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выглядит</a:t>
            </a:r>
            <a:r>
              <a:rPr dirty="0"/>
              <a:t> </a:t>
            </a:r>
            <a:r>
              <a:rPr dirty="0" err="1"/>
              <a:t>обычное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параметров</a:t>
            </a:r>
            <a:r>
              <a:rPr dirty="0"/>
              <a:t> </a:t>
            </a:r>
            <a:r>
              <a:rPr dirty="0" err="1"/>
              <a:t>топика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обычное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: </a:t>
            </a:r>
            <a:r>
              <a:rPr dirty="0" err="1"/>
              <a:t>увеличили</a:t>
            </a:r>
            <a:r>
              <a:rPr dirty="0"/>
              <a:t> </a:t>
            </a:r>
            <a:r>
              <a:rPr dirty="0" err="1"/>
              <a:t>число</a:t>
            </a:r>
            <a:r>
              <a:rPr dirty="0"/>
              <a:t> </a:t>
            </a:r>
            <a:r>
              <a:rPr dirty="0" err="1"/>
              <a:t>партиций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retention.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старое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новое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. Для </a:t>
            </a:r>
            <a:r>
              <a:rPr dirty="0" err="1"/>
              <a:t>правил</a:t>
            </a:r>
            <a:r>
              <a:rPr dirty="0"/>
              <a:t>, </a:t>
            </a:r>
            <a:r>
              <a:rPr dirty="0" err="1"/>
              <a:t>связанных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изменениями</a:t>
            </a:r>
            <a:r>
              <a:rPr dirty="0"/>
              <a:t>,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полезнее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итогового</a:t>
            </a:r>
            <a:r>
              <a:rPr dirty="0"/>
              <a:t> </a:t>
            </a:r>
            <a:r>
              <a:rPr dirty="0" err="1"/>
              <a:t>файла</a:t>
            </a:r>
            <a:r>
              <a:rPr dirty="0"/>
              <a:t>. Сейчас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diff,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утверждение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наш</a:t>
            </a:r>
            <a:r>
              <a:rPr dirty="0"/>
              <a:t> CI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параметров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Показать </a:t>
            </a:r>
            <a:r>
              <a:rPr dirty="0" err="1"/>
              <a:t>выделенные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похожем</a:t>
            </a:r>
            <a:r>
              <a:rPr dirty="0"/>
              <a:t> diff </a:t>
            </a:r>
            <a:r>
              <a:rPr dirty="0" err="1"/>
              <a:t>появляется</a:t>
            </a:r>
            <a:r>
              <a:rPr dirty="0"/>
              <a:t> deleted: true. YAML </a:t>
            </a:r>
            <a:r>
              <a:rPr dirty="0" err="1"/>
              <a:t>по-прежнему</a:t>
            </a:r>
            <a:r>
              <a:rPr dirty="0"/>
              <a:t> </a:t>
            </a:r>
            <a:r>
              <a:rPr dirty="0" err="1"/>
              <a:t>корректный</a:t>
            </a:r>
            <a:r>
              <a:rPr dirty="0"/>
              <a:t>, </a:t>
            </a: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boolean</a:t>
            </a:r>
            <a:r>
              <a:rPr dirty="0"/>
              <a:t>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допустим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провиженера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команда</a:t>
            </a:r>
            <a:r>
              <a:rPr dirty="0"/>
              <a:t> </a:t>
            </a:r>
            <a:r>
              <a:rPr dirty="0" err="1"/>
              <a:t>удалить</a:t>
            </a:r>
            <a:r>
              <a:rPr dirty="0"/>
              <a:t> </a:t>
            </a:r>
            <a:r>
              <a:rPr dirty="0" err="1"/>
              <a:t>топик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большом</a:t>
            </a:r>
            <a:r>
              <a:rPr dirty="0"/>
              <a:t> merge request </a:t>
            </a:r>
            <a:r>
              <a:rPr dirty="0" err="1"/>
              <a:t>такая</a:t>
            </a:r>
            <a:r>
              <a:rPr dirty="0"/>
              <a:t> </a:t>
            </a:r>
            <a:r>
              <a:rPr dirty="0" err="1"/>
              <a:t>строка</a:t>
            </a:r>
            <a:r>
              <a:rPr dirty="0"/>
              <a:t> </a:t>
            </a:r>
            <a:r>
              <a:rPr dirty="0" err="1"/>
              <a:t>выглядит</a:t>
            </a:r>
            <a:r>
              <a:rPr dirty="0"/>
              <a:t> </a:t>
            </a:r>
            <a:r>
              <a:rPr dirty="0" err="1"/>
              <a:t>почти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retention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числа</a:t>
            </a:r>
            <a:r>
              <a:rPr dirty="0"/>
              <a:t> </a:t>
            </a:r>
            <a:r>
              <a:rPr dirty="0" err="1"/>
              <a:t>партиций</a:t>
            </a:r>
            <a:r>
              <a:rPr dirty="0"/>
              <a:t>. Последствия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совсем</a:t>
            </a:r>
            <a:r>
              <a:rPr dirty="0"/>
              <a:t> </a:t>
            </a:r>
            <a:r>
              <a:rPr dirty="0" err="1"/>
              <a:t>другие</a:t>
            </a:r>
            <a:r>
              <a:rPr dirty="0"/>
              <a:t>, </a:t>
            </a:r>
            <a:r>
              <a:rPr dirty="0" err="1"/>
              <a:t>потому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откат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удалённые</a:t>
            </a:r>
            <a:r>
              <a:rPr dirty="0"/>
              <a:t> </a:t>
            </a:r>
            <a:r>
              <a:rPr dirty="0" err="1"/>
              <a:t>сообщения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Показать </a:t>
            </a:r>
            <a:r>
              <a:rPr dirty="0" err="1"/>
              <a:t>выделенные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Что </a:t>
            </a:r>
            <a:r>
              <a:rPr dirty="0" err="1"/>
              <a:t>обычно</a:t>
            </a:r>
            <a:r>
              <a:rPr dirty="0"/>
              <a:t> </a:t>
            </a:r>
            <a:r>
              <a:rPr dirty="0" err="1"/>
              <a:t>хочется</a:t>
            </a:r>
            <a:r>
              <a:rPr dirty="0"/>
              <a:t> </a:t>
            </a:r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неудачного</a:t>
            </a:r>
            <a:r>
              <a:rPr dirty="0"/>
              <a:t> </a:t>
            </a:r>
            <a:r>
              <a:rPr dirty="0" err="1"/>
              <a:t>выпуска</a:t>
            </a:r>
            <a:r>
              <a:rPr dirty="0"/>
              <a:t>? </a:t>
            </a:r>
            <a:r>
              <a:rPr dirty="0" err="1"/>
              <a:t>Откатить</a:t>
            </a:r>
            <a:r>
              <a:rPr dirty="0"/>
              <a:t> </a:t>
            </a:r>
            <a:r>
              <a:rPr dirty="0" err="1"/>
              <a:t>приложение</a:t>
            </a:r>
            <a:r>
              <a:rPr dirty="0"/>
              <a:t>. Возвращаем </a:t>
            </a:r>
            <a:r>
              <a:rPr dirty="0" err="1"/>
              <a:t>предыдущую</a:t>
            </a:r>
            <a:r>
              <a:rPr dirty="0"/>
              <a:t> </a:t>
            </a:r>
            <a:r>
              <a:rPr dirty="0" err="1"/>
              <a:t>версию</a:t>
            </a:r>
            <a:r>
              <a:rPr dirty="0"/>
              <a:t>. Релиз </a:t>
            </a:r>
            <a:r>
              <a:rPr dirty="0" err="1"/>
              <a:t>откатили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топик</a:t>
            </a:r>
            <a:r>
              <a:rPr dirty="0"/>
              <a:t> </a:t>
            </a:r>
            <a:r>
              <a:rPr dirty="0" err="1"/>
              <a:t>где</a:t>
            </a:r>
            <a:r>
              <a:rPr dirty="0"/>
              <a:t>? Откат </a:t>
            </a:r>
            <a:r>
              <a:rPr dirty="0" err="1"/>
              <a:t>версии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удалённый</a:t>
            </a:r>
            <a:r>
              <a:rPr dirty="0"/>
              <a:t> </a:t>
            </a:r>
            <a:r>
              <a:rPr dirty="0" err="1"/>
              <a:t>топик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сообщения</a:t>
            </a:r>
            <a:r>
              <a:rPr dirty="0"/>
              <a:t>. Даже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топик</a:t>
            </a:r>
            <a:r>
              <a:rPr dirty="0"/>
              <a:t> </a:t>
            </a:r>
            <a:r>
              <a:rPr dirty="0" err="1"/>
              <a:t>потом</a:t>
            </a:r>
            <a:r>
              <a:rPr dirty="0"/>
              <a:t> </a:t>
            </a:r>
            <a:r>
              <a:rPr dirty="0" err="1"/>
              <a:t>создастся</a:t>
            </a:r>
            <a:r>
              <a:rPr dirty="0"/>
              <a:t> </a:t>
            </a:r>
            <a:r>
              <a:rPr dirty="0" err="1"/>
              <a:t>заново</a:t>
            </a:r>
            <a:r>
              <a:rPr dirty="0"/>
              <a:t>, </a:t>
            </a:r>
            <a:r>
              <a:rPr dirty="0" err="1"/>
              <a:t>прежние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появятся</a:t>
            </a:r>
            <a:r>
              <a:rPr dirty="0"/>
              <a:t>. Поэтому </a:t>
            </a:r>
            <a:r>
              <a:rPr dirty="0" err="1"/>
              <a:t>эту</a:t>
            </a:r>
            <a:r>
              <a:rPr dirty="0"/>
              <a:t> </a:t>
            </a:r>
            <a:r>
              <a:rPr dirty="0" err="1"/>
              <a:t>операцию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отделяем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обычного</a:t>
            </a:r>
            <a:r>
              <a:rPr dirty="0"/>
              <a:t> </a:t>
            </a:r>
            <a:r>
              <a:rPr dirty="0" err="1"/>
              <a:t>выпуска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Сразу</a:t>
            </a:r>
            <a:r>
              <a:rPr dirty="0"/>
              <a:t>: «</a:t>
            </a:r>
            <a:r>
              <a:rPr dirty="0" err="1"/>
              <a:t>Релиз</a:t>
            </a:r>
            <a:r>
              <a:rPr dirty="0"/>
              <a:t> </a:t>
            </a:r>
            <a:r>
              <a:rPr dirty="0" err="1"/>
              <a:t>откатили</a:t>
            </a:r>
            <a:r>
              <a:rPr dirty="0"/>
              <a:t>»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схема</a:t>
            </a:r>
            <a:r>
              <a:rPr dirty="0"/>
              <a:t> </a:t>
            </a:r>
            <a:r>
              <a:rPr dirty="0" err="1"/>
              <a:t>версии</a:t>
            </a:r>
            <a:r>
              <a:rPr dirty="0"/>
              <a:t> 2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версии</a:t>
            </a:r>
            <a:r>
              <a:rPr dirty="0"/>
              <a:t> 1. </a:t>
            </a:r>
            <a:r>
              <a:rPr dirty="0" err="1"/>
              <a:t>Клик</a:t>
            </a:r>
            <a:r>
              <a:rPr dirty="0"/>
              <a:t>: Траволта </a:t>
            </a:r>
            <a:r>
              <a:rPr dirty="0" err="1"/>
              <a:t>сразу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«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топик</a:t>
            </a:r>
            <a:r>
              <a:rPr dirty="0"/>
              <a:t> </a:t>
            </a:r>
            <a:r>
              <a:rPr dirty="0" err="1"/>
              <a:t>где</a:t>
            </a:r>
            <a:r>
              <a:rPr dirty="0"/>
              <a:t>?»,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эффекта</a:t>
            </a:r>
            <a:r>
              <a:rPr dirty="0"/>
              <a:t> </a:t>
            </a:r>
            <a:r>
              <a:rPr dirty="0" err="1"/>
              <a:t>появления</a:t>
            </a:r>
            <a:r>
              <a:rPr dirty="0"/>
              <a:t>. </a:t>
            </a:r>
            <a:r>
              <a:rPr dirty="0" err="1"/>
              <a:t>Клик</a:t>
            </a:r>
            <a:r>
              <a:rPr dirty="0"/>
              <a:t>: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отката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0:50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www.meme-arsenal.com</a:t>
            </a:r>
            <a:r>
              <a:rPr dirty="0"/>
              <a:t>/</a:t>
            </a:r>
            <a:r>
              <a:rPr dirty="0" err="1"/>
              <a:t>en</a:t>
            </a:r>
            <a:r>
              <a:rPr dirty="0"/>
              <a:t>/create/template/12299714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Само </a:t>
            </a:r>
            <a:r>
              <a:rPr dirty="0" err="1"/>
              <a:t>значение</a:t>
            </a:r>
            <a:r>
              <a:rPr dirty="0"/>
              <a:t> deleted: true </a:t>
            </a:r>
            <a:r>
              <a:rPr dirty="0" err="1"/>
              <a:t>корректно</a:t>
            </a:r>
            <a:r>
              <a:rPr dirty="0"/>
              <a:t>. Ошибки </a:t>
            </a:r>
            <a:r>
              <a:rPr dirty="0" err="1"/>
              <a:t>синтаксиса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процессе</a:t>
            </a:r>
            <a:r>
              <a:rPr dirty="0"/>
              <a:t> </a:t>
            </a:r>
            <a:r>
              <a:rPr dirty="0" err="1"/>
              <a:t>такую</a:t>
            </a:r>
            <a:r>
              <a:rPr dirty="0"/>
              <a:t> </a:t>
            </a:r>
            <a:r>
              <a:rPr dirty="0" err="1"/>
              <a:t>операцию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проводить</a:t>
            </a:r>
            <a:r>
              <a:rPr dirty="0"/>
              <a:t> </a:t>
            </a:r>
            <a:r>
              <a:rPr dirty="0" err="1"/>
              <a:t>внутри</a:t>
            </a:r>
            <a:r>
              <a:rPr dirty="0"/>
              <a:t> </a:t>
            </a:r>
            <a:r>
              <a:rPr dirty="0" err="1"/>
              <a:t>релиза</a:t>
            </a:r>
            <a:r>
              <a:rPr dirty="0"/>
              <a:t>. Поэтому </a:t>
            </a:r>
            <a:r>
              <a:rPr dirty="0" err="1"/>
              <a:t>проверке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ветки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diff.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одному</a:t>
            </a:r>
            <a:r>
              <a:rPr dirty="0"/>
              <a:t> </a:t>
            </a:r>
            <a:r>
              <a:rPr dirty="0" err="1"/>
              <a:t>итоговому</a:t>
            </a:r>
            <a:r>
              <a:rPr dirty="0"/>
              <a:t> YAML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узнает</a:t>
            </a:r>
            <a:r>
              <a:rPr dirty="0"/>
              <a:t>,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каком</a:t>
            </a:r>
            <a:r>
              <a:rPr dirty="0"/>
              <a:t> </a:t>
            </a:r>
            <a:r>
              <a:rPr dirty="0" err="1"/>
              <a:t>процессе</a:t>
            </a:r>
            <a:r>
              <a:rPr dirty="0"/>
              <a:t> </a:t>
            </a:r>
            <a:r>
              <a:rPr dirty="0" err="1"/>
              <a:t>появилось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Поэтому </a:t>
            </a:r>
            <a:r>
              <a:rPr dirty="0" err="1"/>
              <a:t>вход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расширяется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смотрим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получившийся</a:t>
            </a:r>
            <a:r>
              <a:rPr dirty="0"/>
              <a:t> YAML,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ветки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release-</a:t>
            </a:r>
            <a:r>
              <a:rPr dirty="0" err="1"/>
              <a:t>ветке</a:t>
            </a:r>
            <a:r>
              <a:rPr dirty="0"/>
              <a:t> </a:t>
            </a:r>
            <a:r>
              <a:rPr dirty="0" err="1"/>
              <a:t>добавили</a:t>
            </a:r>
            <a:r>
              <a:rPr dirty="0"/>
              <a:t> deleted: true, CI </a:t>
            </a:r>
            <a:r>
              <a:rPr dirty="0" err="1"/>
              <a:t>останавливает</a:t>
            </a:r>
            <a:r>
              <a:rPr dirty="0"/>
              <a:t> </a:t>
            </a:r>
            <a:r>
              <a:rPr dirty="0" err="1"/>
              <a:t>выпуск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отличие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первой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конечное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. Нам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понять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изменилось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каком</a:t>
            </a:r>
            <a:r>
              <a:rPr dirty="0"/>
              <a:t> </a:t>
            </a:r>
            <a:r>
              <a:rPr dirty="0" err="1"/>
              <a:t>контексте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Именно</a:t>
            </a:r>
            <a:r>
              <a:rPr dirty="0"/>
              <a:t> CI </a:t>
            </a:r>
            <a:r>
              <a:rPr dirty="0" err="1"/>
              <a:t>удобно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место</a:t>
            </a:r>
            <a:r>
              <a:rPr dirty="0"/>
              <a:t> </a:t>
            </a:r>
            <a:r>
              <a:rPr dirty="0" err="1"/>
              <a:t>соединения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: </a:t>
            </a:r>
            <a:r>
              <a:rPr dirty="0" err="1"/>
              <a:t>там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содержимое</a:t>
            </a:r>
            <a:r>
              <a:rPr dirty="0"/>
              <a:t> </a:t>
            </a:r>
            <a:r>
              <a:rPr dirty="0" err="1"/>
              <a:t>репозитория</a:t>
            </a:r>
            <a:r>
              <a:rPr dirty="0"/>
              <a:t>,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ветки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diff merge request.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передавать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 </a:t>
            </a:r>
            <a:r>
              <a:rPr dirty="0" err="1"/>
              <a:t>вручную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Теперь </a:t>
            </a:r>
            <a:r>
              <a:rPr dirty="0" err="1"/>
              <a:t>посмотрим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GitLab CI.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сообщении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релизная</a:t>
            </a:r>
            <a:r>
              <a:rPr dirty="0"/>
              <a:t> </a:t>
            </a:r>
            <a:r>
              <a:rPr dirty="0" err="1"/>
              <a:t>ветка</a:t>
            </a:r>
            <a:r>
              <a:rPr dirty="0"/>
              <a:t>,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topics.yml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топика</a:t>
            </a:r>
            <a:r>
              <a:rPr dirty="0"/>
              <a:t>. Ниже </a:t>
            </a:r>
            <a:r>
              <a:rPr dirty="0" err="1"/>
              <a:t>видно</a:t>
            </a:r>
            <a:r>
              <a:rPr dirty="0"/>
              <a:t>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: </a:t>
            </a:r>
            <a:r>
              <a:rPr dirty="0" err="1"/>
              <a:t>вместо</a:t>
            </a:r>
            <a:r>
              <a:rPr dirty="0"/>
              <a:t> deleted: false </a:t>
            </a:r>
            <a:r>
              <a:rPr dirty="0" err="1"/>
              <a:t>появилось</a:t>
            </a:r>
            <a:r>
              <a:rPr dirty="0"/>
              <a:t> deleted: true. Поэтому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остановила</a:t>
            </a:r>
            <a:r>
              <a:rPr dirty="0"/>
              <a:t> job. Сообщение </a:t>
            </a:r>
            <a:r>
              <a:rPr dirty="0" err="1"/>
              <a:t>объясняет</a:t>
            </a:r>
            <a:r>
              <a:rPr dirty="0"/>
              <a:t> </a:t>
            </a:r>
            <a:r>
              <a:rPr dirty="0" err="1"/>
              <a:t>причину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подсказывает</a:t>
            </a:r>
            <a:r>
              <a:rPr dirty="0"/>
              <a:t> </a:t>
            </a:r>
            <a:r>
              <a:rPr dirty="0" err="1"/>
              <a:t>действие</a:t>
            </a:r>
            <a:r>
              <a:rPr dirty="0"/>
              <a:t>: </a:t>
            </a:r>
            <a:r>
              <a:rPr dirty="0" err="1"/>
              <a:t>убрать</a:t>
            </a:r>
            <a:r>
              <a:rPr dirty="0"/>
              <a:t> </a:t>
            </a:r>
            <a:r>
              <a:rPr dirty="0" err="1"/>
              <a:t>удаление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MR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провести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запрещаем</a:t>
            </a:r>
            <a:r>
              <a:rPr dirty="0"/>
              <a:t> </a:t>
            </a:r>
            <a:r>
              <a:rPr dirty="0" err="1"/>
              <a:t>поле</a:t>
            </a:r>
            <a:r>
              <a:rPr dirty="0"/>
              <a:t> deleted </a:t>
            </a:r>
            <a:r>
              <a:rPr dirty="0" err="1"/>
              <a:t>вообще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проверяем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 Kafka. Правило </a:t>
            </a:r>
            <a:r>
              <a:rPr dirty="0" err="1"/>
              <a:t>ловит</a:t>
            </a:r>
            <a:r>
              <a:rPr dirty="0"/>
              <a:t>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контексте</a:t>
            </a:r>
            <a:r>
              <a:rPr dirty="0"/>
              <a:t> </a:t>
            </a:r>
            <a:r>
              <a:rPr dirty="0" err="1"/>
              <a:t>релизной</a:t>
            </a:r>
            <a:r>
              <a:rPr dirty="0"/>
              <a:t> </a:t>
            </a:r>
            <a:r>
              <a:rPr dirty="0" err="1"/>
              <a:t>ветки</a:t>
            </a:r>
            <a:r>
              <a:rPr dirty="0"/>
              <a:t>. Дальше </a:t>
            </a:r>
            <a:r>
              <a:rPr dirty="0" err="1"/>
              <a:t>покажу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отказа</a:t>
            </a:r>
            <a:r>
              <a:rPr dirty="0"/>
              <a:t> </a:t>
            </a:r>
            <a:r>
              <a:rPr dirty="0" err="1"/>
              <a:t>продолжается</a:t>
            </a:r>
            <a:r>
              <a:rPr dirty="0"/>
              <a:t> </a:t>
            </a:r>
            <a:r>
              <a:rPr dirty="0" err="1"/>
              <a:t>выпуск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CI </a:t>
            </a:r>
            <a:r>
              <a:rPr dirty="0" err="1"/>
              <a:t>остановил</a:t>
            </a:r>
            <a:r>
              <a:rPr dirty="0"/>
              <a:t> </a:t>
            </a:r>
            <a:r>
              <a:rPr dirty="0" err="1"/>
              <a:t>релизный</a:t>
            </a:r>
            <a:r>
              <a:rPr dirty="0"/>
              <a:t> MR </a:t>
            </a:r>
            <a:r>
              <a:rPr dirty="0" err="1"/>
              <a:t>из-за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удаления</a:t>
            </a:r>
            <a:r>
              <a:rPr dirty="0"/>
              <a:t>. Сначала </a:t>
            </a:r>
            <a:r>
              <a:rPr dirty="0" err="1"/>
              <a:t>убираем</a:t>
            </a:r>
            <a:r>
              <a:rPr dirty="0"/>
              <a:t> deleted: true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повторяем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После </a:t>
            </a:r>
            <a:r>
              <a:rPr dirty="0" err="1"/>
              <a:t>успешной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выпускаем</a:t>
            </a:r>
            <a:r>
              <a:rPr dirty="0"/>
              <a:t> </a:t>
            </a:r>
            <a:r>
              <a:rPr dirty="0" err="1"/>
              <a:t>приложение</a:t>
            </a:r>
            <a:r>
              <a:rPr dirty="0"/>
              <a:t>. Если </a:t>
            </a:r>
            <a:r>
              <a:rPr dirty="0" err="1"/>
              <a:t>топик</a:t>
            </a:r>
            <a:r>
              <a:rPr dirty="0"/>
              <a:t> </a:t>
            </a:r>
            <a:r>
              <a:rPr dirty="0" err="1"/>
              <a:t>действительно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удалить</a:t>
            </a:r>
            <a:r>
              <a:rPr dirty="0"/>
              <a:t>, </a:t>
            </a:r>
            <a:r>
              <a:rPr dirty="0" err="1"/>
              <a:t>оформляем</a:t>
            </a:r>
            <a:r>
              <a:rPr dirty="0"/>
              <a:t> </a:t>
            </a:r>
            <a:r>
              <a:rPr dirty="0" err="1"/>
              <a:t>отдельную</a:t>
            </a:r>
            <a:r>
              <a:rPr dirty="0"/>
              <a:t> </a:t>
            </a:r>
            <a:r>
              <a:rPr dirty="0" err="1"/>
              <a:t>заявку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выполняем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релиза</a:t>
            </a:r>
            <a:r>
              <a:rPr dirty="0"/>
              <a:t>. Здесь </a:t>
            </a:r>
            <a:r>
              <a:rPr dirty="0" err="1"/>
              <a:t>важен</a:t>
            </a:r>
            <a:r>
              <a:rPr dirty="0"/>
              <a:t> </a:t>
            </a:r>
            <a:r>
              <a:rPr dirty="0" err="1"/>
              <a:t>порядок</a:t>
            </a:r>
            <a:r>
              <a:rPr dirty="0"/>
              <a:t>: </a:t>
            </a:r>
            <a:r>
              <a:rPr dirty="0" err="1"/>
              <a:t>удаление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должно</a:t>
            </a:r>
            <a:r>
              <a:rPr dirty="0"/>
              <a:t> </a:t>
            </a:r>
            <a:r>
              <a:rPr dirty="0" err="1"/>
              <a:t>незаметно</a:t>
            </a:r>
            <a:r>
              <a:rPr dirty="0"/>
              <a:t> </a:t>
            </a:r>
            <a:r>
              <a:rPr dirty="0" err="1"/>
              <a:t>выполняться</a:t>
            </a:r>
            <a:r>
              <a:rPr dirty="0"/>
              <a:t>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обычным</a:t>
            </a:r>
            <a:r>
              <a:rPr dirty="0"/>
              <a:t> </a:t>
            </a:r>
            <a:r>
              <a:rPr dirty="0" err="1"/>
              <a:t>выпуском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Вот </a:t>
            </a:r>
            <a:r>
              <a:rPr dirty="0" err="1"/>
              <a:t>граница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. Оно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ветку</a:t>
            </a:r>
            <a:r>
              <a:rPr dirty="0"/>
              <a:t>, diff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новое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основе</a:t>
            </a:r>
            <a:r>
              <a:rPr dirty="0"/>
              <a:t> </a:t>
            </a:r>
            <a:r>
              <a:rPr dirty="0" err="1"/>
              <a:t>оно</a:t>
            </a:r>
            <a:r>
              <a:rPr dirty="0"/>
              <a:t> </a:t>
            </a:r>
            <a:r>
              <a:rPr dirty="0" err="1"/>
              <a:t>блокирует</a:t>
            </a:r>
            <a:r>
              <a:rPr dirty="0"/>
              <a:t> </a:t>
            </a:r>
            <a:r>
              <a:rPr dirty="0" err="1"/>
              <a:t>удаление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release-</a:t>
            </a:r>
            <a:r>
              <a:rPr dirty="0" err="1"/>
              <a:t>ветке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объясняет</a:t>
            </a:r>
            <a:r>
              <a:rPr dirty="0"/>
              <a:t> </a:t>
            </a:r>
            <a:r>
              <a:rPr dirty="0" err="1"/>
              <a:t>причину</a:t>
            </a:r>
            <a:r>
              <a:rPr dirty="0"/>
              <a:t> </a:t>
            </a:r>
            <a:r>
              <a:rPr dirty="0" err="1"/>
              <a:t>отказа</a:t>
            </a:r>
            <a:r>
              <a:rPr dirty="0"/>
              <a:t>. </a:t>
            </a:r>
            <a:r>
              <a:rPr dirty="0" err="1"/>
              <a:t>Согласование</a:t>
            </a:r>
            <a:r>
              <a:rPr dirty="0"/>
              <a:t> </a:t>
            </a:r>
            <a:r>
              <a:rPr dirty="0" err="1"/>
              <a:t>операции</a:t>
            </a:r>
            <a:r>
              <a:rPr dirty="0"/>
              <a:t>, </a:t>
            </a:r>
            <a:r>
              <a:rPr dirty="0" err="1"/>
              <a:t>окно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восстановления</a:t>
            </a:r>
            <a:r>
              <a:rPr dirty="0"/>
              <a:t> </a:t>
            </a:r>
            <a:r>
              <a:rPr dirty="0" err="1"/>
              <a:t>остаются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пределами</a:t>
            </a:r>
            <a:r>
              <a:rPr dirty="0"/>
              <a:t> CI. Теперь </a:t>
            </a:r>
            <a:r>
              <a:rPr dirty="0" err="1"/>
              <a:t>перейдём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случаю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репозитория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diff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недостаточно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Чем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сформулирована</a:t>
            </a:r>
            <a:r>
              <a:rPr dirty="0"/>
              <a:t> </a:t>
            </a:r>
            <a:r>
              <a:rPr dirty="0" err="1"/>
              <a:t>ответственность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, </a:t>
            </a:r>
            <a:r>
              <a:rPr dirty="0" err="1"/>
              <a:t>тем</a:t>
            </a:r>
            <a:r>
              <a:rPr dirty="0"/>
              <a:t> </a:t>
            </a:r>
            <a:r>
              <a:rPr dirty="0" err="1"/>
              <a:t>проще</a:t>
            </a:r>
            <a:r>
              <a:rPr dirty="0"/>
              <a:t> </a:t>
            </a:r>
            <a:r>
              <a:rPr dirty="0" err="1"/>
              <a:t>объяснить</a:t>
            </a:r>
            <a:r>
              <a:rPr dirty="0"/>
              <a:t> </a:t>
            </a:r>
            <a:r>
              <a:rPr dirty="0" err="1"/>
              <a:t>её</a:t>
            </a:r>
            <a:r>
              <a:rPr dirty="0"/>
              <a:t> </a:t>
            </a:r>
            <a:r>
              <a:rPr dirty="0" err="1"/>
              <a:t>командам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сопровождать</a:t>
            </a:r>
            <a:r>
              <a:rPr dirty="0"/>
              <a:t>.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превращается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скрытую</a:t>
            </a:r>
            <a:r>
              <a:rPr dirty="0"/>
              <a:t> </a:t>
            </a:r>
            <a:r>
              <a:rPr dirty="0" err="1"/>
              <a:t>реализацию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</a:t>
            </a:r>
            <a:r>
              <a:rPr dirty="0" err="1"/>
              <a:t>управления</a:t>
            </a:r>
            <a:r>
              <a:rPr dirty="0"/>
              <a:t> Kafka.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Теперь </a:t>
            </a:r>
            <a:r>
              <a:rPr dirty="0" err="1"/>
              <a:t>выходим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пределы</a:t>
            </a:r>
            <a:r>
              <a:rPr dirty="0"/>
              <a:t> </a:t>
            </a:r>
            <a:r>
              <a:rPr dirty="0" err="1"/>
              <a:t>репозитория</a:t>
            </a:r>
            <a:r>
              <a:rPr dirty="0"/>
              <a:t>. Для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понадобится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целевого</a:t>
            </a:r>
            <a:r>
              <a:rPr dirty="0"/>
              <a:t> </a:t>
            </a:r>
            <a:r>
              <a:rPr dirty="0" err="1"/>
              <a:t>кластера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0:15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Посмотрим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конфигурацию</a:t>
            </a:r>
            <a:r>
              <a:rPr dirty="0"/>
              <a:t> </a:t>
            </a:r>
            <a:r>
              <a:rPr dirty="0" err="1"/>
              <a:t>другого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Здесь </a:t>
            </a:r>
            <a:r>
              <a:rPr dirty="0" err="1"/>
              <a:t>адрес</a:t>
            </a:r>
            <a:r>
              <a:rPr dirty="0"/>
              <a:t> API, </a:t>
            </a:r>
            <a:r>
              <a:rPr dirty="0" err="1"/>
              <a:t>хранилище</a:t>
            </a:r>
            <a:r>
              <a:rPr dirty="0"/>
              <a:t>, </a:t>
            </a:r>
            <a:r>
              <a:rPr dirty="0" err="1"/>
              <a:t>кеш</a:t>
            </a:r>
            <a:r>
              <a:rPr dirty="0"/>
              <a:t>, </a:t>
            </a:r>
            <a:r>
              <a:rPr dirty="0" err="1"/>
              <a:t>телеметрия</a:t>
            </a:r>
            <a:r>
              <a:rPr dirty="0"/>
              <a:t>. Рядом </a:t>
            </a:r>
            <a:r>
              <a:rPr dirty="0" err="1"/>
              <a:t>таймауты</a:t>
            </a:r>
            <a:r>
              <a:rPr dirty="0"/>
              <a:t>, </a:t>
            </a:r>
            <a:r>
              <a:rPr dirty="0" err="1"/>
              <a:t>повторы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feature flag. Эти </a:t>
            </a:r>
            <a:r>
              <a:rPr dirty="0" err="1"/>
              <a:t>значения</a:t>
            </a:r>
            <a:r>
              <a:rPr dirty="0"/>
              <a:t> </a:t>
            </a:r>
            <a:r>
              <a:rPr dirty="0" err="1"/>
              <a:t>попадут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выпуске</a:t>
            </a:r>
            <a:r>
              <a:rPr dirty="0"/>
              <a:t>. Дальше </a:t>
            </a:r>
            <a:r>
              <a:rPr dirty="0" err="1"/>
              <a:t>посмотрим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оно</a:t>
            </a:r>
            <a:r>
              <a:rPr dirty="0"/>
              <a:t> </a:t>
            </a:r>
            <a:r>
              <a:rPr dirty="0" err="1"/>
              <a:t>запускается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происходит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обращении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зависимостей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запускается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worker-</a:t>
            </a:r>
            <a:r>
              <a:rPr dirty="0" err="1"/>
              <a:t>нод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обращается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внешней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. </a:t>
            </a:r>
            <a:r>
              <a:rPr dirty="0" err="1"/>
              <a:t>Сейчас</a:t>
            </a:r>
            <a:r>
              <a:rPr dirty="0"/>
              <a:t> pod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worker-b. После </a:t>
            </a:r>
            <a:r>
              <a:rPr dirty="0" err="1"/>
              <a:t>пересоздания</a:t>
            </a:r>
            <a:r>
              <a:rPr dirty="0"/>
              <a:t> scheduler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другую</a:t>
            </a:r>
            <a:r>
              <a:rPr dirty="0"/>
              <a:t> </a:t>
            </a:r>
            <a:r>
              <a:rPr dirty="0" err="1"/>
              <a:t>подходящую</a:t>
            </a:r>
            <a:r>
              <a:rPr dirty="0"/>
              <a:t> </a:t>
            </a:r>
            <a:r>
              <a:rPr dirty="0" err="1"/>
              <a:t>ноду</a:t>
            </a:r>
            <a:r>
              <a:rPr dirty="0"/>
              <a:t>. Поэтому </a:t>
            </a:r>
            <a:r>
              <a:rPr dirty="0" err="1"/>
              <a:t>успешный</a:t>
            </a:r>
            <a:r>
              <a:rPr dirty="0"/>
              <a:t> curl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ноутбука</a:t>
            </a:r>
            <a:r>
              <a:rPr dirty="0"/>
              <a:t>, runner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ноды</a:t>
            </a:r>
            <a:r>
              <a:rPr dirty="0"/>
              <a:t> </a:t>
            </a:r>
            <a:r>
              <a:rPr dirty="0" err="1"/>
              <a:t>стенда</a:t>
            </a:r>
            <a:r>
              <a:rPr dirty="0"/>
              <a:t> </a:t>
            </a:r>
            <a:r>
              <a:rPr dirty="0" err="1"/>
              <a:t>подтверждает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сетевой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будущего</a:t>
            </a:r>
            <a:r>
              <a:rPr dirty="0"/>
              <a:t> pod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недостаточно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Требование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worker-</a:t>
            </a:r>
            <a:r>
              <a:rPr dirty="0" err="1"/>
              <a:t>ноды</a:t>
            </a:r>
            <a:r>
              <a:rPr dirty="0"/>
              <a:t> </a:t>
            </a:r>
            <a:r>
              <a:rPr dirty="0" err="1"/>
              <a:t>связано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планированием</a:t>
            </a:r>
            <a:r>
              <a:rPr dirty="0"/>
              <a:t> pod. Успех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двух</a:t>
            </a:r>
            <a:r>
              <a:rPr dirty="0"/>
              <a:t> </a:t>
            </a:r>
            <a:r>
              <a:rPr dirty="0" err="1"/>
              <a:t>нодах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трёх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помогает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scheduler </a:t>
            </a:r>
            <a:r>
              <a:rPr dirty="0" err="1"/>
              <a:t>вправе</a:t>
            </a:r>
            <a:r>
              <a:rPr dirty="0"/>
              <a:t>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третью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логе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третья</a:t>
            </a:r>
            <a:r>
              <a:rPr dirty="0"/>
              <a:t> </a:t>
            </a:r>
            <a:r>
              <a:rPr dirty="0" err="1"/>
              <a:t>попытка</a:t>
            </a:r>
            <a:r>
              <a:rPr dirty="0"/>
              <a:t> </a:t>
            </a:r>
            <a:r>
              <a:rPr dirty="0" err="1"/>
              <a:t>подключения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api.example.net</a:t>
            </a:r>
            <a:r>
              <a:rPr dirty="0"/>
              <a:t> </a:t>
            </a:r>
            <a:r>
              <a:rPr dirty="0" err="1"/>
              <a:t>закончилась</a:t>
            </a:r>
            <a:r>
              <a:rPr dirty="0"/>
              <a:t> </a:t>
            </a:r>
            <a:r>
              <a:rPr dirty="0" err="1"/>
              <a:t>таймаутом</a:t>
            </a:r>
            <a:r>
              <a:rPr dirty="0"/>
              <a:t>.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продолжает</a:t>
            </a:r>
            <a:r>
              <a:rPr dirty="0"/>
              <a:t> </a:t>
            </a:r>
            <a:r>
              <a:rPr dirty="0" err="1"/>
              <a:t>ждать</a:t>
            </a:r>
            <a:r>
              <a:rPr dirty="0"/>
              <a:t> </a:t>
            </a:r>
            <a:r>
              <a:rPr dirty="0" err="1"/>
              <a:t>обязательную</a:t>
            </a:r>
            <a:r>
              <a:rPr dirty="0"/>
              <a:t> </a:t>
            </a:r>
            <a:r>
              <a:rPr dirty="0" err="1"/>
              <a:t>зависимость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завершает</a:t>
            </a:r>
            <a:r>
              <a:rPr dirty="0"/>
              <a:t> </a:t>
            </a:r>
            <a:r>
              <a:rPr dirty="0" err="1"/>
              <a:t>запуск</a:t>
            </a:r>
            <a:r>
              <a:rPr dirty="0"/>
              <a:t>.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этому</a:t>
            </a:r>
            <a:r>
              <a:rPr dirty="0"/>
              <a:t> </a:t>
            </a:r>
            <a:r>
              <a:rPr dirty="0" err="1"/>
              <a:t>логу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уверенно</a:t>
            </a:r>
            <a:r>
              <a:rPr dirty="0"/>
              <a:t> </a:t>
            </a:r>
            <a:r>
              <a:rPr dirty="0" err="1"/>
              <a:t>сказать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проблема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маршруте</a:t>
            </a:r>
            <a:r>
              <a:rPr dirty="0"/>
              <a:t>, </a:t>
            </a:r>
            <a:r>
              <a:rPr dirty="0" err="1"/>
              <a:t>сетевом</a:t>
            </a:r>
            <a:r>
              <a:rPr dirty="0"/>
              <a:t> </a:t>
            </a:r>
            <a:r>
              <a:rPr dirty="0" err="1"/>
              <a:t>правиле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самой</a:t>
            </a:r>
            <a:r>
              <a:rPr dirty="0"/>
              <a:t> </a:t>
            </a:r>
            <a:r>
              <a:rPr dirty="0" err="1"/>
              <a:t>цели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понятно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синтаксис</a:t>
            </a:r>
            <a:r>
              <a:rPr dirty="0"/>
              <a:t> YAML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чём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недоступная</a:t>
            </a:r>
            <a:r>
              <a:rPr dirty="0"/>
              <a:t> </a:t>
            </a:r>
            <a:r>
              <a:rPr dirty="0" err="1"/>
              <a:t>зависимость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проявиться</a:t>
            </a:r>
            <a:r>
              <a:rPr dirty="0"/>
              <a:t> </a:t>
            </a:r>
            <a:r>
              <a:rPr dirty="0" err="1"/>
              <a:t>по-разному</a:t>
            </a:r>
            <a:r>
              <a:rPr dirty="0"/>
              <a:t>. Если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ждёт</a:t>
            </a:r>
            <a:r>
              <a:rPr dirty="0"/>
              <a:t> </a:t>
            </a:r>
            <a:r>
              <a:rPr dirty="0" err="1"/>
              <a:t>её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startupProbe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проходит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заданного</a:t>
            </a:r>
            <a:r>
              <a:rPr dirty="0"/>
              <a:t> </a:t>
            </a:r>
            <a:r>
              <a:rPr dirty="0" err="1"/>
              <a:t>порога</a:t>
            </a:r>
            <a:r>
              <a:rPr dirty="0"/>
              <a:t> </a:t>
            </a:r>
            <a:r>
              <a:rPr dirty="0" err="1"/>
              <a:t>kubelet</a:t>
            </a:r>
            <a:r>
              <a:rPr dirty="0"/>
              <a:t> </a:t>
            </a:r>
            <a:r>
              <a:rPr dirty="0" err="1"/>
              <a:t>перезапускает</a:t>
            </a:r>
            <a:r>
              <a:rPr dirty="0"/>
              <a:t> </a:t>
            </a:r>
            <a:r>
              <a:rPr dirty="0" err="1"/>
              <a:t>контейнер</a:t>
            </a:r>
            <a:r>
              <a:rPr dirty="0"/>
              <a:t>. Если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запустилось</a:t>
            </a:r>
            <a:r>
              <a:rPr dirty="0"/>
              <a:t>, </a:t>
            </a:r>
            <a:r>
              <a:rPr dirty="0" err="1"/>
              <a:t>readinessProbe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перевести</a:t>
            </a:r>
            <a:r>
              <a:rPr dirty="0"/>
              <a:t> pod </a:t>
            </a:r>
            <a:r>
              <a:rPr dirty="0" err="1"/>
              <a:t>в</a:t>
            </a:r>
            <a:r>
              <a:rPr dirty="0"/>
              <a:t> Ready=false. </a:t>
            </a:r>
            <a:r>
              <a:rPr dirty="0" err="1"/>
              <a:t>Тогда</a:t>
            </a:r>
            <a:r>
              <a:rPr dirty="0"/>
              <a:t> Service </a:t>
            </a:r>
            <a:r>
              <a:rPr dirty="0" err="1"/>
              <a:t>перестанет</a:t>
            </a:r>
            <a:r>
              <a:rPr dirty="0"/>
              <a:t> </a:t>
            </a:r>
            <a:r>
              <a:rPr dirty="0" err="1"/>
              <a:t>отправлять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него</a:t>
            </a:r>
            <a:r>
              <a:rPr dirty="0"/>
              <a:t> </a:t>
            </a:r>
            <a:r>
              <a:rPr dirty="0" err="1"/>
              <a:t>трафик</a:t>
            </a:r>
            <a:r>
              <a:rPr dirty="0"/>
              <a:t>. </a:t>
            </a:r>
            <a:r>
              <a:rPr dirty="0" err="1"/>
              <a:t>Причина</a:t>
            </a:r>
            <a:r>
              <a:rPr dirty="0"/>
              <a:t> </a:t>
            </a:r>
            <a:r>
              <a:rPr dirty="0" err="1"/>
              <a:t>одна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симптомы</a:t>
            </a:r>
            <a:r>
              <a:rPr dirty="0"/>
              <a:t> </a:t>
            </a:r>
            <a:r>
              <a:rPr dirty="0" err="1"/>
              <a:t>разные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Выбор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startupProbe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readinessProbe</a:t>
            </a:r>
            <a:r>
              <a:rPr dirty="0"/>
              <a:t>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поведения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превратить</a:t>
            </a:r>
            <a:r>
              <a:rPr dirty="0"/>
              <a:t> </a:t>
            </a:r>
            <a:r>
              <a:rPr dirty="0" err="1"/>
              <a:t>временную</a:t>
            </a:r>
            <a:r>
              <a:rPr dirty="0"/>
              <a:t> </a:t>
            </a:r>
            <a:r>
              <a:rPr dirty="0" err="1"/>
              <a:t>проблему</a:t>
            </a:r>
            <a:r>
              <a:rPr dirty="0"/>
              <a:t> </a:t>
            </a:r>
            <a:r>
              <a:rPr dirty="0" err="1"/>
              <a:t>внешней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бесконечный</a:t>
            </a:r>
            <a:r>
              <a:rPr dirty="0"/>
              <a:t> </a:t>
            </a:r>
            <a:r>
              <a:rPr dirty="0" err="1"/>
              <a:t>цикл</a:t>
            </a:r>
            <a:r>
              <a:rPr dirty="0"/>
              <a:t> </a:t>
            </a:r>
            <a:r>
              <a:rPr dirty="0" err="1"/>
              <a:t>перезапусков</a:t>
            </a:r>
            <a:r>
              <a:rPr dirty="0"/>
              <a:t> </a:t>
            </a:r>
            <a:r>
              <a:rPr dirty="0" err="1"/>
              <a:t>контейнера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kubernetes.io</a:t>
            </a:r>
            <a:r>
              <a:rPr dirty="0"/>
              <a:t>/docs/concepts/workloads/pods/probes/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Результат</a:t>
            </a:r>
            <a:r>
              <a:rPr dirty="0"/>
              <a:t> curl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места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.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ноутбука</a:t>
            </a:r>
            <a:r>
              <a:rPr dirty="0"/>
              <a:t> </a:t>
            </a:r>
            <a:r>
              <a:rPr dirty="0" err="1"/>
              <a:t>трафик</a:t>
            </a:r>
            <a:r>
              <a:rPr dirty="0"/>
              <a:t> </a:t>
            </a:r>
            <a:r>
              <a:rPr dirty="0" err="1"/>
              <a:t>идёт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контур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VPN. </a:t>
            </a:r>
            <a:r>
              <a:rPr dirty="0" err="1"/>
              <a:t>У</a:t>
            </a:r>
            <a:r>
              <a:rPr dirty="0"/>
              <a:t> CI runner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. Даже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зайти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стенд</a:t>
            </a:r>
            <a:r>
              <a:rPr dirty="0"/>
              <a:t>,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ручная</a:t>
            </a:r>
            <a:r>
              <a:rPr dirty="0"/>
              <a:t> </a:t>
            </a:r>
            <a:r>
              <a:rPr dirty="0" err="1"/>
              <a:t>работа</a:t>
            </a:r>
            <a:r>
              <a:rPr dirty="0"/>
              <a:t>: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правильную</a:t>
            </a:r>
            <a:r>
              <a:rPr dirty="0"/>
              <a:t> </a:t>
            </a:r>
            <a:r>
              <a:rPr dirty="0" err="1"/>
              <a:t>точку</a:t>
            </a:r>
            <a:r>
              <a:rPr dirty="0"/>
              <a:t>, </a:t>
            </a:r>
            <a:r>
              <a:rPr dirty="0" err="1"/>
              <a:t>вспомнить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ничего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пропустить</a:t>
            </a:r>
            <a:r>
              <a:rPr dirty="0"/>
              <a:t>. Новый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появиться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ручной</a:t>
            </a:r>
            <a:r>
              <a:rPr dirty="0"/>
              <a:t> </a:t>
            </a:r>
            <a:r>
              <a:rPr dirty="0" err="1"/>
              <a:t>список</a:t>
            </a:r>
            <a:r>
              <a:rPr dirty="0"/>
              <a:t> </a:t>
            </a:r>
            <a:r>
              <a:rPr dirty="0" err="1"/>
              <a:t>останется</a:t>
            </a:r>
            <a:r>
              <a:rPr dirty="0"/>
              <a:t> </a:t>
            </a:r>
            <a:r>
              <a:rPr dirty="0" err="1"/>
              <a:t>прежним</a:t>
            </a:r>
            <a:r>
              <a:rPr dirty="0"/>
              <a:t>. Поэтому </a:t>
            </a:r>
            <a:r>
              <a:rPr dirty="0" err="1"/>
              <a:t>список</a:t>
            </a:r>
            <a:r>
              <a:rPr dirty="0"/>
              <a:t> </a:t>
            </a:r>
            <a:r>
              <a:rPr dirty="0" err="1"/>
              <a:t>целей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формируем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Даже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подготовленный</a:t>
            </a:r>
            <a:r>
              <a:rPr dirty="0"/>
              <a:t> shell-</a:t>
            </a:r>
            <a:r>
              <a:rPr dirty="0" err="1"/>
              <a:t>скрипт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решает</a:t>
            </a:r>
            <a:r>
              <a:rPr dirty="0"/>
              <a:t> </a:t>
            </a:r>
            <a:r>
              <a:rPr dirty="0" err="1"/>
              <a:t>проблему</a:t>
            </a:r>
            <a:r>
              <a:rPr dirty="0"/>
              <a:t> </a:t>
            </a:r>
            <a:r>
              <a:rPr dirty="0" err="1"/>
              <a:t>полностью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человек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выбирает</a:t>
            </a:r>
            <a:r>
              <a:rPr dirty="0"/>
              <a:t> </a:t>
            </a:r>
            <a:r>
              <a:rPr dirty="0" err="1"/>
              <a:t>стенд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передаёт</a:t>
            </a:r>
            <a:r>
              <a:rPr dirty="0"/>
              <a:t> </a:t>
            </a:r>
            <a:r>
              <a:rPr dirty="0" err="1"/>
              <a:t>список</a:t>
            </a:r>
            <a:r>
              <a:rPr dirty="0"/>
              <a:t> </a:t>
            </a:r>
            <a:r>
              <a:rPr dirty="0" err="1"/>
              <a:t>адресов</a:t>
            </a:r>
            <a:r>
              <a:rPr dirty="0"/>
              <a:t>. </a:t>
            </a:r>
            <a:r>
              <a:rPr dirty="0" err="1"/>
              <a:t>Команда</a:t>
            </a:r>
            <a:r>
              <a:rPr dirty="0"/>
              <a:t> </a:t>
            </a:r>
            <a:r>
              <a:rPr dirty="0" err="1"/>
              <a:t>автоматизирована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памяти</a:t>
            </a:r>
            <a:r>
              <a:rPr dirty="0"/>
              <a:t> </a:t>
            </a:r>
            <a:r>
              <a:rPr dirty="0" err="1"/>
              <a:t>оператора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После helm template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читает</a:t>
            </a:r>
            <a:r>
              <a:rPr dirty="0"/>
              <a:t> </a:t>
            </a:r>
            <a:r>
              <a:rPr dirty="0" err="1"/>
              <a:t>итоговые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регулярными</a:t>
            </a:r>
            <a:r>
              <a:rPr dirty="0"/>
              <a:t> </a:t>
            </a:r>
            <a:r>
              <a:rPr dirty="0" err="1"/>
              <a:t>выражениями</a:t>
            </a:r>
            <a:r>
              <a:rPr dirty="0"/>
              <a:t> </a:t>
            </a:r>
            <a:r>
              <a:rPr dirty="0" err="1"/>
              <a:t>извлекает</a:t>
            </a:r>
            <a:r>
              <a:rPr dirty="0"/>
              <a:t> </a:t>
            </a:r>
            <a:r>
              <a:rPr dirty="0" err="1"/>
              <a:t>поддерживаемые</a:t>
            </a:r>
            <a:r>
              <a:rPr dirty="0"/>
              <a:t> </a:t>
            </a:r>
            <a:r>
              <a:rPr dirty="0" err="1"/>
              <a:t>адреса</a:t>
            </a:r>
            <a:r>
              <a:rPr dirty="0"/>
              <a:t>. Затем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запускает</a:t>
            </a:r>
            <a:r>
              <a:rPr dirty="0"/>
              <a:t> TCP-</a:t>
            </a:r>
            <a:r>
              <a:rPr dirty="0" err="1"/>
              <a:t>пробу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worker-</a:t>
            </a:r>
            <a:r>
              <a:rPr dirty="0" err="1"/>
              <a:t>нод</a:t>
            </a:r>
            <a:r>
              <a:rPr dirty="0"/>
              <a:t> </a:t>
            </a:r>
            <a:r>
              <a:rPr dirty="0" err="1"/>
              <a:t>выбранного</a:t>
            </a:r>
            <a:r>
              <a:rPr dirty="0"/>
              <a:t> </a:t>
            </a:r>
            <a:r>
              <a:rPr dirty="0" err="1"/>
              <a:t>стенда</a:t>
            </a:r>
            <a:r>
              <a:rPr dirty="0"/>
              <a:t>. Если </a:t>
            </a:r>
            <a:r>
              <a:rPr dirty="0" err="1"/>
              <a:t>хотя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нода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подтверждает</a:t>
            </a:r>
            <a:r>
              <a:rPr dirty="0"/>
              <a:t> </a:t>
            </a:r>
            <a:r>
              <a:rPr dirty="0" err="1"/>
              <a:t>доступность</a:t>
            </a:r>
            <a:r>
              <a:rPr dirty="0"/>
              <a:t>, </a:t>
            </a:r>
            <a:r>
              <a:rPr dirty="0" err="1"/>
              <a:t>шаг</a:t>
            </a:r>
            <a:r>
              <a:rPr dirty="0"/>
              <a:t> CI </a:t>
            </a:r>
            <a:r>
              <a:rPr dirty="0" err="1"/>
              <a:t>завершается</a:t>
            </a:r>
            <a:r>
              <a:rPr dirty="0"/>
              <a:t> </a:t>
            </a:r>
            <a:r>
              <a:rPr dirty="0" err="1"/>
              <a:t>ошибкой</a:t>
            </a:r>
            <a:r>
              <a:rPr dirty="0"/>
              <a:t>. Pod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запланирован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эту</a:t>
            </a:r>
            <a:r>
              <a:rPr dirty="0"/>
              <a:t> </a:t>
            </a:r>
            <a:r>
              <a:rPr dirty="0" err="1"/>
              <a:t>ноду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итоговой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 </a:t>
            </a:r>
            <a:r>
              <a:rPr dirty="0" err="1"/>
              <a:t>появляется</a:t>
            </a:r>
            <a:r>
              <a:rPr dirty="0"/>
              <a:t> </a:t>
            </a:r>
            <a:r>
              <a:rPr dirty="0" err="1"/>
              <a:t>новая</a:t>
            </a:r>
            <a:r>
              <a:rPr dirty="0"/>
              <a:t> </a:t>
            </a:r>
            <a:r>
              <a:rPr dirty="0" err="1"/>
              <a:t>интеграция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поддерживаемом</a:t>
            </a:r>
            <a:r>
              <a:rPr dirty="0"/>
              <a:t> </a:t>
            </a:r>
            <a:r>
              <a:rPr dirty="0" err="1"/>
              <a:t>формате</a:t>
            </a:r>
            <a:r>
              <a:rPr dirty="0"/>
              <a:t>,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попадает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Отдельно </a:t>
            </a:r>
            <a:r>
              <a:rPr dirty="0" err="1"/>
              <a:t>дописывать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ручной</a:t>
            </a:r>
            <a:r>
              <a:rPr dirty="0"/>
              <a:t> </a:t>
            </a:r>
            <a:r>
              <a:rPr dirty="0" err="1"/>
              <a:t>чек-лист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требуется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dirty="0" err="1"/>
              <a:t>Прямые</a:t>
            </a:r>
            <a:r>
              <a:rPr dirty="0"/>
              <a:t> </a:t>
            </a:r>
            <a:r>
              <a:rPr dirty="0" err="1"/>
              <a:t>уточнения</a:t>
            </a:r>
            <a:r>
              <a:rPr dirty="0"/>
              <a:t> Михаила Харчука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обсуждении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 </a:t>
            </a:r>
            <a:r>
              <a:rPr dirty="0" err="1"/>
              <a:t>выглядит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. CI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итоговые</a:t>
            </a:r>
            <a:r>
              <a:rPr dirty="0"/>
              <a:t> YAML-</a:t>
            </a:r>
            <a:r>
              <a:rPr dirty="0" err="1"/>
              <a:t>файлы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находит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них</a:t>
            </a:r>
            <a:r>
              <a:rPr dirty="0"/>
              <a:t> </a:t>
            </a:r>
            <a:r>
              <a:rPr dirty="0" err="1"/>
              <a:t>адреса</a:t>
            </a:r>
            <a:r>
              <a:rPr dirty="0"/>
              <a:t>. Затем </a:t>
            </a:r>
            <a:r>
              <a:rPr dirty="0" err="1"/>
              <a:t>отправляет</a:t>
            </a:r>
            <a:r>
              <a:rPr dirty="0"/>
              <a:t> </a:t>
            </a: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сервис</a:t>
            </a:r>
            <a:r>
              <a:rPr dirty="0"/>
              <a:t> checker </a:t>
            </a:r>
            <a:r>
              <a:rPr dirty="0" err="1"/>
              <a:t>внутри</a:t>
            </a:r>
            <a:r>
              <a:rPr dirty="0"/>
              <a:t> </a:t>
            </a:r>
            <a:r>
              <a:rPr dirty="0" err="1"/>
              <a:t>нужного</a:t>
            </a:r>
            <a:r>
              <a:rPr dirty="0"/>
              <a:t> </a:t>
            </a:r>
            <a:r>
              <a:rPr dirty="0" err="1"/>
              <a:t>кластера</a:t>
            </a:r>
            <a:r>
              <a:rPr dirty="0"/>
              <a:t>. Checker </a:t>
            </a:r>
            <a:r>
              <a:rPr dirty="0" err="1"/>
              <a:t>обращается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Blackbox Exporter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worker-</a:t>
            </a:r>
            <a:r>
              <a:rPr dirty="0" err="1"/>
              <a:t>ноде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экспортер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устанавливает</a:t>
            </a:r>
            <a:r>
              <a:rPr dirty="0"/>
              <a:t> TCP-</a:t>
            </a:r>
            <a:r>
              <a:rPr dirty="0" err="1"/>
              <a:t>соединение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зависимостью</a:t>
            </a:r>
            <a:r>
              <a:rPr dirty="0"/>
              <a:t>. Дальше </a:t>
            </a:r>
            <a:r>
              <a:rPr dirty="0" err="1"/>
              <a:t>разберём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частям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Следующим </a:t>
            </a:r>
            <a:r>
              <a:rPr dirty="0" err="1"/>
              <a:t>кликом</a:t>
            </a:r>
            <a:r>
              <a:rPr dirty="0"/>
              <a:t> </a:t>
            </a:r>
            <a:r>
              <a:rPr dirty="0" err="1"/>
              <a:t>перейти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следующему</a:t>
            </a:r>
            <a:r>
              <a:rPr dirty="0"/>
              <a:t> </a:t>
            </a:r>
            <a:r>
              <a:rPr dirty="0" err="1"/>
              <a:t>состоянию</a:t>
            </a:r>
            <a:r>
              <a:rPr dirty="0"/>
              <a:t> </a:t>
            </a:r>
            <a:r>
              <a:rPr dirty="0" err="1"/>
              <a:t>схемы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подписи</a:t>
            </a:r>
            <a:r>
              <a:rPr dirty="0"/>
              <a:t> </a:t>
            </a:r>
            <a:r>
              <a:rPr dirty="0" err="1"/>
              <a:t>заново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Поддерживаем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распространённых</a:t>
            </a:r>
            <a:r>
              <a:rPr dirty="0"/>
              <a:t> </a:t>
            </a:r>
            <a:r>
              <a:rPr dirty="0" err="1"/>
              <a:t>форматов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HTTP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явного</a:t>
            </a:r>
            <a:r>
              <a:rPr dirty="0"/>
              <a:t> </a:t>
            </a:r>
            <a:r>
              <a:rPr dirty="0" err="1"/>
              <a:t>порта</a:t>
            </a:r>
            <a:r>
              <a:rPr dirty="0"/>
              <a:t> </a:t>
            </a:r>
            <a:r>
              <a:rPr dirty="0" err="1"/>
              <a:t>берём</a:t>
            </a:r>
            <a:r>
              <a:rPr dirty="0"/>
              <a:t> 80, </a:t>
            </a:r>
            <a:r>
              <a:rPr dirty="0" err="1"/>
              <a:t>для</a:t>
            </a:r>
            <a:r>
              <a:rPr dirty="0"/>
              <a:t> HTTPS 443. Если </a:t>
            </a:r>
            <a:r>
              <a:rPr dirty="0" err="1"/>
              <a:t>порт</a:t>
            </a:r>
            <a:r>
              <a:rPr dirty="0"/>
              <a:t> </a:t>
            </a:r>
            <a:r>
              <a:rPr dirty="0" err="1"/>
              <a:t>указан</a:t>
            </a:r>
            <a:r>
              <a:rPr dirty="0"/>
              <a:t>, </a:t>
            </a:r>
            <a:r>
              <a:rPr dirty="0" err="1"/>
              <a:t>используем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.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распознаём</a:t>
            </a:r>
            <a:r>
              <a:rPr dirty="0"/>
              <a:t> </a:t>
            </a:r>
            <a:r>
              <a:rPr dirty="0" err="1"/>
              <a:t>host:port</a:t>
            </a:r>
            <a:r>
              <a:rPr dirty="0"/>
              <a:t>, IPv4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портом</a:t>
            </a:r>
            <a:r>
              <a:rPr dirty="0"/>
              <a:t>, </a:t>
            </a:r>
            <a:r>
              <a:rPr dirty="0" err="1"/>
              <a:t>списки</a:t>
            </a:r>
            <a:r>
              <a:rPr dirty="0"/>
              <a:t> </a:t>
            </a:r>
            <a:r>
              <a:rPr dirty="0" err="1"/>
              <a:t>адресов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URI </a:t>
            </a:r>
            <a:r>
              <a:rPr dirty="0" err="1"/>
              <a:t>клиентов</a:t>
            </a:r>
            <a:r>
              <a:rPr dirty="0"/>
              <a:t> </a:t>
            </a:r>
            <a:r>
              <a:rPr dirty="0" err="1"/>
              <a:t>вроде</a:t>
            </a:r>
            <a:r>
              <a:rPr dirty="0"/>
              <a:t> JDBC </a:t>
            </a:r>
            <a:r>
              <a:rPr dirty="0" err="1"/>
              <a:t>или</a:t>
            </a:r>
            <a:r>
              <a:rPr dirty="0"/>
              <a:t> Redis. IPv6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регулярных</a:t>
            </a:r>
            <a:r>
              <a:rPr dirty="0"/>
              <a:t> </a:t>
            </a:r>
            <a:r>
              <a:rPr dirty="0" err="1"/>
              <a:t>выражений</a:t>
            </a:r>
            <a:r>
              <a:rPr dirty="0"/>
              <a:t> </a:t>
            </a:r>
            <a:r>
              <a:rPr dirty="0" err="1"/>
              <a:t>пока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покрывает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успешный</a:t>
            </a:r>
            <a:r>
              <a:rPr dirty="0"/>
              <a:t>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 </a:t>
            </a:r>
            <a:r>
              <a:rPr dirty="0" err="1"/>
              <a:t>поддержку</a:t>
            </a:r>
            <a:r>
              <a:rPr dirty="0"/>
              <a:t> </a:t>
            </a:r>
            <a:r>
              <a:rPr dirty="0" err="1"/>
              <a:t>любого</a:t>
            </a:r>
            <a:r>
              <a:rPr dirty="0"/>
              <a:t> </a:t>
            </a:r>
            <a:r>
              <a:rPr dirty="0" err="1"/>
              <a:t>возможного</a:t>
            </a:r>
            <a:r>
              <a:rPr dirty="0"/>
              <a:t> </a:t>
            </a:r>
            <a:r>
              <a:rPr dirty="0" err="1"/>
              <a:t>формата</a:t>
            </a:r>
            <a:r>
              <a:rPr dirty="0"/>
              <a:t> </a:t>
            </a:r>
            <a:r>
              <a:rPr dirty="0" err="1"/>
              <a:t>адреса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форматов</a:t>
            </a:r>
            <a:r>
              <a:rPr dirty="0"/>
              <a:t> </a:t>
            </a:r>
            <a:r>
              <a:rPr dirty="0" err="1"/>
              <a:t>намеренно</a:t>
            </a:r>
            <a:r>
              <a:rPr dirty="0"/>
              <a:t> </a:t>
            </a:r>
            <a:r>
              <a:rPr dirty="0" err="1"/>
              <a:t>ограничен</a:t>
            </a:r>
            <a:r>
              <a:rPr dirty="0"/>
              <a:t> </a:t>
            </a:r>
            <a:r>
              <a:rPr dirty="0" err="1"/>
              <a:t>тем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встречается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наших</a:t>
            </a:r>
            <a:r>
              <a:rPr dirty="0"/>
              <a:t> </a:t>
            </a:r>
            <a:r>
              <a:rPr dirty="0" err="1"/>
              <a:t>конфигурациях</a:t>
            </a:r>
            <a:r>
              <a:rPr dirty="0"/>
              <a:t>. </a:t>
            </a:r>
            <a:r>
              <a:rPr dirty="0" err="1"/>
              <a:t>Добавлять</a:t>
            </a:r>
            <a:r>
              <a:rPr dirty="0"/>
              <a:t> </a:t>
            </a:r>
            <a:r>
              <a:rPr dirty="0" err="1"/>
              <a:t>универсальный</a:t>
            </a:r>
            <a:r>
              <a:rPr dirty="0"/>
              <a:t> </a:t>
            </a:r>
            <a:r>
              <a:rPr dirty="0" err="1"/>
              <a:t>парсер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URI </a:t>
            </a:r>
            <a:r>
              <a:rPr dirty="0" err="1"/>
              <a:t>нет</a:t>
            </a:r>
            <a:r>
              <a:rPr dirty="0"/>
              <a:t> </a:t>
            </a:r>
            <a:r>
              <a:rPr dirty="0" err="1"/>
              <a:t>смысла</a:t>
            </a:r>
            <a:r>
              <a:rPr dirty="0"/>
              <a:t>, </a:t>
            </a:r>
            <a:r>
              <a:rPr dirty="0" err="1"/>
              <a:t>пока</a:t>
            </a:r>
            <a:r>
              <a:rPr dirty="0"/>
              <a:t> </a:t>
            </a:r>
            <a:r>
              <a:rPr dirty="0" err="1"/>
              <a:t>такие</a:t>
            </a:r>
            <a:r>
              <a:rPr dirty="0"/>
              <a:t> </a:t>
            </a:r>
            <a:r>
              <a:rPr dirty="0" err="1"/>
              <a:t>адреса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появились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реальных</a:t>
            </a:r>
            <a:r>
              <a:rPr dirty="0"/>
              <a:t> </a:t>
            </a:r>
            <a:r>
              <a:rPr dirty="0" err="1"/>
              <a:t>приложениях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Перед </a:t>
            </a:r>
            <a:r>
              <a:rPr dirty="0" err="1"/>
              <a:t>отправкой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checker </a:t>
            </a:r>
            <a:r>
              <a:rPr dirty="0" err="1"/>
              <a:t>каждая</a:t>
            </a:r>
            <a:r>
              <a:rPr dirty="0"/>
              <a:t> </a:t>
            </a:r>
            <a:r>
              <a:rPr dirty="0" err="1"/>
              <a:t>запись</a:t>
            </a:r>
            <a:r>
              <a:rPr dirty="0"/>
              <a:t> </a:t>
            </a:r>
            <a:r>
              <a:rPr dirty="0" err="1"/>
              <a:t>приводится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паре</a:t>
            </a:r>
            <a:r>
              <a:rPr dirty="0"/>
              <a:t> host </a:t>
            </a:r>
            <a:r>
              <a:rPr dirty="0" err="1"/>
              <a:t>и</a:t>
            </a:r>
            <a:r>
              <a:rPr dirty="0"/>
              <a:t> port. </a:t>
            </a:r>
            <a:r>
              <a:rPr dirty="0" err="1"/>
              <a:t>Схема</a:t>
            </a:r>
            <a:r>
              <a:rPr dirty="0"/>
              <a:t> URL </a:t>
            </a:r>
            <a:r>
              <a:rPr dirty="0" err="1"/>
              <a:t>нужна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порт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умолчанию</a:t>
            </a:r>
            <a:r>
              <a:rPr dirty="0"/>
              <a:t>. </a:t>
            </a:r>
            <a:r>
              <a:rPr dirty="0" err="1"/>
              <a:t>Явный</a:t>
            </a:r>
            <a:r>
              <a:rPr dirty="0"/>
              <a:t> </a:t>
            </a:r>
            <a:r>
              <a:rPr dirty="0" err="1"/>
              <a:t>порт</a:t>
            </a:r>
            <a:r>
              <a:rPr dirty="0"/>
              <a:t>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приоритет</a:t>
            </a:r>
            <a:r>
              <a:rPr dirty="0"/>
              <a:t>. </a:t>
            </a:r>
            <a:r>
              <a:rPr dirty="0" err="1"/>
              <a:t>Путь</a:t>
            </a:r>
            <a:r>
              <a:rPr dirty="0"/>
              <a:t>, query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остальные</a:t>
            </a:r>
            <a:r>
              <a:rPr dirty="0"/>
              <a:t> </a:t>
            </a:r>
            <a:r>
              <a:rPr dirty="0" err="1"/>
              <a:t>части</a:t>
            </a:r>
            <a:r>
              <a:rPr dirty="0"/>
              <a:t> URL </a:t>
            </a:r>
            <a:r>
              <a:rPr dirty="0" err="1"/>
              <a:t>для</a:t>
            </a:r>
            <a:r>
              <a:rPr dirty="0"/>
              <a:t> TCP-</a:t>
            </a:r>
            <a:r>
              <a:rPr dirty="0" err="1"/>
              <a:t>пробы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. </a:t>
            </a:r>
            <a:r>
              <a:rPr dirty="0" err="1"/>
              <a:t>Например</a:t>
            </a:r>
            <a:r>
              <a:rPr dirty="0"/>
              <a:t>, </a:t>
            </a:r>
            <a:r>
              <a:rPr dirty="0" err="1"/>
              <a:t>из</a:t>
            </a:r>
            <a:r>
              <a:rPr dirty="0"/>
              <a:t> https://</a:t>
            </a:r>
            <a:r>
              <a:rPr dirty="0" err="1"/>
              <a:t>api.example.net</a:t>
            </a:r>
            <a:r>
              <a:rPr dirty="0"/>
              <a:t>/v2 </a:t>
            </a:r>
            <a:r>
              <a:rPr dirty="0" err="1"/>
              <a:t>получится</a:t>
            </a:r>
            <a:r>
              <a:rPr dirty="0"/>
              <a:t> </a:t>
            </a:r>
            <a:r>
              <a:rPr dirty="0" err="1"/>
              <a:t>api.example.net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порт</a:t>
            </a:r>
            <a:r>
              <a:rPr dirty="0"/>
              <a:t> 443.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CI </a:t>
            </a:r>
            <a:r>
              <a:rPr dirty="0" err="1"/>
              <a:t>вызывает</a:t>
            </a:r>
            <a:r>
              <a:rPr dirty="0"/>
              <a:t> checker </a:t>
            </a:r>
            <a:r>
              <a:rPr dirty="0" err="1"/>
              <a:t>по</a:t>
            </a:r>
            <a:r>
              <a:rPr dirty="0"/>
              <a:t> API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передаёт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части</a:t>
            </a:r>
            <a:r>
              <a:rPr dirty="0"/>
              <a:t> </a:t>
            </a:r>
            <a:r>
              <a:rPr dirty="0" err="1"/>
              <a:t>авторизации</a:t>
            </a:r>
            <a:r>
              <a:rPr dirty="0"/>
              <a:t>: Basic Auth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отдельный</a:t>
            </a:r>
            <a:r>
              <a:rPr dirty="0"/>
              <a:t> API key. Сервис </a:t>
            </a:r>
            <a:r>
              <a:rPr dirty="0" err="1"/>
              <a:t>доступен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CI, </a:t>
            </a:r>
            <a:r>
              <a:rPr dirty="0" err="1"/>
              <a:t>плюс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нём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базовый</a:t>
            </a:r>
            <a:r>
              <a:rPr dirty="0"/>
              <a:t> rate limit.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теле</a:t>
            </a:r>
            <a:r>
              <a:rPr dirty="0"/>
              <a:t> </a:t>
            </a:r>
            <a:r>
              <a:rPr dirty="0" err="1"/>
              <a:t>запроса</a:t>
            </a:r>
            <a:r>
              <a:rPr dirty="0"/>
              <a:t> </a:t>
            </a:r>
            <a:r>
              <a:rPr dirty="0" err="1"/>
              <a:t>передаём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порт</a:t>
            </a:r>
            <a:r>
              <a:rPr dirty="0"/>
              <a:t>. </a:t>
            </a:r>
            <a:r>
              <a:rPr dirty="0" err="1"/>
              <a:t>Адрес</a:t>
            </a:r>
            <a:r>
              <a:rPr dirty="0"/>
              <a:t> checker </a:t>
            </a:r>
            <a:r>
              <a:rPr dirty="0" err="1"/>
              <a:t>выбирается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стенда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отправить</a:t>
            </a:r>
            <a:r>
              <a:rPr dirty="0"/>
              <a:t> </a:t>
            </a:r>
            <a:r>
              <a:rPr dirty="0" err="1"/>
              <a:t>корректную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кластер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принимаем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пользователя</a:t>
            </a:r>
            <a:r>
              <a:rPr dirty="0"/>
              <a:t> </a:t>
            </a:r>
            <a:r>
              <a:rPr dirty="0" err="1"/>
              <a:t>произвольный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публичный</a:t>
            </a:r>
            <a:r>
              <a:rPr dirty="0"/>
              <a:t> API. Запрос </a:t>
            </a:r>
            <a:r>
              <a:rPr dirty="0" err="1"/>
              <a:t>идёт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CI,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появляется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, </a:t>
            </a:r>
            <a:r>
              <a:rPr dirty="0" err="1"/>
              <a:t>которая</a:t>
            </a:r>
            <a:r>
              <a:rPr dirty="0"/>
              <a:t> </a:t>
            </a:r>
            <a:r>
              <a:rPr dirty="0" err="1"/>
              <a:t>прошла</a:t>
            </a:r>
            <a:r>
              <a:rPr dirty="0"/>
              <a:t>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репозитории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Показать </a:t>
            </a:r>
            <a:r>
              <a:rPr dirty="0" err="1"/>
              <a:t>выделенные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0:50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dirty="0" err="1"/>
              <a:t>Прямые</a:t>
            </a:r>
            <a:r>
              <a:rPr dirty="0"/>
              <a:t> </a:t>
            </a:r>
            <a:r>
              <a:rPr dirty="0" err="1"/>
              <a:t>уточнения</a:t>
            </a:r>
            <a:r>
              <a:rPr dirty="0"/>
              <a:t> Михаила Харчука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обсуждении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Список</a:t>
            </a:r>
            <a:r>
              <a:rPr dirty="0"/>
              <a:t> worker-</a:t>
            </a:r>
            <a:r>
              <a:rPr dirty="0" err="1"/>
              <a:t>нод</a:t>
            </a:r>
            <a:r>
              <a:rPr dirty="0"/>
              <a:t> </a:t>
            </a:r>
            <a:r>
              <a:rPr dirty="0" err="1"/>
              <a:t>берём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 </a:t>
            </a:r>
            <a:r>
              <a:rPr dirty="0" err="1"/>
              <a:t>netgroups</a:t>
            </a:r>
            <a:r>
              <a:rPr dirty="0"/>
              <a:t>. Для </a:t>
            </a:r>
            <a:r>
              <a:rPr dirty="0" err="1"/>
              <a:t>выбранного</a:t>
            </a:r>
            <a:r>
              <a:rPr dirty="0"/>
              <a:t> </a:t>
            </a:r>
            <a:r>
              <a:rPr dirty="0" err="1"/>
              <a:t>стенда</a:t>
            </a:r>
            <a:r>
              <a:rPr dirty="0"/>
              <a:t>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содержит</a:t>
            </a:r>
            <a:r>
              <a:rPr dirty="0"/>
              <a:t> </a:t>
            </a:r>
            <a:r>
              <a:rPr dirty="0" err="1"/>
              <a:t>адреса</a:t>
            </a:r>
            <a:r>
              <a:rPr dirty="0"/>
              <a:t> Blackbox Exporter, </a:t>
            </a:r>
            <a:r>
              <a:rPr dirty="0" err="1"/>
              <a:t>запущенных</a:t>
            </a:r>
            <a:r>
              <a:rPr dirty="0"/>
              <a:t> </a:t>
            </a:r>
            <a:r>
              <a:rPr dirty="0" err="1"/>
              <a:t>DaemonSet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worker-</a:t>
            </a:r>
            <a:r>
              <a:rPr dirty="0" err="1"/>
              <a:t>нодах</a:t>
            </a:r>
            <a:r>
              <a:rPr dirty="0"/>
              <a:t>. Checker </a:t>
            </a:r>
            <a:r>
              <a:rPr dirty="0" err="1"/>
              <a:t>организует</a:t>
            </a:r>
            <a:r>
              <a:rPr dirty="0"/>
              <a:t> </a:t>
            </a:r>
            <a:r>
              <a:rPr dirty="0" err="1"/>
              <a:t>запросы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собирает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. </a:t>
            </a:r>
            <a:r>
              <a:rPr dirty="0" err="1"/>
              <a:t>Само</a:t>
            </a:r>
            <a:r>
              <a:rPr dirty="0"/>
              <a:t> TCP-</a:t>
            </a:r>
            <a:r>
              <a:rPr dirty="0" err="1"/>
              <a:t>соединение</a:t>
            </a:r>
            <a:r>
              <a:rPr dirty="0"/>
              <a:t> </a:t>
            </a:r>
            <a:r>
              <a:rPr dirty="0" err="1"/>
              <a:t>выполняет</a:t>
            </a:r>
            <a:r>
              <a:rPr dirty="0"/>
              <a:t> Blackbox,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pod checker.</a:t>
            </a:r>
          </a:p>
          <a:p>
            <a:endParaRPr dirty="0"/>
          </a:p>
          <a:p>
            <a:r>
              <a:rPr dirty="0"/>
              <a:t>Blackbox Exporter </a:t>
            </a:r>
            <a:r>
              <a:rPr dirty="0" err="1"/>
              <a:t>развёрнут</a:t>
            </a:r>
            <a:r>
              <a:rPr dirty="0"/>
              <a:t> </a:t>
            </a:r>
            <a:r>
              <a:rPr dirty="0" err="1"/>
              <a:t>DaemonSet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checker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отдельная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worker-</a:t>
            </a:r>
            <a:r>
              <a:rPr dirty="0" err="1"/>
              <a:t>ноде</a:t>
            </a:r>
            <a:r>
              <a:rPr dirty="0"/>
              <a:t>. Состав </a:t>
            </a:r>
            <a:r>
              <a:rPr dirty="0" err="1"/>
              <a:t>группы</a:t>
            </a:r>
            <a:r>
              <a:rPr dirty="0"/>
              <a:t> </a:t>
            </a:r>
            <a:r>
              <a:rPr dirty="0" err="1"/>
              <a:t>задаёт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стенд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Следующим </a:t>
            </a:r>
            <a:r>
              <a:rPr dirty="0" err="1"/>
              <a:t>кликом</a:t>
            </a:r>
            <a:r>
              <a:rPr dirty="0"/>
              <a:t> </a:t>
            </a:r>
            <a:r>
              <a:rPr dirty="0" err="1"/>
              <a:t>перейти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следующему</a:t>
            </a:r>
            <a:r>
              <a:rPr dirty="0"/>
              <a:t> </a:t>
            </a:r>
            <a:r>
              <a:rPr dirty="0" err="1"/>
              <a:t>состоянию</a:t>
            </a:r>
            <a:r>
              <a:rPr dirty="0"/>
              <a:t> </a:t>
            </a:r>
            <a:r>
              <a:rPr dirty="0" err="1"/>
              <a:t>схемы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подписи</a:t>
            </a:r>
            <a:r>
              <a:rPr dirty="0"/>
              <a:t> </a:t>
            </a:r>
            <a:r>
              <a:rPr dirty="0" err="1"/>
              <a:t>заново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dirty="0" err="1"/>
              <a:t>Прямые</a:t>
            </a:r>
            <a:r>
              <a:rPr dirty="0"/>
              <a:t> </a:t>
            </a:r>
            <a:r>
              <a:rPr dirty="0" err="1"/>
              <a:t>уточнения</a:t>
            </a:r>
            <a:r>
              <a:rPr dirty="0"/>
              <a:t> Михаила Харчука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обсуждении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схеме</a:t>
            </a:r>
            <a:r>
              <a:rPr dirty="0"/>
              <a:t> checker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внутри</a:t>
            </a:r>
            <a:r>
              <a:rPr dirty="0"/>
              <a:t> Kubernetes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работает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обычный</a:t>
            </a:r>
            <a:r>
              <a:rPr dirty="0"/>
              <a:t> pod, </a:t>
            </a:r>
            <a:r>
              <a:rPr dirty="0" err="1"/>
              <a:t>сейчас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worker-a.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размещение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определяет</a:t>
            </a:r>
            <a:r>
              <a:rPr dirty="0"/>
              <a:t> </a:t>
            </a:r>
            <a:r>
              <a:rPr dirty="0" err="1"/>
              <a:t>точку</a:t>
            </a:r>
            <a:r>
              <a:rPr dirty="0"/>
              <a:t> TCP-</a:t>
            </a:r>
            <a:r>
              <a:rPr dirty="0" err="1"/>
              <a:t>проверки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отправляет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каждому</a:t>
            </a:r>
            <a:r>
              <a:rPr dirty="0"/>
              <a:t> Blackbox Exporter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netgroups</a:t>
            </a:r>
            <a:r>
              <a:rPr dirty="0"/>
              <a:t>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получаем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worker-a, worker-b </a:t>
            </a:r>
            <a:r>
              <a:rPr dirty="0" err="1"/>
              <a:t>и</a:t>
            </a:r>
            <a:r>
              <a:rPr dirty="0"/>
              <a:t> worker-c </a:t>
            </a:r>
            <a:r>
              <a:rPr dirty="0" err="1"/>
              <a:t>независимо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запущен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checker. Для </a:t>
            </a:r>
            <a:r>
              <a:rPr dirty="0" err="1"/>
              <a:t>пары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порт</a:t>
            </a:r>
            <a:r>
              <a:rPr dirty="0"/>
              <a:t> Blackbox </a:t>
            </a:r>
            <a:r>
              <a:rPr dirty="0" err="1"/>
              <a:t>выполняет</a:t>
            </a:r>
            <a:r>
              <a:rPr dirty="0"/>
              <a:t> TCP-</a:t>
            </a:r>
            <a:r>
              <a:rPr dirty="0" err="1"/>
              <a:t>пробу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probe_success</a:t>
            </a:r>
            <a:r>
              <a:rPr dirty="0"/>
              <a:t> </a:t>
            </a:r>
            <a:r>
              <a:rPr dirty="0" err="1"/>
              <a:t>равен</a:t>
            </a:r>
            <a:r>
              <a:rPr dirty="0"/>
              <a:t> </a:t>
            </a:r>
            <a:r>
              <a:rPr dirty="0" err="1"/>
              <a:t>единице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успехе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нулю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ошибке</a:t>
            </a:r>
            <a:r>
              <a:rPr dirty="0"/>
              <a:t>. </a:t>
            </a:r>
            <a:r>
              <a:rPr dirty="0" err="1"/>
              <a:t>Сам</a:t>
            </a:r>
            <a:r>
              <a:rPr dirty="0"/>
              <a:t> TCP-</a:t>
            </a:r>
            <a:r>
              <a:rPr dirty="0" err="1"/>
              <a:t>клиент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писать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понадобилось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Следующим </a:t>
            </a:r>
            <a:r>
              <a:rPr dirty="0" err="1"/>
              <a:t>кликом</a:t>
            </a:r>
            <a:r>
              <a:rPr dirty="0"/>
              <a:t> </a:t>
            </a:r>
            <a:r>
              <a:rPr dirty="0" err="1"/>
              <a:t>перейти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следующему</a:t>
            </a:r>
            <a:r>
              <a:rPr dirty="0"/>
              <a:t> </a:t>
            </a:r>
            <a:r>
              <a:rPr dirty="0" err="1"/>
              <a:t>состоянию</a:t>
            </a:r>
            <a:r>
              <a:rPr dirty="0"/>
              <a:t> </a:t>
            </a:r>
            <a:r>
              <a:rPr dirty="0" err="1"/>
              <a:t>схемы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подписи</a:t>
            </a:r>
            <a:r>
              <a:rPr dirty="0"/>
              <a:t> </a:t>
            </a:r>
            <a:r>
              <a:rPr dirty="0" err="1"/>
              <a:t>заново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1:00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prometheus</a:t>
            </a:r>
            <a:r>
              <a:rPr dirty="0"/>
              <a:t>/</a:t>
            </a:r>
            <a:r>
              <a:rPr dirty="0" err="1"/>
              <a:t>blackbox_exporter</a:t>
            </a:r>
            <a:endParaRPr dirty="0"/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слайде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exporter </a:t>
            </a:r>
            <a:r>
              <a:rPr dirty="0" err="1"/>
              <a:t>вернули</a:t>
            </a:r>
            <a:r>
              <a:rPr dirty="0"/>
              <a:t> </a:t>
            </a:r>
            <a:r>
              <a:rPr dirty="0" err="1"/>
              <a:t>probe_success</a:t>
            </a:r>
            <a:r>
              <a:rPr dirty="0"/>
              <a:t> </a:t>
            </a:r>
            <a:r>
              <a:rPr dirty="0" err="1"/>
              <a:t>равный</a:t>
            </a:r>
            <a:r>
              <a:rPr dirty="0"/>
              <a:t> </a:t>
            </a:r>
            <a:r>
              <a:rPr dirty="0" err="1"/>
              <a:t>единице</a:t>
            </a:r>
            <a:r>
              <a:rPr dirty="0"/>
              <a:t>.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таком</a:t>
            </a:r>
            <a:r>
              <a:rPr dirty="0"/>
              <a:t> </a:t>
            </a:r>
            <a:r>
              <a:rPr dirty="0" err="1"/>
              <a:t>случае</a:t>
            </a:r>
            <a:r>
              <a:rPr dirty="0"/>
              <a:t> checker </a:t>
            </a:r>
            <a:r>
              <a:rPr dirty="0" err="1"/>
              <a:t>считает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доступной</a:t>
            </a:r>
            <a:r>
              <a:rPr dirty="0"/>
              <a:t>. </a:t>
            </a:r>
            <a:r>
              <a:rPr dirty="0" err="1"/>
              <a:t>Положение</a:t>
            </a:r>
            <a:r>
              <a:rPr dirty="0"/>
              <a:t> pod checker </a:t>
            </a:r>
            <a:r>
              <a:rPr dirty="0" err="1"/>
              <a:t>на</a:t>
            </a:r>
            <a:r>
              <a:rPr dirty="0"/>
              <a:t> worker-a </a:t>
            </a:r>
            <a:r>
              <a:rPr dirty="0" err="1"/>
              <a:t>ничего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меняет</a:t>
            </a:r>
            <a:r>
              <a:rPr dirty="0"/>
              <a:t>. </a:t>
            </a:r>
            <a:r>
              <a:rPr dirty="0" err="1"/>
              <a:t>Соединения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зависимостью</a:t>
            </a:r>
            <a:r>
              <a:rPr dirty="0"/>
              <a:t> </a:t>
            </a:r>
            <a:r>
              <a:rPr dirty="0" err="1"/>
              <a:t>устанавливают</a:t>
            </a:r>
            <a:r>
              <a:rPr dirty="0"/>
              <a:t> exporter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worker-</a:t>
            </a:r>
            <a:r>
              <a:rPr dirty="0" err="1"/>
              <a:t>ноде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Следующим </a:t>
            </a:r>
            <a:r>
              <a:rPr dirty="0" err="1"/>
              <a:t>кликом</a:t>
            </a:r>
            <a:r>
              <a:rPr dirty="0"/>
              <a:t> </a:t>
            </a:r>
            <a:r>
              <a:rPr dirty="0" err="1"/>
              <a:t>перейти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следующему</a:t>
            </a:r>
            <a:r>
              <a:rPr dirty="0"/>
              <a:t> </a:t>
            </a:r>
            <a:r>
              <a:rPr dirty="0" err="1"/>
              <a:t>состоянию</a:t>
            </a:r>
            <a:r>
              <a:rPr dirty="0"/>
              <a:t> </a:t>
            </a:r>
            <a:r>
              <a:rPr dirty="0" err="1"/>
              <a:t>схемы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подписи</a:t>
            </a:r>
            <a:r>
              <a:rPr dirty="0"/>
              <a:t> </a:t>
            </a:r>
            <a:r>
              <a:rPr dirty="0" err="1"/>
              <a:t>заново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dirty="0" err="1"/>
              <a:t>Прямые</a:t>
            </a:r>
            <a:r>
              <a:rPr dirty="0"/>
              <a:t> </a:t>
            </a:r>
            <a:r>
              <a:rPr dirty="0" err="1"/>
              <a:t>уточнения</a:t>
            </a:r>
            <a:r>
              <a:rPr dirty="0"/>
              <a:t> Михаила Харчука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обсуждении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worker-b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видит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, </a:t>
            </a:r>
            <a:r>
              <a:rPr dirty="0" err="1"/>
              <a:t>хотя</a:t>
            </a:r>
            <a:r>
              <a:rPr dirty="0"/>
              <a:t> worker-a </a:t>
            </a:r>
            <a:r>
              <a:rPr dirty="0" err="1"/>
              <a:t>и</a:t>
            </a:r>
            <a:r>
              <a:rPr dirty="0"/>
              <a:t> worker-c </a:t>
            </a:r>
            <a:r>
              <a:rPr dirty="0" err="1"/>
              <a:t>отвечают</a:t>
            </a:r>
            <a:r>
              <a:rPr dirty="0"/>
              <a:t> </a:t>
            </a:r>
            <a:r>
              <a:rPr dirty="0" err="1"/>
              <a:t>успешно</a:t>
            </a:r>
            <a:r>
              <a:rPr dirty="0"/>
              <a:t>. Общий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FAIL.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выбираем</a:t>
            </a:r>
            <a:r>
              <a:rPr dirty="0"/>
              <a:t> </a:t>
            </a:r>
            <a:r>
              <a:rPr dirty="0" err="1"/>
              <a:t>большинство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считаем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успешные</a:t>
            </a:r>
            <a:r>
              <a:rPr dirty="0"/>
              <a:t> </a:t>
            </a:r>
            <a:r>
              <a:rPr dirty="0" err="1"/>
              <a:t>ноды</a:t>
            </a:r>
            <a:r>
              <a:rPr dirty="0"/>
              <a:t> </a:t>
            </a:r>
            <a:r>
              <a:rPr dirty="0" err="1"/>
              <a:t>достаточными</a:t>
            </a:r>
            <a:r>
              <a:rPr dirty="0"/>
              <a:t>. </a:t>
            </a:r>
            <a:r>
              <a:rPr dirty="0" err="1"/>
              <a:t>Будущий</a:t>
            </a:r>
            <a:r>
              <a:rPr dirty="0"/>
              <a:t> pod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оказаться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worker-b,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недоступная</a:t>
            </a:r>
            <a:r>
              <a:rPr dirty="0"/>
              <a:t> </a:t>
            </a:r>
            <a:r>
              <a:rPr dirty="0" err="1"/>
              <a:t>нода</a:t>
            </a:r>
            <a:r>
              <a:rPr dirty="0"/>
              <a:t> </a:t>
            </a:r>
            <a:r>
              <a:rPr dirty="0" err="1"/>
              <a:t>блокирует</a:t>
            </a:r>
            <a:r>
              <a:rPr dirty="0"/>
              <a:t> CI. </a:t>
            </a:r>
            <a:r>
              <a:rPr dirty="0" err="1"/>
              <a:t>Отсутствующий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exporter </a:t>
            </a:r>
            <a:r>
              <a:rPr dirty="0" err="1"/>
              <a:t>трактуется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: </a:t>
            </a:r>
            <a:r>
              <a:rPr dirty="0" err="1"/>
              <a:t>подтверждённого</a:t>
            </a:r>
            <a:r>
              <a:rPr dirty="0"/>
              <a:t> </a:t>
            </a:r>
            <a:r>
              <a:rPr dirty="0" err="1"/>
              <a:t>успеха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Это </a:t>
            </a:r>
            <a:r>
              <a:rPr dirty="0" err="1"/>
              <a:t>строгое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выбрано</a:t>
            </a:r>
            <a:r>
              <a:rPr dirty="0"/>
              <a:t> </a:t>
            </a:r>
            <a:r>
              <a:rPr dirty="0" err="1"/>
              <a:t>осознанно</a:t>
            </a:r>
            <a:r>
              <a:rPr dirty="0"/>
              <a:t>. Если </a:t>
            </a:r>
            <a:r>
              <a:rPr dirty="0" err="1"/>
              <a:t>платформа</a:t>
            </a:r>
            <a:r>
              <a:rPr dirty="0"/>
              <a:t> </a:t>
            </a:r>
            <a:r>
              <a:rPr dirty="0" err="1"/>
              <a:t>разрешает</a:t>
            </a:r>
            <a:r>
              <a:rPr dirty="0"/>
              <a:t> scheduler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ноду</a:t>
            </a:r>
            <a:r>
              <a:rPr dirty="0"/>
              <a:t>, </a:t>
            </a:r>
            <a:r>
              <a:rPr dirty="0" err="1"/>
              <a:t>сетевой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неё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рабочим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deploy.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Следующим </a:t>
            </a:r>
            <a:r>
              <a:rPr dirty="0" err="1"/>
              <a:t>кликом</a:t>
            </a:r>
            <a:r>
              <a:rPr dirty="0"/>
              <a:t> </a:t>
            </a:r>
            <a:r>
              <a:rPr dirty="0" err="1"/>
              <a:t>перейти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следующему</a:t>
            </a:r>
            <a:r>
              <a:rPr dirty="0"/>
              <a:t> </a:t>
            </a:r>
            <a:r>
              <a:rPr dirty="0" err="1"/>
              <a:t>состоянию</a:t>
            </a:r>
            <a:r>
              <a:rPr dirty="0"/>
              <a:t> </a:t>
            </a:r>
            <a:r>
              <a:rPr dirty="0" err="1"/>
              <a:t>схемы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читать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подписи</a:t>
            </a:r>
            <a:r>
              <a:rPr dirty="0"/>
              <a:t> </a:t>
            </a:r>
            <a:r>
              <a:rPr dirty="0" err="1"/>
              <a:t>заново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dirty="0" err="1"/>
              <a:t>Прямые</a:t>
            </a:r>
            <a:r>
              <a:rPr dirty="0"/>
              <a:t> </a:t>
            </a:r>
            <a:r>
              <a:rPr dirty="0" err="1"/>
              <a:t>уточнения</a:t>
            </a:r>
            <a:r>
              <a:rPr dirty="0"/>
              <a:t> Михаила Харчука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обсуждении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Вот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лога</a:t>
            </a:r>
            <a:r>
              <a:rPr dirty="0"/>
              <a:t> GitLab CI. Job </a:t>
            </a:r>
            <a:r>
              <a:rPr dirty="0" err="1"/>
              <a:t>завершилась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ошибкой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выводу</a:t>
            </a:r>
            <a:r>
              <a:rPr dirty="0"/>
              <a:t> </a:t>
            </a:r>
            <a:r>
              <a:rPr dirty="0" err="1"/>
              <a:t>понятно</a:t>
            </a:r>
            <a:r>
              <a:rPr dirty="0"/>
              <a:t>, </a:t>
            </a:r>
            <a:r>
              <a:rPr dirty="0" err="1"/>
              <a:t>куда</a:t>
            </a:r>
            <a:r>
              <a:rPr dirty="0"/>
              <a:t> </a:t>
            </a:r>
            <a:r>
              <a:rPr dirty="0" err="1"/>
              <a:t>смотреть</a:t>
            </a:r>
            <a:r>
              <a:rPr dirty="0"/>
              <a:t>. Здесь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манифесту</a:t>
            </a:r>
            <a:r>
              <a:rPr dirty="0"/>
              <a:t>, </a:t>
            </a:r>
            <a:r>
              <a:rPr dirty="0" err="1"/>
              <a:t>строка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ключ</a:t>
            </a:r>
            <a:r>
              <a:rPr dirty="0"/>
              <a:t> API_URL. </a:t>
            </a:r>
            <a:r>
              <a:rPr dirty="0" err="1"/>
              <a:t>Ниже</a:t>
            </a:r>
            <a:r>
              <a:rPr dirty="0"/>
              <a:t> </a:t>
            </a:r>
            <a:r>
              <a:rPr dirty="0" err="1"/>
              <a:t>исходный</a:t>
            </a:r>
            <a:r>
              <a:rPr dirty="0"/>
              <a:t> URL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портом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проверяли</a:t>
            </a:r>
            <a:r>
              <a:rPr dirty="0"/>
              <a:t>. Checker </a:t>
            </a:r>
            <a:r>
              <a:rPr dirty="0" err="1"/>
              <a:t>вернул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нод</a:t>
            </a:r>
            <a:r>
              <a:rPr dirty="0"/>
              <a:t>: worker-a </a:t>
            </a:r>
            <a:r>
              <a:rPr dirty="0" err="1"/>
              <a:t>и</a:t>
            </a:r>
            <a:r>
              <a:rPr dirty="0"/>
              <a:t> worker-c </a:t>
            </a:r>
            <a:r>
              <a:rPr dirty="0" err="1"/>
              <a:t>видят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, worker-b — </a:t>
            </a:r>
            <a:r>
              <a:rPr dirty="0" err="1"/>
              <a:t>нет</a:t>
            </a:r>
            <a:r>
              <a:rPr dirty="0"/>
              <a:t>. После </a:t>
            </a:r>
            <a:r>
              <a:rPr dirty="0" err="1"/>
              <a:t>повторов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остался</a:t>
            </a:r>
            <a:r>
              <a:rPr dirty="0"/>
              <a:t> </a:t>
            </a:r>
            <a:r>
              <a:rPr dirty="0" err="1"/>
              <a:t>отрицательным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упал</a:t>
            </a:r>
            <a:r>
              <a:rPr dirty="0"/>
              <a:t>. Проверка </a:t>
            </a:r>
            <a:r>
              <a:rPr dirty="0" err="1"/>
              <a:t>кеша</a:t>
            </a:r>
            <a:r>
              <a:rPr dirty="0"/>
              <a:t> </a:t>
            </a:r>
            <a:r>
              <a:rPr dirty="0" err="1"/>
              <a:t>прошла</a:t>
            </a:r>
            <a:r>
              <a:rPr dirty="0"/>
              <a:t>. JUnit-</a:t>
            </a:r>
            <a:r>
              <a:rPr dirty="0" err="1"/>
              <a:t>отчёт</a:t>
            </a:r>
            <a:r>
              <a:rPr dirty="0"/>
              <a:t> </a:t>
            </a:r>
            <a:r>
              <a:rPr dirty="0" err="1"/>
              <a:t>сохранился</a:t>
            </a:r>
            <a:r>
              <a:rPr dirty="0"/>
              <a:t>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неуспешной</a:t>
            </a:r>
            <a:r>
              <a:rPr dirty="0"/>
              <a:t> job. Человек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открыть</a:t>
            </a:r>
            <a:r>
              <a:rPr dirty="0"/>
              <a:t> </a:t>
            </a:r>
            <a:r>
              <a:rPr dirty="0" err="1"/>
              <a:t>источник</a:t>
            </a:r>
            <a:r>
              <a:rPr dirty="0"/>
              <a:t> </a:t>
            </a:r>
            <a:r>
              <a:rPr dirty="0" err="1"/>
              <a:t>адреса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конфигурацию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правильный</a:t>
            </a:r>
            <a:r>
              <a:rPr dirty="0"/>
              <a:t> — </a:t>
            </a:r>
            <a:r>
              <a:rPr dirty="0" err="1"/>
              <a:t>разбирать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конкретной</a:t>
            </a:r>
            <a:r>
              <a:rPr dirty="0"/>
              <a:t> </a:t>
            </a:r>
            <a:r>
              <a:rPr dirty="0" err="1"/>
              <a:t>ноды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Проследим </a:t>
            </a:r>
            <a:r>
              <a:rPr dirty="0" err="1"/>
              <a:t>одну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целиком</a:t>
            </a:r>
            <a:r>
              <a:rPr dirty="0"/>
              <a:t>. CI </a:t>
            </a:r>
            <a:r>
              <a:rPr dirty="0" err="1"/>
              <a:t>отправляет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checker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порт</a:t>
            </a:r>
            <a:r>
              <a:rPr dirty="0"/>
              <a:t>. </a:t>
            </a:r>
            <a:r>
              <a:rPr dirty="0" err="1"/>
              <a:t>Сам</a:t>
            </a:r>
            <a:r>
              <a:rPr dirty="0"/>
              <a:t> checker </a:t>
            </a:r>
            <a:r>
              <a:rPr dirty="0" err="1"/>
              <a:t>работает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целевом</a:t>
            </a:r>
            <a:r>
              <a:rPr dirty="0"/>
              <a:t> </a:t>
            </a:r>
            <a:r>
              <a:rPr dirty="0" err="1"/>
              <a:t>кластере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список</a:t>
            </a:r>
            <a:r>
              <a:rPr dirty="0"/>
              <a:t> worker-</a:t>
            </a:r>
            <a:r>
              <a:rPr dirty="0" err="1"/>
              <a:t>нод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netgroups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обращается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Blackbox Exporter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них</a:t>
            </a:r>
            <a:r>
              <a:rPr dirty="0"/>
              <a:t>. Дальше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экспортер</a:t>
            </a:r>
            <a:r>
              <a:rPr dirty="0"/>
              <a:t> </a:t>
            </a:r>
            <a:r>
              <a:rPr dirty="0" err="1"/>
              <a:t>устанавливает</a:t>
            </a:r>
            <a:r>
              <a:rPr dirty="0"/>
              <a:t> TCP-</a:t>
            </a:r>
            <a:r>
              <a:rPr dirty="0" err="1"/>
              <a:t>соединение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нужной</a:t>
            </a:r>
            <a:r>
              <a:rPr dirty="0"/>
              <a:t> </a:t>
            </a:r>
            <a:r>
              <a:rPr dirty="0" err="1"/>
              <a:t>целью</a:t>
            </a:r>
            <a:r>
              <a:rPr dirty="0"/>
              <a:t>. Ответы </a:t>
            </a:r>
            <a:r>
              <a:rPr dirty="0" err="1"/>
              <a:t>идут</a:t>
            </a:r>
            <a:r>
              <a:rPr dirty="0"/>
              <a:t> </a:t>
            </a:r>
            <a:r>
              <a:rPr dirty="0" err="1"/>
              <a:t>обратно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checker.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собирает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всем</a:t>
            </a:r>
            <a:r>
              <a:rPr dirty="0"/>
              <a:t> </a:t>
            </a:r>
            <a:r>
              <a:rPr dirty="0" err="1"/>
              <a:t>нодам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CI. Успех </a:t>
            </a:r>
            <a:r>
              <a:rPr dirty="0" err="1"/>
              <a:t>получаем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тогда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соединение</a:t>
            </a:r>
            <a:r>
              <a:rPr dirty="0"/>
              <a:t> </a:t>
            </a:r>
            <a:r>
              <a:rPr dirty="0" err="1"/>
              <a:t>удалось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worker-</a:t>
            </a:r>
            <a:r>
              <a:rPr dirty="0" err="1"/>
              <a:t>нод</a:t>
            </a:r>
            <a:r>
              <a:rPr dirty="0"/>
              <a:t>. Если </a:t>
            </a:r>
            <a:r>
              <a:rPr dirty="0" err="1"/>
              <a:t>хотя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подключиться</a:t>
            </a:r>
            <a:r>
              <a:rPr dirty="0"/>
              <a:t>, </a:t>
            </a:r>
            <a:r>
              <a:rPr dirty="0" err="1"/>
              <a:t>положительного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: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оказаться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ней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ответе</a:t>
            </a:r>
            <a:r>
              <a:rPr dirty="0"/>
              <a:t>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список</a:t>
            </a:r>
            <a:r>
              <a:rPr dirty="0"/>
              <a:t> </a:t>
            </a:r>
            <a:r>
              <a:rPr dirty="0" err="1"/>
              <a:t>нод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, </a:t>
            </a:r>
            <a:r>
              <a:rPr dirty="0" err="1"/>
              <a:t>откуда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доступна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откуда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клика</a:t>
            </a:r>
            <a:r>
              <a:rPr dirty="0"/>
              <a:t>: POST, </a:t>
            </a:r>
            <a:r>
              <a:rPr dirty="0" err="1"/>
              <a:t>экспортеры</a:t>
            </a:r>
            <a:r>
              <a:rPr dirty="0"/>
              <a:t>, TCP-</a:t>
            </a:r>
            <a:r>
              <a:rPr dirty="0" err="1"/>
              <a:t>пробы</a:t>
            </a:r>
            <a:r>
              <a:rPr dirty="0"/>
              <a:t>, </a:t>
            </a:r>
            <a:r>
              <a:rPr dirty="0" err="1"/>
              <a:t>обратный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1:10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dirty="0" err="1"/>
              <a:t>Прямые</a:t>
            </a:r>
            <a:r>
              <a:rPr dirty="0"/>
              <a:t> </a:t>
            </a:r>
            <a:r>
              <a:rPr dirty="0" err="1"/>
              <a:t>уточнения</a:t>
            </a:r>
            <a:r>
              <a:rPr dirty="0"/>
              <a:t> Михаила Харчука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обсуждении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том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пути</a:t>
            </a:r>
            <a:r>
              <a:rPr dirty="0"/>
              <a:t> </a:t>
            </a:r>
            <a:r>
              <a:rPr dirty="0" err="1"/>
              <a:t>посмотрим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остановиться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TCP-</a:t>
            </a:r>
            <a:r>
              <a:rPr dirty="0" err="1"/>
              <a:t>пробы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собственный</a:t>
            </a:r>
            <a:r>
              <a:rPr dirty="0"/>
              <a:t> </a:t>
            </a:r>
            <a:r>
              <a:rPr dirty="0" err="1"/>
              <a:t>таймаут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соединение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установилось</a:t>
            </a:r>
            <a:r>
              <a:rPr dirty="0"/>
              <a:t>, Blackbox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отрицательный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Checker </a:t>
            </a:r>
            <a:r>
              <a:rPr dirty="0" err="1"/>
              <a:t>собирает</a:t>
            </a:r>
            <a:r>
              <a:rPr dirty="0"/>
              <a:t> </a:t>
            </a:r>
            <a:r>
              <a:rPr dirty="0" err="1"/>
              <a:t>ответы</a:t>
            </a:r>
            <a:r>
              <a:rPr dirty="0"/>
              <a:t> </a:t>
            </a:r>
            <a:r>
              <a:rPr dirty="0" err="1"/>
              <a:t>экспортеров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нашему</a:t>
            </a:r>
            <a:r>
              <a:rPr dirty="0"/>
              <a:t> </a:t>
            </a:r>
            <a:r>
              <a:rPr dirty="0" err="1"/>
              <a:t>контракту</a:t>
            </a:r>
            <a:r>
              <a:rPr dirty="0"/>
              <a:t> </a:t>
            </a:r>
            <a:r>
              <a:rPr dirty="0" err="1"/>
              <a:t>отвечает</a:t>
            </a:r>
            <a:r>
              <a:rPr dirty="0"/>
              <a:t> HTTP 400,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недоступна</a:t>
            </a:r>
            <a:r>
              <a:rPr dirty="0"/>
              <a:t> </a:t>
            </a:r>
            <a:r>
              <a:rPr dirty="0" err="1"/>
              <a:t>хотя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worker-</a:t>
            </a:r>
            <a:r>
              <a:rPr dirty="0" err="1"/>
              <a:t>ноды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CI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входит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список</a:t>
            </a:r>
            <a:r>
              <a:rPr dirty="0"/>
              <a:t> </a:t>
            </a:r>
            <a:r>
              <a:rPr dirty="0" err="1"/>
              <a:t>повторяемых</a:t>
            </a:r>
            <a:r>
              <a:rPr dirty="0"/>
              <a:t>: </a:t>
            </a:r>
            <a:r>
              <a:rPr dirty="0" err="1"/>
              <a:t>краткий</a:t>
            </a:r>
            <a:r>
              <a:rPr dirty="0"/>
              <a:t> </a:t>
            </a:r>
            <a:r>
              <a:rPr dirty="0" err="1"/>
              <a:t>сетевой</a:t>
            </a:r>
            <a:r>
              <a:rPr dirty="0"/>
              <a:t> </a:t>
            </a:r>
            <a:r>
              <a:rPr dirty="0" err="1"/>
              <a:t>сбой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пройти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следующей</a:t>
            </a:r>
            <a:r>
              <a:rPr dirty="0"/>
              <a:t> </a:t>
            </a:r>
            <a:r>
              <a:rPr dirty="0" err="1"/>
              <a:t>попытке</a:t>
            </a:r>
            <a:r>
              <a:rPr dirty="0"/>
              <a:t>. Это </a:t>
            </a:r>
            <a:r>
              <a:rPr dirty="0" err="1"/>
              <a:t>особенность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API,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любого</a:t>
            </a:r>
            <a:r>
              <a:rPr dirty="0"/>
              <a:t> </a:t>
            </a:r>
            <a:r>
              <a:rPr dirty="0" err="1"/>
              <a:t>ответа</a:t>
            </a:r>
            <a:r>
              <a:rPr dirty="0"/>
              <a:t> 400. </a:t>
            </a:r>
            <a:r>
              <a:rPr dirty="0" err="1"/>
              <a:t>Другая</a:t>
            </a:r>
            <a:r>
              <a:rPr dirty="0"/>
              <a:t> </a:t>
            </a:r>
            <a:r>
              <a:rPr dirty="0" err="1"/>
              <a:t>ситуация</a:t>
            </a:r>
            <a:r>
              <a:rPr dirty="0"/>
              <a:t>: checker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него</a:t>
            </a:r>
            <a:r>
              <a:rPr dirty="0"/>
              <a:t> </a:t>
            </a:r>
            <a:r>
              <a:rPr dirty="0" err="1"/>
              <a:t>временно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сработал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500, 502, 503 </a:t>
            </a:r>
            <a:r>
              <a:rPr dirty="0" err="1"/>
              <a:t>и</a:t>
            </a:r>
            <a:r>
              <a:rPr dirty="0"/>
              <a:t> 504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предусмотрен</a:t>
            </a:r>
            <a:r>
              <a:rPr dirty="0"/>
              <a:t> </a:t>
            </a:r>
            <a:r>
              <a:rPr dirty="0" err="1"/>
              <a:t>повтор</a:t>
            </a:r>
            <a:r>
              <a:rPr dirty="0"/>
              <a:t>. </a:t>
            </a:r>
            <a:r>
              <a:rPr dirty="0" err="1"/>
              <a:t>Наконец</a:t>
            </a:r>
            <a:r>
              <a:rPr dirty="0"/>
              <a:t>, CI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вообще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дождаться</a:t>
            </a:r>
            <a:r>
              <a:rPr dirty="0"/>
              <a:t> </a:t>
            </a:r>
            <a:r>
              <a:rPr dirty="0" err="1"/>
              <a:t>ответа</a:t>
            </a:r>
            <a:r>
              <a:rPr dirty="0"/>
              <a:t> checker.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клиентской</a:t>
            </a:r>
            <a:r>
              <a:rPr dirty="0"/>
              <a:t> </a:t>
            </a:r>
            <a:r>
              <a:rPr dirty="0" err="1"/>
              <a:t>настройке</a:t>
            </a:r>
            <a:r>
              <a:rPr dirty="0"/>
              <a:t> </a:t>
            </a:r>
            <a:r>
              <a:rPr dirty="0" err="1"/>
              <a:t>ожидание</a:t>
            </a:r>
            <a:r>
              <a:rPr dirty="0"/>
              <a:t> </a:t>
            </a:r>
            <a:r>
              <a:rPr dirty="0" err="1"/>
              <a:t>составляет</a:t>
            </a:r>
            <a:r>
              <a:rPr dirty="0"/>
              <a:t> </a:t>
            </a:r>
            <a:r>
              <a:rPr dirty="0" err="1"/>
              <a:t>семь</a:t>
            </a:r>
            <a:r>
              <a:rPr dirty="0"/>
              <a:t> </a:t>
            </a:r>
            <a:r>
              <a:rPr dirty="0" err="1"/>
              <a:t>секунд</a:t>
            </a:r>
            <a:r>
              <a:rPr dirty="0"/>
              <a:t>. Такой </a:t>
            </a:r>
            <a:r>
              <a:rPr dirty="0" err="1"/>
              <a:t>таймаут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отличать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полученного</a:t>
            </a:r>
            <a:r>
              <a:rPr dirty="0"/>
              <a:t> HTTP-</a:t>
            </a:r>
            <a:r>
              <a:rPr dirty="0" err="1"/>
              <a:t>ответа</a:t>
            </a:r>
            <a:r>
              <a:rPr dirty="0"/>
              <a:t>. </a:t>
            </a:r>
            <a:r>
              <a:rPr dirty="0" err="1"/>
              <a:t>Внутренние</a:t>
            </a:r>
            <a:r>
              <a:rPr dirty="0"/>
              <a:t> </a:t>
            </a:r>
            <a:r>
              <a:rPr dirty="0" err="1"/>
              <a:t>ожидания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укладываться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внешний</a:t>
            </a:r>
            <a:r>
              <a:rPr dirty="0"/>
              <a:t> </a:t>
            </a:r>
            <a:r>
              <a:rPr dirty="0" err="1"/>
              <a:t>лимит</a:t>
            </a:r>
            <a:r>
              <a:rPr dirty="0"/>
              <a:t>, </a:t>
            </a:r>
            <a:r>
              <a:rPr dirty="0" err="1"/>
              <a:t>иначе</a:t>
            </a:r>
            <a:r>
              <a:rPr dirty="0"/>
              <a:t> CI </a:t>
            </a:r>
            <a:r>
              <a:rPr dirty="0" err="1"/>
              <a:t>закончит</a:t>
            </a:r>
            <a:r>
              <a:rPr dirty="0"/>
              <a:t> </a:t>
            </a:r>
            <a:r>
              <a:rPr dirty="0" err="1"/>
              <a:t>ждать</a:t>
            </a:r>
            <a:r>
              <a:rPr dirty="0"/>
              <a:t> </a:t>
            </a:r>
            <a:r>
              <a:rPr dirty="0" err="1"/>
              <a:t>раньше</a:t>
            </a:r>
            <a:r>
              <a:rPr dirty="0"/>
              <a:t>, </a:t>
            </a:r>
            <a:r>
              <a:rPr dirty="0" err="1"/>
              <a:t>чем</a:t>
            </a:r>
            <a:r>
              <a:rPr dirty="0"/>
              <a:t> checker </a:t>
            </a:r>
            <a:r>
              <a:rPr dirty="0" err="1"/>
              <a:t>соберёт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. Для </a:t>
            </a:r>
            <a:r>
              <a:rPr dirty="0" err="1"/>
              <a:t>повторяемых</a:t>
            </a:r>
            <a:r>
              <a:rPr dirty="0"/>
              <a:t> </a:t>
            </a:r>
            <a:r>
              <a:rPr dirty="0" err="1"/>
              <a:t>ответов</a:t>
            </a:r>
            <a:r>
              <a:rPr dirty="0"/>
              <a:t> </a:t>
            </a:r>
            <a:r>
              <a:rPr dirty="0" err="1"/>
              <a:t>заново</a:t>
            </a:r>
            <a:r>
              <a:rPr dirty="0"/>
              <a:t> </a:t>
            </a:r>
            <a:r>
              <a:rPr dirty="0" err="1"/>
              <a:t>отправляется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checker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той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цели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неуспешной</a:t>
            </a:r>
            <a:r>
              <a:rPr dirty="0"/>
              <a:t> </a:t>
            </a:r>
            <a:r>
              <a:rPr dirty="0" err="1"/>
              <a:t>ноде</a:t>
            </a:r>
            <a:r>
              <a:rPr dirty="0"/>
              <a:t>. Максимум </a:t>
            </a:r>
            <a:r>
              <a:rPr dirty="0" err="1"/>
              <a:t>получается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попытки</a:t>
            </a:r>
            <a:r>
              <a:rPr dirty="0"/>
              <a:t>,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паузами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повторами</a:t>
            </a:r>
            <a:r>
              <a:rPr dirty="0"/>
              <a:t>. </a:t>
            </a:r>
            <a:r>
              <a:rPr dirty="0" err="1"/>
              <a:t>Успешный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завершает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исчерпания</a:t>
            </a:r>
            <a:r>
              <a:rPr dirty="0"/>
              <a:t> </a:t>
            </a:r>
            <a:r>
              <a:rPr dirty="0" err="1"/>
              <a:t>попыток</a:t>
            </a:r>
            <a:r>
              <a:rPr dirty="0"/>
              <a:t> CI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диагностику</a:t>
            </a:r>
            <a:r>
              <a:rPr dirty="0"/>
              <a:t>. Семь </a:t>
            </a:r>
            <a:r>
              <a:rPr dirty="0" err="1"/>
              <a:t>секунд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лимитом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теста</a:t>
            </a:r>
            <a:r>
              <a:rPr dirty="0"/>
              <a:t>: </a:t>
            </a:r>
            <a:r>
              <a:rPr dirty="0" err="1"/>
              <a:t>повторы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паузы</a:t>
            </a:r>
            <a:r>
              <a:rPr dirty="0"/>
              <a:t> </a:t>
            </a:r>
            <a:r>
              <a:rPr dirty="0" err="1"/>
              <a:t>увеличивают</a:t>
            </a:r>
            <a:r>
              <a:rPr dirty="0"/>
              <a:t> </a:t>
            </a:r>
            <a:r>
              <a:rPr dirty="0" err="1"/>
              <a:t>общее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. Независимые </a:t>
            </a: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запускаем</a:t>
            </a:r>
            <a:r>
              <a:rPr dirty="0"/>
              <a:t> </a:t>
            </a:r>
            <a:r>
              <a:rPr dirty="0" err="1"/>
              <a:t>параллельно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pytest-xdist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ожидание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задерживает</a:t>
            </a:r>
            <a:r>
              <a:rPr dirty="0"/>
              <a:t> </a:t>
            </a:r>
            <a:r>
              <a:rPr dirty="0" err="1"/>
              <a:t>старт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остальных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Пять</a:t>
            </a:r>
            <a:r>
              <a:rPr dirty="0"/>
              <a:t> </a:t>
            </a:r>
            <a:r>
              <a:rPr dirty="0" err="1"/>
              <a:t>кликов</a:t>
            </a:r>
            <a:r>
              <a:rPr dirty="0"/>
              <a:t>: </a:t>
            </a:r>
            <a:r>
              <a:rPr dirty="0" err="1"/>
              <a:t>таймаут</a:t>
            </a:r>
            <a:r>
              <a:rPr dirty="0"/>
              <a:t> </a:t>
            </a:r>
            <a:r>
              <a:rPr dirty="0" err="1"/>
              <a:t>пробы</a:t>
            </a:r>
            <a:r>
              <a:rPr dirty="0"/>
              <a:t>, 400, 5xx, </a:t>
            </a:r>
            <a:r>
              <a:rPr dirty="0" err="1"/>
              <a:t>ожидание</a:t>
            </a:r>
            <a:r>
              <a:rPr dirty="0"/>
              <a:t> CI, </a:t>
            </a:r>
            <a:r>
              <a:rPr dirty="0" err="1"/>
              <a:t>повторы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параллельность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1:55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Покажу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разных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примерах</a:t>
            </a:r>
            <a:r>
              <a:rPr dirty="0"/>
              <a:t>. </a:t>
            </a:r>
            <a:r>
              <a:rPr dirty="0" err="1"/>
              <a:t>Слева</a:t>
            </a:r>
            <a:r>
              <a:rPr dirty="0"/>
              <a:t> </a:t>
            </a:r>
            <a:r>
              <a:rPr dirty="0" err="1"/>
              <a:t>настоящий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IPv6-формате.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текущий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регулярных</a:t>
            </a:r>
            <a:r>
              <a:rPr dirty="0"/>
              <a:t> </a:t>
            </a:r>
            <a:r>
              <a:rPr dirty="0" err="1"/>
              <a:t>выражений</a:t>
            </a:r>
            <a:r>
              <a:rPr dirty="0"/>
              <a:t> IPv6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покрывает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такую</a:t>
            </a:r>
            <a:r>
              <a:rPr dirty="0"/>
              <a:t> </a:t>
            </a:r>
            <a:r>
              <a:rPr dirty="0" err="1"/>
              <a:t>зависимость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 </a:t>
            </a:r>
            <a:r>
              <a:rPr dirty="0" err="1"/>
              <a:t>проверенной</a:t>
            </a:r>
            <a:r>
              <a:rPr dirty="0"/>
              <a:t>. Если </a:t>
            </a:r>
            <a:r>
              <a:rPr dirty="0" err="1"/>
              <a:t>поддержка</a:t>
            </a:r>
            <a:r>
              <a:rPr dirty="0"/>
              <a:t> </a:t>
            </a:r>
            <a:r>
              <a:rPr dirty="0" err="1"/>
              <a:t>нужна</a:t>
            </a:r>
            <a:r>
              <a:rPr dirty="0"/>
              <a:t>, </a:t>
            </a:r>
            <a:r>
              <a:rPr dirty="0" err="1"/>
              <a:t>расширяем</a:t>
            </a:r>
            <a:r>
              <a:rPr dirty="0"/>
              <a:t> </a:t>
            </a:r>
            <a:r>
              <a:rPr dirty="0" err="1"/>
              <a:t>парсер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добавляем</a:t>
            </a:r>
            <a:r>
              <a:rPr dirty="0"/>
              <a:t> </a:t>
            </a:r>
            <a:r>
              <a:rPr dirty="0" err="1"/>
              <a:t>тесты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. </a:t>
            </a:r>
            <a:r>
              <a:rPr dirty="0" err="1"/>
              <a:t>Справа</a:t>
            </a:r>
            <a:r>
              <a:rPr dirty="0"/>
              <a:t> </a:t>
            </a:r>
            <a:r>
              <a:rPr dirty="0" err="1"/>
              <a:t>строка</a:t>
            </a:r>
            <a:r>
              <a:rPr dirty="0"/>
              <a:t> records:100.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смыслу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лимит</a:t>
            </a:r>
            <a:r>
              <a:rPr dirty="0"/>
              <a:t> </a:t>
            </a:r>
            <a:r>
              <a:rPr dirty="0" err="1"/>
              <a:t>записей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форме</a:t>
            </a:r>
            <a:r>
              <a:rPr dirty="0"/>
              <a:t> </a:t>
            </a:r>
            <a:r>
              <a:rPr dirty="0" err="1"/>
              <a:t>строка</a:t>
            </a:r>
            <a:r>
              <a:rPr dirty="0"/>
              <a:t> </a:t>
            </a:r>
            <a:r>
              <a:rPr dirty="0" err="1"/>
              <a:t>похожа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хоста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порт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регулярное</a:t>
            </a:r>
            <a:r>
              <a:rPr dirty="0"/>
              <a:t> </a:t>
            </a:r>
            <a:r>
              <a:rPr dirty="0" err="1"/>
              <a:t>выражение</a:t>
            </a:r>
            <a:r>
              <a:rPr dirty="0"/>
              <a:t> </a:t>
            </a:r>
            <a:r>
              <a:rPr dirty="0" err="1"/>
              <a:t>извлечёт</a:t>
            </a:r>
            <a:r>
              <a:rPr dirty="0"/>
              <a:t> </a:t>
            </a:r>
            <a:r>
              <a:rPr dirty="0" err="1"/>
              <a:t>её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, </a:t>
            </a:r>
            <a:r>
              <a:rPr dirty="0" err="1"/>
              <a:t>появится</a:t>
            </a:r>
            <a:r>
              <a:rPr dirty="0"/>
              <a:t> </a:t>
            </a:r>
            <a:r>
              <a:rPr dirty="0" err="1"/>
              <a:t>ненужная</a:t>
            </a:r>
            <a:r>
              <a:rPr dirty="0"/>
              <a:t> </a:t>
            </a:r>
            <a:r>
              <a:rPr dirty="0" err="1"/>
              <a:t>сетевая</a:t>
            </a:r>
            <a:r>
              <a:rPr dirty="0"/>
              <a:t> </a:t>
            </a:r>
            <a:r>
              <a:rPr dirty="0" err="1"/>
              <a:t>проверка</a:t>
            </a:r>
            <a:r>
              <a:rPr dirty="0"/>
              <a:t>. Здесь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уточнять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извлечения</a:t>
            </a:r>
            <a:r>
              <a:rPr dirty="0"/>
              <a:t>. </a:t>
            </a:r>
            <a:r>
              <a:rPr dirty="0" err="1"/>
              <a:t>Временное</a:t>
            </a:r>
            <a:r>
              <a:rPr dirty="0"/>
              <a:t> 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допустимо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подтверждённой</a:t>
            </a:r>
            <a:r>
              <a:rPr dirty="0"/>
              <a:t> </a:t>
            </a:r>
            <a:r>
              <a:rPr dirty="0" err="1"/>
              <a:t>ложной</a:t>
            </a:r>
            <a:r>
              <a:rPr dirty="0"/>
              <a:t> </a:t>
            </a:r>
            <a:r>
              <a:rPr dirty="0" err="1"/>
              <a:t>цели</a:t>
            </a:r>
            <a:r>
              <a:rPr dirty="0"/>
              <a:t>. </a:t>
            </a:r>
            <a:r>
              <a:rPr dirty="0" err="1"/>
              <a:t>Пропущенный</a:t>
            </a:r>
            <a:r>
              <a:rPr dirty="0"/>
              <a:t> </a:t>
            </a:r>
            <a:r>
              <a:rPr dirty="0" err="1"/>
              <a:t>настоящий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</a:t>
            </a:r>
            <a:r>
              <a:rPr dirty="0" err="1"/>
              <a:t>исключением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другая</a:t>
            </a:r>
            <a:r>
              <a:rPr dirty="0"/>
              <a:t> </a:t>
            </a:r>
            <a:r>
              <a:rPr dirty="0" err="1"/>
              <a:t>ситуация</a:t>
            </a:r>
            <a:r>
              <a:rPr dirty="0"/>
              <a:t>. Адрес </a:t>
            </a:r>
            <a:r>
              <a:rPr dirty="0" err="1"/>
              <a:t>найден</a:t>
            </a:r>
            <a:r>
              <a:rPr dirty="0"/>
              <a:t> </a:t>
            </a:r>
            <a:r>
              <a:rPr dirty="0" err="1"/>
              <a:t>правильно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идут</a:t>
            </a:r>
            <a:r>
              <a:rPr dirty="0"/>
              <a:t> </a:t>
            </a:r>
            <a:r>
              <a:rPr dirty="0" err="1"/>
              <a:t>согласованные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. </a:t>
            </a:r>
            <a:r>
              <a:rPr dirty="0" err="1"/>
              <a:t>Соединение</a:t>
            </a:r>
            <a:r>
              <a:rPr dirty="0"/>
              <a:t> </a:t>
            </a:r>
            <a:r>
              <a:rPr dirty="0" err="1"/>
              <a:t>ожидаемо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устанавливается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блокирует</a:t>
            </a:r>
            <a:r>
              <a:rPr dirty="0"/>
              <a:t> </a:t>
            </a:r>
            <a:r>
              <a:rPr dirty="0" err="1"/>
              <a:t>релиз</a:t>
            </a:r>
            <a:r>
              <a:rPr dirty="0"/>
              <a:t>. Это </a:t>
            </a:r>
            <a:r>
              <a:rPr dirty="0" err="1"/>
              <a:t>корректный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Если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релиза</a:t>
            </a:r>
            <a:r>
              <a:rPr dirty="0"/>
              <a:t> </a:t>
            </a:r>
            <a:r>
              <a:rPr dirty="0" err="1"/>
              <a:t>согласован</a:t>
            </a:r>
            <a:r>
              <a:rPr dirty="0"/>
              <a:t> </a:t>
            </a:r>
            <a:r>
              <a:rPr dirty="0" err="1"/>
              <a:t>такой</a:t>
            </a:r>
            <a:r>
              <a:rPr dirty="0"/>
              <a:t> </a:t>
            </a:r>
            <a:r>
              <a:rPr dirty="0" err="1"/>
              <a:t>риск</a:t>
            </a:r>
            <a:r>
              <a:rPr dirty="0"/>
              <a:t>, </a:t>
            </a:r>
            <a:r>
              <a:rPr dirty="0" err="1"/>
              <a:t>добавляем</a:t>
            </a:r>
            <a:r>
              <a:rPr dirty="0"/>
              <a:t> 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конкретной</a:t>
            </a:r>
            <a:r>
              <a:rPr dirty="0"/>
              <a:t> </a:t>
            </a:r>
            <a:r>
              <a:rPr dirty="0" err="1"/>
              <a:t>цели</a:t>
            </a:r>
            <a:r>
              <a:rPr dirty="0"/>
              <a:t>. Остальные </a:t>
            </a:r>
            <a:r>
              <a:rPr dirty="0" err="1"/>
              <a:t>адреса</a:t>
            </a:r>
            <a:r>
              <a:rPr dirty="0"/>
              <a:t> </a:t>
            </a:r>
            <a:r>
              <a:rPr dirty="0" err="1"/>
              <a:t>продолжаем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.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восстанавливает</a:t>
            </a:r>
            <a:r>
              <a:rPr dirty="0"/>
              <a:t> </a:t>
            </a:r>
            <a:r>
              <a:rPr dirty="0" err="1"/>
              <a:t>доступность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сможет</a:t>
            </a:r>
            <a:r>
              <a:rPr dirty="0"/>
              <a:t> </a:t>
            </a:r>
            <a:r>
              <a:rPr dirty="0" err="1"/>
              <a:t>работать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. Это </a:t>
            </a:r>
            <a:r>
              <a:rPr dirty="0" err="1"/>
              <a:t>отдельное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,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которого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причина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ответственный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Для </a:t>
            </a:r>
            <a:r>
              <a:rPr dirty="0" err="1"/>
              <a:t>согласованных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 </a:t>
            </a:r>
            <a:r>
              <a:rPr dirty="0" err="1"/>
              <a:t>добавляем</a:t>
            </a:r>
            <a:r>
              <a:rPr dirty="0"/>
              <a:t> </a:t>
            </a:r>
            <a:r>
              <a:rPr dirty="0" err="1"/>
              <a:t>одну</a:t>
            </a:r>
            <a:r>
              <a:rPr dirty="0"/>
              <a:t> </a:t>
            </a:r>
            <a:r>
              <a:rPr dirty="0" err="1"/>
              <a:t>запись</a:t>
            </a:r>
            <a:r>
              <a:rPr dirty="0"/>
              <a:t>. </a:t>
            </a:r>
            <a:r>
              <a:rPr dirty="0" err="1"/>
              <a:t>Ограничиваем</a:t>
            </a:r>
            <a:r>
              <a:rPr dirty="0"/>
              <a:t> </a:t>
            </a:r>
            <a:r>
              <a:rPr dirty="0" err="1"/>
              <a:t>её</a:t>
            </a:r>
            <a:r>
              <a:rPr dirty="0"/>
              <a:t> </a:t>
            </a:r>
            <a:r>
              <a:rPr dirty="0" err="1"/>
              <a:t>конкретным</a:t>
            </a:r>
            <a:r>
              <a:rPr dirty="0"/>
              <a:t> </a:t>
            </a:r>
            <a:r>
              <a:rPr dirty="0" err="1"/>
              <a:t>адресом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оставляем</a:t>
            </a:r>
            <a:r>
              <a:rPr dirty="0"/>
              <a:t> </a:t>
            </a:r>
            <a:r>
              <a:rPr dirty="0" err="1"/>
              <a:t>номер</a:t>
            </a:r>
            <a:r>
              <a:rPr dirty="0"/>
              <a:t> </a:t>
            </a:r>
            <a:r>
              <a:rPr dirty="0" err="1"/>
              <a:t>инцидента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найти</a:t>
            </a:r>
            <a:r>
              <a:rPr dirty="0"/>
              <a:t> </a:t>
            </a:r>
            <a:r>
              <a:rPr dirty="0" err="1"/>
              <a:t>причину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момент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кажется</a:t>
            </a:r>
            <a:r>
              <a:rPr dirty="0"/>
              <a:t> </a:t>
            </a:r>
            <a:r>
              <a:rPr dirty="0" err="1"/>
              <a:t>простым</a:t>
            </a:r>
            <a:r>
              <a:rPr dirty="0"/>
              <a:t>: 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пару</a:t>
            </a:r>
            <a:r>
              <a:rPr dirty="0"/>
              <a:t> </a:t>
            </a:r>
            <a:r>
              <a:rPr dirty="0" err="1"/>
              <a:t>дней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запись</a:t>
            </a:r>
            <a:r>
              <a:rPr dirty="0"/>
              <a:t>. </a:t>
            </a:r>
            <a:r>
              <a:rPr dirty="0" err="1"/>
              <a:t>Клик</a:t>
            </a:r>
            <a:r>
              <a:rPr dirty="0"/>
              <a:t>: «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пару</a:t>
            </a:r>
            <a:r>
              <a:rPr dirty="0"/>
              <a:t> </a:t>
            </a:r>
            <a:r>
              <a:rPr dirty="0" err="1"/>
              <a:t>дней</a:t>
            </a:r>
            <a:r>
              <a:rPr dirty="0"/>
              <a:t>».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: </a:t>
            </a:r>
            <a:r>
              <a:rPr dirty="0" err="1"/>
              <a:t>скелет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Прошёл </a:t>
            </a:r>
            <a:r>
              <a:rPr dirty="0" err="1"/>
              <a:t>год</a:t>
            </a:r>
            <a:r>
              <a:rPr dirty="0"/>
              <a:t>. Работы </a:t>
            </a:r>
            <a:r>
              <a:rPr dirty="0" err="1"/>
              <a:t>давно</a:t>
            </a:r>
            <a:r>
              <a:rPr dirty="0"/>
              <a:t> </a:t>
            </a:r>
            <a:r>
              <a:rPr dirty="0" err="1"/>
              <a:t>закончились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осталось</a:t>
            </a:r>
            <a:r>
              <a:rPr dirty="0"/>
              <a:t>. Проверка </a:t>
            </a:r>
            <a:r>
              <a:rPr dirty="0" err="1"/>
              <a:t>сама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этому</a:t>
            </a:r>
            <a:r>
              <a:rPr dirty="0"/>
              <a:t> </a:t>
            </a:r>
            <a:r>
              <a:rPr dirty="0" err="1"/>
              <a:t>адресу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вернётся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0:20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Оригинальная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, </a:t>
            </a:r>
            <a:r>
              <a:rPr dirty="0" err="1"/>
              <a:t>создана</a:t>
            </a:r>
            <a:r>
              <a:rPr dirty="0"/>
              <a:t> </a:t>
            </a:r>
            <a:r>
              <a:rPr dirty="0" err="1"/>
              <a:t>встроенным</a:t>
            </a:r>
            <a:r>
              <a:rPr dirty="0"/>
              <a:t> </a:t>
            </a:r>
            <a:r>
              <a:rPr dirty="0" err="1"/>
              <a:t>image_gen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согласованию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Открываем </a:t>
            </a:r>
            <a:r>
              <a:rPr dirty="0" err="1"/>
              <a:t>конфигурацию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видим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таких</a:t>
            </a:r>
            <a:r>
              <a:rPr dirty="0"/>
              <a:t> </a:t>
            </a:r>
            <a:r>
              <a:rPr dirty="0" err="1"/>
              <a:t>записей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когда-то</a:t>
            </a:r>
            <a:r>
              <a:rPr dirty="0"/>
              <a:t> </a:t>
            </a:r>
            <a:r>
              <a:rPr dirty="0" err="1"/>
              <a:t>была</a:t>
            </a:r>
            <a:r>
              <a:rPr dirty="0"/>
              <a:t> </a:t>
            </a:r>
            <a:r>
              <a:rPr dirty="0" err="1"/>
              <a:t>причина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номеру</a:t>
            </a:r>
            <a:r>
              <a:rPr dirty="0"/>
              <a:t> </a:t>
            </a:r>
            <a:r>
              <a:rPr dirty="0" err="1"/>
              <a:t>инцидента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всегда</a:t>
            </a:r>
            <a:r>
              <a:rPr dirty="0"/>
              <a:t> </a:t>
            </a:r>
            <a:r>
              <a:rPr dirty="0" err="1"/>
              <a:t>понятно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вернуть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кто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сделает</a:t>
            </a:r>
            <a:r>
              <a:rPr dirty="0"/>
              <a:t>. Поэтому </a:t>
            </a:r>
            <a:r>
              <a:rPr dirty="0" err="1"/>
              <a:t>требования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комментариям</a:t>
            </a:r>
            <a:r>
              <a:rPr dirty="0"/>
              <a:t> </a:t>
            </a:r>
            <a:r>
              <a:rPr dirty="0" err="1"/>
              <a:t>сделали</a:t>
            </a:r>
            <a:r>
              <a:rPr dirty="0"/>
              <a:t> </a:t>
            </a:r>
            <a:r>
              <a:rPr dirty="0" err="1"/>
              <a:t>строже</a:t>
            </a:r>
            <a:r>
              <a:rPr dirty="0"/>
              <a:t>.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адресом</a:t>
            </a:r>
            <a:r>
              <a:rPr dirty="0"/>
              <a:t> </a:t>
            </a:r>
            <a:r>
              <a:rPr dirty="0" err="1"/>
              <a:t>указываем</a:t>
            </a:r>
            <a:r>
              <a:rPr dirty="0"/>
              <a:t> INC, </a:t>
            </a:r>
            <a:r>
              <a:rPr dirty="0" err="1"/>
              <a:t>причину</a:t>
            </a:r>
            <a:r>
              <a:rPr dirty="0"/>
              <a:t>, </a:t>
            </a:r>
            <a:r>
              <a:rPr dirty="0" err="1"/>
              <a:t>ответственного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удаления</a:t>
            </a:r>
            <a:r>
              <a:rPr dirty="0"/>
              <a:t>. </a:t>
            </a:r>
            <a:r>
              <a:rPr dirty="0" err="1"/>
              <a:t>Например</a:t>
            </a:r>
            <a:r>
              <a:rPr dirty="0"/>
              <a:t>, </a:t>
            </a:r>
            <a:r>
              <a:rPr dirty="0" err="1"/>
              <a:t>убрать</a:t>
            </a:r>
            <a:r>
              <a:rPr dirty="0"/>
              <a:t> 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завершения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конкретному</a:t>
            </a:r>
            <a:r>
              <a:rPr dirty="0"/>
              <a:t> </a:t>
            </a:r>
            <a:r>
              <a:rPr dirty="0" err="1"/>
              <a:t>инциденту</a:t>
            </a:r>
            <a:r>
              <a:rPr dirty="0"/>
              <a:t>. </a:t>
            </a:r>
            <a:r>
              <a:rPr dirty="0" err="1"/>
              <a:t>Автоматического</a:t>
            </a:r>
            <a:r>
              <a:rPr dirty="0"/>
              <a:t> </a:t>
            </a:r>
            <a:r>
              <a:rPr dirty="0" err="1"/>
              <a:t>срока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пока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 Комментарий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разобраться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найти</a:t>
            </a:r>
            <a:r>
              <a:rPr dirty="0"/>
              <a:t> </a:t>
            </a:r>
            <a:r>
              <a:rPr dirty="0" err="1"/>
              <a:t>ответственного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запись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удаляет</a:t>
            </a:r>
            <a:r>
              <a:rPr dirty="0"/>
              <a:t>. Это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ручной</a:t>
            </a:r>
            <a:r>
              <a:rPr dirty="0"/>
              <a:t> </a:t>
            </a:r>
            <a:r>
              <a:rPr dirty="0" err="1"/>
              <a:t>ответственностью</a:t>
            </a:r>
            <a:r>
              <a:rPr dirty="0"/>
              <a:t>. Если </a:t>
            </a:r>
            <a:r>
              <a:rPr dirty="0" err="1"/>
              <a:t>исключение</a:t>
            </a:r>
            <a:r>
              <a:rPr dirty="0"/>
              <a:t> </a:t>
            </a:r>
            <a:r>
              <a:rPr dirty="0" err="1"/>
              <a:t>появилось</a:t>
            </a:r>
            <a:r>
              <a:rPr dirty="0"/>
              <a:t> </a:t>
            </a:r>
            <a:r>
              <a:rPr dirty="0" err="1"/>
              <a:t>из-за</a:t>
            </a:r>
            <a:r>
              <a:rPr dirty="0"/>
              <a:t> </a:t>
            </a:r>
            <a:r>
              <a:rPr dirty="0" err="1"/>
              <a:t>ошибки</a:t>
            </a:r>
            <a:r>
              <a:rPr dirty="0"/>
              <a:t> </a:t>
            </a:r>
            <a:r>
              <a:rPr dirty="0" err="1"/>
              <a:t>парсера</a:t>
            </a:r>
            <a:r>
              <a:rPr dirty="0"/>
              <a:t>,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исправления</a:t>
            </a:r>
            <a:r>
              <a:rPr dirty="0"/>
              <a:t> </a:t>
            </a:r>
            <a:r>
              <a:rPr dirty="0" err="1"/>
              <a:t>парсера</a:t>
            </a:r>
            <a:r>
              <a:rPr dirty="0"/>
              <a:t> </a:t>
            </a:r>
            <a:r>
              <a:rPr dirty="0" err="1"/>
              <a:t>обход</a:t>
            </a:r>
            <a:r>
              <a:rPr dirty="0"/>
              <a:t>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убрать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1:05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Теперь </a:t>
            </a:r>
            <a:r>
              <a:rPr dirty="0" err="1"/>
              <a:t>честно</a:t>
            </a:r>
            <a:r>
              <a:rPr dirty="0"/>
              <a:t> </a:t>
            </a:r>
            <a:r>
              <a:rPr dirty="0" err="1"/>
              <a:t>обозначим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. Успех </a:t>
            </a:r>
            <a:r>
              <a:rPr dirty="0" err="1"/>
              <a:t>подтверждает</a:t>
            </a:r>
            <a:r>
              <a:rPr dirty="0"/>
              <a:t> TCP-</a:t>
            </a:r>
            <a:r>
              <a:rPr dirty="0" err="1"/>
              <a:t>соединение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worker-</a:t>
            </a:r>
            <a:r>
              <a:rPr dirty="0" err="1"/>
              <a:t>ноды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момент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 CI.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воспроизводит</a:t>
            </a:r>
            <a:r>
              <a:rPr dirty="0"/>
              <a:t> </a:t>
            </a:r>
            <a:r>
              <a:rPr dirty="0" err="1"/>
              <a:t>сетевой</a:t>
            </a:r>
            <a:r>
              <a:rPr dirty="0"/>
              <a:t> namespace </a:t>
            </a:r>
            <a:r>
              <a:rPr dirty="0" err="1"/>
              <a:t>будущего</a:t>
            </a:r>
            <a:r>
              <a:rPr dirty="0"/>
              <a:t> pod, </a:t>
            </a:r>
            <a:r>
              <a:rPr dirty="0" err="1"/>
              <a:t>NetworkPolicy</a:t>
            </a:r>
            <a:r>
              <a:rPr dirty="0"/>
              <a:t>, sidecar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DNS-</a:t>
            </a:r>
            <a:r>
              <a:rPr dirty="0" err="1"/>
              <a:t>настройки</a:t>
            </a:r>
            <a:r>
              <a:rPr dirty="0"/>
              <a:t>.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HTTP, TLS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Это </a:t>
            </a:r>
            <a:r>
              <a:rPr dirty="0" err="1"/>
              <a:t>ранний</a:t>
            </a:r>
            <a:r>
              <a:rPr dirty="0"/>
              <a:t> preflight,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дополняет</a:t>
            </a:r>
            <a:r>
              <a:rPr dirty="0"/>
              <a:t> readiness, smoke-</a:t>
            </a:r>
            <a:r>
              <a:rPr dirty="0" err="1"/>
              <a:t>тесты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мониторинг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понадобится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HTTP-</a:t>
            </a:r>
            <a:r>
              <a:rPr dirty="0" err="1"/>
              <a:t>статус</a:t>
            </a:r>
            <a:r>
              <a:rPr dirty="0"/>
              <a:t>, TLS-</a:t>
            </a:r>
            <a:r>
              <a:rPr dirty="0" err="1"/>
              <a:t>сертификат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прикладной</a:t>
            </a:r>
            <a:r>
              <a:rPr dirty="0"/>
              <a:t> handshake,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потребуется</a:t>
            </a:r>
            <a:r>
              <a:rPr dirty="0"/>
              <a:t> </a:t>
            </a:r>
            <a:r>
              <a:rPr dirty="0" err="1"/>
              <a:t>другая</a:t>
            </a:r>
            <a:r>
              <a:rPr dirty="0"/>
              <a:t> </a:t>
            </a:r>
            <a:r>
              <a:rPr dirty="0" err="1"/>
              <a:t>проба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критерий</a:t>
            </a:r>
            <a:r>
              <a:rPr dirty="0"/>
              <a:t> </a:t>
            </a:r>
            <a:r>
              <a:rPr dirty="0" err="1"/>
              <a:t>успеха</a:t>
            </a:r>
            <a:r>
              <a:rPr dirty="0"/>
              <a:t>. Текущий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обещает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TCP.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0:50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обезличенные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предоставленные</a:t>
            </a:r>
            <a:r>
              <a:rPr dirty="0"/>
              <a:t> </a:t>
            </a:r>
            <a:r>
              <a:rPr dirty="0" err="1"/>
              <a:t>спикером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Три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разобраны</a:t>
            </a:r>
            <a:r>
              <a:rPr dirty="0"/>
              <a:t>. Теперь </a:t>
            </a:r>
            <a:r>
              <a:rPr dirty="0" err="1"/>
              <a:t>посмотрим</a:t>
            </a:r>
            <a:r>
              <a:rPr dirty="0"/>
              <a:t>,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готовые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работают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какую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</a:t>
            </a:r>
            <a:r>
              <a:rPr dirty="0" err="1"/>
              <a:t>они</a:t>
            </a:r>
            <a:r>
              <a:rPr dirty="0"/>
              <a:t> </a:t>
            </a:r>
            <a:r>
              <a:rPr dirty="0" err="1"/>
              <a:t>закрывают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0:15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Вот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готовые</a:t>
            </a:r>
            <a:r>
              <a:rPr dirty="0"/>
              <a:t> </a:t>
            </a:r>
            <a:r>
              <a:rPr dirty="0" err="1"/>
              <a:t>инструменты</a:t>
            </a:r>
            <a:r>
              <a:rPr dirty="0"/>
              <a:t> </a:t>
            </a:r>
            <a:r>
              <a:rPr dirty="0" err="1"/>
              <a:t>стоят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pipeline.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исходных</a:t>
            </a:r>
            <a:r>
              <a:rPr dirty="0"/>
              <a:t> </a:t>
            </a:r>
            <a:r>
              <a:rPr dirty="0" err="1"/>
              <a:t>файлах</a:t>
            </a:r>
            <a:r>
              <a:rPr dirty="0"/>
              <a:t> </a:t>
            </a:r>
            <a:r>
              <a:rPr dirty="0" err="1"/>
              <a:t>работают</a:t>
            </a:r>
            <a:r>
              <a:rPr dirty="0"/>
              <a:t> </a:t>
            </a:r>
            <a:r>
              <a:rPr dirty="0" err="1"/>
              <a:t>yamllint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pre-commit. Helm </a:t>
            </a:r>
            <a:r>
              <a:rPr dirty="0" err="1"/>
              <a:t>формирует</a:t>
            </a:r>
            <a:r>
              <a:rPr dirty="0"/>
              <a:t> </a:t>
            </a:r>
            <a:r>
              <a:rPr dirty="0" err="1"/>
              <a:t>манифесты</a:t>
            </a:r>
            <a:r>
              <a:rPr dirty="0"/>
              <a:t>.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kubeconform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структуру</a:t>
            </a:r>
            <a:r>
              <a:rPr dirty="0"/>
              <a:t> Kubernetes-</a:t>
            </a:r>
            <a:r>
              <a:rPr dirty="0" err="1"/>
              <a:t>объектов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kubectl</a:t>
            </a:r>
            <a:r>
              <a:rPr dirty="0"/>
              <a:t> </a:t>
            </a:r>
            <a:r>
              <a:rPr dirty="0" err="1"/>
              <a:t>выполняет</a:t>
            </a:r>
            <a:r>
              <a:rPr dirty="0"/>
              <a:t> </a:t>
            </a:r>
            <a:r>
              <a:rPr dirty="0" err="1"/>
              <a:t>клиентский</a:t>
            </a:r>
            <a:r>
              <a:rPr dirty="0"/>
              <a:t> dry-run. Checkov </a:t>
            </a:r>
            <a:r>
              <a:rPr dirty="0" err="1"/>
              <a:t>и</a:t>
            </a:r>
            <a:r>
              <a:rPr dirty="0"/>
              <a:t> Polaris </a:t>
            </a:r>
            <a:r>
              <a:rPr dirty="0" err="1"/>
              <a:t>ищут</a:t>
            </a:r>
            <a:r>
              <a:rPr dirty="0"/>
              <a:t> </a:t>
            </a:r>
            <a:r>
              <a:rPr dirty="0" err="1"/>
              <a:t>типовые</a:t>
            </a:r>
            <a:r>
              <a:rPr dirty="0"/>
              <a:t> </a:t>
            </a:r>
            <a:r>
              <a:rPr dirty="0" err="1"/>
              <a:t>проблемы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. </a:t>
            </a:r>
            <a:r>
              <a:rPr dirty="0" err="1"/>
              <a:t>Conftest</a:t>
            </a:r>
            <a:r>
              <a:rPr dirty="0"/>
              <a:t> </a:t>
            </a:r>
            <a:r>
              <a:rPr dirty="0" err="1"/>
              <a:t>применяет</a:t>
            </a:r>
            <a:r>
              <a:rPr dirty="0"/>
              <a:t> </a:t>
            </a:r>
            <a:r>
              <a:rPr dirty="0" err="1"/>
              <a:t>наши</a:t>
            </a:r>
            <a:r>
              <a:rPr dirty="0"/>
              <a:t> Rego-</a:t>
            </a:r>
            <a:r>
              <a:rPr dirty="0" err="1"/>
              <a:t>правила</a:t>
            </a:r>
            <a:r>
              <a:rPr dirty="0"/>
              <a:t>. Дальше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пройдём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этим</a:t>
            </a:r>
            <a:r>
              <a:rPr dirty="0"/>
              <a:t> </a:t>
            </a:r>
            <a:r>
              <a:rPr dirty="0" err="1"/>
              <a:t>этапам</a:t>
            </a:r>
            <a:r>
              <a:rPr dirty="0"/>
              <a:t>: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 </a:t>
            </a:r>
            <a:r>
              <a:rPr dirty="0" err="1"/>
              <a:t>остаются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исходных</a:t>
            </a:r>
            <a:r>
              <a:rPr dirty="0"/>
              <a:t> </a:t>
            </a:r>
            <a:r>
              <a:rPr dirty="0" err="1"/>
              <a:t>файлах</a:t>
            </a:r>
            <a:r>
              <a:rPr dirty="0"/>
              <a:t> </a:t>
            </a:r>
            <a:r>
              <a:rPr dirty="0" err="1"/>
              <a:t>работают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</a:t>
            </a:r>
            <a:r>
              <a:rPr dirty="0" err="1"/>
              <a:t>yamllint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синтаксис</a:t>
            </a:r>
            <a:r>
              <a:rPr dirty="0"/>
              <a:t> YAML, </a:t>
            </a:r>
            <a:r>
              <a:rPr dirty="0" err="1"/>
              <a:t>отступы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повторяющиеся</a:t>
            </a:r>
            <a:r>
              <a:rPr dirty="0"/>
              <a:t> </a:t>
            </a:r>
            <a:r>
              <a:rPr dirty="0" err="1"/>
              <a:t>ключи</a:t>
            </a:r>
            <a:r>
              <a:rPr dirty="0"/>
              <a:t>. pre-commit </a:t>
            </a:r>
            <a:r>
              <a:rPr dirty="0" err="1"/>
              <a:t>запускает</a:t>
            </a:r>
            <a:r>
              <a:rPr dirty="0"/>
              <a:t> </a:t>
            </a:r>
            <a:r>
              <a:rPr dirty="0" err="1"/>
              <a:t>стандартные</a:t>
            </a:r>
            <a:r>
              <a:rPr dirty="0"/>
              <a:t> hooks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базовой</a:t>
            </a:r>
            <a:r>
              <a:rPr dirty="0"/>
              <a:t> </a:t>
            </a:r>
            <a:r>
              <a:rPr dirty="0" err="1"/>
              <a:t>гигиены</a:t>
            </a:r>
            <a:r>
              <a:rPr dirty="0"/>
              <a:t> </a:t>
            </a:r>
            <a:r>
              <a:rPr dirty="0" err="1"/>
              <a:t>файлов</a:t>
            </a:r>
            <a:r>
              <a:rPr dirty="0"/>
              <a:t>: </a:t>
            </a:r>
            <a:r>
              <a:rPr dirty="0" err="1"/>
              <a:t>пробелов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строк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перевода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файла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CI </a:t>
            </a:r>
            <a:r>
              <a:rPr dirty="0" err="1"/>
              <a:t>прогоняем</a:t>
            </a:r>
            <a:r>
              <a:rPr dirty="0"/>
              <a:t> hooks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всем</a:t>
            </a:r>
            <a:r>
              <a:rPr dirty="0"/>
              <a:t> </a:t>
            </a:r>
            <a:r>
              <a:rPr dirty="0" err="1"/>
              <a:t>файлам</a:t>
            </a:r>
            <a:r>
              <a:rPr dirty="0"/>
              <a:t>. Если </a:t>
            </a:r>
            <a:r>
              <a:rPr dirty="0" err="1"/>
              <a:t>они</a:t>
            </a:r>
            <a:r>
              <a:rPr dirty="0"/>
              <a:t> </a:t>
            </a:r>
            <a:r>
              <a:rPr dirty="0" err="1"/>
              <a:t>внесли</a:t>
            </a:r>
            <a:r>
              <a:rPr dirty="0"/>
              <a:t> </a:t>
            </a:r>
            <a:r>
              <a:rPr dirty="0" err="1"/>
              <a:t>исправления</a:t>
            </a:r>
            <a:r>
              <a:rPr dirty="0"/>
              <a:t>, </a:t>
            </a:r>
            <a:r>
              <a:rPr dirty="0" err="1"/>
              <a:t>бот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commit </a:t>
            </a:r>
            <a:r>
              <a:rPr dirty="0" err="1"/>
              <a:t>и</a:t>
            </a:r>
            <a:r>
              <a:rPr dirty="0"/>
              <a:t> push,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чего</a:t>
            </a:r>
            <a:r>
              <a:rPr dirty="0"/>
              <a:t> </a:t>
            </a:r>
            <a:r>
              <a:rPr dirty="0" err="1"/>
              <a:t>запускается</a:t>
            </a:r>
            <a:r>
              <a:rPr dirty="0"/>
              <a:t> </a:t>
            </a:r>
            <a:r>
              <a:rPr dirty="0" err="1"/>
              <a:t>новый</a:t>
            </a:r>
            <a:r>
              <a:rPr dirty="0"/>
              <a:t> pipeline. При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вложенный</a:t>
            </a:r>
            <a:r>
              <a:rPr dirty="0"/>
              <a:t> JSON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yamllint</a:t>
            </a:r>
            <a:r>
              <a:rPr dirty="0"/>
              <a:t>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обычной</a:t>
            </a:r>
            <a:r>
              <a:rPr dirty="0"/>
              <a:t> </a:t>
            </a:r>
            <a:r>
              <a:rPr dirty="0" err="1"/>
              <a:t>строкой</a:t>
            </a:r>
            <a:r>
              <a:rPr dirty="0"/>
              <a:t>. Проверку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содержимого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разобрали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первой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0:50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yamllint.readthedocs.io</a:t>
            </a:r>
            <a:r>
              <a:rPr dirty="0"/>
              <a:t>/</a:t>
            </a:r>
            <a:r>
              <a:rPr dirty="0" err="1"/>
              <a:t>en</a:t>
            </a:r>
            <a:r>
              <a:rPr dirty="0"/>
              <a:t>/stable/</a:t>
            </a:r>
          </a:p>
          <a:p>
            <a:r>
              <a:rPr dirty="0"/>
              <a:t>- https://pre-</a:t>
            </a:r>
            <a:r>
              <a:rPr dirty="0" err="1"/>
              <a:t>commit.com</a:t>
            </a:r>
            <a:r>
              <a:rPr dirty="0"/>
              <a:t>/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helm template </a:t>
            </a:r>
            <a:r>
              <a:rPr dirty="0" err="1"/>
              <a:t>объединяет</a:t>
            </a:r>
            <a:r>
              <a:rPr dirty="0"/>
              <a:t> chart </a:t>
            </a:r>
            <a:r>
              <a:rPr dirty="0" err="1"/>
              <a:t>и</a:t>
            </a:r>
            <a:r>
              <a:rPr dirty="0"/>
              <a:t> values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формирует</a:t>
            </a:r>
            <a:r>
              <a:rPr dirty="0"/>
              <a:t> </a:t>
            </a:r>
            <a:r>
              <a:rPr dirty="0" err="1"/>
              <a:t>итоговые</a:t>
            </a:r>
            <a:r>
              <a:rPr dirty="0"/>
              <a:t> Kubernetes-</a:t>
            </a:r>
            <a:r>
              <a:rPr dirty="0" err="1"/>
              <a:t>манифесты</a:t>
            </a:r>
            <a:r>
              <a:rPr dirty="0"/>
              <a:t>. Здесь </a:t>
            </a:r>
            <a:r>
              <a:rPr dirty="0" err="1"/>
              <a:t>обнаруживаются</a:t>
            </a:r>
            <a:r>
              <a:rPr dirty="0"/>
              <a:t> </a:t>
            </a:r>
            <a:r>
              <a:rPr dirty="0" err="1"/>
              <a:t>ошибки</a:t>
            </a:r>
            <a:r>
              <a:rPr dirty="0"/>
              <a:t> </a:t>
            </a:r>
            <a:r>
              <a:rPr dirty="0" err="1"/>
              <a:t>шаблонизации</a:t>
            </a:r>
            <a:r>
              <a:rPr dirty="0"/>
              <a:t>. Получившийся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tpl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входом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следующих</a:t>
            </a:r>
            <a:r>
              <a:rPr dirty="0"/>
              <a:t> </a:t>
            </a:r>
            <a:r>
              <a:rPr dirty="0" err="1"/>
              <a:t>проверок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успешный</a:t>
            </a:r>
            <a:r>
              <a:rPr dirty="0"/>
              <a:t> </a:t>
            </a:r>
            <a:r>
              <a:rPr dirty="0" err="1"/>
              <a:t>рендер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приложение</a:t>
            </a:r>
            <a:r>
              <a:rPr dirty="0"/>
              <a:t> </a:t>
            </a:r>
            <a:r>
              <a:rPr dirty="0" err="1"/>
              <a:t>запустится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увидит</a:t>
            </a:r>
            <a:r>
              <a:rPr dirty="0"/>
              <a:t> </a:t>
            </a:r>
            <a:r>
              <a:rPr dirty="0" err="1"/>
              <a:t>внешнюю</a:t>
            </a:r>
            <a:r>
              <a:rPr dirty="0"/>
              <a:t> </a:t>
            </a:r>
            <a:r>
              <a:rPr dirty="0" err="1"/>
              <a:t>зависимость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helm.sh</a:t>
            </a:r>
            <a:r>
              <a:rPr dirty="0"/>
              <a:t>/docs/helm/</a:t>
            </a:r>
            <a:r>
              <a:rPr dirty="0" err="1"/>
              <a:t>helm_template</a:t>
            </a:r>
            <a:r>
              <a:rPr dirty="0"/>
              <a:t>/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kubeconform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итоговые</a:t>
            </a:r>
            <a:r>
              <a:rPr dirty="0"/>
              <a:t> </a:t>
            </a:r>
            <a:r>
              <a:rPr dirty="0" err="1"/>
              <a:t>манифесты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Kubernetes-</a:t>
            </a:r>
            <a:r>
              <a:rPr dirty="0" err="1"/>
              <a:t>схемам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нашему</a:t>
            </a:r>
            <a:r>
              <a:rPr dirty="0"/>
              <a:t> </a:t>
            </a:r>
            <a:r>
              <a:rPr dirty="0" err="1"/>
              <a:t>каталогу</a:t>
            </a:r>
            <a:r>
              <a:rPr dirty="0"/>
              <a:t> CRD. Для </a:t>
            </a:r>
            <a:r>
              <a:rPr dirty="0" err="1"/>
              <a:t>результата</a:t>
            </a:r>
            <a:r>
              <a:rPr dirty="0"/>
              <a:t> </a:t>
            </a:r>
            <a:r>
              <a:rPr dirty="0" err="1"/>
              <a:t>важны</a:t>
            </a:r>
            <a:r>
              <a:rPr dirty="0"/>
              <a:t> </a:t>
            </a:r>
            <a:r>
              <a:rPr dirty="0" err="1"/>
              <a:t>правильная</a:t>
            </a:r>
            <a:r>
              <a:rPr dirty="0"/>
              <a:t> </a:t>
            </a:r>
            <a:r>
              <a:rPr dirty="0" err="1"/>
              <a:t>версия</a:t>
            </a:r>
            <a:r>
              <a:rPr dirty="0"/>
              <a:t> Kubernetes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схем</a:t>
            </a:r>
            <a:r>
              <a:rPr dirty="0"/>
              <a:t>. Если </a:t>
            </a:r>
            <a:r>
              <a:rPr dirty="0" err="1"/>
              <a:t>схема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объекта</a:t>
            </a:r>
            <a:r>
              <a:rPr dirty="0"/>
              <a:t> </a:t>
            </a:r>
            <a:r>
              <a:rPr dirty="0" err="1"/>
              <a:t>отсутствует</a:t>
            </a:r>
            <a:r>
              <a:rPr dirty="0"/>
              <a:t>,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 </a:t>
            </a:r>
            <a:r>
              <a:rPr dirty="0" err="1"/>
              <a:t>успешной</a:t>
            </a:r>
            <a:r>
              <a:rPr dirty="0"/>
              <a:t> </a:t>
            </a:r>
            <a:r>
              <a:rPr dirty="0" err="1"/>
              <a:t>проверкой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pipeline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</a:t>
            </a:r>
            <a:r>
              <a:rPr dirty="0" err="1"/>
              <a:t>блокирующий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yannh</a:t>
            </a:r>
            <a:r>
              <a:rPr dirty="0"/>
              <a:t>/</a:t>
            </a:r>
            <a:r>
              <a:rPr dirty="0" err="1"/>
              <a:t>kubeconform</a:t>
            </a:r>
            <a:endParaRPr dirty="0"/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Клиентский</a:t>
            </a:r>
            <a:r>
              <a:rPr dirty="0"/>
              <a:t> dry-run </a:t>
            </a:r>
            <a:r>
              <a:rPr dirty="0" err="1"/>
              <a:t>прогоняет</a:t>
            </a:r>
            <a:r>
              <a:rPr dirty="0"/>
              <a:t> </a:t>
            </a:r>
            <a:r>
              <a:rPr dirty="0" err="1"/>
              <a:t>итоговые</a:t>
            </a:r>
            <a:r>
              <a:rPr dirty="0"/>
              <a:t> </a:t>
            </a:r>
            <a:r>
              <a:rPr dirty="0" err="1"/>
              <a:t>объекты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обработку</a:t>
            </a:r>
            <a:r>
              <a:rPr dirty="0"/>
              <a:t> </a:t>
            </a:r>
            <a:r>
              <a:rPr dirty="0" err="1"/>
              <a:t>kubectl</a:t>
            </a:r>
            <a:r>
              <a:rPr dirty="0"/>
              <a:t> apply,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ничего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применяет</a:t>
            </a:r>
            <a:r>
              <a:rPr dirty="0"/>
              <a:t>. </a:t>
            </a:r>
            <a:r>
              <a:rPr dirty="0" err="1"/>
              <a:t>Серверный</a:t>
            </a:r>
            <a:r>
              <a:rPr dirty="0"/>
              <a:t> admission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политики</a:t>
            </a:r>
            <a:r>
              <a:rPr dirty="0"/>
              <a:t> API-</a:t>
            </a:r>
            <a:r>
              <a:rPr dirty="0" err="1"/>
              <a:t>сервера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выполняются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dry-run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кластер</a:t>
            </a:r>
            <a:r>
              <a:rPr dirty="0"/>
              <a:t> </a:t>
            </a:r>
            <a:r>
              <a:rPr dirty="0" err="1"/>
              <a:t>примет</a:t>
            </a:r>
            <a:r>
              <a:rPr dirty="0"/>
              <a:t> </a:t>
            </a:r>
            <a:r>
              <a:rPr dirty="0" err="1"/>
              <a:t>объект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kubectl</a:t>
            </a:r>
            <a:r>
              <a:rPr dirty="0"/>
              <a:t>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discovery. Здесь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приписывать</a:t>
            </a:r>
            <a:r>
              <a:rPr dirty="0"/>
              <a:t> </a:t>
            </a:r>
            <a:r>
              <a:rPr dirty="0" err="1"/>
              <a:t>клиентскому</a:t>
            </a:r>
            <a:r>
              <a:rPr dirty="0"/>
              <a:t> </a:t>
            </a:r>
            <a:r>
              <a:rPr dirty="0" err="1"/>
              <a:t>режиму</a:t>
            </a:r>
            <a:r>
              <a:rPr dirty="0"/>
              <a:t> </a:t>
            </a:r>
            <a:r>
              <a:rPr dirty="0" err="1"/>
              <a:t>серверные</a:t>
            </a:r>
            <a:r>
              <a:rPr dirty="0"/>
              <a:t> </a:t>
            </a:r>
            <a:r>
              <a:rPr dirty="0" err="1"/>
              <a:t>гарантии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Серверный</a:t>
            </a:r>
            <a:r>
              <a:rPr dirty="0"/>
              <a:t> dry-run </a:t>
            </a:r>
            <a:r>
              <a:rPr dirty="0" err="1"/>
              <a:t>дал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другие</a:t>
            </a:r>
            <a:r>
              <a:rPr dirty="0"/>
              <a:t> </a:t>
            </a:r>
            <a:r>
              <a:rPr dirty="0" err="1"/>
              <a:t>гарантии</a:t>
            </a:r>
            <a:r>
              <a:rPr dirty="0"/>
              <a:t>, </a:t>
            </a:r>
            <a:r>
              <a:rPr dirty="0" err="1"/>
              <a:t>потому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дошёл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API-</a:t>
            </a:r>
            <a:r>
              <a:rPr dirty="0" err="1"/>
              <a:t>сервера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слайде</a:t>
            </a:r>
            <a:r>
              <a:rPr dirty="0"/>
              <a:t> </a:t>
            </a:r>
            <a:r>
              <a:rPr dirty="0" err="1"/>
              <a:t>речь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client </a:t>
            </a:r>
            <a:r>
              <a:rPr dirty="0" err="1"/>
              <a:t>режиме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используем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данном</a:t>
            </a:r>
            <a:r>
              <a:rPr dirty="0"/>
              <a:t> </a:t>
            </a:r>
            <a:r>
              <a:rPr dirty="0" err="1"/>
              <a:t>шаге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kubernetes.io</a:t>
            </a:r>
            <a:r>
              <a:rPr dirty="0"/>
              <a:t>/docs/reference/</a:t>
            </a:r>
            <a:r>
              <a:rPr dirty="0" err="1"/>
              <a:t>kubectl</a:t>
            </a:r>
            <a:r>
              <a:rPr dirty="0"/>
              <a:t>/generated/</a:t>
            </a:r>
            <a:r>
              <a:rPr dirty="0" err="1"/>
              <a:t>kubectl_apply</a:t>
            </a:r>
            <a:r>
              <a:rPr dirty="0"/>
              <a:t>/</a:t>
            </a:r>
          </a:p>
          <a:p>
            <a:r>
              <a:rPr dirty="0"/>
              <a:t>- </a:t>
            </a:r>
            <a:r>
              <a:rPr dirty="0" err="1"/>
              <a:t>Прямые</a:t>
            </a:r>
            <a:r>
              <a:rPr dirty="0"/>
              <a:t> </a:t>
            </a:r>
            <a:r>
              <a:rPr dirty="0" err="1"/>
              <a:t>уточнения</a:t>
            </a:r>
            <a:r>
              <a:rPr dirty="0"/>
              <a:t> Михаила Харчука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обсуждении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Checkov </a:t>
            </a:r>
            <a:r>
              <a:rPr dirty="0" err="1"/>
              <a:t>и</a:t>
            </a:r>
            <a:r>
              <a:rPr dirty="0"/>
              <a:t> Polaris </a:t>
            </a:r>
            <a:r>
              <a:rPr dirty="0" err="1"/>
              <a:t>работают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итоговыми</a:t>
            </a:r>
            <a:r>
              <a:rPr dirty="0"/>
              <a:t> Kubernetes-</a:t>
            </a:r>
            <a:r>
              <a:rPr dirty="0" err="1"/>
              <a:t>манифестами</a:t>
            </a:r>
            <a:r>
              <a:rPr dirty="0"/>
              <a:t>. Checkov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готовый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security-</a:t>
            </a:r>
            <a:r>
              <a:rPr dirty="0" err="1"/>
              <a:t>политик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типовых</a:t>
            </a:r>
            <a:r>
              <a:rPr dirty="0"/>
              <a:t> </a:t>
            </a:r>
            <a:r>
              <a:rPr dirty="0" err="1"/>
              <a:t>проверок</a:t>
            </a:r>
            <a:r>
              <a:rPr dirty="0"/>
              <a:t> </a:t>
            </a:r>
            <a:r>
              <a:rPr dirty="0" err="1"/>
              <a:t>конфигурации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предупреждающий</a:t>
            </a:r>
            <a:r>
              <a:rPr dirty="0"/>
              <a:t>. Polaris </a:t>
            </a:r>
            <a:r>
              <a:rPr dirty="0" err="1"/>
              <a:t>смотрит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Kubernetes best practices: warnings </a:t>
            </a:r>
            <a:r>
              <a:rPr dirty="0" err="1"/>
              <a:t>допускают</a:t>
            </a:r>
            <a:r>
              <a:rPr dirty="0"/>
              <a:t> </a:t>
            </a:r>
            <a:r>
              <a:rPr dirty="0" err="1"/>
              <a:t>продолжение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dangers </a:t>
            </a:r>
            <a:r>
              <a:rPr dirty="0" err="1"/>
              <a:t>блокируют</a:t>
            </a:r>
            <a:r>
              <a:rPr dirty="0"/>
              <a:t> pipeline. Для </a:t>
            </a:r>
            <a:r>
              <a:rPr dirty="0" err="1"/>
              <a:t>правил</a:t>
            </a:r>
            <a:r>
              <a:rPr dirty="0"/>
              <a:t>, </a:t>
            </a:r>
            <a:r>
              <a:rPr dirty="0" err="1"/>
              <a:t>которым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diff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живая</a:t>
            </a:r>
            <a:r>
              <a:rPr dirty="0"/>
              <a:t> </a:t>
            </a:r>
            <a:r>
              <a:rPr dirty="0" err="1"/>
              <a:t>сеть</a:t>
            </a:r>
            <a:r>
              <a:rPr dirty="0"/>
              <a:t> </a:t>
            </a:r>
            <a:r>
              <a:rPr dirty="0" err="1"/>
              <a:t>кластера</a:t>
            </a:r>
            <a:r>
              <a:rPr dirty="0"/>
              <a:t>,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 </a:t>
            </a:r>
            <a:r>
              <a:rPr dirty="0" err="1"/>
              <a:t>недостаточно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www.checkov.io</a:t>
            </a:r>
            <a:r>
              <a:rPr dirty="0"/>
              <a:t>/7.Scan%20Examples/</a:t>
            </a:r>
            <a:r>
              <a:rPr dirty="0" err="1"/>
              <a:t>Kubernetes.html</a:t>
            </a:r>
            <a:endParaRPr dirty="0"/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Conftest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используем</a:t>
            </a:r>
            <a:r>
              <a:rPr dirty="0"/>
              <a:t> </a:t>
            </a:r>
            <a:r>
              <a:rPr dirty="0" err="1"/>
              <a:t>точечно</a:t>
            </a:r>
            <a:r>
              <a:rPr dirty="0"/>
              <a:t>. Одно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volumeMount</a:t>
            </a:r>
            <a:r>
              <a:rPr dirty="0"/>
              <a:t> </a:t>
            </a:r>
            <a:r>
              <a:rPr dirty="0" err="1"/>
              <a:t>ссылается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объявленный</a:t>
            </a:r>
            <a:r>
              <a:rPr dirty="0"/>
              <a:t> volume. Другое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metadata.name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имена</a:t>
            </a:r>
            <a:r>
              <a:rPr dirty="0"/>
              <a:t> </a:t>
            </a:r>
            <a:r>
              <a:rPr dirty="0" err="1"/>
              <a:t>вложенных</a:t>
            </a:r>
            <a:r>
              <a:rPr dirty="0"/>
              <a:t> </a:t>
            </a:r>
            <a:r>
              <a:rPr dirty="0" err="1"/>
              <a:t>объектов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правилам</a:t>
            </a:r>
            <a:r>
              <a:rPr dirty="0"/>
              <a:t> DNS. Само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выглядеть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обход</a:t>
            </a:r>
            <a:r>
              <a:rPr dirty="0"/>
              <a:t> </a:t>
            </a:r>
            <a:r>
              <a:rPr dirty="0" err="1"/>
              <a:t>разных</a:t>
            </a:r>
            <a:r>
              <a:rPr dirty="0"/>
              <a:t> </a:t>
            </a:r>
            <a:r>
              <a:rPr dirty="0" err="1"/>
              <a:t>видов</a:t>
            </a:r>
            <a:r>
              <a:rPr dirty="0"/>
              <a:t> </a:t>
            </a:r>
            <a:r>
              <a:rPr dirty="0" err="1"/>
              <a:t>ресурсов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тестирование</a:t>
            </a:r>
            <a:r>
              <a:rPr dirty="0"/>
              <a:t> Rego </a:t>
            </a:r>
            <a:r>
              <a:rPr dirty="0" err="1"/>
              <a:t>требуют</a:t>
            </a:r>
            <a:r>
              <a:rPr dirty="0"/>
              <a:t> </a:t>
            </a:r>
            <a:r>
              <a:rPr dirty="0" err="1"/>
              <a:t>сопровождения</a:t>
            </a:r>
            <a:r>
              <a:rPr dirty="0"/>
              <a:t>. Поэтому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правил</a:t>
            </a:r>
            <a:r>
              <a:rPr dirty="0"/>
              <a:t> </a:t>
            </a:r>
            <a:r>
              <a:rPr dirty="0" err="1"/>
              <a:t>расширяем</a:t>
            </a:r>
            <a:r>
              <a:rPr dirty="0"/>
              <a:t> </a:t>
            </a:r>
            <a:r>
              <a:rPr dirty="0" err="1"/>
              <a:t>постепенно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0:45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https://</a:t>
            </a:r>
            <a:r>
              <a:rPr dirty="0" err="1"/>
              <a:t>www.conftest.dev</a:t>
            </a:r>
            <a:r>
              <a:rPr dirty="0"/>
              <a:t>/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Соберём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задачам</a:t>
            </a:r>
            <a:r>
              <a:rPr dirty="0"/>
              <a:t>. Исходные </a:t>
            </a:r>
            <a:r>
              <a:rPr dirty="0" err="1"/>
              <a:t>файлы</a:t>
            </a:r>
            <a:r>
              <a:rPr dirty="0"/>
              <a:t> </a:t>
            </a:r>
            <a:r>
              <a:rPr dirty="0" err="1"/>
              <a:t>проходят</a:t>
            </a:r>
            <a:r>
              <a:rPr dirty="0"/>
              <a:t> </a:t>
            </a:r>
            <a:r>
              <a:rPr dirty="0" err="1"/>
              <a:t>yamllint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pre-commit, </a:t>
            </a:r>
            <a:r>
              <a:rPr dirty="0" err="1"/>
              <a:t>затем</a:t>
            </a:r>
            <a:r>
              <a:rPr dirty="0"/>
              <a:t> Helm </a:t>
            </a:r>
            <a:r>
              <a:rPr dirty="0" err="1"/>
              <a:t>формирует</a:t>
            </a:r>
            <a:r>
              <a:rPr dirty="0"/>
              <a:t> </a:t>
            </a:r>
            <a:r>
              <a:rPr dirty="0" err="1"/>
              <a:t>манифесты</a:t>
            </a:r>
            <a:r>
              <a:rPr dirty="0"/>
              <a:t>. Структуру Kubernetes-</a:t>
            </a:r>
            <a:r>
              <a:rPr dirty="0" err="1"/>
              <a:t>объектов</a:t>
            </a:r>
            <a:r>
              <a:rPr dirty="0"/>
              <a:t> </a:t>
            </a:r>
            <a:r>
              <a:rPr dirty="0" err="1"/>
              <a:t>проверяют</a:t>
            </a:r>
            <a:r>
              <a:rPr dirty="0"/>
              <a:t> </a:t>
            </a:r>
            <a:r>
              <a:rPr dirty="0" err="1"/>
              <a:t>kubeconform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клиентский</a:t>
            </a:r>
            <a:r>
              <a:rPr dirty="0"/>
              <a:t> dry-run. Checkov </a:t>
            </a:r>
            <a:r>
              <a:rPr dirty="0" err="1"/>
              <a:t>и</a:t>
            </a:r>
            <a:r>
              <a:rPr dirty="0"/>
              <a:t> Polaris </a:t>
            </a:r>
            <a:r>
              <a:rPr dirty="0" err="1"/>
              <a:t>выполняют</a:t>
            </a:r>
            <a:r>
              <a:rPr dirty="0"/>
              <a:t> </a:t>
            </a:r>
            <a:r>
              <a:rPr dirty="0" err="1"/>
              <a:t>статический</a:t>
            </a:r>
            <a:r>
              <a:rPr dirty="0"/>
              <a:t> </a:t>
            </a:r>
            <a:r>
              <a:rPr dirty="0" err="1"/>
              <a:t>аудит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Conftest</a:t>
            </a:r>
            <a:r>
              <a:rPr dirty="0"/>
              <a:t> </a:t>
            </a:r>
            <a:r>
              <a:rPr dirty="0" err="1"/>
              <a:t>применяет</a:t>
            </a:r>
            <a:r>
              <a:rPr dirty="0"/>
              <a:t> </a:t>
            </a:r>
            <a:r>
              <a:rPr dirty="0" err="1"/>
              <a:t>наши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платформы</a:t>
            </a:r>
            <a:r>
              <a:rPr dirty="0"/>
              <a:t>. Отдельно </a:t>
            </a:r>
            <a:r>
              <a:rPr dirty="0" err="1"/>
              <a:t>работают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вложенного</a:t>
            </a:r>
            <a:r>
              <a:rPr dirty="0"/>
              <a:t> JSON, </a:t>
            </a:r>
            <a:r>
              <a:rPr dirty="0" err="1"/>
              <a:t>имён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удаления</a:t>
            </a:r>
            <a:r>
              <a:rPr dirty="0"/>
              <a:t> </a:t>
            </a:r>
            <a:r>
              <a:rPr dirty="0" err="1"/>
              <a:t>топиков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другие</a:t>
            </a:r>
            <a:r>
              <a:rPr dirty="0"/>
              <a:t> </a:t>
            </a:r>
            <a:r>
              <a:rPr dirty="0" err="1"/>
              <a:t>наши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Для </a:t>
            </a:r>
            <a:r>
              <a:rPr dirty="0" err="1"/>
              <a:t>сетевой</a:t>
            </a:r>
            <a:r>
              <a:rPr dirty="0"/>
              <a:t> </a:t>
            </a:r>
            <a:r>
              <a:rPr dirty="0" err="1"/>
              <a:t>связности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checker </a:t>
            </a:r>
            <a:r>
              <a:rPr dirty="0" err="1"/>
              <a:t>и</a:t>
            </a:r>
            <a:r>
              <a:rPr dirty="0"/>
              <a:t> Blackbox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целевом</a:t>
            </a:r>
            <a:r>
              <a:rPr dirty="0"/>
              <a:t> </a:t>
            </a:r>
            <a:r>
              <a:rPr dirty="0" err="1"/>
              <a:t>кластере</a:t>
            </a:r>
            <a:r>
              <a:rPr dirty="0"/>
              <a:t>. Три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 </a:t>
            </a:r>
            <a:r>
              <a:rPr dirty="0" err="1"/>
              <a:t>показывают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набора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0:40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Теперь </a:t>
            </a: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</a:t>
            </a:r>
            <a:r>
              <a:rPr dirty="0" err="1"/>
              <a:t>поставки</a:t>
            </a:r>
            <a:r>
              <a:rPr dirty="0"/>
              <a:t>.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2025 </a:t>
            </a:r>
            <a:r>
              <a:rPr dirty="0" err="1"/>
              <a:t>году</a:t>
            </a:r>
            <a:r>
              <a:rPr dirty="0"/>
              <a:t> </a:t>
            </a:r>
            <a:r>
              <a:rPr dirty="0" err="1"/>
              <a:t>доля</a:t>
            </a:r>
            <a:r>
              <a:rPr dirty="0"/>
              <a:t> </a:t>
            </a:r>
            <a:r>
              <a:rPr dirty="0" err="1"/>
              <a:t>релизов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полным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частичным</a:t>
            </a:r>
            <a:r>
              <a:rPr dirty="0"/>
              <a:t> </a:t>
            </a:r>
            <a:r>
              <a:rPr dirty="0" err="1"/>
              <a:t>откатом</a:t>
            </a:r>
            <a:r>
              <a:rPr dirty="0"/>
              <a:t> </a:t>
            </a:r>
            <a:r>
              <a:rPr dirty="0" err="1"/>
              <a:t>составляла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процента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2026 </a:t>
            </a:r>
            <a:r>
              <a:rPr dirty="0" err="1"/>
              <a:t>году</a:t>
            </a:r>
            <a:r>
              <a:rPr dirty="0"/>
              <a:t> —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целая</a:t>
            </a:r>
            <a:r>
              <a:rPr dirty="0"/>
              <a:t> </a:t>
            </a:r>
            <a:r>
              <a:rPr dirty="0" err="1"/>
              <a:t>девять</a:t>
            </a:r>
            <a:r>
              <a:rPr dirty="0"/>
              <a:t> </a:t>
            </a:r>
            <a:r>
              <a:rPr dirty="0" err="1"/>
              <a:t>десятых</a:t>
            </a:r>
            <a:r>
              <a:rPr dirty="0"/>
              <a:t> </a:t>
            </a:r>
            <a:r>
              <a:rPr dirty="0" err="1"/>
              <a:t>процента</a:t>
            </a:r>
            <a:r>
              <a:rPr dirty="0"/>
              <a:t>. </a:t>
            </a:r>
            <a:r>
              <a:rPr dirty="0" err="1"/>
              <a:t>Относительное</a:t>
            </a:r>
            <a:r>
              <a:rPr dirty="0"/>
              <a:t> </a:t>
            </a:r>
            <a:r>
              <a:rPr dirty="0" err="1"/>
              <a:t>снижение</a:t>
            </a:r>
            <a:r>
              <a:rPr dirty="0"/>
              <a:t> — </a:t>
            </a:r>
            <a:r>
              <a:rPr dirty="0" err="1"/>
              <a:t>примерно</a:t>
            </a:r>
            <a:r>
              <a:rPr dirty="0"/>
              <a:t> </a:t>
            </a:r>
            <a:r>
              <a:rPr dirty="0" err="1"/>
              <a:t>тридцать</a:t>
            </a:r>
            <a:r>
              <a:rPr dirty="0"/>
              <a:t> </a:t>
            </a:r>
            <a:r>
              <a:rPr dirty="0" err="1"/>
              <a:t>семь</a:t>
            </a:r>
            <a:r>
              <a:rPr dirty="0"/>
              <a:t> </a:t>
            </a:r>
            <a:r>
              <a:rPr dirty="0" err="1"/>
              <a:t>процентов</a:t>
            </a:r>
            <a:r>
              <a:rPr dirty="0"/>
              <a:t>.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Б</a:t>
            </a:r>
            <a:r>
              <a:rPr dirty="0"/>
              <a:t>: </a:t>
            </a:r>
            <a:r>
              <a:rPr dirty="0" err="1"/>
              <a:t>семь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половиной</a:t>
            </a:r>
            <a:r>
              <a:rPr dirty="0"/>
              <a:t> </a:t>
            </a:r>
            <a:r>
              <a:rPr dirty="0" err="1"/>
              <a:t>процентов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2025 </a:t>
            </a:r>
            <a:r>
              <a:rPr dirty="0" err="1"/>
              <a:t>году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процента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2026-м. Здесь </a:t>
            </a:r>
            <a:r>
              <a:rPr dirty="0" err="1"/>
              <a:t>снижение</a:t>
            </a:r>
            <a:r>
              <a:rPr dirty="0"/>
              <a:t> </a:t>
            </a:r>
            <a:r>
              <a:rPr dirty="0" err="1"/>
              <a:t>составляет</a:t>
            </a:r>
            <a:r>
              <a:rPr dirty="0"/>
              <a:t> </a:t>
            </a:r>
            <a:r>
              <a:rPr dirty="0" err="1"/>
              <a:t>шестьдесят</a:t>
            </a:r>
            <a:r>
              <a:rPr dirty="0"/>
              <a:t> </a:t>
            </a:r>
            <a:r>
              <a:rPr dirty="0" err="1"/>
              <a:t>процентов</a:t>
            </a:r>
            <a:r>
              <a:rPr dirty="0"/>
              <a:t>. При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2026 </a:t>
            </a:r>
            <a:r>
              <a:rPr dirty="0" err="1"/>
              <a:t>году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CI </a:t>
            </a:r>
            <a:r>
              <a:rPr dirty="0" err="1"/>
              <a:t>проходило</a:t>
            </a:r>
            <a:r>
              <a:rPr dirty="0"/>
              <a:t> </a:t>
            </a:r>
            <a:r>
              <a:rPr dirty="0" err="1"/>
              <a:t>около</a:t>
            </a:r>
            <a:r>
              <a:rPr dirty="0"/>
              <a:t> </a:t>
            </a:r>
            <a:r>
              <a:rPr dirty="0" err="1"/>
              <a:t>трёхсот</a:t>
            </a:r>
            <a:r>
              <a:rPr dirty="0"/>
              <a:t> </a:t>
            </a:r>
            <a:r>
              <a:rPr dirty="0" err="1"/>
              <a:t>шестидесяти</a:t>
            </a:r>
            <a:r>
              <a:rPr dirty="0"/>
              <a:t> </a:t>
            </a:r>
            <a:r>
              <a:rPr dirty="0" err="1"/>
              <a:t>восьми</a:t>
            </a:r>
            <a:r>
              <a:rPr dirty="0"/>
              <a:t> </a:t>
            </a:r>
            <a:r>
              <a:rPr dirty="0" err="1"/>
              <a:t>успешных</a:t>
            </a:r>
            <a:r>
              <a:rPr dirty="0"/>
              <a:t> </a:t>
            </a:r>
            <a:r>
              <a:rPr dirty="0" err="1"/>
              <a:t>установок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месяц</a:t>
            </a:r>
            <a:r>
              <a:rPr dirty="0"/>
              <a:t>. Это </a:t>
            </a:r>
            <a:r>
              <a:rPr dirty="0" err="1"/>
              <a:t>динамика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</a:t>
            </a:r>
            <a:r>
              <a:rPr dirty="0" err="1"/>
              <a:t>поставки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целом</a:t>
            </a:r>
            <a:r>
              <a:rPr dirty="0"/>
              <a:t>: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период</a:t>
            </a:r>
            <a:r>
              <a:rPr dirty="0"/>
              <a:t> </a:t>
            </a:r>
            <a:r>
              <a:rPr dirty="0" err="1"/>
              <a:t>менялись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другие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части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А</a:t>
            </a:r>
            <a:r>
              <a:rPr dirty="0"/>
              <a:t>, 2025. </a:t>
            </a:r>
            <a:r>
              <a:rPr dirty="0" err="1"/>
              <a:t>Клик</a:t>
            </a:r>
            <a:r>
              <a:rPr dirty="0"/>
              <a:t>: 2026. </a:t>
            </a:r>
            <a:r>
              <a:rPr dirty="0" err="1"/>
              <a:t>Клик</a:t>
            </a:r>
            <a:r>
              <a:rPr dirty="0"/>
              <a:t>: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Б</a:t>
            </a:r>
            <a:r>
              <a:rPr dirty="0"/>
              <a:t>, 2025. </a:t>
            </a:r>
            <a:r>
              <a:rPr dirty="0" err="1"/>
              <a:t>Клик</a:t>
            </a:r>
            <a:r>
              <a:rPr dirty="0"/>
              <a:t>: 2026.</a:t>
            </a:r>
          </a:p>
          <a:p>
            <a:r>
              <a:rPr dirty="0" err="1"/>
              <a:t>План</a:t>
            </a:r>
            <a:r>
              <a:rPr dirty="0"/>
              <a:t>: 0:55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Если </a:t>
            </a:r>
            <a:r>
              <a:rPr dirty="0" err="1"/>
              <a:t>собрать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вместе</a:t>
            </a:r>
            <a:r>
              <a:rPr dirty="0"/>
              <a:t>, </a:t>
            </a:r>
            <a:r>
              <a:rPr dirty="0" err="1"/>
              <a:t>граница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хорошо</a:t>
            </a:r>
            <a:r>
              <a:rPr dirty="0"/>
              <a:t> </a:t>
            </a:r>
            <a:r>
              <a:rPr dirty="0" err="1"/>
              <a:t>видна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JSON </a:t>
            </a:r>
            <a:r>
              <a:rPr dirty="0" err="1"/>
              <a:t>достаточно</a:t>
            </a:r>
            <a:r>
              <a:rPr dirty="0"/>
              <a:t> </a:t>
            </a:r>
            <a:r>
              <a:rPr dirty="0" err="1"/>
              <a:t>файлов</a:t>
            </a:r>
            <a:r>
              <a:rPr dirty="0"/>
              <a:t> </a:t>
            </a:r>
            <a:r>
              <a:rPr dirty="0" err="1"/>
              <a:t>репозитория</a:t>
            </a:r>
            <a:r>
              <a:rPr dirty="0"/>
              <a:t>. Для </a:t>
            </a:r>
            <a:r>
              <a:rPr dirty="0" err="1"/>
              <a:t>правила</a:t>
            </a:r>
            <a:r>
              <a:rPr dirty="0"/>
              <a:t> Kafka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ветка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diff. Для </a:t>
            </a:r>
            <a:r>
              <a:rPr dirty="0" err="1"/>
              <a:t>сетевой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требуется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целевого</a:t>
            </a:r>
            <a:r>
              <a:rPr dirty="0"/>
              <a:t> </a:t>
            </a:r>
            <a:r>
              <a:rPr dirty="0" err="1"/>
              <a:t>кластера</a:t>
            </a:r>
            <a:r>
              <a:rPr dirty="0"/>
              <a:t>. Сложность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определяется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количеством</a:t>
            </a:r>
            <a:r>
              <a:rPr dirty="0"/>
              <a:t> </a:t>
            </a:r>
            <a:r>
              <a:rPr dirty="0" err="1"/>
              <a:t>строк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тем</a:t>
            </a:r>
            <a:r>
              <a:rPr dirty="0"/>
              <a:t>,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честно</a:t>
            </a:r>
            <a:r>
              <a:rPr dirty="0"/>
              <a:t> </a:t>
            </a:r>
            <a:r>
              <a:rPr dirty="0" err="1"/>
              <a:t>ответить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поставленный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чего</a:t>
            </a:r>
            <a:r>
              <a:rPr dirty="0"/>
              <a:t> </a:t>
            </a:r>
            <a:r>
              <a:rPr dirty="0" err="1"/>
              <a:t>начать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себя</a:t>
            </a:r>
            <a:r>
              <a:rPr dirty="0"/>
              <a:t>?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выбрал</a:t>
            </a:r>
            <a:r>
              <a:rPr dirty="0"/>
              <a:t> </a:t>
            </a:r>
            <a:r>
              <a:rPr dirty="0" err="1"/>
              <a:t>повторяющуюся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выпуска</a:t>
            </a:r>
            <a:r>
              <a:rPr dirty="0"/>
              <a:t>, </a:t>
            </a:r>
            <a:r>
              <a:rPr dirty="0" err="1"/>
              <a:t>которую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обнаружить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deploy. Сначала </a:t>
            </a:r>
            <a:r>
              <a:rPr dirty="0" err="1"/>
              <a:t>стоит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,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закрывает</a:t>
            </a:r>
            <a:r>
              <a:rPr dirty="0"/>
              <a:t> </a:t>
            </a:r>
            <a:r>
              <a:rPr dirty="0" err="1"/>
              <a:t>ли</a:t>
            </a:r>
            <a:r>
              <a:rPr dirty="0"/>
              <a:t> </a:t>
            </a:r>
            <a:r>
              <a:rPr dirty="0" err="1"/>
              <a:t>её</a:t>
            </a:r>
            <a:r>
              <a:rPr dirty="0"/>
              <a:t> </a:t>
            </a:r>
            <a:r>
              <a:rPr dirty="0" err="1"/>
              <a:t>готовый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. Если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собственный</a:t>
            </a:r>
            <a:r>
              <a:rPr dirty="0"/>
              <a:t> </a:t>
            </a:r>
            <a:r>
              <a:rPr dirty="0" err="1"/>
              <a:t>тест</a:t>
            </a:r>
            <a:r>
              <a:rPr dirty="0"/>
              <a:t>,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появиться</a:t>
            </a:r>
            <a:r>
              <a:rPr dirty="0"/>
              <a:t> </a:t>
            </a:r>
            <a:r>
              <a:rPr dirty="0" err="1"/>
              <a:t>владелец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будет</a:t>
            </a:r>
            <a:r>
              <a:rPr dirty="0"/>
              <a:t> </a:t>
            </a:r>
            <a:r>
              <a:rPr dirty="0" err="1"/>
              <a:t>поддерживать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разбирать</a:t>
            </a:r>
            <a:r>
              <a:rPr dirty="0"/>
              <a:t> </a:t>
            </a:r>
            <a:r>
              <a:rPr dirty="0" err="1"/>
              <a:t>исключения</a:t>
            </a:r>
            <a:r>
              <a:rPr dirty="0"/>
              <a:t>.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понятный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сопровождаемый</a:t>
            </a:r>
            <a:r>
              <a:rPr dirty="0"/>
              <a:t>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полезнее</a:t>
            </a:r>
            <a:r>
              <a:rPr dirty="0"/>
              <a:t> </a:t>
            </a:r>
            <a:r>
              <a:rPr dirty="0" err="1"/>
              <a:t>большого</a:t>
            </a:r>
            <a:r>
              <a:rPr dirty="0"/>
              <a:t> </a:t>
            </a:r>
            <a:r>
              <a:rPr dirty="0" err="1"/>
              <a:t>набора</a:t>
            </a:r>
            <a:r>
              <a:rPr dirty="0"/>
              <a:t> </a:t>
            </a:r>
            <a:r>
              <a:rPr dirty="0" err="1"/>
              <a:t>бесхозных</a:t>
            </a:r>
            <a:r>
              <a:rPr dirty="0"/>
              <a:t> </a:t>
            </a:r>
            <a:r>
              <a:rPr dirty="0" err="1"/>
              <a:t>проверок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. Главная </a:t>
            </a:r>
            <a:r>
              <a:rPr dirty="0" err="1"/>
              <a:t>мысль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 </a:t>
            </a:r>
            <a:r>
              <a:rPr dirty="0" err="1"/>
              <a:t>простая</a:t>
            </a:r>
            <a:r>
              <a:rPr dirty="0"/>
              <a:t>: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стоит</a:t>
            </a:r>
            <a:r>
              <a:rPr dirty="0"/>
              <a:t> </a:t>
            </a:r>
            <a:r>
              <a:rPr dirty="0" err="1"/>
              <a:t>выполнять</a:t>
            </a:r>
            <a:r>
              <a:rPr dirty="0"/>
              <a:t> </a:t>
            </a:r>
            <a:r>
              <a:rPr dirty="0" err="1"/>
              <a:t>там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доступен</a:t>
            </a:r>
            <a:r>
              <a:rPr dirty="0"/>
              <a:t> </a:t>
            </a:r>
            <a:r>
              <a:rPr dirty="0" err="1"/>
              <a:t>необходимый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быстро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. Для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хватит</a:t>
            </a:r>
            <a:r>
              <a:rPr dirty="0"/>
              <a:t> </a:t>
            </a:r>
            <a:r>
              <a:rPr dirty="0" err="1"/>
              <a:t>парсера</a:t>
            </a:r>
            <a:r>
              <a:rPr dirty="0"/>
              <a:t>,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понадобится</a:t>
            </a:r>
            <a:r>
              <a:rPr dirty="0"/>
              <a:t> diff,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третьей</a:t>
            </a:r>
            <a:r>
              <a:rPr dirty="0"/>
              <a:t> </a:t>
            </a:r>
            <a:r>
              <a:rPr dirty="0" err="1"/>
              <a:t>придётся</a:t>
            </a:r>
            <a:r>
              <a:rPr dirty="0"/>
              <a:t> </a:t>
            </a:r>
            <a:r>
              <a:rPr dirty="0" err="1"/>
              <a:t>обратиться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кластер</a:t>
            </a:r>
            <a:r>
              <a:rPr dirty="0"/>
              <a:t>. </a:t>
            </a:r>
            <a:r>
              <a:rPr dirty="0" err="1"/>
              <a:t>Спасибо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осталось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вопросы</a:t>
            </a:r>
            <a:r>
              <a:rPr dirty="0"/>
              <a:t>, </a:t>
            </a:r>
            <a:r>
              <a:rPr dirty="0" err="1"/>
              <a:t>готов</a:t>
            </a:r>
            <a:r>
              <a:rPr dirty="0"/>
              <a:t> </a:t>
            </a:r>
            <a:r>
              <a:rPr dirty="0" err="1"/>
              <a:t>обсудить</a:t>
            </a:r>
            <a:r>
              <a:rPr dirty="0"/>
              <a:t> </a:t>
            </a:r>
            <a:r>
              <a:rPr dirty="0" err="1"/>
              <a:t>реализацию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Показ</a:t>
            </a:r>
            <a:r>
              <a:rPr dirty="0"/>
              <a:t>: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слайд</a:t>
            </a:r>
            <a:r>
              <a:rPr dirty="0"/>
              <a:t> —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клику</a:t>
            </a:r>
            <a:r>
              <a:rPr dirty="0"/>
              <a:t>.</a:t>
            </a:r>
          </a:p>
          <a:p>
            <a:r>
              <a:rPr dirty="0" err="1"/>
              <a:t>План</a:t>
            </a:r>
            <a:r>
              <a:rPr dirty="0"/>
              <a:t>: 0:30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121DFD0-3E91-4D39-8B2D-7BFF51D981FF}"/>
              </a:ext>
            </a:extLst>
          </p:cNvPr>
          <p:cNvSpPr>
            <a:spLocks noGrp="1"/>
          </p:cNvSpPr>
          <p:nvPr/>
        </p:nvSpPr>
        <p:spPr>
          <a:xfrm>
            <a:off x="609600" y="2187359"/>
            <a:ext cx="7219950" cy="1581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1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40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Проверки</a:t>
            </a:r>
            <a:br>
              <a:rPr lang="ru-RU" sz="40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40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Helm-</a:t>
            </a:r>
            <a:r>
              <a:rPr sz="40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чартов</a:t>
            </a:r>
            <a:r>
              <a:rPr lang="ru-RU" sz="40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в </a:t>
            </a:r>
            <a:r>
              <a:rPr lang="en" sz="40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CI/CD: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CA7231-D808-432C-901A-AE8F2A1B1448}"/>
              </a:ext>
            </a:extLst>
          </p:cNvPr>
          <p:cNvSpPr>
            <a:spLocks noGrp="1"/>
          </p:cNvSpPr>
          <p:nvPr/>
        </p:nvSpPr>
        <p:spPr>
          <a:xfrm>
            <a:off x="609600" y="3518695"/>
            <a:ext cx="7219950" cy="1114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075" b="0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где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заканчивается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линтинг</a:t>
            </a:r>
            <a:r>
              <a:rPr lang="ru-RU" sz="280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начинается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эксплуатационная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валидация</a:t>
            </a:r>
            <a:endParaRPr sz="28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CFE95F7-9041-45DB-8F85-CC0604277865}"/>
              </a:ext>
            </a:extLst>
          </p:cNvPr>
          <p:cNvSpPr>
            <a:spLocks noGrp="1"/>
          </p:cNvSpPr>
          <p:nvPr/>
        </p:nvSpPr>
        <p:spPr>
          <a:xfrm>
            <a:off x="609600" y="4890295"/>
            <a:ext cx="721995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Харчук</a:t>
            </a: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Михаил</a:t>
            </a: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Викторович</a:t>
            </a:r>
            <a:endParaRPr sz="28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9107392-4E01-CC47-B09D-76FE7E8A2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311" y="2493242"/>
            <a:ext cx="3223938" cy="35204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E1C155-D82C-BA4D-80A7-219975BAD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5121" y="540505"/>
            <a:ext cx="1680279" cy="7205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FD4D02-6EF4-6049-B988-1C9CD04F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314" y="729859"/>
            <a:ext cx="2213938" cy="420832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D849DE0-0805-6D46-A7B1-8C5F79FB349D}"/>
              </a:ext>
            </a:extLst>
          </p:cNvPr>
          <p:cNvCxnSpPr>
            <a:cxnSpLocks/>
          </p:cNvCxnSpPr>
          <p:nvPr/>
        </p:nvCxnSpPr>
        <p:spPr>
          <a:xfrm>
            <a:off x="3276812" y="642254"/>
            <a:ext cx="1" cy="596043"/>
          </a:xfrm>
          <a:prstGeom prst="line">
            <a:avLst/>
          </a:prstGeom>
          <a:ln w="9525">
            <a:solidFill>
              <a:srgbClr val="202C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BE4B4F1-E82A-9840-8342-DF3EB7C9871A}"/>
              </a:ext>
            </a:extLst>
          </p:cNvPr>
          <p:cNvSpPr txBox="1"/>
          <p:nvPr/>
        </p:nvSpPr>
        <p:spPr>
          <a:xfrm>
            <a:off x="609600" y="5395120"/>
            <a:ext cx="47468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направления </a:t>
            </a:r>
            <a:r>
              <a:rPr lang="en" sz="21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DevOps</a:t>
            </a:r>
            <a:r>
              <a:rPr lang="ru-RU" sz="21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ru-RU" sz="21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1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«РТ ЛАБС»</a:t>
            </a:r>
            <a:endParaRPr lang="en" sz="2100" dirty="0">
              <a:solidFill>
                <a:srgbClr val="202C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883914-6176-344B-AA06-D80C17A28A10}"/>
              </a:ext>
            </a:extLst>
          </p:cNvPr>
          <p:cNvSpPr txBox="1"/>
          <p:nvPr/>
        </p:nvSpPr>
        <p:spPr>
          <a:xfrm>
            <a:off x="10711648" y="700498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n" sz="2400" dirty="0">
              <a:solidFill>
                <a:srgbClr val="202C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2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5821164-8284-4EEE-B863-030B1F0071B8}"/>
              </a:ext>
            </a:extLst>
          </p:cNvPr>
          <p:cNvSpPr>
            <a:spLocks noGrp="1"/>
          </p:cNvSpPr>
          <p:nvPr/>
        </p:nvSpPr>
        <p:spPr>
          <a:xfrm>
            <a:off x="4531561" y="1201440"/>
            <a:ext cx="5317289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6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Михаил</a:t>
            </a:r>
            <a:r>
              <a:rPr sz="36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6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Харчук</a:t>
            </a:r>
            <a:endParaRPr sz="36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E6A1CA-10D0-4948-965A-51D9A32336C9}"/>
              </a:ext>
            </a:extLst>
          </p:cNvPr>
          <p:cNvSpPr>
            <a:spLocks noGrp="1"/>
          </p:cNvSpPr>
          <p:nvPr/>
        </p:nvSpPr>
        <p:spPr>
          <a:xfrm>
            <a:off x="609600" y="5255541"/>
            <a:ext cx="7810500" cy="847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Цифровые</a:t>
            </a:r>
            <a:r>
              <a:rPr sz="24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государственные</a:t>
            </a:r>
            <a:r>
              <a:rPr sz="24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сервисы</a:t>
            </a:r>
            <a:r>
              <a:rPr sz="24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:</a:t>
            </a:r>
            <a:endParaRPr lang="ru-RU" sz="24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  <a:p>
            <a:pPr algn="l">
              <a:defRPr sz="217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lang="ru-RU" sz="24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Госуслуги</a:t>
            </a:r>
            <a:r>
              <a:rPr lang="ru-RU" sz="24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и системы электронного правительства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D881810-FBF7-4D65-8D95-6A1982F0D225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Вступление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63EC59-0589-4481-A9CB-35E429930B10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2/60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E7C2FC-C744-9146-AAC4-DBAA7DC72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746" y="4528108"/>
            <a:ext cx="1980206" cy="84911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5A6C9A-E138-EE45-BAFA-FB8C7D2E2D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36" y="534084"/>
            <a:ext cx="3337052" cy="36439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776CB4-D559-FA49-AC62-6ACD724AC51E}"/>
              </a:ext>
            </a:extLst>
          </p:cNvPr>
          <p:cNvSpPr txBox="1"/>
          <p:nvPr/>
        </p:nvSpPr>
        <p:spPr>
          <a:xfrm>
            <a:off x="4531561" y="2844135"/>
            <a:ext cx="5186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Развиваю </a:t>
            </a:r>
            <a:r>
              <a:rPr lang="en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CI/CD </a:t>
            </a:r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автоматизирую</a:t>
            </a:r>
          </a:p>
          <a:p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поставку приложений в </a:t>
            </a:r>
            <a:r>
              <a:rPr lang="en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Kubernetes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881516-3270-5640-A131-6DA0B836FA49}"/>
              </a:ext>
            </a:extLst>
          </p:cNvPr>
          <p:cNvSpPr txBox="1"/>
          <p:nvPr/>
        </p:nvSpPr>
        <p:spPr>
          <a:xfrm>
            <a:off x="4531561" y="2030486"/>
            <a:ext cx="5317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направления </a:t>
            </a:r>
            <a:r>
              <a:rPr lang="en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DevOps</a:t>
            </a:r>
          </a:p>
        </p:txBody>
      </p:sp>
    </p:spTree>
    <p:extLst>
      <p:ext uri="{BB962C8B-B14F-4D97-AF65-F5344CB8AC3E}">
        <p14:creationId xmlns:p14="http://schemas.microsoft.com/office/powerpoint/2010/main" val="199343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EFC0665-94C4-48F3-A1FE-D590CE460640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План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доклада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8AD525-DBDE-416B-B6A9-EDB03B5B350D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61912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4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5181F84-A4D4-4FFE-89C5-CD5ABAD754B9}"/>
              </a:ext>
            </a:extLst>
          </p:cNvPr>
          <p:cNvSpPr>
            <a:spLocks noGrp="1"/>
          </p:cNvSpPr>
          <p:nvPr/>
        </p:nvSpPr>
        <p:spPr>
          <a:xfrm>
            <a:off x="1228725" y="1905000"/>
            <a:ext cx="1004887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lang="ru-RU"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Проверка на уровне </a:t>
            </a: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E56210-3018-4896-B5FD-E9C1756CD251}"/>
              </a:ext>
            </a:extLst>
          </p:cNvPr>
          <p:cNvSpPr>
            <a:spLocks noGrp="1"/>
          </p:cNvSpPr>
          <p:nvPr/>
        </p:nvSpPr>
        <p:spPr>
          <a:xfrm>
            <a:off x="609600" y="2695575"/>
            <a:ext cx="61912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4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8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0907D7-3EA1-42DF-B7F5-E609D342CE63}"/>
              </a:ext>
            </a:extLst>
          </p:cNvPr>
          <p:cNvSpPr>
            <a:spLocks noGrp="1"/>
          </p:cNvSpPr>
          <p:nvPr/>
        </p:nvSpPr>
        <p:spPr>
          <a:xfrm>
            <a:off x="1228725" y="2695575"/>
            <a:ext cx="1004887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lang="ru-RU"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Проверка изменения конфигурации</a:t>
            </a:r>
            <a:endParaRPr sz="28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C6862D8-C7C3-47C5-A4C7-455D063C8B42}"/>
              </a:ext>
            </a:extLst>
          </p:cNvPr>
          <p:cNvSpPr>
            <a:spLocks noGrp="1"/>
          </p:cNvSpPr>
          <p:nvPr/>
        </p:nvSpPr>
        <p:spPr>
          <a:xfrm>
            <a:off x="609600" y="3486150"/>
            <a:ext cx="61912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4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8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92386D2-1909-4173-8916-E93D390FD168}"/>
              </a:ext>
            </a:extLst>
          </p:cNvPr>
          <p:cNvSpPr>
            <a:spLocks noGrp="1"/>
          </p:cNvSpPr>
          <p:nvPr/>
        </p:nvSpPr>
        <p:spPr>
          <a:xfrm>
            <a:off x="1228725" y="3486150"/>
            <a:ext cx="1004887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Сетевые </a:t>
            </a: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зависимости</a:t>
            </a: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приложения</a:t>
            </a:r>
            <a:endParaRPr sz="28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A868F3-764C-4059-BBE6-13C778B98C67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61912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4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8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1BF7CE2-0925-4AC8-9C7C-36F89B75B397}"/>
              </a:ext>
            </a:extLst>
          </p:cNvPr>
          <p:cNvSpPr>
            <a:spLocks noGrp="1"/>
          </p:cNvSpPr>
          <p:nvPr/>
        </p:nvSpPr>
        <p:spPr>
          <a:xfrm>
            <a:off x="1228725" y="4276725"/>
            <a:ext cx="10048875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Готовые </a:t>
            </a: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инструменты</a:t>
            </a: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8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результаты</a:t>
            </a:r>
            <a:endParaRPr sz="28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44D4429-D261-4F09-A899-2E2337DF6AA6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Вступление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0D9C12A-F2E8-4D72-B856-0AF8FC8F7465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3/60</a:t>
            </a:r>
          </a:p>
        </p:txBody>
      </p:sp>
    </p:spTree>
    <p:extLst>
      <p:ext uri="{BB962C8B-B14F-4D97-AF65-F5344CB8AC3E}">
        <p14:creationId xmlns:p14="http://schemas.microsoft.com/office/powerpoint/2010/main" val="1625834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215A617-D426-46DD-B62F-B24D0E750730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10963275" cy="2333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1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Что</a:t>
            </a:r>
            <a:r>
              <a:rPr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лежит</a:t>
            </a:r>
            <a:r>
              <a:rPr lang="ru-RU"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внутри</a:t>
            </a:r>
            <a:r>
              <a:rPr lang="ru-RU"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конфигурации</a:t>
            </a:r>
            <a:endParaRPr sz="41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F64AA4-F928-4189-B5C8-8CA25377242F}"/>
              </a:ext>
            </a:extLst>
          </p:cNvPr>
          <p:cNvSpPr>
            <a:spLocks noGrp="1"/>
          </p:cNvSpPr>
          <p:nvPr/>
        </p:nvSpPr>
        <p:spPr>
          <a:xfrm>
            <a:off x="7181849" y="4838700"/>
            <a:ext cx="4210049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Содержимое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файла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171A28E-879B-4CE8-814F-9547298DD1E7}"/>
              </a:ext>
            </a:extLst>
          </p:cNvPr>
          <p:cNvSpPr>
            <a:spLocks noGrp="1"/>
          </p:cNvSpPr>
          <p:nvPr/>
        </p:nvSpPr>
        <p:spPr>
          <a:xfrm>
            <a:off x="609600" y="5734050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64FF391-72C8-45F7-8678-9B31AAEAFF02}"/>
              </a:ext>
            </a:extLst>
          </p:cNvPr>
          <p:cNvSpPr>
            <a:spLocks noGrp="1"/>
          </p:cNvSpPr>
          <p:nvPr/>
        </p:nvSpPr>
        <p:spPr>
          <a:xfrm>
            <a:off x="609600" y="5876925"/>
            <a:ext cx="3184074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Проверка на уровне </a:t>
            </a:r>
            <a:r>
              <a:rPr lang="es-419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5CB75A3-3EC7-4C81-A0E2-2DD4B01BCB6F}"/>
              </a:ext>
            </a:extLst>
          </p:cNvPr>
          <p:cNvSpPr>
            <a:spLocks noGrp="1"/>
          </p:cNvSpPr>
          <p:nvPr/>
        </p:nvSpPr>
        <p:spPr>
          <a:xfrm>
            <a:off x="3934415" y="5877609"/>
            <a:ext cx="4550228" cy="369332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lstStyle/>
          <a:p>
            <a:pPr algn="ct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Проверка изменения конфигурации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35C4FE5-9FED-4307-9917-D7B40F2B08CC}"/>
              </a:ext>
            </a:extLst>
          </p:cNvPr>
          <p:cNvSpPr>
            <a:spLocks noGrp="1"/>
          </p:cNvSpPr>
          <p:nvPr/>
        </p:nvSpPr>
        <p:spPr>
          <a:xfrm>
            <a:off x="8625384" y="5876925"/>
            <a:ext cx="276651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Сетевые зависимости</a:t>
            </a:r>
            <a:endParaRPr sz="1800" b="0" dirty="0">
              <a:solidFill>
                <a:srgbClr val="536171">
                  <a:alpha val="40000"/>
                </a:srgb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B3E2E55-B099-4530-93A5-41160213A4EC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4/60</a:t>
            </a:r>
          </a:p>
        </p:txBody>
      </p:sp>
    </p:spTree>
    <p:extLst>
      <p:ext uri="{BB962C8B-B14F-4D97-AF65-F5344CB8AC3E}">
        <p14:creationId xmlns:p14="http://schemas.microsoft.com/office/powerpoint/2010/main" val="38153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FF03249-36B7-48A1-B310-6A92B8414DDB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После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релиза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приложение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запускается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631F74-1339-47A0-8A17-E7ABDEE0E90C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лога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приложения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7654C9A-4F8B-4C5E-A0A5-0B18E0FFBB4C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2026-09-15T10:42:18.351Z  INFO  loading configuration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3EF1B5-D4C0-487E-96DA-FB38D23F19DD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2026-09-15T10:42:18.358Z  INFO  source=/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etc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/demo/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rules.json</a:t>
            </a:r>
            <a:endParaRPr sz="2100" b="0" dirty="0">
              <a:solidFill>
                <a:srgbClr val="202C38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2A720F-B86A-4F49-A0C2-AF2A870E16D3}"/>
              </a:ext>
            </a:extLst>
          </p:cNvPr>
          <p:cNvSpPr>
            <a:spLocks noGrp="1"/>
          </p:cNvSpPr>
          <p:nvPr/>
        </p:nvSpPr>
        <p:spPr>
          <a:xfrm>
            <a:off x="609600" y="2562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2026-09-15T10:42:18.359Z ERROR  configuration parsing failed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DEE638-6359-4878-A475-978FFBFF35B4}"/>
              </a:ext>
            </a:extLst>
          </p:cNvPr>
          <p:cNvSpPr>
            <a:spLocks noGrp="1"/>
          </p:cNvSpPr>
          <p:nvPr/>
        </p:nvSpPr>
        <p:spPr>
          <a:xfrm>
            <a:off x="609600" y="3324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JSONDecodeError</a:t>
            </a: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: Expecting ',' delimiter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F483A6-56C8-46E8-81C6-9D36CCFC77AD}"/>
              </a:ext>
            </a:extLst>
          </p:cNvPr>
          <p:cNvSpPr>
            <a:spLocks noGrp="1"/>
          </p:cNvSpPr>
          <p:nvPr/>
        </p:nvSpPr>
        <p:spPr>
          <a:xfrm>
            <a:off x="609600" y="3705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line 3, column 5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D8BDA3-AF0A-4464-8894-703367BA84D5}"/>
              </a:ext>
            </a:extLst>
          </p:cNvPr>
          <p:cNvSpPr>
            <a:spLocks noGrp="1"/>
          </p:cNvSpPr>
          <p:nvPr/>
        </p:nvSpPr>
        <p:spPr>
          <a:xfrm>
            <a:off x="609600" y="4086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   "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rps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": 100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9E90977-B965-48AA-B37C-02C3E8B1D5DB}"/>
              </a:ext>
            </a:extLst>
          </p:cNvPr>
          <p:cNvSpPr>
            <a:spLocks noGrp="1"/>
          </p:cNvSpPr>
          <p:nvPr/>
        </p:nvSpPr>
        <p:spPr>
          <a:xfrm>
            <a:off x="609600" y="4467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   "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rpsPerIp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": 10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7E9D6AC-7D10-4998-B08E-8D2B26F6D09D}"/>
              </a:ext>
            </a:extLst>
          </p:cNvPr>
          <p:cNvSpPr>
            <a:spLocks noGrp="1"/>
          </p:cNvSpPr>
          <p:nvPr/>
        </p:nvSpPr>
        <p:spPr>
          <a:xfrm>
            <a:off x="609600" y="4848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        ^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63C98B7-DFB1-4A32-BB23-DE0DE472FE03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JSON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AAA572B-8E69-46C0-9357-95761CE336DE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5/60</a:t>
            </a:r>
          </a:p>
        </p:txBody>
      </p:sp>
    </p:spTree>
    <p:extLst>
      <p:ext uri="{BB962C8B-B14F-4D97-AF65-F5344CB8AC3E}">
        <p14:creationId xmlns:p14="http://schemas.microsoft.com/office/powerpoint/2010/main" val="1995574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7559EC6-15CD-423E-9D9E-EF8CA1362B10}"/>
              </a:ext>
            </a:extLst>
          </p:cNvPr>
          <p:cNvSpPr>
            <a:spLocks noGrp="1"/>
          </p:cNvSpPr>
          <p:nvPr/>
        </p:nvSpPr>
        <p:spPr>
          <a:xfrm>
            <a:off x="609600" y="33337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JSON внутри ConfigMap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1211C5-59D3-40DC-8519-FF630928F7F2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9728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 ConfigMap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43DAB10-6B1E-410E-8F10-936E85286593}"/>
              </a:ext>
            </a:extLst>
          </p:cNvPr>
          <p:cNvSpPr>
            <a:spLocks noGrp="1"/>
          </p:cNvSpPr>
          <p:nvPr/>
        </p:nvSpPr>
        <p:spPr>
          <a:xfrm>
            <a:off x="876300" y="1809750"/>
            <a:ext cx="10287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3225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data: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9E9B74-6041-438D-AD79-4F629645142A}"/>
              </a:ext>
            </a:extLst>
          </p:cNvPr>
          <p:cNvSpPr>
            <a:spLocks noGrp="1"/>
          </p:cNvSpPr>
          <p:nvPr/>
        </p:nvSpPr>
        <p:spPr>
          <a:xfrm>
            <a:off x="876300" y="2400300"/>
            <a:ext cx="10287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3225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rules.json: |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E5391F-13FF-4405-8D45-3249EEE38DC2}"/>
              </a:ext>
            </a:extLst>
          </p:cNvPr>
          <p:cNvSpPr>
            <a:spLocks noGrp="1"/>
          </p:cNvSpPr>
          <p:nvPr/>
        </p:nvSpPr>
        <p:spPr>
          <a:xfrm>
            <a:off x="876300" y="2990850"/>
            <a:ext cx="10287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3225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{"limits": {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5F192B1-C627-4294-828B-3492729F3B54}"/>
              </a:ext>
            </a:extLst>
          </p:cNvPr>
          <p:cNvSpPr>
            <a:spLocks noGrp="1"/>
          </p:cNvSpPr>
          <p:nvPr/>
        </p:nvSpPr>
        <p:spPr>
          <a:xfrm>
            <a:off x="876300" y="3581400"/>
            <a:ext cx="10287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3225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   "rps": 100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B9DE17-91DB-49E2-A90C-23626823B7C0}"/>
              </a:ext>
            </a:extLst>
          </p:cNvPr>
          <p:cNvSpPr>
            <a:spLocks noGrp="1"/>
          </p:cNvSpPr>
          <p:nvPr/>
        </p:nvSpPr>
        <p:spPr>
          <a:xfrm>
            <a:off x="876300" y="4171950"/>
            <a:ext cx="10287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3225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   "rpsPerIp": 10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0328126-D9D3-4079-8427-538DE45A3780}"/>
              </a:ext>
            </a:extLst>
          </p:cNvPr>
          <p:cNvSpPr>
            <a:spLocks noGrp="1"/>
          </p:cNvSpPr>
          <p:nvPr/>
        </p:nvSpPr>
        <p:spPr>
          <a:xfrm>
            <a:off x="876300" y="4762500"/>
            <a:ext cx="10287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3225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}}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0AE96C1F-AA74-4F3D-A3FE-07944CB930C1}"/>
              </a:ext>
            </a:extLst>
          </p:cNvPr>
          <p:cNvSpPr>
            <a:spLocks noGrp="1"/>
          </p:cNvSpPr>
          <p:nvPr/>
        </p:nvSpPr>
        <p:spPr>
          <a:xfrm>
            <a:off x="800100" y="3581400"/>
            <a:ext cx="5656118" cy="590550"/>
          </a:xfrm>
          <a:prstGeom prst="roundRect">
            <a:avLst>
              <a:gd name="adj" fmla="val 35435"/>
            </a:avLst>
          </a:prstGeom>
          <a:noFill/>
          <a:ln w="11430">
            <a:solidFill>
              <a:srgbClr val="EE3F58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06A5466-DBB7-48F0-8570-2FB066B084CE}"/>
              </a:ext>
            </a:extLst>
          </p:cNvPr>
          <p:cNvSpPr>
            <a:spLocks noGrp="1"/>
          </p:cNvSpPr>
          <p:nvPr/>
        </p:nvSpPr>
        <p:spPr>
          <a:xfrm>
            <a:off x="6819900" y="3581400"/>
            <a:ext cx="4857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Здесь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нужна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запятая</a:t>
            </a:r>
            <a:endParaRPr sz="2400" b="1" dirty="0">
              <a:solidFill>
                <a:srgbClr val="EE3F5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4A24B46-023B-4348-ACD9-3CF22EED0C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85709"/>
          </a:xfrm>
          <a:prstGeom prst="rect">
            <a:avLst/>
          </a:prstGeom>
          <a:solidFill>
            <a:srgbClr val="111111"/>
          </a:solidFill>
          <a:ln w="11430">
            <a:solidFill>
              <a:srgbClr val="111111"/>
            </a:solidFill>
          </a:ln>
        </p:spPr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0" y="1001223"/>
            <a:ext cx="12192000" cy="484603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3E6F634-2829-490A-A5DC-A179E79CA626}"/>
              </a:ext>
            </a:extLst>
          </p:cNvPr>
          <p:cNvSpPr>
            <a:spLocks noGrp="1"/>
          </p:cNvSpPr>
          <p:nvPr/>
        </p:nvSpPr>
        <p:spPr>
          <a:xfrm>
            <a:off x="238125" y="1095375"/>
            <a:ext cx="56673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YAML же валидный!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A65663A-20F5-4E3D-94D4-82B5AA46F35E}"/>
              </a:ext>
            </a:extLst>
          </p:cNvPr>
          <p:cNvSpPr>
            <a:spLocks noGrp="1"/>
          </p:cNvSpPr>
          <p:nvPr/>
        </p:nvSpPr>
        <p:spPr>
          <a:xfrm>
            <a:off x="6334125" y="1095375"/>
            <a:ext cx="5619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3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JSON 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4A7C97E-11D3-47E5-A53C-FF0236E93481}"/>
              </a:ext>
            </a:extLst>
          </p:cNvPr>
          <p:cNvSpPr>
            <a:spLocks noGrp="1"/>
          </p:cNvSpPr>
          <p:nvPr/>
        </p:nvSpPr>
        <p:spPr>
          <a:xfrm>
            <a:off x="381000" y="6380654"/>
            <a:ext cx="11430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Источник</a:t>
            </a:r>
            <a:r>
              <a:rPr sz="1400" b="0" dirty="0"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: </a:t>
            </a:r>
            <a:r>
              <a:rPr sz="1400" b="0" dirty="0" err="1"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imgflip.com</a:t>
            </a:r>
            <a:r>
              <a:rPr sz="1400" b="0" dirty="0"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/</a:t>
            </a:r>
            <a:r>
              <a:rPr sz="1400" b="0" dirty="0" err="1"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memetemplate</a:t>
            </a:r>
            <a:r>
              <a:rPr sz="1400" b="0" dirty="0"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/194297557/Girl-Yelling-at-Cat</a:t>
            </a:r>
          </a:p>
        </p:txBody>
      </p:sp>
    </p:spTree>
    <p:extLst>
      <p:ext uri="{BB962C8B-B14F-4D97-AF65-F5344CB8AC3E}">
        <p14:creationId xmlns:p14="http://schemas.microsoft.com/office/powerpoint/2010/main" val="441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6E40CF4-D880-41B3-A1FA-113758B03EFA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Ошибка JSON переехала в CI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B370418-D737-4E24-933F-B82534324AB2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Раньше</a:t>
            </a:r>
            <a:endParaRPr sz="2100" b="1" dirty="0">
              <a:solidFill>
                <a:srgbClr val="EE3F5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5287C8-551A-4DE9-BF24-96332622BE3B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После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deploy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96D019-3119-4C10-A527-47ACF5B626AE}"/>
              </a:ext>
            </a:extLst>
          </p:cNvPr>
          <p:cNvSpPr>
            <a:spLocks noGrp="1"/>
          </p:cNvSpPr>
          <p:nvPr/>
        </p:nvSpPr>
        <p:spPr>
          <a:xfrm>
            <a:off x="609600" y="2733675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container log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432D73-52A6-4D23-A42D-C79904A1F2CA}"/>
              </a:ext>
            </a:extLst>
          </p:cNvPr>
          <p:cNvSpPr>
            <a:spLocks noGrp="1"/>
          </p:cNvSpPr>
          <p:nvPr/>
        </p:nvSpPr>
        <p:spPr>
          <a:xfrm>
            <a:off x="609600" y="3106376"/>
            <a:ext cx="4762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Приложение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стартует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02E18492-EC0B-4D34-A320-D73DD3F0DFF5}"/>
              </a:ext>
            </a:extLst>
          </p:cNvPr>
          <p:cNvSpPr>
            <a:spLocks noGrp="1"/>
          </p:cNvSpPr>
          <p:nvPr/>
        </p:nvSpPr>
        <p:spPr>
          <a:xfrm>
            <a:off x="4857750" y="2971800"/>
            <a:ext cx="1238250" cy="266700"/>
          </a:xfrm>
          <a:prstGeom prst="rightArrow">
            <a:avLst/>
          </a:prstGeom>
          <a:solidFill>
            <a:srgbClr val="4E82FA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00B0B3D-3720-4615-9CEC-6EFEBE7FC971}"/>
              </a:ext>
            </a:extLst>
          </p:cNvPr>
          <p:cNvSpPr>
            <a:spLocks noGrp="1"/>
          </p:cNvSpPr>
          <p:nvPr/>
        </p:nvSpPr>
        <p:spPr>
          <a:xfrm>
            <a:off x="6819900" y="163830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Теперь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4811F5B-D2FB-4D25-A48C-2109D96126D1}"/>
              </a:ext>
            </a:extLst>
          </p:cNvPr>
          <p:cNvSpPr>
            <a:spLocks noGrp="1"/>
          </p:cNvSpPr>
          <p:nvPr/>
        </p:nvSpPr>
        <p:spPr>
          <a:xfrm>
            <a:off x="6819900" y="2095500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До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deploy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01050F-8D73-47E2-B894-AC8DF4FC95C3}"/>
              </a:ext>
            </a:extLst>
          </p:cNvPr>
          <p:cNvSpPr>
            <a:spLocks noGrp="1"/>
          </p:cNvSpPr>
          <p:nvPr/>
        </p:nvSpPr>
        <p:spPr>
          <a:xfrm>
            <a:off x="6819900" y="2733675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tpl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/demo-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config.yml</a:t>
            </a:r>
            <a:endParaRPr sz="21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495B84-A962-40EB-A37C-27F148E41B84}"/>
              </a:ext>
            </a:extLst>
          </p:cNvPr>
          <p:cNvSpPr>
            <a:spLocks noGrp="1"/>
          </p:cNvSpPr>
          <p:nvPr/>
        </p:nvSpPr>
        <p:spPr>
          <a:xfrm>
            <a:off x="6819900" y="3106376"/>
            <a:ext cx="4762500" cy="73866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spAutoFit/>
          </a:bodyPr>
          <a:lstStyle/>
          <a:p>
            <a:pPr algn="l">
              <a:defRPr sz="2025" b="1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data.rules.json</a:t>
            </a:r>
            <a:r>
              <a:rPr sz="2100" b="1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· line 3, column 5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3602C32-B6D2-4590-BA8F-EA6B559E5267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6424B51-39F1-4CA6-ADDB-8375E79F3F39}"/>
              </a:ext>
            </a:extLst>
          </p:cNvPr>
          <p:cNvSpPr>
            <a:spLocks noGrp="1"/>
          </p:cNvSpPr>
          <p:nvPr/>
        </p:nvSpPr>
        <p:spPr>
          <a:xfrm>
            <a:off x="609600" y="4476750"/>
            <a:ext cx="10800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5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же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ошибка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обнаруживается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установки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приложения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050E7A8-9B24-4EC7-823E-B22740533F5B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JSON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F172420-FF74-4AE9-AA71-5599A8F0616A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7/60</a:t>
            </a:r>
          </a:p>
        </p:txBody>
      </p:sp>
    </p:spTree>
    <p:extLst>
      <p:ext uri="{BB962C8B-B14F-4D97-AF65-F5344CB8AC3E}">
        <p14:creationId xmlns:p14="http://schemas.microsoft.com/office/powerpoint/2010/main" val="131906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FA12502-F01A-4BF3-9795-90EEABEB8CFD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Как находим JSON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722ED1D2-BC2C-4D8B-B9BA-00A503915293}"/>
              </a:ext>
            </a:extLst>
          </p:cNvPr>
          <p:cNvSpPr>
            <a:spLocks noGrp="1"/>
          </p:cNvSpPr>
          <p:nvPr/>
        </p:nvSpPr>
        <p:spPr>
          <a:xfrm>
            <a:off x="609600" y="2457450"/>
            <a:ext cx="2271713" cy="104775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8E800A-CCAD-4FCE-BC6B-0FA5EBE1DB3B}"/>
              </a:ext>
            </a:extLst>
          </p:cNvPr>
          <p:cNvSpPr>
            <a:spLocks noGrp="1"/>
          </p:cNvSpPr>
          <p:nvPr/>
        </p:nvSpPr>
        <p:spPr>
          <a:xfrm>
            <a:off x="685800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YAML</a:t>
            </a:r>
          </a:p>
          <a:p>
            <a:pPr algn="ctr">
              <a:defRPr sz="217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документ</a:t>
            </a:r>
            <a:endParaRPr sz="2100" b="1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Стрелка вправо 3">
            <a:extLst>
              <a:ext uri="{FF2B5EF4-FFF2-40B4-BE49-F238E27FC236}">
                <a16:creationId xmlns:a16="http://schemas.microsoft.com/office/drawing/2014/main" id="{5370AA2A-CC1B-4F6F-AE24-695A4309C099}"/>
              </a:ext>
            </a:extLst>
          </p:cNvPr>
          <p:cNvSpPr>
            <a:spLocks noGrp="1"/>
          </p:cNvSpPr>
          <p:nvPr/>
        </p:nvSpPr>
        <p:spPr>
          <a:xfrm>
            <a:off x="2967038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836A7CF0-2FA0-48CE-96AF-E2E1B459C689}"/>
              </a:ext>
            </a:extLst>
          </p:cNvPr>
          <p:cNvSpPr>
            <a:spLocks noGrp="1"/>
          </p:cNvSpPr>
          <p:nvPr/>
        </p:nvSpPr>
        <p:spPr>
          <a:xfrm>
            <a:off x="3509963" y="2457450"/>
            <a:ext cx="2271713" cy="104775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7EF152A-B332-4036-8130-38B548482573}"/>
              </a:ext>
            </a:extLst>
          </p:cNvPr>
          <p:cNvSpPr>
            <a:spLocks noGrp="1"/>
          </p:cNvSpPr>
          <p:nvPr/>
        </p:nvSpPr>
        <p:spPr>
          <a:xfrm>
            <a:off x="3586163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data</a:t>
            </a:r>
          </a:p>
          <a:p>
            <a:pPr algn="ctr">
              <a:defRPr sz="217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*.json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B4DDC69F-4802-49CB-9D5E-499D719F467D}"/>
              </a:ext>
            </a:extLst>
          </p:cNvPr>
          <p:cNvSpPr>
            <a:spLocks noGrp="1"/>
          </p:cNvSpPr>
          <p:nvPr/>
        </p:nvSpPr>
        <p:spPr>
          <a:xfrm>
            <a:off x="5867400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802781C-DBF8-4E2E-96B0-13E432E53F04}"/>
              </a:ext>
            </a:extLst>
          </p:cNvPr>
          <p:cNvSpPr>
            <a:spLocks noGrp="1"/>
          </p:cNvSpPr>
          <p:nvPr/>
        </p:nvSpPr>
        <p:spPr>
          <a:xfrm>
            <a:off x="6410325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07637B-41DD-449B-95B8-9098E70D489E}"/>
              </a:ext>
            </a:extLst>
          </p:cNvPr>
          <p:cNvSpPr>
            <a:spLocks noGrp="1"/>
          </p:cNvSpPr>
          <p:nvPr/>
        </p:nvSpPr>
        <p:spPr>
          <a:xfrm>
            <a:off x="6486525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json.loads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Стрелка вправо 9">
            <a:extLst>
              <a:ext uri="{FF2B5EF4-FFF2-40B4-BE49-F238E27FC236}">
                <a16:creationId xmlns:a16="http://schemas.microsoft.com/office/drawing/2014/main" id="{13EB0C32-BD8E-48AF-A54D-6A7ED7AF7B4A}"/>
              </a:ext>
            </a:extLst>
          </p:cNvPr>
          <p:cNvSpPr>
            <a:spLocks noGrp="1"/>
          </p:cNvSpPr>
          <p:nvPr/>
        </p:nvSpPr>
        <p:spPr>
          <a:xfrm>
            <a:off x="8767763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0CEDAE9-DC17-4D43-8AC2-69F9738A3470}"/>
              </a:ext>
            </a:extLst>
          </p:cNvPr>
          <p:cNvSpPr>
            <a:spLocks noGrp="1"/>
          </p:cNvSpPr>
          <p:nvPr/>
        </p:nvSpPr>
        <p:spPr>
          <a:xfrm>
            <a:off x="9310688" y="2457450"/>
            <a:ext cx="2271713" cy="104775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0EF745F-67A3-4339-A899-911485420674}"/>
              </a:ext>
            </a:extLst>
          </p:cNvPr>
          <p:cNvSpPr>
            <a:spLocks noGrp="1"/>
          </p:cNvSpPr>
          <p:nvPr/>
        </p:nvSpPr>
        <p:spPr>
          <a:xfrm>
            <a:off x="9386888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Результат</a:t>
            </a:r>
          </a:p>
          <a:p>
            <a:pPr algn="ctr">
              <a:defRPr sz="217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 CI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D797E6A-EA9F-4135-8430-9C5965511B67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JSON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E2A7AC0-5639-4E77-BBAA-AE0278A9A7E2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8/60</a:t>
            </a:r>
          </a:p>
        </p:txBody>
      </p:sp>
    </p:spTree>
    <p:extLst>
      <p:ext uri="{BB962C8B-B14F-4D97-AF65-F5344CB8AC3E}">
        <p14:creationId xmlns:p14="http://schemas.microsoft.com/office/powerpoint/2010/main" val="203800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2D1AEC-972B-4411-965C-F2B12DA7D0E7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Разбор вложенного JSON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55E198-7B87-40A3-A572-DB286B1E6DB6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проверки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06C67D7-E9EB-42CC-8EED-1FB3ACF957CA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for doc in 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yaml.safe_load_all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(stream):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F780795-4DF8-4BDE-9137-8DC638A9D5CA}"/>
              </a:ext>
            </a:extLst>
          </p:cNvPr>
          <p:cNvSpPr>
            <a:spLocks noGrp="1"/>
          </p:cNvSpPr>
          <p:nvPr/>
        </p:nvSpPr>
        <p:spPr>
          <a:xfrm>
            <a:off x="609600" y="2228850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if not isinstance(doc, dict): continue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77BA42-C005-41A4-8A46-B723751223FE}"/>
              </a:ext>
            </a:extLst>
          </p:cNvPr>
          <p:cNvSpPr>
            <a:spLocks noGrp="1"/>
          </p:cNvSpPr>
          <p:nvPr/>
        </p:nvSpPr>
        <p:spPr>
          <a:xfrm>
            <a:off x="609600" y="265747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for key, value in doc.get('data', {}).items():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634740-703A-4280-A5F5-652D4A6A0D04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234E99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if 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key.endswith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('.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json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'):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E8C1B4-D61B-4F8F-8EC0-28A29689496A}"/>
              </a:ext>
            </a:extLst>
          </p:cNvPr>
          <p:cNvSpPr>
            <a:spLocks noGrp="1"/>
          </p:cNvSpPr>
          <p:nvPr/>
        </p:nvSpPr>
        <p:spPr>
          <a:xfrm>
            <a:off x="609600" y="351472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          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json.loads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(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value.strip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())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4271DD-5960-469C-80E5-743D7532530B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JSON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64EB85-42C0-4882-86B6-5E9A1D3E8070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9/60</a:t>
            </a:r>
          </a:p>
        </p:txBody>
      </p:sp>
    </p:spTree>
    <p:extLst>
      <p:ext uri="{BB962C8B-B14F-4D97-AF65-F5344CB8AC3E}">
        <p14:creationId xmlns:p14="http://schemas.microsoft.com/office/powerpoint/2010/main" val="32964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с двумя скругленными соседними углами 24">
            <a:extLst>
              <a:ext uri="{FF2B5EF4-FFF2-40B4-BE49-F238E27FC236}">
                <a16:creationId xmlns:a16="http://schemas.microsoft.com/office/drawing/2014/main" id="{58015501-EED3-1E44-940A-A7CA310B644A}"/>
              </a:ext>
            </a:extLst>
          </p:cNvPr>
          <p:cNvSpPr>
            <a:spLocks noGrp="1"/>
          </p:cNvSpPr>
          <p:nvPr/>
        </p:nvSpPr>
        <p:spPr>
          <a:xfrm>
            <a:off x="609600" y="1447800"/>
            <a:ext cx="10972800" cy="504825"/>
          </a:xfrm>
          <a:prstGeom prst="round2SameRect">
            <a:avLst>
              <a:gd name="adj1" fmla="val 30600"/>
              <a:gd name="adj2" fmla="val 0"/>
            </a:avLst>
          </a:prstGeom>
          <a:solidFill>
            <a:srgbClr val="29213D"/>
          </a:solidFill>
          <a:ln w="11430">
            <a:solidFill>
              <a:srgbClr val="29213D"/>
            </a:solidFill>
          </a:ln>
        </p:spPr>
      </p:sp>
      <p:sp>
        <p:nvSpPr>
          <p:cNvPr id="26" name="Прямоугольник с двумя скругленными соседними углами 25">
            <a:extLst>
              <a:ext uri="{FF2B5EF4-FFF2-40B4-BE49-F238E27FC236}">
                <a16:creationId xmlns:a16="http://schemas.microsoft.com/office/drawing/2014/main" id="{EA5AC988-61B2-DA4B-8B92-C53E29B3656D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10972800" cy="3762375"/>
          </a:xfrm>
          <a:prstGeom prst="round2SameRect">
            <a:avLst>
              <a:gd name="adj1" fmla="val 0"/>
              <a:gd name="adj2" fmla="val 4362"/>
            </a:avLst>
          </a:prstGeom>
          <a:solidFill>
            <a:srgbClr val="18171D"/>
          </a:solidFill>
          <a:ln w="11430">
            <a:solidFill>
              <a:srgbClr val="18171D"/>
            </a:solidFill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B01CD3C-A9F0-4985-BDD8-DF3CA7CCB3F1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 отчёте нужен путь до ошибки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E9D25A-48C9-49AC-A46B-B53134CED84E}"/>
              </a:ext>
            </a:extLst>
          </p:cNvPr>
          <p:cNvSpPr>
            <a:spLocks noGrp="1"/>
          </p:cNvSpPr>
          <p:nvPr/>
        </p:nvSpPr>
        <p:spPr>
          <a:xfrm>
            <a:off x="771525" y="1533525"/>
            <a:ext cx="95726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GitLab   /   demo-service   /   Jobs   /   json-check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151F01-1CB1-4C63-8C3A-951C8C1F667C}"/>
              </a:ext>
            </a:extLst>
          </p:cNvPr>
          <p:cNvSpPr>
            <a:spLocks noGrp="1"/>
          </p:cNvSpPr>
          <p:nvPr/>
        </p:nvSpPr>
        <p:spPr>
          <a:xfrm>
            <a:off x="10506075" y="1562100"/>
            <a:ext cx="9334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>
                <a:solidFill>
                  <a:srgbClr val="D6CF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6CFE9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3C0354-E5D4-482F-961A-9019398BBD8A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10972800" cy="447675"/>
          </a:xfrm>
          <a:prstGeom prst="rect">
            <a:avLst/>
          </a:prstGeom>
          <a:solidFill>
            <a:srgbClr val="FBE9EC"/>
          </a:solidFill>
          <a:ln w="11430">
            <a:solidFill>
              <a:srgbClr val="FBE9EC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43877C-D218-4CD6-B1BD-FA105ACE14E4}"/>
              </a:ext>
            </a:extLst>
          </p:cNvPr>
          <p:cNvSpPr>
            <a:spLocks noGrp="1"/>
          </p:cNvSpPr>
          <p:nvPr/>
        </p:nvSpPr>
        <p:spPr>
          <a:xfrm>
            <a:off x="800100" y="201930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Failed    </a:t>
            </a:r>
            <a:r>
              <a:rPr sz="1725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json</a:t>
            </a:r>
            <a:r>
              <a:rPr sz="1725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-check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AA36AA-F03F-4671-8E3C-F7C20F13A920}"/>
              </a:ext>
            </a:extLst>
          </p:cNvPr>
          <p:cNvSpPr>
            <a:spLocks noGrp="1"/>
          </p:cNvSpPr>
          <p:nvPr/>
        </p:nvSpPr>
        <p:spPr>
          <a:xfrm>
            <a:off x="800100" y="2505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$ pytest /test -n 7 --tb=no --junitxml=unittests_result.xml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8EFF0B4-104B-499F-A8DE-E518930E50A6}"/>
              </a:ext>
            </a:extLst>
          </p:cNvPr>
          <p:cNvSpPr>
            <a:spLocks noGrp="1"/>
          </p:cNvSpPr>
          <p:nvPr/>
        </p:nvSpPr>
        <p:spPr>
          <a:xfrm>
            <a:off x="800100" y="2733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[gw1] FAILED test_json.py::test_config_json[rules.json]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8F185B-6860-4873-A2BD-36009F467FD2}"/>
              </a:ext>
            </a:extLst>
          </p:cNvPr>
          <p:cNvSpPr>
            <a:spLocks noGrp="1"/>
          </p:cNvSpPr>
          <p:nvPr/>
        </p:nvSpPr>
        <p:spPr>
          <a:xfrm>
            <a:off x="800100" y="2962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8EBFFF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8EBFFF"/>
                </a:solidFill>
                <a:latin typeface="Consolas"/>
                <a:ea typeface="Consolas"/>
                <a:cs typeface="Consolas"/>
              </a:rPr>
              <a:t>source: tpl/demo-config.yaml   key: data["rules.json"]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65910AB-4A13-44F4-94E7-FE94EABCCAEC}"/>
              </a:ext>
            </a:extLst>
          </p:cNvPr>
          <p:cNvSpPr>
            <a:spLocks noGrp="1"/>
          </p:cNvSpPr>
          <p:nvPr/>
        </p:nvSpPr>
        <p:spPr>
          <a:xfrm>
            <a:off x="800100" y="3190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JSONDecodeError: Expecting ',' delimiter: line 3 column 5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6F68252-A6E7-4398-9FC3-C9F33E4F9584}"/>
              </a:ext>
            </a:extLst>
          </p:cNvPr>
          <p:cNvSpPr>
            <a:spLocks noGrp="1"/>
          </p:cNvSpPr>
          <p:nvPr/>
        </p:nvSpPr>
        <p:spPr>
          <a:xfrm>
            <a:off x="800100" y="34194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2F0F7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2F0F7"/>
                </a:solidFill>
                <a:latin typeface="Consolas"/>
                <a:ea typeface="Consolas"/>
                <a:cs typeface="Consolas"/>
              </a:rPr>
              <a:t>JSON fragment: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C919EF8-E2DD-409F-905F-FE3FD51E793D}"/>
              </a:ext>
            </a:extLst>
          </p:cNvPr>
          <p:cNvSpPr>
            <a:spLocks noGrp="1"/>
          </p:cNvSpPr>
          <p:nvPr/>
        </p:nvSpPr>
        <p:spPr>
          <a:xfrm>
            <a:off x="800100" y="3648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2F0F7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2F0F7"/>
                </a:solidFill>
                <a:latin typeface="Consolas"/>
                <a:ea typeface="Consolas"/>
                <a:cs typeface="Consolas"/>
              </a:rPr>
              <a:t>  2 |     "rps": 100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1E8AC4-5740-4445-B37F-371B5723FF3A}"/>
              </a:ext>
            </a:extLst>
          </p:cNvPr>
          <p:cNvSpPr>
            <a:spLocks noGrp="1"/>
          </p:cNvSpPr>
          <p:nvPr/>
        </p:nvSpPr>
        <p:spPr>
          <a:xfrm>
            <a:off x="800100" y="3876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2F0F7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2F0F7"/>
                </a:solidFill>
                <a:latin typeface="Consolas"/>
                <a:ea typeface="Consolas"/>
                <a:cs typeface="Consolas"/>
              </a:rPr>
              <a:t>  3 |     "rpsPerIp": 10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9822DB0-095B-485F-9CCD-3A5FD288C9CA}"/>
              </a:ext>
            </a:extLst>
          </p:cNvPr>
          <p:cNvSpPr>
            <a:spLocks noGrp="1"/>
          </p:cNvSpPr>
          <p:nvPr/>
        </p:nvSpPr>
        <p:spPr>
          <a:xfrm>
            <a:off x="800100" y="4105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    |     ^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49FE3D-18C2-4327-910C-8D4A17E5B0D2}"/>
              </a:ext>
            </a:extLst>
          </p:cNvPr>
          <p:cNvSpPr>
            <a:spLocks noGrp="1"/>
          </p:cNvSpPr>
          <p:nvPr/>
        </p:nvSpPr>
        <p:spPr>
          <a:xfrm>
            <a:off x="800100" y="4333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FAIL: invalid JSON in ConfigMap demo-config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08684BA-7F1C-4C85-BF09-A8249CD9D4E4}"/>
              </a:ext>
            </a:extLst>
          </p:cNvPr>
          <p:cNvSpPr>
            <a:spLocks noGrp="1"/>
          </p:cNvSpPr>
          <p:nvPr/>
        </p:nvSpPr>
        <p:spPr>
          <a:xfrm>
            <a:off x="800100" y="45624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========================= 1 failed =========================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65BA91-5E29-4AB1-BC06-E2E6180F0E69}"/>
              </a:ext>
            </a:extLst>
          </p:cNvPr>
          <p:cNvSpPr>
            <a:spLocks noGrp="1"/>
          </p:cNvSpPr>
          <p:nvPr/>
        </p:nvSpPr>
        <p:spPr>
          <a:xfrm>
            <a:off x="800100" y="4791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Uploading artifacts for failed job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51F5296-C8DB-4FCD-A001-C72692E3C170}"/>
              </a:ext>
            </a:extLst>
          </p:cNvPr>
          <p:cNvSpPr>
            <a:spLocks noGrp="1"/>
          </p:cNvSpPr>
          <p:nvPr/>
        </p:nvSpPr>
        <p:spPr>
          <a:xfrm>
            <a:off x="800100" y="5019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unittests_result.xml: found 1 matching artifact file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EC5445E-43A1-4BDA-AFDB-5CCFF1A3ACBD}"/>
              </a:ext>
            </a:extLst>
          </p:cNvPr>
          <p:cNvSpPr>
            <a:spLocks noGrp="1"/>
          </p:cNvSpPr>
          <p:nvPr/>
        </p:nvSpPr>
        <p:spPr>
          <a:xfrm>
            <a:off x="800100" y="5248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Uploading artifacts as "junit"... 201 Created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52BDCB5-A18D-4361-BA59-20D1E81DAB50}"/>
              </a:ext>
            </a:extLst>
          </p:cNvPr>
          <p:cNvSpPr>
            <a:spLocks noGrp="1"/>
          </p:cNvSpPr>
          <p:nvPr/>
        </p:nvSpPr>
        <p:spPr>
          <a:xfrm>
            <a:off x="800100" y="5476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ERROR: Job failed: exit code 1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F10973C-B796-4F00-BDB9-A026F26DAF33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JSON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1EE0C1D-BFD8-4E43-90D0-02D5E3223011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10/60</a:t>
            </a:r>
          </a:p>
        </p:txBody>
      </p:sp>
    </p:spTree>
    <p:extLst>
      <p:ext uri="{BB962C8B-B14F-4D97-AF65-F5344CB8AC3E}">
        <p14:creationId xmlns:p14="http://schemas.microsoft.com/office/powerpoint/2010/main" val="1078232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8CF54E7-B7D4-4891-9B79-7D8396B53614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Что гарантирует JSON-проверка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C16241-CDB8-4DC5-8A4C-1C2936D8CFB0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Проверяет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сейчас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13FB721-5028-452D-BCD7-9B6137E5E3E4}"/>
              </a:ext>
            </a:extLst>
          </p:cNvPr>
          <p:cNvSpPr>
            <a:spLocks noGrp="1"/>
          </p:cNvSpPr>
          <p:nvPr/>
        </p:nvSpPr>
        <p:spPr>
          <a:xfrm>
            <a:off x="6496050" y="1790700"/>
            <a:ext cx="50863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Не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следует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из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успешного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parse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C8A26D-0F88-4345-AF58-7F774FE714E5}"/>
              </a:ext>
            </a:extLst>
          </p:cNvPr>
          <p:cNvSpPr>
            <a:spLocks noGrp="1"/>
          </p:cNvSpPr>
          <p:nvPr/>
        </p:nvSpPr>
        <p:spPr>
          <a:xfrm>
            <a:off x="609600" y="2438400"/>
            <a:ext cx="495300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Запятые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,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кавычки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скобки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B3DE3D-95CB-43D0-9F85-2AF2DECF3F13}"/>
              </a:ext>
            </a:extLst>
          </p:cNvPr>
          <p:cNvSpPr>
            <a:spLocks noGrp="1"/>
          </p:cNvSpPr>
          <p:nvPr/>
        </p:nvSpPr>
        <p:spPr>
          <a:xfrm>
            <a:off x="609600" y="3124200"/>
            <a:ext cx="495300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Escape-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последовательности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E3A7DE7-67AB-4A2B-B1DE-4EF835A4C637}"/>
              </a:ext>
            </a:extLst>
          </p:cNvPr>
          <p:cNvSpPr>
            <a:spLocks noGrp="1"/>
          </p:cNvSpPr>
          <p:nvPr/>
        </p:nvSpPr>
        <p:spPr>
          <a:xfrm>
            <a:off x="609600" y="3810000"/>
            <a:ext cx="495300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Документ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разбирается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целиком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C87705-4B3A-4F4A-BF1E-EEBADE15A74F}"/>
              </a:ext>
            </a:extLst>
          </p:cNvPr>
          <p:cNvSpPr>
            <a:spLocks noGrp="1"/>
          </p:cNvSpPr>
          <p:nvPr/>
        </p:nvSpPr>
        <p:spPr>
          <a:xfrm>
            <a:off x="6496050" y="2438400"/>
            <a:ext cx="508635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Обязательные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поля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46ED45-2FBA-4C52-98A2-ADD03A653956}"/>
              </a:ext>
            </a:extLst>
          </p:cNvPr>
          <p:cNvSpPr>
            <a:spLocks noGrp="1"/>
          </p:cNvSpPr>
          <p:nvPr/>
        </p:nvSpPr>
        <p:spPr>
          <a:xfrm>
            <a:off x="6496050" y="3124200"/>
            <a:ext cx="508635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Типы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диапазоны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значений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DBC3678-C126-4AA9-9B7D-E5E0C6F68A9F}"/>
              </a:ext>
            </a:extLst>
          </p:cNvPr>
          <p:cNvSpPr>
            <a:spLocks noGrp="1"/>
          </p:cNvSpPr>
          <p:nvPr/>
        </p:nvSpPr>
        <p:spPr>
          <a:xfrm>
            <a:off x="6496050" y="3810000"/>
            <a:ext cx="508635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Бизнес-правила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приложения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A31B495-0DEB-416C-83D5-3D94A533E5C9}"/>
              </a:ext>
            </a:extLst>
          </p:cNvPr>
          <p:cNvSpPr>
            <a:spLocks noGrp="1"/>
          </p:cNvSpPr>
          <p:nvPr/>
        </p:nvSpPr>
        <p:spPr>
          <a:xfrm>
            <a:off x="6057900" y="1809750"/>
            <a:ext cx="0" cy="274320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3DFED3B-8AD4-4A28-971F-F620F728B73B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JSON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E53C2D6-6A18-497D-946A-2CA81181C191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11/60</a:t>
            </a:r>
          </a:p>
        </p:txBody>
      </p:sp>
    </p:spTree>
    <p:extLst>
      <p:ext uri="{BB962C8B-B14F-4D97-AF65-F5344CB8AC3E}">
        <p14:creationId xmlns:p14="http://schemas.microsoft.com/office/powerpoint/2010/main" val="938292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9A5EF02-6E50-4D0D-9AB6-3E32C886AD97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endParaRPr sz="2250" b="1" dirty="0">
              <a:solidFill>
                <a:srgbClr val="234E99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02E62A-8FBD-4DC7-A1F0-7E5F30A94C9A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10553700" cy="2333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1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Что</a:t>
            </a:r>
            <a:r>
              <a:rPr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меняется</a:t>
            </a:r>
            <a:r>
              <a:rPr lang="ru-RU"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</a:t>
            </a:r>
            <a:r>
              <a:rPr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конфигурации</a:t>
            </a:r>
            <a:endParaRPr sz="41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BFF30B6-6E77-42B0-8BA7-11739F6A6B46}"/>
              </a:ext>
            </a:extLst>
          </p:cNvPr>
          <p:cNvSpPr>
            <a:spLocks noGrp="1"/>
          </p:cNvSpPr>
          <p:nvPr/>
        </p:nvSpPr>
        <p:spPr>
          <a:xfrm>
            <a:off x="6858000" y="4838700"/>
            <a:ext cx="4551600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Ветка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diff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87133D9-BCDD-41E7-B39E-ABE1B40FC435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12/60</a:t>
            </a:r>
          </a:p>
        </p:txBody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4212DC43-8772-6D8C-3F7F-CEC3BD670446}"/>
              </a:ext>
            </a:extLst>
          </p:cNvPr>
          <p:cNvSpPr>
            <a:spLocks noGrp="1"/>
          </p:cNvSpPr>
          <p:nvPr/>
        </p:nvSpPr>
        <p:spPr>
          <a:xfrm>
            <a:off x="609600" y="5734050"/>
            <a:ext cx="10800000" cy="0"/>
          </a:xfrm>
          <a:prstGeom prst="line">
            <a:avLst/>
          </a:prstGeom>
          <a:noFill/>
          <a:ln w="28575">
            <a:solidFill>
              <a:srgbClr val="4E82FA">
                <a:alpha val="40000"/>
              </a:srgbClr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DBCD4CA-BAE7-434D-B765-6714DB83F35B}"/>
              </a:ext>
            </a:extLst>
          </p:cNvPr>
          <p:cNvSpPr>
            <a:spLocks noGrp="1"/>
          </p:cNvSpPr>
          <p:nvPr/>
        </p:nvSpPr>
        <p:spPr>
          <a:xfrm>
            <a:off x="609600" y="5876925"/>
            <a:ext cx="3184074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Проверка на уровне </a:t>
            </a:r>
            <a:r>
              <a:rPr lang="es-419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4A597A1-97BA-8D47-BA08-BA3D1367A37A}"/>
              </a:ext>
            </a:extLst>
          </p:cNvPr>
          <p:cNvSpPr>
            <a:spLocks noGrp="1"/>
          </p:cNvSpPr>
          <p:nvPr/>
        </p:nvSpPr>
        <p:spPr>
          <a:xfrm>
            <a:off x="3934415" y="5877609"/>
            <a:ext cx="4550228" cy="369332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lstStyle/>
          <a:p>
            <a:pPr algn="ct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Проверка изменения конфигурации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5C286EF-0632-5E4C-8569-58E9228F8F50}"/>
              </a:ext>
            </a:extLst>
          </p:cNvPr>
          <p:cNvSpPr>
            <a:spLocks noGrp="1"/>
          </p:cNvSpPr>
          <p:nvPr/>
        </p:nvSpPr>
        <p:spPr>
          <a:xfrm>
            <a:off x="8625384" y="5876925"/>
            <a:ext cx="276651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Сетевые зависимости</a:t>
            </a:r>
            <a:endParaRPr sz="1800" b="0" dirty="0">
              <a:solidFill>
                <a:srgbClr val="536171">
                  <a:alpha val="40000"/>
                </a:srgbClr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2578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A926286-22BE-494A-9AAE-6D920ED0EC08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Конфигурация топиков в Git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3E286C32-EA66-4BB8-85DD-ACFC32DD9E01}"/>
              </a:ext>
            </a:extLst>
          </p:cNvPr>
          <p:cNvSpPr>
            <a:spLocks noGrp="1"/>
          </p:cNvSpPr>
          <p:nvPr/>
        </p:nvSpPr>
        <p:spPr>
          <a:xfrm>
            <a:off x="609600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1EF97B-ABC5-4199-947D-A558399BC35C}"/>
              </a:ext>
            </a:extLst>
          </p:cNvPr>
          <p:cNvSpPr>
            <a:spLocks noGrp="1"/>
          </p:cNvSpPr>
          <p:nvPr/>
        </p:nvSpPr>
        <p:spPr>
          <a:xfrm>
            <a:off x="685800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Git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CI</a:t>
            </a:r>
          </a:p>
        </p:txBody>
      </p:sp>
      <p:sp>
        <p:nvSpPr>
          <p:cNvPr id="4" name="Стрелка вправо 3">
            <a:extLst>
              <a:ext uri="{FF2B5EF4-FFF2-40B4-BE49-F238E27FC236}">
                <a16:creationId xmlns:a16="http://schemas.microsoft.com/office/drawing/2014/main" id="{6C787FC8-A18E-4D8F-A783-20E83A920EBE}"/>
              </a:ext>
            </a:extLst>
          </p:cNvPr>
          <p:cNvSpPr>
            <a:spLocks noGrp="1"/>
          </p:cNvSpPr>
          <p:nvPr/>
        </p:nvSpPr>
        <p:spPr>
          <a:xfrm>
            <a:off x="2967038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101589A-7B28-4176-AC69-6382AF72730E}"/>
              </a:ext>
            </a:extLst>
          </p:cNvPr>
          <p:cNvSpPr>
            <a:spLocks noGrp="1"/>
          </p:cNvSpPr>
          <p:nvPr/>
        </p:nvSpPr>
        <p:spPr>
          <a:xfrm>
            <a:off x="3509963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422567F-0F6F-414D-9786-7B6CA3DB645C}"/>
              </a:ext>
            </a:extLst>
          </p:cNvPr>
          <p:cNvSpPr>
            <a:spLocks noGrp="1"/>
          </p:cNvSpPr>
          <p:nvPr/>
        </p:nvSpPr>
        <p:spPr>
          <a:xfrm>
            <a:off x="3586163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topics.yml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провиженера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DDF1B22F-269C-4B21-BF83-155EC0C5D72C}"/>
              </a:ext>
            </a:extLst>
          </p:cNvPr>
          <p:cNvSpPr>
            <a:spLocks noGrp="1"/>
          </p:cNvSpPr>
          <p:nvPr/>
        </p:nvSpPr>
        <p:spPr>
          <a:xfrm>
            <a:off x="5867400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7897DEDE-00A6-4D32-AC7F-05B69AEADD1D}"/>
              </a:ext>
            </a:extLst>
          </p:cNvPr>
          <p:cNvSpPr>
            <a:spLocks noGrp="1"/>
          </p:cNvSpPr>
          <p:nvPr/>
        </p:nvSpPr>
        <p:spPr>
          <a:xfrm>
            <a:off x="6410325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A25CCB0-3617-4D0D-B62E-E713793203C0}"/>
              </a:ext>
            </a:extLst>
          </p:cNvPr>
          <p:cNvSpPr>
            <a:spLocks noGrp="1"/>
          </p:cNvSpPr>
          <p:nvPr/>
        </p:nvSpPr>
        <p:spPr>
          <a:xfrm>
            <a:off x="6486525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Провиженер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топиков</a:t>
            </a:r>
          </a:p>
        </p:txBody>
      </p:sp>
      <p:sp>
        <p:nvSpPr>
          <p:cNvPr id="10" name="Стрелка вправо 9">
            <a:extLst>
              <a:ext uri="{FF2B5EF4-FFF2-40B4-BE49-F238E27FC236}">
                <a16:creationId xmlns:a16="http://schemas.microsoft.com/office/drawing/2014/main" id="{3262B7E2-7066-430A-9694-18BB5A521327}"/>
              </a:ext>
            </a:extLst>
          </p:cNvPr>
          <p:cNvSpPr>
            <a:spLocks noGrp="1"/>
          </p:cNvSpPr>
          <p:nvPr/>
        </p:nvSpPr>
        <p:spPr>
          <a:xfrm>
            <a:off x="8767763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F67C351-1D16-4619-9753-4A16F42037E1}"/>
              </a:ext>
            </a:extLst>
          </p:cNvPr>
          <p:cNvSpPr>
            <a:spLocks noGrp="1"/>
          </p:cNvSpPr>
          <p:nvPr/>
        </p:nvSpPr>
        <p:spPr>
          <a:xfrm>
            <a:off x="9310688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77A083-A9F6-459A-B8B1-713246DCC5AF}"/>
              </a:ext>
            </a:extLst>
          </p:cNvPr>
          <p:cNvSpPr>
            <a:spLocks noGrp="1"/>
          </p:cNvSpPr>
          <p:nvPr/>
        </p:nvSpPr>
        <p:spPr>
          <a:xfrm>
            <a:off x="9386888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Kafka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6B3FB2-073F-4A25-90B6-1B705B40198C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Изменение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файла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проходит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review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CI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BC07DFA-FCD4-4C95-9903-BE62490D9139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168F8DB-BB97-4EBE-AE24-0D66160E923F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13/60</a:t>
            </a:r>
          </a:p>
        </p:txBody>
      </p:sp>
    </p:spTree>
    <p:extLst>
      <p:ext uri="{BB962C8B-B14F-4D97-AF65-F5344CB8AC3E}">
        <p14:creationId xmlns:p14="http://schemas.microsoft.com/office/powerpoint/2010/main" val="1387679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6E89A6-5840-4652-AE0E-99EA71116CE1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Что хранится в topics.yml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2C6AE8-7014-4CCB-9836-6DD57C9D7224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Обезличенный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конфигурации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провиженера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20D06E6-45F2-4939-A139-A42488BA8E53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topics: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0EF9DD-0F27-40DC-B6B0-01207C62B17D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- name: svc-feature.redis-sync.pipe.priv.v1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43602D-AC3D-4B77-8FF2-A9FBA4DE193D}"/>
              </a:ext>
            </a:extLst>
          </p:cNvPr>
          <p:cNvSpPr>
            <a:spLocks noGrp="1"/>
          </p:cNvSpPr>
          <p:nvPr/>
        </p:nvSpPr>
        <p:spPr>
          <a:xfrm>
            <a:off x="609600" y="2562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partitions: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3AE66B9-698E-4410-9D4D-F9CAE660B27A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    prod: 4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E3D44DB-06BE-4904-A5C7-5C3691F7E0C2}"/>
              </a:ext>
            </a:extLst>
          </p:cNvPr>
          <p:cNvSpPr>
            <a:spLocks noGrp="1"/>
          </p:cNvSpPr>
          <p:nvPr/>
        </p:nvSpPr>
        <p:spPr>
          <a:xfrm>
            <a:off x="609600" y="3324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config: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C4C85A-EEDE-4A37-92D5-56207E277C1D}"/>
              </a:ext>
            </a:extLst>
          </p:cNvPr>
          <p:cNvSpPr>
            <a:spLocks noGrp="1"/>
          </p:cNvSpPr>
          <p:nvPr/>
        </p:nvSpPr>
        <p:spPr>
          <a:xfrm>
            <a:off x="609600" y="3705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    segment.bytes: 524288000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0E8D30-B1CC-4D6D-BF72-49B1920D4AF5}"/>
              </a:ext>
            </a:extLst>
          </p:cNvPr>
          <p:cNvSpPr>
            <a:spLocks noGrp="1"/>
          </p:cNvSpPr>
          <p:nvPr/>
        </p:nvSpPr>
        <p:spPr>
          <a:xfrm>
            <a:off x="609600" y="4086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    retention.ms: 300000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A40C94-099B-4172-9AA1-F11C426BF9CE}"/>
              </a:ext>
            </a:extLst>
          </p:cNvPr>
          <p:cNvSpPr>
            <a:spLocks noGrp="1"/>
          </p:cNvSpPr>
          <p:nvPr/>
        </p:nvSpPr>
        <p:spPr>
          <a:xfrm>
            <a:off x="609600" y="4467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description: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5C9CFA-0108-4986-A49F-33BFE916844D}"/>
              </a:ext>
            </a:extLst>
          </p:cNvPr>
          <p:cNvSpPr>
            <a:spLocks noGrp="1"/>
          </p:cNvSpPr>
          <p:nvPr/>
        </p:nvSpPr>
        <p:spPr>
          <a:xfrm>
            <a:off x="609600" y="4848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 producer: [svc-feature]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5C770E-14E3-4B2A-B024-508FF7734A41}"/>
              </a:ext>
            </a:extLst>
          </p:cNvPr>
          <p:cNvSpPr>
            <a:spLocks noGrp="1"/>
          </p:cNvSpPr>
          <p:nvPr/>
        </p:nvSpPr>
        <p:spPr>
          <a:xfrm>
            <a:off x="609600" y="5229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 consumer: [svc-feature]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97012D4-D2BD-4594-BC41-BFEC95D7E714}"/>
              </a:ext>
            </a:extLst>
          </p:cNvPr>
          <p:cNvSpPr>
            <a:spLocks noGrp="1"/>
          </p:cNvSpPr>
          <p:nvPr/>
        </p:nvSpPr>
        <p:spPr>
          <a:xfrm>
            <a:off x="609600" y="5610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    owner: &lt;owner-group&gt;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93A9BE-8723-4D15-BE19-52BFBB0D24E2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65A73E5-B94E-471F-8C88-CD9C7460945B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14/60</a:t>
            </a:r>
          </a:p>
        </p:txBody>
      </p:sp>
    </p:spTree>
    <p:extLst>
      <p:ext uri="{BB962C8B-B14F-4D97-AF65-F5344CB8AC3E}">
        <p14:creationId xmlns:p14="http://schemas.microsoft.com/office/powerpoint/2010/main" val="1296348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FFEB702-8148-40C2-9CA6-2EA6A336C331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Проверка имени топика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794467-1616-4D4A-9778-97F3F07D8D5B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Соглашение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об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именовании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13D0B7-6B8C-430D-8D8C-8962286E3B89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10972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300" b="1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3300" b="1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service.feature.event.priv.v1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A3B7A0-D500-4633-A8BE-28C835EBA41B}"/>
              </a:ext>
            </a:extLst>
          </p:cNvPr>
          <p:cNvSpPr>
            <a:spLocks noGrp="1"/>
          </p:cNvSpPr>
          <p:nvPr/>
        </p:nvSpPr>
        <p:spPr>
          <a:xfrm>
            <a:off x="609600" y="3629025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4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service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2C4B464-3CCE-4BC4-96CA-04134CD1FC50}"/>
              </a:ext>
            </a:extLst>
          </p:cNvPr>
          <p:cNvSpPr>
            <a:spLocks noGrp="1"/>
          </p:cNvSpPr>
          <p:nvPr/>
        </p:nvSpPr>
        <p:spPr>
          <a:xfrm>
            <a:off x="609600" y="4181475"/>
            <a:ext cx="21145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75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Сервис</a:t>
            </a:r>
            <a:endParaRPr sz="1875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5D3AB3-9239-4170-A367-C9A9CB632B34}"/>
              </a:ext>
            </a:extLst>
          </p:cNvPr>
          <p:cNvSpPr>
            <a:spLocks noGrp="1"/>
          </p:cNvSpPr>
          <p:nvPr/>
        </p:nvSpPr>
        <p:spPr>
          <a:xfrm>
            <a:off x="2838450" y="3629025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4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feature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C787A3-D130-4BF6-8C3A-C33E0566F380}"/>
              </a:ext>
            </a:extLst>
          </p:cNvPr>
          <p:cNvSpPr>
            <a:spLocks noGrp="1"/>
          </p:cNvSpPr>
          <p:nvPr/>
        </p:nvSpPr>
        <p:spPr>
          <a:xfrm>
            <a:off x="2838450" y="4181475"/>
            <a:ext cx="21145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Назначение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88B4244-D645-423A-B2F4-894231F254A7}"/>
              </a:ext>
            </a:extLst>
          </p:cNvPr>
          <p:cNvSpPr>
            <a:spLocks noGrp="1"/>
          </p:cNvSpPr>
          <p:nvPr/>
        </p:nvSpPr>
        <p:spPr>
          <a:xfrm>
            <a:off x="5067300" y="3629025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4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event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9A3A7DE-00C0-4C4B-988D-606F6387814D}"/>
              </a:ext>
            </a:extLst>
          </p:cNvPr>
          <p:cNvSpPr>
            <a:spLocks noGrp="1"/>
          </p:cNvSpPr>
          <p:nvPr/>
        </p:nvSpPr>
        <p:spPr>
          <a:xfrm>
            <a:off x="5067300" y="4181475"/>
            <a:ext cx="21145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Тип сообщения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2D1F18-C97E-4AFB-B836-186AB21A46B2}"/>
              </a:ext>
            </a:extLst>
          </p:cNvPr>
          <p:cNvSpPr>
            <a:spLocks noGrp="1"/>
          </p:cNvSpPr>
          <p:nvPr/>
        </p:nvSpPr>
        <p:spPr>
          <a:xfrm>
            <a:off x="7296150" y="3629025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4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priv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825EEE-5185-4205-AA94-AD310A2D6162}"/>
              </a:ext>
            </a:extLst>
          </p:cNvPr>
          <p:cNvSpPr>
            <a:spLocks noGrp="1"/>
          </p:cNvSpPr>
          <p:nvPr/>
        </p:nvSpPr>
        <p:spPr>
          <a:xfrm>
            <a:off x="7296150" y="4181475"/>
            <a:ext cx="21145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Видимость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A50F930-9300-474D-836C-4ADB530BFA74}"/>
              </a:ext>
            </a:extLst>
          </p:cNvPr>
          <p:cNvSpPr>
            <a:spLocks noGrp="1"/>
          </p:cNvSpPr>
          <p:nvPr/>
        </p:nvSpPr>
        <p:spPr>
          <a:xfrm>
            <a:off x="9525000" y="3629025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4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v1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954571F-01B8-4B8B-A7EF-AB4BFD2E8F80}"/>
              </a:ext>
            </a:extLst>
          </p:cNvPr>
          <p:cNvSpPr>
            <a:spLocks noGrp="1"/>
          </p:cNvSpPr>
          <p:nvPr/>
        </p:nvSpPr>
        <p:spPr>
          <a:xfrm>
            <a:off x="9525000" y="4181475"/>
            <a:ext cx="21145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Версия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511636F2-A806-44C1-B945-5EB63EFE6F47}"/>
              </a:ext>
            </a:extLst>
          </p:cNvPr>
          <p:cNvSpPr>
            <a:spLocks noGrp="1"/>
          </p:cNvSpPr>
          <p:nvPr/>
        </p:nvSpPr>
        <p:spPr>
          <a:xfrm>
            <a:off x="609600" y="5248275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42536DE-9788-400F-B151-392A74FD93D2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0972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CI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проверяет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имена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изменённых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topics.yml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7DC0774-0156-4B55-B449-380A6FB8A21D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4246012-BF0A-43F6-AEAB-BD9E7D209AAC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15/60</a:t>
            </a:r>
          </a:p>
        </p:txBody>
      </p:sp>
    </p:spTree>
    <p:extLst>
      <p:ext uri="{BB962C8B-B14F-4D97-AF65-F5344CB8AC3E}">
        <p14:creationId xmlns:p14="http://schemas.microsoft.com/office/powerpoint/2010/main" val="378909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FE94B46-6BFE-4771-9771-7E81E934ABE6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Обычное изменение параметров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45959C-A136-463C-88BD-58055420F1C1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diff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release/*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A5A1D6-AAF7-4759-9A44-702960267EB7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partitions: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8D7FE4D-8B82-455D-A226-F9A644B15F16}"/>
              </a:ext>
            </a:extLst>
          </p:cNvPr>
          <p:cNvSpPr>
            <a:spLocks noGrp="1"/>
          </p:cNvSpPr>
          <p:nvPr/>
        </p:nvSpPr>
        <p:spPr>
          <a:xfrm>
            <a:off x="609600" y="2228850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-    prod: 4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58BFAC-899B-4268-9A24-53ED4BBA662E}"/>
              </a:ext>
            </a:extLst>
          </p:cNvPr>
          <p:cNvSpPr>
            <a:spLocks noGrp="1"/>
          </p:cNvSpPr>
          <p:nvPr/>
        </p:nvSpPr>
        <p:spPr>
          <a:xfrm>
            <a:off x="609600" y="265747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+    prod: 6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544EAFC-76E3-4565-84A2-74D251F020A8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config: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55B4B7-5A0D-4D28-AFEB-65031197C536}"/>
              </a:ext>
            </a:extLst>
          </p:cNvPr>
          <p:cNvSpPr>
            <a:spLocks noGrp="1"/>
          </p:cNvSpPr>
          <p:nvPr/>
        </p:nvSpPr>
        <p:spPr>
          <a:xfrm>
            <a:off x="609600" y="351472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-    retention.ms: 300000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97D056-1142-4B12-ACE7-878B6225B9F6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+    retention.ms: 600000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6163F3-338F-4826-99B1-A33E1C73A9CD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Diff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показывает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направление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изменения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2D1E3B6-B192-48CD-BF03-9E2EEBCA5DF0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494B3CE-834D-41DF-A62E-3651FC8BC821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16/60</a:t>
            </a:r>
          </a:p>
        </p:txBody>
      </p:sp>
    </p:spTree>
    <p:extLst>
      <p:ext uri="{BB962C8B-B14F-4D97-AF65-F5344CB8AC3E}">
        <p14:creationId xmlns:p14="http://schemas.microsoft.com/office/powerpoint/2010/main" val="1308919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021CF5D-C8CD-4EEB-A98D-B311992DC8FA}"/>
              </a:ext>
            </a:extLst>
          </p:cNvPr>
          <p:cNvSpPr>
            <a:spLocks noGrp="1"/>
          </p:cNvSpPr>
          <p:nvPr/>
        </p:nvSpPr>
        <p:spPr>
          <a:xfrm>
            <a:off x="609600" y="410400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Среди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параметров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появился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deleted: true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FB647A-8C37-4D92-B98D-7C24CAF0A0A4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Другой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того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же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release/*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F6938BC-2427-4191-AC93-54994336052D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topics: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F50F08-E279-468C-A13A-2C04CA894A23}"/>
              </a:ext>
            </a:extLst>
          </p:cNvPr>
          <p:cNvSpPr>
            <a:spLocks noGrp="1"/>
          </p:cNvSpPr>
          <p:nvPr/>
        </p:nvSpPr>
        <p:spPr>
          <a:xfrm>
            <a:off x="609600" y="2228850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- name: svc-feature.redis-sync.pipe.priv.v1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A3171D-2282-427D-96AC-84E17B003055}"/>
              </a:ext>
            </a:extLst>
          </p:cNvPr>
          <p:cNvSpPr>
            <a:spLocks noGrp="1"/>
          </p:cNvSpPr>
          <p:nvPr/>
        </p:nvSpPr>
        <p:spPr>
          <a:xfrm>
            <a:off x="609600" y="265747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partitions: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448AF41-C0A2-4DC5-9DD3-3747C84A0EBF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     prod: 4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6E67BC-970F-4357-B092-92DDE70FDEA4}"/>
              </a:ext>
            </a:extLst>
          </p:cNvPr>
          <p:cNvSpPr>
            <a:spLocks noGrp="1"/>
          </p:cNvSpPr>
          <p:nvPr/>
        </p:nvSpPr>
        <p:spPr>
          <a:xfrm>
            <a:off x="609600" y="3514725"/>
            <a:ext cx="10858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+    deleted: true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B438C8-3FE7-4FBB-94B3-917E2DB4610F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Для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системы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управления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топиками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это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команда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удаления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5D4DD1C-7C45-4B50-96AD-71D42F86BA5C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FD7E5A-107C-4542-90A2-506AE0301676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17/60</a:t>
            </a:r>
          </a:p>
        </p:txBody>
      </p:sp>
    </p:spTree>
    <p:extLst>
      <p:ext uri="{BB962C8B-B14F-4D97-AF65-F5344CB8AC3E}">
        <p14:creationId xmlns:p14="http://schemas.microsoft.com/office/powerpoint/2010/main" val="1724148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C4FE636-D979-49E0-8935-ADA43E482AF9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728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38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Релиз откатили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4C6A54-82DF-4603-85B1-396F82CC6D9F}"/>
              </a:ext>
            </a:extLst>
          </p:cNvPr>
          <p:cNvSpPr>
            <a:spLocks noGrp="1"/>
          </p:cNvSpPr>
          <p:nvPr/>
        </p:nvSpPr>
        <p:spPr>
          <a:xfrm>
            <a:off x="762000" y="2647950"/>
            <a:ext cx="4381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42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Версия 2</a:t>
            </a:r>
          </a:p>
        </p:txBody>
      </p:sp>
      <p:sp>
        <p:nvSpPr>
          <p:cNvPr id="3" name="Стрелка вправо 2">
            <a:extLst>
              <a:ext uri="{FF2B5EF4-FFF2-40B4-BE49-F238E27FC236}">
                <a16:creationId xmlns:a16="http://schemas.microsoft.com/office/drawing/2014/main" id="{E4B39B23-B912-4391-AB4F-A7D725E87588}"/>
              </a:ext>
            </a:extLst>
          </p:cNvPr>
          <p:cNvSpPr>
            <a:spLocks noGrp="1"/>
          </p:cNvSpPr>
          <p:nvPr/>
        </p:nvSpPr>
        <p:spPr>
          <a:xfrm>
            <a:off x="5495925" y="2943225"/>
            <a:ext cx="1190625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0F5C72-3DB7-4AED-B96A-00225051E727}"/>
              </a:ext>
            </a:extLst>
          </p:cNvPr>
          <p:cNvSpPr>
            <a:spLocks noGrp="1"/>
          </p:cNvSpPr>
          <p:nvPr/>
        </p:nvSpPr>
        <p:spPr>
          <a:xfrm>
            <a:off x="7143750" y="2647950"/>
            <a:ext cx="4381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42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4275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Версия</a:t>
            </a:r>
            <a:r>
              <a:rPr sz="42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B6022C-5C0A-4CF4-BC7C-DC606E6155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1430">
            <a:solidFill>
              <a:srgbClr val="111111"/>
            </a:solidFill>
          </a:ln>
        </p:spPr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C65A39-DB2B-4765-BB50-7B667A9A2986}"/>
              </a:ext>
            </a:extLst>
          </p:cNvPr>
          <p:cNvSpPr>
            <a:spLocks noGrp="1"/>
          </p:cNvSpPr>
          <p:nvPr/>
        </p:nvSpPr>
        <p:spPr>
          <a:xfrm>
            <a:off x="600075" y="5125989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48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А топик где?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8A76805-D603-48B5-BA84-D2A4585C6A10}"/>
              </a:ext>
            </a:extLst>
          </p:cNvPr>
          <p:cNvSpPr>
            <a:spLocks noGrp="1"/>
          </p:cNvSpPr>
          <p:nvPr/>
        </p:nvSpPr>
        <p:spPr>
          <a:xfrm>
            <a:off x="571500" y="5097414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А</a:t>
            </a:r>
            <a:r>
              <a:rPr sz="4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4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топик</a:t>
            </a:r>
            <a:r>
              <a:rPr sz="4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4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где</a:t>
            </a:r>
            <a:r>
              <a:rPr sz="4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CA65CB-E3E9-4BCE-BDD7-A2C9F094E2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143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529BC9A-0A4E-46A1-B7F3-9B8050EBE3E0}"/>
              </a:ext>
            </a:extLst>
          </p:cNvPr>
          <p:cNvSpPr>
            <a:spLocks noGrp="1"/>
          </p:cNvSpPr>
          <p:nvPr/>
        </p:nvSpPr>
        <p:spPr>
          <a:xfrm>
            <a:off x="609600" y="41040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4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Откат</a:t>
            </a:r>
            <a:r>
              <a:rPr sz="323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приложения</a:t>
            </a:r>
            <a:r>
              <a:rPr sz="323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323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восстановил</a:t>
            </a:r>
            <a:r>
              <a:rPr sz="323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данные</a:t>
            </a:r>
            <a:endParaRPr sz="323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6331A42-6C82-4E5C-99E3-69A573BB786B}"/>
              </a:ext>
            </a:extLst>
          </p:cNvPr>
          <p:cNvSpPr>
            <a:spLocks noGrp="1"/>
          </p:cNvSpPr>
          <p:nvPr/>
        </p:nvSpPr>
        <p:spPr>
          <a:xfrm>
            <a:off x="609600" y="28471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9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Версия</a:t>
            </a:r>
            <a:r>
              <a:rPr sz="28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приложения</a:t>
            </a:r>
            <a:r>
              <a:rPr sz="28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: </a:t>
            </a:r>
            <a:r>
              <a:rPr sz="28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предыдущая</a:t>
            </a:r>
            <a:endParaRPr sz="28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CEFA41-BA64-4A07-B46C-6381B6DA38CB}"/>
              </a:ext>
            </a:extLst>
          </p:cNvPr>
          <p:cNvSpPr>
            <a:spLocks noGrp="1"/>
          </p:cNvSpPr>
          <p:nvPr/>
        </p:nvSpPr>
        <p:spPr>
          <a:xfrm>
            <a:off x="609600" y="38853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925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Топик</a:t>
            </a:r>
            <a:r>
              <a:rPr sz="28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и</a:t>
            </a:r>
            <a:r>
              <a:rPr sz="28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сообщения</a:t>
            </a:r>
            <a:r>
              <a:rPr sz="28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: </a:t>
            </a:r>
            <a:r>
              <a:rPr sz="28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удалены</a:t>
            </a:r>
            <a:endParaRPr sz="2800" b="1" dirty="0">
              <a:solidFill>
                <a:srgbClr val="EE3F5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D64FC57-B9DC-B349-82F2-92DC4B3482ED}"/>
              </a:ext>
            </a:extLst>
          </p:cNvPr>
          <p:cNvSpPr>
            <a:spLocks noGrp="1"/>
          </p:cNvSpPr>
          <p:nvPr/>
        </p:nvSpPr>
        <p:spPr>
          <a:xfrm>
            <a:off x="381000" y="6380654"/>
            <a:ext cx="11430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ru-RU" sz="14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Кадр: «Криминальное чтиво» (1994). Источник: </a:t>
            </a:r>
            <a:r>
              <a:rPr lang="en" sz="14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meme-</a:t>
            </a:r>
            <a:r>
              <a:rPr lang="en" sz="1400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arsenal.com</a:t>
            </a:r>
            <a:r>
              <a:rPr lang="en" sz="14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шаблон 12299714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1C3C9DD-7F9B-CE4E-A729-112E47E7881C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</a:t>
            </a:r>
            <a:r>
              <a:rPr lang="ru-RU"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8</a:t>
            </a: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/60</a:t>
            </a:r>
          </a:p>
        </p:txBody>
      </p:sp>
    </p:spTree>
    <p:extLst>
      <p:ext uri="{BB962C8B-B14F-4D97-AF65-F5344CB8AC3E}">
        <p14:creationId xmlns:p14="http://schemas.microsoft.com/office/powerpoint/2010/main" val="61095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BE6BFDF-8203-497F-BB6F-EE8478117E0B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Корректное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значение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может</a:t>
            </a:r>
            <a:br>
              <a:rPr lang="ru-RU"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нарушать</a:t>
            </a:r>
            <a:r>
              <a:rPr lang="ru-RU"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правило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релиза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6E1047-110E-471B-A3A1-CDE9C7943DFC}"/>
              </a:ext>
            </a:extLst>
          </p:cNvPr>
          <p:cNvSpPr>
            <a:spLocks noGrp="1"/>
          </p:cNvSpPr>
          <p:nvPr/>
        </p:nvSpPr>
        <p:spPr>
          <a:xfrm>
            <a:off x="609600" y="1971675"/>
            <a:ext cx="1097280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deleted: true — </a:t>
            </a:r>
            <a:r>
              <a:rPr sz="28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корректное</a:t>
            </a:r>
            <a:r>
              <a:rPr sz="28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значение</a:t>
            </a:r>
            <a:r>
              <a:rPr sz="28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YAML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3DEF85D-5AE0-4A32-9554-F74A95FC7A65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1097280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release/*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удаление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запрещено</a:t>
            </a:r>
            <a:endParaRPr sz="28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09CA47-6F58-4B31-921A-A2F7B98E136A}"/>
              </a:ext>
            </a:extLst>
          </p:cNvPr>
          <p:cNvSpPr>
            <a:spLocks noGrp="1"/>
          </p:cNvSpPr>
          <p:nvPr/>
        </p:nvSpPr>
        <p:spPr>
          <a:xfrm>
            <a:off x="609600" y="3705225"/>
            <a:ext cx="1097280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Для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решения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нужны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ветка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8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diff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151768-6A49-49FF-9722-8975ADE5B745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Правило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относится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процессу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выпуска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C4DE6D-8298-4D4C-978F-4A2250BE4608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14B5980-AF45-4C70-97D2-DE1AA189E130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19/60</a:t>
            </a:r>
          </a:p>
        </p:txBody>
      </p:sp>
    </p:spTree>
    <p:extLst>
      <p:ext uri="{BB962C8B-B14F-4D97-AF65-F5344CB8AC3E}">
        <p14:creationId xmlns:p14="http://schemas.microsoft.com/office/powerpoint/2010/main" val="1150168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8AEB16A-5776-4063-8607-B2275358E879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Проверяем ветку и diff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9392C1A5-6322-442F-909F-F95CBFD8749F}"/>
              </a:ext>
            </a:extLst>
          </p:cNvPr>
          <p:cNvSpPr>
            <a:spLocks noGrp="1"/>
          </p:cNvSpPr>
          <p:nvPr/>
        </p:nvSpPr>
        <p:spPr>
          <a:xfrm>
            <a:off x="609600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46F8B6-C37A-45DD-94AF-B09CFA2B15F6}"/>
              </a:ext>
            </a:extLst>
          </p:cNvPr>
          <p:cNvSpPr>
            <a:spLocks noGrp="1"/>
          </p:cNvSpPr>
          <p:nvPr/>
        </p:nvSpPr>
        <p:spPr>
          <a:xfrm>
            <a:off x="685800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Ветка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release/*</a:t>
            </a:r>
          </a:p>
        </p:txBody>
      </p:sp>
      <p:sp>
        <p:nvSpPr>
          <p:cNvPr id="4" name="Стрелка вправо 3">
            <a:extLst>
              <a:ext uri="{FF2B5EF4-FFF2-40B4-BE49-F238E27FC236}">
                <a16:creationId xmlns:a16="http://schemas.microsoft.com/office/drawing/2014/main" id="{870A5A90-9D4A-425E-9E8D-7C6F2FC9DBED}"/>
              </a:ext>
            </a:extLst>
          </p:cNvPr>
          <p:cNvSpPr>
            <a:spLocks noGrp="1"/>
          </p:cNvSpPr>
          <p:nvPr/>
        </p:nvSpPr>
        <p:spPr>
          <a:xfrm>
            <a:off x="2967038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5349FE2-0DC9-47BA-B5CB-CE8D8B89505F}"/>
              </a:ext>
            </a:extLst>
          </p:cNvPr>
          <p:cNvSpPr>
            <a:spLocks noGrp="1"/>
          </p:cNvSpPr>
          <p:nvPr/>
        </p:nvSpPr>
        <p:spPr>
          <a:xfrm>
            <a:off x="3509963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92D8853-47C3-4BA3-AD63-F29418D1B3B4}"/>
              </a:ext>
            </a:extLst>
          </p:cNvPr>
          <p:cNvSpPr>
            <a:spLocks noGrp="1"/>
          </p:cNvSpPr>
          <p:nvPr/>
        </p:nvSpPr>
        <p:spPr>
          <a:xfrm>
            <a:off x="3586163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Git diff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78A72878-F1D8-4CEE-AC52-701E829B8856}"/>
              </a:ext>
            </a:extLst>
          </p:cNvPr>
          <p:cNvSpPr>
            <a:spLocks noGrp="1"/>
          </p:cNvSpPr>
          <p:nvPr/>
        </p:nvSpPr>
        <p:spPr>
          <a:xfrm>
            <a:off x="5867400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979EC3EE-A2B4-404F-B33A-8B9AAB757717}"/>
              </a:ext>
            </a:extLst>
          </p:cNvPr>
          <p:cNvSpPr>
            <a:spLocks noGrp="1"/>
          </p:cNvSpPr>
          <p:nvPr/>
        </p:nvSpPr>
        <p:spPr>
          <a:xfrm>
            <a:off x="6410325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22D901-647E-46D9-868B-0E0C5768E8FB}"/>
              </a:ext>
            </a:extLst>
          </p:cNvPr>
          <p:cNvSpPr>
            <a:spLocks noGrp="1"/>
          </p:cNvSpPr>
          <p:nvPr/>
        </p:nvSpPr>
        <p:spPr>
          <a:xfrm>
            <a:off x="6486525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Добавлен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deleted: true</a:t>
            </a:r>
          </a:p>
        </p:txBody>
      </p:sp>
      <p:sp>
        <p:nvSpPr>
          <p:cNvPr id="10" name="Стрелка вправо 9">
            <a:extLst>
              <a:ext uri="{FF2B5EF4-FFF2-40B4-BE49-F238E27FC236}">
                <a16:creationId xmlns:a16="http://schemas.microsoft.com/office/drawing/2014/main" id="{85828F2E-CEA9-41DA-BBA9-44528ACF0355}"/>
              </a:ext>
            </a:extLst>
          </p:cNvPr>
          <p:cNvSpPr>
            <a:spLocks noGrp="1"/>
          </p:cNvSpPr>
          <p:nvPr/>
        </p:nvSpPr>
        <p:spPr>
          <a:xfrm>
            <a:off x="8767763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C01BCD6-CEB0-4104-9789-4720A6B81521}"/>
              </a:ext>
            </a:extLst>
          </p:cNvPr>
          <p:cNvSpPr>
            <a:spLocks noGrp="1"/>
          </p:cNvSpPr>
          <p:nvPr/>
        </p:nvSpPr>
        <p:spPr>
          <a:xfrm>
            <a:off x="9310688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EF2F97A-6775-470C-9C16-6C811E619F84}"/>
              </a:ext>
            </a:extLst>
          </p:cNvPr>
          <p:cNvSpPr>
            <a:spLocks noGrp="1"/>
          </p:cNvSpPr>
          <p:nvPr/>
        </p:nvSpPr>
        <p:spPr>
          <a:xfrm>
            <a:off x="9386888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CI FAIL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B8D91F4-13D5-4755-B28C-7C0D5017B4D9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F378BB3-3F2D-46D1-ABDB-A7B0BBBE95CC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20/60</a:t>
            </a:r>
          </a:p>
        </p:txBody>
      </p:sp>
    </p:spTree>
    <p:extLst>
      <p:ext uri="{BB962C8B-B14F-4D97-AF65-F5344CB8AC3E}">
        <p14:creationId xmlns:p14="http://schemas.microsoft.com/office/powerpoint/2010/main" val="1416616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с двумя скругленными соседними углами 24">
            <a:extLst>
              <a:ext uri="{FF2B5EF4-FFF2-40B4-BE49-F238E27FC236}">
                <a16:creationId xmlns:a16="http://schemas.microsoft.com/office/drawing/2014/main" id="{555E84AA-BF48-2A48-9BFF-64AB9B5A5F67}"/>
              </a:ext>
            </a:extLst>
          </p:cNvPr>
          <p:cNvSpPr>
            <a:spLocks noGrp="1"/>
          </p:cNvSpPr>
          <p:nvPr/>
        </p:nvSpPr>
        <p:spPr>
          <a:xfrm>
            <a:off x="609600" y="1447800"/>
            <a:ext cx="10972800" cy="504825"/>
          </a:xfrm>
          <a:prstGeom prst="round2SameRect">
            <a:avLst>
              <a:gd name="adj1" fmla="val 30600"/>
              <a:gd name="adj2" fmla="val 0"/>
            </a:avLst>
          </a:prstGeom>
          <a:solidFill>
            <a:srgbClr val="29213D"/>
          </a:solidFill>
          <a:ln w="11430">
            <a:solidFill>
              <a:srgbClr val="29213D"/>
            </a:solidFill>
          </a:ln>
        </p:spPr>
      </p:sp>
      <p:sp>
        <p:nvSpPr>
          <p:cNvPr id="26" name="Прямоугольник с двумя скругленными соседними углами 25">
            <a:extLst>
              <a:ext uri="{FF2B5EF4-FFF2-40B4-BE49-F238E27FC236}">
                <a16:creationId xmlns:a16="http://schemas.microsoft.com/office/drawing/2014/main" id="{7E1AFDC5-DF6A-1140-98CC-46828FB52031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10972800" cy="3762375"/>
          </a:xfrm>
          <a:prstGeom prst="round2SameRect">
            <a:avLst>
              <a:gd name="adj1" fmla="val 0"/>
              <a:gd name="adj2" fmla="val 4362"/>
            </a:avLst>
          </a:prstGeom>
          <a:solidFill>
            <a:srgbClr val="18171D"/>
          </a:solidFill>
          <a:ln w="11430">
            <a:solidFill>
              <a:srgbClr val="18171D"/>
            </a:solidFill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B38F4AD-38F6-44D8-BD96-6769D3F50F9B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CI останавливает изменение топика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E9D648-895C-4FA2-BA67-6DEE1CF355F8}"/>
              </a:ext>
            </a:extLst>
          </p:cNvPr>
          <p:cNvSpPr>
            <a:spLocks noGrp="1"/>
          </p:cNvSpPr>
          <p:nvPr/>
        </p:nvSpPr>
        <p:spPr>
          <a:xfrm>
            <a:off x="771525" y="1533525"/>
            <a:ext cx="95726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GitLab   /   demo-service   /   Jobs   /   topics-check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1B0629C-ADBD-43F3-B4C4-AE0F27429B3B}"/>
              </a:ext>
            </a:extLst>
          </p:cNvPr>
          <p:cNvSpPr>
            <a:spLocks noGrp="1"/>
          </p:cNvSpPr>
          <p:nvPr/>
        </p:nvSpPr>
        <p:spPr>
          <a:xfrm>
            <a:off x="10506075" y="1562100"/>
            <a:ext cx="9334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>
                <a:solidFill>
                  <a:srgbClr val="D6CF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6CFE9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B570EE-A532-4DA9-9B2D-6B29A5CCCC3F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10972800" cy="447675"/>
          </a:xfrm>
          <a:prstGeom prst="rect">
            <a:avLst/>
          </a:prstGeom>
          <a:solidFill>
            <a:srgbClr val="FBE9EC"/>
          </a:solidFill>
          <a:ln w="11430">
            <a:solidFill>
              <a:srgbClr val="FBE9EC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27D28F-3C60-4881-A194-7F1F6A2DEFAE}"/>
              </a:ext>
            </a:extLst>
          </p:cNvPr>
          <p:cNvSpPr>
            <a:spLocks noGrp="1"/>
          </p:cNvSpPr>
          <p:nvPr/>
        </p:nvSpPr>
        <p:spPr>
          <a:xfrm>
            <a:off x="800100" y="201930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Failed    topics-check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CCAFF81-F059-40B9-BF61-E390710AF0F8}"/>
              </a:ext>
            </a:extLst>
          </p:cNvPr>
          <p:cNvSpPr>
            <a:spLocks noGrp="1"/>
          </p:cNvSpPr>
          <p:nvPr/>
        </p:nvSpPr>
        <p:spPr>
          <a:xfrm>
            <a:off x="800100" y="2505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 dirty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$ </a:t>
            </a:r>
            <a:r>
              <a:rPr sz="1575" b="0" dirty="0" err="1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pytest</a:t>
            </a:r>
            <a:r>
              <a:rPr sz="1575" b="0" dirty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 /test -n 7 --</a:t>
            </a:r>
            <a:r>
              <a:rPr sz="1575" b="0" dirty="0" err="1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tb</a:t>
            </a:r>
            <a:r>
              <a:rPr sz="1575" b="0" dirty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=no --</a:t>
            </a:r>
            <a:r>
              <a:rPr sz="1575" b="0" dirty="0" err="1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junitxml</a:t>
            </a:r>
            <a:r>
              <a:rPr sz="1575" b="0" dirty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=</a:t>
            </a:r>
            <a:r>
              <a:rPr sz="1575" b="0" dirty="0" err="1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unittests_result.xml</a:t>
            </a:r>
            <a:endParaRPr sz="1575" b="0" dirty="0">
              <a:solidFill>
                <a:srgbClr val="D9D5E4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E43D96E-94BE-44F1-8F4C-08841CF7EA1A}"/>
              </a:ext>
            </a:extLst>
          </p:cNvPr>
          <p:cNvSpPr>
            <a:spLocks noGrp="1"/>
          </p:cNvSpPr>
          <p:nvPr/>
        </p:nvSpPr>
        <p:spPr>
          <a:xfrm>
            <a:off x="800100" y="2733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[gw0] FAILED test_topics.py::test_release_topic_changes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6B6756-F52E-466A-B5E8-CBC5C4F8C47E}"/>
              </a:ext>
            </a:extLst>
          </p:cNvPr>
          <p:cNvSpPr>
            <a:spLocks noGrp="1"/>
          </p:cNvSpPr>
          <p:nvPr/>
        </p:nvSpPr>
        <p:spPr>
          <a:xfrm>
            <a:off x="800100" y="2962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2F0F7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2F0F7"/>
                </a:solidFill>
                <a:latin typeface="Consolas"/>
                <a:ea typeface="Consolas"/>
                <a:cs typeface="Consolas"/>
              </a:rPr>
              <a:t>branch: release/2026.09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6DA234F-53F9-4365-A503-CD3C0F9A80C3}"/>
              </a:ext>
            </a:extLst>
          </p:cNvPr>
          <p:cNvSpPr>
            <a:spLocks noGrp="1"/>
          </p:cNvSpPr>
          <p:nvPr/>
        </p:nvSpPr>
        <p:spPr>
          <a:xfrm>
            <a:off x="800100" y="3190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8EBFFF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8EBFFF"/>
                </a:solidFill>
                <a:latin typeface="Consolas"/>
                <a:ea typeface="Consolas"/>
                <a:cs typeface="Consolas"/>
              </a:rPr>
              <a:t>source: config/topics.yml   topic: service.feature.event.priv.v1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473B597-130D-4B2B-BF80-C79107134A6A}"/>
              </a:ext>
            </a:extLst>
          </p:cNvPr>
          <p:cNvSpPr>
            <a:spLocks noGrp="1"/>
          </p:cNvSpPr>
          <p:nvPr/>
        </p:nvSpPr>
        <p:spPr>
          <a:xfrm>
            <a:off x="800100" y="34194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2F0F7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2F0F7"/>
                </a:solidFill>
                <a:latin typeface="Consolas"/>
                <a:ea typeface="Consolas"/>
                <a:cs typeface="Consolas"/>
              </a:rPr>
              <a:t>diff: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4CF6382-5F4D-4C95-BBC8-E83FCF855F6A}"/>
              </a:ext>
            </a:extLst>
          </p:cNvPr>
          <p:cNvSpPr>
            <a:spLocks noGrp="1"/>
          </p:cNvSpPr>
          <p:nvPr/>
        </p:nvSpPr>
        <p:spPr>
          <a:xfrm>
            <a:off x="800100" y="3648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-  deleted: false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048033-F9A8-4B32-A143-95F70B6B2126}"/>
              </a:ext>
            </a:extLst>
          </p:cNvPr>
          <p:cNvSpPr>
            <a:spLocks noGrp="1"/>
          </p:cNvSpPr>
          <p:nvPr/>
        </p:nvSpPr>
        <p:spPr>
          <a:xfrm>
            <a:off x="800100" y="3876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+  deleted: true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6683FA-DBE8-4413-9D06-BEA8C26CA49F}"/>
              </a:ext>
            </a:extLst>
          </p:cNvPr>
          <p:cNvSpPr>
            <a:spLocks noGrp="1"/>
          </p:cNvSpPr>
          <p:nvPr/>
        </p:nvSpPr>
        <p:spPr>
          <a:xfrm>
            <a:off x="800100" y="4105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FAIL: topic deletion is not allowed in a release branch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ECA4CA9-1F3E-4A50-8482-1E743AAB4510}"/>
              </a:ext>
            </a:extLst>
          </p:cNvPr>
          <p:cNvSpPr>
            <a:spLocks noGrp="1"/>
          </p:cNvSpPr>
          <p:nvPr/>
        </p:nvSpPr>
        <p:spPr>
          <a:xfrm>
            <a:off x="800100" y="4333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8EBFFF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8EBFFF"/>
                </a:solidFill>
                <a:latin typeface="Consolas"/>
                <a:ea typeface="Consolas"/>
                <a:cs typeface="Consolas"/>
              </a:rPr>
              <a:t>Action: remove deletion from this MR; use a separate change.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11E4A3A-36C9-4507-81CD-D857DF7A8AA2}"/>
              </a:ext>
            </a:extLst>
          </p:cNvPr>
          <p:cNvSpPr>
            <a:spLocks noGrp="1"/>
          </p:cNvSpPr>
          <p:nvPr/>
        </p:nvSpPr>
        <p:spPr>
          <a:xfrm>
            <a:off x="800100" y="45624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========================= 1 failed =========================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C721D21-4AA4-47FD-80BC-ADD4E61F6808}"/>
              </a:ext>
            </a:extLst>
          </p:cNvPr>
          <p:cNvSpPr>
            <a:spLocks noGrp="1"/>
          </p:cNvSpPr>
          <p:nvPr/>
        </p:nvSpPr>
        <p:spPr>
          <a:xfrm>
            <a:off x="800100" y="4791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Uploading artifacts for failed job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507B01C-A8EE-4908-BE1C-922578EA364E}"/>
              </a:ext>
            </a:extLst>
          </p:cNvPr>
          <p:cNvSpPr>
            <a:spLocks noGrp="1"/>
          </p:cNvSpPr>
          <p:nvPr/>
        </p:nvSpPr>
        <p:spPr>
          <a:xfrm>
            <a:off x="800100" y="5019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unittests_result.xml: found 1 matching artifact file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81B851C-38D8-41C9-A593-7C15C7E534C0}"/>
              </a:ext>
            </a:extLst>
          </p:cNvPr>
          <p:cNvSpPr>
            <a:spLocks noGrp="1"/>
          </p:cNvSpPr>
          <p:nvPr/>
        </p:nvSpPr>
        <p:spPr>
          <a:xfrm>
            <a:off x="800100" y="5248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Uploading artifacts as "junit"... 201 Created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94A9A74-7F2F-43AB-9C43-D3F35BFCB0B7}"/>
              </a:ext>
            </a:extLst>
          </p:cNvPr>
          <p:cNvSpPr>
            <a:spLocks noGrp="1"/>
          </p:cNvSpPr>
          <p:nvPr/>
        </p:nvSpPr>
        <p:spPr>
          <a:xfrm>
            <a:off x="800100" y="5476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ERROR: Job failed: exit code 1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385F3D9-5510-47AE-AFE9-DCBDE34A00E0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9213B05-8AAA-40C9-81C7-8A85EFFDBD0F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21/60</a:t>
            </a:r>
          </a:p>
        </p:txBody>
      </p:sp>
    </p:spTree>
    <p:extLst>
      <p:ext uri="{BB962C8B-B14F-4D97-AF65-F5344CB8AC3E}">
        <p14:creationId xmlns:p14="http://schemas.microsoft.com/office/powerpoint/2010/main" val="1609074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A12FC72-73E5-413D-94C1-8643516453D4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Удаление выполняем отдельно, после релиза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ECC3F2-75BC-4529-A4C9-4C202544D228}"/>
              </a:ext>
            </a:extLst>
          </p:cNvPr>
          <p:cNvSpPr>
            <a:spLocks noGrp="1"/>
          </p:cNvSpPr>
          <p:nvPr/>
        </p:nvSpPr>
        <p:spPr>
          <a:xfrm>
            <a:off x="609600" y="1666875"/>
            <a:ext cx="10972800" cy="542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CI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остановил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MR: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добавлено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deleted: true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D8D98F7B-ABB9-413D-BA56-E4AF69C6C035}"/>
              </a:ext>
            </a:extLst>
          </p:cNvPr>
          <p:cNvSpPr>
            <a:spLocks noGrp="1"/>
          </p:cNvSpPr>
          <p:nvPr/>
        </p:nvSpPr>
        <p:spPr>
          <a:xfrm>
            <a:off x="609600" y="2695575"/>
            <a:ext cx="3238500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1A2AC6-5144-4801-A842-9B1344B1634A}"/>
              </a:ext>
            </a:extLst>
          </p:cNvPr>
          <p:cNvSpPr>
            <a:spLocks noGrp="1"/>
          </p:cNvSpPr>
          <p:nvPr/>
        </p:nvSpPr>
        <p:spPr>
          <a:xfrm>
            <a:off x="685800" y="2743200"/>
            <a:ext cx="30861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Убрали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удаление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из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MR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59A05144-9DCF-43B1-9840-CCA6F0A709EC}"/>
              </a:ext>
            </a:extLst>
          </p:cNvPr>
          <p:cNvSpPr>
            <a:spLocks noGrp="1"/>
          </p:cNvSpPr>
          <p:nvPr/>
        </p:nvSpPr>
        <p:spPr>
          <a:xfrm>
            <a:off x="3933825" y="3086100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91D058C-04D7-4328-AF19-8A0493A53046}"/>
              </a:ext>
            </a:extLst>
          </p:cNvPr>
          <p:cNvSpPr>
            <a:spLocks noGrp="1"/>
          </p:cNvSpPr>
          <p:nvPr/>
        </p:nvSpPr>
        <p:spPr>
          <a:xfrm>
            <a:off x="4476750" y="2695575"/>
            <a:ext cx="3238500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E86877-9FAE-4F2D-8B21-9DD1C4746D1C}"/>
              </a:ext>
            </a:extLst>
          </p:cNvPr>
          <p:cNvSpPr>
            <a:spLocks noGrp="1"/>
          </p:cNvSpPr>
          <p:nvPr/>
        </p:nvSpPr>
        <p:spPr>
          <a:xfrm>
            <a:off x="4552950" y="2743200"/>
            <a:ext cx="30861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Повторили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проверки CI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6FA376BA-44B1-49C6-B2C8-BA420444D2E9}"/>
              </a:ext>
            </a:extLst>
          </p:cNvPr>
          <p:cNvSpPr>
            <a:spLocks noGrp="1"/>
          </p:cNvSpPr>
          <p:nvPr/>
        </p:nvSpPr>
        <p:spPr>
          <a:xfrm>
            <a:off x="7800975" y="3086100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ECFA49C5-9EFC-4EF1-892B-08F77A9727BD}"/>
              </a:ext>
            </a:extLst>
          </p:cNvPr>
          <p:cNvSpPr>
            <a:spLocks noGrp="1"/>
          </p:cNvSpPr>
          <p:nvPr/>
        </p:nvSpPr>
        <p:spPr>
          <a:xfrm>
            <a:off x="8343900" y="2695575"/>
            <a:ext cx="3238500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E82705-0389-49E2-8721-1D0310913F77}"/>
              </a:ext>
            </a:extLst>
          </p:cNvPr>
          <p:cNvSpPr>
            <a:spLocks noGrp="1"/>
          </p:cNvSpPr>
          <p:nvPr/>
        </p:nvSpPr>
        <p:spPr>
          <a:xfrm>
            <a:off x="8420100" y="2743200"/>
            <a:ext cx="30861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Выпустили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12" name="Стрелка вниз 11">
            <a:extLst>
              <a:ext uri="{FF2B5EF4-FFF2-40B4-BE49-F238E27FC236}">
                <a16:creationId xmlns:a16="http://schemas.microsoft.com/office/drawing/2014/main" id="{28686732-21E8-4CF1-BA15-09D02DACBD89}"/>
              </a:ext>
            </a:extLst>
          </p:cNvPr>
          <p:cNvSpPr>
            <a:spLocks noGrp="1"/>
          </p:cNvSpPr>
          <p:nvPr/>
        </p:nvSpPr>
        <p:spPr>
          <a:xfrm>
            <a:off x="9839325" y="3823253"/>
            <a:ext cx="266700" cy="628650"/>
          </a:xfrm>
          <a:prstGeom prst="downArrow">
            <a:avLst/>
          </a:prstGeom>
          <a:solidFill>
            <a:srgbClr val="4E82FA"/>
          </a:solidFill>
          <a:ln w="0">
            <a:noFill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3534EA21-1553-438B-8F8F-59ABE0ABCFFB}"/>
              </a:ext>
            </a:extLst>
          </p:cNvPr>
          <p:cNvSpPr>
            <a:spLocks noGrp="1"/>
          </p:cNvSpPr>
          <p:nvPr/>
        </p:nvSpPr>
        <p:spPr>
          <a:xfrm>
            <a:off x="8343900" y="4500446"/>
            <a:ext cx="3238500" cy="1498911"/>
          </a:xfrm>
          <a:prstGeom prst="roundRect">
            <a:avLst>
              <a:gd name="adj" fmla="val 12947"/>
            </a:avLst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95DEF62-21AC-4EE0-B462-B700545D0E77}"/>
              </a:ext>
            </a:extLst>
          </p:cNvPr>
          <p:cNvSpPr>
            <a:spLocks noGrp="1"/>
          </p:cNvSpPr>
          <p:nvPr/>
        </p:nvSpPr>
        <p:spPr>
          <a:xfrm>
            <a:off x="8481665" y="4646805"/>
            <a:ext cx="2979931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После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релиза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42B7697-E4D9-4787-9ED9-CE6509014321}"/>
              </a:ext>
            </a:extLst>
          </p:cNvPr>
          <p:cNvSpPr>
            <a:spLocks noGrp="1"/>
          </p:cNvSpPr>
          <p:nvPr/>
        </p:nvSpPr>
        <p:spPr>
          <a:xfrm>
            <a:off x="8481665" y="5165917"/>
            <a:ext cx="2979931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2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Отдельная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заявка</a:t>
            </a:r>
            <a:br>
              <a:rPr lang="ru-RU"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удаление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топика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14491D1-3B42-4103-B77F-4F7411ABBABB}"/>
              </a:ext>
            </a:extLst>
          </p:cNvPr>
          <p:cNvSpPr>
            <a:spLocks noGrp="1"/>
          </p:cNvSpPr>
          <p:nvPr/>
        </p:nvSpPr>
        <p:spPr>
          <a:xfrm>
            <a:off x="609600" y="4711739"/>
            <a:ext cx="5200650" cy="1076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8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Удаление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входит</a:t>
            </a:r>
            <a:endParaRPr sz="24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  <a:p>
            <a:pPr algn="l">
              <a:defRPr sz="28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релизный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MR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4F96EB2-8D94-4D98-B38F-14F7B6C5F4A6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B0DD23C-7509-4E50-9E51-E1F7E5B1C8D9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22/60</a:t>
            </a:r>
          </a:p>
        </p:txBody>
      </p:sp>
    </p:spTree>
    <p:extLst>
      <p:ext uri="{BB962C8B-B14F-4D97-AF65-F5344CB8AC3E}">
        <p14:creationId xmlns:p14="http://schemas.microsoft.com/office/powerpoint/2010/main" val="1231101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28BF12C-120C-4E27-9513-A9394842DBD5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Граница ответственности правила</a:t>
            </a:r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:p14="http://schemas.microsoft.com/office/powerpoint/2010/main" val="244061617"/>
              </p:ext>
            </p:extLst>
          </p:nvPr>
        </p:nvGraphicFramePr>
        <p:xfrm>
          <a:off x="609600" y="1752600"/>
          <a:ext cx="10972800" cy="3124200"/>
        </p:xfrm>
        <a:graphic>
          <a:graphicData uri="http://schemas.openxmlformats.org/drawingml/2006/table">
            <a:tbl>
              <a:tblPr firstRow="1"/>
              <a:tblGrid>
                <a:gridCol w="2969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7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</a:t>
                      </a:r>
                      <a:r>
                        <a:rPr sz="1800" b="1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получает</a:t>
                      </a:r>
                      <a:endParaRPr sz="18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решает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Остаётся</a:t>
                      </a:r>
                      <a:r>
                        <a:rPr sz="1800" b="1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процедуре</a:t>
                      </a:r>
                      <a:endParaRPr sz="18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Ветка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и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diff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Блокировать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удаление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в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release/*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Согласовать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операцию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Новое значение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Объяснить причину отказа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Выбрать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окно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работ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Контекст релиза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Направить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в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отдельный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процесс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Определить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восстановление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007297-82F1-4874-8EC1-5196CFCA8173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Kafka-топики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9C7C568-39B6-4CD3-9EDF-9B2A621C42AA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23/60</a:t>
            </a:r>
          </a:p>
        </p:txBody>
      </p:sp>
    </p:spTree>
    <p:extLst>
      <p:ext uri="{BB962C8B-B14F-4D97-AF65-F5344CB8AC3E}">
        <p14:creationId xmlns:p14="http://schemas.microsoft.com/office/powerpoint/2010/main" val="1572798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DFB9A4-8BFA-477C-9703-784DAE21A6D1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10906125" cy="2333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1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Где</a:t>
            </a:r>
            <a:r>
              <a:rPr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работает</a:t>
            </a:r>
            <a:r>
              <a:rPr lang="ru-RU" sz="41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 </a:t>
            </a:r>
            <a:r>
              <a:rPr sz="41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конфигурация</a:t>
            </a:r>
            <a:endParaRPr sz="41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AB0B8E5-16CC-4C79-82B7-3B30C6D36135}"/>
              </a:ext>
            </a:extLst>
          </p:cNvPr>
          <p:cNvSpPr>
            <a:spLocks noGrp="1"/>
          </p:cNvSpPr>
          <p:nvPr/>
        </p:nvSpPr>
        <p:spPr>
          <a:xfrm>
            <a:off x="6852191" y="4838700"/>
            <a:ext cx="4539708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Конфигурация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среда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9301FA6-176F-45AF-AB0D-60172C3AFE6B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24/60</a:t>
            </a:r>
          </a:p>
        </p:txBody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98514B4-FB9F-59CA-2376-8595DA672155}"/>
              </a:ext>
            </a:extLst>
          </p:cNvPr>
          <p:cNvSpPr>
            <a:spLocks noGrp="1"/>
          </p:cNvSpPr>
          <p:nvPr/>
        </p:nvSpPr>
        <p:spPr>
          <a:xfrm>
            <a:off x="609600" y="5734050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DAEE392-933B-B54D-9F47-E97C7CB2B348}"/>
              </a:ext>
            </a:extLst>
          </p:cNvPr>
          <p:cNvSpPr>
            <a:spLocks noGrp="1"/>
          </p:cNvSpPr>
          <p:nvPr/>
        </p:nvSpPr>
        <p:spPr>
          <a:xfrm>
            <a:off x="609600" y="5876925"/>
            <a:ext cx="3184074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Проверка на уровне </a:t>
            </a:r>
            <a:r>
              <a:rPr lang="es-419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A6DFFF4-2B72-5649-ABD6-DEB5AF6271CC}"/>
              </a:ext>
            </a:extLst>
          </p:cNvPr>
          <p:cNvSpPr>
            <a:spLocks noGrp="1"/>
          </p:cNvSpPr>
          <p:nvPr/>
        </p:nvSpPr>
        <p:spPr>
          <a:xfrm>
            <a:off x="3934415" y="5877609"/>
            <a:ext cx="4550228" cy="369332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lstStyle/>
          <a:p>
            <a:pPr algn="ct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536171">
                    <a:alpha val="40000"/>
                  </a:srgbClr>
                </a:solidFill>
                <a:latin typeface="Arial"/>
                <a:ea typeface="Arial"/>
                <a:cs typeface="Arial"/>
              </a:rPr>
              <a:t>Проверка изменения конфигурации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6AF60E-22D9-3644-9DED-89E3C164D026}"/>
              </a:ext>
            </a:extLst>
          </p:cNvPr>
          <p:cNvSpPr>
            <a:spLocks noGrp="1"/>
          </p:cNvSpPr>
          <p:nvPr/>
        </p:nvSpPr>
        <p:spPr>
          <a:xfrm>
            <a:off x="8625384" y="5876925"/>
            <a:ext cx="276651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Сетевые зависимости</a:t>
            </a:r>
            <a:endParaRPr sz="18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919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431C895-EC9F-4BAE-9800-20DF85133FE0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Адреса в конфигурации приложения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23EE24-99E1-4550-B11B-94CEA100C0B4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ConfigMap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7177B88-1299-4E7E-9959-21BA1BB1EDEF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data: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39BE19-BBE0-4511-B96C-C7292810A5A3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API_URL: https://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/v2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B0B9350-1EC0-4169-8B92-A68631A01CC6}"/>
              </a:ext>
            </a:extLst>
          </p:cNvPr>
          <p:cNvSpPr>
            <a:spLocks noGrp="1"/>
          </p:cNvSpPr>
          <p:nvPr/>
        </p:nvSpPr>
        <p:spPr>
          <a:xfrm>
            <a:off x="609600" y="2562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LEGACY_URL: http://legacy.example.net/status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8A0BD5F-6433-4A5C-9A5D-6485C8554CCE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STORAGE_ADDR: 192.0.2.20:9042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7C27D0-BEA9-40A9-9997-172760652441}"/>
              </a:ext>
            </a:extLst>
          </p:cNvPr>
          <p:cNvSpPr>
            <a:spLocks noGrp="1"/>
          </p:cNvSpPr>
          <p:nvPr/>
        </p:nvSpPr>
        <p:spPr>
          <a:xfrm>
            <a:off x="609600" y="3324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CACHE_ADDR: cache.example.net:6379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A2E284-2FD4-4F90-A69F-D2CF62CE1937}"/>
              </a:ext>
            </a:extLst>
          </p:cNvPr>
          <p:cNvSpPr>
            <a:spLocks noGrp="1"/>
          </p:cNvSpPr>
          <p:nvPr/>
        </p:nvSpPr>
        <p:spPr>
          <a:xfrm>
            <a:off x="609600" y="3705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OTEL_ENDPOINT: http://otel-collector:4317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50424F3-FDDB-46BE-9B2B-4EDA9ACE43A8}"/>
              </a:ext>
            </a:extLst>
          </p:cNvPr>
          <p:cNvSpPr>
            <a:spLocks noGrp="1"/>
          </p:cNvSpPr>
          <p:nvPr/>
        </p:nvSpPr>
        <p:spPr>
          <a:xfrm>
            <a:off x="609600" y="4086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CONNECT_TIMEOUT: 7s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3156DAB-2423-4425-826D-8A017D677B80}"/>
              </a:ext>
            </a:extLst>
          </p:cNvPr>
          <p:cNvSpPr>
            <a:spLocks noGrp="1"/>
          </p:cNvSpPr>
          <p:nvPr/>
        </p:nvSpPr>
        <p:spPr>
          <a:xfrm>
            <a:off x="609600" y="4467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RETRIES: "3"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AD0281A-44DF-4B2F-A8D7-9F87DE173AE8}"/>
              </a:ext>
            </a:extLst>
          </p:cNvPr>
          <p:cNvSpPr>
            <a:spLocks noGrp="1"/>
          </p:cNvSpPr>
          <p:nvPr/>
        </p:nvSpPr>
        <p:spPr>
          <a:xfrm>
            <a:off x="609600" y="484822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 FEATURE_FLAG: "true"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CC75B40-3580-4DE1-8A4F-8710716097AD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1E864AD-4973-4EB2-A9B6-2F9C2DBB95B5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25/60</a:t>
            </a:r>
          </a:p>
        </p:txBody>
      </p:sp>
    </p:spTree>
    <p:extLst>
      <p:ext uri="{BB962C8B-B14F-4D97-AF65-F5344CB8AC3E}">
        <p14:creationId xmlns:p14="http://schemas.microsoft.com/office/powerpoint/2010/main" val="1497084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9C6C427-51F3-4B32-9705-791E86D29F60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Сетевой путь приложения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EAF458-CD2A-4DE5-AE42-B3B8F3713DF2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7429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Kubernetes-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DD2B760C-D96B-4BD2-95F6-1093D2716D13}"/>
              </a:ext>
            </a:extLst>
          </p:cNvPr>
          <p:cNvSpPr>
            <a:spLocks noGrp="1"/>
          </p:cNvSpPr>
          <p:nvPr/>
        </p:nvSpPr>
        <p:spPr>
          <a:xfrm>
            <a:off x="609600" y="1962150"/>
            <a:ext cx="7524750" cy="2971800"/>
          </a:xfrm>
          <a:prstGeom prst="roundRect">
            <a:avLst>
              <a:gd name="adj" fmla="val 7661"/>
            </a:avLst>
          </a:prstGeom>
          <a:noFill/>
          <a:ln w="11430">
            <a:solidFill>
              <a:srgbClr val="4D83FA"/>
            </a:solidFill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36FDDAD7-5B32-4601-97FD-3E78E7A5F6FC}"/>
              </a:ext>
            </a:extLst>
          </p:cNvPr>
          <p:cNvSpPr>
            <a:spLocks noGrp="1"/>
          </p:cNvSpPr>
          <p:nvPr/>
        </p:nvSpPr>
        <p:spPr>
          <a:xfrm>
            <a:off x="876300" y="2381250"/>
            <a:ext cx="2152650" cy="2133600"/>
          </a:xfrm>
          <a:prstGeom prst="roundRect">
            <a:avLst>
              <a:gd name="adj" fmla="val 7782"/>
            </a:avLst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E9BD10-B9BF-4C94-8226-39E90CF190AB}"/>
              </a:ext>
            </a:extLst>
          </p:cNvPr>
          <p:cNvSpPr>
            <a:spLocks noGrp="1"/>
          </p:cNvSpPr>
          <p:nvPr/>
        </p:nvSpPr>
        <p:spPr>
          <a:xfrm>
            <a:off x="971550" y="2502054"/>
            <a:ext cx="19621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worker-a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5B11C4F-0F2E-45B8-9B16-4A0851FA5E2D}"/>
              </a:ext>
            </a:extLst>
          </p:cNvPr>
          <p:cNvSpPr>
            <a:spLocks noGrp="1"/>
          </p:cNvSpPr>
          <p:nvPr/>
        </p:nvSpPr>
        <p:spPr>
          <a:xfrm>
            <a:off x="3295650" y="2381250"/>
            <a:ext cx="2152650" cy="2133600"/>
          </a:xfrm>
          <a:prstGeom prst="roundRect">
            <a:avLst>
              <a:gd name="adj" fmla="val 7782"/>
            </a:avLst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11907B-865E-40BB-AAED-002AD32DAD86}"/>
              </a:ext>
            </a:extLst>
          </p:cNvPr>
          <p:cNvSpPr>
            <a:spLocks noGrp="1"/>
          </p:cNvSpPr>
          <p:nvPr/>
        </p:nvSpPr>
        <p:spPr>
          <a:xfrm>
            <a:off x="3390900" y="2502054"/>
            <a:ext cx="19621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worker-b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CBA111A-D593-434B-9C6B-FBE5E2200CF3}"/>
              </a:ext>
            </a:extLst>
          </p:cNvPr>
          <p:cNvSpPr>
            <a:spLocks noGrp="1"/>
          </p:cNvSpPr>
          <p:nvPr/>
        </p:nvSpPr>
        <p:spPr>
          <a:xfrm>
            <a:off x="3562350" y="3105150"/>
            <a:ext cx="1619250" cy="6858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79E7BB-433D-4DD3-A5E4-629C103C1371}"/>
              </a:ext>
            </a:extLst>
          </p:cNvPr>
          <p:cNvSpPr>
            <a:spLocks noGrp="1"/>
          </p:cNvSpPr>
          <p:nvPr/>
        </p:nvSpPr>
        <p:spPr>
          <a:xfrm>
            <a:off x="3638550" y="3152775"/>
            <a:ext cx="14668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demo pod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A1DB512-3F19-43E4-9478-415D61AED70A}"/>
              </a:ext>
            </a:extLst>
          </p:cNvPr>
          <p:cNvSpPr>
            <a:spLocks noGrp="1"/>
          </p:cNvSpPr>
          <p:nvPr/>
        </p:nvSpPr>
        <p:spPr>
          <a:xfrm>
            <a:off x="5715000" y="2381250"/>
            <a:ext cx="2152650" cy="2133600"/>
          </a:xfrm>
          <a:prstGeom prst="roundRect">
            <a:avLst>
              <a:gd name="adj" fmla="val 6214"/>
            </a:avLst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F2C7A4-FD92-44CC-ADDA-77E9E13F7115}"/>
              </a:ext>
            </a:extLst>
          </p:cNvPr>
          <p:cNvSpPr>
            <a:spLocks noGrp="1"/>
          </p:cNvSpPr>
          <p:nvPr/>
        </p:nvSpPr>
        <p:spPr>
          <a:xfrm>
            <a:off x="5810250" y="2502054"/>
            <a:ext cx="19621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worker-c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38605A7-EB98-4FCA-910E-55B056685C22}"/>
              </a:ext>
            </a:extLst>
          </p:cNvPr>
          <p:cNvSpPr>
            <a:spLocks noGrp="1"/>
          </p:cNvSpPr>
          <p:nvPr/>
        </p:nvSpPr>
        <p:spPr>
          <a:xfrm>
            <a:off x="9020175" y="2857500"/>
            <a:ext cx="2562225" cy="1181100"/>
          </a:xfrm>
          <a:prstGeom prst="roundRect">
            <a:avLst>
              <a:gd name="adj" fmla="val 12890"/>
            </a:avLst>
          </a:prstGeom>
          <a:solidFill>
            <a:srgbClr val="FFFFFF"/>
          </a:solidFill>
          <a:ln w="11430">
            <a:solidFill>
              <a:srgbClr val="4D83FA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70BC9EA-B6ED-4156-A8E7-058D78E4615F}"/>
              </a:ext>
            </a:extLst>
          </p:cNvPr>
          <p:cNvSpPr>
            <a:spLocks noGrp="1"/>
          </p:cNvSpPr>
          <p:nvPr/>
        </p:nvSpPr>
        <p:spPr>
          <a:xfrm>
            <a:off x="9028884" y="3014663"/>
            <a:ext cx="2544808" cy="866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</a:t>
            </a:r>
            <a:endParaRPr sz="21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  <a:p>
            <a:pPr algn="ctr">
              <a:defRPr sz="18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443</a:t>
            </a:r>
          </a:p>
        </p:txBody>
      </p:sp>
      <p:sp>
        <p:nvSpPr>
          <p:cNvPr id="14" name="Стрелка вправо 13">
            <a:extLst>
              <a:ext uri="{FF2B5EF4-FFF2-40B4-BE49-F238E27FC236}">
                <a16:creationId xmlns:a16="http://schemas.microsoft.com/office/drawing/2014/main" id="{CFFCB6BB-ED84-4F3C-B069-65443E81DE4B}"/>
              </a:ext>
            </a:extLst>
          </p:cNvPr>
          <p:cNvSpPr>
            <a:spLocks noGrp="1"/>
          </p:cNvSpPr>
          <p:nvPr/>
        </p:nvSpPr>
        <p:spPr>
          <a:xfrm>
            <a:off x="5457825" y="3314700"/>
            <a:ext cx="337185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F41A87F-D252-43E5-AD74-710232B325DF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Scheduler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может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разместить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pod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любой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подходящей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worker-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ноде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32E9251-0907-40D5-92C8-0135D4A6E6AA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1AFF0F2-5808-41EB-BD0B-04FEADECC8E4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26/60</a:t>
            </a:r>
          </a:p>
        </p:txBody>
      </p:sp>
    </p:spTree>
    <p:extLst>
      <p:ext uri="{BB962C8B-B14F-4D97-AF65-F5344CB8AC3E}">
        <p14:creationId xmlns:p14="http://schemas.microsoft.com/office/powerpoint/2010/main" val="2112001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26FD557-AEAF-4A54-8AE0-DD6DAA8B215D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Приложение ждёт зависимость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A1F885-B72A-421B-9318-88E404890FCB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Фрагмент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лога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5033E2E-DEC7-4094-A5EF-4C97E5431B5E}"/>
              </a:ext>
            </a:extLst>
          </p:cNvPr>
          <p:cNvSpPr>
            <a:spLocks noGrp="1"/>
          </p:cNvSpPr>
          <p:nvPr/>
        </p:nvSpPr>
        <p:spPr>
          <a:xfrm>
            <a:off x="609600" y="1805104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2026-09-15T10:42:18.351Z ERROR dependency check failed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8B34824-8BD7-46C3-82D1-08E8B2BCE569}"/>
              </a:ext>
            </a:extLst>
          </p:cNvPr>
          <p:cNvSpPr>
            <a:spLocks noGrp="1"/>
          </p:cNvSpPr>
          <p:nvPr/>
        </p:nvSpPr>
        <p:spPr>
          <a:xfrm>
            <a:off x="609600" y="2186104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service=demo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FC8861-A870-4227-90D3-2BA940CF87E9}"/>
              </a:ext>
            </a:extLst>
          </p:cNvPr>
          <p:cNvSpPr>
            <a:spLocks noGrp="1"/>
          </p:cNvSpPr>
          <p:nvPr/>
        </p:nvSpPr>
        <p:spPr>
          <a:xfrm>
            <a:off x="609600" y="2567104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target=api.example.net:443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CF96DB-0A08-4CA6-A861-F12572E2A98E}"/>
              </a:ext>
            </a:extLst>
          </p:cNvPr>
          <p:cNvSpPr>
            <a:spLocks noGrp="1"/>
          </p:cNvSpPr>
          <p:nvPr/>
        </p:nvSpPr>
        <p:spPr>
          <a:xfrm>
            <a:off x="609600" y="2948104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attempt=3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E093EC8-7A6C-4E84-9783-FB1ABF6BEED8}"/>
              </a:ext>
            </a:extLst>
          </p:cNvPr>
          <p:cNvSpPr>
            <a:spLocks noGrp="1"/>
          </p:cNvSpPr>
          <p:nvPr/>
        </p:nvSpPr>
        <p:spPr>
          <a:xfrm>
            <a:off x="609600" y="3329104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timeout_ms=7000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02FC3D-7EF1-49B3-B2F5-479ADA912B8D}"/>
              </a:ext>
            </a:extLst>
          </p:cNvPr>
          <p:cNvSpPr>
            <a:spLocks noGrp="1"/>
          </p:cNvSpPr>
          <p:nvPr/>
        </p:nvSpPr>
        <p:spPr>
          <a:xfrm>
            <a:off x="609600" y="3710104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error="dial </a:t>
            </a:r>
            <a:r>
              <a:rPr sz="2100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tcp</a:t>
            </a: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 192.0.2.10:443: i/o timeout"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DC1C0D-A5B1-4CA0-8665-65FDBDFCB88C}"/>
              </a:ext>
            </a:extLst>
          </p:cNvPr>
          <p:cNvSpPr>
            <a:spLocks noGrp="1"/>
          </p:cNvSpPr>
          <p:nvPr/>
        </p:nvSpPr>
        <p:spPr>
          <a:xfrm>
            <a:off x="609600" y="4091104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state=waiting_for_dependency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2DDAF4D-6919-4DDF-90D8-79DE238D19CB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Ошибка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относится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соединению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,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YAML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096A4B-2274-4146-B7ED-E63E42778B92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4D470BC-57F9-4FAD-B072-7B7E967B2810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27/60</a:t>
            </a:r>
          </a:p>
        </p:txBody>
      </p:sp>
    </p:spTree>
    <p:extLst>
      <p:ext uri="{BB962C8B-B14F-4D97-AF65-F5344CB8AC3E}">
        <p14:creationId xmlns:p14="http://schemas.microsoft.com/office/powerpoint/2010/main" val="1456013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6ECD471-139A-4724-B99E-42336318C338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Недоступная зависимость меняет состояние pod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A6C7BFB0-A70E-44A7-A3CE-44E53FF030CC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659969" cy="704850"/>
          </a:xfrm>
          <a:prstGeom prst="roundRect">
            <a:avLst/>
          </a:prstGeom>
          <a:solidFill>
            <a:srgbClr val="EDF1F5">
              <a:alpha val="70000"/>
            </a:srgbClr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B1FD01B-CCA9-49B5-BE9A-2371F09620DB}"/>
              </a:ext>
            </a:extLst>
          </p:cNvPr>
          <p:cNvSpPr>
            <a:spLocks noGrp="1"/>
          </p:cNvSpPr>
          <p:nvPr/>
        </p:nvSpPr>
        <p:spPr>
          <a:xfrm>
            <a:off x="770965" y="1609725"/>
            <a:ext cx="4095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06178F-0EA1-4B69-BBF2-504B99DF926A}"/>
              </a:ext>
            </a:extLst>
          </p:cNvPr>
          <p:cNvSpPr>
            <a:spLocks noGrp="1"/>
          </p:cNvSpPr>
          <p:nvPr/>
        </p:nvSpPr>
        <p:spPr>
          <a:xfrm>
            <a:off x="5009496" y="1609725"/>
            <a:ext cx="60769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2175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dial </a:t>
            </a:r>
            <a:r>
              <a:rPr sz="2100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tcp</a:t>
            </a: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: i/o timeout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6EEE0CC-98FF-46DA-90E0-45854329E6A1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953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время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запуска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BD81B1-C495-4D16-9E66-CB01253CCD8C}"/>
              </a:ext>
            </a:extLst>
          </p:cNvPr>
          <p:cNvSpPr>
            <a:spLocks noGrp="1"/>
          </p:cNvSpPr>
          <p:nvPr/>
        </p:nvSpPr>
        <p:spPr>
          <a:xfrm>
            <a:off x="609600" y="3057525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400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startupProbe</a:t>
            </a:r>
            <a:r>
              <a:rPr sz="24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 FAIL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888E017-7CAA-4D8C-BBA5-2C286E884D47}"/>
              </a:ext>
            </a:extLst>
          </p:cNvPr>
          <p:cNvSpPr>
            <a:spLocks noGrp="1"/>
          </p:cNvSpPr>
          <p:nvPr/>
        </p:nvSpPr>
        <p:spPr>
          <a:xfrm>
            <a:off x="703119" y="3651539"/>
            <a:ext cx="468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7403DEE-05A8-4619-A6E7-414CCCA1AB5F}"/>
              </a:ext>
            </a:extLst>
          </p:cNvPr>
          <p:cNvSpPr>
            <a:spLocks noGrp="1"/>
          </p:cNvSpPr>
          <p:nvPr/>
        </p:nvSpPr>
        <p:spPr>
          <a:xfrm>
            <a:off x="609600" y="3781425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Порог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ошибок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превышен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3C3DC28-A708-498A-8E1B-4016223E8497}"/>
              </a:ext>
            </a:extLst>
          </p:cNvPr>
          <p:cNvSpPr>
            <a:spLocks noGrp="1"/>
          </p:cNvSpPr>
          <p:nvPr/>
        </p:nvSpPr>
        <p:spPr>
          <a:xfrm>
            <a:off x="609600" y="4200525"/>
            <a:ext cx="495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Контейнер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перезапускается</a:t>
            </a:r>
            <a:endParaRPr sz="24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351BB5D-3443-4025-937C-4143206D9CED}"/>
              </a:ext>
            </a:extLst>
          </p:cNvPr>
          <p:cNvSpPr>
            <a:spLocks noGrp="1"/>
          </p:cNvSpPr>
          <p:nvPr/>
        </p:nvSpPr>
        <p:spPr>
          <a:xfrm>
            <a:off x="6496050" y="2543175"/>
            <a:ext cx="50863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После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запуска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606D485-EABD-4139-862C-134E591FD989}"/>
              </a:ext>
            </a:extLst>
          </p:cNvPr>
          <p:cNvSpPr>
            <a:spLocks noGrp="1"/>
          </p:cNvSpPr>
          <p:nvPr/>
        </p:nvSpPr>
        <p:spPr>
          <a:xfrm>
            <a:off x="6496050" y="3057525"/>
            <a:ext cx="50863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400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readinessProbe</a:t>
            </a:r>
            <a:r>
              <a:rPr sz="24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 FAIL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CE6BD92-529E-44BB-A40E-331B60E7DF10}"/>
              </a:ext>
            </a:extLst>
          </p:cNvPr>
          <p:cNvSpPr>
            <a:spLocks noGrp="1"/>
          </p:cNvSpPr>
          <p:nvPr/>
        </p:nvSpPr>
        <p:spPr>
          <a:xfrm>
            <a:off x="6589569" y="3651539"/>
            <a:ext cx="468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9B53C76-6B0D-42AC-93B0-F947A01239CB}"/>
              </a:ext>
            </a:extLst>
          </p:cNvPr>
          <p:cNvSpPr>
            <a:spLocks noGrp="1"/>
          </p:cNvSpPr>
          <p:nvPr/>
        </p:nvSpPr>
        <p:spPr>
          <a:xfrm>
            <a:off x="6496050" y="3781425"/>
            <a:ext cx="50863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Pod получает Ready=false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21050-73BB-40D9-9597-9E77FBFA05A8}"/>
              </a:ext>
            </a:extLst>
          </p:cNvPr>
          <p:cNvSpPr>
            <a:spLocks noGrp="1"/>
          </p:cNvSpPr>
          <p:nvPr/>
        </p:nvSpPr>
        <p:spPr>
          <a:xfrm>
            <a:off x="6496050" y="4200525"/>
            <a:ext cx="5086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Service не отправляет трафик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5403B58-107C-4EAA-9CE3-083F02FB9A24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Одна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сетевая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проблема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даёт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разные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симптомы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E519032-2F71-472D-9F24-2DC04BC8953C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5E84F6-3D05-4DEF-827F-8EF305932AE3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28/60</a:t>
            </a:r>
          </a:p>
        </p:txBody>
      </p:sp>
    </p:spTree>
    <p:extLst>
      <p:ext uri="{BB962C8B-B14F-4D97-AF65-F5344CB8AC3E}">
        <p14:creationId xmlns:p14="http://schemas.microsoft.com/office/powerpoint/2010/main" val="91288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E6C04C8-3E4D-41FA-83DC-F0C0E373A8B9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Ручной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curl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покрывает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конфигурацию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целиком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2871AE-D5F1-4B4F-A82D-3F099CD3D5F1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Ноутбук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3E994C-2E32-4B02-ACB6-479F76F52012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через</a:t>
            </a:r>
            <a:r>
              <a:rPr sz="16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VPN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0461291-1684-455B-9E3C-F4BCDC305F43}"/>
              </a:ext>
            </a:extLst>
          </p:cNvPr>
          <p:cNvSpPr>
            <a:spLocks noGrp="1"/>
          </p:cNvSpPr>
          <p:nvPr/>
        </p:nvSpPr>
        <p:spPr>
          <a:xfrm>
            <a:off x="1276350" y="2514600"/>
            <a:ext cx="17145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A552E3CB-096C-490A-8939-7F54874D0A30}"/>
              </a:ext>
            </a:extLst>
          </p:cNvPr>
          <p:cNvSpPr>
            <a:spLocks noGrp="1"/>
          </p:cNvSpPr>
          <p:nvPr/>
        </p:nvSpPr>
        <p:spPr>
          <a:xfrm>
            <a:off x="2943225" y="2403158"/>
            <a:ext cx="342900" cy="222885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0BB277-EBE6-4B90-BE24-D1423EC060A2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3048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00" b="1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20141B-2B8B-40B8-80F0-B812D2F866A7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3048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sz="2400" b="1" dirty="0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200 OK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C0C7A66-099D-494B-AC5A-C1AF1138A074}"/>
              </a:ext>
            </a:extLst>
          </p:cNvPr>
          <p:cNvSpPr>
            <a:spLocks noGrp="1"/>
          </p:cNvSpPr>
          <p:nvPr/>
        </p:nvSpPr>
        <p:spPr>
          <a:xfrm>
            <a:off x="3962400" y="1571625"/>
            <a:ext cx="0" cy="198120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EF3050-2A35-436C-94AA-1F42C3FD90F0}"/>
              </a:ext>
            </a:extLst>
          </p:cNvPr>
          <p:cNvSpPr>
            <a:spLocks noGrp="1"/>
          </p:cNvSpPr>
          <p:nvPr/>
        </p:nvSpPr>
        <p:spPr>
          <a:xfrm>
            <a:off x="4267200" y="154305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CI runner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D6E6CC5-AF49-4AB3-A857-4E329E798CE0}"/>
              </a:ext>
            </a:extLst>
          </p:cNvPr>
          <p:cNvSpPr>
            <a:spLocks noGrp="1"/>
          </p:cNvSpPr>
          <p:nvPr/>
        </p:nvSpPr>
        <p:spPr>
          <a:xfrm>
            <a:off x="4267200" y="1943100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6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маршрут CI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BD6FFE9-AD6D-42D1-A695-5CD552054964}"/>
              </a:ext>
            </a:extLst>
          </p:cNvPr>
          <p:cNvSpPr>
            <a:spLocks noGrp="1"/>
          </p:cNvSpPr>
          <p:nvPr/>
        </p:nvSpPr>
        <p:spPr>
          <a:xfrm>
            <a:off x="4933950" y="2514600"/>
            <a:ext cx="17145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2" name="Стрелка вправо 11">
            <a:extLst>
              <a:ext uri="{FF2B5EF4-FFF2-40B4-BE49-F238E27FC236}">
                <a16:creationId xmlns:a16="http://schemas.microsoft.com/office/drawing/2014/main" id="{8F243390-1725-4BF8-B1E0-1A3364AD7B36}"/>
              </a:ext>
            </a:extLst>
          </p:cNvPr>
          <p:cNvSpPr>
            <a:spLocks noGrp="1"/>
          </p:cNvSpPr>
          <p:nvPr/>
        </p:nvSpPr>
        <p:spPr>
          <a:xfrm>
            <a:off x="6600825" y="2403158"/>
            <a:ext cx="342900" cy="222885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95E3F0F-A957-41DF-8BD1-C7AF61369A33}"/>
              </a:ext>
            </a:extLst>
          </p:cNvPr>
          <p:cNvSpPr>
            <a:spLocks noGrp="1"/>
          </p:cNvSpPr>
          <p:nvPr/>
        </p:nvSpPr>
        <p:spPr>
          <a:xfrm>
            <a:off x="4267200" y="2686050"/>
            <a:ext cx="3048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00" b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04D37FA-C134-43E5-B6CB-DFBD04F738B2}"/>
              </a:ext>
            </a:extLst>
          </p:cNvPr>
          <p:cNvSpPr>
            <a:spLocks noGrp="1"/>
          </p:cNvSpPr>
          <p:nvPr/>
        </p:nvSpPr>
        <p:spPr>
          <a:xfrm>
            <a:off x="4267200" y="3086100"/>
            <a:ext cx="3048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4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timeout</a:t>
            </a:r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680A2BE-9779-4610-BF1E-0999E7E4D354}"/>
              </a:ext>
            </a:extLst>
          </p:cNvPr>
          <p:cNvSpPr>
            <a:spLocks noGrp="1"/>
          </p:cNvSpPr>
          <p:nvPr/>
        </p:nvSpPr>
        <p:spPr>
          <a:xfrm>
            <a:off x="7620000" y="1571625"/>
            <a:ext cx="0" cy="198120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10F0FFD-CF97-4827-97E0-FDA44708BEF3}"/>
              </a:ext>
            </a:extLst>
          </p:cNvPr>
          <p:cNvSpPr>
            <a:spLocks noGrp="1"/>
          </p:cNvSpPr>
          <p:nvPr/>
        </p:nvSpPr>
        <p:spPr>
          <a:xfrm>
            <a:off x="7924800" y="154305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Стенд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21FA081-1119-4385-BED1-3A1388E0B856}"/>
              </a:ext>
            </a:extLst>
          </p:cNvPr>
          <p:cNvSpPr>
            <a:spLocks noGrp="1"/>
          </p:cNvSpPr>
          <p:nvPr/>
        </p:nvSpPr>
        <p:spPr>
          <a:xfrm>
            <a:off x="7924800" y="1943100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6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одна точка</a:t>
            </a:r>
          </a:p>
        </p:txBody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BD9DF4D-0FFB-4BFC-AFD6-B1E502905B4A}"/>
              </a:ext>
            </a:extLst>
          </p:cNvPr>
          <p:cNvSpPr>
            <a:spLocks noGrp="1"/>
          </p:cNvSpPr>
          <p:nvPr/>
        </p:nvSpPr>
        <p:spPr>
          <a:xfrm>
            <a:off x="8591550" y="2514600"/>
            <a:ext cx="17145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9" name="Стрелка вправо 18">
            <a:extLst>
              <a:ext uri="{FF2B5EF4-FFF2-40B4-BE49-F238E27FC236}">
                <a16:creationId xmlns:a16="http://schemas.microsoft.com/office/drawing/2014/main" id="{B67EF0A3-B496-4E20-9C54-EB6E66589748}"/>
              </a:ext>
            </a:extLst>
          </p:cNvPr>
          <p:cNvSpPr>
            <a:spLocks noGrp="1"/>
          </p:cNvSpPr>
          <p:nvPr/>
        </p:nvSpPr>
        <p:spPr>
          <a:xfrm>
            <a:off x="10258425" y="2403158"/>
            <a:ext cx="342900" cy="222885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734C710-E23A-436B-90E2-7DA7873DA703}"/>
              </a:ext>
            </a:extLst>
          </p:cNvPr>
          <p:cNvSpPr>
            <a:spLocks noGrp="1"/>
          </p:cNvSpPr>
          <p:nvPr/>
        </p:nvSpPr>
        <p:spPr>
          <a:xfrm>
            <a:off x="7924800" y="2686050"/>
            <a:ext cx="3048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00" b="1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CFB7CFD-07A8-4F2F-8BF8-F0D135F5D284}"/>
              </a:ext>
            </a:extLst>
          </p:cNvPr>
          <p:cNvSpPr>
            <a:spLocks noGrp="1"/>
          </p:cNvSpPr>
          <p:nvPr/>
        </p:nvSpPr>
        <p:spPr>
          <a:xfrm>
            <a:off x="7924800" y="3086100"/>
            <a:ext cx="3048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sz="2400" b="1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200 OK</a:t>
            </a:r>
          </a:p>
        </p:txBody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9F62D41-7776-4773-8D7A-A8577752818C}"/>
              </a:ext>
            </a:extLst>
          </p:cNvPr>
          <p:cNvSpPr>
            <a:spLocks noGrp="1"/>
          </p:cNvSpPr>
          <p:nvPr/>
        </p:nvSpPr>
        <p:spPr>
          <a:xfrm>
            <a:off x="609600" y="3796937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30710B7-18DB-4480-8754-9408A68B6118}"/>
              </a:ext>
            </a:extLst>
          </p:cNvPr>
          <p:cNvSpPr>
            <a:spLocks noGrp="1"/>
          </p:cNvSpPr>
          <p:nvPr/>
        </p:nvSpPr>
        <p:spPr>
          <a:xfrm>
            <a:off x="609600" y="3944133"/>
            <a:ext cx="5000625" cy="73866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spAutoFit/>
          </a:bodyPr>
          <a:lstStyle/>
          <a:p>
            <a:pPr algn="l">
              <a:defRPr sz="23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Даже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стенде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можно</a:t>
            </a:r>
            <a:br>
              <a:rPr lang="ru-RU"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проверить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всё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27E2BF3-C691-4274-818D-785637751661}"/>
              </a:ext>
            </a:extLst>
          </p:cNvPr>
          <p:cNvSpPr>
            <a:spLocks noGrp="1"/>
          </p:cNvSpPr>
          <p:nvPr/>
        </p:nvSpPr>
        <p:spPr>
          <a:xfrm>
            <a:off x="6477000" y="3970565"/>
            <a:ext cx="23812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✓  API:443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316E904-5FC4-4901-875E-3017401522F4}"/>
              </a:ext>
            </a:extLst>
          </p:cNvPr>
          <p:cNvSpPr>
            <a:spLocks noGrp="1"/>
          </p:cNvSpPr>
          <p:nvPr/>
        </p:nvSpPr>
        <p:spPr>
          <a:xfrm>
            <a:off x="6477000" y="4322990"/>
            <a:ext cx="23812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?  Cache:6379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472362D-2B79-4511-95D2-2524AA3928BE}"/>
              </a:ext>
            </a:extLst>
          </p:cNvPr>
          <p:cNvSpPr>
            <a:spLocks noGrp="1"/>
          </p:cNvSpPr>
          <p:nvPr/>
        </p:nvSpPr>
        <p:spPr>
          <a:xfrm>
            <a:off x="8972550" y="3970565"/>
            <a:ext cx="26098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?  Storage:9042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A5CFBF6-CDED-47C4-A46D-CE041AC40E9C}"/>
              </a:ext>
            </a:extLst>
          </p:cNvPr>
          <p:cNvSpPr>
            <a:spLocks noGrp="1"/>
          </p:cNvSpPr>
          <p:nvPr/>
        </p:nvSpPr>
        <p:spPr>
          <a:xfrm>
            <a:off x="8972550" y="4322990"/>
            <a:ext cx="26098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?  </a:t>
            </a:r>
            <a:r>
              <a:rPr b="1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Новый</a:t>
            </a:r>
            <a:r>
              <a:rPr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 </a:t>
            </a:r>
            <a:r>
              <a:rPr b="1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адрес</a:t>
            </a:r>
            <a:endParaRPr b="1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0DCD395-349E-461B-ACD8-2B45A0E61400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Ручная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проверка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подтверждает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выбранный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маршрут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выбранную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цель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4EE93C5-F8E0-480C-9C71-3FA586B1E31D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FAFDAFB-35BA-4923-9B59-0A1E7D437732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29/60</a:t>
            </a:r>
          </a:p>
        </p:txBody>
      </p:sp>
    </p:spTree>
    <p:extLst>
      <p:ext uri="{BB962C8B-B14F-4D97-AF65-F5344CB8AC3E}">
        <p14:creationId xmlns:p14="http://schemas.microsoft.com/office/powerpoint/2010/main" val="851843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D119974-2C7B-4A48-948C-7EF2379FD795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Проверяем маршрут до deploy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487B85F-223B-45AA-8196-A1460B474884}"/>
              </a:ext>
            </a:extLst>
          </p:cNvPr>
          <p:cNvSpPr>
            <a:spLocks noGrp="1"/>
          </p:cNvSpPr>
          <p:nvPr/>
        </p:nvSpPr>
        <p:spPr>
          <a:xfrm>
            <a:off x="609600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02E7AB-2708-40C0-A025-1BCDD4DC684B}"/>
              </a:ext>
            </a:extLst>
          </p:cNvPr>
          <p:cNvSpPr>
            <a:spLocks noGrp="1"/>
          </p:cNvSpPr>
          <p:nvPr/>
        </p:nvSpPr>
        <p:spPr>
          <a:xfrm>
            <a:off x="685800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Итоговые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манифесты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Стрелка вправо 3">
            <a:extLst>
              <a:ext uri="{FF2B5EF4-FFF2-40B4-BE49-F238E27FC236}">
                <a16:creationId xmlns:a16="http://schemas.microsoft.com/office/drawing/2014/main" id="{B9E40633-F0BC-4A98-B219-2660C776732F}"/>
              </a:ext>
            </a:extLst>
          </p:cNvPr>
          <p:cNvSpPr>
            <a:spLocks noGrp="1"/>
          </p:cNvSpPr>
          <p:nvPr/>
        </p:nvSpPr>
        <p:spPr>
          <a:xfrm>
            <a:off x="2967038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1C626FF-77F1-436D-9797-D4ADAAB506A6}"/>
              </a:ext>
            </a:extLst>
          </p:cNvPr>
          <p:cNvSpPr>
            <a:spLocks noGrp="1"/>
          </p:cNvSpPr>
          <p:nvPr/>
        </p:nvSpPr>
        <p:spPr>
          <a:xfrm>
            <a:off x="3509963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594F9A-89BA-4AC8-8E82-4E827CE97923}"/>
              </a:ext>
            </a:extLst>
          </p:cNvPr>
          <p:cNvSpPr>
            <a:spLocks noGrp="1"/>
          </p:cNvSpPr>
          <p:nvPr/>
        </p:nvSpPr>
        <p:spPr>
          <a:xfrm>
            <a:off x="3586163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URL и IP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 портами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1C844C8E-FE6A-4416-940D-41CC2F7125DE}"/>
              </a:ext>
            </a:extLst>
          </p:cNvPr>
          <p:cNvSpPr>
            <a:spLocks noGrp="1"/>
          </p:cNvSpPr>
          <p:nvPr/>
        </p:nvSpPr>
        <p:spPr>
          <a:xfrm>
            <a:off x="5867400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39B1C66F-8401-4EFB-B116-23EFB4B60947}"/>
              </a:ext>
            </a:extLst>
          </p:cNvPr>
          <p:cNvSpPr>
            <a:spLocks noGrp="1"/>
          </p:cNvSpPr>
          <p:nvPr/>
        </p:nvSpPr>
        <p:spPr>
          <a:xfrm>
            <a:off x="6410325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B0DA99-072C-4ECE-B407-5E128ED1FCEC}"/>
              </a:ext>
            </a:extLst>
          </p:cNvPr>
          <p:cNvSpPr>
            <a:spLocks noGrp="1"/>
          </p:cNvSpPr>
          <p:nvPr/>
        </p:nvSpPr>
        <p:spPr>
          <a:xfrm>
            <a:off x="6486525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TCP со всех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worker-нод</a:t>
            </a:r>
          </a:p>
        </p:txBody>
      </p:sp>
      <p:sp>
        <p:nvSpPr>
          <p:cNvPr id="10" name="Стрелка вправо 9">
            <a:extLst>
              <a:ext uri="{FF2B5EF4-FFF2-40B4-BE49-F238E27FC236}">
                <a16:creationId xmlns:a16="http://schemas.microsoft.com/office/drawing/2014/main" id="{C46F3065-16E8-445A-BFEE-CFEBADCAB1E6}"/>
              </a:ext>
            </a:extLst>
          </p:cNvPr>
          <p:cNvSpPr>
            <a:spLocks noGrp="1"/>
          </p:cNvSpPr>
          <p:nvPr/>
        </p:nvSpPr>
        <p:spPr>
          <a:xfrm>
            <a:off x="8767763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854CA91-438B-4588-B8DF-D0DC3E15B596}"/>
              </a:ext>
            </a:extLst>
          </p:cNvPr>
          <p:cNvSpPr>
            <a:spLocks noGrp="1"/>
          </p:cNvSpPr>
          <p:nvPr/>
        </p:nvSpPr>
        <p:spPr>
          <a:xfrm>
            <a:off x="9310688" y="2457450"/>
            <a:ext cx="2271713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511ADC5-C49E-483A-8603-283F8544B16A}"/>
              </a:ext>
            </a:extLst>
          </p:cNvPr>
          <p:cNvSpPr>
            <a:spLocks noGrp="1"/>
          </p:cNvSpPr>
          <p:nvPr/>
        </p:nvSpPr>
        <p:spPr>
          <a:xfrm>
            <a:off x="9386888" y="2505075"/>
            <a:ext cx="2119313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CI PASS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или FAIL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DCE2F97-7121-4FD1-9C9E-FAB94ED94990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Одна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недоступная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нода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блокирует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CI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A37AB4F-2E01-4295-973F-B41698029368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B3D5E27-69B5-4328-9837-E7039633B31A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30/60</a:t>
            </a:r>
          </a:p>
        </p:txBody>
      </p:sp>
    </p:spTree>
    <p:extLst>
      <p:ext uri="{BB962C8B-B14F-4D97-AF65-F5344CB8AC3E}">
        <p14:creationId xmlns:p14="http://schemas.microsoft.com/office/powerpoint/2010/main" val="11706738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D31106A-6E1B-437D-8265-EDBF58E1A9C7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Маршрут сетевой проверки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87A2F110-63D2-47A5-A106-641798646D62}"/>
              </a:ext>
            </a:extLst>
          </p:cNvPr>
          <p:cNvSpPr>
            <a:spLocks noGrp="1"/>
          </p:cNvSpPr>
          <p:nvPr/>
        </p:nvSpPr>
        <p:spPr>
          <a:xfrm>
            <a:off x="5983850" y="2171700"/>
            <a:ext cx="3695700" cy="1495425"/>
          </a:xfrm>
          <a:prstGeom prst="roundRect">
            <a:avLst/>
          </a:prstGeom>
          <a:noFill/>
          <a:ln w="11430">
            <a:solidFill>
              <a:srgbClr val="4D83FA">
                <a:alpha val="40000"/>
              </a:srgbClr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F24BFD-6759-4F2B-9A4B-9EF74B2FF5A0}"/>
              </a:ext>
            </a:extLst>
          </p:cNvPr>
          <p:cNvSpPr>
            <a:spLocks noGrp="1"/>
          </p:cNvSpPr>
          <p:nvPr/>
        </p:nvSpPr>
        <p:spPr>
          <a:xfrm>
            <a:off x="5983851" y="1628775"/>
            <a:ext cx="36957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2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3A60CD3-5FB0-443D-B6E4-E9F7D403418B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1504950" cy="8572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783298-63E3-4DE6-B210-970F66DAC659}"/>
              </a:ext>
            </a:extLst>
          </p:cNvPr>
          <p:cNvSpPr>
            <a:spLocks noGrp="1"/>
          </p:cNvSpPr>
          <p:nvPr/>
        </p:nvSpPr>
        <p:spPr>
          <a:xfrm>
            <a:off x="68580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30C28499-AF00-46BF-850B-724E48D9DAA7}"/>
              </a:ext>
            </a:extLst>
          </p:cNvPr>
          <p:cNvSpPr>
            <a:spLocks noGrp="1"/>
          </p:cNvSpPr>
          <p:nvPr/>
        </p:nvSpPr>
        <p:spPr>
          <a:xfrm>
            <a:off x="216217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5A8D651-1A3B-4BA1-947A-0B4AD42D4B4C}"/>
              </a:ext>
            </a:extLst>
          </p:cNvPr>
          <p:cNvSpPr>
            <a:spLocks noGrp="1"/>
          </p:cNvSpPr>
          <p:nvPr/>
        </p:nvSpPr>
        <p:spPr>
          <a:xfrm>
            <a:off x="2457450" y="2495550"/>
            <a:ext cx="1504950" cy="8572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BA7C2B3-7ACB-4D64-9298-F66EB8C9F618}"/>
              </a:ext>
            </a:extLst>
          </p:cNvPr>
          <p:cNvSpPr>
            <a:spLocks noGrp="1"/>
          </p:cNvSpPr>
          <p:nvPr/>
        </p:nvSpPr>
        <p:spPr>
          <a:xfrm>
            <a:off x="253365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Адрес</a:t>
            </a:r>
          </a:p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 порт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74C51D9E-EC3F-4DFD-AC4A-45BB6BAD35D4}"/>
              </a:ext>
            </a:extLst>
          </p:cNvPr>
          <p:cNvSpPr>
            <a:spLocks noGrp="1"/>
          </p:cNvSpPr>
          <p:nvPr/>
        </p:nvSpPr>
        <p:spPr>
          <a:xfrm>
            <a:off x="401002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AE8EE7E-3CFF-4C9A-AD35-E5D6251E7ED3}"/>
              </a:ext>
            </a:extLst>
          </p:cNvPr>
          <p:cNvSpPr>
            <a:spLocks noGrp="1"/>
          </p:cNvSpPr>
          <p:nvPr/>
        </p:nvSpPr>
        <p:spPr>
          <a:xfrm>
            <a:off x="4305300" y="2495550"/>
            <a:ext cx="1504950" cy="8572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A033A92-4A53-4D58-BFF6-261B9B95AC2A}"/>
              </a:ext>
            </a:extLst>
          </p:cNvPr>
          <p:cNvSpPr>
            <a:spLocks noGrp="1"/>
          </p:cNvSpPr>
          <p:nvPr/>
        </p:nvSpPr>
        <p:spPr>
          <a:xfrm>
            <a:off x="438150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CI</a:t>
            </a:r>
          </a:p>
        </p:txBody>
      </p:sp>
      <p:sp>
        <p:nvSpPr>
          <p:cNvPr id="12" name="Стрелка вправо 11">
            <a:extLst>
              <a:ext uri="{FF2B5EF4-FFF2-40B4-BE49-F238E27FC236}">
                <a16:creationId xmlns:a16="http://schemas.microsoft.com/office/drawing/2014/main" id="{BC637FCA-A6AC-48A4-A941-441737D23CAE}"/>
              </a:ext>
            </a:extLst>
          </p:cNvPr>
          <p:cNvSpPr>
            <a:spLocks noGrp="1"/>
          </p:cNvSpPr>
          <p:nvPr/>
        </p:nvSpPr>
        <p:spPr>
          <a:xfrm>
            <a:off x="585787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3C383278-E81D-4E3D-9512-D24B06BD2AEA}"/>
              </a:ext>
            </a:extLst>
          </p:cNvPr>
          <p:cNvSpPr>
            <a:spLocks noGrp="1"/>
          </p:cNvSpPr>
          <p:nvPr/>
        </p:nvSpPr>
        <p:spPr>
          <a:xfrm>
            <a:off x="6153150" y="2495550"/>
            <a:ext cx="1504950" cy="8572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3811FC-0AE1-42A8-B054-8045A26C820B}"/>
              </a:ext>
            </a:extLst>
          </p:cNvPr>
          <p:cNvSpPr>
            <a:spLocks noGrp="1"/>
          </p:cNvSpPr>
          <p:nvPr/>
        </p:nvSpPr>
        <p:spPr>
          <a:xfrm>
            <a:off x="622935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Сервис</a:t>
            </a:r>
          </a:p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checker</a:t>
            </a:r>
          </a:p>
        </p:txBody>
      </p:sp>
      <p:sp>
        <p:nvSpPr>
          <p:cNvPr id="15" name="Стрелка вправо 14">
            <a:extLst>
              <a:ext uri="{FF2B5EF4-FFF2-40B4-BE49-F238E27FC236}">
                <a16:creationId xmlns:a16="http://schemas.microsoft.com/office/drawing/2014/main" id="{9DBF10FE-9820-4B4A-B975-6D67AEAFA758}"/>
              </a:ext>
            </a:extLst>
          </p:cNvPr>
          <p:cNvSpPr>
            <a:spLocks noGrp="1"/>
          </p:cNvSpPr>
          <p:nvPr/>
        </p:nvSpPr>
        <p:spPr>
          <a:xfrm>
            <a:off x="770572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648A2795-B407-4BFB-BCA4-1FF1E8EA9704}"/>
              </a:ext>
            </a:extLst>
          </p:cNvPr>
          <p:cNvSpPr>
            <a:spLocks noGrp="1"/>
          </p:cNvSpPr>
          <p:nvPr/>
        </p:nvSpPr>
        <p:spPr>
          <a:xfrm>
            <a:off x="8001000" y="2495550"/>
            <a:ext cx="1504950" cy="8572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7024EF4-6882-4BBB-9B0C-02AEF15411D6}"/>
              </a:ext>
            </a:extLst>
          </p:cNvPr>
          <p:cNvSpPr>
            <a:spLocks noGrp="1"/>
          </p:cNvSpPr>
          <p:nvPr/>
        </p:nvSpPr>
        <p:spPr>
          <a:xfrm>
            <a:off x="8010253" y="2543175"/>
            <a:ext cx="1486444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Blackbox</a:t>
            </a:r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69F801BE-3AB5-41A0-ADF6-0AEBD14126F4}"/>
              </a:ext>
            </a:extLst>
          </p:cNvPr>
          <p:cNvSpPr>
            <a:spLocks noGrp="1"/>
          </p:cNvSpPr>
          <p:nvPr/>
        </p:nvSpPr>
        <p:spPr>
          <a:xfrm>
            <a:off x="955357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5BA1A5ED-5AF6-421B-9600-3CF3DDB8A933}"/>
              </a:ext>
            </a:extLst>
          </p:cNvPr>
          <p:cNvSpPr>
            <a:spLocks noGrp="1"/>
          </p:cNvSpPr>
          <p:nvPr/>
        </p:nvSpPr>
        <p:spPr>
          <a:xfrm>
            <a:off x="9848850" y="2495550"/>
            <a:ext cx="1504950" cy="8572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D46F4A8-12A3-4B3B-BE50-FBD829FD97DF}"/>
              </a:ext>
            </a:extLst>
          </p:cNvPr>
          <p:cNvSpPr>
            <a:spLocks noGrp="1"/>
          </p:cNvSpPr>
          <p:nvPr/>
        </p:nvSpPr>
        <p:spPr>
          <a:xfrm>
            <a:off x="992505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Адрес</a:t>
            </a:r>
          </a:p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5A7C9FB-8108-479E-9FFC-15470AFF2B9E}"/>
              </a:ext>
            </a:extLst>
          </p:cNvPr>
          <p:cNvSpPr>
            <a:spLocks noGrp="1"/>
          </p:cNvSpPr>
          <p:nvPr/>
        </p:nvSpPr>
        <p:spPr>
          <a:xfrm>
            <a:off x="4162425" y="3876675"/>
            <a:ext cx="3429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API-запрос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8C7364-657C-4511-884A-33204201172F}"/>
              </a:ext>
            </a:extLst>
          </p:cNvPr>
          <p:cNvSpPr>
            <a:spLocks noGrp="1"/>
          </p:cNvSpPr>
          <p:nvPr/>
        </p:nvSpPr>
        <p:spPr>
          <a:xfrm>
            <a:off x="8991600" y="3876675"/>
            <a:ext cx="2571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TCP-проба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A9B2D77-B4FC-4E15-AC40-A169A7555A06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B196432-DA4F-425A-8D1A-EBC49448A9FB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31/60</a:t>
            </a:r>
          </a:p>
        </p:txBody>
      </p:sp>
    </p:spTree>
    <p:extLst>
      <p:ext uri="{BB962C8B-B14F-4D97-AF65-F5344CB8AC3E}">
        <p14:creationId xmlns:p14="http://schemas.microsoft.com/office/powerpoint/2010/main" val="1500765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41E03C7-8C36-4445-82C1-0C24895726C9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Какие адреса находит проверка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DBE2C9C-4F1C-455A-91FB-A4927CC8A855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685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Запись</a:t>
            </a:r>
            <a:r>
              <a:rPr sz="2100" b="1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</a:t>
            </a:r>
            <a:r>
              <a:rPr sz="2100" b="1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конфигурации</a:t>
            </a:r>
            <a:endParaRPr sz="2100" b="1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A7C2D25-1FAF-4E70-9E3F-4CE59D89BE69}"/>
              </a:ext>
            </a:extLst>
          </p:cNvPr>
          <p:cNvSpPr>
            <a:spLocks noGrp="1"/>
          </p:cNvSpPr>
          <p:nvPr/>
        </p:nvSpPr>
        <p:spPr>
          <a:xfrm>
            <a:off x="6959600" y="1543050"/>
            <a:ext cx="33909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Цель TCP-проверки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EBCCEB-BA0E-4BEE-AB30-5DC27B514E5E}"/>
              </a:ext>
            </a:extLst>
          </p:cNvPr>
          <p:cNvSpPr>
            <a:spLocks noGrp="1"/>
          </p:cNvSpPr>
          <p:nvPr/>
        </p:nvSpPr>
        <p:spPr>
          <a:xfrm>
            <a:off x="609600" y="2028825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https://</a:t>
            </a:r>
            <a:r>
              <a:rPr sz="165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api.example.net</a:t>
            </a:r>
            <a:r>
              <a:rPr sz="165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/v2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B5793662-BB4C-4700-9C6A-B1A6622235F8}"/>
              </a:ext>
            </a:extLst>
          </p:cNvPr>
          <p:cNvSpPr>
            <a:spLocks noGrp="1"/>
          </p:cNvSpPr>
          <p:nvPr/>
        </p:nvSpPr>
        <p:spPr>
          <a:xfrm>
            <a:off x="6005945" y="2092166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229447-33D0-4CA8-A9B3-F7AD75B1301C}"/>
              </a:ext>
            </a:extLst>
          </p:cNvPr>
          <p:cNvSpPr>
            <a:spLocks noGrp="1"/>
          </p:cNvSpPr>
          <p:nvPr/>
        </p:nvSpPr>
        <p:spPr>
          <a:xfrm>
            <a:off x="6959600" y="2028825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3ED7C35-6165-4F8E-8FA3-5C2659C35BE4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http://</a:t>
            </a:r>
            <a:r>
              <a:rPr sz="165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legacy.example.net</a:t>
            </a:r>
            <a:r>
              <a:rPr sz="165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/status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7E25DCC5-1A78-44B5-B3C5-948D01E30C6A}"/>
              </a:ext>
            </a:extLst>
          </p:cNvPr>
          <p:cNvSpPr>
            <a:spLocks noGrp="1"/>
          </p:cNvSpPr>
          <p:nvPr/>
        </p:nvSpPr>
        <p:spPr>
          <a:xfrm>
            <a:off x="6005945" y="2539841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FA20ED-6510-490D-88AE-3F59BA5CD71B}"/>
              </a:ext>
            </a:extLst>
          </p:cNvPr>
          <p:cNvSpPr>
            <a:spLocks noGrp="1"/>
          </p:cNvSpPr>
          <p:nvPr/>
        </p:nvSpPr>
        <p:spPr>
          <a:xfrm>
            <a:off x="6959600" y="2476500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legacy.example.net:80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0849B5-F119-4F9B-B36C-F42A58F77E7D}"/>
              </a:ext>
            </a:extLst>
          </p:cNvPr>
          <p:cNvSpPr>
            <a:spLocks noGrp="1"/>
          </p:cNvSpPr>
          <p:nvPr/>
        </p:nvSpPr>
        <p:spPr>
          <a:xfrm>
            <a:off x="609600" y="2924175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https://api.example.net:8443/v1</a:t>
            </a: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9874F3F8-3143-44E2-B46D-EF88443475D3}"/>
              </a:ext>
            </a:extLst>
          </p:cNvPr>
          <p:cNvSpPr>
            <a:spLocks noGrp="1"/>
          </p:cNvSpPr>
          <p:nvPr/>
        </p:nvSpPr>
        <p:spPr>
          <a:xfrm>
            <a:off x="6005945" y="2987516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7FE0FEA-DAE9-4C15-92B3-A6A9514FD987}"/>
              </a:ext>
            </a:extLst>
          </p:cNvPr>
          <p:cNvSpPr>
            <a:spLocks noGrp="1"/>
          </p:cNvSpPr>
          <p:nvPr/>
        </p:nvSpPr>
        <p:spPr>
          <a:xfrm>
            <a:off x="6959600" y="2924175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api.example.net:8443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88D7C68-7BE3-4A46-8F01-268D4E2A08B8}"/>
              </a:ext>
            </a:extLst>
          </p:cNvPr>
          <p:cNvSpPr>
            <a:spLocks noGrp="1"/>
          </p:cNvSpPr>
          <p:nvPr/>
        </p:nvSpPr>
        <p:spPr>
          <a:xfrm>
            <a:off x="609600" y="3371850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cache.example.net:6379</a:t>
            </a:r>
          </a:p>
        </p:txBody>
      </p:sp>
      <p:sp>
        <p:nvSpPr>
          <p:cNvPr id="14" name="Стрелка вправо 13">
            <a:extLst>
              <a:ext uri="{FF2B5EF4-FFF2-40B4-BE49-F238E27FC236}">
                <a16:creationId xmlns:a16="http://schemas.microsoft.com/office/drawing/2014/main" id="{D1F04895-582D-46DD-A61B-112EE69944D1}"/>
              </a:ext>
            </a:extLst>
          </p:cNvPr>
          <p:cNvSpPr>
            <a:spLocks noGrp="1"/>
          </p:cNvSpPr>
          <p:nvPr/>
        </p:nvSpPr>
        <p:spPr>
          <a:xfrm>
            <a:off x="6005945" y="3435191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C6C8A7C-972F-4680-BFA1-04F491CFA3D0}"/>
              </a:ext>
            </a:extLst>
          </p:cNvPr>
          <p:cNvSpPr>
            <a:spLocks noGrp="1"/>
          </p:cNvSpPr>
          <p:nvPr/>
        </p:nvSpPr>
        <p:spPr>
          <a:xfrm>
            <a:off x="6959600" y="3371850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cache.example.net:6379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C4B8417-32EE-4E06-8F42-7420BCE48144}"/>
              </a:ext>
            </a:extLst>
          </p:cNvPr>
          <p:cNvSpPr>
            <a:spLocks noGrp="1"/>
          </p:cNvSpPr>
          <p:nvPr/>
        </p:nvSpPr>
        <p:spPr>
          <a:xfrm>
            <a:off x="609600" y="3819525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192.0.2.20:9042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ABB58EE4-F716-494C-8898-1AD19151FC15}"/>
              </a:ext>
            </a:extLst>
          </p:cNvPr>
          <p:cNvSpPr>
            <a:spLocks noGrp="1"/>
          </p:cNvSpPr>
          <p:nvPr/>
        </p:nvSpPr>
        <p:spPr>
          <a:xfrm>
            <a:off x="6005945" y="3882866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25FCE0C-A950-4DA5-A7EA-3BA2ED15CB15}"/>
              </a:ext>
            </a:extLst>
          </p:cNvPr>
          <p:cNvSpPr>
            <a:spLocks noGrp="1"/>
          </p:cNvSpPr>
          <p:nvPr/>
        </p:nvSpPr>
        <p:spPr>
          <a:xfrm>
            <a:off x="6959600" y="3819525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192.0.2.20:9042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E969567-BDBD-4C4F-A0CC-ABD2B586FADF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kafka-a:9092,kafka-b:9092</a:t>
            </a: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id="{CE2F0E86-D002-4414-BED3-AB848DBBFF52}"/>
              </a:ext>
            </a:extLst>
          </p:cNvPr>
          <p:cNvSpPr>
            <a:spLocks noGrp="1"/>
          </p:cNvSpPr>
          <p:nvPr/>
        </p:nvSpPr>
        <p:spPr>
          <a:xfrm>
            <a:off x="6005945" y="4330541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726B62F-777B-4D9F-8C38-6B0655F5DA34}"/>
              </a:ext>
            </a:extLst>
          </p:cNvPr>
          <p:cNvSpPr>
            <a:spLocks noGrp="1"/>
          </p:cNvSpPr>
          <p:nvPr/>
        </p:nvSpPr>
        <p:spPr>
          <a:xfrm>
            <a:off x="6959600" y="4267200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две цели :9092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FA6B30A-6CFF-410B-B092-C304E88C6C39}"/>
              </a:ext>
            </a:extLst>
          </p:cNvPr>
          <p:cNvSpPr>
            <a:spLocks noGrp="1"/>
          </p:cNvSpPr>
          <p:nvPr/>
        </p:nvSpPr>
        <p:spPr>
          <a:xfrm>
            <a:off x="609600" y="4714875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jdbc:postgresql://db.example.net:5432/app</a:t>
            </a:r>
          </a:p>
        </p:txBody>
      </p:sp>
      <p:sp>
        <p:nvSpPr>
          <p:cNvPr id="23" name="Стрелка вправо 22">
            <a:extLst>
              <a:ext uri="{FF2B5EF4-FFF2-40B4-BE49-F238E27FC236}">
                <a16:creationId xmlns:a16="http://schemas.microsoft.com/office/drawing/2014/main" id="{C7E207EA-94E9-4CBE-9269-664233F9A52C}"/>
              </a:ext>
            </a:extLst>
          </p:cNvPr>
          <p:cNvSpPr>
            <a:spLocks noGrp="1"/>
          </p:cNvSpPr>
          <p:nvPr/>
        </p:nvSpPr>
        <p:spPr>
          <a:xfrm>
            <a:off x="6005945" y="4778216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9779AB0-16CC-4439-B13F-5DC25485949D}"/>
              </a:ext>
            </a:extLst>
          </p:cNvPr>
          <p:cNvSpPr>
            <a:spLocks noGrp="1"/>
          </p:cNvSpPr>
          <p:nvPr/>
        </p:nvSpPr>
        <p:spPr>
          <a:xfrm>
            <a:off x="6959600" y="4714875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db.example.net:5432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4BD9946-273B-4A11-98C4-4E6272E467AD}"/>
              </a:ext>
            </a:extLst>
          </p:cNvPr>
          <p:cNvSpPr>
            <a:spLocks noGrp="1"/>
          </p:cNvSpPr>
          <p:nvPr/>
        </p:nvSpPr>
        <p:spPr>
          <a:xfrm>
            <a:off x="609600" y="5162550"/>
            <a:ext cx="7086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redis://cache.example.net:6379/0</a:t>
            </a:r>
          </a:p>
        </p:txBody>
      </p:sp>
      <p:sp>
        <p:nvSpPr>
          <p:cNvPr id="26" name="Стрелка вправо 25">
            <a:extLst>
              <a:ext uri="{FF2B5EF4-FFF2-40B4-BE49-F238E27FC236}">
                <a16:creationId xmlns:a16="http://schemas.microsoft.com/office/drawing/2014/main" id="{E85A4006-9670-4863-AA41-7EF58D7188C7}"/>
              </a:ext>
            </a:extLst>
          </p:cNvPr>
          <p:cNvSpPr>
            <a:spLocks noGrp="1"/>
          </p:cNvSpPr>
          <p:nvPr/>
        </p:nvSpPr>
        <p:spPr>
          <a:xfrm>
            <a:off x="6005945" y="5225891"/>
            <a:ext cx="598055" cy="235268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20B77DD-C50C-4DF7-BB50-A0B781C5B82B}"/>
              </a:ext>
            </a:extLst>
          </p:cNvPr>
          <p:cNvSpPr>
            <a:spLocks noGrp="1"/>
          </p:cNvSpPr>
          <p:nvPr/>
        </p:nvSpPr>
        <p:spPr>
          <a:xfrm>
            <a:off x="6959600" y="5162550"/>
            <a:ext cx="3314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cache.example.net:6379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EC16185-C914-4748-94A4-69E70C9D914E}"/>
              </a:ext>
            </a:extLst>
          </p:cNvPr>
          <p:cNvSpPr>
            <a:spLocks noGrp="1"/>
          </p:cNvSpPr>
          <p:nvPr/>
        </p:nvSpPr>
        <p:spPr>
          <a:xfrm>
            <a:off x="609600" y="5561171"/>
            <a:ext cx="996315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Источник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: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итоговые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манифесты</a:t>
            </a:r>
            <a:r>
              <a:rPr lang="ru-RU"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после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helm template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07590A8-755E-433A-B6FF-2984BEFECD6D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6531516-6199-4890-B8F4-DB3C0A416E5F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32/60</a:t>
            </a:r>
          </a:p>
        </p:txBody>
      </p:sp>
    </p:spTree>
    <p:extLst>
      <p:ext uri="{BB962C8B-B14F-4D97-AF65-F5344CB8AC3E}">
        <p14:creationId xmlns:p14="http://schemas.microsoft.com/office/powerpoint/2010/main" val="655125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EC1ABF-AF30-430A-9E97-13CD8E315563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Нормализация цели для TCP</a:t>
            </a:r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:p14="http://schemas.microsoft.com/office/powerpoint/2010/main" val="3044100636"/>
              </p:ext>
            </p:extLst>
          </p:nvPr>
        </p:nvGraphicFramePr>
        <p:xfrm>
          <a:off x="609600" y="1685925"/>
          <a:ext cx="10972800" cy="3429000"/>
        </p:xfrm>
        <a:graphic>
          <a:graphicData uri="http://schemas.openxmlformats.org/drawingml/2006/table">
            <a:tbl>
              <a:tblPr firstRow="1"/>
              <a:tblGrid>
                <a:gridCol w="409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5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Вход</a:t>
                      </a:r>
                      <a:endParaRPr sz="18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Хост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Порт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Путь</a:t>
                      </a:r>
                      <a:endParaRPr sz="18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https://api.example.net/v2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api.example.net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443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не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участвует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http://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legacy.example.net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legacy.example.net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нет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https://api.example.net:8443/v1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api.example.net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8443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не участвует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192.0.2.20:9042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192.0.2.20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9042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03170B8-1DA9-492D-ADAF-97350C2F5A97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9D8A07-3C7E-4565-BD3F-C44A0B4E017A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33/60</a:t>
            </a:r>
          </a:p>
        </p:txBody>
      </p:sp>
    </p:spTree>
    <p:extLst>
      <p:ext uri="{BB962C8B-B14F-4D97-AF65-F5344CB8AC3E}">
        <p14:creationId xmlns:p14="http://schemas.microsoft.com/office/powerpoint/2010/main" val="1103095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E20B823-7965-4A99-8D6E-830E16EA0BF2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Запрос к checker из CI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50F6E5-A52B-4E18-9DBA-14A13083CF00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109728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Пример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запроса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BBD090-BAAE-4AAE-916D-F905318DDB6E}"/>
              </a:ext>
            </a:extLst>
          </p:cNvPr>
          <p:cNvSpPr>
            <a:spLocks noGrp="1"/>
          </p:cNvSpPr>
          <p:nvPr/>
        </p:nvSpPr>
        <p:spPr>
          <a:xfrm>
            <a:off x="609600" y="1804147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POST /v1/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checktcp</a:t>
            </a:r>
            <a:endParaRPr sz="21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75AD17-F5BE-4EFB-8A05-733EFC2E8F00}"/>
              </a:ext>
            </a:extLst>
          </p:cNvPr>
          <p:cNvSpPr>
            <a:spLocks noGrp="1"/>
          </p:cNvSpPr>
          <p:nvPr/>
        </p:nvSpPr>
        <p:spPr>
          <a:xfrm>
            <a:off x="609600" y="2185147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Authorization: Basic &lt;CI credentials&gt;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818133-1949-4AD0-8A12-8EE221B55B6A}"/>
              </a:ext>
            </a:extLst>
          </p:cNvPr>
          <p:cNvSpPr>
            <a:spLocks noGrp="1"/>
          </p:cNvSpPr>
          <p:nvPr/>
        </p:nvSpPr>
        <p:spPr>
          <a:xfrm>
            <a:off x="609600" y="2566147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X-API-Key: &lt;CI key&gt;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AFF421-7A3E-4D44-BF59-52AD438DAAC6}"/>
              </a:ext>
            </a:extLst>
          </p:cNvPr>
          <p:cNvSpPr>
            <a:spLocks noGrp="1"/>
          </p:cNvSpPr>
          <p:nvPr/>
        </p:nvSpPr>
        <p:spPr>
          <a:xfrm>
            <a:off x="609600" y="2947147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{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854CC8F-AFAE-453B-BC6C-CF8822A1C5DB}"/>
              </a:ext>
            </a:extLst>
          </p:cNvPr>
          <p:cNvSpPr>
            <a:spLocks noGrp="1"/>
          </p:cNvSpPr>
          <p:nvPr/>
        </p:nvSpPr>
        <p:spPr>
          <a:xfrm>
            <a:off x="609600" y="3328147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"address": "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",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00B983C-3732-40BB-8DED-0409DBFF1D5A}"/>
              </a:ext>
            </a:extLst>
          </p:cNvPr>
          <p:cNvSpPr>
            <a:spLocks noGrp="1"/>
          </p:cNvSpPr>
          <p:nvPr/>
        </p:nvSpPr>
        <p:spPr>
          <a:xfrm>
            <a:off x="609600" y="3709147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"port": 8443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1E619D-41E3-4542-B50F-A146F8744A93}"/>
              </a:ext>
            </a:extLst>
          </p:cNvPr>
          <p:cNvSpPr>
            <a:spLocks noGrp="1"/>
          </p:cNvSpPr>
          <p:nvPr/>
        </p:nvSpPr>
        <p:spPr>
          <a:xfrm>
            <a:off x="609600" y="4090147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935BCF0-D0F9-46E2-BDF0-902BC1BE8FCA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Basic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Auth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API key,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доступ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из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CI,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базовый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rate limit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E87C0F-C855-4A20-AE65-5C591E44B99A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B24635B-6074-4698-AEB0-53DFC1F8FD14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34/60</a:t>
            </a:r>
          </a:p>
        </p:txBody>
      </p:sp>
    </p:spTree>
    <p:extLst>
      <p:ext uri="{BB962C8B-B14F-4D97-AF65-F5344CB8AC3E}">
        <p14:creationId xmlns:p14="http://schemas.microsoft.com/office/powerpoint/2010/main" val="1769805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B320888-D9FD-43CB-9DC1-33B759D7A010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Выбор worker-нод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588768E-3BA9-40E8-846F-C85EBDC91D05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netgroups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задаёт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экспортеры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выбранного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стенда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9178D00-2815-446B-963A-51B100EFF43A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FB0D915-3E16-463D-8E23-BF8B18C53A0C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35/60</a:t>
            </a: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9E14BED4-7711-604C-91D4-D871B536D654}"/>
              </a:ext>
            </a:extLst>
          </p:cNvPr>
          <p:cNvSpPr>
            <a:spLocks noGrp="1"/>
          </p:cNvSpPr>
          <p:nvPr/>
        </p:nvSpPr>
        <p:spPr>
          <a:xfrm>
            <a:off x="5983850" y="2171700"/>
            <a:ext cx="3695700" cy="1495425"/>
          </a:xfrm>
          <a:prstGeom prst="roundRect">
            <a:avLst/>
          </a:prstGeom>
          <a:noFill/>
          <a:ln w="11430">
            <a:solidFill>
              <a:srgbClr val="4D83FA">
                <a:alpha val="40000"/>
              </a:srgbClr>
            </a:solidFill>
          </a:ln>
        </p:spPr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345C6E4-9311-9944-8E1F-FF5D65F46CB2}"/>
              </a:ext>
            </a:extLst>
          </p:cNvPr>
          <p:cNvSpPr>
            <a:spLocks noGrp="1"/>
          </p:cNvSpPr>
          <p:nvPr/>
        </p:nvSpPr>
        <p:spPr>
          <a:xfrm>
            <a:off x="5983851" y="1628775"/>
            <a:ext cx="36957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2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4B9E6F67-B474-8747-B606-E0E5EA5431A6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1504950" cy="857250"/>
          </a:xfrm>
          <a:prstGeom prst="roundRect">
            <a:avLst/>
          </a:prstGeom>
          <a:solidFill>
            <a:schemeClr val="bg1"/>
          </a:solidFill>
          <a:ln w="11430">
            <a:solidFill>
              <a:srgbClr val="4D83FA"/>
            </a:solidFill>
          </a:ln>
        </p:spPr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EBF4B71-4D9F-E945-AC9F-0677399ED8D7}"/>
              </a:ext>
            </a:extLst>
          </p:cNvPr>
          <p:cNvSpPr>
            <a:spLocks noGrp="1"/>
          </p:cNvSpPr>
          <p:nvPr/>
        </p:nvSpPr>
        <p:spPr>
          <a:xfrm>
            <a:off x="68580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31" name="Стрелка вправо 30">
            <a:extLst>
              <a:ext uri="{FF2B5EF4-FFF2-40B4-BE49-F238E27FC236}">
                <a16:creationId xmlns:a16="http://schemas.microsoft.com/office/drawing/2014/main" id="{6895901E-FA04-5148-BE72-756F5BDAE391}"/>
              </a:ext>
            </a:extLst>
          </p:cNvPr>
          <p:cNvSpPr>
            <a:spLocks noGrp="1"/>
          </p:cNvSpPr>
          <p:nvPr/>
        </p:nvSpPr>
        <p:spPr>
          <a:xfrm>
            <a:off x="216217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9D7443FE-2209-DA41-9D2D-8618FD64ABAE}"/>
              </a:ext>
            </a:extLst>
          </p:cNvPr>
          <p:cNvSpPr>
            <a:spLocks noGrp="1"/>
          </p:cNvSpPr>
          <p:nvPr/>
        </p:nvSpPr>
        <p:spPr>
          <a:xfrm>
            <a:off x="2457450" y="2495550"/>
            <a:ext cx="1504950" cy="857250"/>
          </a:xfrm>
          <a:prstGeom prst="roundRect">
            <a:avLst/>
          </a:prstGeom>
          <a:solidFill>
            <a:schemeClr val="bg1"/>
          </a:solidFill>
          <a:ln w="11430">
            <a:solidFill>
              <a:srgbClr val="4D83FA"/>
            </a:solidFill>
          </a:ln>
        </p:spPr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453E267-167D-D94B-A557-2355396953A5}"/>
              </a:ext>
            </a:extLst>
          </p:cNvPr>
          <p:cNvSpPr>
            <a:spLocks noGrp="1"/>
          </p:cNvSpPr>
          <p:nvPr/>
        </p:nvSpPr>
        <p:spPr>
          <a:xfrm>
            <a:off x="253365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Адрес</a:t>
            </a:r>
          </a:p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 порт</a:t>
            </a:r>
          </a:p>
        </p:txBody>
      </p:sp>
      <p:sp>
        <p:nvSpPr>
          <p:cNvPr id="34" name="Стрелка вправо 33">
            <a:extLst>
              <a:ext uri="{FF2B5EF4-FFF2-40B4-BE49-F238E27FC236}">
                <a16:creationId xmlns:a16="http://schemas.microsoft.com/office/drawing/2014/main" id="{13FF2A3A-8922-2E46-A513-8D2564C0004F}"/>
              </a:ext>
            </a:extLst>
          </p:cNvPr>
          <p:cNvSpPr>
            <a:spLocks noGrp="1"/>
          </p:cNvSpPr>
          <p:nvPr/>
        </p:nvSpPr>
        <p:spPr>
          <a:xfrm>
            <a:off x="401002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2B038E20-31CC-0045-9948-0F3E9976FAB4}"/>
              </a:ext>
            </a:extLst>
          </p:cNvPr>
          <p:cNvSpPr>
            <a:spLocks noGrp="1"/>
          </p:cNvSpPr>
          <p:nvPr/>
        </p:nvSpPr>
        <p:spPr>
          <a:xfrm>
            <a:off x="4305300" y="2495550"/>
            <a:ext cx="1504950" cy="857250"/>
          </a:xfrm>
          <a:prstGeom prst="roundRect">
            <a:avLst/>
          </a:prstGeom>
          <a:solidFill>
            <a:schemeClr val="bg1"/>
          </a:solidFill>
          <a:ln w="11430">
            <a:solidFill>
              <a:srgbClr val="4D83FA"/>
            </a:solidFill>
          </a:ln>
        </p:spPr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BDE89B3-FD8B-5349-B6B4-2EB58FD6D480}"/>
              </a:ext>
            </a:extLst>
          </p:cNvPr>
          <p:cNvSpPr>
            <a:spLocks noGrp="1"/>
          </p:cNvSpPr>
          <p:nvPr/>
        </p:nvSpPr>
        <p:spPr>
          <a:xfrm>
            <a:off x="438150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CI</a:t>
            </a:r>
          </a:p>
        </p:txBody>
      </p:sp>
      <p:sp>
        <p:nvSpPr>
          <p:cNvPr id="37" name="Стрелка вправо 36">
            <a:extLst>
              <a:ext uri="{FF2B5EF4-FFF2-40B4-BE49-F238E27FC236}">
                <a16:creationId xmlns:a16="http://schemas.microsoft.com/office/drawing/2014/main" id="{9FA95D10-DF9D-B642-9888-94FE4E2A65CA}"/>
              </a:ext>
            </a:extLst>
          </p:cNvPr>
          <p:cNvSpPr>
            <a:spLocks noGrp="1"/>
          </p:cNvSpPr>
          <p:nvPr/>
        </p:nvSpPr>
        <p:spPr>
          <a:xfrm>
            <a:off x="585787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715C3098-D1C5-444E-B8A6-4929B3223889}"/>
              </a:ext>
            </a:extLst>
          </p:cNvPr>
          <p:cNvSpPr>
            <a:spLocks noGrp="1"/>
          </p:cNvSpPr>
          <p:nvPr/>
        </p:nvSpPr>
        <p:spPr>
          <a:xfrm>
            <a:off x="6153150" y="2495550"/>
            <a:ext cx="1504950" cy="8572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AAE17DF-3F71-3945-9789-7AFA8798D74F}"/>
              </a:ext>
            </a:extLst>
          </p:cNvPr>
          <p:cNvSpPr>
            <a:spLocks noGrp="1"/>
          </p:cNvSpPr>
          <p:nvPr/>
        </p:nvSpPr>
        <p:spPr>
          <a:xfrm>
            <a:off x="622935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Сервис</a:t>
            </a:r>
          </a:p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checker</a:t>
            </a:r>
          </a:p>
        </p:txBody>
      </p:sp>
      <p:sp>
        <p:nvSpPr>
          <p:cNvPr id="40" name="Стрелка вправо 39">
            <a:extLst>
              <a:ext uri="{FF2B5EF4-FFF2-40B4-BE49-F238E27FC236}">
                <a16:creationId xmlns:a16="http://schemas.microsoft.com/office/drawing/2014/main" id="{22FF86BF-3572-4349-8213-BEDF703F5D72}"/>
              </a:ext>
            </a:extLst>
          </p:cNvPr>
          <p:cNvSpPr>
            <a:spLocks noGrp="1"/>
          </p:cNvSpPr>
          <p:nvPr/>
        </p:nvSpPr>
        <p:spPr>
          <a:xfrm>
            <a:off x="770572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8890B834-FF80-5049-B8BC-3D0D94C22D70}"/>
              </a:ext>
            </a:extLst>
          </p:cNvPr>
          <p:cNvSpPr>
            <a:spLocks noGrp="1"/>
          </p:cNvSpPr>
          <p:nvPr/>
        </p:nvSpPr>
        <p:spPr>
          <a:xfrm>
            <a:off x="8001000" y="2495550"/>
            <a:ext cx="1504950" cy="857250"/>
          </a:xfrm>
          <a:prstGeom prst="roundRect">
            <a:avLst/>
          </a:prstGeom>
          <a:solidFill>
            <a:schemeClr val="bg1"/>
          </a:solidFill>
          <a:ln w="11430">
            <a:solidFill>
              <a:srgbClr val="4D83FA"/>
            </a:solidFill>
          </a:ln>
        </p:spPr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8B370D6-5170-9445-8B6E-F969D2B04932}"/>
              </a:ext>
            </a:extLst>
          </p:cNvPr>
          <p:cNvSpPr>
            <a:spLocks noGrp="1"/>
          </p:cNvSpPr>
          <p:nvPr/>
        </p:nvSpPr>
        <p:spPr>
          <a:xfrm>
            <a:off x="8010253" y="2543175"/>
            <a:ext cx="1486444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Blackbox</a:t>
            </a:r>
          </a:p>
        </p:txBody>
      </p:sp>
      <p:sp>
        <p:nvSpPr>
          <p:cNvPr id="43" name="Стрелка вправо 42">
            <a:extLst>
              <a:ext uri="{FF2B5EF4-FFF2-40B4-BE49-F238E27FC236}">
                <a16:creationId xmlns:a16="http://schemas.microsoft.com/office/drawing/2014/main" id="{826F5042-82D0-4444-9C3B-345412748024}"/>
              </a:ext>
            </a:extLst>
          </p:cNvPr>
          <p:cNvSpPr>
            <a:spLocks noGrp="1"/>
          </p:cNvSpPr>
          <p:nvPr/>
        </p:nvSpPr>
        <p:spPr>
          <a:xfrm>
            <a:off x="9553575" y="2838450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4DC87CF3-743B-A141-AC2D-19A42405BB28}"/>
              </a:ext>
            </a:extLst>
          </p:cNvPr>
          <p:cNvSpPr>
            <a:spLocks noGrp="1"/>
          </p:cNvSpPr>
          <p:nvPr/>
        </p:nvSpPr>
        <p:spPr>
          <a:xfrm>
            <a:off x="9848850" y="2495550"/>
            <a:ext cx="1504950" cy="857250"/>
          </a:xfrm>
          <a:prstGeom prst="roundRect">
            <a:avLst/>
          </a:prstGeom>
          <a:solidFill>
            <a:schemeClr val="bg1"/>
          </a:solidFill>
          <a:ln w="11430">
            <a:solidFill>
              <a:srgbClr val="4D83FA"/>
            </a:solidFill>
          </a:ln>
        </p:spPr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4D70A902-1CCF-E44A-A790-611ACDEF1F65}"/>
              </a:ext>
            </a:extLst>
          </p:cNvPr>
          <p:cNvSpPr>
            <a:spLocks noGrp="1"/>
          </p:cNvSpPr>
          <p:nvPr/>
        </p:nvSpPr>
        <p:spPr>
          <a:xfrm>
            <a:off x="9925050" y="2543175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Адрес</a:t>
            </a:r>
          </a:p>
          <a:p>
            <a:pPr algn="ctr">
              <a:defRPr sz="19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цели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BDC8284-EFF9-B843-B5A5-455772A76D20}"/>
              </a:ext>
            </a:extLst>
          </p:cNvPr>
          <p:cNvSpPr>
            <a:spLocks noGrp="1"/>
          </p:cNvSpPr>
          <p:nvPr/>
        </p:nvSpPr>
        <p:spPr>
          <a:xfrm>
            <a:off x="4162425" y="3876675"/>
            <a:ext cx="3429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API-запрос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D9A084EE-8EEC-DE4D-8A6B-4EBF45EFE690}"/>
              </a:ext>
            </a:extLst>
          </p:cNvPr>
          <p:cNvSpPr>
            <a:spLocks noGrp="1"/>
          </p:cNvSpPr>
          <p:nvPr/>
        </p:nvSpPr>
        <p:spPr>
          <a:xfrm>
            <a:off x="8991600" y="3876675"/>
            <a:ext cx="2571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TCP-проба</a:t>
            </a:r>
          </a:p>
        </p:txBody>
      </p:sp>
    </p:spTree>
    <p:extLst>
      <p:ext uri="{BB962C8B-B14F-4D97-AF65-F5344CB8AC3E}">
        <p14:creationId xmlns:p14="http://schemas.microsoft.com/office/powerpoint/2010/main" val="217867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A9E2D2D-B7D2-4B4A-89C4-ADD461484584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Checker и Blackbox внутри кластера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57BE40-4B05-49BD-A0E5-E8EEB63CC2CA}"/>
              </a:ext>
            </a:extLst>
          </p:cNvPr>
          <p:cNvSpPr>
            <a:spLocks noGrp="1"/>
          </p:cNvSpPr>
          <p:nvPr/>
        </p:nvSpPr>
        <p:spPr>
          <a:xfrm>
            <a:off x="695325" y="1707769"/>
            <a:ext cx="15049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CI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BBD67813-0451-450D-891D-95CDF3950860}"/>
              </a:ext>
            </a:extLst>
          </p:cNvPr>
          <p:cNvSpPr>
            <a:spLocks noGrp="1"/>
          </p:cNvSpPr>
          <p:nvPr/>
        </p:nvSpPr>
        <p:spPr>
          <a:xfrm>
            <a:off x="638175" y="2117344"/>
            <a:ext cx="1619250" cy="6096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37DC2E-4E54-4B5D-AB66-26EC2180D51D}"/>
              </a:ext>
            </a:extLst>
          </p:cNvPr>
          <p:cNvSpPr>
            <a:spLocks noGrp="1"/>
          </p:cNvSpPr>
          <p:nvPr/>
        </p:nvSpPr>
        <p:spPr>
          <a:xfrm>
            <a:off x="714375" y="2164969"/>
            <a:ext cx="14668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8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pipeline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DBE252-52BF-4D62-ABC8-72E62108D722}"/>
              </a:ext>
            </a:extLst>
          </p:cNvPr>
          <p:cNvSpPr>
            <a:spLocks noGrp="1"/>
          </p:cNvSpPr>
          <p:nvPr/>
        </p:nvSpPr>
        <p:spPr>
          <a:xfrm>
            <a:off x="609600" y="2860294"/>
            <a:ext cx="16764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350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Basic </a:t>
            </a:r>
            <a:r>
              <a:rPr sz="1350" b="1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Auth</a:t>
            </a:r>
            <a:endParaRPr sz="1350" b="1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2A7123-9717-4E65-A097-951490DA06F4}"/>
              </a:ext>
            </a:extLst>
          </p:cNvPr>
          <p:cNvSpPr>
            <a:spLocks noGrp="1"/>
          </p:cNvSpPr>
          <p:nvPr/>
        </p:nvSpPr>
        <p:spPr>
          <a:xfrm>
            <a:off x="609600" y="3107944"/>
            <a:ext cx="16764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350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X-API-Key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CEF9E65-4E36-4A1A-A7AD-4572CAC6584E}"/>
              </a:ext>
            </a:extLst>
          </p:cNvPr>
          <p:cNvSpPr>
            <a:spLocks noGrp="1"/>
          </p:cNvSpPr>
          <p:nvPr/>
        </p:nvSpPr>
        <p:spPr>
          <a:xfrm>
            <a:off x="2543173" y="1423289"/>
            <a:ext cx="6426264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Kubernetes-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DC6F40F-3F7B-48E3-81C3-91FB5124F420}"/>
              </a:ext>
            </a:extLst>
          </p:cNvPr>
          <p:cNvSpPr>
            <a:spLocks noGrp="1"/>
          </p:cNvSpPr>
          <p:nvPr/>
        </p:nvSpPr>
        <p:spPr>
          <a:xfrm>
            <a:off x="2534479" y="1870329"/>
            <a:ext cx="6416104" cy="3264535"/>
          </a:xfrm>
          <a:prstGeom prst="roundRect">
            <a:avLst>
              <a:gd name="adj" fmla="val 7589"/>
            </a:avLst>
          </a:prstGeom>
          <a:noFill/>
          <a:ln w="11430">
            <a:solidFill>
              <a:srgbClr val="4D83FA"/>
            </a:solidFill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E08BBB3A-2925-4DDA-A96E-BCCD633A8AB0}"/>
              </a:ext>
            </a:extLst>
          </p:cNvPr>
          <p:cNvSpPr>
            <a:spLocks noGrp="1"/>
          </p:cNvSpPr>
          <p:nvPr/>
        </p:nvSpPr>
        <p:spPr>
          <a:xfrm>
            <a:off x="2704707" y="201256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7DB8162-3A02-4A58-9573-FCAE63CE0321}"/>
              </a:ext>
            </a:extLst>
          </p:cNvPr>
          <p:cNvSpPr>
            <a:spLocks noGrp="1"/>
          </p:cNvSpPr>
          <p:nvPr/>
        </p:nvSpPr>
        <p:spPr>
          <a:xfrm>
            <a:off x="2771437" y="207924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worker-a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A5737B3-198E-4547-8E7C-E8EE1E444A90}"/>
              </a:ext>
            </a:extLst>
          </p:cNvPr>
          <p:cNvSpPr>
            <a:spLocks noGrp="1"/>
          </p:cNvSpPr>
          <p:nvPr/>
        </p:nvSpPr>
        <p:spPr>
          <a:xfrm>
            <a:off x="2704707" y="306031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004C615-3ED7-42DD-B4E3-4746E957D47C}"/>
              </a:ext>
            </a:extLst>
          </p:cNvPr>
          <p:cNvSpPr>
            <a:spLocks noGrp="1"/>
          </p:cNvSpPr>
          <p:nvPr/>
        </p:nvSpPr>
        <p:spPr>
          <a:xfrm>
            <a:off x="2771437" y="312699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worker-b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E3C46C8-8C19-46C2-9A83-51523BA7848A}"/>
              </a:ext>
            </a:extLst>
          </p:cNvPr>
          <p:cNvSpPr>
            <a:spLocks noGrp="1"/>
          </p:cNvSpPr>
          <p:nvPr/>
        </p:nvSpPr>
        <p:spPr>
          <a:xfrm>
            <a:off x="2704707" y="410806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4FE299F-2AC5-400B-83E7-E83FB350E4E1}"/>
              </a:ext>
            </a:extLst>
          </p:cNvPr>
          <p:cNvSpPr>
            <a:spLocks noGrp="1"/>
          </p:cNvSpPr>
          <p:nvPr/>
        </p:nvSpPr>
        <p:spPr>
          <a:xfrm>
            <a:off x="2771437" y="417474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worker-c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E607BB0-2DB5-48EE-BEC0-C55838B6F339}"/>
              </a:ext>
            </a:extLst>
          </p:cNvPr>
          <p:cNvSpPr>
            <a:spLocks noGrp="1"/>
          </p:cNvSpPr>
          <p:nvPr/>
        </p:nvSpPr>
        <p:spPr>
          <a:xfrm>
            <a:off x="4092637" y="2155444"/>
            <a:ext cx="1809750" cy="5715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DC79AEC-A4F6-4CB2-850F-9B8F2E74C6DF}"/>
              </a:ext>
            </a:extLst>
          </p:cNvPr>
          <p:cNvSpPr>
            <a:spLocks noGrp="1"/>
          </p:cNvSpPr>
          <p:nvPr/>
        </p:nvSpPr>
        <p:spPr>
          <a:xfrm>
            <a:off x="4168837" y="2203069"/>
            <a:ext cx="16573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checker pod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5FC8781-AE7C-4D2D-9129-D561B65FD1A5}"/>
              </a:ext>
            </a:extLst>
          </p:cNvPr>
          <p:cNvSpPr>
            <a:spLocks noGrp="1"/>
          </p:cNvSpPr>
          <p:nvPr/>
        </p:nvSpPr>
        <p:spPr>
          <a:xfrm>
            <a:off x="4168837" y="2698369"/>
            <a:ext cx="16573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75" b="0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275" b="0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netgroups</a:t>
            </a:r>
            <a:endParaRPr sz="1275" b="0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7B3C07E-B2D8-4CC5-9ADF-5EAE9C7E2900}"/>
              </a:ext>
            </a:extLst>
          </p:cNvPr>
          <p:cNvSpPr>
            <a:spLocks noGrp="1"/>
          </p:cNvSpPr>
          <p:nvPr/>
        </p:nvSpPr>
        <p:spPr>
          <a:xfrm>
            <a:off x="6607237" y="2164969"/>
            <a:ext cx="1943100" cy="5715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55A1F3C-2341-463B-9545-3D80E62EFA48}"/>
              </a:ext>
            </a:extLst>
          </p:cNvPr>
          <p:cNvSpPr>
            <a:spLocks noGrp="1"/>
          </p:cNvSpPr>
          <p:nvPr/>
        </p:nvSpPr>
        <p:spPr>
          <a:xfrm>
            <a:off x="6683437" y="221259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425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Blackbox Exporter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E1E98415-09B2-451F-952B-15577B2107A9}"/>
              </a:ext>
            </a:extLst>
          </p:cNvPr>
          <p:cNvSpPr>
            <a:spLocks noGrp="1"/>
          </p:cNvSpPr>
          <p:nvPr/>
        </p:nvSpPr>
        <p:spPr>
          <a:xfrm>
            <a:off x="6607237" y="3212719"/>
            <a:ext cx="1943100" cy="5715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8488CC8-4CC7-4207-AEB1-9E2A6C3A3CBA}"/>
              </a:ext>
            </a:extLst>
          </p:cNvPr>
          <p:cNvSpPr>
            <a:spLocks noGrp="1"/>
          </p:cNvSpPr>
          <p:nvPr/>
        </p:nvSpPr>
        <p:spPr>
          <a:xfrm>
            <a:off x="6683437" y="326034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425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Blackbox Exporter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7FC6EB77-0BD8-4D52-8007-EF810AEAFB0A}"/>
              </a:ext>
            </a:extLst>
          </p:cNvPr>
          <p:cNvSpPr>
            <a:spLocks noGrp="1"/>
          </p:cNvSpPr>
          <p:nvPr/>
        </p:nvSpPr>
        <p:spPr>
          <a:xfrm>
            <a:off x="6607237" y="4260469"/>
            <a:ext cx="1943100" cy="5715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A853F43-EC9F-48D2-AD3B-E19809A2031E}"/>
              </a:ext>
            </a:extLst>
          </p:cNvPr>
          <p:cNvSpPr>
            <a:spLocks noGrp="1"/>
          </p:cNvSpPr>
          <p:nvPr/>
        </p:nvSpPr>
        <p:spPr>
          <a:xfrm>
            <a:off x="6683437" y="430809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425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Blackbox Exporter</a:t>
            </a:r>
          </a:p>
        </p:txBody>
      </p:sp>
      <p:sp>
        <p:nvSpPr>
          <p:cNvPr id="24" name="Стрелка вправо 23">
            <a:extLst>
              <a:ext uri="{FF2B5EF4-FFF2-40B4-BE49-F238E27FC236}">
                <a16:creationId xmlns:a16="http://schemas.microsoft.com/office/drawing/2014/main" id="{5563610F-BD5F-47D8-A628-E8E1211886F0}"/>
              </a:ext>
            </a:extLst>
          </p:cNvPr>
          <p:cNvSpPr>
            <a:spLocks noGrp="1"/>
          </p:cNvSpPr>
          <p:nvPr/>
        </p:nvSpPr>
        <p:spPr>
          <a:xfrm>
            <a:off x="2257425" y="2307844"/>
            <a:ext cx="1771652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E596C3F-33FA-466F-8A8B-D9BE71896EE6}"/>
              </a:ext>
            </a:extLst>
          </p:cNvPr>
          <p:cNvSpPr>
            <a:spLocks noGrp="1"/>
          </p:cNvSpPr>
          <p:nvPr/>
        </p:nvSpPr>
        <p:spPr>
          <a:xfrm>
            <a:off x="5902387" y="2441194"/>
            <a:ext cx="333375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A104748-5CBA-4E91-B8DB-326B51DE8960}"/>
              </a:ext>
            </a:extLst>
          </p:cNvPr>
          <p:cNvSpPr>
            <a:spLocks noGrp="1"/>
          </p:cNvSpPr>
          <p:nvPr/>
        </p:nvSpPr>
        <p:spPr>
          <a:xfrm>
            <a:off x="6235762" y="2441194"/>
            <a:ext cx="0" cy="210502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7" name="Стрелка вправо 26">
            <a:extLst>
              <a:ext uri="{FF2B5EF4-FFF2-40B4-BE49-F238E27FC236}">
                <a16:creationId xmlns:a16="http://schemas.microsoft.com/office/drawing/2014/main" id="{2D64F20B-D181-46E3-A663-2329C0EBA87A}"/>
              </a:ext>
            </a:extLst>
          </p:cNvPr>
          <p:cNvSpPr>
            <a:spLocks noGrp="1"/>
          </p:cNvSpPr>
          <p:nvPr/>
        </p:nvSpPr>
        <p:spPr>
          <a:xfrm>
            <a:off x="6235762" y="236499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8" name="Стрелка вправо 27">
            <a:extLst>
              <a:ext uri="{FF2B5EF4-FFF2-40B4-BE49-F238E27FC236}">
                <a16:creationId xmlns:a16="http://schemas.microsoft.com/office/drawing/2014/main" id="{1EB06452-35AB-40A5-BC0A-0A36F02CB5BD}"/>
              </a:ext>
            </a:extLst>
          </p:cNvPr>
          <p:cNvSpPr>
            <a:spLocks noGrp="1"/>
          </p:cNvSpPr>
          <p:nvPr/>
        </p:nvSpPr>
        <p:spPr>
          <a:xfrm>
            <a:off x="6235762" y="341274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9" name="Стрелка вправо 28">
            <a:extLst>
              <a:ext uri="{FF2B5EF4-FFF2-40B4-BE49-F238E27FC236}">
                <a16:creationId xmlns:a16="http://schemas.microsoft.com/office/drawing/2014/main" id="{E277650D-C24F-44D6-9021-F7F5C4E5D99B}"/>
              </a:ext>
            </a:extLst>
          </p:cNvPr>
          <p:cNvSpPr>
            <a:spLocks noGrp="1"/>
          </p:cNvSpPr>
          <p:nvPr/>
        </p:nvSpPr>
        <p:spPr>
          <a:xfrm>
            <a:off x="6235762" y="446049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50A36DE-EADF-4AF6-AC7B-324F7620ECDF}"/>
              </a:ext>
            </a:extLst>
          </p:cNvPr>
          <p:cNvSpPr>
            <a:spLocks noGrp="1"/>
          </p:cNvSpPr>
          <p:nvPr/>
        </p:nvSpPr>
        <p:spPr>
          <a:xfrm>
            <a:off x="5774117" y="2857556"/>
            <a:ext cx="6096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275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API</a:t>
            </a: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F9919E8B-8373-4278-8896-22A51FDDFCFA}"/>
              </a:ext>
            </a:extLst>
          </p:cNvPr>
          <p:cNvSpPr>
            <a:spLocks noGrp="1"/>
          </p:cNvSpPr>
          <p:nvPr/>
        </p:nvSpPr>
        <p:spPr>
          <a:xfrm>
            <a:off x="9467617" y="2907919"/>
            <a:ext cx="1962150" cy="107632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4D83FA"/>
            </a:solidFill>
          </a:ln>
        </p:spPr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F3E1DEE-9E6D-48F4-A541-616DAED40495}"/>
              </a:ext>
            </a:extLst>
          </p:cNvPr>
          <p:cNvSpPr>
            <a:spLocks noGrp="1"/>
          </p:cNvSpPr>
          <p:nvPr/>
        </p:nvSpPr>
        <p:spPr>
          <a:xfrm>
            <a:off x="9543817" y="3012694"/>
            <a:ext cx="1810088" cy="866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5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</a:t>
            </a:r>
            <a:endParaRPr sz="15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  <a:p>
            <a:pPr algn="ctr">
              <a:defRPr sz="15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5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443</a:t>
            </a:r>
          </a:p>
        </p:txBody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5BD5BA5-3DEF-42EC-A37A-4FDA47EB2781}"/>
              </a:ext>
            </a:extLst>
          </p:cNvPr>
          <p:cNvSpPr>
            <a:spLocks noGrp="1"/>
          </p:cNvSpPr>
          <p:nvPr/>
        </p:nvSpPr>
        <p:spPr>
          <a:xfrm flipV="1">
            <a:off x="8550337" y="2441194"/>
            <a:ext cx="660105" cy="952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FB1462AD-0F4C-4A53-B742-3CD3230D164C}"/>
              </a:ext>
            </a:extLst>
          </p:cNvPr>
          <p:cNvSpPr>
            <a:spLocks noGrp="1"/>
          </p:cNvSpPr>
          <p:nvPr/>
        </p:nvSpPr>
        <p:spPr>
          <a:xfrm flipV="1">
            <a:off x="8550337" y="3495675"/>
            <a:ext cx="660104" cy="2794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F0F55563-DA08-4C69-BE34-C6E4B9ECFF34}"/>
              </a:ext>
            </a:extLst>
          </p:cNvPr>
          <p:cNvSpPr>
            <a:spLocks noGrp="1"/>
          </p:cNvSpPr>
          <p:nvPr/>
        </p:nvSpPr>
        <p:spPr>
          <a:xfrm>
            <a:off x="8550337" y="4546219"/>
            <a:ext cx="660104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7FFA7D36-7588-462C-9EA1-84055A17AA43}"/>
              </a:ext>
            </a:extLst>
          </p:cNvPr>
          <p:cNvSpPr>
            <a:spLocks noGrp="1"/>
          </p:cNvSpPr>
          <p:nvPr/>
        </p:nvSpPr>
        <p:spPr>
          <a:xfrm>
            <a:off x="9210442" y="2450719"/>
            <a:ext cx="0" cy="209550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37" name="Стрелка вправо 36">
            <a:extLst>
              <a:ext uri="{FF2B5EF4-FFF2-40B4-BE49-F238E27FC236}">
                <a16:creationId xmlns:a16="http://schemas.microsoft.com/office/drawing/2014/main" id="{978DA25F-900B-4FFC-9FEE-4AD717F85777}"/>
              </a:ext>
            </a:extLst>
          </p:cNvPr>
          <p:cNvSpPr>
            <a:spLocks noGrp="1"/>
          </p:cNvSpPr>
          <p:nvPr/>
        </p:nvSpPr>
        <p:spPr>
          <a:xfrm>
            <a:off x="9210442" y="3408696"/>
            <a:ext cx="276225" cy="179546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8D02968-B097-4A02-9BE1-70AAA2C825E7}"/>
              </a:ext>
            </a:extLst>
          </p:cNvPr>
          <p:cNvSpPr>
            <a:spLocks noGrp="1"/>
          </p:cNvSpPr>
          <p:nvPr/>
        </p:nvSpPr>
        <p:spPr>
          <a:xfrm>
            <a:off x="9286642" y="2593594"/>
            <a:ext cx="8763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1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TCP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00549C2-F146-4A21-B3C8-32DC1F989B7A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netgroups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задаёт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список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exporter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выбранного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стенда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C3873AC-F741-4EC9-B400-F5DBAF434908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F16748B-0A48-46BA-BBD4-E9AED7EF2E37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36/60</a:t>
            </a:r>
          </a:p>
        </p:txBody>
      </p:sp>
    </p:spTree>
    <p:extLst>
      <p:ext uri="{BB962C8B-B14F-4D97-AF65-F5344CB8AC3E}">
        <p14:creationId xmlns:p14="http://schemas.microsoft.com/office/powerpoint/2010/main" val="19158472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717308B8-2931-401A-9D5C-ACA741F9D92C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Успех нужен со всех worker-нод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11DBCE4-0FFC-4F06-AF27-86F2C2FAFF4F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CI: PASS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только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успехе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каждой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ноде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5BEE287-B7DB-4BDF-B95A-DD6F98A2B02C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23DF254-7BE7-400B-B3BC-28FCFC898A87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37/60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89BB3FD-F41E-C941-8178-76FAA210FBF5}"/>
              </a:ext>
            </a:extLst>
          </p:cNvPr>
          <p:cNvSpPr>
            <a:spLocks noGrp="1"/>
          </p:cNvSpPr>
          <p:nvPr/>
        </p:nvSpPr>
        <p:spPr>
          <a:xfrm>
            <a:off x="695325" y="1707769"/>
            <a:ext cx="15049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CI</a:t>
            </a: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D5EB2F3B-6F3F-5342-A696-29F77D5A882A}"/>
              </a:ext>
            </a:extLst>
          </p:cNvPr>
          <p:cNvSpPr>
            <a:spLocks noGrp="1"/>
          </p:cNvSpPr>
          <p:nvPr/>
        </p:nvSpPr>
        <p:spPr>
          <a:xfrm>
            <a:off x="638175" y="2117344"/>
            <a:ext cx="1619250" cy="6096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63BA828-A227-884F-9B27-AAB01BC14900}"/>
              </a:ext>
            </a:extLst>
          </p:cNvPr>
          <p:cNvSpPr>
            <a:spLocks noGrp="1"/>
          </p:cNvSpPr>
          <p:nvPr/>
        </p:nvSpPr>
        <p:spPr>
          <a:xfrm>
            <a:off x="714375" y="2164969"/>
            <a:ext cx="14668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8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pipeline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22AF830-2EF5-2D4E-8832-79D36B7AD99B}"/>
              </a:ext>
            </a:extLst>
          </p:cNvPr>
          <p:cNvSpPr>
            <a:spLocks noGrp="1"/>
          </p:cNvSpPr>
          <p:nvPr/>
        </p:nvSpPr>
        <p:spPr>
          <a:xfrm>
            <a:off x="609600" y="2860294"/>
            <a:ext cx="16764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350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Basic </a:t>
            </a:r>
            <a:r>
              <a:rPr sz="1350" b="1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Auth</a:t>
            </a:r>
            <a:endParaRPr sz="1350" b="1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D4DD42FD-D6D2-0C4B-883A-86208159FDB2}"/>
              </a:ext>
            </a:extLst>
          </p:cNvPr>
          <p:cNvSpPr>
            <a:spLocks noGrp="1"/>
          </p:cNvSpPr>
          <p:nvPr/>
        </p:nvSpPr>
        <p:spPr>
          <a:xfrm>
            <a:off x="609600" y="3107944"/>
            <a:ext cx="16764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350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X-API-Key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6F0C53B-8E23-5843-9394-9219D876FC08}"/>
              </a:ext>
            </a:extLst>
          </p:cNvPr>
          <p:cNvSpPr>
            <a:spLocks noGrp="1"/>
          </p:cNvSpPr>
          <p:nvPr/>
        </p:nvSpPr>
        <p:spPr>
          <a:xfrm>
            <a:off x="2543173" y="1423289"/>
            <a:ext cx="6426264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Kubernetes-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id="{009E6CDD-1B1E-044E-AD4A-1906EB068EDE}"/>
              </a:ext>
            </a:extLst>
          </p:cNvPr>
          <p:cNvSpPr>
            <a:spLocks noGrp="1"/>
          </p:cNvSpPr>
          <p:nvPr/>
        </p:nvSpPr>
        <p:spPr>
          <a:xfrm>
            <a:off x="2534479" y="1870329"/>
            <a:ext cx="6416104" cy="3264535"/>
          </a:xfrm>
          <a:prstGeom prst="roundRect">
            <a:avLst>
              <a:gd name="adj" fmla="val 7589"/>
            </a:avLst>
          </a:prstGeom>
          <a:noFill/>
          <a:ln w="11430">
            <a:solidFill>
              <a:srgbClr val="4D83FA"/>
            </a:solidFill>
          </a:ln>
        </p:spPr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A96DE3D3-F232-2C44-BFB7-E862C599ED0A}"/>
              </a:ext>
            </a:extLst>
          </p:cNvPr>
          <p:cNvSpPr>
            <a:spLocks noGrp="1"/>
          </p:cNvSpPr>
          <p:nvPr/>
        </p:nvSpPr>
        <p:spPr>
          <a:xfrm>
            <a:off x="2704707" y="201256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A37B5597-28CD-3641-A59F-52931777A6E0}"/>
              </a:ext>
            </a:extLst>
          </p:cNvPr>
          <p:cNvSpPr>
            <a:spLocks noGrp="1"/>
          </p:cNvSpPr>
          <p:nvPr/>
        </p:nvSpPr>
        <p:spPr>
          <a:xfrm>
            <a:off x="2771437" y="207924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worker-a</a:t>
            </a:r>
          </a:p>
        </p:txBody>
      </p:sp>
      <p:sp>
        <p:nvSpPr>
          <p:cNvPr id="52" name="Скругленный прямоугольник 51">
            <a:extLst>
              <a:ext uri="{FF2B5EF4-FFF2-40B4-BE49-F238E27FC236}">
                <a16:creationId xmlns:a16="http://schemas.microsoft.com/office/drawing/2014/main" id="{ED0E564C-D56A-C349-8F0D-9772F6351A6F}"/>
              </a:ext>
            </a:extLst>
          </p:cNvPr>
          <p:cNvSpPr>
            <a:spLocks noGrp="1"/>
          </p:cNvSpPr>
          <p:nvPr/>
        </p:nvSpPr>
        <p:spPr>
          <a:xfrm>
            <a:off x="2704707" y="306031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9925DC2D-F204-AD4F-B68A-4AE4485BFDB3}"/>
              </a:ext>
            </a:extLst>
          </p:cNvPr>
          <p:cNvSpPr>
            <a:spLocks noGrp="1"/>
          </p:cNvSpPr>
          <p:nvPr/>
        </p:nvSpPr>
        <p:spPr>
          <a:xfrm>
            <a:off x="2771437" y="312699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worker-b</a:t>
            </a: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FE1EAD76-C242-0344-98F6-CD9A347E3359}"/>
              </a:ext>
            </a:extLst>
          </p:cNvPr>
          <p:cNvSpPr>
            <a:spLocks noGrp="1"/>
          </p:cNvSpPr>
          <p:nvPr/>
        </p:nvSpPr>
        <p:spPr>
          <a:xfrm>
            <a:off x="2704707" y="410806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20D92B13-3899-174F-AECA-6DC71F9E03B3}"/>
              </a:ext>
            </a:extLst>
          </p:cNvPr>
          <p:cNvSpPr>
            <a:spLocks noGrp="1"/>
          </p:cNvSpPr>
          <p:nvPr/>
        </p:nvSpPr>
        <p:spPr>
          <a:xfrm>
            <a:off x="2771437" y="417474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worker-c</a:t>
            </a: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AE0AAEE0-B00F-AF4F-8340-36BA79430298}"/>
              </a:ext>
            </a:extLst>
          </p:cNvPr>
          <p:cNvSpPr>
            <a:spLocks noGrp="1"/>
          </p:cNvSpPr>
          <p:nvPr/>
        </p:nvSpPr>
        <p:spPr>
          <a:xfrm>
            <a:off x="4092637" y="2155444"/>
            <a:ext cx="1809750" cy="5715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7857129-0CA9-EF49-BB46-CF2BC665266C}"/>
              </a:ext>
            </a:extLst>
          </p:cNvPr>
          <p:cNvSpPr>
            <a:spLocks noGrp="1"/>
          </p:cNvSpPr>
          <p:nvPr/>
        </p:nvSpPr>
        <p:spPr>
          <a:xfrm>
            <a:off x="4168837" y="2203069"/>
            <a:ext cx="16573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checker pod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B6903E7A-6760-564F-9A3E-8BF17F706666}"/>
              </a:ext>
            </a:extLst>
          </p:cNvPr>
          <p:cNvSpPr>
            <a:spLocks noGrp="1"/>
          </p:cNvSpPr>
          <p:nvPr/>
        </p:nvSpPr>
        <p:spPr>
          <a:xfrm>
            <a:off x="4168837" y="2698369"/>
            <a:ext cx="16573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75" b="0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275" b="0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netgroups</a:t>
            </a:r>
            <a:endParaRPr sz="1275" b="0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B34D3E76-BF24-D84E-BB58-9D5DA00C4E77}"/>
              </a:ext>
            </a:extLst>
          </p:cNvPr>
          <p:cNvSpPr>
            <a:spLocks noGrp="1"/>
          </p:cNvSpPr>
          <p:nvPr/>
        </p:nvSpPr>
        <p:spPr>
          <a:xfrm>
            <a:off x="6607237" y="2164969"/>
            <a:ext cx="1943100" cy="5715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 w="11430">
            <a:solidFill>
              <a:srgbClr val="2DC36A"/>
            </a:solidFill>
          </a:ln>
        </p:spPr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8174947F-E1E6-3E47-8E2D-E41BFAE9E146}"/>
              </a:ext>
            </a:extLst>
          </p:cNvPr>
          <p:cNvSpPr>
            <a:spLocks noGrp="1"/>
          </p:cNvSpPr>
          <p:nvPr/>
        </p:nvSpPr>
        <p:spPr>
          <a:xfrm>
            <a:off x="6683437" y="221259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lang="en" sz="1425" b="1" dirty="0" err="1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probe_success</a:t>
            </a:r>
            <a:r>
              <a:rPr lang="en" sz="1425" b="1" dirty="0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 = 1</a:t>
            </a: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B0B14865-707A-2B4D-A1C1-AEF5083B1D75}"/>
              </a:ext>
            </a:extLst>
          </p:cNvPr>
          <p:cNvSpPr>
            <a:spLocks noGrp="1"/>
          </p:cNvSpPr>
          <p:nvPr/>
        </p:nvSpPr>
        <p:spPr>
          <a:xfrm>
            <a:off x="6607237" y="3212719"/>
            <a:ext cx="1943100" cy="5715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 w="11430">
            <a:solidFill>
              <a:srgbClr val="2DC36A"/>
            </a:solidFill>
          </a:ln>
        </p:spPr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2461A6B5-B51B-A549-9E9B-D454F9135180}"/>
              </a:ext>
            </a:extLst>
          </p:cNvPr>
          <p:cNvSpPr>
            <a:spLocks noGrp="1"/>
          </p:cNvSpPr>
          <p:nvPr/>
        </p:nvSpPr>
        <p:spPr>
          <a:xfrm>
            <a:off x="6683437" y="326034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lang="en" sz="1425" b="1" dirty="0" err="1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probe_success</a:t>
            </a:r>
            <a:r>
              <a:rPr lang="en" sz="1425" b="1" dirty="0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 = 1</a:t>
            </a: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B47FE447-4578-124B-9C99-36BE114DE004}"/>
              </a:ext>
            </a:extLst>
          </p:cNvPr>
          <p:cNvSpPr>
            <a:spLocks noGrp="1"/>
          </p:cNvSpPr>
          <p:nvPr/>
        </p:nvSpPr>
        <p:spPr>
          <a:xfrm>
            <a:off x="6607237" y="4260469"/>
            <a:ext cx="1943100" cy="5715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 w="11430">
            <a:solidFill>
              <a:srgbClr val="2DC36A"/>
            </a:solidFill>
          </a:ln>
        </p:spPr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3B26B9D0-FEEB-454A-9292-CCFCDAE7554D}"/>
              </a:ext>
            </a:extLst>
          </p:cNvPr>
          <p:cNvSpPr>
            <a:spLocks noGrp="1"/>
          </p:cNvSpPr>
          <p:nvPr/>
        </p:nvSpPr>
        <p:spPr>
          <a:xfrm>
            <a:off x="6683437" y="430809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lang="en" sz="1425" b="1" dirty="0" err="1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probe_success</a:t>
            </a:r>
            <a:r>
              <a:rPr lang="en" sz="1425" b="1" dirty="0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 = 1</a:t>
            </a:r>
          </a:p>
        </p:txBody>
      </p:sp>
      <p:sp>
        <p:nvSpPr>
          <p:cNvPr id="65" name="Стрелка вправо 64">
            <a:extLst>
              <a:ext uri="{FF2B5EF4-FFF2-40B4-BE49-F238E27FC236}">
                <a16:creationId xmlns:a16="http://schemas.microsoft.com/office/drawing/2014/main" id="{0433D382-DF69-2944-9B2B-FAEBB933FB5A}"/>
              </a:ext>
            </a:extLst>
          </p:cNvPr>
          <p:cNvSpPr>
            <a:spLocks noGrp="1"/>
          </p:cNvSpPr>
          <p:nvPr/>
        </p:nvSpPr>
        <p:spPr>
          <a:xfrm>
            <a:off x="2257425" y="2307844"/>
            <a:ext cx="1771652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0236557B-9E9B-3F41-B93E-FAC96A0D78F0}"/>
              </a:ext>
            </a:extLst>
          </p:cNvPr>
          <p:cNvSpPr>
            <a:spLocks noGrp="1"/>
          </p:cNvSpPr>
          <p:nvPr/>
        </p:nvSpPr>
        <p:spPr>
          <a:xfrm>
            <a:off x="5902387" y="2441194"/>
            <a:ext cx="333375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7D9C0A9E-A8E8-BD4F-B20C-9AF0C8121C87}"/>
              </a:ext>
            </a:extLst>
          </p:cNvPr>
          <p:cNvSpPr>
            <a:spLocks noGrp="1"/>
          </p:cNvSpPr>
          <p:nvPr/>
        </p:nvSpPr>
        <p:spPr>
          <a:xfrm>
            <a:off x="6235762" y="2441194"/>
            <a:ext cx="0" cy="210502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68" name="Стрелка вправо 67">
            <a:extLst>
              <a:ext uri="{FF2B5EF4-FFF2-40B4-BE49-F238E27FC236}">
                <a16:creationId xmlns:a16="http://schemas.microsoft.com/office/drawing/2014/main" id="{DE824352-6598-B043-80C7-E1C9180E4FAA}"/>
              </a:ext>
            </a:extLst>
          </p:cNvPr>
          <p:cNvSpPr>
            <a:spLocks noGrp="1"/>
          </p:cNvSpPr>
          <p:nvPr/>
        </p:nvSpPr>
        <p:spPr>
          <a:xfrm>
            <a:off x="6235762" y="236499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9" name="Стрелка вправо 68">
            <a:extLst>
              <a:ext uri="{FF2B5EF4-FFF2-40B4-BE49-F238E27FC236}">
                <a16:creationId xmlns:a16="http://schemas.microsoft.com/office/drawing/2014/main" id="{742E4F99-3A3C-384D-BA3D-44F69415270E}"/>
              </a:ext>
            </a:extLst>
          </p:cNvPr>
          <p:cNvSpPr>
            <a:spLocks noGrp="1"/>
          </p:cNvSpPr>
          <p:nvPr/>
        </p:nvSpPr>
        <p:spPr>
          <a:xfrm>
            <a:off x="6235762" y="341274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70" name="Стрелка вправо 69">
            <a:extLst>
              <a:ext uri="{FF2B5EF4-FFF2-40B4-BE49-F238E27FC236}">
                <a16:creationId xmlns:a16="http://schemas.microsoft.com/office/drawing/2014/main" id="{743AC25F-59AC-1D40-813A-BBCC1AD29790}"/>
              </a:ext>
            </a:extLst>
          </p:cNvPr>
          <p:cNvSpPr>
            <a:spLocks noGrp="1"/>
          </p:cNvSpPr>
          <p:nvPr/>
        </p:nvSpPr>
        <p:spPr>
          <a:xfrm>
            <a:off x="6235762" y="446049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CFC476C8-A3EC-0B45-916A-A77277CD9505}"/>
              </a:ext>
            </a:extLst>
          </p:cNvPr>
          <p:cNvSpPr>
            <a:spLocks noGrp="1"/>
          </p:cNvSpPr>
          <p:nvPr/>
        </p:nvSpPr>
        <p:spPr>
          <a:xfrm>
            <a:off x="5774117" y="2857556"/>
            <a:ext cx="6096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275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API</a:t>
            </a:r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985A41D4-35B3-EA46-B3E9-DE1FD4B3164C}"/>
              </a:ext>
            </a:extLst>
          </p:cNvPr>
          <p:cNvSpPr>
            <a:spLocks noGrp="1"/>
          </p:cNvSpPr>
          <p:nvPr/>
        </p:nvSpPr>
        <p:spPr>
          <a:xfrm>
            <a:off x="9467617" y="2907919"/>
            <a:ext cx="1962150" cy="107632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4D83FA"/>
            </a:solidFill>
          </a:ln>
        </p:spPr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AA41AF5A-7570-784E-AC11-5DCA697D27CD}"/>
              </a:ext>
            </a:extLst>
          </p:cNvPr>
          <p:cNvSpPr>
            <a:spLocks noGrp="1"/>
          </p:cNvSpPr>
          <p:nvPr/>
        </p:nvSpPr>
        <p:spPr>
          <a:xfrm>
            <a:off x="9543817" y="3012694"/>
            <a:ext cx="1810088" cy="866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5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</a:t>
            </a:r>
            <a:endParaRPr sz="15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  <a:p>
            <a:pPr algn="ctr">
              <a:defRPr sz="15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5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443</a:t>
            </a:r>
          </a:p>
        </p:txBody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DCCBD3A7-F8B5-794C-82AB-D69AFE1A5220}"/>
              </a:ext>
            </a:extLst>
          </p:cNvPr>
          <p:cNvSpPr>
            <a:spLocks noGrp="1"/>
          </p:cNvSpPr>
          <p:nvPr/>
        </p:nvSpPr>
        <p:spPr>
          <a:xfrm flipV="1">
            <a:off x="8550337" y="2441194"/>
            <a:ext cx="660105" cy="952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34F785A8-9A2C-BB43-8E30-083EA6A17D14}"/>
              </a:ext>
            </a:extLst>
          </p:cNvPr>
          <p:cNvSpPr>
            <a:spLocks noGrp="1"/>
          </p:cNvSpPr>
          <p:nvPr/>
        </p:nvSpPr>
        <p:spPr>
          <a:xfrm flipV="1">
            <a:off x="8550337" y="3495675"/>
            <a:ext cx="660104" cy="2794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DB06F3F2-68B1-7A40-AB91-D697AFA91F8E}"/>
              </a:ext>
            </a:extLst>
          </p:cNvPr>
          <p:cNvSpPr>
            <a:spLocks noGrp="1"/>
          </p:cNvSpPr>
          <p:nvPr/>
        </p:nvSpPr>
        <p:spPr>
          <a:xfrm>
            <a:off x="8550337" y="4546219"/>
            <a:ext cx="660104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E08A2E6A-9742-C244-A4E4-0FA1138BF02A}"/>
              </a:ext>
            </a:extLst>
          </p:cNvPr>
          <p:cNvSpPr>
            <a:spLocks noGrp="1"/>
          </p:cNvSpPr>
          <p:nvPr/>
        </p:nvSpPr>
        <p:spPr>
          <a:xfrm>
            <a:off x="9210442" y="2450719"/>
            <a:ext cx="0" cy="209550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78" name="Стрелка вправо 77">
            <a:extLst>
              <a:ext uri="{FF2B5EF4-FFF2-40B4-BE49-F238E27FC236}">
                <a16:creationId xmlns:a16="http://schemas.microsoft.com/office/drawing/2014/main" id="{831EA4B3-B625-664A-AABF-A4B3B6813FBB}"/>
              </a:ext>
            </a:extLst>
          </p:cNvPr>
          <p:cNvSpPr>
            <a:spLocks noGrp="1"/>
          </p:cNvSpPr>
          <p:nvPr/>
        </p:nvSpPr>
        <p:spPr>
          <a:xfrm>
            <a:off x="9210442" y="3408696"/>
            <a:ext cx="276225" cy="179546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2714EA5-903B-784C-82EE-85D3FA39E934}"/>
              </a:ext>
            </a:extLst>
          </p:cNvPr>
          <p:cNvSpPr>
            <a:spLocks noGrp="1"/>
          </p:cNvSpPr>
          <p:nvPr/>
        </p:nvSpPr>
        <p:spPr>
          <a:xfrm>
            <a:off x="9286642" y="2593594"/>
            <a:ext cx="8763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1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TCP</a:t>
            </a:r>
          </a:p>
        </p:txBody>
      </p:sp>
    </p:spTree>
    <p:extLst>
      <p:ext uri="{BB962C8B-B14F-4D97-AF65-F5344CB8AC3E}">
        <p14:creationId xmlns:p14="http://schemas.microsoft.com/office/powerpoint/2010/main" val="154217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B1CE2B6-E486-4870-8670-F6B2886D7016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Одна недоступная нода блокирует CI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3804F3D-91B4-47E0-AE23-D9F61A6A965C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CI: FAIL. Pod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может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оказаться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worker-b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D2969BD-A44C-40E2-9B66-1318860E8D97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5B53039-5D95-433F-858B-452EC1E10AA1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38/60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FF0EC06-9306-0D46-AF8C-3377D7FF17D7}"/>
              </a:ext>
            </a:extLst>
          </p:cNvPr>
          <p:cNvSpPr>
            <a:spLocks noGrp="1"/>
          </p:cNvSpPr>
          <p:nvPr/>
        </p:nvSpPr>
        <p:spPr>
          <a:xfrm>
            <a:off x="695325" y="1707769"/>
            <a:ext cx="15049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CI</a:t>
            </a: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80F88868-5644-FB4B-97A5-1E6492E47291}"/>
              </a:ext>
            </a:extLst>
          </p:cNvPr>
          <p:cNvSpPr>
            <a:spLocks noGrp="1"/>
          </p:cNvSpPr>
          <p:nvPr/>
        </p:nvSpPr>
        <p:spPr>
          <a:xfrm>
            <a:off x="638175" y="2117344"/>
            <a:ext cx="1619250" cy="6096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5F74B8A-81EA-B543-A207-44858DEC53BF}"/>
              </a:ext>
            </a:extLst>
          </p:cNvPr>
          <p:cNvSpPr>
            <a:spLocks noGrp="1"/>
          </p:cNvSpPr>
          <p:nvPr/>
        </p:nvSpPr>
        <p:spPr>
          <a:xfrm>
            <a:off x="714375" y="2164969"/>
            <a:ext cx="14668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8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pipeline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FE5B03A8-4B42-9347-849F-7E1224043C75}"/>
              </a:ext>
            </a:extLst>
          </p:cNvPr>
          <p:cNvSpPr>
            <a:spLocks noGrp="1"/>
          </p:cNvSpPr>
          <p:nvPr/>
        </p:nvSpPr>
        <p:spPr>
          <a:xfrm>
            <a:off x="609600" y="2860294"/>
            <a:ext cx="16764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350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Basic </a:t>
            </a:r>
            <a:r>
              <a:rPr sz="1350" b="1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Auth</a:t>
            </a:r>
            <a:endParaRPr sz="1350" b="1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E16BBCA-59CE-1F4F-81DE-E5C1DBD4A061}"/>
              </a:ext>
            </a:extLst>
          </p:cNvPr>
          <p:cNvSpPr>
            <a:spLocks noGrp="1"/>
          </p:cNvSpPr>
          <p:nvPr/>
        </p:nvSpPr>
        <p:spPr>
          <a:xfrm>
            <a:off x="609600" y="3107944"/>
            <a:ext cx="16764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350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X-API-Key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3964AB6-7570-B946-B5CE-AD3597E7F055}"/>
              </a:ext>
            </a:extLst>
          </p:cNvPr>
          <p:cNvSpPr>
            <a:spLocks noGrp="1"/>
          </p:cNvSpPr>
          <p:nvPr/>
        </p:nvSpPr>
        <p:spPr>
          <a:xfrm>
            <a:off x="2543173" y="1423289"/>
            <a:ext cx="6426264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Kubernetes-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id="{C637507D-3FEF-484C-B360-0A6A8621CE3D}"/>
              </a:ext>
            </a:extLst>
          </p:cNvPr>
          <p:cNvSpPr>
            <a:spLocks noGrp="1"/>
          </p:cNvSpPr>
          <p:nvPr/>
        </p:nvSpPr>
        <p:spPr>
          <a:xfrm>
            <a:off x="2534479" y="1870329"/>
            <a:ext cx="6416104" cy="3264535"/>
          </a:xfrm>
          <a:prstGeom prst="roundRect">
            <a:avLst>
              <a:gd name="adj" fmla="val 7589"/>
            </a:avLst>
          </a:prstGeom>
          <a:noFill/>
          <a:ln w="11430">
            <a:solidFill>
              <a:srgbClr val="4D83FA"/>
            </a:solidFill>
          </a:ln>
        </p:spPr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37D67771-E0AD-454B-9537-E5729FB4F01B}"/>
              </a:ext>
            </a:extLst>
          </p:cNvPr>
          <p:cNvSpPr>
            <a:spLocks noGrp="1"/>
          </p:cNvSpPr>
          <p:nvPr/>
        </p:nvSpPr>
        <p:spPr>
          <a:xfrm>
            <a:off x="2704707" y="201256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05DFEA8A-C3A3-A64D-B15F-EFE72256C9DA}"/>
              </a:ext>
            </a:extLst>
          </p:cNvPr>
          <p:cNvSpPr>
            <a:spLocks noGrp="1"/>
          </p:cNvSpPr>
          <p:nvPr/>
        </p:nvSpPr>
        <p:spPr>
          <a:xfrm>
            <a:off x="2771437" y="207924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worker-a</a:t>
            </a:r>
          </a:p>
        </p:txBody>
      </p:sp>
      <p:sp>
        <p:nvSpPr>
          <p:cNvPr id="52" name="Скругленный прямоугольник 51">
            <a:extLst>
              <a:ext uri="{FF2B5EF4-FFF2-40B4-BE49-F238E27FC236}">
                <a16:creationId xmlns:a16="http://schemas.microsoft.com/office/drawing/2014/main" id="{DDB469AD-80A4-544C-BA00-62DF380D22F4}"/>
              </a:ext>
            </a:extLst>
          </p:cNvPr>
          <p:cNvSpPr>
            <a:spLocks noGrp="1"/>
          </p:cNvSpPr>
          <p:nvPr/>
        </p:nvSpPr>
        <p:spPr>
          <a:xfrm>
            <a:off x="2704707" y="306031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616A6F4-8BF1-B145-A5AC-695EA06E1426}"/>
              </a:ext>
            </a:extLst>
          </p:cNvPr>
          <p:cNvSpPr>
            <a:spLocks noGrp="1"/>
          </p:cNvSpPr>
          <p:nvPr/>
        </p:nvSpPr>
        <p:spPr>
          <a:xfrm>
            <a:off x="2771437" y="312699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worker-b</a:t>
            </a: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6429E760-FBBE-8242-A069-C4730E2A7B20}"/>
              </a:ext>
            </a:extLst>
          </p:cNvPr>
          <p:cNvSpPr>
            <a:spLocks noGrp="1"/>
          </p:cNvSpPr>
          <p:nvPr/>
        </p:nvSpPr>
        <p:spPr>
          <a:xfrm>
            <a:off x="2704707" y="4108069"/>
            <a:ext cx="6074229" cy="8763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43682906-12ED-F94D-B7AB-C3CBF31940AF}"/>
              </a:ext>
            </a:extLst>
          </p:cNvPr>
          <p:cNvSpPr>
            <a:spLocks noGrp="1"/>
          </p:cNvSpPr>
          <p:nvPr/>
        </p:nvSpPr>
        <p:spPr>
          <a:xfrm>
            <a:off x="2771437" y="4174744"/>
            <a:ext cx="1200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worker-c</a:t>
            </a: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AEDB49E1-3B18-E24F-8BAF-124C9D5B44A3}"/>
              </a:ext>
            </a:extLst>
          </p:cNvPr>
          <p:cNvSpPr>
            <a:spLocks noGrp="1"/>
          </p:cNvSpPr>
          <p:nvPr/>
        </p:nvSpPr>
        <p:spPr>
          <a:xfrm>
            <a:off x="4092637" y="2155444"/>
            <a:ext cx="1809750" cy="5715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8CD3D07E-F63C-804E-9CEA-F8B4AD3A4144}"/>
              </a:ext>
            </a:extLst>
          </p:cNvPr>
          <p:cNvSpPr>
            <a:spLocks noGrp="1"/>
          </p:cNvSpPr>
          <p:nvPr/>
        </p:nvSpPr>
        <p:spPr>
          <a:xfrm>
            <a:off x="4168837" y="2203069"/>
            <a:ext cx="16573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checker pod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454FB4F3-317D-A147-84CC-7206CA4EA2C7}"/>
              </a:ext>
            </a:extLst>
          </p:cNvPr>
          <p:cNvSpPr>
            <a:spLocks noGrp="1"/>
          </p:cNvSpPr>
          <p:nvPr/>
        </p:nvSpPr>
        <p:spPr>
          <a:xfrm>
            <a:off x="4168837" y="2698369"/>
            <a:ext cx="16573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75" b="0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275" b="0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netgroups</a:t>
            </a:r>
            <a:endParaRPr sz="1275" b="0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01402CB1-0AB9-CD40-8CCF-6D641CABAA56}"/>
              </a:ext>
            </a:extLst>
          </p:cNvPr>
          <p:cNvSpPr>
            <a:spLocks noGrp="1"/>
          </p:cNvSpPr>
          <p:nvPr/>
        </p:nvSpPr>
        <p:spPr>
          <a:xfrm>
            <a:off x="6607237" y="2164969"/>
            <a:ext cx="1943100" cy="5715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 w="11430">
            <a:solidFill>
              <a:srgbClr val="2DC36A"/>
            </a:solidFill>
          </a:ln>
        </p:spPr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9FF5DFB1-B7F4-6045-8944-F9CBD5AC8AB8}"/>
              </a:ext>
            </a:extLst>
          </p:cNvPr>
          <p:cNvSpPr>
            <a:spLocks noGrp="1"/>
          </p:cNvSpPr>
          <p:nvPr/>
        </p:nvSpPr>
        <p:spPr>
          <a:xfrm>
            <a:off x="6683437" y="221259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lang="en" sz="1425" b="1" dirty="0" err="1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probe_success</a:t>
            </a:r>
            <a:r>
              <a:rPr lang="en" sz="1425" b="1" dirty="0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 = 1</a:t>
            </a: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24D13FBC-1E26-8E4D-9204-AAF762F0E2F0}"/>
              </a:ext>
            </a:extLst>
          </p:cNvPr>
          <p:cNvSpPr>
            <a:spLocks noGrp="1"/>
          </p:cNvSpPr>
          <p:nvPr/>
        </p:nvSpPr>
        <p:spPr>
          <a:xfrm>
            <a:off x="6607237" y="3212719"/>
            <a:ext cx="1943100" cy="571500"/>
          </a:xfrm>
          <a:prstGeom prst="roundRect">
            <a:avLst/>
          </a:prstGeom>
          <a:solidFill>
            <a:srgbClr val="EE3F58">
              <a:alpha val="7000"/>
            </a:srgbClr>
          </a:solidFill>
          <a:ln w="11430">
            <a:solidFill>
              <a:srgbClr val="EE3F58"/>
            </a:solidFill>
          </a:ln>
        </p:spPr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11C2D53-C9CA-A648-9D54-565FB75F55D0}"/>
              </a:ext>
            </a:extLst>
          </p:cNvPr>
          <p:cNvSpPr>
            <a:spLocks noGrp="1"/>
          </p:cNvSpPr>
          <p:nvPr/>
        </p:nvSpPr>
        <p:spPr>
          <a:xfrm>
            <a:off x="6683437" y="326034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lang="en" sz="1425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probe_success</a:t>
            </a:r>
            <a:r>
              <a:rPr lang="en" sz="1425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 = 0</a:t>
            </a: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653E9739-801C-F147-A92D-7E72FB2F8FFF}"/>
              </a:ext>
            </a:extLst>
          </p:cNvPr>
          <p:cNvSpPr>
            <a:spLocks noGrp="1"/>
          </p:cNvSpPr>
          <p:nvPr/>
        </p:nvSpPr>
        <p:spPr>
          <a:xfrm>
            <a:off x="6607237" y="4260469"/>
            <a:ext cx="1943100" cy="5715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 w="11430">
            <a:solidFill>
              <a:srgbClr val="2DC36A"/>
            </a:solidFill>
          </a:ln>
        </p:spPr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5A2339E2-9E5B-8C44-9B13-63D5330F8EA2}"/>
              </a:ext>
            </a:extLst>
          </p:cNvPr>
          <p:cNvSpPr>
            <a:spLocks noGrp="1"/>
          </p:cNvSpPr>
          <p:nvPr/>
        </p:nvSpPr>
        <p:spPr>
          <a:xfrm>
            <a:off x="6683437" y="4308094"/>
            <a:ext cx="17907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156B45"/>
                </a:solidFill>
                <a:latin typeface="Consolas"/>
                <a:ea typeface="Consolas"/>
                <a:cs typeface="Consolas"/>
              </a:defRPr>
            </a:pPr>
            <a:r>
              <a:rPr lang="en" sz="1425" b="1" dirty="0" err="1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probe_success</a:t>
            </a:r>
            <a:r>
              <a:rPr lang="en" sz="1425" b="1" dirty="0">
                <a:solidFill>
                  <a:srgbClr val="2DC36A"/>
                </a:solidFill>
                <a:latin typeface="Consolas"/>
                <a:ea typeface="Consolas"/>
                <a:cs typeface="Consolas"/>
              </a:rPr>
              <a:t> = 1</a:t>
            </a:r>
          </a:p>
        </p:txBody>
      </p:sp>
      <p:sp>
        <p:nvSpPr>
          <p:cNvPr id="65" name="Стрелка вправо 64">
            <a:extLst>
              <a:ext uri="{FF2B5EF4-FFF2-40B4-BE49-F238E27FC236}">
                <a16:creationId xmlns:a16="http://schemas.microsoft.com/office/drawing/2014/main" id="{DDF2BD0A-2302-DE40-926A-8E8636DDF9A6}"/>
              </a:ext>
            </a:extLst>
          </p:cNvPr>
          <p:cNvSpPr>
            <a:spLocks noGrp="1"/>
          </p:cNvSpPr>
          <p:nvPr/>
        </p:nvSpPr>
        <p:spPr>
          <a:xfrm>
            <a:off x="2257425" y="2307844"/>
            <a:ext cx="1771652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741D8F5B-600C-2D43-B15D-EE07C851235D}"/>
              </a:ext>
            </a:extLst>
          </p:cNvPr>
          <p:cNvSpPr>
            <a:spLocks noGrp="1"/>
          </p:cNvSpPr>
          <p:nvPr/>
        </p:nvSpPr>
        <p:spPr>
          <a:xfrm>
            <a:off x="5902387" y="2441194"/>
            <a:ext cx="333375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3BA261E6-9974-2140-A5A7-C31684F70F4E}"/>
              </a:ext>
            </a:extLst>
          </p:cNvPr>
          <p:cNvSpPr>
            <a:spLocks noGrp="1"/>
          </p:cNvSpPr>
          <p:nvPr/>
        </p:nvSpPr>
        <p:spPr>
          <a:xfrm>
            <a:off x="6235762" y="2441194"/>
            <a:ext cx="0" cy="210502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68" name="Стрелка вправо 67">
            <a:extLst>
              <a:ext uri="{FF2B5EF4-FFF2-40B4-BE49-F238E27FC236}">
                <a16:creationId xmlns:a16="http://schemas.microsoft.com/office/drawing/2014/main" id="{21CF287C-E726-AA4A-8DEF-286A5981A7BA}"/>
              </a:ext>
            </a:extLst>
          </p:cNvPr>
          <p:cNvSpPr>
            <a:spLocks noGrp="1"/>
          </p:cNvSpPr>
          <p:nvPr/>
        </p:nvSpPr>
        <p:spPr>
          <a:xfrm>
            <a:off x="6235762" y="236499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9" name="Стрелка вправо 68">
            <a:extLst>
              <a:ext uri="{FF2B5EF4-FFF2-40B4-BE49-F238E27FC236}">
                <a16:creationId xmlns:a16="http://schemas.microsoft.com/office/drawing/2014/main" id="{B53FF715-AADF-B840-9566-EAE4AD157620}"/>
              </a:ext>
            </a:extLst>
          </p:cNvPr>
          <p:cNvSpPr>
            <a:spLocks noGrp="1"/>
          </p:cNvSpPr>
          <p:nvPr/>
        </p:nvSpPr>
        <p:spPr>
          <a:xfrm>
            <a:off x="6235762" y="341274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70" name="Стрелка вправо 69">
            <a:extLst>
              <a:ext uri="{FF2B5EF4-FFF2-40B4-BE49-F238E27FC236}">
                <a16:creationId xmlns:a16="http://schemas.microsoft.com/office/drawing/2014/main" id="{98043EDA-4E65-4F47-8A96-20F380E47AA4}"/>
              </a:ext>
            </a:extLst>
          </p:cNvPr>
          <p:cNvSpPr>
            <a:spLocks noGrp="1"/>
          </p:cNvSpPr>
          <p:nvPr/>
        </p:nvSpPr>
        <p:spPr>
          <a:xfrm>
            <a:off x="6235762" y="4460494"/>
            <a:ext cx="257175" cy="17145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A6EAFCB5-B24A-814D-BF4C-2B2D9DBA845F}"/>
              </a:ext>
            </a:extLst>
          </p:cNvPr>
          <p:cNvSpPr>
            <a:spLocks noGrp="1"/>
          </p:cNvSpPr>
          <p:nvPr/>
        </p:nvSpPr>
        <p:spPr>
          <a:xfrm>
            <a:off x="5774117" y="2857556"/>
            <a:ext cx="6096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1275" b="1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API</a:t>
            </a:r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5A1AEBBD-6FE4-344B-80F0-1D2ACBE15CA8}"/>
              </a:ext>
            </a:extLst>
          </p:cNvPr>
          <p:cNvSpPr>
            <a:spLocks noGrp="1"/>
          </p:cNvSpPr>
          <p:nvPr/>
        </p:nvSpPr>
        <p:spPr>
          <a:xfrm>
            <a:off x="9467617" y="2907919"/>
            <a:ext cx="1962150" cy="107632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4D83FA"/>
            </a:solidFill>
          </a:ln>
        </p:spPr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4C872FA6-12F8-424D-A421-F4D7B2846AF9}"/>
              </a:ext>
            </a:extLst>
          </p:cNvPr>
          <p:cNvSpPr>
            <a:spLocks noGrp="1"/>
          </p:cNvSpPr>
          <p:nvPr/>
        </p:nvSpPr>
        <p:spPr>
          <a:xfrm>
            <a:off x="9543817" y="3012694"/>
            <a:ext cx="1810088" cy="866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5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</a:t>
            </a:r>
            <a:endParaRPr sz="15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  <a:p>
            <a:pPr algn="ctr">
              <a:defRPr sz="150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5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443</a:t>
            </a:r>
          </a:p>
        </p:txBody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1096A335-33B2-F243-8D24-B609B77C6D00}"/>
              </a:ext>
            </a:extLst>
          </p:cNvPr>
          <p:cNvSpPr>
            <a:spLocks noGrp="1"/>
          </p:cNvSpPr>
          <p:nvPr/>
        </p:nvSpPr>
        <p:spPr>
          <a:xfrm flipV="1">
            <a:off x="8550337" y="2441194"/>
            <a:ext cx="660105" cy="952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0B53FB47-FCB8-1749-B263-C665A1B39303}"/>
              </a:ext>
            </a:extLst>
          </p:cNvPr>
          <p:cNvSpPr>
            <a:spLocks noGrp="1"/>
          </p:cNvSpPr>
          <p:nvPr/>
        </p:nvSpPr>
        <p:spPr>
          <a:xfrm flipV="1">
            <a:off x="8550337" y="3495675"/>
            <a:ext cx="660104" cy="2794"/>
          </a:xfrm>
          <a:prstGeom prst="line">
            <a:avLst/>
          </a:prstGeom>
          <a:noFill/>
          <a:ln w="28575">
            <a:solidFill>
              <a:srgbClr val="EE3F58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289EFDF8-6AAE-D744-AE7A-376B14FD02CE}"/>
              </a:ext>
            </a:extLst>
          </p:cNvPr>
          <p:cNvSpPr>
            <a:spLocks noGrp="1"/>
          </p:cNvSpPr>
          <p:nvPr/>
        </p:nvSpPr>
        <p:spPr>
          <a:xfrm>
            <a:off x="8550337" y="4546219"/>
            <a:ext cx="660104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9F96BCB9-18F5-0449-A557-6EE1C9795AC8}"/>
              </a:ext>
            </a:extLst>
          </p:cNvPr>
          <p:cNvSpPr>
            <a:spLocks noGrp="1"/>
          </p:cNvSpPr>
          <p:nvPr/>
        </p:nvSpPr>
        <p:spPr>
          <a:xfrm>
            <a:off x="9210442" y="2450719"/>
            <a:ext cx="0" cy="209550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78" name="Стрелка вправо 77">
            <a:extLst>
              <a:ext uri="{FF2B5EF4-FFF2-40B4-BE49-F238E27FC236}">
                <a16:creationId xmlns:a16="http://schemas.microsoft.com/office/drawing/2014/main" id="{46397CBD-33A7-1C43-8D55-13DC880DE01D}"/>
              </a:ext>
            </a:extLst>
          </p:cNvPr>
          <p:cNvSpPr>
            <a:spLocks noGrp="1"/>
          </p:cNvSpPr>
          <p:nvPr/>
        </p:nvSpPr>
        <p:spPr>
          <a:xfrm>
            <a:off x="9210442" y="3408696"/>
            <a:ext cx="276225" cy="179546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4D16C610-8C84-274F-A472-DCC39EE2C034}"/>
              </a:ext>
            </a:extLst>
          </p:cNvPr>
          <p:cNvSpPr>
            <a:spLocks noGrp="1"/>
          </p:cNvSpPr>
          <p:nvPr/>
        </p:nvSpPr>
        <p:spPr>
          <a:xfrm>
            <a:off x="9286642" y="2593594"/>
            <a:ext cx="8763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4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1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TCP</a:t>
            </a:r>
          </a:p>
        </p:txBody>
      </p:sp>
    </p:spTree>
    <p:extLst>
      <p:ext uri="{BB962C8B-B14F-4D97-AF65-F5344CB8AC3E}">
        <p14:creationId xmlns:p14="http://schemas.microsoft.com/office/powerpoint/2010/main" val="1674367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5FB75BD-FCF1-4917-B2E4-55E8CCF6FF67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Ошибка CI ведёт к месту в конфигурации</a:t>
            </a:r>
          </a:p>
        </p:txBody>
      </p:sp>
      <p:sp>
        <p:nvSpPr>
          <p:cNvPr id="2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8452F721-C6AA-4E55-AA4C-D1372ED39D67}"/>
              </a:ext>
            </a:extLst>
          </p:cNvPr>
          <p:cNvSpPr>
            <a:spLocks noGrp="1"/>
          </p:cNvSpPr>
          <p:nvPr/>
        </p:nvSpPr>
        <p:spPr>
          <a:xfrm>
            <a:off x="609600" y="1447800"/>
            <a:ext cx="10972800" cy="504825"/>
          </a:xfrm>
          <a:prstGeom prst="round2SameRect">
            <a:avLst>
              <a:gd name="adj1" fmla="val 30600"/>
              <a:gd name="adj2" fmla="val 0"/>
            </a:avLst>
          </a:prstGeom>
          <a:solidFill>
            <a:srgbClr val="29213D"/>
          </a:solidFill>
          <a:ln w="11430">
            <a:solidFill>
              <a:srgbClr val="29213D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E8C5C9-4DD4-4DBF-B6BA-1F84B7EF3DDE}"/>
              </a:ext>
            </a:extLst>
          </p:cNvPr>
          <p:cNvSpPr>
            <a:spLocks noGrp="1"/>
          </p:cNvSpPr>
          <p:nvPr/>
        </p:nvSpPr>
        <p:spPr>
          <a:xfrm>
            <a:off x="771525" y="1533525"/>
            <a:ext cx="95726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GitLab   /   demo-service   /   Jobs   /   connect-check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873ABB-9491-4FE8-923B-81D26CBB25BD}"/>
              </a:ext>
            </a:extLst>
          </p:cNvPr>
          <p:cNvSpPr>
            <a:spLocks noGrp="1"/>
          </p:cNvSpPr>
          <p:nvPr/>
        </p:nvSpPr>
        <p:spPr>
          <a:xfrm>
            <a:off x="10506075" y="1562100"/>
            <a:ext cx="9334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>
                <a:solidFill>
                  <a:srgbClr val="D6CF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6CFE9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AB08A7-251F-4534-9318-32389F9FD4FA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10972800" cy="447675"/>
          </a:xfrm>
          <a:prstGeom prst="rect">
            <a:avLst/>
          </a:prstGeom>
          <a:solidFill>
            <a:srgbClr val="FBE9EC"/>
          </a:solidFill>
          <a:ln w="11430">
            <a:solidFill>
              <a:srgbClr val="FBE9EC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4B5E90-ED74-4DB1-B750-6E057B75E06B}"/>
              </a:ext>
            </a:extLst>
          </p:cNvPr>
          <p:cNvSpPr>
            <a:spLocks noGrp="1"/>
          </p:cNvSpPr>
          <p:nvPr/>
        </p:nvSpPr>
        <p:spPr>
          <a:xfrm>
            <a:off x="800100" y="201930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Failed    connect-check</a:t>
            </a:r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C21C7B69-381E-4151-AFC7-679DBFB19073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10972800" cy="3762375"/>
          </a:xfrm>
          <a:prstGeom prst="round2SameRect">
            <a:avLst>
              <a:gd name="adj1" fmla="val 0"/>
              <a:gd name="adj2" fmla="val 4362"/>
            </a:avLst>
          </a:prstGeom>
          <a:solidFill>
            <a:srgbClr val="18171D"/>
          </a:solidFill>
          <a:ln w="11430">
            <a:solidFill>
              <a:srgbClr val="18171D"/>
            </a:solidFill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9B97EDD-D977-4961-982E-1D25350089D4}"/>
              </a:ext>
            </a:extLst>
          </p:cNvPr>
          <p:cNvSpPr>
            <a:spLocks noGrp="1"/>
          </p:cNvSpPr>
          <p:nvPr/>
        </p:nvSpPr>
        <p:spPr>
          <a:xfrm>
            <a:off x="800100" y="2505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$ pytest /test -n 7 --tb=no --junitxml=unittests_result.xml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F355B3F-2DAD-4C1F-9CE4-61E43A87D970}"/>
              </a:ext>
            </a:extLst>
          </p:cNvPr>
          <p:cNvSpPr>
            <a:spLocks noGrp="1"/>
          </p:cNvSpPr>
          <p:nvPr/>
        </p:nvSpPr>
        <p:spPr>
          <a:xfrm>
            <a:off x="800100" y="2733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[gw2] FAILED test_connect.py::test_target[api.example.net:443]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64C5E8D-4C07-4CCD-B612-9DCCEE1731B5}"/>
              </a:ext>
            </a:extLst>
          </p:cNvPr>
          <p:cNvSpPr>
            <a:spLocks noGrp="1"/>
          </p:cNvSpPr>
          <p:nvPr/>
        </p:nvSpPr>
        <p:spPr>
          <a:xfrm>
            <a:off x="800100" y="2962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8EBFFF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8EBFFF"/>
                </a:solidFill>
                <a:latin typeface="Consolas"/>
                <a:ea typeface="Consolas"/>
                <a:cs typeface="Consolas"/>
                <a:hlinkClick r:id="rId4" action="ppaction://hlinksldjump"/>
              </a:rPr>
              <a:t>source: tpl/demo-config.yaml:2   key: data.API_URL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0F9F0F8-F4DB-4699-B8BC-E6E3E61BB190}"/>
              </a:ext>
            </a:extLst>
          </p:cNvPr>
          <p:cNvSpPr>
            <a:spLocks noGrp="1"/>
          </p:cNvSpPr>
          <p:nvPr/>
        </p:nvSpPr>
        <p:spPr>
          <a:xfrm>
            <a:off x="800100" y="3190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2F0F7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2F0F7"/>
                </a:solidFill>
                <a:latin typeface="Consolas"/>
                <a:ea typeface="Consolas"/>
                <a:cs typeface="Consolas"/>
              </a:rPr>
              <a:t>url:    https://api.example.net/v2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742BA89-7CD5-4479-86D0-4BC0822D410D}"/>
              </a:ext>
            </a:extLst>
          </p:cNvPr>
          <p:cNvSpPr>
            <a:spLocks noGrp="1"/>
          </p:cNvSpPr>
          <p:nvPr/>
        </p:nvSpPr>
        <p:spPr>
          <a:xfrm>
            <a:off x="800100" y="34194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2F0F7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2F0F7"/>
                </a:solidFill>
                <a:latin typeface="Consolas"/>
                <a:ea typeface="Consolas"/>
                <a:cs typeface="Consolas"/>
              </a:rPr>
              <a:t>target: api.example.net:443   HTTP 400 after 4 attempts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C69E057-820E-4D64-A942-F8D071B10DEE}"/>
              </a:ext>
            </a:extLst>
          </p:cNvPr>
          <p:cNvSpPr>
            <a:spLocks noGrp="1"/>
          </p:cNvSpPr>
          <p:nvPr/>
        </p:nvSpPr>
        <p:spPr>
          <a:xfrm>
            <a:off x="800100" y="3648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93DFB6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93DFB6"/>
                </a:solidFill>
                <a:latin typeface="Consolas"/>
                <a:ea typeface="Consolas"/>
                <a:cs typeface="Consolas"/>
              </a:rPr>
              <a:t>  worker-a   connected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E336633-6E0A-4047-BA6C-E5B8D35D1912}"/>
              </a:ext>
            </a:extLst>
          </p:cNvPr>
          <p:cNvSpPr>
            <a:spLocks noGrp="1"/>
          </p:cNvSpPr>
          <p:nvPr/>
        </p:nvSpPr>
        <p:spPr>
          <a:xfrm>
            <a:off x="800100" y="3876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  worker-b   disconnected  (TCP probe failed)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B79090B-6B6E-400B-A0ED-41489E007F6C}"/>
              </a:ext>
            </a:extLst>
          </p:cNvPr>
          <p:cNvSpPr>
            <a:spLocks noGrp="1"/>
          </p:cNvSpPr>
          <p:nvPr/>
        </p:nvSpPr>
        <p:spPr>
          <a:xfrm>
            <a:off x="800100" y="4105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93DFB6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93DFB6"/>
                </a:solidFill>
                <a:latin typeface="Consolas"/>
                <a:ea typeface="Consolas"/>
                <a:cs typeface="Consolas"/>
              </a:rPr>
              <a:t>  worker-c   connected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B9FD0E0-CDAE-420C-B1B7-FBA7113B575A}"/>
              </a:ext>
            </a:extLst>
          </p:cNvPr>
          <p:cNvSpPr>
            <a:spLocks noGrp="1"/>
          </p:cNvSpPr>
          <p:nvPr/>
        </p:nvSpPr>
        <p:spPr>
          <a:xfrm>
            <a:off x="800100" y="4333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FAIL: target must be reachable from every worker node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C86B030-0AA7-43E5-A3AE-A2AE88825B6E}"/>
              </a:ext>
            </a:extLst>
          </p:cNvPr>
          <p:cNvSpPr>
            <a:spLocks noGrp="1"/>
          </p:cNvSpPr>
          <p:nvPr/>
        </p:nvSpPr>
        <p:spPr>
          <a:xfrm>
            <a:off x="800100" y="45624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93DFB6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93DFB6"/>
                </a:solidFill>
                <a:latin typeface="Consolas"/>
                <a:ea typeface="Consolas"/>
                <a:cs typeface="Consolas"/>
              </a:rPr>
              <a:t>PASS cache.example.net:6379: worker-a=OK worker-b=OK worker-c=OK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8A78325-1E7E-48FA-B130-DBC788C381C2}"/>
              </a:ext>
            </a:extLst>
          </p:cNvPr>
          <p:cNvSpPr>
            <a:spLocks noGrp="1"/>
          </p:cNvSpPr>
          <p:nvPr/>
        </p:nvSpPr>
        <p:spPr>
          <a:xfrm>
            <a:off x="800100" y="47910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=================== 1 failed, 1 passed ===================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A862876-78DE-4AEC-A9AC-9BD300EFAD1E}"/>
              </a:ext>
            </a:extLst>
          </p:cNvPr>
          <p:cNvSpPr>
            <a:spLocks noGrp="1"/>
          </p:cNvSpPr>
          <p:nvPr/>
        </p:nvSpPr>
        <p:spPr>
          <a:xfrm>
            <a:off x="800100" y="50196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Uploading artifacts for failed job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B563213-883B-424C-BC91-EE9B41BDCBD8}"/>
              </a:ext>
            </a:extLst>
          </p:cNvPr>
          <p:cNvSpPr>
            <a:spLocks noGrp="1"/>
          </p:cNvSpPr>
          <p:nvPr/>
        </p:nvSpPr>
        <p:spPr>
          <a:xfrm>
            <a:off x="800100" y="52482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unittests_result.xml: found 1 matching artifact file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E675282-277F-47BB-BE8C-AFE08FBD3D02}"/>
              </a:ext>
            </a:extLst>
          </p:cNvPr>
          <p:cNvSpPr>
            <a:spLocks noGrp="1"/>
          </p:cNvSpPr>
          <p:nvPr/>
        </p:nvSpPr>
        <p:spPr>
          <a:xfrm>
            <a:off x="800100" y="54768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0">
                <a:solidFill>
                  <a:srgbClr val="D9D5E4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D9D5E4"/>
                </a:solidFill>
                <a:latin typeface="Consolas"/>
                <a:ea typeface="Consolas"/>
                <a:cs typeface="Consolas"/>
              </a:rPr>
              <a:t>Uploading artifacts as "junit"... 201 Created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D88AD21-A447-444F-A4B1-CDECE30F564A}"/>
              </a:ext>
            </a:extLst>
          </p:cNvPr>
          <p:cNvSpPr>
            <a:spLocks noGrp="1"/>
          </p:cNvSpPr>
          <p:nvPr/>
        </p:nvSpPr>
        <p:spPr>
          <a:xfrm>
            <a:off x="800100" y="5705475"/>
            <a:ext cx="10572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858D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FF858D"/>
                </a:solidFill>
                <a:latin typeface="Consolas"/>
                <a:ea typeface="Consolas"/>
                <a:cs typeface="Consolas"/>
              </a:rPr>
              <a:t>ERROR: Job failed: exit code 1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71B4BDE-9690-4099-B0E1-2EF15C3189AE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FFD168B-818C-4511-BF42-D0FFFDD8DEF2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39/60</a:t>
            </a:r>
          </a:p>
        </p:txBody>
      </p:sp>
    </p:spTree>
    <p:extLst>
      <p:ext uri="{BB962C8B-B14F-4D97-AF65-F5344CB8AC3E}">
        <p14:creationId xmlns:p14="http://schemas.microsoft.com/office/powerpoint/2010/main" val="1542449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62312C9-78B0-47A3-8903-D6F8FEBBC6D7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Как проходит одна проверка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9C33C52-BAD3-44EE-8810-2B3778B0AE50}"/>
              </a:ext>
            </a:extLst>
          </p:cNvPr>
          <p:cNvSpPr>
            <a:spLocks noGrp="1"/>
          </p:cNvSpPr>
          <p:nvPr/>
        </p:nvSpPr>
        <p:spPr>
          <a:xfrm>
            <a:off x="3276600" y="1466850"/>
            <a:ext cx="59531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Kubernetes-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E91E383-B824-434E-BCDC-477886668059}"/>
              </a:ext>
            </a:extLst>
          </p:cNvPr>
          <p:cNvSpPr>
            <a:spLocks noGrp="1"/>
          </p:cNvSpPr>
          <p:nvPr/>
        </p:nvSpPr>
        <p:spPr>
          <a:xfrm>
            <a:off x="3073400" y="1876425"/>
            <a:ext cx="6194425" cy="2162175"/>
          </a:xfrm>
          <a:prstGeom prst="roundRect">
            <a:avLst>
              <a:gd name="adj" fmla="val 9659"/>
            </a:avLst>
          </a:prstGeom>
          <a:noFill/>
          <a:ln w="11430">
            <a:solidFill>
              <a:srgbClr val="99B1E6"/>
            </a:solidFill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E9E060E-E3DD-47C5-937F-8E97DE832A6A}"/>
              </a:ext>
            </a:extLst>
          </p:cNvPr>
          <p:cNvSpPr>
            <a:spLocks noGrp="1"/>
          </p:cNvSpPr>
          <p:nvPr/>
        </p:nvSpPr>
        <p:spPr>
          <a:xfrm>
            <a:off x="609600" y="2409825"/>
            <a:ext cx="1543050" cy="7239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482051-10D8-4DF7-9878-1652030B15A0}"/>
              </a:ext>
            </a:extLst>
          </p:cNvPr>
          <p:cNvSpPr>
            <a:spLocks noGrp="1"/>
          </p:cNvSpPr>
          <p:nvPr/>
        </p:nvSpPr>
        <p:spPr>
          <a:xfrm>
            <a:off x="685800" y="2457450"/>
            <a:ext cx="13906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CI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A5540040-4A4E-4F2B-A5C0-6BA259C40D8F}"/>
              </a:ext>
            </a:extLst>
          </p:cNvPr>
          <p:cNvSpPr>
            <a:spLocks noGrp="1"/>
          </p:cNvSpPr>
          <p:nvPr/>
        </p:nvSpPr>
        <p:spPr>
          <a:xfrm>
            <a:off x="3343275" y="2409825"/>
            <a:ext cx="1962150" cy="7239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21372F-D47E-4EB1-BFF7-AA5071D7E95B}"/>
              </a:ext>
            </a:extLst>
          </p:cNvPr>
          <p:cNvSpPr>
            <a:spLocks noGrp="1"/>
          </p:cNvSpPr>
          <p:nvPr/>
        </p:nvSpPr>
        <p:spPr>
          <a:xfrm>
            <a:off x="3419475" y="2457450"/>
            <a:ext cx="1809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2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checker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19060C4-11D6-446A-9B1D-F0AAD8AC787C}"/>
              </a:ext>
            </a:extLst>
          </p:cNvPr>
          <p:cNvSpPr>
            <a:spLocks noGrp="1"/>
          </p:cNvSpPr>
          <p:nvPr/>
        </p:nvSpPr>
        <p:spPr>
          <a:xfrm>
            <a:off x="3352800" y="3150657"/>
            <a:ext cx="19526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pod </a:t>
            </a: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на</a:t>
            </a: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worker-a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D1EDA4E-F1C9-4591-8995-7B1286440CD8}"/>
              </a:ext>
            </a:extLst>
          </p:cNvPr>
          <p:cNvSpPr>
            <a:spLocks noGrp="1"/>
          </p:cNvSpPr>
          <p:nvPr/>
        </p:nvSpPr>
        <p:spPr>
          <a:xfrm>
            <a:off x="6229350" y="2066925"/>
            <a:ext cx="2838450" cy="4857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4D4DD3-1061-432B-955A-32ADA6C853DE}"/>
              </a:ext>
            </a:extLst>
          </p:cNvPr>
          <p:cNvSpPr>
            <a:spLocks noGrp="1"/>
          </p:cNvSpPr>
          <p:nvPr/>
        </p:nvSpPr>
        <p:spPr>
          <a:xfrm>
            <a:off x="6305550" y="2114550"/>
            <a:ext cx="26860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worker-a / Blackbox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D54C4E2-3D37-4989-A57F-352108E9D2D4}"/>
              </a:ext>
            </a:extLst>
          </p:cNvPr>
          <p:cNvSpPr>
            <a:spLocks noGrp="1"/>
          </p:cNvSpPr>
          <p:nvPr/>
        </p:nvSpPr>
        <p:spPr>
          <a:xfrm>
            <a:off x="6229350" y="2686050"/>
            <a:ext cx="2838450" cy="4857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66CABB9-A500-4611-A1F0-13AFAD191802}"/>
              </a:ext>
            </a:extLst>
          </p:cNvPr>
          <p:cNvSpPr>
            <a:spLocks noGrp="1"/>
          </p:cNvSpPr>
          <p:nvPr/>
        </p:nvSpPr>
        <p:spPr>
          <a:xfrm>
            <a:off x="6305550" y="2733675"/>
            <a:ext cx="26860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worker-b / Blackbox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BAD2AA0F-1B89-4665-AE2F-810FE08B32C6}"/>
              </a:ext>
            </a:extLst>
          </p:cNvPr>
          <p:cNvSpPr>
            <a:spLocks noGrp="1"/>
          </p:cNvSpPr>
          <p:nvPr/>
        </p:nvSpPr>
        <p:spPr>
          <a:xfrm>
            <a:off x="6229350" y="3305175"/>
            <a:ext cx="2838450" cy="4857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CC1BB09-3944-4597-8C08-46CC055F4482}"/>
              </a:ext>
            </a:extLst>
          </p:cNvPr>
          <p:cNvSpPr>
            <a:spLocks noGrp="1"/>
          </p:cNvSpPr>
          <p:nvPr/>
        </p:nvSpPr>
        <p:spPr>
          <a:xfrm>
            <a:off x="6305550" y="3352800"/>
            <a:ext cx="26860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worker-c / Blackbox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813F61C-1DD2-4773-A113-3155A75FBCA6}"/>
              </a:ext>
            </a:extLst>
          </p:cNvPr>
          <p:cNvSpPr>
            <a:spLocks noGrp="1"/>
          </p:cNvSpPr>
          <p:nvPr/>
        </p:nvSpPr>
        <p:spPr>
          <a:xfrm>
            <a:off x="10267950" y="2409825"/>
            <a:ext cx="1314450" cy="7239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B9DF360-142B-40A0-BE45-76A27553B229}"/>
              </a:ext>
            </a:extLst>
          </p:cNvPr>
          <p:cNvSpPr>
            <a:spLocks noGrp="1"/>
          </p:cNvSpPr>
          <p:nvPr/>
        </p:nvSpPr>
        <p:spPr>
          <a:xfrm>
            <a:off x="10344150" y="2457450"/>
            <a:ext cx="11620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96F57A8-BD97-4137-8868-B7F4D3846F67}"/>
              </a:ext>
            </a:extLst>
          </p:cNvPr>
          <p:cNvSpPr>
            <a:spLocks noGrp="1"/>
          </p:cNvSpPr>
          <p:nvPr/>
        </p:nvSpPr>
        <p:spPr>
          <a:xfrm>
            <a:off x="8020050" y="4181475"/>
            <a:ext cx="3571875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7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725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D5CE70A-958E-417C-8957-5173E9C095AE}"/>
              </a:ext>
            </a:extLst>
          </p:cNvPr>
          <p:cNvSpPr>
            <a:spLocks noGrp="1"/>
          </p:cNvSpPr>
          <p:nvPr/>
        </p:nvSpPr>
        <p:spPr>
          <a:xfrm>
            <a:off x="3248025" y="3548429"/>
            <a:ext cx="2381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Все</a:t>
            </a: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worker-</a:t>
            </a: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ноды</a:t>
            </a:r>
            <a:endParaRPr sz="15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  <a:p>
            <a:pPr algn="l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из</a:t>
            </a: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netgroups</a:t>
            </a:r>
            <a:endParaRPr sz="15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Стрелка вправо 18">
            <a:extLst>
              <a:ext uri="{FF2B5EF4-FFF2-40B4-BE49-F238E27FC236}">
                <a16:creationId xmlns:a16="http://schemas.microsoft.com/office/drawing/2014/main" id="{68985BA1-213B-4A28-85B0-5D220823D7BE}"/>
              </a:ext>
            </a:extLst>
          </p:cNvPr>
          <p:cNvSpPr>
            <a:spLocks noGrp="1"/>
          </p:cNvSpPr>
          <p:nvPr/>
        </p:nvSpPr>
        <p:spPr>
          <a:xfrm>
            <a:off x="2238375" y="2505075"/>
            <a:ext cx="10287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332B50D-8449-417F-B718-420498F4F4F1}"/>
              </a:ext>
            </a:extLst>
          </p:cNvPr>
          <p:cNvSpPr>
            <a:spLocks noGrp="1"/>
          </p:cNvSpPr>
          <p:nvPr/>
        </p:nvSpPr>
        <p:spPr>
          <a:xfrm>
            <a:off x="2224223" y="2124075"/>
            <a:ext cx="9715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725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POST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AB622E9-0EE7-4F11-BECA-937565E31235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1. CI отправляет адрес и порт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AE0A13E-7D63-49D5-B4AF-B89BC83CEB82}"/>
              </a:ext>
            </a:extLst>
          </p:cNvPr>
          <p:cNvSpPr>
            <a:spLocks noGrp="1"/>
          </p:cNvSpPr>
          <p:nvPr/>
        </p:nvSpPr>
        <p:spPr>
          <a:xfrm>
            <a:off x="609600" y="5248275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Basic Auth и API key. Один запрос для одной цели.</a:t>
            </a:r>
          </a:p>
        </p:txBody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844F069-F287-4AD2-87CD-8025756D0946}"/>
              </a:ext>
            </a:extLst>
          </p:cNvPr>
          <p:cNvSpPr>
            <a:spLocks noGrp="1"/>
          </p:cNvSpPr>
          <p:nvPr/>
        </p:nvSpPr>
        <p:spPr>
          <a:xfrm>
            <a:off x="5305425" y="2771775"/>
            <a:ext cx="38100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B9841ED-4E12-4E6E-988B-51CF43F32DB7}"/>
              </a:ext>
            </a:extLst>
          </p:cNvPr>
          <p:cNvSpPr>
            <a:spLocks noGrp="1"/>
          </p:cNvSpPr>
          <p:nvPr/>
        </p:nvSpPr>
        <p:spPr>
          <a:xfrm>
            <a:off x="5686425" y="2305050"/>
            <a:ext cx="0" cy="123825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5" name="Стрелка вправо 24">
            <a:extLst>
              <a:ext uri="{FF2B5EF4-FFF2-40B4-BE49-F238E27FC236}">
                <a16:creationId xmlns:a16="http://schemas.microsoft.com/office/drawing/2014/main" id="{EB9D4B04-6E29-4180-BC40-4AFE5FA81A5C}"/>
              </a:ext>
            </a:extLst>
          </p:cNvPr>
          <p:cNvSpPr>
            <a:spLocks noGrp="1"/>
          </p:cNvSpPr>
          <p:nvPr/>
        </p:nvSpPr>
        <p:spPr>
          <a:xfrm>
            <a:off x="5675992" y="2171700"/>
            <a:ext cx="481554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6" name="Стрелка вправо 25">
            <a:extLst>
              <a:ext uri="{FF2B5EF4-FFF2-40B4-BE49-F238E27FC236}">
                <a16:creationId xmlns:a16="http://schemas.microsoft.com/office/drawing/2014/main" id="{A0888508-B9F0-4CAC-AFAD-CE5FEACCE284}"/>
              </a:ext>
            </a:extLst>
          </p:cNvPr>
          <p:cNvSpPr>
            <a:spLocks noGrp="1"/>
          </p:cNvSpPr>
          <p:nvPr/>
        </p:nvSpPr>
        <p:spPr>
          <a:xfrm>
            <a:off x="5675992" y="2721600"/>
            <a:ext cx="481554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7" name="Стрелка вправо 26">
            <a:extLst>
              <a:ext uri="{FF2B5EF4-FFF2-40B4-BE49-F238E27FC236}">
                <a16:creationId xmlns:a16="http://schemas.microsoft.com/office/drawing/2014/main" id="{6D02600D-DE35-4AF4-A2F4-3431C9660A49}"/>
              </a:ext>
            </a:extLst>
          </p:cNvPr>
          <p:cNvSpPr>
            <a:spLocks noGrp="1"/>
          </p:cNvSpPr>
          <p:nvPr/>
        </p:nvSpPr>
        <p:spPr>
          <a:xfrm>
            <a:off x="5675992" y="3409950"/>
            <a:ext cx="481554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C4576F7-DE0C-496C-829E-A56F9399F4DD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2. Checker обращается ко всем экспортерам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54B2C40-11C0-450B-9FC6-AA7C469B40F5}"/>
              </a:ext>
            </a:extLst>
          </p:cNvPr>
          <p:cNvSpPr>
            <a:spLocks noGrp="1"/>
          </p:cNvSpPr>
          <p:nvPr/>
        </p:nvSpPr>
        <p:spPr>
          <a:xfrm>
            <a:off x="609600" y="5248275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 одному Blackbox Exporter на каждой worker-ноде.</a:t>
            </a:r>
          </a:p>
        </p:txBody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75E9DDC6-2BD7-48C7-8088-050408B88943}"/>
              </a:ext>
            </a:extLst>
          </p:cNvPr>
          <p:cNvSpPr>
            <a:spLocks noGrp="1"/>
          </p:cNvSpPr>
          <p:nvPr/>
        </p:nvSpPr>
        <p:spPr>
          <a:xfrm>
            <a:off x="9067800" y="2305050"/>
            <a:ext cx="43815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57215129-19B7-4C85-863E-E213441AED43}"/>
              </a:ext>
            </a:extLst>
          </p:cNvPr>
          <p:cNvSpPr>
            <a:spLocks noGrp="1"/>
          </p:cNvSpPr>
          <p:nvPr/>
        </p:nvSpPr>
        <p:spPr>
          <a:xfrm>
            <a:off x="9067800" y="2924175"/>
            <a:ext cx="43815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4C9F4FFB-ECDB-48C0-BFE5-9F36E5425D25}"/>
              </a:ext>
            </a:extLst>
          </p:cNvPr>
          <p:cNvSpPr>
            <a:spLocks noGrp="1"/>
          </p:cNvSpPr>
          <p:nvPr/>
        </p:nvSpPr>
        <p:spPr>
          <a:xfrm>
            <a:off x="9067800" y="3543300"/>
            <a:ext cx="43815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C63D2B93-6A54-4255-8EBA-FB26581F461A}"/>
              </a:ext>
            </a:extLst>
          </p:cNvPr>
          <p:cNvSpPr>
            <a:spLocks noGrp="1"/>
          </p:cNvSpPr>
          <p:nvPr/>
        </p:nvSpPr>
        <p:spPr>
          <a:xfrm>
            <a:off x="9505950" y="2305050"/>
            <a:ext cx="0" cy="123825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34" name="Стрелка вправо 33">
            <a:extLst>
              <a:ext uri="{FF2B5EF4-FFF2-40B4-BE49-F238E27FC236}">
                <a16:creationId xmlns:a16="http://schemas.microsoft.com/office/drawing/2014/main" id="{44E4222C-73DA-44C4-8767-CA93C5708295}"/>
              </a:ext>
            </a:extLst>
          </p:cNvPr>
          <p:cNvSpPr>
            <a:spLocks noGrp="1"/>
          </p:cNvSpPr>
          <p:nvPr/>
        </p:nvSpPr>
        <p:spPr>
          <a:xfrm>
            <a:off x="9582150" y="2563200"/>
            <a:ext cx="600075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2B1347E-7B3D-4EEE-A39B-CE092048E570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3. Каждый Blackbox устанавливает TCP-соединение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17CBD3B-DFE8-4F31-BBC0-9A3977C3FE08}"/>
              </a:ext>
            </a:extLst>
          </p:cNvPr>
          <p:cNvSpPr>
            <a:spLocks noGrp="1"/>
          </p:cNvSpPr>
          <p:nvPr/>
        </p:nvSpPr>
        <p:spPr>
          <a:xfrm>
            <a:off x="609600" y="5248275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Проверяем путь от каждой ноды до одного адреса и порта.</a:t>
            </a:r>
          </a:p>
        </p:txBody>
      </p:sp>
      <p:sp>
        <p:nvSpPr>
          <p:cNvPr id="37" name="Стрелка влево 36">
            <a:extLst>
              <a:ext uri="{FF2B5EF4-FFF2-40B4-BE49-F238E27FC236}">
                <a16:creationId xmlns:a16="http://schemas.microsoft.com/office/drawing/2014/main" id="{24BD93C1-3AEE-4D68-81A7-DC612353B870}"/>
              </a:ext>
            </a:extLst>
          </p:cNvPr>
          <p:cNvSpPr>
            <a:spLocks noGrp="1"/>
          </p:cNvSpPr>
          <p:nvPr/>
        </p:nvSpPr>
        <p:spPr>
          <a:xfrm>
            <a:off x="9582150" y="2811600"/>
            <a:ext cx="600075" cy="228600"/>
          </a:xfrm>
          <a:prstGeom prst="leftArrow">
            <a:avLst/>
          </a:prstGeom>
          <a:solidFill>
            <a:srgbClr val="2DC36A"/>
          </a:solidFill>
          <a:ln w="0">
            <a:noFill/>
          </a:ln>
        </p:spPr>
      </p:sp>
      <p:sp>
        <p:nvSpPr>
          <p:cNvPr id="38" name="Стрелка влево 37">
            <a:extLst>
              <a:ext uri="{FF2B5EF4-FFF2-40B4-BE49-F238E27FC236}">
                <a16:creationId xmlns:a16="http://schemas.microsoft.com/office/drawing/2014/main" id="{B0500F30-729E-4C54-8715-DDA65C2D7F94}"/>
              </a:ext>
            </a:extLst>
          </p:cNvPr>
          <p:cNvSpPr>
            <a:spLocks noGrp="1"/>
          </p:cNvSpPr>
          <p:nvPr/>
        </p:nvSpPr>
        <p:spPr>
          <a:xfrm>
            <a:off x="5338396" y="2941200"/>
            <a:ext cx="819150" cy="228600"/>
          </a:xfrm>
          <a:prstGeom prst="leftArrow">
            <a:avLst/>
          </a:prstGeom>
          <a:solidFill>
            <a:srgbClr val="2DC36A"/>
          </a:solidFill>
          <a:ln w="0">
            <a:noFill/>
          </a:ln>
        </p:spPr>
      </p:sp>
      <p:sp>
        <p:nvSpPr>
          <p:cNvPr id="39" name="Стрелка влево 38">
            <a:extLst>
              <a:ext uri="{FF2B5EF4-FFF2-40B4-BE49-F238E27FC236}">
                <a16:creationId xmlns:a16="http://schemas.microsoft.com/office/drawing/2014/main" id="{483C891A-24AA-43AA-93CC-2B442ACDD5CD}"/>
              </a:ext>
            </a:extLst>
          </p:cNvPr>
          <p:cNvSpPr>
            <a:spLocks noGrp="1"/>
          </p:cNvSpPr>
          <p:nvPr/>
        </p:nvSpPr>
        <p:spPr>
          <a:xfrm>
            <a:off x="2238375" y="2876550"/>
            <a:ext cx="1028700" cy="228600"/>
          </a:xfrm>
          <a:prstGeom prst="leftArrow">
            <a:avLst/>
          </a:prstGeom>
          <a:solidFill>
            <a:srgbClr val="2DC36A"/>
          </a:solidFill>
          <a:ln w="0">
            <a:noFill/>
          </a:ln>
        </p:spPr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85A5610-4FCA-44E0-9D87-74C042408196}"/>
              </a:ext>
            </a:extLst>
          </p:cNvPr>
          <p:cNvSpPr>
            <a:spLocks noGrp="1"/>
          </p:cNvSpPr>
          <p:nvPr/>
        </p:nvSpPr>
        <p:spPr>
          <a:xfrm>
            <a:off x="6229350" y="4057650"/>
            <a:ext cx="28384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156B45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2DC36A"/>
                </a:solidFill>
                <a:latin typeface="Arial"/>
                <a:ea typeface="Arial"/>
                <a:cs typeface="Arial"/>
              </a:rPr>
              <a:t>Ответы</a:t>
            </a:r>
            <a:r>
              <a:rPr sz="1800" b="1" dirty="0">
                <a:solidFill>
                  <a:srgbClr val="2DC36A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2DC36A"/>
                </a:solidFill>
                <a:latin typeface="Arial"/>
                <a:ea typeface="Arial"/>
                <a:cs typeface="Arial"/>
              </a:rPr>
              <a:t>всех</a:t>
            </a:r>
            <a:r>
              <a:rPr sz="1800" b="1" dirty="0">
                <a:solidFill>
                  <a:srgbClr val="2DC36A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2DC36A"/>
                </a:solidFill>
                <a:latin typeface="Arial"/>
                <a:ea typeface="Arial"/>
                <a:cs typeface="Arial"/>
              </a:rPr>
              <a:t>нод</a:t>
            </a:r>
            <a:endParaRPr sz="1800" b="1" dirty="0">
              <a:solidFill>
                <a:srgbClr val="2DC36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14A555D-AC3D-4E22-BCEE-38B12A6E5A07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4. Checker </a:t>
            </a:r>
            <a:r>
              <a:rPr sz="2475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возвращает</a:t>
            </a:r>
            <a:r>
              <a:rPr sz="24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полный</a:t>
            </a:r>
            <a:r>
              <a:rPr sz="24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результат</a:t>
            </a:r>
            <a:r>
              <a:rPr sz="24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</a:t>
            </a:r>
            <a:r>
              <a:rPr sz="247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CI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9AF39971-E61E-4016-AC8D-FEE7DDBBC9AE}"/>
              </a:ext>
            </a:extLst>
          </p:cNvPr>
          <p:cNvSpPr>
            <a:spLocks noGrp="1"/>
          </p:cNvSpPr>
          <p:nvPr/>
        </p:nvSpPr>
        <p:spPr>
          <a:xfrm>
            <a:off x="609600" y="5248275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HTTP 200: доступны все ноды. Хотя бы одна недоступна: HTTP 400.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E00375E-5FBA-4102-B4D7-0E1985DE909E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4890DA41-B406-4390-913C-73D072A66895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40/60</a:t>
            </a:r>
          </a:p>
        </p:txBody>
      </p:sp>
    </p:spTree>
    <p:extLst>
      <p:ext uri="{BB962C8B-B14F-4D97-AF65-F5344CB8AC3E}">
        <p14:creationId xmlns:p14="http://schemas.microsoft.com/office/powerpoint/2010/main" val="205328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4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50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53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9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8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BB5E6879-4EBD-4251-B40C-29ACB888546A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Ошибки, таймауты и повтор запроса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89CDA8D-7207-4205-A6C3-7D43F206D181}"/>
              </a:ext>
            </a:extLst>
          </p:cNvPr>
          <p:cNvSpPr>
            <a:spLocks noGrp="1"/>
          </p:cNvSpPr>
          <p:nvPr/>
        </p:nvSpPr>
        <p:spPr>
          <a:xfrm>
            <a:off x="3276600" y="1466850"/>
            <a:ext cx="59531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Kubernetes-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0593551-9B73-493E-8625-4993098117E0}"/>
              </a:ext>
            </a:extLst>
          </p:cNvPr>
          <p:cNvSpPr>
            <a:spLocks noGrp="1"/>
          </p:cNvSpPr>
          <p:nvPr/>
        </p:nvSpPr>
        <p:spPr>
          <a:xfrm>
            <a:off x="3073400" y="1876425"/>
            <a:ext cx="6194425" cy="2162175"/>
          </a:xfrm>
          <a:prstGeom prst="roundRect">
            <a:avLst>
              <a:gd name="adj" fmla="val 9619"/>
            </a:avLst>
          </a:prstGeom>
          <a:noFill/>
          <a:ln w="11430">
            <a:solidFill>
              <a:srgbClr val="99B1E6"/>
            </a:solidFill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0F49D49-EFD4-4697-940A-E91717692D43}"/>
              </a:ext>
            </a:extLst>
          </p:cNvPr>
          <p:cNvSpPr>
            <a:spLocks noGrp="1"/>
          </p:cNvSpPr>
          <p:nvPr/>
        </p:nvSpPr>
        <p:spPr>
          <a:xfrm>
            <a:off x="609600" y="2409825"/>
            <a:ext cx="1543050" cy="7239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D3FE964-2961-45D1-8FDA-C49C81D2BD2D}"/>
              </a:ext>
            </a:extLst>
          </p:cNvPr>
          <p:cNvSpPr>
            <a:spLocks noGrp="1"/>
          </p:cNvSpPr>
          <p:nvPr/>
        </p:nvSpPr>
        <p:spPr>
          <a:xfrm>
            <a:off x="685800" y="2457450"/>
            <a:ext cx="13906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CI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51DD2BA-54E8-45D4-AA31-15F02EF23A3B}"/>
              </a:ext>
            </a:extLst>
          </p:cNvPr>
          <p:cNvSpPr>
            <a:spLocks noGrp="1"/>
          </p:cNvSpPr>
          <p:nvPr/>
        </p:nvSpPr>
        <p:spPr>
          <a:xfrm>
            <a:off x="3343275" y="2409825"/>
            <a:ext cx="1962150" cy="7239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23502C-9F39-4655-BD8A-EFB29ADD069B}"/>
              </a:ext>
            </a:extLst>
          </p:cNvPr>
          <p:cNvSpPr>
            <a:spLocks noGrp="1"/>
          </p:cNvSpPr>
          <p:nvPr/>
        </p:nvSpPr>
        <p:spPr>
          <a:xfrm>
            <a:off x="3419475" y="2457450"/>
            <a:ext cx="1809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2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checker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625D4AA-2BCC-4148-B0F2-FF58A00D897C}"/>
              </a:ext>
            </a:extLst>
          </p:cNvPr>
          <p:cNvSpPr>
            <a:spLocks noGrp="1"/>
          </p:cNvSpPr>
          <p:nvPr/>
        </p:nvSpPr>
        <p:spPr>
          <a:xfrm>
            <a:off x="6229350" y="2066925"/>
            <a:ext cx="2838450" cy="4857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5213E59-80A3-4AA9-9E96-8A195851CC18}"/>
              </a:ext>
            </a:extLst>
          </p:cNvPr>
          <p:cNvSpPr>
            <a:spLocks noGrp="1"/>
          </p:cNvSpPr>
          <p:nvPr/>
        </p:nvSpPr>
        <p:spPr>
          <a:xfrm>
            <a:off x="6305550" y="2114550"/>
            <a:ext cx="26860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worker-a / Blackbox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1B67210-A8FC-4A81-9F79-3F27B1C04717}"/>
              </a:ext>
            </a:extLst>
          </p:cNvPr>
          <p:cNvSpPr>
            <a:spLocks noGrp="1"/>
          </p:cNvSpPr>
          <p:nvPr/>
        </p:nvSpPr>
        <p:spPr>
          <a:xfrm>
            <a:off x="6229350" y="2686050"/>
            <a:ext cx="2838450" cy="4857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46E387C-B0B7-42AC-AE74-E55528D4FB5E}"/>
              </a:ext>
            </a:extLst>
          </p:cNvPr>
          <p:cNvSpPr>
            <a:spLocks noGrp="1"/>
          </p:cNvSpPr>
          <p:nvPr/>
        </p:nvSpPr>
        <p:spPr>
          <a:xfrm>
            <a:off x="6305550" y="2733675"/>
            <a:ext cx="26860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worker-b / Blackbox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4BFD9CD0-77EA-4634-AB73-4D14B8453774}"/>
              </a:ext>
            </a:extLst>
          </p:cNvPr>
          <p:cNvSpPr>
            <a:spLocks noGrp="1"/>
          </p:cNvSpPr>
          <p:nvPr/>
        </p:nvSpPr>
        <p:spPr>
          <a:xfrm>
            <a:off x="6229350" y="3305175"/>
            <a:ext cx="2838450" cy="4857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E9DE76D-9032-4ABD-A224-88785EB02A80}"/>
              </a:ext>
            </a:extLst>
          </p:cNvPr>
          <p:cNvSpPr>
            <a:spLocks noGrp="1"/>
          </p:cNvSpPr>
          <p:nvPr/>
        </p:nvSpPr>
        <p:spPr>
          <a:xfrm>
            <a:off x="6305550" y="3352800"/>
            <a:ext cx="26860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36171"/>
                </a:solidFill>
                <a:latin typeface="Arial"/>
                <a:ea typeface="Arial"/>
                <a:cs typeface="Arial"/>
              </a:rPr>
              <a:t>worker-c / Blackbox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14032A7D-4756-4C54-B410-5A2C7BD14954}"/>
              </a:ext>
            </a:extLst>
          </p:cNvPr>
          <p:cNvSpPr>
            <a:spLocks noGrp="1"/>
          </p:cNvSpPr>
          <p:nvPr/>
        </p:nvSpPr>
        <p:spPr>
          <a:xfrm>
            <a:off x="10267950" y="2409825"/>
            <a:ext cx="1314450" cy="72390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71F19E4-C531-4587-B562-172A96A5B780}"/>
              </a:ext>
            </a:extLst>
          </p:cNvPr>
          <p:cNvSpPr>
            <a:spLocks noGrp="1"/>
          </p:cNvSpPr>
          <p:nvPr/>
        </p:nvSpPr>
        <p:spPr>
          <a:xfrm>
            <a:off x="10344150" y="2457450"/>
            <a:ext cx="11620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659F9FE-1EF0-4C9B-9ED6-4B7D081C5259}"/>
              </a:ext>
            </a:extLst>
          </p:cNvPr>
          <p:cNvSpPr>
            <a:spLocks noGrp="1"/>
          </p:cNvSpPr>
          <p:nvPr/>
        </p:nvSpPr>
        <p:spPr>
          <a:xfrm>
            <a:off x="8020050" y="4181475"/>
            <a:ext cx="3571875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7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725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19" name="Стрелка вправо 18">
            <a:extLst>
              <a:ext uri="{FF2B5EF4-FFF2-40B4-BE49-F238E27FC236}">
                <a16:creationId xmlns:a16="http://schemas.microsoft.com/office/drawing/2014/main" id="{B15DC171-A6DC-4CC8-8450-5F6693CF49A1}"/>
              </a:ext>
            </a:extLst>
          </p:cNvPr>
          <p:cNvSpPr>
            <a:spLocks noGrp="1"/>
          </p:cNvSpPr>
          <p:nvPr/>
        </p:nvSpPr>
        <p:spPr>
          <a:xfrm>
            <a:off x="2238375" y="2505075"/>
            <a:ext cx="10287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8AA6F7F-6AA3-441F-B05C-E02B7F579FF1}"/>
              </a:ext>
            </a:extLst>
          </p:cNvPr>
          <p:cNvSpPr>
            <a:spLocks noGrp="1"/>
          </p:cNvSpPr>
          <p:nvPr/>
        </p:nvSpPr>
        <p:spPr>
          <a:xfrm>
            <a:off x="5305425" y="2771775"/>
            <a:ext cx="38100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F1EA0F7-A579-41A4-960B-03B118B426CE}"/>
              </a:ext>
            </a:extLst>
          </p:cNvPr>
          <p:cNvSpPr>
            <a:spLocks noGrp="1"/>
          </p:cNvSpPr>
          <p:nvPr/>
        </p:nvSpPr>
        <p:spPr>
          <a:xfrm>
            <a:off x="5686425" y="2305050"/>
            <a:ext cx="0" cy="123825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2" name="Стрелка вправо 21">
            <a:extLst>
              <a:ext uri="{FF2B5EF4-FFF2-40B4-BE49-F238E27FC236}">
                <a16:creationId xmlns:a16="http://schemas.microsoft.com/office/drawing/2014/main" id="{B726E437-F14E-408F-B06F-B320D2C95AE1}"/>
              </a:ext>
            </a:extLst>
          </p:cNvPr>
          <p:cNvSpPr>
            <a:spLocks noGrp="1"/>
          </p:cNvSpPr>
          <p:nvPr/>
        </p:nvSpPr>
        <p:spPr>
          <a:xfrm>
            <a:off x="5675991" y="2171700"/>
            <a:ext cx="481555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3" name="Стрелка вправо 22">
            <a:extLst>
              <a:ext uri="{FF2B5EF4-FFF2-40B4-BE49-F238E27FC236}">
                <a16:creationId xmlns:a16="http://schemas.microsoft.com/office/drawing/2014/main" id="{184D929E-AE31-4E12-BFBD-0E1D74E4757C}"/>
              </a:ext>
            </a:extLst>
          </p:cNvPr>
          <p:cNvSpPr>
            <a:spLocks noGrp="1"/>
          </p:cNvSpPr>
          <p:nvPr/>
        </p:nvSpPr>
        <p:spPr>
          <a:xfrm>
            <a:off x="5675991" y="2721600"/>
            <a:ext cx="481555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4" name="Стрелка вправо 23">
            <a:extLst>
              <a:ext uri="{FF2B5EF4-FFF2-40B4-BE49-F238E27FC236}">
                <a16:creationId xmlns:a16="http://schemas.microsoft.com/office/drawing/2014/main" id="{3954AFE8-2981-4D32-A948-B7D251AA7348}"/>
              </a:ext>
            </a:extLst>
          </p:cNvPr>
          <p:cNvSpPr>
            <a:spLocks noGrp="1"/>
          </p:cNvSpPr>
          <p:nvPr/>
        </p:nvSpPr>
        <p:spPr>
          <a:xfrm>
            <a:off x="5675991" y="3409950"/>
            <a:ext cx="481555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DCB0B44-499F-41A7-A6A6-02F6A79CE806}"/>
              </a:ext>
            </a:extLst>
          </p:cNvPr>
          <p:cNvSpPr>
            <a:spLocks noGrp="1"/>
          </p:cNvSpPr>
          <p:nvPr/>
        </p:nvSpPr>
        <p:spPr>
          <a:xfrm>
            <a:off x="9067800" y="2305050"/>
            <a:ext cx="43815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5D8FC6D-E258-4D01-8EB7-1FC28507ED11}"/>
              </a:ext>
            </a:extLst>
          </p:cNvPr>
          <p:cNvSpPr>
            <a:spLocks noGrp="1"/>
          </p:cNvSpPr>
          <p:nvPr/>
        </p:nvSpPr>
        <p:spPr>
          <a:xfrm>
            <a:off x="9067800" y="2924175"/>
            <a:ext cx="43815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DE1203DC-D907-411D-AA0D-41B854C35AFB}"/>
              </a:ext>
            </a:extLst>
          </p:cNvPr>
          <p:cNvSpPr>
            <a:spLocks noGrp="1"/>
          </p:cNvSpPr>
          <p:nvPr/>
        </p:nvSpPr>
        <p:spPr>
          <a:xfrm>
            <a:off x="9067800" y="3543300"/>
            <a:ext cx="438150" cy="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4E7D45F-C9F4-4307-9A55-88AB576E163B}"/>
              </a:ext>
            </a:extLst>
          </p:cNvPr>
          <p:cNvSpPr>
            <a:spLocks noGrp="1"/>
          </p:cNvSpPr>
          <p:nvPr/>
        </p:nvSpPr>
        <p:spPr>
          <a:xfrm>
            <a:off x="9505950" y="2305050"/>
            <a:ext cx="0" cy="1238250"/>
          </a:xfrm>
          <a:prstGeom prst="line">
            <a:avLst/>
          </a:prstGeom>
          <a:noFill/>
          <a:ln w="28575">
            <a:solidFill>
              <a:srgbClr val="99B1E6"/>
            </a:solidFill>
          </a:ln>
        </p:spPr>
      </p:sp>
      <p:sp>
        <p:nvSpPr>
          <p:cNvPr id="29" name="Стрелка вправо 28">
            <a:extLst>
              <a:ext uri="{FF2B5EF4-FFF2-40B4-BE49-F238E27FC236}">
                <a16:creationId xmlns:a16="http://schemas.microsoft.com/office/drawing/2014/main" id="{9FF95178-A627-49E2-A9EB-6F3BDA36FF6F}"/>
              </a:ext>
            </a:extLst>
          </p:cNvPr>
          <p:cNvSpPr>
            <a:spLocks noGrp="1"/>
          </p:cNvSpPr>
          <p:nvPr/>
        </p:nvSpPr>
        <p:spPr>
          <a:xfrm>
            <a:off x="9583200" y="2563200"/>
            <a:ext cx="600075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1CBA072-6802-471B-A179-247BD950E75F}"/>
              </a:ext>
            </a:extLst>
          </p:cNvPr>
          <p:cNvSpPr>
            <a:spLocks noGrp="1"/>
          </p:cNvSpPr>
          <p:nvPr/>
        </p:nvSpPr>
        <p:spPr>
          <a:xfrm>
            <a:off x="9410700" y="1809750"/>
            <a:ext cx="21907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00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Таймаут пробы</a:t>
            </a:r>
          </a:p>
        </p:txBody>
      </p:sp>
      <p:sp>
        <p:nvSpPr>
          <p:cNvPr id="31" name="Стрелка влево 30">
            <a:extLst>
              <a:ext uri="{FF2B5EF4-FFF2-40B4-BE49-F238E27FC236}">
                <a16:creationId xmlns:a16="http://schemas.microsoft.com/office/drawing/2014/main" id="{ECB06C9E-C580-4F78-A866-6B1FEE4E1F9E}"/>
              </a:ext>
            </a:extLst>
          </p:cNvPr>
          <p:cNvSpPr>
            <a:spLocks noGrp="1"/>
          </p:cNvSpPr>
          <p:nvPr/>
        </p:nvSpPr>
        <p:spPr>
          <a:xfrm>
            <a:off x="9582150" y="2811600"/>
            <a:ext cx="600075" cy="228600"/>
          </a:xfrm>
          <a:prstGeom prst="leftArrow">
            <a:avLst/>
          </a:prstGeom>
          <a:solidFill>
            <a:srgbClr val="EE3F58"/>
          </a:solidFill>
          <a:ln w="0">
            <a:noFill/>
          </a:ln>
        </p:spPr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FAED9DC-09B5-478D-9A8E-1D6BB50D44FF}"/>
              </a:ext>
            </a:extLst>
          </p:cNvPr>
          <p:cNvSpPr>
            <a:spLocks noGrp="1"/>
          </p:cNvSpPr>
          <p:nvPr/>
        </p:nvSpPr>
        <p:spPr>
          <a:xfrm>
            <a:off x="6496050" y="4038600"/>
            <a:ext cx="31908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1875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probe_success</a:t>
            </a:r>
            <a:r>
              <a:rPr sz="1875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 = 0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4F19F211-BDEA-4F07-A558-736FD7D058A8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109728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1. Соединение с целью не установилось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1745564-A3AE-48A1-8598-B1C6EEA38DB2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Blackbox ограничивает время TCP-пробы и возвращает отрицательный результат.</a:t>
            </a:r>
          </a:p>
        </p:txBody>
      </p:sp>
      <p:sp>
        <p:nvSpPr>
          <p:cNvPr id="35" name="Стрелка влево 34">
            <a:extLst>
              <a:ext uri="{FF2B5EF4-FFF2-40B4-BE49-F238E27FC236}">
                <a16:creationId xmlns:a16="http://schemas.microsoft.com/office/drawing/2014/main" id="{1F34676E-CAF1-4D4A-8C7E-202560429DB3}"/>
              </a:ext>
            </a:extLst>
          </p:cNvPr>
          <p:cNvSpPr>
            <a:spLocks noGrp="1"/>
          </p:cNvSpPr>
          <p:nvPr/>
        </p:nvSpPr>
        <p:spPr>
          <a:xfrm>
            <a:off x="5334000" y="2941200"/>
            <a:ext cx="790575" cy="228600"/>
          </a:xfrm>
          <a:prstGeom prst="leftArrow">
            <a:avLst/>
          </a:prstGeom>
          <a:solidFill>
            <a:srgbClr val="EE3F58"/>
          </a:solidFill>
          <a:ln w="0">
            <a:noFill/>
          </a:ln>
        </p:spPr>
      </p:sp>
      <p:sp>
        <p:nvSpPr>
          <p:cNvPr id="36" name="Стрелка влево 35">
            <a:extLst>
              <a:ext uri="{FF2B5EF4-FFF2-40B4-BE49-F238E27FC236}">
                <a16:creationId xmlns:a16="http://schemas.microsoft.com/office/drawing/2014/main" id="{063A3866-35E2-4B4C-9AD8-0D1946033665}"/>
              </a:ext>
            </a:extLst>
          </p:cNvPr>
          <p:cNvSpPr>
            <a:spLocks noGrp="1"/>
          </p:cNvSpPr>
          <p:nvPr/>
        </p:nvSpPr>
        <p:spPr>
          <a:xfrm>
            <a:off x="2238375" y="2876550"/>
            <a:ext cx="1028700" cy="228600"/>
          </a:xfrm>
          <a:prstGeom prst="leftArrow">
            <a:avLst/>
          </a:prstGeom>
          <a:solidFill>
            <a:srgbClr val="EE3F58"/>
          </a:solidFill>
          <a:ln w="0">
            <a:noFill/>
          </a:ln>
        </p:spPr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ACE1A82-4144-4EDB-A114-76707B44B460}"/>
              </a:ext>
            </a:extLst>
          </p:cNvPr>
          <p:cNvSpPr>
            <a:spLocks noGrp="1"/>
          </p:cNvSpPr>
          <p:nvPr/>
        </p:nvSpPr>
        <p:spPr>
          <a:xfrm>
            <a:off x="2314575" y="3248025"/>
            <a:ext cx="952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1950" b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400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EDC4630-FD51-40E1-94DB-3943291C25BE}"/>
              </a:ext>
            </a:extLst>
          </p:cNvPr>
          <p:cNvSpPr>
            <a:spLocks noGrp="1"/>
          </p:cNvSpPr>
          <p:nvPr/>
        </p:nvSpPr>
        <p:spPr>
          <a:xfrm>
            <a:off x="3343275" y="1971675"/>
            <a:ext cx="2095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1575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Ждём</a:t>
            </a:r>
            <a:r>
              <a:rPr sz="1575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экспортеры</a:t>
            </a:r>
            <a:endParaRPr sz="1575" b="1" dirty="0">
              <a:solidFill>
                <a:srgbClr val="EE3F5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01366DD-0F3A-46F1-AC73-B40E72F56FBE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109728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2. Хотя бы одна нода не подключилась: HTTP 400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C10FE66-5BC7-4CDD-9668-09AFB5C59CFB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Checker собирает ответы экспортеров. CI повторяет запрос для той же цели.</a:t>
            </a:r>
          </a:p>
        </p:txBody>
      </p:sp>
      <p:sp>
        <p:nvSpPr>
          <p:cNvPr id="41" name="Стрелка влево 40">
            <a:extLst>
              <a:ext uri="{FF2B5EF4-FFF2-40B4-BE49-F238E27FC236}">
                <a16:creationId xmlns:a16="http://schemas.microsoft.com/office/drawing/2014/main" id="{895CBBC7-3820-472B-B06B-2166FA78C2D2}"/>
              </a:ext>
            </a:extLst>
          </p:cNvPr>
          <p:cNvSpPr>
            <a:spLocks noGrp="1"/>
          </p:cNvSpPr>
          <p:nvPr/>
        </p:nvSpPr>
        <p:spPr>
          <a:xfrm>
            <a:off x="2238375" y="2876550"/>
            <a:ext cx="1028700" cy="228600"/>
          </a:xfrm>
          <a:prstGeom prst="leftArrow">
            <a:avLst/>
          </a:prstGeom>
          <a:solidFill>
            <a:srgbClr val="EE3F58"/>
          </a:solidFill>
          <a:ln w="0">
            <a:noFill/>
          </a:ln>
        </p:spPr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9C8B5E5-F0BF-4122-A7A4-7625C1317846}"/>
              </a:ext>
            </a:extLst>
          </p:cNvPr>
          <p:cNvSpPr>
            <a:spLocks noGrp="1"/>
          </p:cNvSpPr>
          <p:nvPr/>
        </p:nvSpPr>
        <p:spPr>
          <a:xfrm>
            <a:off x="2314575" y="3248025"/>
            <a:ext cx="952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1950" b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5xx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06829AF-9121-4B25-AADC-7B88253E70B9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109728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3. Ошибка сервиса или пути до него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EAAC12BE-054F-4573-8C3F-F64E2920E407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Для HTTP 500, 502, 503 и 504 клиент повторяет запрос к checker.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89BBD5D-A6CB-413D-837D-A1BE9308F13B}"/>
              </a:ext>
            </a:extLst>
          </p:cNvPr>
          <p:cNvSpPr>
            <a:spLocks noGrp="1"/>
          </p:cNvSpPr>
          <p:nvPr/>
        </p:nvSpPr>
        <p:spPr>
          <a:xfrm>
            <a:off x="2343150" y="3248025"/>
            <a:ext cx="9144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00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7 с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A1617774-053F-4946-ADEF-404920D2EACB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109728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4. CI не дождался ответа checker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0663D07-471D-46CE-9B8A-BDD31421C1BB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Таймаут ожидания не равен HTTP 400. Внутренние ожидания согласуем с лимитом клиента.</a:t>
            </a:r>
          </a:p>
        </p:txBody>
      </p:sp>
      <p:sp>
        <p:nvSpPr>
          <p:cNvPr id="48" name="Стрелка вправо 47">
            <a:extLst>
              <a:ext uri="{FF2B5EF4-FFF2-40B4-BE49-F238E27FC236}">
                <a16:creationId xmlns:a16="http://schemas.microsoft.com/office/drawing/2014/main" id="{5E709870-7B7D-4D8F-AC8B-95262E9456EB}"/>
              </a:ext>
            </a:extLst>
          </p:cNvPr>
          <p:cNvSpPr>
            <a:spLocks noGrp="1"/>
          </p:cNvSpPr>
          <p:nvPr/>
        </p:nvSpPr>
        <p:spPr>
          <a:xfrm>
            <a:off x="2238375" y="2505075"/>
            <a:ext cx="1028700" cy="266700"/>
          </a:xfrm>
          <a:prstGeom prst="rightArrow">
            <a:avLst/>
          </a:prstGeom>
          <a:solidFill>
            <a:srgbClr val="4E82FA"/>
          </a:solidFill>
          <a:ln w="0">
            <a:noFill/>
          </a:ln>
        </p:spPr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280250B-4654-40FB-8F81-8640BBABCC82}"/>
              </a:ext>
            </a:extLst>
          </p:cNvPr>
          <p:cNvSpPr>
            <a:spLocks noGrp="1"/>
          </p:cNvSpPr>
          <p:nvPr/>
        </p:nvSpPr>
        <p:spPr>
          <a:xfrm>
            <a:off x="781050" y="3286125"/>
            <a:ext cx="23431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повтор POST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64ACBA1F-9303-4ECB-A50A-1FB369D8A8B5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109728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Повторяем тот же адрес и порт, с паузами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9B2C1DA-249B-4CC4-9E2A-0F64412DB448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До четырёх попыток для повторяемых ответов. Затем результат или ошибка.</a:t>
            </a:r>
          </a:p>
          <a:p>
            <a:pPr algn="l">
              <a:defRPr sz="20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Независимые цели выполняются параллельно через pytest-xdist.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0899C2C-C3E0-4C7E-B92A-7AF60C156C6F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C9512936-8172-4AA1-8964-9009E6496D6F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41/60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658B46D-2F80-9E49-B294-A16C60262E09}"/>
              </a:ext>
            </a:extLst>
          </p:cNvPr>
          <p:cNvSpPr>
            <a:spLocks noGrp="1"/>
          </p:cNvSpPr>
          <p:nvPr/>
        </p:nvSpPr>
        <p:spPr>
          <a:xfrm>
            <a:off x="3352800" y="3150657"/>
            <a:ext cx="19526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pod </a:t>
            </a: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на</a:t>
            </a: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worker-a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2DB6830-3907-3146-9C13-05B590689BC0}"/>
              </a:ext>
            </a:extLst>
          </p:cNvPr>
          <p:cNvSpPr>
            <a:spLocks noGrp="1"/>
          </p:cNvSpPr>
          <p:nvPr/>
        </p:nvSpPr>
        <p:spPr>
          <a:xfrm>
            <a:off x="3248025" y="3548429"/>
            <a:ext cx="2381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Все</a:t>
            </a: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worker-</a:t>
            </a: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ноды</a:t>
            </a:r>
            <a:endParaRPr sz="15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  <a:p>
            <a:pPr algn="l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из</a:t>
            </a: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netgroups</a:t>
            </a:r>
            <a:endParaRPr sz="15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77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4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0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3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6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59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5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8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1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4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91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94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9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00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14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1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20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9576CE-9937-434D-BEAE-8B2002D54BB6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Где ошибается парсер адресов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7A1D8B-D2E1-497D-A164-514D3A7C8F25}"/>
              </a:ext>
            </a:extLst>
          </p:cNvPr>
          <p:cNvSpPr>
            <a:spLocks noGrp="1"/>
          </p:cNvSpPr>
          <p:nvPr/>
        </p:nvSpPr>
        <p:spPr>
          <a:xfrm>
            <a:off x="609600" y="1609725"/>
            <a:ext cx="52197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Адрес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пропущен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08EA721-E106-42D5-ACE1-C637D584BBB9}"/>
              </a:ext>
            </a:extLst>
          </p:cNvPr>
          <p:cNvSpPr>
            <a:spLocks noGrp="1"/>
          </p:cNvSpPr>
          <p:nvPr/>
        </p:nvSpPr>
        <p:spPr>
          <a:xfrm>
            <a:off x="6457950" y="1609725"/>
            <a:ext cx="51244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B32735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Лишняя</a:t>
            </a:r>
            <a:r>
              <a:rPr sz="2400" b="1" dirty="0">
                <a:solidFill>
                  <a:srgbClr val="EE3F5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EE3F58"/>
                </a:solidFill>
                <a:latin typeface="Arial"/>
                <a:ea typeface="Arial"/>
                <a:cs typeface="Arial"/>
              </a:rPr>
              <a:t>цель</a:t>
            </a:r>
            <a:endParaRPr sz="2400" b="1" dirty="0">
              <a:solidFill>
                <a:srgbClr val="EE3F5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9066A40-28B3-4789-851D-DC9E657CA3C8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0" cy="306705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66F84C-B0B1-4563-8ADA-1AE33E2B6FDB}"/>
              </a:ext>
            </a:extLst>
          </p:cNvPr>
          <p:cNvSpPr>
            <a:spLocks noGrp="1"/>
          </p:cNvSpPr>
          <p:nvPr/>
        </p:nvSpPr>
        <p:spPr>
          <a:xfrm>
            <a:off x="609600" y="2276475"/>
            <a:ext cx="5219700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950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endpoint: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8ACB2BF-F0F2-4346-B193-B762808BFCB9}"/>
              </a:ext>
            </a:extLst>
          </p:cNvPr>
          <p:cNvSpPr>
            <a:spLocks noGrp="1"/>
          </p:cNvSpPr>
          <p:nvPr/>
        </p:nvSpPr>
        <p:spPr>
          <a:xfrm>
            <a:off x="609600" y="2667000"/>
            <a:ext cx="5286375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"[2001:db8::10]:443"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D0D35D3-B0CB-4F7E-91B8-C73D235FEAE6}"/>
              </a:ext>
            </a:extLst>
          </p:cNvPr>
          <p:cNvSpPr>
            <a:spLocks noGrp="1"/>
          </p:cNvSpPr>
          <p:nvPr/>
        </p:nvSpPr>
        <p:spPr>
          <a:xfrm>
            <a:off x="6457950" y="2486025"/>
            <a:ext cx="51244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B32735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batchLimit</a:t>
            </a:r>
            <a:r>
              <a:rPr sz="2100" b="1" dirty="0">
                <a:solidFill>
                  <a:srgbClr val="EE3F58"/>
                </a:solidFill>
                <a:latin typeface="Consolas"/>
                <a:ea typeface="Consolas"/>
                <a:cs typeface="Consolas"/>
              </a:rPr>
              <a:t>: "records:100"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85A8A1-6B61-45CE-A842-0E35A9F6ADF8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5219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IPv6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поддерживается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D8464C-75C8-4132-9319-0A1A5E08545C}"/>
              </a:ext>
            </a:extLst>
          </p:cNvPr>
          <p:cNvSpPr>
            <a:spLocks noGrp="1"/>
          </p:cNvSpPr>
          <p:nvPr/>
        </p:nvSpPr>
        <p:spPr>
          <a:xfrm>
            <a:off x="6457950" y="3381375"/>
            <a:ext cx="51244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Похоже на host:port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F8F4FD-B903-4453-833C-13CD9D19D61F}"/>
              </a:ext>
            </a:extLst>
          </p:cNvPr>
          <p:cNvSpPr>
            <a:spLocks noGrp="1"/>
          </p:cNvSpPr>
          <p:nvPr/>
        </p:nvSpPr>
        <p:spPr>
          <a:xfrm>
            <a:off x="609600" y="3881641"/>
            <a:ext cx="5219700" cy="738664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Зависимость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осталась</a:t>
            </a:r>
            <a:b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</a:b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без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проверки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7FC51D0-2AB2-441C-97E6-D1358E28AB4E}"/>
              </a:ext>
            </a:extLst>
          </p:cNvPr>
          <p:cNvSpPr>
            <a:spLocks noGrp="1"/>
          </p:cNvSpPr>
          <p:nvPr/>
        </p:nvSpPr>
        <p:spPr>
          <a:xfrm>
            <a:off x="6457950" y="3881641"/>
            <a:ext cx="5124450" cy="742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Лимит записей может стать</a:t>
            </a:r>
          </a:p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сетевой целью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F401BE9-6411-4770-96B9-8180C926E421}"/>
              </a:ext>
            </a:extLst>
          </p:cNvPr>
          <p:cNvSpPr>
            <a:spLocks noGrp="1"/>
          </p:cNvSpPr>
          <p:nvPr/>
        </p:nvSpPr>
        <p:spPr>
          <a:xfrm>
            <a:off x="609600" y="5000625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4738CC3-FADB-4BF4-8BE4-731AD5A94BCD}"/>
              </a:ext>
            </a:extLst>
          </p:cNvPr>
          <p:cNvSpPr>
            <a:spLocks noGrp="1"/>
          </p:cNvSpPr>
          <p:nvPr/>
        </p:nvSpPr>
        <p:spPr>
          <a:xfrm>
            <a:off x="609600" y="5216978"/>
            <a:ext cx="52197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Расширяем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парсер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  <a:p>
            <a:pPr algn="l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тестируем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формат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4017F48-4580-457A-9060-DBF350C6406C}"/>
              </a:ext>
            </a:extLst>
          </p:cNvPr>
          <p:cNvSpPr>
            <a:spLocks noGrp="1"/>
          </p:cNvSpPr>
          <p:nvPr/>
        </p:nvSpPr>
        <p:spPr>
          <a:xfrm>
            <a:off x="6457950" y="5216978"/>
            <a:ext cx="5124450" cy="1061829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Уточняем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извлечение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  <a:p>
            <a:pPr algn="l">
              <a:defRPr sz="20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или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временно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исключаем</a:t>
            </a:r>
            <a:br>
              <a:rPr lang="ru-RU"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</a:b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ложную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цель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AA6E63F-280E-4836-A077-305EEF86835C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51363CF-9B4E-4989-A6E1-3B194E9795A7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42/60</a:t>
            </a:r>
          </a:p>
        </p:txBody>
      </p:sp>
    </p:spTree>
    <p:extLst>
      <p:ext uri="{BB962C8B-B14F-4D97-AF65-F5344CB8AC3E}">
        <p14:creationId xmlns:p14="http://schemas.microsoft.com/office/powerpoint/2010/main" val="1665103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2D0A0E2-0D29-44DF-AA86-0DBC8E994EE2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Зависимость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обслуживании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,</a:t>
            </a:r>
            <a:br>
              <a:rPr lang="ru-RU"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CI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пропускает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релиз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D85F68-8908-4E74-9432-3CCF3785E12C}"/>
              </a:ext>
            </a:extLst>
          </p:cNvPr>
          <p:cNvSpPr>
            <a:spLocks noGrp="1"/>
          </p:cNvSpPr>
          <p:nvPr/>
        </p:nvSpPr>
        <p:spPr>
          <a:xfrm>
            <a:off x="609600" y="1666875"/>
            <a:ext cx="109728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4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api.example.net:443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E93FB4DB-EB3F-4B3A-8368-5A935205B031}"/>
              </a:ext>
            </a:extLst>
          </p:cNvPr>
          <p:cNvSpPr>
            <a:spLocks noGrp="1"/>
          </p:cNvSpPr>
          <p:nvPr/>
        </p:nvSpPr>
        <p:spPr>
          <a:xfrm>
            <a:off x="609600" y="2457450"/>
            <a:ext cx="3238500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69EB5E-F000-46D8-960D-683D96E89D02}"/>
              </a:ext>
            </a:extLst>
          </p:cNvPr>
          <p:cNvSpPr>
            <a:spLocks noGrp="1"/>
          </p:cNvSpPr>
          <p:nvPr/>
        </p:nvSpPr>
        <p:spPr>
          <a:xfrm>
            <a:off x="685800" y="2505075"/>
            <a:ext cx="30861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Адрес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найден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правильно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41B8960E-CEBD-4FDC-AE8F-0BCE5C263193}"/>
              </a:ext>
            </a:extLst>
          </p:cNvPr>
          <p:cNvSpPr>
            <a:spLocks noGrp="1"/>
          </p:cNvSpPr>
          <p:nvPr/>
        </p:nvSpPr>
        <p:spPr>
          <a:xfrm>
            <a:off x="3933825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7BE2235-BBDF-48D3-88EB-7C5C5262D9D9}"/>
              </a:ext>
            </a:extLst>
          </p:cNvPr>
          <p:cNvSpPr>
            <a:spLocks noGrp="1"/>
          </p:cNvSpPr>
          <p:nvPr/>
        </p:nvSpPr>
        <p:spPr>
          <a:xfrm>
            <a:off x="4476750" y="2457450"/>
            <a:ext cx="3238500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C098E3-4AEA-4BB4-93A5-6E92AC8BE9FA}"/>
              </a:ext>
            </a:extLst>
          </p:cNvPr>
          <p:cNvSpPr>
            <a:spLocks noGrp="1"/>
          </p:cNvSpPr>
          <p:nvPr/>
        </p:nvSpPr>
        <p:spPr>
          <a:xfrm>
            <a:off x="4552950" y="2505075"/>
            <a:ext cx="30861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 зависимости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плановые работы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53B68B17-574A-4D28-908D-4393D615B1E3}"/>
              </a:ext>
            </a:extLst>
          </p:cNvPr>
          <p:cNvSpPr>
            <a:spLocks noGrp="1"/>
          </p:cNvSpPr>
          <p:nvPr/>
        </p:nvSpPr>
        <p:spPr>
          <a:xfrm>
            <a:off x="7800975" y="2847975"/>
            <a:ext cx="45720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6918161-9518-4C94-9FC4-715133675EE5}"/>
              </a:ext>
            </a:extLst>
          </p:cNvPr>
          <p:cNvSpPr>
            <a:spLocks noGrp="1"/>
          </p:cNvSpPr>
          <p:nvPr/>
        </p:nvSpPr>
        <p:spPr>
          <a:xfrm>
            <a:off x="8343900" y="2457450"/>
            <a:ext cx="3238500" cy="1047750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82EDE8-0827-4831-AEA8-709BAD0E29A8}"/>
              </a:ext>
            </a:extLst>
          </p:cNvPr>
          <p:cNvSpPr>
            <a:spLocks noGrp="1"/>
          </p:cNvSpPr>
          <p:nvPr/>
        </p:nvSpPr>
        <p:spPr>
          <a:xfrm>
            <a:off x="8420100" y="2505075"/>
            <a:ext cx="30861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Проверка</a:t>
            </a:r>
          </a:p>
          <a:p>
            <a:pPr algn="ctr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блокирует CI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5196FAE-AEC5-4622-9E1E-DBC125526DDB}"/>
              </a:ext>
            </a:extLst>
          </p:cNvPr>
          <p:cNvSpPr>
            <a:spLocks noGrp="1"/>
          </p:cNvSpPr>
          <p:nvPr/>
        </p:nvSpPr>
        <p:spPr>
          <a:xfrm>
            <a:off x="609600" y="403860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Риск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согласован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для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конкретного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релиза</a:t>
            </a:r>
            <a:endParaRPr sz="24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CA9EB43-BC0F-46FB-91A7-363D7D52BC54}"/>
              </a:ext>
            </a:extLst>
          </p:cNvPr>
          <p:cNvSpPr>
            <a:spLocks noGrp="1"/>
          </p:cNvSpPr>
          <p:nvPr/>
        </p:nvSpPr>
        <p:spPr>
          <a:xfrm>
            <a:off x="609600" y="4667250"/>
            <a:ext cx="109728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Пропускаем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только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эту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цель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.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Остальные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продолжаем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проверять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DF0E472-94C7-45D3-BCD6-FCF85A628170}"/>
              </a:ext>
            </a:extLst>
          </p:cNvPr>
          <p:cNvSpPr>
            <a:spLocks noGrp="1"/>
          </p:cNvSpPr>
          <p:nvPr/>
        </p:nvSpPr>
        <p:spPr>
          <a:xfrm>
            <a:off x="609600" y="5638800"/>
            <a:ext cx="109728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95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Исключение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не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восстанавливает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доступность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зависимости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14E27BF-8B87-4F98-A94C-117BA345E08E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C6FCF6-8C56-45B0-B642-03B84DAFF56D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43/60</a:t>
            </a:r>
          </a:p>
        </p:txBody>
      </p:sp>
    </p:spTree>
    <p:extLst>
      <p:ext uri="{BB962C8B-B14F-4D97-AF65-F5344CB8AC3E}">
        <p14:creationId xmlns:p14="http://schemas.microsoft.com/office/powerpoint/2010/main" val="1836327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F8E6A17-44C4-44CE-BD22-E0663531C1CA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Добавляем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исключение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2C61B8-789E-40C1-9923-8597D3A54564}"/>
              </a:ext>
            </a:extLst>
          </p:cNvPr>
          <p:cNvSpPr>
            <a:spLocks noGrp="1"/>
          </p:cNvSpPr>
          <p:nvPr/>
        </p:nvSpPr>
        <p:spPr>
          <a:xfrm>
            <a:off x="666750" y="2009775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62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exclude: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1B9253-675E-4E65-8CE0-FF4410851738}"/>
              </a:ext>
            </a:extLst>
          </p:cNvPr>
          <p:cNvSpPr>
            <a:spLocks noGrp="1"/>
          </p:cNvSpPr>
          <p:nvPr/>
        </p:nvSpPr>
        <p:spPr>
          <a:xfrm>
            <a:off x="666750" y="2600325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0">
                <a:solidFill>
                  <a:srgbClr val="536171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  # INC-12345: </a:t>
            </a:r>
            <a:r>
              <a:rPr sz="2100" b="0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работы</a:t>
            </a:r>
            <a:r>
              <a:rPr sz="2100" b="0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на</a:t>
            </a:r>
            <a:r>
              <a:rPr sz="2100" b="0" dirty="0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Consolas"/>
                <a:ea typeface="Consolas"/>
                <a:cs typeface="Consolas"/>
              </a:rPr>
              <a:t>зависимости</a:t>
            </a:r>
            <a:endParaRPr sz="2100" b="0" dirty="0">
              <a:solidFill>
                <a:srgbClr val="536171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BE98E2-719F-4049-A5FE-D95EAA79A009}"/>
              </a:ext>
            </a:extLst>
          </p:cNvPr>
          <p:cNvSpPr>
            <a:spLocks noGrp="1"/>
          </p:cNvSpPr>
          <p:nvPr/>
        </p:nvSpPr>
        <p:spPr>
          <a:xfrm>
            <a:off x="666750" y="3209925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6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- '^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api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\.example\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.net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$'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293BAC1-B6CF-45D3-A184-7EB6760165BF}"/>
              </a:ext>
            </a:extLst>
          </p:cNvPr>
          <p:cNvSpPr>
            <a:spLocks noGrp="1"/>
          </p:cNvSpPr>
          <p:nvPr/>
        </p:nvSpPr>
        <p:spPr>
          <a:xfrm>
            <a:off x="609600" y="4848225"/>
            <a:ext cx="109728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5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Исключение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пару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дней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8467D98-60CE-4E73-ACF1-C2071C63CD37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B7EC246-CA16-4F24-9E47-904216B14412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44/60</a:t>
            </a:r>
          </a:p>
        </p:txBody>
      </p:sp>
    </p:spTree>
    <p:extLst>
      <p:ext uri="{BB962C8B-B14F-4D97-AF65-F5344CB8AC3E}">
        <p14:creationId xmlns:p14="http://schemas.microsoft.com/office/powerpoint/2010/main" val="18191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F8DDFA-F502-4306-9DB6-9822C412FE7C}"/>
              </a:ext>
            </a:extLst>
          </p:cNvPr>
          <p:cNvSpPr>
            <a:spLocks noGrp="1"/>
          </p:cNvSpPr>
          <p:nvPr/>
        </p:nvSpPr>
        <p:spPr>
          <a:xfrm>
            <a:off x="5381625" y="400050"/>
            <a:ext cx="6191250" cy="1076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49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49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Прошёл год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91C633-0B7E-1840-902F-07F9612CDC7A}"/>
              </a:ext>
            </a:extLst>
          </p:cNvPr>
          <p:cNvSpPr>
            <a:spLocks noGrp="1"/>
          </p:cNvSpPr>
          <p:nvPr/>
        </p:nvSpPr>
        <p:spPr>
          <a:xfrm>
            <a:off x="381000" y="6380654"/>
            <a:ext cx="11430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ru-RU" sz="14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Иллюстрация сгенерирована ИИ</a:t>
            </a:r>
          </a:p>
        </p:txBody>
      </p:sp>
    </p:spTree>
    <p:extLst>
      <p:ext uri="{BB962C8B-B14F-4D97-AF65-F5344CB8AC3E}">
        <p14:creationId xmlns:p14="http://schemas.microsoft.com/office/powerpoint/2010/main" val="8535269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69BDD10-D40F-4FB8-9B59-D9E23B175EA5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Исключения остаются после завершения работ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AB298C-7114-4C3D-A7E8-DF7446F3C9F7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54102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конфигурации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накопились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записи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63EC61D-3DA5-4F75-B377-D7118C4367BB}"/>
              </a:ext>
            </a:extLst>
          </p:cNvPr>
          <p:cNvSpPr>
            <a:spLocks noGrp="1"/>
          </p:cNvSpPr>
          <p:nvPr/>
        </p:nvSpPr>
        <p:spPr>
          <a:xfrm>
            <a:off x="609600" y="2371725"/>
            <a:ext cx="5381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exclude: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1970DF-DF6F-4A0C-9EFB-B7C71C6E1A2B}"/>
              </a:ext>
            </a:extLst>
          </p:cNvPr>
          <p:cNvSpPr>
            <a:spLocks noGrp="1"/>
          </p:cNvSpPr>
          <p:nvPr/>
        </p:nvSpPr>
        <p:spPr>
          <a:xfrm>
            <a:off x="609600" y="2828925"/>
            <a:ext cx="5381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- '^api\.example\.net$'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C571E08-9D08-4D5B-83AA-7193440369F0}"/>
              </a:ext>
            </a:extLst>
          </p:cNvPr>
          <p:cNvSpPr>
            <a:spLocks noGrp="1"/>
          </p:cNvSpPr>
          <p:nvPr/>
        </p:nvSpPr>
        <p:spPr>
          <a:xfrm>
            <a:off x="609600" y="3286125"/>
            <a:ext cx="5381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- '^legacy\.example\.net$'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EAA657-2607-4F7F-8D74-87BCD8AE1174}"/>
              </a:ext>
            </a:extLst>
          </p:cNvPr>
          <p:cNvSpPr>
            <a:spLocks noGrp="1"/>
          </p:cNvSpPr>
          <p:nvPr/>
        </p:nvSpPr>
        <p:spPr>
          <a:xfrm>
            <a:off x="609600" y="3743325"/>
            <a:ext cx="5381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- '^cache\.example\.net$'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4287E1-A01A-426F-BA9F-F554E44CEE16}"/>
              </a:ext>
            </a:extLst>
          </p:cNvPr>
          <p:cNvSpPr>
            <a:spLocks noGrp="1"/>
          </p:cNvSpPr>
          <p:nvPr/>
        </p:nvSpPr>
        <p:spPr>
          <a:xfrm>
            <a:off x="609600" y="4200525"/>
            <a:ext cx="5381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 - '^storage\.example\.net$'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8C5FCEC-B79A-47D7-8E04-CB0296BD653C}"/>
              </a:ext>
            </a:extLst>
          </p:cNvPr>
          <p:cNvSpPr>
            <a:spLocks noGrp="1"/>
          </p:cNvSpPr>
          <p:nvPr/>
        </p:nvSpPr>
        <p:spPr>
          <a:xfrm>
            <a:off x="5919105" y="1647825"/>
            <a:ext cx="0" cy="332422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5E2BD6-0B20-4E91-9EDE-5E7C594335AD}"/>
              </a:ext>
            </a:extLst>
          </p:cNvPr>
          <p:cNvSpPr>
            <a:spLocks noGrp="1"/>
          </p:cNvSpPr>
          <p:nvPr/>
        </p:nvSpPr>
        <p:spPr>
          <a:xfrm>
            <a:off x="6228803" y="1571625"/>
            <a:ext cx="51054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Что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требуем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комментарии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F8F89A4-D350-4924-9E92-C3AD4697A77A}"/>
              </a:ext>
            </a:extLst>
          </p:cNvPr>
          <p:cNvSpPr>
            <a:spLocks noGrp="1"/>
          </p:cNvSpPr>
          <p:nvPr/>
        </p:nvSpPr>
        <p:spPr>
          <a:xfrm>
            <a:off x="6228803" y="2381250"/>
            <a:ext cx="51054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# INC-12345: 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работы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на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API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79AD4A-132A-4C8B-AD02-69A113147842}"/>
              </a:ext>
            </a:extLst>
          </p:cNvPr>
          <p:cNvSpPr>
            <a:spLocks noGrp="1"/>
          </p:cNvSpPr>
          <p:nvPr/>
        </p:nvSpPr>
        <p:spPr>
          <a:xfrm>
            <a:off x="6228802" y="2895600"/>
            <a:ext cx="5331823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# 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Ответственный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: 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команда</a:t>
            </a:r>
            <a:r>
              <a:rPr sz="2100" b="0" dirty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интеграции</a:t>
            </a:r>
            <a:endParaRPr sz="2100" b="0" dirty="0">
              <a:solidFill>
                <a:srgbClr val="202C38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4091B1C-4F11-4AA6-BA15-DA69871F5199}"/>
              </a:ext>
            </a:extLst>
          </p:cNvPr>
          <p:cNvSpPr>
            <a:spLocks noGrp="1"/>
          </p:cNvSpPr>
          <p:nvPr/>
        </p:nvSpPr>
        <p:spPr>
          <a:xfrm>
            <a:off x="6228803" y="3409950"/>
            <a:ext cx="51054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# Удалить после завершения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38013D1-C50C-413C-A886-B0458598F734}"/>
              </a:ext>
            </a:extLst>
          </p:cNvPr>
          <p:cNvSpPr>
            <a:spLocks noGrp="1"/>
          </p:cNvSpPr>
          <p:nvPr/>
        </p:nvSpPr>
        <p:spPr>
          <a:xfrm>
            <a:off x="6228803" y="3924300"/>
            <a:ext cx="51054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>
                <a:solidFill>
                  <a:srgbClr val="202C38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202C38"/>
                </a:solidFill>
                <a:latin typeface="Consolas"/>
                <a:ea typeface="Consolas"/>
                <a:cs typeface="Consolas"/>
              </a:rPr>
              <a:t># работ по INC-12345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4088E13-02DA-4894-AF79-0BA62B998B7A}"/>
              </a:ext>
            </a:extLst>
          </p:cNvPr>
          <p:cNvSpPr>
            <a:spLocks noGrp="1"/>
          </p:cNvSpPr>
          <p:nvPr/>
        </p:nvSpPr>
        <p:spPr>
          <a:xfrm>
            <a:off x="609600" y="5238750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5F58FEA-0238-4DDB-97C0-A2F2EB3D54EA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Автоматического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срока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действия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.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Удаление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остаётся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ручным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28EDEA3-8112-49DF-AF27-FBE8735EC5A8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7415A88-0972-458B-98C5-AEA43DA77347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46/60</a:t>
            </a:r>
          </a:p>
        </p:txBody>
      </p:sp>
    </p:spTree>
    <p:extLst>
      <p:ext uri="{BB962C8B-B14F-4D97-AF65-F5344CB8AC3E}">
        <p14:creationId xmlns:p14="http://schemas.microsoft.com/office/powerpoint/2010/main" val="406150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B8654C-FCD4-47AA-93B0-E07A7B361EB7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Границы сетевой проверки</a:t>
            </a:r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:p14="http://schemas.microsoft.com/office/powerpoint/2010/main" val="416192400"/>
              </p:ext>
            </p:extLst>
          </p:nvPr>
        </p:nvGraphicFramePr>
        <p:xfrm>
          <a:off x="609600" y="1581150"/>
          <a:ext cx="10972800" cy="3714750"/>
        </p:xfrm>
        <a:graphic>
          <a:graphicData uri="http://schemas.openxmlformats.org/drawingml/2006/table">
            <a:tbl>
              <a:tblPr firstRow="1"/>
              <a:tblGrid>
                <a:gridCol w="214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3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Параметр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Подтверждаем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Не</a:t>
                      </a:r>
                      <a:r>
                        <a:rPr sz="1800" b="1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подтверждаем</a:t>
                      </a:r>
                      <a:endParaRPr sz="18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Сетевой уровень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TCP-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соединение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HTTP, TLS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и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протокол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приложения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Точка проверки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Каждая worker-нода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Сетевой namespace будущего pod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Время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Момент запуска CI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Состояние после deploy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Назначение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Ранний preflight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Readiness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и</a:t>
                      </a:r>
                      <a:r>
                        <a:rPr sz="1800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мониторинг</a:t>
                      </a:r>
                      <a:endParaRPr sz="1800" dirty="0">
                        <a:solidFill>
                          <a:srgbClr val="202C3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6E5AEE-EFBE-449B-81D0-7356C009470C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Связность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43628AA-FD17-4354-B356-EB16469DBE74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47/60</a:t>
            </a:r>
          </a:p>
        </p:txBody>
      </p:sp>
    </p:spTree>
    <p:extLst>
      <p:ext uri="{BB962C8B-B14F-4D97-AF65-F5344CB8AC3E}">
        <p14:creationId xmlns:p14="http://schemas.microsoft.com/office/powerpoint/2010/main" val="1594985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BC16C3-D755-41B2-A97D-47870D24983B}"/>
              </a:ext>
            </a:extLst>
          </p:cNvPr>
          <p:cNvSpPr>
            <a:spLocks noGrp="1"/>
          </p:cNvSpPr>
          <p:nvPr/>
        </p:nvSpPr>
        <p:spPr>
          <a:xfrm>
            <a:off x="609600" y="2687641"/>
            <a:ext cx="6381750" cy="2000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1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Что</a:t>
            </a:r>
            <a:r>
              <a:rPr sz="323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ещё</a:t>
            </a:r>
            <a:r>
              <a:rPr sz="323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проверяет</a:t>
            </a:r>
            <a:endParaRPr sz="323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  <a:p>
            <a:pPr algn="l">
              <a:defRPr sz="41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3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наш</a:t>
            </a:r>
            <a:r>
              <a:rPr sz="323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pipeline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373596-706A-47CE-9AF4-181288A9597F}"/>
              </a:ext>
            </a:extLst>
          </p:cNvPr>
          <p:cNvSpPr>
            <a:spLocks noGrp="1"/>
          </p:cNvSpPr>
          <p:nvPr/>
        </p:nvSpPr>
        <p:spPr>
          <a:xfrm>
            <a:off x="5675433" y="2702881"/>
            <a:ext cx="4441581" cy="1969770"/>
          </a:xfrm>
          <a:prstGeom prst="rect">
            <a:avLst/>
          </a:prstGeom>
          <a:noFill/>
          <a:ln w="0">
            <a:noFill/>
          </a:ln>
        </p:spPr>
        <p:txBody>
          <a:bodyPr wrap="square" anchor="ctr">
            <a:spAutoFit/>
          </a:bodyPr>
          <a:lstStyle/>
          <a:p>
            <a:pPr marL="342900" indent="-342900" algn="l">
              <a:spcBef>
                <a:spcPts val="3000"/>
              </a:spcBef>
              <a:buClr>
                <a:srgbClr val="1C5DEB"/>
              </a:buClr>
              <a:buFont typeface="Arial" panose="020B0604020202020204" pitchFamily="34" charset="0"/>
              <a:buChar char="•"/>
              <a:defRPr sz="24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Файлы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рендер</a:t>
            </a:r>
            <a:endParaRPr lang="ru-RU"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  <a:p>
            <a:pPr marL="342900" indent="-342900">
              <a:spcBef>
                <a:spcPts val="3000"/>
              </a:spcBef>
              <a:buClr>
                <a:srgbClr val="1C5DEB"/>
              </a:buClr>
              <a:buFont typeface="Arial" panose="020B0604020202020204" pitchFamily="34" charset="0"/>
              <a:buChar char="•"/>
              <a:defRPr sz="24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lang="en"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Kubernetes-</a:t>
            </a:r>
            <a:r>
              <a:rPr lang="ru-RU"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манифесты</a:t>
            </a:r>
          </a:p>
          <a:p>
            <a:pPr marL="342900" indent="-342900">
              <a:spcBef>
                <a:spcPts val="3000"/>
              </a:spcBef>
              <a:buClr>
                <a:srgbClr val="1C5DEB"/>
              </a:buClr>
              <a:buFont typeface="Arial" panose="020B0604020202020204" pitchFamily="34" charset="0"/>
              <a:buChar char="•"/>
              <a:defRPr sz="24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Правила платформы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C0D79F5-9C72-40DB-9A44-A041498F9A10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35433E-C63A-4D0B-B0D6-893678B61CB2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48/60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1B7458-C8B0-2E4C-BABB-7A00652348DB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Готовые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инструменты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47822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57B0136-CB1D-4EBE-96BF-C176518B0FCE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Готовые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инструменты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нашем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pipeline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5B5344DA-08A4-442B-AEDE-C15ABC2D893A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924050" cy="409575"/>
          </a:xfrm>
          <a:prstGeom prst="roundRect">
            <a:avLst/>
          </a:prstGeom>
          <a:solidFill>
            <a:srgbClr val="E2EFFF"/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0BE1B5-AAE4-47FA-B3ED-C9AFB5BE3BEC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31CD7C8-AE57-4F73-B8E1-5C119EB05832}"/>
              </a:ext>
            </a:extLst>
          </p:cNvPr>
          <p:cNvSpPr>
            <a:spLocks noGrp="1"/>
          </p:cNvSpPr>
          <p:nvPr/>
        </p:nvSpPr>
        <p:spPr>
          <a:xfrm>
            <a:off x="2800350" y="1438275"/>
            <a:ext cx="1924050" cy="409575"/>
          </a:xfrm>
          <a:prstGeom prst="roundRect">
            <a:avLst/>
          </a:prstGeom>
          <a:solidFill>
            <a:srgbClr val="E2EFFF"/>
          </a:solidFill>
          <a:ln w="11430">
            <a:solidFill>
              <a:srgbClr val="99B1E6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4DD474-735E-42BF-8381-0751DB6B2287}"/>
              </a:ext>
            </a:extLst>
          </p:cNvPr>
          <p:cNvSpPr>
            <a:spLocks noGrp="1"/>
          </p:cNvSpPr>
          <p:nvPr/>
        </p:nvSpPr>
        <p:spPr>
          <a:xfrm>
            <a:off x="28575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6F7C2CDC-572E-4555-9576-22F8F240D1D5}"/>
              </a:ext>
            </a:extLst>
          </p:cNvPr>
          <p:cNvSpPr>
            <a:spLocks noGrp="1"/>
          </p:cNvSpPr>
          <p:nvPr/>
        </p:nvSpPr>
        <p:spPr>
          <a:xfrm>
            <a:off x="4991100" y="1438275"/>
            <a:ext cx="1924050" cy="409575"/>
          </a:xfrm>
          <a:prstGeom prst="roundRect">
            <a:avLst/>
          </a:prstGeom>
          <a:solidFill>
            <a:srgbClr val="E2EFFF"/>
          </a:solidFill>
          <a:ln w="11430">
            <a:solidFill>
              <a:srgbClr val="99B1E6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0E2791-6AEB-48D0-B177-438F39C10FB5}"/>
              </a:ext>
            </a:extLst>
          </p:cNvPr>
          <p:cNvSpPr>
            <a:spLocks noGrp="1"/>
          </p:cNvSpPr>
          <p:nvPr/>
        </p:nvSpPr>
        <p:spPr>
          <a:xfrm>
            <a:off x="50482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Schema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7F709C1-AB84-4F26-85C7-4CCA77654E65}"/>
              </a:ext>
            </a:extLst>
          </p:cNvPr>
          <p:cNvSpPr>
            <a:spLocks noGrp="1"/>
          </p:cNvSpPr>
          <p:nvPr/>
        </p:nvSpPr>
        <p:spPr>
          <a:xfrm>
            <a:off x="7181850" y="1438275"/>
            <a:ext cx="1924050" cy="409575"/>
          </a:xfrm>
          <a:prstGeom prst="roundRect">
            <a:avLst/>
          </a:prstGeom>
          <a:solidFill>
            <a:srgbClr val="E2EFFF"/>
          </a:solidFill>
          <a:ln w="11430">
            <a:solidFill>
              <a:srgbClr val="99B1E6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26EF131-4852-4DF6-ACEF-15D63E9DEED9}"/>
              </a:ext>
            </a:extLst>
          </p:cNvPr>
          <p:cNvSpPr>
            <a:spLocks noGrp="1"/>
          </p:cNvSpPr>
          <p:nvPr/>
        </p:nvSpPr>
        <p:spPr>
          <a:xfrm>
            <a:off x="72390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kubectl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24DE7A4-9BB0-4E22-9956-C0F14D55560D}"/>
              </a:ext>
            </a:extLst>
          </p:cNvPr>
          <p:cNvSpPr>
            <a:spLocks noGrp="1"/>
          </p:cNvSpPr>
          <p:nvPr/>
        </p:nvSpPr>
        <p:spPr>
          <a:xfrm>
            <a:off x="9372600" y="1438275"/>
            <a:ext cx="1924050" cy="409575"/>
          </a:xfrm>
          <a:prstGeom prst="roundRect">
            <a:avLst/>
          </a:prstGeom>
          <a:solidFill>
            <a:srgbClr val="E2EFFF"/>
          </a:solidFill>
          <a:ln w="11430">
            <a:solidFill>
              <a:srgbClr val="99B1E6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644A12F-91CB-41EA-8FC2-B0E364172A75}"/>
              </a:ext>
            </a:extLst>
          </p:cNvPr>
          <p:cNvSpPr>
            <a:spLocks noGrp="1"/>
          </p:cNvSpPr>
          <p:nvPr/>
        </p:nvSpPr>
        <p:spPr>
          <a:xfrm>
            <a:off x="9429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Security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E91E5F5-3268-4409-99F6-2AC0B2496958}"/>
              </a:ext>
            </a:extLst>
          </p:cNvPr>
          <p:cNvSpPr>
            <a:spLocks noGrp="1"/>
          </p:cNvSpPr>
          <p:nvPr/>
        </p:nvSpPr>
        <p:spPr>
          <a:xfrm>
            <a:off x="4229100" y="2247900"/>
            <a:ext cx="73533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yamllint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, pre-commit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9143A5C-9605-4C64-839E-327CE939F51F}"/>
              </a:ext>
            </a:extLst>
          </p:cNvPr>
          <p:cNvSpPr>
            <a:spLocks noGrp="1"/>
          </p:cNvSpPr>
          <p:nvPr/>
        </p:nvSpPr>
        <p:spPr>
          <a:xfrm>
            <a:off x="609600" y="2762250"/>
            <a:ext cx="10800000" cy="0"/>
          </a:xfrm>
          <a:prstGeom prst="line">
            <a:avLst/>
          </a:prstGeom>
          <a:noFill/>
          <a:ln w="28575">
            <a:solidFill>
              <a:srgbClr val="EDF1F5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12D64F0-23E6-4275-9B8E-BC3F5306A7D0}"/>
              </a:ext>
            </a:extLst>
          </p:cNvPr>
          <p:cNvSpPr>
            <a:spLocks noGrp="1"/>
          </p:cNvSpPr>
          <p:nvPr/>
        </p:nvSpPr>
        <p:spPr>
          <a:xfrm>
            <a:off x="4229100" y="2867025"/>
            <a:ext cx="73533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helm template</a:t>
            </a:r>
          </a:p>
        </p:txBody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5DA3DCC-D2A7-45F3-8E68-5BF6CF2B450F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10800000" cy="0"/>
          </a:xfrm>
          <a:prstGeom prst="line">
            <a:avLst/>
          </a:prstGeom>
          <a:noFill/>
          <a:ln w="28575">
            <a:solidFill>
              <a:srgbClr val="EDF1F5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FFAA6BE-472F-403B-BBE3-C8E2F470DC4B}"/>
              </a:ext>
            </a:extLst>
          </p:cNvPr>
          <p:cNvSpPr>
            <a:spLocks noGrp="1"/>
          </p:cNvSpPr>
          <p:nvPr/>
        </p:nvSpPr>
        <p:spPr>
          <a:xfrm>
            <a:off x="4229100" y="3486150"/>
            <a:ext cx="73533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kubeconform, kubectl --dry-run=client</a:t>
            </a:r>
          </a:p>
        </p:txBody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C0D0B8D-AE58-4724-9E29-DF019CFDEFFB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10800000" cy="0"/>
          </a:xfrm>
          <a:prstGeom prst="line">
            <a:avLst/>
          </a:prstGeom>
          <a:noFill/>
          <a:ln w="28575">
            <a:solidFill>
              <a:srgbClr val="EDF1F5"/>
            </a:solidFill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82EFA7A-749D-4395-A03C-676E4F165D52}"/>
              </a:ext>
            </a:extLst>
          </p:cNvPr>
          <p:cNvSpPr>
            <a:spLocks noGrp="1"/>
          </p:cNvSpPr>
          <p:nvPr/>
        </p:nvSpPr>
        <p:spPr>
          <a:xfrm>
            <a:off x="4229100" y="4105275"/>
            <a:ext cx="73533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Checkov, Polaris</a:t>
            </a:r>
          </a:p>
        </p:txBody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FDF6622-1E01-424E-BD3E-99AD4720C687}"/>
              </a:ext>
            </a:extLst>
          </p:cNvPr>
          <p:cNvSpPr>
            <a:spLocks noGrp="1"/>
          </p:cNvSpPr>
          <p:nvPr/>
        </p:nvSpPr>
        <p:spPr>
          <a:xfrm>
            <a:off x="609600" y="4619625"/>
            <a:ext cx="10800000" cy="0"/>
          </a:xfrm>
          <a:prstGeom prst="line">
            <a:avLst/>
          </a:prstGeom>
          <a:noFill/>
          <a:ln w="28575">
            <a:solidFill>
              <a:srgbClr val="EDF1F5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269E64B-192C-4D64-800F-6F3D0E374B6A}"/>
              </a:ext>
            </a:extLst>
          </p:cNvPr>
          <p:cNvSpPr>
            <a:spLocks noGrp="1"/>
          </p:cNvSpPr>
          <p:nvPr/>
        </p:nvSpPr>
        <p:spPr>
          <a:xfrm>
            <a:off x="4229100" y="4724400"/>
            <a:ext cx="73533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Conftest</a:t>
            </a:r>
          </a:p>
        </p:txBody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77C09113-A6B4-4A23-ADC2-544D5DDF2A8A}"/>
              </a:ext>
            </a:extLst>
          </p:cNvPr>
          <p:cNvSpPr>
            <a:spLocks noGrp="1"/>
          </p:cNvSpPr>
          <p:nvPr/>
        </p:nvSpPr>
        <p:spPr>
          <a:xfrm>
            <a:off x="609600" y="5330052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2BFDE9F-A9E3-4716-BD79-1C2D510677FA}"/>
              </a:ext>
            </a:extLst>
          </p:cNvPr>
          <p:cNvSpPr>
            <a:spLocks noGrp="1"/>
          </p:cNvSpPr>
          <p:nvPr/>
        </p:nvSpPr>
        <p:spPr>
          <a:xfrm>
            <a:off x="609600" y="5491977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Каждый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этап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проверяет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свою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часть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конфигурации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2024F73-B1D2-4AD0-9371-1EBAA036B7C9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389EF9E-2D5F-4F16-84AA-F7F676E0EF05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49/60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C5B2E87-670C-4D42-80B0-792C0FA6ADD0}"/>
              </a:ext>
            </a:extLst>
          </p:cNvPr>
          <p:cNvSpPr>
            <a:spLocks noGrp="1"/>
          </p:cNvSpPr>
          <p:nvPr/>
        </p:nvSpPr>
        <p:spPr>
          <a:xfrm>
            <a:off x="609600" y="2245111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Исходные файлы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CA33E3D-2E1D-2847-8832-6BDF5F8E0C5D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Рендер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CBDDBAD-1F80-3344-BFED-4055C7DF934D}"/>
              </a:ext>
            </a:extLst>
          </p:cNvPr>
          <p:cNvSpPr>
            <a:spLocks noGrp="1"/>
          </p:cNvSpPr>
          <p:nvPr/>
        </p:nvSpPr>
        <p:spPr>
          <a:xfrm>
            <a:off x="609600" y="3483361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en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Kubernetes-</a:t>
            </a: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объекты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CB662FA-39DD-4D4C-AFE0-68225CD5B3B5}"/>
              </a:ext>
            </a:extLst>
          </p:cNvPr>
          <p:cNvSpPr>
            <a:spLocks noGrp="1"/>
          </p:cNvSpPr>
          <p:nvPr/>
        </p:nvSpPr>
        <p:spPr>
          <a:xfrm>
            <a:off x="609600" y="4086226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Статический аудит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943B35B-E687-0141-9241-D798340FDBA8}"/>
              </a:ext>
            </a:extLst>
          </p:cNvPr>
          <p:cNvSpPr>
            <a:spLocks noGrp="1"/>
          </p:cNvSpPr>
          <p:nvPr/>
        </p:nvSpPr>
        <p:spPr>
          <a:xfrm>
            <a:off x="609600" y="472440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Наши </a:t>
            </a:r>
            <a:r>
              <a:rPr lang="en" sz="210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Rego</a:t>
            </a:r>
            <a:r>
              <a:rPr lang="en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-</a:t>
            </a: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правила</a:t>
            </a:r>
          </a:p>
        </p:txBody>
      </p:sp>
    </p:spTree>
    <p:extLst>
      <p:ext uri="{BB962C8B-B14F-4D97-AF65-F5344CB8AC3E}">
        <p14:creationId xmlns:p14="http://schemas.microsoft.com/office/powerpoint/2010/main" val="20927883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C69579A-7C06-4FDE-B17E-575A4C72FD8C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Исходные файлы: yamllint и pre-commit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65DD4C1-FE32-4077-806B-A0053B737E74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924050" cy="409575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82C2E7-02EF-4970-8807-C10B893AB212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126C717E-48FF-4D7E-B126-97D63B446D87}"/>
              </a:ext>
            </a:extLst>
          </p:cNvPr>
          <p:cNvSpPr>
            <a:spLocks noGrp="1"/>
          </p:cNvSpPr>
          <p:nvPr/>
        </p:nvSpPr>
        <p:spPr>
          <a:xfrm>
            <a:off x="28003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A0E8885-934A-46EF-87EC-A3F93F48E381}"/>
              </a:ext>
            </a:extLst>
          </p:cNvPr>
          <p:cNvSpPr>
            <a:spLocks noGrp="1"/>
          </p:cNvSpPr>
          <p:nvPr/>
        </p:nvSpPr>
        <p:spPr>
          <a:xfrm>
            <a:off x="28575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75BC143-1AD0-4306-9D27-91BCC963C58C}"/>
              </a:ext>
            </a:extLst>
          </p:cNvPr>
          <p:cNvSpPr>
            <a:spLocks noGrp="1"/>
          </p:cNvSpPr>
          <p:nvPr/>
        </p:nvSpPr>
        <p:spPr>
          <a:xfrm>
            <a:off x="49911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7B06736-ACAE-4820-BE6B-7E4F5902AFCA}"/>
              </a:ext>
            </a:extLst>
          </p:cNvPr>
          <p:cNvSpPr>
            <a:spLocks noGrp="1"/>
          </p:cNvSpPr>
          <p:nvPr/>
        </p:nvSpPr>
        <p:spPr>
          <a:xfrm>
            <a:off x="50482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Schema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CCBDA0FB-1B51-4700-B1C9-6D8750FCE76C}"/>
              </a:ext>
            </a:extLst>
          </p:cNvPr>
          <p:cNvSpPr>
            <a:spLocks noGrp="1"/>
          </p:cNvSpPr>
          <p:nvPr/>
        </p:nvSpPr>
        <p:spPr>
          <a:xfrm>
            <a:off x="71818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A52BD4-F4E2-4F1C-BA9E-69E819D22AF8}"/>
              </a:ext>
            </a:extLst>
          </p:cNvPr>
          <p:cNvSpPr>
            <a:spLocks noGrp="1"/>
          </p:cNvSpPr>
          <p:nvPr/>
        </p:nvSpPr>
        <p:spPr>
          <a:xfrm>
            <a:off x="72390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kubectl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FFE04F4-F21D-4334-8190-D781241CB9AA}"/>
              </a:ext>
            </a:extLst>
          </p:cNvPr>
          <p:cNvSpPr>
            <a:spLocks noGrp="1"/>
          </p:cNvSpPr>
          <p:nvPr/>
        </p:nvSpPr>
        <p:spPr>
          <a:xfrm>
            <a:off x="9372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D76AE92-BB4C-4E6E-9E07-0560747EECBC}"/>
              </a:ext>
            </a:extLst>
          </p:cNvPr>
          <p:cNvSpPr>
            <a:spLocks noGrp="1"/>
          </p:cNvSpPr>
          <p:nvPr/>
        </p:nvSpPr>
        <p:spPr>
          <a:xfrm>
            <a:off x="9429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Security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D8F6C7-7CB9-4A1C-8363-89F9925D286B}"/>
              </a:ext>
            </a:extLst>
          </p:cNvPr>
          <p:cNvSpPr>
            <a:spLocks noGrp="1"/>
          </p:cNvSpPr>
          <p:nvPr/>
        </p:nvSpPr>
        <p:spPr>
          <a:xfrm>
            <a:off x="609600" y="2057400"/>
            <a:ext cx="109728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Вход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: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исходные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файлы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репозитория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C60C3B0-1924-4A85-A3C6-B7329B65646C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50863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8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yamllint</a:t>
            </a:r>
            <a:endParaRPr sz="28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904392A-EF98-4BF7-B648-39AC946E2F7D}"/>
              </a:ext>
            </a:extLst>
          </p:cNvPr>
          <p:cNvSpPr>
            <a:spLocks noGrp="1"/>
          </p:cNvSpPr>
          <p:nvPr/>
        </p:nvSpPr>
        <p:spPr>
          <a:xfrm>
            <a:off x="609600" y="3981450"/>
            <a:ext cx="50863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Синтаксис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YAML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отступы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  <a:p>
            <a:pPr algn="l">
              <a:defRPr sz="2325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Повторяющиеся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ключи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451226D-3954-4039-9994-90A6D1DCE7FB}"/>
              </a:ext>
            </a:extLst>
          </p:cNvPr>
          <p:cNvSpPr>
            <a:spLocks noGrp="1"/>
          </p:cNvSpPr>
          <p:nvPr/>
        </p:nvSpPr>
        <p:spPr>
          <a:xfrm>
            <a:off x="6086475" y="2667000"/>
            <a:ext cx="0" cy="220980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90700F1-48D1-4BE1-A785-C29BADB5A49A}"/>
              </a:ext>
            </a:extLst>
          </p:cNvPr>
          <p:cNvSpPr>
            <a:spLocks noGrp="1"/>
          </p:cNvSpPr>
          <p:nvPr/>
        </p:nvSpPr>
        <p:spPr>
          <a:xfrm>
            <a:off x="6591300" y="2724150"/>
            <a:ext cx="49911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8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pre-commit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2300051-A6C2-40FB-B7BF-B4466D2F163E}"/>
              </a:ext>
            </a:extLst>
          </p:cNvPr>
          <p:cNvSpPr>
            <a:spLocks noGrp="1"/>
          </p:cNvSpPr>
          <p:nvPr/>
        </p:nvSpPr>
        <p:spPr>
          <a:xfrm>
            <a:off x="6591300" y="3981450"/>
            <a:ext cx="49911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Пробелы в конце строк</a:t>
            </a:r>
          </a:p>
          <a:p>
            <a:pPr algn="l">
              <a:defRPr sz="225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Перевод строки в конце файла</a:t>
            </a:r>
          </a:p>
        </p:txBody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A6BFD50-32D7-4E56-9692-22F236300B91}"/>
              </a:ext>
            </a:extLst>
          </p:cNvPr>
          <p:cNvSpPr>
            <a:spLocks noGrp="1"/>
          </p:cNvSpPr>
          <p:nvPr/>
        </p:nvSpPr>
        <p:spPr>
          <a:xfrm>
            <a:off x="609600" y="5108652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8EF6C10-56FD-437F-8AF6-A72237FFE486}"/>
              </a:ext>
            </a:extLst>
          </p:cNvPr>
          <p:cNvSpPr>
            <a:spLocks noGrp="1"/>
          </p:cNvSpPr>
          <p:nvPr/>
        </p:nvSpPr>
        <p:spPr>
          <a:xfrm>
            <a:off x="609600" y="5302800"/>
            <a:ext cx="10972800" cy="542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Исправления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hooks: commit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бота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повторный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pipeline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7893566-AC51-4048-BE53-0D12796C4777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46367BD-BE30-47E7-A5F3-0C012D7A4509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50/60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2E3E31-0702-8C42-A595-7916E373918D}"/>
              </a:ext>
            </a:extLst>
          </p:cNvPr>
          <p:cNvSpPr txBox="1"/>
          <p:nvPr/>
        </p:nvSpPr>
        <p:spPr>
          <a:xfrm>
            <a:off x="609600" y="3356648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 err="1">
                <a:latin typeface="Consolas" panose="020B0609020204030204" pitchFamily="49" charset="0"/>
                <a:cs typeface="Consolas" panose="020B0609020204030204" pitchFamily="49" charset="0"/>
              </a:rPr>
              <a:t>yamllint</a:t>
            </a:r>
            <a:r>
              <a:rPr lang="en" b="1" dirty="0">
                <a:latin typeface="Consolas" panose="020B0609020204030204" pitchFamily="49" charset="0"/>
                <a:cs typeface="Consolas" panose="020B0609020204030204" pitchFamily="49" charset="0"/>
              </a:rPr>
              <a:t> manifests/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424D34-A45F-284E-9E24-05932076AA76}"/>
              </a:ext>
            </a:extLst>
          </p:cNvPr>
          <p:cNvSpPr txBox="1"/>
          <p:nvPr/>
        </p:nvSpPr>
        <p:spPr>
          <a:xfrm>
            <a:off x="6591300" y="3356648"/>
            <a:ext cx="3477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>
                <a:latin typeface="Consolas" panose="020B0609020204030204" pitchFamily="49" charset="0"/>
                <a:cs typeface="Consolas" panose="020B0609020204030204" pitchFamily="49" charset="0"/>
              </a:rPr>
              <a:t>pre-commit run --all-files</a:t>
            </a:r>
          </a:p>
        </p:txBody>
      </p:sp>
    </p:spTree>
    <p:extLst>
      <p:ext uri="{BB962C8B-B14F-4D97-AF65-F5344CB8AC3E}">
        <p14:creationId xmlns:p14="http://schemas.microsoft.com/office/powerpoint/2010/main" val="6498978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27764B6-3DA7-4CCC-8D13-3B60D66742B8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helm template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330A556A-4363-4E54-A6B5-BFCCE52F5F85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4960B88-9419-453C-82E3-F38A9C70F535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838F679C-C3ED-4684-8CCE-EE48838B0D74}"/>
              </a:ext>
            </a:extLst>
          </p:cNvPr>
          <p:cNvSpPr>
            <a:spLocks noGrp="1"/>
          </p:cNvSpPr>
          <p:nvPr/>
        </p:nvSpPr>
        <p:spPr>
          <a:xfrm>
            <a:off x="2800350" y="1438275"/>
            <a:ext cx="1924050" cy="409575"/>
          </a:xfrm>
          <a:prstGeom prst="roundRect">
            <a:avLst/>
          </a:prstGeom>
          <a:solidFill>
            <a:srgbClr val="E2EFFF"/>
          </a:solidFill>
          <a:ln w="11430">
            <a:solidFill>
              <a:srgbClr val="4D83FA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C4143E-80F9-4FBF-B03F-31E89182E2C6}"/>
              </a:ext>
            </a:extLst>
          </p:cNvPr>
          <p:cNvSpPr>
            <a:spLocks noGrp="1"/>
          </p:cNvSpPr>
          <p:nvPr/>
        </p:nvSpPr>
        <p:spPr>
          <a:xfrm>
            <a:off x="28575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92516A5-0295-49A1-BCE6-3C5AA5B330AE}"/>
              </a:ext>
            </a:extLst>
          </p:cNvPr>
          <p:cNvSpPr>
            <a:spLocks noGrp="1"/>
          </p:cNvSpPr>
          <p:nvPr/>
        </p:nvSpPr>
        <p:spPr>
          <a:xfrm>
            <a:off x="49911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6C86DA7-8FAC-4471-810A-99E2134044B1}"/>
              </a:ext>
            </a:extLst>
          </p:cNvPr>
          <p:cNvSpPr>
            <a:spLocks noGrp="1"/>
          </p:cNvSpPr>
          <p:nvPr/>
        </p:nvSpPr>
        <p:spPr>
          <a:xfrm>
            <a:off x="50482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Schema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87CD7A2-4DA5-4108-8085-8E1A154D9073}"/>
              </a:ext>
            </a:extLst>
          </p:cNvPr>
          <p:cNvSpPr>
            <a:spLocks noGrp="1"/>
          </p:cNvSpPr>
          <p:nvPr/>
        </p:nvSpPr>
        <p:spPr>
          <a:xfrm>
            <a:off x="71818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D641DE5-8C02-4F65-A12B-04326AF73BD5}"/>
              </a:ext>
            </a:extLst>
          </p:cNvPr>
          <p:cNvSpPr>
            <a:spLocks noGrp="1"/>
          </p:cNvSpPr>
          <p:nvPr/>
        </p:nvSpPr>
        <p:spPr>
          <a:xfrm>
            <a:off x="72390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kubectl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DB7F4FF0-44B4-48D2-ABDC-4D6FDA361F92}"/>
              </a:ext>
            </a:extLst>
          </p:cNvPr>
          <p:cNvSpPr>
            <a:spLocks noGrp="1"/>
          </p:cNvSpPr>
          <p:nvPr/>
        </p:nvSpPr>
        <p:spPr>
          <a:xfrm>
            <a:off x="9372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008F71-8D4C-4884-AE10-4295D4F23F54}"/>
              </a:ext>
            </a:extLst>
          </p:cNvPr>
          <p:cNvSpPr>
            <a:spLocks noGrp="1"/>
          </p:cNvSpPr>
          <p:nvPr/>
        </p:nvSpPr>
        <p:spPr>
          <a:xfrm>
            <a:off x="9429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Security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D0FC7C-B26C-4769-B0DA-E3D3017F702B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helm template demo ./chart -f 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values.yml</a:t>
            </a:r>
            <a:endParaRPr sz="2100" b="1" dirty="0">
              <a:solidFill>
                <a:srgbClr val="1C5DEB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A2A6F9D-7E37-4771-A8E8-6961D40DEF11}"/>
              </a:ext>
            </a:extLst>
          </p:cNvPr>
          <p:cNvSpPr>
            <a:spLocks noGrp="1"/>
          </p:cNvSpPr>
          <p:nvPr/>
        </p:nvSpPr>
        <p:spPr>
          <a:xfrm>
            <a:off x="2247900" y="2800350"/>
            <a:ext cx="9334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Chart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values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3F095C4-B8F4-433C-AF5A-8359C032BE4F}"/>
              </a:ext>
            </a:extLst>
          </p:cNvPr>
          <p:cNvSpPr>
            <a:spLocks noGrp="1"/>
          </p:cNvSpPr>
          <p:nvPr/>
        </p:nvSpPr>
        <p:spPr>
          <a:xfrm>
            <a:off x="2247900" y="3371850"/>
            <a:ext cx="9334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Рендер итоговых манифестов · Ошибки шаблонизации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8137EE5-52A8-43F5-AF20-14875886B4E3}"/>
              </a:ext>
            </a:extLst>
          </p:cNvPr>
          <p:cNvSpPr>
            <a:spLocks noGrp="1"/>
          </p:cNvSpPr>
          <p:nvPr/>
        </p:nvSpPr>
        <p:spPr>
          <a:xfrm>
            <a:off x="2247900" y="4057650"/>
            <a:ext cx="9334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обращается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целевой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кластер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B85E41A-55E9-4A1B-8BC8-782644EACC98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EE89FD1-8BC4-45E8-99D3-1EDE999233E8}"/>
              </a:ext>
            </a:extLst>
          </p:cNvPr>
          <p:cNvSpPr>
            <a:spLocks noGrp="1"/>
          </p:cNvSpPr>
          <p:nvPr/>
        </p:nvSpPr>
        <p:spPr>
          <a:xfrm>
            <a:off x="609600" y="511200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Формирует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вход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для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следующих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проверок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5FFF72F-CA5F-443E-90E3-AB72658D0CF1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2172A7D-88FC-47DB-9D30-0BD87105C220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51/60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8C886E7-8E67-4343-BD8A-979C6E3D861A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Вход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CD97F94-BA85-5947-B8A2-681C69AD65C2}"/>
              </a:ext>
            </a:extLst>
          </p:cNvPr>
          <p:cNvSpPr>
            <a:spLocks noGrp="1"/>
          </p:cNvSpPr>
          <p:nvPr/>
        </p:nvSpPr>
        <p:spPr>
          <a:xfrm>
            <a:off x="609600" y="3405222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Проверяет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FA844C2-8042-E840-A5DB-059C774EE6FD}"/>
              </a:ext>
            </a:extLst>
          </p:cNvPr>
          <p:cNvSpPr>
            <a:spLocks noGrp="1"/>
          </p:cNvSpPr>
          <p:nvPr/>
        </p:nvSpPr>
        <p:spPr>
          <a:xfrm>
            <a:off x="609600" y="4124325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Граница</a:t>
            </a:r>
          </a:p>
        </p:txBody>
      </p:sp>
    </p:spTree>
    <p:extLst>
      <p:ext uri="{BB962C8B-B14F-4D97-AF65-F5344CB8AC3E}">
        <p14:creationId xmlns:p14="http://schemas.microsoft.com/office/powerpoint/2010/main" val="1466684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85BBF45-84FA-4BB3-B28F-4DB0EBF71BD7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kubeconform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58F4EFF1-D85B-4025-A15D-B7687A243FCB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4FCC85-5DDE-4149-A9FD-57EE46E6BADB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8627D1B8-3732-41F8-AB03-1E04B32BE301}"/>
              </a:ext>
            </a:extLst>
          </p:cNvPr>
          <p:cNvSpPr>
            <a:spLocks noGrp="1"/>
          </p:cNvSpPr>
          <p:nvPr/>
        </p:nvSpPr>
        <p:spPr>
          <a:xfrm>
            <a:off x="28003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E88440F-16BA-4ABD-86F9-A0F5C27D66C2}"/>
              </a:ext>
            </a:extLst>
          </p:cNvPr>
          <p:cNvSpPr>
            <a:spLocks noGrp="1"/>
          </p:cNvSpPr>
          <p:nvPr/>
        </p:nvSpPr>
        <p:spPr>
          <a:xfrm>
            <a:off x="28575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3E84C22-5FE2-4091-BB2B-D8092306B0A8}"/>
              </a:ext>
            </a:extLst>
          </p:cNvPr>
          <p:cNvSpPr>
            <a:spLocks noGrp="1"/>
          </p:cNvSpPr>
          <p:nvPr/>
        </p:nvSpPr>
        <p:spPr>
          <a:xfrm>
            <a:off x="4991100" y="1438275"/>
            <a:ext cx="1924050" cy="409575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2CA78D-D5EE-488A-BF17-AA966E7614EF}"/>
              </a:ext>
            </a:extLst>
          </p:cNvPr>
          <p:cNvSpPr>
            <a:spLocks noGrp="1"/>
          </p:cNvSpPr>
          <p:nvPr/>
        </p:nvSpPr>
        <p:spPr>
          <a:xfrm>
            <a:off x="50482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Schema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8076C29-362E-477E-A199-1D8F5CE56EDB}"/>
              </a:ext>
            </a:extLst>
          </p:cNvPr>
          <p:cNvSpPr>
            <a:spLocks noGrp="1"/>
          </p:cNvSpPr>
          <p:nvPr/>
        </p:nvSpPr>
        <p:spPr>
          <a:xfrm>
            <a:off x="71818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2195CB6-59B3-4D79-B09F-650AF9ECD51D}"/>
              </a:ext>
            </a:extLst>
          </p:cNvPr>
          <p:cNvSpPr>
            <a:spLocks noGrp="1"/>
          </p:cNvSpPr>
          <p:nvPr/>
        </p:nvSpPr>
        <p:spPr>
          <a:xfrm>
            <a:off x="72390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kubectl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E3B0CACF-0552-4DD6-B819-98CDDC9DCC96}"/>
              </a:ext>
            </a:extLst>
          </p:cNvPr>
          <p:cNvSpPr>
            <a:spLocks noGrp="1"/>
          </p:cNvSpPr>
          <p:nvPr/>
        </p:nvSpPr>
        <p:spPr>
          <a:xfrm>
            <a:off x="9372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93725CF-C20E-441A-ACA7-6DBB85CFEB9A}"/>
              </a:ext>
            </a:extLst>
          </p:cNvPr>
          <p:cNvSpPr>
            <a:spLocks noGrp="1"/>
          </p:cNvSpPr>
          <p:nvPr/>
        </p:nvSpPr>
        <p:spPr>
          <a:xfrm>
            <a:off x="9429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Security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2700433-7537-48D2-9705-1210B0CB9A95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kubeconform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-strict -summary 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tpl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/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80854E0-760F-4356-AA7C-50250FE78265}"/>
              </a:ext>
            </a:extLst>
          </p:cNvPr>
          <p:cNvSpPr>
            <a:spLocks noGrp="1"/>
          </p:cNvSpPr>
          <p:nvPr/>
        </p:nvSpPr>
        <p:spPr>
          <a:xfrm>
            <a:off x="2247900" y="2800350"/>
            <a:ext cx="9334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Итоговые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манифесты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714E5FC-F00C-4C91-A2BA-55090EDEF392}"/>
              </a:ext>
            </a:extLst>
          </p:cNvPr>
          <p:cNvSpPr>
            <a:spLocks noGrp="1"/>
          </p:cNvSpPr>
          <p:nvPr/>
        </p:nvSpPr>
        <p:spPr>
          <a:xfrm>
            <a:off x="2247900" y="3371850"/>
            <a:ext cx="9334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Kubernetes-схемы · Схемы CRD из каталога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561E56-5E6E-4F58-BC97-2BB4B9885A42}"/>
              </a:ext>
            </a:extLst>
          </p:cNvPr>
          <p:cNvSpPr>
            <a:spLocks noGrp="1"/>
          </p:cNvSpPr>
          <p:nvPr/>
        </p:nvSpPr>
        <p:spPr>
          <a:xfrm>
            <a:off x="2247900" y="4057650"/>
            <a:ext cx="9334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Нужны правильные версии и полный набор схем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7085650-E81B-4B06-AB00-3152A3FD377D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2EB56C3-6298-4077-8F37-B21437802CC6}"/>
              </a:ext>
            </a:extLst>
          </p:cNvPr>
          <p:cNvSpPr>
            <a:spLocks noGrp="1"/>
          </p:cNvSpPr>
          <p:nvPr/>
        </p:nvSpPr>
        <p:spPr>
          <a:xfrm>
            <a:off x="609600" y="511200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Блокирующий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шаг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84746B2-D766-4350-9611-A6A72EEE682C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50DC190-AA0C-4BA7-B780-A53593EE8E7C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52/60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A98DF76-4D68-6749-84FF-5313CF51B4C2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Вход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03E9DB3-C1EF-A34B-82E3-E359ADF82F8C}"/>
              </a:ext>
            </a:extLst>
          </p:cNvPr>
          <p:cNvSpPr>
            <a:spLocks noGrp="1"/>
          </p:cNvSpPr>
          <p:nvPr/>
        </p:nvSpPr>
        <p:spPr>
          <a:xfrm>
            <a:off x="609600" y="3405222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Проверяет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000B966-3810-BC4D-AE9B-93138429FF37}"/>
              </a:ext>
            </a:extLst>
          </p:cNvPr>
          <p:cNvSpPr>
            <a:spLocks noGrp="1"/>
          </p:cNvSpPr>
          <p:nvPr/>
        </p:nvSpPr>
        <p:spPr>
          <a:xfrm>
            <a:off x="609600" y="4124325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Граница</a:t>
            </a:r>
          </a:p>
        </p:txBody>
      </p:sp>
    </p:spTree>
    <p:extLst>
      <p:ext uri="{BB962C8B-B14F-4D97-AF65-F5344CB8AC3E}">
        <p14:creationId xmlns:p14="http://schemas.microsoft.com/office/powerpoint/2010/main" val="15001488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97AD435-D42F-49D2-BFEE-DB46839C08FF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kubectl: клиентский dry-run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169D806-DB45-4AE4-BC00-16959FCB191C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35FC77-6BB0-4C4A-A773-C60D4D99E64F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4F1D58B-1CF9-4214-BC6C-76880B109A0D}"/>
              </a:ext>
            </a:extLst>
          </p:cNvPr>
          <p:cNvSpPr>
            <a:spLocks noGrp="1"/>
          </p:cNvSpPr>
          <p:nvPr/>
        </p:nvSpPr>
        <p:spPr>
          <a:xfrm>
            <a:off x="28003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6E1B34-7354-46FC-8B27-2D2CD71CC3D9}"/>
              </a:ext>
            </a:extLst>
          </p:cNvPr>
          <p:cNvSpPr>
            <a:spLocks noGrp="1"/>
          </p:cNvSpPr>
          <p:nvPr/>
        </p:nvSpPr>
        <p:spPr>
          <a:xfrm>
            <a:off x="28575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195DFFC-2BAF-4DCE-AC96-3A8EFD8B4748}"/>
              </a:ext>
            </a:extLst>
          </p:cNvPr>
          <p:cNvSpPr>
            <a:spLocks noGrp="1"/>
          </p:cNvSpPr>
          <p:nvPr/>
        </p:nvSpPr>
        <p:spPr>
          <a:xfrm>
            <a:off x="49911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0DE78-7CE4-4C2F-B880-C722E36875C3}"/>
              </a:ext>
            </a:extLst>
          </p:cNvPr>
          <p:cNvSpPr>
            <a:spLocks noGrp="1"/>
          </p:cNvSpPr>
          <p:nvPr/>
        </p:nvSpPr>
        <p:spPr>
          <a:xfrm>
            <a:off x="50482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Schema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44ED9DC-0B5A-4F9E-A9D2-007DB66365F5}"/>
              </a:ext>
            </a:extLst>
          </p:cNvPr>
          <p:cNvSpPr>
            <a:spLocks noGrp="1"/>
          </p:cNvSpPr>
          <p:nvPr/>
        </p:nvSpPr>
        <p:spPr>
          <a:xfrm>
            <a:off x="7181850" y="1438275"/>
            <a:ext cx="1924050" cy="409575"/>
          </a:xfrm>
          <a:prstGeom prst="roundRect">
            <a:avLst/>
          </a:prstGeom>
          <a:solidFill>
            <a:srgbClr val="E2EFFF">
              <a:alpha val="4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5CE85D-02E7-4003-AEB5-55F0851CD34E}"/>
              </a:ext>
            </a:extLst>
          </p:cNvPr>
          <p:cNvSpPr>
            <a:spLocks noGrp="1"/>
          </p:cNvSpPr>
          <p:nvPr/>
        </p:nvSpPr>
        <p:spPr>
          <a:xfrm>
            <a:off x="72390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kubectl</a:t>
            </a:r>
            <a:endParaRPr sz="15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214A4F1-039D-4AD0-9C89-9FA543517B7C}"/>
              </a:ext>
            </a:extLst>
          </p:cNvPr>
          <p:cNvSpPr>
            <a:spLocks noGrp="1"/>
          </p:cNvSpPr>
          <p:nvPr/>
        </p:nvSpPr>
        <p:spPr>
          <a:xfrm>
            <a:off x="9372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982403-4940-4227-AFED-45DA810068E5}"/>
              </a:ext>
            </a:extLst>
          </p:cNvPr>
          <p:cNvSpPr>
            <a:spLocks noGrp="1"/>
          </p:cNvSpPr>
          <p:nvPr/>
        </p:nvSpPr>
        <p:spPr>
          <a:xfrm>
            <a:off x="9429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Security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57062B0-5103-4265-9747-488F79443478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kubectl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apply --dry-run=client -f 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tpl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/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3C6AFD-5A36-488B-80F8-9A87923C615C}"/>
              </a:ext>
            </a:extLst>
          </p:cNvPr>
          <p:cNvSpPr>
            <a:spLocks noGrp="1"/>
          </p:cNvSpPr>
          <p:nvPr/>
        </p:nvSpPr>
        <p:spPr>
          <a:xfrm>
            <a:off x="2247900" y="2800350"/>
            <a:ext cx="9334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Итоговые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манифесты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61B3912-4298-4BB3-AE1A-5E06489829DB}"/>
              </a:ext>
            </a:extLst>
          </p:cNvPr>
          <p:cNvSpPr>
            <a:spLocks noGrp="1"/>
          </p:cNvSpPr>
          <p:nvPr/>
        </p:nvSpPr>
        <p:spPr>
          <a:xfrm>
            <a:off x="2247900" y="3371850"/>
            <a:ext cx="9334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Клиентская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обработка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apply ·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Формирование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объектов</a:t>
            </a:r>
            <a:br>
              <a:rPr lang="ru-RU"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без</a:t>
            </a:r>
            <a:r>
              <a:rPr sz="21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применения</a:t>
            </a:r>
            <a:endParaRPr sz="21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2655F9B-9EF8-42B3-A6D1-8F2CB0476069}"/>
              </a:ext>
            </a:extLst>
          </p:cNvPr>
          <p:cNvSpPr>
            <a:spLocks noGrp="1"/>
          </p:cNvSpPr>
          <p:nvPr/>
        </p:nvSpPr>
        <p:spPr>
          <a:xfrm>
            <a:off x="2247900" y="4057650"/>
            <a:ext cx="9334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Admission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серверные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политики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</a:t>
            </a:r>
            <a:r>
              <a:rPr sz="2100" b="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выполняются</a:t>
            </a:r>
            <a:endParaRPr sz="2100" b="0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FA7E8AE-BC8F-4477-8A8E-3D1156C4FA28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E26932D-D7B7-48D8-A104-61A3BF5B8356}"/>
              </a:ext>
            </a:extLst>
          </p:cNvPr>
          <p:cNvSpPr>
            <a:spLocks noGrp="1"/>
          </p:cNvSpPr>
          <p:nvPr/>
        </p:nvSpPr>
        <p:spPr>
          <a:xfrm>
            <a:off x="609600" y="511200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Блокирующий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шаг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A7ABCD-DB4B-462C-978A-49B79066F5F0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962DB08-E031-46A4-B2F7-D67494175B9A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53/60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0B92AC9-A585-F34C-9EEF-365FCF5C2ADA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Вход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1743033-D867-F046-9FAC-61B37F498939}"/>
              </a:ext>
            </a:extLst>
          </p:cNvPr>
          <p:cNvSpPr>
            <a:spLocks noGrp="1"/>
          </p:cNvSpPr>
          <p:nvPr/>
        </p:nvSpPr>
        <p:spPr>
          <a:xfrm>
            <a:off x="609600" y="3405222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Проверяет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9A9AC44-EFCE-DD47-9943-60A353230942}"/>
              </a:ext>
            </a:extLst>
          </p:cNvPr>
          <p:cNvSpPr>
            <a:spLocks noGrp="1"/>
          </p:cNvSpPr>
          <p:nvPr/>
        </p:nvSpPr>
        <p:spPr>
          <a:xfrm>
            <a:off x="609600" y="4124325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Граница</a:t>
            </a:r>
          </a:p>
        </p:txBody>
      </p:sp>
    </p:spTree>
    <p:extLst>
      <p:ext uri="{BB962C8B-B14F-4D97-AF65-F5344CB8AC3E}">
        <p14:creationId xmlns:p14="http://schemas.microsoft.com/office/powerpoint/2010/main" val="7257598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65D3F35-5E6A-4814-9AF3-0766E3FCE7DD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Checkov и Polaris: статический аудит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55E8A434-438E-4CA3-AE64-559A8C4FAA4F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37E7B73-9D09-48EE-8FFA-97FA7AF6B109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8F1F47D-7972-438D-84F0-311D5AF29467}"/>
              </a:ext>
            </a:extLst>
          </p:cNvPr>
          <p:cNvSpPr>
            <a:spLocks noGrp="1"/>
          </p:cNvSpPr>
          <p:nvPr/>
        </p:nvSpPr>
        <p:spPr>
          <a:xfrm>
            <a:off x="28003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7FD47E-C55E-4864-A496-06B91BC8AC13}"/>
              </a:ext>
            </a:extLst>
          </p:cNvPr>
          <p:cNvSpPr>
            <a:spLocks noGrp="1"/>
          </p:cNvSpPr>
          <p:nvPr/>
        </p:nvSpPr>
        <p:spPr>
          <a:xfrm>
            <a:off x="28575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1A91D8F-705A-412A-8139-3BC68E2F9924}"/>
              </a:ext>
            </a:extLst>
          </p:cNvPr>
          <p:cNvSpPr>
            <a:spLocks noGrp="1"/>
          </p:cNvSpPr>
          <p:nvPr/>
        </p:nvSpPr>
        <p:spPr>
          <a:xfrm>
            <a:off x="49911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9FC819-0D16-44A3-BB59-E3DF6EC25936}"/>
              </a:ext>
            </a:extLst>
          </p:cNvPr>
          <p:cNvSpPr>
            <a:spLocks noGrp="1"/>
          </p:cNvSpPr>
          <p:nvPr/>
        </p:nvSpPr>
        <p:spPr>
          <a:xfrm>
            <a:off x="50482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Schema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3EAC59B-C637-4766-9F8E-C9234CD94512}"/>
              </a:ext>
            </a:extLst>
          </p:cNvPr>
          <p:cNvSpPr>
            <a:spLocks noGrp="1"/>
          </p:cNvSpPr>
          <p:nvPr/>
        </p:nvSpPr>
        <p:spPr>
          <a:xfrm>
            <a:off x="71818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4D3A476-D1F9-490F-9E5C-AA18819FCA75}"/>
              </a:ext>
            </a:extLst>
          </p:cNvPr>
          <p:cNvSpPr>
            <a:spLocks noGrp="1"/>
          </p:cNvSpPr>
          <p:nvPr/>
        </p:nvSpPr>
        <p:spPr>
          <a:xfrm>
            <a:off x="72390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kubectl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3D16B13-AE86-4FBD-9B59-8FACF86C755E}"/>
              </a:ext>
            </a:extLst>
          </p:cNvPr>
          <p:cNvSpPr>
            <a:spLocks noGrp="1"/>
          </p:cNvSpPr>
          <p:nvPr/>
        </p:nvSpPr>
        <p:spPr>
          <a:xfrm>
            <a:off x="9372600" y="1438275"/>
            <a:ext cx="1924050" cy="409575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EDD1F4-8392-4982-B582-4F8B43344C54}"/>
              </a:ext>
            </a:extLst>
          </p:cNvPr>
          <p:cNvSpPr>
            <a:spLocks noGrp="1"/>
          </p:cNvSpPr>
          <p:nvPr/>
        </p:nvSpPr>
        <p:spPr>
          <a:xfrm>
            <a:off x="9429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Security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660EB05-B729-4BFB-8BA9-7DF03B996033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Checkov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+ Polaris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0B8FAD8-1487-4A87-9A72-1179CEE803CA}"/>
              </a:ext>
            </a:extLst>
          </p:cNvPr>
          <p:cNvSpPr>
            <a:spLocks noGrp="1"/>
          </p:cNvSpPr>
          <p:nvPr/>
        </p:nvSpPr>
        <p:spPr>
          <a:xfrm>
            <a:off x="2247900" y="2800350"/>
            <a:ext cx="9334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Итоговые Kubernetes-манифесты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B9CB7CE-EEDF-408B-85F4-5E150AEDA431}"/>
              </a:ext>
            </a:extLst>
          </p:cNvPr>
          <p:cNvSpPr>
            <a:spLocks noGrp="1"/>
          </p:cNvSpPr>
          <p:nvPr/>
        </p:nvSpPr>
        <p:spPr>
          <a:xfrm>
            <a:off x="2247900" y="3371850"/>
            <a:ext cx="9334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Security-политики и Kubernetes best practices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A7C5DD6-CEFC-4123-9DEC-0E01083BBE0B}"/>
              </a:ext>
            </a:extLst>
          </p:cNvPr>
          <p:cNvSpPr>
            <a:spLocks noGrp="1"/>
          </p:cNvSpPr>
          <p:nvPr/>
        </p:nvSpPr>
        <p:spPr>
          <a:xfrm>
            <a:off x="2247900" y="4057650"/>
            <a:ext cx="9334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Не учитывают diff и доступность из кластера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4ECBF567-EFF1-48F9-9142-B0D9DBFB2E9B}"/>
              </a:ext>
            </a:extLst>
          </p:cNvPr>
          <p:cNvSpPr>
            <a:spLocks noGrp="1"/>
          </p:cNvSpPr>
          <p:nvPr/>
        </p:nvSpPr>
        <p:spPr>
          <a:xfrm>
            <a:off x="609600" y="4906800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5A6A4B0-23D8-46DD-AFA1-2A926801F38B}"/>
              </a:ext>
            </a:extLst>
          </p:cNvPr>
          <p:cNvSpPr>
            <a:spLocks noGrp="1"/>
          </p:cNvSpPr>
          <p:nvPr/>
        </p:nvSpPr>
        <p:spPr>
          <a:xfrm>
            <a:off x="609600" y="511200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Checkov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: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предупреждения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. Polaris: dangers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блокируют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CI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ABCEFDA-3B01-4EDD-B12B-4364D7DE316F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F1D8F6D-C41E-4306-92E5-1BBE16D7F88B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54/60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356528A-A42F-704D-ADBF-23F00B0B901F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Вход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EC17450-E0F7-2C43-AC73-77E3DB928138}"/>
              </a:ext>
            </a:extLst>
          </p:cNvPr>
          <p:cNvSpPr>
            <a:spLocks noGrp="1"/>
          </p:cNvSpPr>
          <p:nvPr/>
        </p:nvSpPr>
        <p:spPr>
          <a:xfrm>
            <a:off x="609600" y="3405222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Проверяет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298348-63B5-224C-9269-84A16CBB9939}"/>
              </a:ext>
            </a:extLst>
          </p:cNvPr>
          <p:cNvSpPr>
            <a:spLocks noGrp="1"/>
          </p:cNvSpPr>
          <p:nvPr/>
        </p:nvSpPr>
        <p:spPr>
          <a:xfrm>
            <a:off x="609600" y="4124325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Граница</a:t>
            </a:r>
          </a:p>
        </p:txBody>
      </p:sp>
    </p:spTree>
    <p:extLst>
      <p:ext uri="{BB962C8B-B14F-4D97-AF65-F5344CB8AC3E}">
        <p14:creationId xmlns:p14="http://schemas.microsoft.com/office/powerpoint/2010/main" val="9338763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7BC9042-48A7-407B-BAF7-41335A7E248C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Conftest: структурные правила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89FCD39B-E92A-4CDB-866F-6FC4D3F03A91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8BA534-7B56-4843-914A-F9A60E94BB0E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YAML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5290BDE-5338-4BB6-ABFB-D0BD7FC5EDBE}"/>
              </a:ext>
            </a:extLst>
          </p:cNvPr>
          <p:cNvSpPr>
            <a:spLocks noGrp="1"/>
          </p:cNvSpPr>
          <p:nvPr/>
        </p:nvSpPr>
        <p:spPr>
          <a:xfrm>
            <a:off x="28003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084F4C-9D61-4F61-AE2D-3A4638A728D1}"/>
              </a:ext>
            </a:extLst>
          </p:cNvPr>
          <p:cNvSpPr>
            <a:spLocks noGrp="1"/>
          </p:cNvSpPr>
          <p:nvPr/>
        </p:nvSpPr>
        <p:spPr>
          <a:xfrm>
            <a:off x="28575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BBD4A637-713B-40DA-842B-D2A0C9BFB98E}"/>
              </a:ext>
            </a:extLst>
          </p:cNvPr>
          <p:cNvSpPr>
            <a:spLocks noGrp="1"/>
          </p:cNvSpPr>
          <p:nvPr/>
        </p:nvSpPr>
        <p:spPr>
          <a:xfrm>
            <a:off x="499110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52B6865-8F19-4D63-89E2-AE4E02EA9F93}"/>
              </a:ext>
            </a:extLst>
          </p:cNvPr>
          <p:cNvSpPr>
            <a:spLocks noGrp="1"/>
          </p:cNvSpPr>
          <p:nvPr/>
        </p:nvSpPr>
        <p:spPr>
          <a:xfrm>
            <a:off x="50482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Schema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06B10A6-1F6D-43EF-AE1A-B6891B0A1AA7}"/>
              </a:ext>
            </a:extLst>
          </p:cNvPr>
          <p:cNvSpPr>
            <a:spLocks noGrp="1"/>
          </p:cNvSpPr>
          <p:nvPr/>
        </p:nvSpPr>
        <p:spPr>
          <a:xfrm>
            <a:off x="7181850" y="1438275"/>
            <a:ext cx="1924050" cy="40957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99B1E6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7CF8CF7-A82A-4EF4-BA58-7F44F5C550BE}"/>
              </a:ext>
            </a:extLst>
          </p:cNvPr>
          <p:cNvSpPr>
            <a:spLocks noGrp="1"/>
          </p:cNvSpPr>
          <p:nvPr/>
        </p:nvSpPr>
        <p:spPr>
          <a:xfrm>
            <a:off x="723900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kubectl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EAD6EE1D-107E-4E70-996A-C31D96E1C932}"/>
              </a:ext>
            </a:extLst>
          </p:cNvPr>
          <p:cNvSpPr>
            <a:spLocks noGrp="1"/>
          </p:cNvSpPr>
          <p:nvPr/>
        </p:nvSpPr>
        <p:spPr>
          <a:xfrm>
            <a:off x="9372600" y="1438275"/>
            <a:ext cx="1924050" cy="409575"/>
          </a:xfrm>
          <a:prstGeom prst="roundRect">
            <a:avLst/>
          </a:prstGeom>
          <a:solidFill>
            <a:srgbClr val="E2EFFF">
              <a:alpha val="70000"/>
            </a:srgbClr>
          </a:solidFill>
          <a:ln w="11430">
            <a:solidFill>
              <a:srgbClr val="4D83FA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4CD7749-3DFF-4B26-A0C1-32A8E6605F67}"/>
              </a:ext>
            </a:extLst>
          </p:cNvPr>
          <p:cNvSpPr>
            <a:spLocks noGrp="1"/>
          </p:cNvSpPr>
          <p:nvPr/>
        </p:nvSpPr>
        <p:spPr>
          <a:xfrm>
            <a:off x="9429750" y="1466850"/>
            <a:ext cx="180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Security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DA57FD-69A2-4122-9C53-D236F4D3D466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1">
                <a:solidFill>
                  <a:srgbClr val="234E99"/>
                </a:solidFill>
                <a:latin typeface="Consolas"/>
                <a:ea typeface="Consolas"/>
                <a:cs typeface="Consolas"/>
              </a:defRPr>
            </a:pP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conftest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 test </a:t>
            </a:r>
            <a:r>
              <a:rPr sz="2100" b="1" dirty="0" err="1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tpl</a:t>
            </a:r>
            <a:r>
              <a:rPr sz="2100" b="1" dirty="0">
                <a:solidFill>
                  <a:srgbClr val="1C5DEB"/>
                </a:solidFill>
                <a:latin typeface="Consolas"/>
                <a:ea typeface="Consolas"/>
                <a:cs typeface="Consolas"/>
              </a:rPr>
              <a:t>/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47222D4-2CB0-48D7-AB20-122D200DDAD7}"/>
              </a:ext>
            </a:extLst>
          </p:cNvPr>
          <p:cNvSpPr>
            <a:spLocks noGrp="1"/>
          </p:cNvSpPr>
          <p:nvPr/>
        </p:nvSpPr>
        <p:spPr>
          <a:xfrm>
            <a:off x="2247900" y="2800350"/>
            <a:ext cx="9334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Итоговые манифесты и наши Rego-правила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70A70EA-B8B4-4379-A152-1E45350AE459}"/>
              </a:ext>
            </a:extLst>
          </p:cNvPr>
          <p:cNvSpPr>
            <a:spLocks noGrp="1"/>
          </p:cNvSpPr>
          <p:nvPr/>
        </p:nvSpPr>
        <p:spPr>
          <a:xfrm>
            <a:off x="2247900" y="3371850"/>
            <a:ext cx="9334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Ссылки volumeMount → volume · Имена объектов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BD9C53F-CF78-470B-83C5-278FC6BF292F}"/>
              </a:ext>
            </a:extLst>
          </p:cNvPr>
          <p:cNvSpPr>
            <a:spLocks noGrp="1"/>
          </p:cNvSpPr>
          <p:nvPr/>
        </p:nvSpPr>
        <p:spPr>
          <a:xfrm>
            <a:off x="2247900" y="4057650"/>
            <a:ext cx="9334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C38"/>
                </a:solidFill>
                <a:latin typeface="Arial"/>
                <a:ea typeface="Arial"/>
                <a:cs typeface="Arial"/>
              </a:rPr>
              <a:t>Обход ресурсов и Rego-тесты требуют сопровождения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9C25A17-9DB2-4DC4-8CA5-6A428B6C4D3C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E5A3C0F-9818-453F-AC15-6C63D109835A}"/>
              </a:ext>
            </a:extLst>
          </p:cNvPr>
          <p:cNvSpPr>
            <a:spLocks noGrp="1"/>
          </p:cNvSpPr>
          <p:nvPr/>
        </p:nvSpPr>
        <p:spPr>
          <a:xfrm>
            <a:off x="609600" y="511200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Используем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точечно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,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набор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правил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расширяем</a:t>
            </a:r>
            <a:r>
              <a:rPr sz="21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постепенно</a:t>
            </a:r>
            <a:endParaRPr sz="21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0F6600A-25E4-49DA-91E6-C66386023A0D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4BC5AB-9CB6-4580-B341-0D89EC7273A9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55/60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5CCBE96-5C0A-D247-96CB-BB8608F00F01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Вход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2210D88-6138-D142-A58F-454FB9374FE2}"/>
              </a:ext>
            </a:extLst>
          </p:cNvPr>
          <p:cNvSpPr>
            <a:spLocks noGrp="1"/>
          </p:cNvSpPr>
          <p:nvPr/>
        </p:nvSpPr>
        <p:spPr>
          <a:xfrm>
            <a:off x="609600" y="3405222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Проверяет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23B11D0-4DF3-AA4E-8323-4119C5947EEA}"/>
              </a:ext>
            </a:extLst>
          </p:cNvPr>
          <p:cNvSpPr>
            <a:spLocks noGrp="1"/>
          </p:cNvSpPr>
          <p:nvPr/>
        </p:nvSpPr>
        <p:spPr>
          <a:xfrm>
            <a:off x="609600" y="4124325"/>
            <a:ext cx="1524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lang="ru-RU" sz="210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Граница</a:t>
            </a:r>
          </a:p>
        </p:txBody>
      </p:sp>
    </p:spTree>
    <p:extLst>
      <p:ext uri="{BB962C8B-B14F-4D97-AF65-F5344CB8AC3E}">
        <p14:creationId xmlns:p14="http://schemas.microsoft.com/office/powerpoint/2010/main" val="3893342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24E837-FA0D-4642-B07B-A17671CC372F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Готовые инструменты и наши дополнения</a:t>
            </a:r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:p14="http://schemas.microsoft.com/office/powerpoint/2010/main" val="869889534"/>
              </p:ext>
            </p:extLst>
          </p:nvPr>
        </p:nvGraphicFramePr>
        <p:xfrm>
          <a:off x="609600" y="1571625"/>
          <a:ext cx="10800000" cy="4419600"/>
        </p:xfrm>
        <a:graphic>
          <a:graphicData uri="http://schemas.openxmlformats.org/drawingml/2006/table">
            <a:tbl>
              <a:tblPr firstRow="1"/>
              <a:tblGrid>
                <a:gridCol w="3570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9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Что проверяем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</a:rPr>
                        <a:t>Инструменты</a:t>
                      </a:r>
                      <a:endParaRPr sz="1875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Исходные файлы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yamllint</a:t>
                      </a:r>
                      <a:r>
                        <a:rPr sz="1875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, pre-commit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Рендер манифестов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helm template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Kubernetes-объекты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kubeconform, kubectl --dry-run=client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Статический аудит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Checkov, Polaris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Правила платформы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Conftest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Наши правила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JSON, имена и удаление топиков, другие наши проверки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Сеть целевого кластера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dirty="0" err="1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Сервис</a:t>
                      </a:r>
                      <a:r>
                        <a:rPr sz="1875" dirty="0">
                          <a:solidFill>
                            <a:srgbClr val="202C38"/>
                          </a:solidFill>
                          <a:latin typeface="Arial"/>
                          <a:ea typeface="Arial"/>
                          <a:cs typeface="Arial"/>
                        </a:rPr>
                        <a:t> checker + Blackbox Exporter</a:t>
                      </a:r>
                    </a:p>
                  </a:txBody>
                  <a:tcPr marL="104775" marR="104775" marT="57150" marB="571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5DEB">
                          <a:alpha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1491A-2DC9-4E7C-BF4D-076F9C520C80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25B19E-7A4D-4203-AD0F-6F3CBD2C856F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56/60</a:t>
            </a:r>
          </a:p>
        </p:txBody>
      </p:sp>
    </p:spTree>
    <p:extLst>
      <p:ext uri="{BB962C8B-B14F-4D97-AF65-F5344CB8AC3E}">
        <p14:creationId xmlns:p14="http://schemas.microsoft.com/office/powerpoint/2010/main" val="19544669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FAACA7F-8664-40B3-B42B-7F4693FA56AC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Change Failure Rate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снизился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E604F9-FA68-4DEA-9F3D-99C2F7E84D9C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95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Доля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релизов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с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полным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или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частичным</a:t>
            </a:r>
            <a:r>
              <a:rPr sz="21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откатом</a:t>
            </a:r>
            <a:endParaRPr sz="21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A0B64F-8BEF-4DD7-93D9-B3BFCE391F30}"/>
              </a:ext>
            </a:extLst>
          </p:cNvPr>
          <p:cNvSpPr>
            <a:spLocks noGrp="1"/>
          </p:cNvSpPr>
          <p:nvPr/>
        </p:nvSpPr>
        <p:spPr>
          <a:xfrm>
            <a:off x="3460597" y="2063116"/>
            <a:ext cx="1428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75" b="1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2100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2025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D2C72F-BC2E-4692-9963-F28AA59507B0}"/>
              </a:ext>
            </a:extLst>
          </p:cNvPr>
          <p:cNvSpPr>
            <a:spLocks noGrp="1"/>
          </p:cNvSpPr>
          <p:nvPr/>
        </p:nvSpPr>
        <p:spPr>
          <a:xfrm>
            <a:off x="6165697" y="2063116"/>
            <a:ext cx="1428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100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2819AD-F336-4819-8DC7-787289612D71}"/>
              </a:ext>
            </a:extLst>
          </p:cNvPr>
          <p:cNvSpPr>
            <a:spLocks noGrp="1"/>
          </p:cNvSpPr>
          <p:nvPr/>
        </p:nvSpPr>
        <p:spPr>
          <a:xfrm>
            <a:off x="609600" y="2720341"/>
            <a:ext cx="2571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Система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А</a:t>
            </a:r>
            <a:endParaRPr sz="24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A40B5F-B399-4189-999A-C42B00DE735B}"/>
              </a:ext>
            </a:extLst>
          </p:cNvPr>
          <p:cNvSpPr>
            <a:spLocks noGrp="1"/>
          </p:cNvSpPr>
          <p:nvPr/>
        </p:nvSpPr>
        <p:spPr>
          <a:xfrm>
            <a:off x="3212947" y="2644141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37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3,0%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1D820036-101E-47D2-84CD-54E8A2FE2882}"/>
              </a:ext>
            </a:extLst>
          </p:cNvPr>
          <p:cNvSpPr>
            <a:spLocks noGrp="1"/>
          </p:cNvSpPr>
          <p:nvPr/>
        </p:nvSpPr>
        <p:spPr>
          <a:xfrm>
            <a:off x="5175097" y="2853691"/>
            <a:ext cx="74295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9E938E-8D1A-4389-B8F7-CDE0EE8FEBBD}"/>
              </a:ext>
            </a:extLst>
          </p:cNvPr>
          <p:cNvSpPr>
            <a:spLocks noGrp="1"/>
          </p:cNvSpPr>
          <p:nvPr/>
        </p:nvSpPr>
        <p:spPr>
          <a:xfrm>
            <a:off x="5975197" y="2644141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4200" b="1">
                <a:solidFill>
                  <a:srgbClr val="156B45"/>
                </a:solidFill>
                <a:latin typeface="Arial"/>
                <a:ea typeface="Arial"/>
                <a:cs typeface="Arial"/>
              </a:defRPr>
            </a:pPr>
            <a:r>
              <a:rPr sz="4200" b="1" dirty="0">
                <a:solidFill>
                  <a:srgbClr val="2DC36A"/>
                </a:solidFill>
                <a:latin typeface="Arial"/>
                <a:ea typeface="Arial"/>
                <a:cs typeface="Arial"/>
              </a:rPr>
              <a:t>1,9%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7FFA877-FFC4-4F56-8025-47DDC87AF3C1}"/>
              </a:ext>
            </a:extLst>
          </p:cNvPr>
          <p:cNvSpPr>
            <a:spLocks noGrp="1"/>
          </p:cNvSpPr>
          <p:nvPr/>
        </p:nvSpPr>
        <p:spPr>
          <a:xfrm>
            <a:off x="8242147" y="2615566"/>
            <a:ext cx="0" cy="75247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57C7589-7DE2-466B-B540-80EEA4DF0A88}"/>
              </a:ext>
            </a:extLst>
          </p:cNvPr>
          <p:cNvSpPr>
            <a:spLocks noGrp="1"/>
          </p:cNvSpPr>
          <p:nvPr/>
        </p:nvSpPr>
        <p:spPr>
          <a:xfrm>
            <a:off x="8623147" y="2625091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400" b="1">
                <a:solidFill>
                  <a:srgbClr val="156B45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DC36A"/>
                </a:solidFill>
                <a:latin typeface="Arial"/>
                <a:ea typeface="Arial"/>
                <a:cs typeface="Arial"/>
              </a:rPr>
              <a:t>−37%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669D8BC-A501-404D-807D-DF39FFB7AD87}"/>
              </a:ext>
            </a:extLst>
          </p:cNvPr>
          <p:cNvSpPr>
            <a:spLocks noGrp="1"/>
          </p:cNvSpPr>
          <p:nvPr/>
        </p:nvSpPr>
        <p:spPr>
          <a:xfrm>
            <a:off x="8432647" y="2996566"/>
            <a:ext cx="276225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относительно</a:t>
            </a:r>
            <a:r>
              <a:rPr sz="18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2025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6DD91E-6E3B-4CEE-BCE2-4800650F5EBA}"/>
              </a:ext>
            </a:extLst>
          </p:cNvPr>
          <p:cNvSpPr>
            <a:spLocks noGrp="1"/>
          </p:cNvSpPr>
          <p:nvPr/>
        </p:nvSpPr>
        <p:spPr>
          <a:xfrm>
            <a:off x="609600" y="4072891"/>
            <a:ext cx="2571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Система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Б</a:t>
            </a:r>
            <a:endParaRPr sz="24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15394E0-8A9E-47F4-9CFF-C5AE2A617ED8}"/>
              </a:ext>
            </a:extLst>
          </p:cNvPr>
          <p:cNvSpPr>
            <a:spLocks noGrp="1"/>
          </p:cNvSpPr>
          <p:nvPr/>
        </p:nvSpPr>
        <p:spPr>
          <a:xfrm>
            <a:off x="3212947" y="3996691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375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7,5%</a:t>
            </a:r>
          </a:p>
        </p:txBody>
      </p:sp>
      <p:sp>
        <p:nvSpPr>
          <p:cNvPr id="14" name="Стрелка вправо 13">
            <a:extLst>
              <a:ext uri="{FF2B5EF4-FFF2-40B4-BE49-F238E27FC236}">
                <a16:creationId xmlns:a16="http://schemas.microsoft.com/office/drawing/2014/main" id="{233FDECA-53B1-4A76-86E5-C2701156AE11}"/>
              </a:ext>
            </a:extLst>
          </p:cNvPr>
          <p:cNvSpPr>
            <a:spLocks noGrp="1"/>
          </p:cNvSpPr>
          <p:nvPr/>
        </p:nvSpPr>
        <p:spPr>
          <a:xfrm>
            <a:off x="5175097" y="4206241"/>
            <a:ext cx="742950" cy="266700"/>
          </a:xfrm>
          <a:prstGeom prst="rightArrow">
            <a:avLst/>
          </a:prstGeom>
          <a:solidFill>
            <a:srgbClr val="4D83FA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0995EA2-612D-483A-9BE9-AEFA8C89E02D}"/>
              </a:ext>
            </a:extLst>
          </p:cNvPr>
          <p:cNvSpPr>
            <a:spLocks noGrp="1"/>
          </p:cNvSpPr>
          <p:nvPr/>
        </p:nvSpPr>
        <p:spPr>
          <a:xfrm>
            <a:off x="5975197" y="3996691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4200" b="1">
                <a:solidFill>
                  <a:srgbClr val="156B45"/>
                </a:solidFill>
                <a:latin typeface="Arial"/>
                <a:ea typeface="Arial"/>
                <a:cs typeface="Arial"/>
              </a:defRPr>
            </a:pPr>
            <a:r>
              <a:rPr sz="4200" b="1" dirty="0">
                <a:solidFill>
                  <a:srgbClr val="2DC36A"/>
                </a:solidFill>
                <a:latin typeface="Arial"/>
                <a:ea typeface="Arial"/>
                <a:cs typeface="Arial"/>
              </a:rPr>
              <a:t>3,0%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F416F1A-3A48-470E-ADAC-419EB791E23C}"/>
              </a:ext>
            </a:extLst>
          </p:cNvPr>
          <p:cNvSpPr>
            <a:spLocks noGrp="1"/>
          </p:cNvSpPr>
          <p:nvPr/>
        </p:nvSpPr>
        <p:spPr>
          <a:xfrm>
            <a:off x="8242147" y="3968116"/>
            <a:ext cx="0" cy="752475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6DA5A05-DC03-4485-8421-3A5EE38B5CB5}"/>
              </a:ext>
            </a:extLst>
          </p:cNvPr>
          <p:cNvSpPr>
            <a:spLocks noGrp="1"/>
          </p:cNvSpPr>
          <p:nvPr/>
        </p:nvSpPr>
        <p:spPr>
          <a:xfrm>
            <a:off x="8623147" y="3977641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400" b="1">
                <a:solidFill>
                  <a:srgbClr val="156B45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DC36A"/>
                </a:solidFill>
                <a:latin typeface="Arial"/>
                <a:ea typeface="Arial"/>
                <a:cs typeface="Arial"/>
              </a:rPr>
              <a:t>−60%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4D64913-D77F-4502-979C-A0B2209E21BB}"/>
              </a:ext>
            </a:extLst>
          </p:cNvPr>
          <p:cNvSpPr>
            <a:spLocks noGrp="1"/>
          </p:cNvSpPr>
          <p:nvPr/>
        </p:nvSpPr>
        <p:spPr>
          <a:xfrm>
            <a:off x="8432647" y="4349116"/>
            <a:ext cx="276225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относительно 2025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FBA846E0-132A-4019-B1A5-CC3EE9B9D8FF}"/>
              </a:ext>
            </a:extLst>
          </p:cNvPr>
          <p:cNvSpPr>
            <a:spLocks noGrp="1"/>
          </p:cNvSpPr>
          <p:nvPr/>
        </p:nvSpPr>
        <p:spPr>
          <a:xfrm>
            <a:off x="609600" y="5191125"/>
            <a:ext cx="10800000" cy="0"/>
          </a:xfrm>
          <a:prstGeom prst="line">
            <a:avLst/>
          </a:prstGeom>
          <a:noFill/>
          <a:ln w="28575">
            <a:solidFill>
              <a:srgbClr val="1C5DEB">
                <a:alpha val="40000"/>
              </a:srgbClr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A5A10AB-2A48-40B6-91AB-B92DEC240DC9}"/>
              </a:ext>
            </a:extLst>
          </p:cNvPr>
          <p:cNvSpPr>
            <a:spLocks noGrp="1"/>
          </p:cNvSpPr>
          <p:nvPr/>
        </p:nvSpPr>
        <p:spPr>
          <a:xfrm>
            <a:off x="609600" y="5371200"/>
            <a:ext cx="108000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5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≈368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успешных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установок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месяц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2026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2823E2A-87BD-4A45-A764-859A1DE7737F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Итоги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EBC1FF4-C13C-4F79-8AC4-68733A35B4E4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57/60</a:t>
            </a:r>
          </a:p>
        </p:txBody>
      </p:sp>
    </p:spTree>
    <p:extLst>
      <p:ext uri="{BB962C8B-B14F-4D97-AF65-F5344CB8AC3E}">
        <p14:creationId xmlns:p14="http://schemas.microsoft.com/office/powerpoint/2010/main" val="22943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BC50A2-1257-42FB-AB5E-451657FC3018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Данные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,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которые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нужны</a:t>
            </a:r>
            <a:r>
              <a:rPr sz="3225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проверке</a:t>
            </a:r>
            <a:endParaRPr sz="3225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625F70-0069-4EBD-9961-5ACC248CDAD0}"/>
              </a:ext>
            </a:extLst>
          </p:cNvPr>
          <p:cNvSpPr>
            <a:spLocks noGrp="1"/>
          </p:cNvSpPr>
          <p:nvPr/>
        </p:nvSpPr>
        <p:spPr>
          <a:xfrm>
            <a:off x="609600" y="2119429"/>
            <a:ext cx="33528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7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375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9F5DA0-6C2D-4AF1-80D1-3051A8EE3086}"/>
              </a:ext>
            </a:extLst>
          </p:cNvPr>
          <p:cNvSpPr>
            <a:spLocks noGrp="1"/>
          </p:cNvSpPr>
          <p:nvPr/>
        </p:nvSpPr>
        <p:spPr>
          <a:xfrm>
            <a:off x="609600" y="3119554"/>
            <a:ext cx="33528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Содержимое</a:t>
            </a:r>
            <a:endParaRPr sz="24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5B8424-80A1-421A-9361-D869D28075C6}"/>
              </a:ext>
            </a:extLst>
          </p:cNvPr>
          <p:cNvSpPr>
            <a:spLocks noGrp="1"/>
          </p:cNvSpPr>
          <p:nvPr/>
        </p:nvSpPr>
        <p:spPr>
          <a:xfrm>
            <a:off x="609600" y="3738679"/>
            <a:ext cx="3352800" cy="981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Файл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вложенный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JSON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92F724-A3E6-483F-8826-E8DB012CDBCB}"/>
              </a:ext>
            </a:extLst>
          </p:cNvPr>
          <p:cNvSpPr>
            <a:spLocks noGrp="1"/>
          </p:cNvSpPr>
          <p:nvPr/>
        </p:nvSpPr>
        <p:spPr>
          <a:xfrm>
            <a:off x="4419600" y="2119429"/>
            <a:ext cx="33528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7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61CB0C1-FB86-47C6-BE44-A27A66211869}"/>
              </a:ext>
            </a:extLst>
          </p:cNvPr>
          <p:cNvSpPr>
            <a:spLocks noGrp="1"/>
          </p:cNvSpPr>
          <p:nvPr/>
        </p:nvSpPr>
        <p:spPr>
          <a:xfrm>
            <a:off x="4419600" y="3119554"/>
            <a:ext cx="33528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Изменение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D988B4-2271-4890-B74F-8B0185CBD59A}"/>
              </a:ext>
            </a:extLst>
          </p:cNvPr>
          <p:cNvSpPr>
            <a:spLocks noGrp="1"/>
          </p:cNvSpPr>
          <p:nvPr/>
        </p:nvSpPr>
        <p:spPr>
          <a:xfrm>
            <a:off x="4419600" y="3738679"/>
            <a:ext cx="3352800" cy="981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Файл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,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ветка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diff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397A032-62A1-4EC5-8660-E378D8C40E7E}"/>
              </a:ext>
            </a:extLst>
          </p:cNvPr>
          <p:cNvSpPr>
            <a:spLocks noGrp="1"/>
          </p:cNvSpPr>
          <p:nvPr/>
        </p:nvSpPr>
        <p:spPr>
          <a:xfrm>
            <a:off x="8229600" y="2119429"/>
            <a:ext cx="33528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75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C5DE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518FC7-2A06-402A-8E93-B9533D022949}"/>
              </a:ext>
            </a:extLst>
          </p:cNvPr>
          <p:cNvSpPr>
            <a:spLocks noGrp="1"/>
          </p:cNvSpPr>
          <p:nvPr/>
        </p:nvSpPr>
        <p:spPr>
          <a:xfrm>
            <a:off x="8229600" y="3119554"/>
            <a:ext cx="33528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Целевая</a:t>
            </a:r>
            <a:r>
              <a:rPr sz="24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среда</a:t>
            </a:r>
            <a:endParaRPr sz="24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B492441-5A4E-4136-8A37-08C5FCEA96D6}"/>
              </a:ext>
            </a:extLst>
          </p:cNvPr>
          <p:cNvSpPr>
            <a:spLocks noGrp="1"/>
          </p:cNvSpPr>
          <p:nvPr/>
        </p:nvSpPr>
        <p:spPr>
          <a:xfrm>
            <a:off x="8229600" y="3738679"/>
            <a:ext cx="3352800" cy="981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25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Адреса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из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файла</a:t>
            </a:r>
            <a:endParaRPr sz="24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  <a:p>
            <a:pPr algn="l">
              <a:defRPr sz="2250" b="0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и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ответ</a:t>
            </a:r>
            <a:r>
              <a:rPr sz="2400" b="0" dirty="0">
                <a:solidFill>
                  <a:srgbClr val="53617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536171"/>
                </a:solidFill>
                <a:latin typeface="Arial"/>
                <a:ea typeface="Arial"/>
                <a:cs typeface="Arial"/>
              </a:rPr>
              <a:t>кластера</a:t>
            </a:r>
            <a:endParaRPr sz="2400" b="0" dirty="0">
              <a:solidFill>
                <a:srgbClr val="5361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EEC60DB-5380-455A-AD97-DC76C3B9F247}"/>
              </a:ext>
            </a:extLst>
          </p:cNvPr>
          <p:cNvSpPr>
            <a:spLocks noGrp="1"/>
          </p:cNvSpPr>
          <p:nvPr/>
        </p:nvSpPr>
        <p:spPr>
          <a:xfrm>
            <a:off x="609600" y="5371200"/>
            <a:ext cx="10972800" cy="542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Для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каждой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проверки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нужен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свой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контекст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ECE27FF-B61C-408B-AD19-F8B24AB2F769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Итоги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750A73B-6041-4335-8956-E7F6F4C68D18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58/60</a:t>
            </a:r>
          </a:p>
        </p:txBody>
      </p:sp>
    </p:spTree>
    <p:extLst>
      <p:ext uri="{BB962C8B-B14F-4D97-AF65-F5344CB8AC3E}">
        <p14:creationId xmlns:p14="http://schemas.microsoft.com/office/powerpoint/2010/main" val="19546501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CE4373E-3403-4587-8CDE-ABE3084CCB58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lang="ru-RU" sz="3225" b="1" dirty="0">
                <a:latin typeface="Arial"/>
                <a:ea typeface="Arial"/>
                <a:cs typeface="Arial"/>
              </a:rPr>
              <a:t>Выводы</a:t>
            </a:r>
            <a:endParaRPr sz="3225" b="1" dirty="0"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BB8408-746C-48B7-A481-C161B8F2926B}"/>
              </a:ext>
            </a:extLst>
          </p:cNvPr>
          <p:cNvSpPr>
            <a:spLocks noGrp="1"/>
          </p:cNvSpPr>
          <p:nvPr/>
        </p:nvSpPr>
        <p:spPr>
          <a:xfrm>
            <a:off x="609600" y="5305425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Один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понятный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тест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полезнее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десятка</a:t>
            </a:r>
            <a:r>
              <a:rPr sz="24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бесхозных</a:t>
            </a:r>
            <a:endParaRPr sz="240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1FC3F25-E767-406A-AD78-4B909BE0CFF0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2392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Итоги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FB1AA6-40CF-4BFB-BA90-0F8C86E6B6A2}"/>
              </a:ext>
            </a:extLst>
          </p:cNvPr>
          <p:cNvSpPr>
            <a:spLocks noGrp="1"/>
          </p:cNvSpPr>
          <p:nvPr/>
        </p:nvSpPr>
        <p:spPr>
          <a:xfrm>
            <a:off x="10572750" y="6429375"/>
            <a:ext cx="100012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500" b="0">
                <a:solidFill>
                  <a:srgbClr val="5361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171"/>
                </a:solidFill>
                <a:latin typeface="Arial"/>
                <a:ea typeface="Arial"/>
                <a:cs typeface="Arial"/>
              </a:rPr>
              <a:t>59/60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A75AC3-F534-CE5D-FFA5-A1380C5CB62E}"/>
              </a:ext>
            </a:extLst>
          </p:cNvPr>
          <p:cNvSpPr txBox="1"/>
          <p:nvPr/>
        </p:nvSpPr>
        <p:spPr>
          <a:xfrm>
            <a:off x="609602" y="2080290"/>
            <a:ext cx="8416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1500" indent="-391500">
              <a:spcBef>
                <a:spcPts val="2400"/>
              </a:spcBef>
              <a:buClr>
                <a:srgbClr val="1C5DEB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Взять повторяющуюся ошибку выпуска релиза которую можно обнаружить до </a:t>
            </a:r>
            <a:r>
              <a:rPr lang="en-US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</a:t>
            </a:r>
            <a:endParaRPr lang="ru-RU" sz="2400" dirty="0">
              <a:solidFill>
                <a:srgbClr val="202C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1500" indent="-391500">
              <a:spcBef>
                <a:spcPts val="2400"/>
              </a:spcBef>
              <a:buClr>
                <a:srgbClr val="1C5DEB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Проверить, не закрывает ли её готовый инструмент</a:t>
            </a:r>
          </a:p>
          <a:p>
            <a:pPr marL="391500" indent="-391500">
              <a:spcBef>
                <a:spcPts val="2400"/>
              </a:spcBef>
              <a:buClr>
                <a:srgbClr val="1C5DEB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02C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нужен собственный тест, у теста должен появиться владелец</a:t>
            </a:r>
          </a:p>
        </p:txBody>
      </p:sp>
    </p:spTree>
    <p:extLst>
      <p:ext uri="{BB962C8B-B14F-4D97-AF65-F5344CB8AC3E}">
        <p14:creationId xmlns:p14="http://schemas.microsoft.com/office/powerpoint/2010/main" val="18121730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09AB417-7D3F-4E54-A97A-E53D98A55FF1}"/>
              </a:ext>
            </a:extLst>
          </p:cNvPr>
          <p:cNvSpPr>
            <a:spLocks noGrp="1"/>
          </p:cNvSpPr>
          <p:nvPr/>
        </p:nvSpPr>
        <p:spPr>
          <a:xfrm>
            <a:off x="609599" y="5251295"/>
            <a:ext cx="3429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67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413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Вопросы</a:t>
            </a:r>
            <a:endParaRPr sz="4130" b="1" dirty="0">
              <a:solidFill>
                <a:srgbClr val="1C5DE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88987D7-C516-47B0-BB3D-59879A692DF6}"/>
              </a:ext>
            </a:extLst>
          </p:cNvPr>
          <p:cNvSpPr>
            <a:spLocks noGrp="1"/>
          </p:cNvSpPr>
          <p:nvPr/>
        </p:nvSpPr>
        <p:spPr>
          <a:xfrm>
            <a:off x="609600" y="2196446"/>
            <a:ext cx="6191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125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4125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sz="4125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F7E61F-C5DB-4766-8EDD-A9D409024DF5}"/>
              </a:ext>
            </a:extLst>
          </p:cNvPr>
          <p:cNvSpPr>
            <a:spLocks noGrp="1"/>
          </p:cNvSpPr>
          <p:nvPr/>
        </p:nvSpPr>
        <p:spPr>
          <a:xfrm>
            <a:off x="609599" y="3063221"/>
            <a:ext cx="6605239" cy="1257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Хорошая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проверка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находит</a:t>
            </a:r>
            <a:br>
              <a:rPr lang="ru-RU"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ошибку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до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deploy</a:t>
            </a:r>
            <a:r>
              <a:rPr lang="ru-RU"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показывает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,</a:t>
            </a:r>
            <a:br>
              <a:rPr lang="ru-RU"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</a:b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где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её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исправить</a:t>
            </a:r>
            <a:endParaRPr sz="27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CF3DE68-914C-4F19-BBE0-1C28D061EB2D}"/>
              </a:ext>
            </a:extLst>
          </p:cNvPr>
          <p:cNvSpPr>
            <a:spLocks noGrp="1"/>
          </p:cNvSpPr>
          <p:nvPr/>
        </p:nvSpPr>
        <p:spPr>
          <a:xfrm>
            <a:off x="7214838" y="4851245"/>
            <a:ext cx="4310412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2700" b="1">
                <a:solidFill>
                  <a:srgbClr val="202C38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Михаил</a:t>
            </a:r>
            <a:r>
              <a:rPr sz="2700" b="1" dirty="0">
                <a:solidFill>
                  <a:srgbClr val="202C38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202C38"/>
                </a:solidFill>
                <a:latin typeface="Arial"/>
                <a:ea typeface="Arial"/>
                <a:cs typeface="Arial"/>
              </a:rPr>
              <a:t>Харчук</a:t>
            </a:r>
            <a:endParaRPr sz="2700" b="1" dirty="0">
              <a:solidFill>
                <a:srgbClr val="202C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9691D6-FC79-4053-800B-51F083813B7F}"/>
              </a:ext>
            </a:extLst>
          </p:cNvPr>
          <p:cNvSpPr>
            <a:spLocks noGrp="1"/>
          </p:cNvSpPr>
          <p:nvPr/>
        </p:nvSpPr>
        <p:spPr>
          <a:xfrm>
            <a:off x="7214838" y="5422745"/>
            <a:ext cx="4310412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2100" b="1">
                <a:solidFill>
                  <a:srgbClr val="234E99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РТЛабс</a:t>
            </a:r>
            <a:r>
              <a:rPr sz="27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, </a:t>
            </a:r>
            <a:r>
              <a:rPr sz="2700" b="1" dirty="0" err="1">
                <a:solidFill>
                  <a:srgbClr val="1C5DEB"/>
                </a:solidFill>
                <a:latin typeface="Arial"/>
                <a:ea typeface="Arial"/>
                <a:cs typeface="Arial"/>
              </a:rPr>
              <a:t>DevOops</a:t>
            </a:r>
            <a:r>
              <a:rPr sz="2700" b="1" dirty="0">
                <a:solidFill>
                  <a:srgbClr val="1C5DEB"/>
                </a:solidFill>
                <a:latin typeface="Arial"/>
                <a:ea typeface="Arial"/>
                <a:cs typeface="Arial"/>
              </a:rPr>
              <a:t> 2026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6350C6D-E82D-4C4A-B6D2-D01D9E099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198" y="1012616"/>
            <a:ext cx="3337052" cy="36439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31044D-DA9D-4840-AC0C-12BF52FD8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6967" y="808624"/>
            <a:ext cx="1291178" cy="55365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E1A56F1-0BC5-164A-B084-39565456DE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314" y="951568"/>
            <a:ext cx="1701258" cy="323380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317BD77-BD68-F244-9DA5-E02244EA5174}"/>
              </a:ext>
            </a:extLst>
          </p:cNvPr>
          <p:cNvCxnSpPr/>
          <p:nvPr/>
        </p:nvCxnSpPr>
        <p:spPr>
          <a:xfrm>
            <a:off x="2660796" y="843562"/>
            <a:ext cx="0" cy="482961"/>
          </a:xfrm>
          <a:prstGeom prst="line">
            <a:avLst/>
          </a:prstGeom>
          <a:ln w="9525">
            <a:solidFill>
              <a:srgbClr val="202C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0229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8802</Words>
  <Application>Microsoft Macintosh PowerPoint</Application>
  <DocSecurity>0</DocSecurity>
  <PresentationFormat>Широкоэкранный</PresentationFormat>
  <Paragraphs>1301</Paragraphs>
  <Slides>60</Slides>
  <Notes>60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4" baseType="lpstr">
      <vt:lpstr>Arial</vt:lpstr>
      <vt:lpstr>Calibri</vt:lpstr>
      <vt:lpstr>Consolas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/>
  <dc:creator>Walnut Exporter</dc:creator>
  <cp:keywords/>
  <dc:description/>
  <cp:lastModifiedBy>Microsoft Office User</cp:lastModifiedBy>
  <cp:revision>43</cp:revision>
  <dcterms:created xsi:type="dcterms:W3CDTF">2026-09-25T19:56:59Z</dcterms:created>
  <dcterms:modified xsi:type="dcterms:W3CDTF">2026-10-05T11:31:19Z</dcterms:modified>
  <cp:category/>
</cp:coreProperties>
</file>