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8" r:id="rId1"/>
    <p:sldMasterId id="2147483661" r:id="rId2"/>
    <p:sldMasterId id="2147483755" r:id="rId3"/>
    <p:sldMasterId id="2147483659" r:id="rId4"/>
    <p:sldMasterId id="2147483650" r:id="rId5"/>
    <p:sldMasterId id="2147483756" r:id="rId6"/>
  </p:sldMasterIdLst>
  <p:notesMasterIdLst>
    <p:notesMasterId r:id="rId31"/>
  </p:notesMasterIdLst>
  <p:handoutMasterIdLst>
    <p:handoutMasterId r:id="rId32"/>
  </p:handoutMasterIdLst>
  <p:sldIdLst>
    <p:sldId id="256" r:id="rId7"/>
    <p:sldId id="2147374274" r:id="rId8"/>
    <p:sldId id="2147374275" r:id="rId9"/>
    <p:sldId id="2147374276" r:id="rId10"/>
    <p:sldId id="2147374277" r:id="rId11"/>
    <p:sldId id="2147374278" r:id="rId12"/>
    <p:sldId id="2147374279" r:id="rId13"/>
    <p:sldId id="2147374298" r:id="rId14"/>
    <p:sldId id="2147374280" r:id="rId15"/>
    <p:sldId id="2147374281" r:id="rId16"/>
    <p:sldId id="2147374282" r:id="rId17"/>
    <p:sldId id="2147374286" r:id="rId18"/>
    <p:sldId id="2147374287" r:id="rId19"/>
    <p:sldId id="2147374288" r:id="rId20"/>
    <p:sldId id="2147374297" r:id="rId21"/>
    <p:sldId id="2147374289" r:id="rId22"/>
    <p:sldId id="2147374290" r:id="rId23"/>
    <p:sldId id="2147374291" r:id="rId24"/>
    <p:sldId id="2147374292" r:id="rId25"/>
    <p:sldId id="2147374293" r:id="rId26"/>
    <p:sldId id="2147374294" r:id="rId27"/>
    <p:sldId id="2147374295" r:id="rId28"/>
    <p:sldId id="2147374296" r:id="rId29"/>
    <p:sldId id="2147374271" r:id="rId30"/>
  </p:sldIdLst>
  <p:sldSz cx="12192000" cy="6858000"/>
  <p:notesSz cx="6858000" cy="12192000"/>
  <p:custDataLst>
    <p:tags r:id="rId33"/>
  </p:custDataLst>
  <p:defaultTextStyle>
    <a:defPPr>
      <a:defRPr lang="en-US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6F6"/>
    <a:srgbClr val="5000FF"/>
    <a:srgbClr val="DBD4FD"/>
    <a:srgbClr val="A67DF8"/>
    <a:srgbClr val="C93A38"/>
    <a:srgbClr val="F87D6E"/>
    <a:srgbClr val="15CE96"/>
    <a:srgbClr val="F4F2F9"/>
    <a:srgbClr val="2915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8" autoAdjust="0"/>
    <p:restoredTop sz="92268" autoAdjust="0"/>
  </p:normalViewPr>
  <p:slideViewPr>
    <p:cSldViewPr>
      <p:cViewPr varScale="1">
        <p:scale>
          <a:sx n="92" d="100"/>
          <a:sy n="92" d="100"/>
        </p:scale>
        <p:origin x="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4200295275595"/>
          <c:y val="0.16747439914650597"/>
          <c:w val="0.5011409940944882"/>
          <c:h val="0.75171144489964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15CE96">
                  <a:alpha val="9529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A8-F547-AA8E-6E5855A2393D}"/>
              </c:ext>
            </c:extLst>
          </c:dPt>
          <c:dPt>
            <c:idx val="1"/>
            <c:bubble3D val="0"/>
            <c:spPr>
              <a:solidFill>
                <a:srgbClr val="F87D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8-F547-AA8E-6E5855A2393D}"/>
              </c:ext>
            </c:extLst>
          </c:dPt>
          <c:dPt>
            <c:idx val="2"/>
            <c:bubble3D val="0"/>
            <c:spPr>
              <a:solidFill>
                <a:srgbClr val="A67DF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A8-F547-AA8E-6E5855A2393D}"/>
              </c:ext>
            </c:extLst>
          </c:dPt>
          <c:dPt>
            <c:idx val="3"/>
            <c:bubble3D val="0"/>
            <c:spPr>
              <a:solidFill>
                <a:srgbClr val="5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A8-F547-AA8E-6E5855A2393D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Поиск и привлечение</c:v>
                </c:pt>
                <c:pt idx="1">
                  <c:v>Onboarding</c:v>
                </c:pt>
                <c:pt idx="2">
                  <c:v>Проведение исследований</c:v>
                </c:pt>
                <c:pt idx="3">
                  <c:v>Поддержка аудитории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A8-F547-AA8E-6E5855A2393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9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33089299145559"/>
          <c:y val="0.16426901609163605"/>
          <c:w val="0.5011409940944882"/>
          <c:h val="0.75171144489964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A67DF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B0-1044-A46B-90C9DF0ED92A}"/>
              </c:ext>
            </c:extLst>
          </c:dPt>
          <c:dPt>
            <c:idx val="1"/>
            <c:bubble3D val="0"/>
            <c:spPr>
              <a:solidFill>
                <a:srgbClr val="15CE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0-1044-A46B-90C9DF0ED92A}"/>
              </c:ext>
            </c:extLst>
          </c:dPt>
          <c:dPt>
            <c:idx val="2"/>
            <c:bubble3D val="0"/>
            <c:spPr>
              <a:solidFill>
                <a:srgbClr val="F87D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0-1044-A46B-90C9DF0ED92A}"/>
              </c:ext>
            </c:extLst>
          </c:dPt>
          <c:dPt>
            <c:idx val="3"/>
            <c:bubble3D val="0"/>
            <c:spPr>
              <a:solidFill>
                <a:srgbClr val="5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0-1044-A46B-90C9DF0ED92A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Владельцы продуктов</c:v>
                </c:pt>
                <c:pt idx="1">
                  <c:v>Тестировщики</c:v>
                </c:pt>
                <c:pt idx="2">
                  <c:v>Технические писатели</c:v>
                </c:pt>
                <c:pt idx="3">
                  <c:v>Аналитики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B0-1044-A46B-90C9DF0ED92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1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Аналитики</c:v>
                </c:pt>
              </c:strCache>
            </c:strRef>
          </c:tx>
          <c:spPr>
            <a:solidFill>
              <a:srgbClr val="5000FF"/>
            </a:solidFill>
            <a:ln>
              <a:solidFill>
                <a:srgbClr val="5000FF"/>
              </a:solidFill>
            </a:ln>
            <a:effectLst/>
            <a:sp3d>
              <a:contourClr>
                <a:srgbClr val="5000FF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Функция 1</c:v>
                </c:pt>
                <c:pt idx="1">
                  <c:v>Функция 2</c:v>
                </c:pt>
                <c:pt idx="2">
                  <c:v>Функция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4-6C4C-B87A-3923AC2007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 писы</c:v>
                </c:pt>
              </c:strCache>
            </c:strRef>
          </c:tx>
          <c:spPr>
            <a:solidFill>
              <a:srgbClr val="F87D6E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Функция 1</c:v>
                </c:pt>
                <c:pt idx="1">
                  <c:v>Функция 2</c:v>
                </c:pt>
                <c:pt idx="2">
                  <c:v>Функция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4-6C4C-B87A-3923AC2007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</c:v>
                </c:pt>
              </c:strCache>
            </c:strRef>
          </c:tx>
          <c:spPr>
            <a:solidFill>
              <a:srgbClr val="15CE9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Функция 1</c:v>
                </c:pt>
                <c:pt idx="1">
                  <c:v>Функция 2</c:v>
                </c:pt>
                <c:pt idx="2">
                  <c:v>Функция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4-6C4C-B87A-3923AC2007A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QA</c:v>
                </c:pt>
              </c:strCache>
            </c:strRef>
          </c:tx>
          <c:spPr>
            <a:solidFill>
              <a:srgbClr val="A67DF8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Функция 1</c:v>
                </c:pt>
                <c:pt idx="1">
                  <c:v>Функция 2</c:v>
                </c:pt>
                <c:pt idx="2">
                  <c:v>Функция 3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4-6C4C-B87A-3923AC200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32"/>
        <c:axId val="1215963600"/>
        <c:axId val="1223630224"/>
      </c:barChart>
      <c:catAx>
        <c:axId val="1215963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3630224"/>
        <c:crosses val="autoZero"/>
        <c:auto val="1"/>
        <c:lblAlgn val="ctr"/>
        <c:lblOffset val="100"/>
        <c:noMultiLvlLbl val="0"/>
      </c:catAx>
      <c:valAx>
        <c:axId val="1223630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15963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7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F48A8-A61D-9A4B-B520-E8C56378B328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en-US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1164B68B-5AF6-4448-BE66-16834B67672A}" type="slidenum">
              <a:rPr lang="ru-RU" altLang="en-US" sz="1200"/>
              <a:t>‹#›</a:t>
            </a:fld>
            <a:endParaRPr lang="ru-RU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</a:t>
            </a:r>
            <a:r>
              <a:rPr lang="ru-RU" dirty="0"/>
              <a:t>мин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01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</a:rPr>
              <a:t>1.5 мин  - Женя</a:t>
            </a:r>
          </a:p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</a:rPr>
              <a:t>__________________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</a:rPr>
              <a:t>Как видите, гипотез после первого же этапа много, как к ним подойти, что брать в исследование? Здесь как с требованиями – нам нужна приоритезация: какие из гипотез дадут нам понимание как построить первые шаги работы пользователя с нашим продуктом? Можно прибегать к ранжированию гипотез с точки зрения предполагаемой ценности валидации,  стадии проекта, связей с другими гипотезами, сложности в проведении исследования. Все остальные гипотезы можно разложить, </a:t>
            </a:r>
            <a:r>
              <a:rPr lang="ru-RU" sz="1400" kern="1200" dirty="0" err="1">
                <a:solidFill>
                  <a:schemeClr val="tx1"/>
                </a:solidFill>
                <a:effectLst/>
              </a:rPr>
              <a:t>приоритизировав</a:t>
            </a:r>
            <a:r>
              <a:rPr lang="ru-RU" sz="1400" kern="1200" dirty="0">
                <a:solidFill>
                  <a:schemeClr val="tx1"/>
                </a:solidFill>
                <a:effectLst/>
              </a:rPr>
              <a:t> их в некий план исследований, который поможет вам и вашей команде грамотно спланировать свое капасити не только на разработку, но и на подготовку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286698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000000"/>
                </a:solidFill>
                <a:ea typeface="Arial Regular" pitchFamily="34" charset="-122"/>
              </a:rPr>
              <a:t>Женя - </a:t>
            </a:r>
          </a:p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000000"/>
                </a:solidFill>
                <a:ea typeface="Arial Regular" pitchFamily="34" charset="-122"/>
              </a:rPr>
              <a:t>__________________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</a:rPr>
              <a:t>Например, для нашего продукта одной из базовых гипотез стало выяснение необходимости отображения названия спринта на панели спринтов и принципа расположения спринтов в списке для удобства выбора и добавления новых.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</a:rPr>
              <a:t>	Мы получили не только подтверждение тому, что пользователям важно </a:t>
            </a:r>
            <a:r>
              <a:rPr lang="ru-RU" sz="1200" b="1" i="0" kern="1200" dirty="0">
                <a:solidFill>
                  <a:schemeClr val="tx1"/>
                </a:solidFill>
                <a:effectLst/>
              </a:rPr>
              <a:t>название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, но и инсайты о том, что не менее важно сразу видеть </a:t>
            </a:r>
            <a:r>
              <a:rPr lang="ru-RU" sz="1200" b="1" kern="1200" dirty="0">
                <a:solidFill>
                  <a:schemeClr val="tx1"/>
                </a:solidFill>
                <a:effectLst/>
              </a:rPr>
              <a:t>даты спринта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, а также считывать </a:t>
            </a:r>
            <a:r>
              <a:rPr lang="ru-RU" sz="1200" b="1" kern="1200" dirty="0">
                <a:solidFill>
                  <a:schemeClr val="tx1"/>
                </a:solidFill>
                <a:effectLst/>
              </a:rPr>
              <a:t>статус спринтов 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и для этого недостаточно маркировки визуальным компонентом, а требуется </a:t>
            </a:r>
            <a:r>
              <a:rPr lang="ru-RU" sz="1200" b="1" kern="1200" dirty="0">
                <a:solidFill>
                  <a:schemeClr val="tx1"/>
                </a:solidFill>
                <a:effectLst/>
              </a:rPr>
              <a:t>пояснение словами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.</a:t>
            </a:r>
          </a:p>
          <a:p>
            <a:pPr marL="171450" marR="0" lvl="5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</a:rPr>
              <a:t>	Также мы узнали, что предлагаемый нами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контрол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для вызова списка спринтов неверно считывается пользователями и заменили его на символ «+», что больше соответствовало ассоциациям и ожиданиям респондентов.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</a:rPr>
              <a:t>Но не все гипотезы мы получаем из 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CJM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. – слово Ване 10 сек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164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100" b="1" kern="1200" dirty="0">
                <a:solidFill>
                  <a:schemeClr val="tx1"/>
                </a:solidFill>
                <a:effectLst/>
              </a:rPr>
              <a:t>Женя, Ваня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1200" dirty="0">
                <a:solidFill>
                  <a:schemeClr val="tx1"/>
                </a:solidFill>
                <a:effectLst/>
              </a:rPr>
              <a:t>Основой для новых гипотез может </a:t>
            </a:r>
            <a:r>
              <a:rPr lang="ru-RU" sz="1100" b="1" kern="1200" dirty="0">
                <a:solidFill>
                  <a:schemeClr val="tx1"/>
                </a:solidFill>
                <a:effectLst/>
              </a:rPr>
              <a:t>служить работа над ошибками 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уже завершенных исследований.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ru-RU" sz="1100" kern="1200" dirty="0">
                <a:solidFill>
                  <a:schemeClr val="tx1"/>
                </a:solidFill>
                <a:effectLst/>
              </a:rPr>
              <a:t>Возможно при обработке данных вы заметили, что сформулированные вами вопросы оказались неверными или пользователи при первом взгляде на макеты стеснялись сказать свое мнение, а больше старались угадать верный путь. Или возможно в прошлый раз вы получили новые инсайты, которые до этого не рассматривали. Они также могут быть основой для нового круга исследований. Например, прямо сейчас мы анализируем реализацию макроса 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Include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 в Сфера Знания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, 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и столкнулись с тем, что не можем корректно перевести его название на русский язык, чтобы название отражало его смысл. Сначала мы сами посчитали, что классический перевод «Включенная статья» или «Включить статью» не совсем то, и вынесли на голосование варианты «Вложенная статья», «Прикрепленная статья». Но наша аудитория не забыв свой опыт использования </a:t>
            </a:r>
            <a:r>
              <a:rPr lang="ru-RU" sz="1100" kern="1200" dirty="0" err="1">
                <a:solidFill>
                  <a:schemeClr val="tx1"/>
                </a:solidFill>
                <a:effectLst/>
              </a:rPr>
              <a:t>конфлюенс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 припомнила нам старую формулировку. И сейчас вы выбрали самый популярный вариант из прошлого опроса и предложенный, и запустим голосование ещё раз.</a:t>
            </a:r>
            <a:endParaRPr lang="en-US" sz="11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1200" dirty="0">
                <a:solidFill>
                  <a:schemeClr val="tx1"/>
                </a:solidFill>
                <a:effectLst/>
              </a:rPr>
              <a:t>Это здорово, что аудитория активно участвует в исследованиях и ей приятно, что они влияют на разработку продукта. Но это результат активной работы, что же для этого надо делать?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1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952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/>
              <a:t>2 – Ваня</a:t>
            </a:r>
          </a:p>
          <a:p>
            <a:r>
              <a:rPr lang="ru-RU" sz="1200" dirty="0"/>
              <a:t>________________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Вообще, работа с аудиторией это не конечный процесс. Я специально на этот слайд вынес все ключевые активности с аудиторией, которые необходимо выполнять на протяжении всего жизненного цикла исследований. Например, поддержка аудитории должна происходить постоянно, чтобы поддерживать высокий уровень вовлеченности. И между прочим эта как бы фоновая активность занимает треть вашего времени. Такое же время занимает проведение исследований, это ведь не только опросы, где можно скинуть ссылку в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чатик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и ждать ответов, а и интервью, где с нашей стороны обычно участвует два человека. Один проводит интервью и задает вопросы, а второй записывает все ответы и впечатление. Ведь одному все это делать не очень удобно. А для того, чтобы пользовать понимал ценность нашего продукта и цель исследований необходимо провести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онбординг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, а уже после исследований собрать фидбэк, чтобы сделать выводы для будущих исследований.</a:t>
            </a:r>
          </a:p>
          <a:p>
            <a:endParaRPr lang="ru-RU" sz="1200" kern="1200" dirty="0">
              <a:solidFill>
                <a:schemeClr val="tx1"/>
              </a:solidFill>
              <a:effectLst/>
            </a:endParaRPr>
          </a:p>
          <a:p>
            <a:endParaRPr lang="ru-RU" sz="12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438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1 мин - Женя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________________</a:t>
            </a:r>
            <a:endParaRPr lang="en-US" sz="1200" kern="1200" dirty="0">
              <a:solidFill>
                <a:schemeClr val="tx1"/>
              </a:solidFill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И еще немного важных моментов про подготовку, ведь от нее зависит 70% успешности вашего исследования.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При создании инструкции и подготовке вопросов для интервью проверьте, чтобы их интерпретация была однозначной. (надо пример)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Не забудьте учесть все возможные 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flow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, если будете делить свое исследование по категориям пользователей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Готовьте максимально лаконичные и четкие инструкции прохождения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немодерируемых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исследований. Ведь никто не хочет читать мануал на 10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старницах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, все будут проходить наугад и вы получите как минимум странные результаты.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Не мучайте длинными опросами своих респондентов, велика вероятность, что ваш опросник бросят, не пройдя и половины.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И обязательно проводите тестовый прогон с вашей командой, нет ничего хуже, чем узнать, что прототип сломался на втором шаге прямо во время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кастдева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!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9455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/>
              <a:t>Ваня </a:t>
            </a:r>
            <a:br>
              <a:rPr lang="ru-RU" sz="1200" dirty="0"/>
            </a:br>
            <a:r>
              <a:rPr lang="ru-RU" sz="1200" dirty="0"/>
              <a:t>________________</a:t>
            </a:r>
            <a:br>
              <a:rPr lang="ru-RU" sz="1200" dirty="0"/>
            </a:br>
            <a:endParaRPr lang="ru-RU" sz="1200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Как вы наверное заметили по времени, мы подробно рассказали про подготовку. А сейчас сфокусируемся больше именно на инсайтах при проведении исследований.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0344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b="1" dirty="0"/>
              <a:t>0,5 мин – Ваня</a:t>
            </a:r>
          </a:p>
          <a:p>
            <a:r>
              <a:rPr lang="ru-RU" dirty="0"/>
              <a:t>____________________</a:t>
            </a:r>
          </a:p>
          <a:p>
            <a:r>
              <a:rPr lang="ru-RU" sz="1800" kern="1200" dirty="0">
                <a:solidFill>
                  <a:schemeClr val="tx1"/>
                </a:solidFill>
                <a:effectLst/>
              </a:rPr>
              <a:t>Процесс проведения исследований вы видите на экране. Сейчас мы подробно расскажем про самые важные из них. И начнем с подготовки материала и погружения респондентов.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39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dirty="0"/>
              <a:t>1 мин – Женя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Один из важнейших этапов – это погружение респондентов в исследование.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</a:rPr>
              <a:t>От того, насколько качественно респонденты погрузятся в контекст, предшествующий этапу работы, который вы исследуете, напрямую зависит корректность ваших результатов.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</a:rPr>
              <a:t>Как этого можно добиться? Расскажите подробнее, чем вызвана необходимость исследования. Не забывайте делиться вашими гипотезами и теми болями, что вы выявили с респондентами. Хорошим вариантом будет короткое демо, погружающее пользователя в процесс работы с продуктом.</a:t>
            </a:r>
          </a:p>
          <a:p>
            <a:endParaRPr lang="ru-RU" sz="1200" kern="1200" dirty="0">
              <a:solidFill>
                <a:schemeClr val="tx1"/>
              </a:solidFill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Наша цель – не поиск правильных ответов, а получение реальной обратной связи, поэтому постарайтесь раскрепощать ваших респондентов. Они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смолги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делиться мнением, в каких моментах разобраться с продуктом было сложно, а какое решение особенно обрадовало.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Какие приемы здесь применимы?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Можно освещать во вступительной беседе  или добавлять в приглашение информацию о том, как вы будете работать с результатами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Лучше всего всегда давайте фидбек по предложениям респондентов и предлагать открытые вопросы без вариантов ответа.</a:t>
            </a:r>
          </a:p>
        </p:txBody>
      </p:sp>
    </p:spTree>
    <p:extLst>
      <p:ext uri="{BB962C8B-B14F-4D97-AF65-F5344CB8AC3E}">
        <p14:creationId xmlns:p14="http://schemas.microsoft.com/office/powerpoint/2010/main" val="297017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1 мин (Женя)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Еще раз хочется отметить важность качества вашего контента, используемого в исследовании.</a:t>
            </a:r>
            <a:br>
              <a:rPr lang="ru-RU" sz="1200" kern="1200" dirty="0">
                <a:solidFill>
                  <a:schemeClr val="tx1"/>
                </a:solidFill>
                <a:effectLst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</a:rPr>
              <a:t>Здесь также стоит отметить важность правильного выбора или сочетания контента в исследовании. Мы всегда подбираем тип контента от предположения, какой результат нам даст работа с ним: например, при исследовании 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D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&amp;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D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мы не можем использовать макеты: пользователь просто не поймет, насколько ему удобно и понятно работать с этой функциональностью, если у него не будет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кликабельного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прототипа, чтобы пройти все шаги.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266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400" b="1" dirty="0"/>
              <a:t>30 сек  - Ваня</a:t>
            </a:r>
          </a:p>
          <a:p>
            <a:r>
              <a:rPr lang="ru-RU" sz="1400" b="1" dirty="0"/>
              <a:t>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</a:rPr>
              <a:t>Перейдем к заключительному этапу исследований, анализу. Здесь надо посмотреть на результаты и подумать корректно ли прошло исследование? И если все </a:t>
            </a:r>
            <a:r>
              <a:rPr lang="ru-RU" sz="1400" kern="1200" dirty="0" err="1">
                <a:solidFill>
                  <a:schemeClr val="tx1"/>
                </a:solidFill>
                <a:effectLst/>
              </a:rPr>
              <a:t>ок</a:t>
            </a:r>
            <a:r>
              <a:rPr lang="ru-RU" sz="1400" kern="1200" dirty="0">
                <a:solidFill>
                  <a:schemeClr val="tx1"/>
                </a:solidFill>
                <a:effectLst/>
              </a:rPr>
              <a:t>, сфокусироваться на результате и достижении целей. Полученные итоги мы оформляем в наглядный для команды и руководству вид и презентуем для принятия решения. Решением может быть как реализация в соответствии с полученными результатами, так проведение дополнительного исследования. </a:t>
            </a:r>
            <a:endParaRPr lang="en-US" sz="14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</a:rPr>
              <a:t>Покажу пару примеров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591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1 </a:t>
            </a:r>
            <a:r>
              <a:rPr lang="ru-RU" b="1" dirty="0"/>
              <a:t>мин</a:t>
            </a:r>
            <a:r>
              <a:rPr lang="en-US" b="1" dirty="0"/>
              <a:t> - </a:t>
            </a:r>
            <a:r>
              <a:rPr lang="ru-RU" b="1" dirty="0"/>
              <a:t>Женя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>
                <a:solidFill>
                  <a:schemeClr val="tx1"/>
                </a:solidFill>
                <a:effectLst/>
              </a:rPr>
              <a:t>Мы Евгения </a:t>
            </a:r>
            <a:r>
              <a:rPr lang="ru-RU" sz="1800" kern="1200" dirty="0" err="1">
                <a:solidFill>
                  <a:schemeClr val="tx1"/>
                </a:solidFill>
                <a:effectLst/>
              </a:rPr>
              <a:t>Видрашко</a:t>
            </a:r>
            <a:r>
              <a:rPr lang="ru-RU" sz="1800" kern="1200" dirty="0">
                <a:solidFill>
                  <a:schemeClr val="tx1"/>
                </a:solidFill>
                <a:effectLst/>
              </a:rPr>
              <a:t> и Иван Матвеев ведущие аналитики на платформе Сфера, имеющие опыт ВА как в заказной разработке для РУ и зарубежных заказчиков, так и продуктовой разработки в области </a:t>
            </a:r>
            <a:r>
              <a:rPr lang="ru-RU" sz="1800" kern="1200" dirty="0" err="1">
                <a:solidFill>
                  <a:schemeClr val="tx1"/>
                </a:solidFill>
                <a:effectLst/>
              </a:rPr>
              <a:t>импортозамещения</a:t>
            </a:r>
            <a:r>
              <a:rPr lang="ru-RU" sz="1800" kern="1200" dirty="0">
                <a:solidFill>
                  <a:schemeClr val="tx1"/>
                </a:solidFill>
                <a:effectLst/>
              </a:rPr>
              <a:t> для РУ рынка. И сегодня в нашем докладе мы будем говорить о такой набирающей обороты важной теме, как для исследования рынка, так и непосредственно для качественного бизнес анализа, как – исследования. И наш доклад будет с массой практических примеров, на основе нашего опыта в процессе создания своих продуктов, являющихся аналогами известных каждому из вас – </a:t>
            </a:r>
            <a:r>
              <a:rPr lang="ru-RU" sz="1800" kern="1200" dirty="0" err="1">
                <a:solidFill>
                  <a:schemeClr val="tx1"/>
                </a:solidFill>
                <a:effectLst/>
              </a:rPr>
              <a:t>джиры</a:t>
            </a:r>
            <a:r>
              <a:rPr lang="ru-RU" sz="1800" kern="1200" dirty="0">
                <a:solidFill>
                  <a:schemeClr val="tx1"/>
                </a:solidFill>
                <a:effectLst/>
              </a:rPr>
              <a:t> и </a:t>
            </a:r>
            <a:r>
              <a:rPr lang="ru-RU" sz="1800" kern="1200" dirty="0" err="1">
                <a:solidFill>
                  <a:schemeClr val="tx1"/>
                </a:solidFill>
                <a:effectLst/>
              </a:rPr>
              <a:t>кофлюенса</a:t>
            </a:r>
            <a:r>
              <a:rPr lang="ru-RU" sz="1800" kern="1200" dirty="0">
                <a:solidFill>
                  <a:schemeClr val="tx1"/>
                </a:solidFill>
                <a:effectLst/>
              </a:rPr>
              <a:t>. Мы будем переключаться с продукта на продукт, чтобы вы не заскучали: про  </a:t>
            </a:r>
            <a:r>
              <a:rPr lang="ru-RU" sz="1800" kern="1200" dirty="0" err="1">
                <a:solidFill>
                  <a:schemeClr val="tx1"/>
                </a:solidFill>
                <a:effectLst/>
              </a:rPr>
              <a:t>сфера.задачи</a:t>
            </a:r>
            <a:r>
              <a:rPr lang="ru-RU" sz="1800" kern="1200" dirty="0">
                <a:solidFill>
                  <a:schemeClr val="tx1"/>
                </a:solidFill>
                <a:effectLst/>
              </a:rPr>
              <a:t> расскажу я, и сфера знания – аналог </a:t>
            </a:r>
            <a:r>
              <a:rPr lang="ru-RU" sz="1800" kern="1200" dirty="0" err="1">
                <a:solidFill>
                  <a:schemeClr val="tx1"/>
                </a:solidFill>
                <a:effectLst/>
              </a:rPr>
              <a:t>конфы</a:t>
            </a:r>
            <a:r>
              <a:rPr lang="ru-RU" sz="1800" kern="1200" dirty="0">
                <a:solidFill>
                  <a:schemeClr val="tx1"/>
                </a:solidFill>
                <a:effectLst/>
              </a:rPr>
              <a:t>, расскажет Ваня.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66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dirty="0"/>
              <a:t>30 сек – Ваня</a:t>
            </a:r>
          </a:p>
          <a:p>
            <a:r>
              <a:rPr lang="ru-RU" sz="1200" dirty="0"/>
              <a:t>Добавить легенду и название графика справа</a:t>
            </a:r>
          </a:p>
          <a:p>
            <a:r>
              <a:rPr lang="ru-RU" sz="1200" dirty="0"/>
              <a:t>______________</a:t>
            </a:r>
            <a:br>
              <a:rPr lang="ru-RU" sz="1200" dirty="0"/>
            </a:br>
            <a:r>
              <a:rPr lang="ru-RU" sz="1200" dirty="0"/>
              <a:t>На круговой диаграмме вы видите пример распределения участников в соответствие с их ролями. А справа показатели, насколько они удовлетворены тем или иным решением. И мы наглядно видим, что настроение  при использовании функций 1 и 2 противоположно отличается. Что удобно аналитикам и </a:t>
            </a:r>
            <a:r>
              <a:rPr lang="ru-RU" sz="1200" dirty="0" err="1"/>
              <a:t>техписам</a:t>
            </a:r>
            <a:r>
              <a:rPr lang="ru-RU" sz="1200" dirty="0"/>
              <a:t>, то может быть неудобным тестировщикам и ПО. А нам, как продуктовой команде надо предоставить ценность всем пользователям. В этом и заключается сложность анализа результатов и ценность проведения исследований.</a:t>
            </a:r>
            <a:endParaRPr lang="en-US" sz="1200" dirty="0"/>
          </a:p>
          <a:p>
            <a:endParaRPr lang="en-US" sz="1200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Вы наверное обратили внимание, что мы рассказываем не только теорию, которую можно найти в открытом доступе, но и примеры из практики. И эта практика не всегда удачная.</a:t>
            </a:r>
          </a:p>
          <a:p>
            <a:endParaRPr lang="en-US" sz="1200" dirty="0"/>
          </a:p>
          <a:p>
            <a:endParaRPr lang="ru-RU" sz="1200" dirty="0"/>
          </a:p>
          <a:p>
            <a:endParaRPr lang="ru-RU" sz="12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9054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/>
              <a:t>1,5 Ваня Знания</a:t>
            </a:r>
            <a:br>
              <a:rPr lang="ru-RU" sz="1200" b="1" dirty="0"/>
            </a:br>
            <a:r>
              <a:rPr lang="ru-RU" sz="1200" b="1" dirty="0"/>
              <a:t>____________</a:t>
            </a:r>
            <a:br>
              <a:rPr lang="ru-RU" sz="1200" dirty="0"/>
            </a:br>
            <a:r>
              <a:rPr lang="ru-RU" sz="1200" kern="1200" dirty="0">
                <a:solidFill>
                  <a:schemeClr val="tx1"/>
                </a:solidFill>
                <a:effectLst/>
              </a:rPr>
              <a:t>А как же мы набивали шишки и в результате неудачных исследований проводили новые? В Сфере Знания мы разрабатывали функционал комментариев по тексту. Точнее отображение списка комментариев. Собрали боли пользователей, проанализировали конкурентов и подготовили прототип. Но при проведении исследования у подавляющего большинства пользователей разбегались глаза, и сразу стало понятно, что наши гипотезы и наш прототип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невалидны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. В погоне за какими-то фишками, мы забывали о главном. И пришлось подойти ещё раз к решению проблемы.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Но также было и такое, что ошибки выявлялись уже после реализации. Например, при выборе ЦА, мы не учли группу пользователей, мне которых мы не учли и наше решение оказалось для них неудобным. но как я говорил, мы должны сделать продукт удобным для всех. И нам пришлось вносить в бэклог задачу с высоким приоритетом, чтобы не учтенные ранее пользователи могли комфортно использовать наш продукт в работе.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4915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/>
              <a:t>1,5 (Женя (Задачи)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Кроме того, исследования могут открыть нам глаза, почему выбранные нами паттерны непопулярны у реальных пользователей продукта, за счет инсайтов во время исследований у нас могут появиться гипотезы по работающим паттернам, которые мы можем провалидировать и качественно улучшить наш продукт. Таким примером может послужить наше исследование работы с комментариями: изначально мы предполагали просто расположить комментарии один под другим, без какого-либо выделения. Но в результате отзывов пользователей и валидации гипотез получили картину, в которой комментарии с упоминанием текущего пользователя выделяются цветом, а для веток предусмотрено иерархическое отображение. 1.10</a:t>
            </a:r>
          </a:p>
        </p:txBody>
      </p:sp>
    </p:spTree>
    <p:extLst>
      <p:ext uri="{BB962C8B-B14F-4D97-AF65-F5344CB8AC3E}">
        <p14:creationId xmlns:p14="http://schemas.microsoft.com/office/powerpoint/2010/main" val="2787372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dirty="0"/>
              <a:t>1,5 (Женя)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Заключение: Ну что ж мы много говорили про важность, примеры и возможные ошибки, давайте сложим все в одну цепочку, чтобы исследования можно было легко начать проводить и на ваших проектах.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Мы определяем цель и ЦА для исследования, проводим первичный анализ и выделяем гипотезы, которые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приоритезируем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. При этом, параллельно, мы занимаемся поиском респондентов и делим их а различные категории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Выбираем тип исследования и готовим материалы, тщательно их проверяя перед запуском. Запускаем само исследование, держим руку на пульсе, а затем анализируем, что у нас получилось и понимаем, как нам улучшить свой продукт и где мы уже молодцы. Ну а если то-то пошло не так, то мы можем зайти на второй круг.</a:t>
            </a:r>
            <a:endParaRPr lang="en-US" sz="1200" dirty="0"/>
          </a:p>
          <a:p>
            <a:endParaRPr lang="ru-RU" sz="1200" dirty="0"/>
          </a:p>
          <a:p>
            <a:r>
              <a:rPr lang="ru-RU" sz="1200" dirty="0"/>
              <a:t>ДИАГРАММА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853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400" b="1" dirty="0"/>
              <a:t>1 мин (Ваня)</a:t>
            </a:r>
          </a:p>
          <a:p>
            <a:r>
              <a:rPr lang="ru-RU" sz="1400" dirty="0"/>
              <a:t>___________________________</a:t>
            </a:r>
            <a:br>
              <a:rPr lang="ru-RU" sz="1400" dirty="0"/>
            </a:br>
            <a:r>
              <a:rPr lang="ru-RU" sz="1400" dirty="0"/>
              <a:t>Вы заметили, как изменился ИТ рынок за последнее время? Если посмотреть (если вы листали) ХХ сейчас всем нужны аналитики с опытом в </a:t>
            </a:r>
            <a:r>
              <a:rPr lang="ru-RU" sz="1400" dirty="0" err="1"/>
              <a:t>продуктовке</a:t>
            </a:r>
            <a:r>
              <a:rPr lang="ru-RU" sz="1400" dirty="0"/>
              <a:t>. И теперь тем, кто работал вне продуктов, необходимо пересматривать подход в выявлению и анализу требований. Потому что раньше, если вы разработали в заказной разработке, требования вам приносил заказчик, он же расставлял приоритеты, ценность и </a:t>
            </a:r>
            <a:r>
              <a:rPr lang="ru-RU" sz="1400" dirty="0" err="1"/>
              <a:t>тд</a:t>
            </a:r>
            <a:r>
              <a:rPr lang="ru-RU" sz="1400" dirty="0"/>
              <a:t>. А теперь нам для выявления требования необходимо анализировать рынок, конкурентов, ЦА и ошибка в этих активностях может привести к краху всего продукта.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254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2мин (Женя)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______________________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</a:rPr>
              <a:t>Но на самом деле, не все так страшно и большинства глобальных ошибок можно избежать, проводя исследования на протяжении всего процесса разработки продукта.   Мы все наслышаны про исследования, но редко их проводим, в основном на стадии дискавери, считая процесс слишком сложным и не приносящим существенной пользы. Но так ли это? Давайте посмотрим на примере простого КАНО анализа, что может ждать продукт без исследований?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</a:rPr>
              <a:t>На графике мы видим как меняется степень удовлетворенности продуктом (ось У) в зависимости от наличия определенной категории функциональности продукта (ось Х). Мы хотели бы обратить внимание на 3 категории: базовые (голубым цветом), ожидаемые (желтым) и привлекательные (красным). Таким образом, становится очевидно, что если мы увлечемся только </a:t>
            </a:r>
            <a:r>
              <a:rPr lang="ru-RU" sz="1100" kern="1200" dirty="0" err="1">
                <a:solidFill>
                  <a:schemeClr val="tx1"/>
                </a:solidFill>
                <a:effectLst/>
              </a:rPr>
              <a:t>вау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-фичами, но при этом не покроем базовую </a:t>
            </a:r>
            <a:r>
              <a:rPr lang="ru-RU" sz="1100" kern="1200" dirty="0" err="1">
                <a:solidFill>
                  <a:schemeClr val="tx1"/>
                </a:solidFill>
                <a:effectLst/>
              </a:rPr>
              <a:t>фукциональность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, то продукт потерпит крах на рынке. </a:t>
            </a:r>
            <a:r>
              <a:rPr lang="ru-RU" sz="1100" b="1" kern="1200" dirty="0">
                <a:solidFill>
                  <a:schemeClr val="tx1"/>
                </a:solidFill>
                <a:effectLst/>
              </a:rPr>
              <a:t>ДОБАВИТЬ ПРИМЕР!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</a:rPr>
              <a:t>Кроме того, исследования помогают нам оценить степень сложности взаимодействия с нашим продуктом, что крайне важно, т.к. сейчас мы видим тренд на смену фокуса в общей удовлетворенности на индекс потребительских усилий. Иными словами, если с нашим продуктом будет сложно или неудобно работать, пользователи предпочтут более простое решение с похожим набором фичей.  </a:t>
            </a:r>
          </a:p>
          <a:p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 </a:t>
            </a: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rgbClr val="000000"/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rgbClr val="000000"/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rgbClr val="000000"/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6749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/>
              <a:t>30 сек  - Ваня </a:t>
            </a:r>
            <a:br>
              <a:rPr lang="ru-RU" sz="1200" dirty="0"/>
            </a:br>
            <a:r>
              <a:rPr lang="ru-RU" sz="1200" dirty="0"/>
              <a:t>________________</a:t>
            </a:r>
            <a:br>
              <a:rPr lang="ru-RU" sz="1200" dirty="0"/>
            </a:b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Чтобы подступиться к исследованию нужно понять, из каких этапов оно состоит. Всего три этапа: … И мы в рамках доклада остановимся на каждом из них.</a:t>
            </a:r>
          </a:p>
          <a:p>
            <a:r>
              <a:rPr lang="ru-RU" sz="1200" dirty="0"/>
              <a:t>Мы решили, что </a:t>
            </a:r>
            <a:r>
              <a:rPr lang="en-US" sz="1200" dirty="0"/>
              <a:t>UX - </a:t>
            </a:r>
            <a:r>
              <a:rPr lang="ru-RU" sz="1200" dirty="0"/>
              <a:t>исследования наш основной инструмент, но как начать его использовать?</a:t>
            </a:r>
          </a:p>
          <a:p>
            <a:endParaRPr lang="ru-RU" sz="1200" dirty="0"/>
          </a:p>
          <a:p>
            <a:r>
              <a:rPr lang="ru-RU" sz="1200" dirty="0"/>
              <a:t>Первый этап - подготовка – 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очень ответственный и трудоемкий этап, от которого зависит успех всего исследования. Ошибки совершенные на этом начальном этапе могут оказать огромное влияние на результаты всего исследования, и даже сделать его бесполезным. 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527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/>
              <a:t>1 мин  - Ваня</a:t>
            </a:r>
          </a:p>
          <a:p>
            <a:r>
              <a:rPr lang="ru-RU" sz="1200" dirty="0"/>
              <a:t>______________</a:t>
            </a:r>
            <a:br>
              <a:rPr lang="ru-RU" sz="1200" dirty="0"/>
            </a:br>
            <a:r>
              <a:rPr lang="ru-RU" sz="1200" kern="1200" dirty="0">
                <a:solidFill>
                  <a:schemeClr val="tx1"/>
                </a:solidFill>
                <a:effectLst/>
              </a:rPr>
              <a:t>С чего начинается подготовка? … Как вы видите первый этап начинается с формулировании гипотез, т.е. некоторых предположений о нашем продукте, которые нужно проверить. А чтобы это сделать нужна целевая аудитория, среди которой вы уже можете выбрать респондентов для конкретных исследований. Вы же понимаете, что такими продуктами как джира и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конфлюенс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пользуются юзеры всех ролей производственного процесса? И насколько по-разному они могут использовать один и те же функционал. Гипотезы могут быть очень разной сложности и аудитория не всегда мотивирована с вами работать, поэтому стоит подумать о методе, который будет использоваться. Разны методы требуют подготовки разного вида материалов: Опросов, сценариев интервью, прототипов и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тд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</a:rPr>
              <a:t>Давайте с вами посмотрим из чего состоит первый шаг этого процесса – формулировка гипотез.</a:t>
            </a:r>
          </a:p>
          <a:p>
            <a:endParaRPr lang="ru-RU" sz="1200" kern="1200" dirty="0">
              <a:solidFill>
                <a:schemeClr val="tx1"/>
              </a:solidFill>
              <a:effectLst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8148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100" b="1" dirty="0"/>
              <a:t>1,5 мин  - Ваня – Женя</a:t>
            </a:r>
          </a:p>
          <a:p>
            <a:r>
              <a:rPr lang="ru-RU" sz="1100" b="1" dirty="0"/>
              <a:t>Этапы и категории действий</a:t>
            </a:r>
          </a:p>
          <a:p>
            <a:r>
              <a:rPr lang="ru-RU" sz="1100" b="1" dirty="0"/>
              <a:t>_____________</a:t>
            </a:r>
            <a:br>
              <a:rPr lang="ru-RU" sz="1100" dirty="0"/>
            </a:br>
            <a:endParaRPr lang="ru-RU" sz="1100" dirty="0"/>
          </a:p>
          <a:p>
            <a:r>
              <a:rPr lang="ru-RU" sz="1100" kern="1200" dirty="0">
                <a:solidFill>
                  <a:schemeClr val="tx1"/>
                </a:solidFill>
                <a:effectLst/>
              </a:rPr>
              <a:t>Сначала нужно понять, а кто же наш пользователь, понять его боли и потребности. И для этого есть наверняка знакомый вам инструмент 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Customer Journey Map (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Карта путей пользователя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).</a:t>
            </a:r>
            <a:endParaRPr lang="ru-RU" sz="1100" kern="1200" dirty="0">
              <a:solidFill>
                <a:schemeClr val="tx1"/>
              </a:solidFill>
              <a:effectLst/>
            </a:endParaRPr>
          </a:p>
          <a:p>
            <a:endParaRPr lang="ru-RU" sz="1100" kern="1200" dirty="0">
              <a:solidFill>
                <a:schemeClr val="tx1"/>
              </a:solidFill>
              <a:effectLst/>
            </a:endParaRPr>
          </a:p>
          <a:p>
            <a:endParaRPr lang="ru-RU" sz="1100" dirty="0"/>
          </a:p>
          <a:p>
            <a:r>
              <a:rPr lang="ru-RU" sz="1100" dirty="0"/>
              <a:t>Женя</a:t>
            </a:r>
            <a:br>
              <a:rPr lang="ru-RU" sz="1100" dirty="0"/>
            </a:br>
            <a:r>
              <a:rPr lang="ru-RU" sz="1100" dirty="0"/>
              <a:t>_________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</a:rPr>
              <a:t>Давайте взглянем на составление 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CJM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 на примере сфера задачи: все мы работали с джира и можем с ходу набросать кучу болей и предложений, мы понимаем процесс.. но мы работали с ней, как аналитики. А если взглянуть с точки зрения менеджера или разработчика, или 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QA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?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8789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100" b="1" dirty="0"/>
              <a:t>1,5 мин  - Ваня – Женя</a:t>
            </a:r>
          </a:p>
          <a:p>
            <a:r>
              <a:rPr lang="ru-RU" sz="1100" b="1" dirty="0"/>
              <a:t>Этапы и категории действий</a:t>
            </a:r>
          </a:p>
          <a:p>
            <a:r>
              <a:rPr lang="ru-RU" sz="1100" b="1" dirty="0"/>
              <a:t>_____________</a:t>
            </a:r>
            <a:br>
              <a:rPr lang="ru-RU" sz="1100" dirty="0"/>
            </a:br>
            <a:endParaRPr lang="ru-RU" sz="1100" dirty="0"/>
          </a:p>
          <a:p>
            <a:r>
              <a:rPr lang="ru-RU" sz="1100" kern="1200" dirty="0">
                <a:solidFill>
                  <a:schemeClr val="tx1"/>
                </a:solidFill>
                <a:effectLst/>
              </a:rPr>
              <a:t>Сначала нужно понять, а кто же наш пользователь, понять его боли и потребности. И для этого есть наверняка знакомый вам инструмент 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Customer Journey Map (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Карта путей пользователя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).</a:t>
            </a:r>
            <a:endParaRPr lang="ru-RU" sz="1100" kern="1200" dirty="0">
              <a:solidFill>
                <a:schemeClr val="tx1"/>
              </a:solidFill>
              <a:effectLst/>
            </a:endParaRPr>
          </a:p>
          <a:p>
            <a:endParaRPr lang="ru-RU" sz="1100" kern="1200" dirty="0">
              <a:solidFill>
                <a:schemeClr val="tx1"/>
              </a:solidFill>
              <a:effectLst/>
            </a:endParaRPr>
          </a:p>
          <a:p>
            <a:endParaRPr lang="ru-RU" sz="1100" dirty="0"/>
          </a:p>
          <a:p>
            <a:r>
              <a:rPr lang="ru-RU" sz="1100" dirty="0"/>
              <a:t>Женя</a:t>
            </a:r>
            <a:br>
              <a:rPr lang="ru-RU" sz="1100" dirty="0"/>
            </a:br>
            <a:r>
              <a:rPr lang="ru-RU" sz="1100" dirty="0"/>
              <a:t>_________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</a:rPr>
              <a:t>Давайте взглянем на составление 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CJM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 на примере сфера задачи: все мы работали с джира и можем с ходу набросать кучу болей и предложений, мы понимаем процесс.. но мы работали с ней, как аналитики. А если взглянуть с точки зрения менеджера или разработчика, или </a:t>
            </a:r>
            <a:r>
              <a:rPr lang="en-US" sz="1100" kern="1200" dirty="0">
                <a:solidFill>
                  <a:schemeClr val="tx1"/>
                </a:solidFill>
                <a:effectLst/>
              </a:rPr>
              <a:t>QA</a:t>
            </a:r>
            <a:r>
              <a:rPr lang="ru-RU" sz="1100" kern="1200" dirty="0">
                <a:solidFill>
                  <a:schemeClr val="tx1"/>
                </a:solidFill>
                <a:effectLst/>
              </a:rPr>
              <a:t>?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170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/>
              <a:t>30 сек  - Женя  - Задачи</a:t>
            </a:r>
          </a:p>
          <a:p>
            <a:r>
              <a:rPr lang="ru-RU" sz="1200" b="1" dirty="0"/>
              <a:t>____________</a:t>
            </a:r>
            <a:br>
              <a:rPr lang="ru-RU" sz="1200" dirty="0"/>
            </a:br>
            <a:r>
              <a:rPr lang="ru-RU" sz="1200" kern="1200" dirty="0">
                <a:solidFill>
                  <a:schemeClr val="tx1"/>
                </a:solidFill>
                <a:effectLst/>
              </a:rPr>
              <a:t>При составлении 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CJM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для нашего продукта мы разделили пользователей по ролям и составили 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CJM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для каждой, конечно же мы получили разные инсайты: т.к. разработчикам нужны были доски и возможность быстро видеть связанные задачи. В то время, как менеджерам нужны были инструменты для быстрого создания задач (клонирование, </a:t>
            </a:r>
            <a:r>
              <a:rPr lang="ru-RU" sz="1200" kern="1200" dirty="0" err="1">
                <a:solidFill>
                  <a:schemeClr val="tx1"/>
                </a:solidFill>
                <a:effectLst/>
              </a:rPr>
              <a:t>шаблонизация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, автозаполнение) , планирования и отслеживания прогресса команды. И конечно же, мы получили на основе анализа 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CJM</a:t>
            </a:r>
            <a:r>
              <a:rPr lang="ru-RU" sz="1200" kern="1200" dirty="0">
                <a:solidFill>
                  <a:schemeClr val="tx1"/>
                </a:solidFill>
                <a:effectLst/>
              </a:rPr>
              <a:t> ряд гипотез для каждой категории пользователей.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244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svg"/><Relationship Id="rId11" Type="http://schemas.openxmlformats.org/officeDocument/2006/relationships/hyperlink" Target="http://www.t1-consulting.ru/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t1-consulting.ru/" TargetMode="External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48A8662-988F-A147-8235-681D0A6ED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3789040"/>
            <a:ext cx="8136408" cy="14398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9E20178-1578-524F-9A54-481FA900C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76" y="5589240"/>
            <a:ext cx="3672408" cy="9361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 презентации</a:t>
            </a:r>
          </a:p>
          <a:p>
            <a:r>
              <a:rPr lang="ru-RU" dirty="0"/>
              <a:t>в несколько слов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8E9F6E2-01C7-7E4F-8741-CF4165A41E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80376" y="5589240"/>
            <a:ext cx="2520280" cy="72008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Имя</a:t>
            </a:r>
          </a:p>
          <a:p>
            <a:r>
              <a:rPr lang="ru-RU" dirty="0"/>
              <a:t>Фамилия</a:t>
            </a:r>
          </a:p>
          <a:p>
            <a:r>
              <a:rPr lang="ru-RU" dirty="0"/>
              <a:t>должность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вол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5F5872D6-36A3-C343-9EAB-100A5F98C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435" y="980728"/>
            <a:ext cx="4600565" cy="490083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" name="Текст 7">
            <a:extLst>
              <a:ext uri="{FF2B5EF4-FFF2-40B4-BE49-F238E27FC236}">
                <a16:creationId xmlns:a16="http://schemas.microsoft.com/office/drawing/2014/main" id="{CCE13592-594B-C741-BCC7-3DAE90C75F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225" y="2852936"/>
            <a:ext cx="3528392" cy="1224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  <a:p>
            <a:r>
              <a:rPr lang="ru-RU" dirty="0"/>
              <a:t>в несколько строк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B1C4FDD4-3EDA-844C-BEF7-353A06D5E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224" y="4149080"/>
            <a:ext cx="3600400" cy="1080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5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/>
              <a:t>Увеличенный текст</a:t>
            </a:r>
          </a:p>
          <a:p>
            <a:r>
              <a:rPr lang="ru-RU" dirty="0"/>
              <a:t>в несколько строк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4A34E53B-6ECA-3245-9CF6-22E42A4C18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1844824"/>
            <a:ext cx="5832648" cy="34563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275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99531159-E035-E14D-95FB-11BECD1B8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384" y="1700808"/>
            <a:ext cx="4896544" cy="1944216"/>
          </a:xfrm>
          <a:prstGeom prst="rect">
            <a:avLst/>
          </a:prstGeom>
        </p:spPr>
        <p:txBody>
          <a:bodyPr/>
          <a:lstStyle>
            <a:lvl1pPr marL="177750" indent="-177750">
              <a:buClr>
                <a:srgbClr val="5000FF"/>
              </a:buClr>
              <a:buSzPct val="150000"/>
              <a:buFont typeface="Wingdings" pitchFamily="2" charset="2"/>
              <a:buChar char="§"/>
              <a:defRPr sz="15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Преимущество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23470354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4A34E53B-6ECA-3245-9CF6-22E42A4C18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1556792"/>
            <a:ext cx="10369152" cy="9361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592AC71-2432-4E44-82BB-4D165405BFD5}"/>
              </a:ext>
            </a:extLst>
          </p:cNvPr>
          <p:cNvGrpSpPr/>
          <p:nvPr userDrawn="1"/>
        </p:nvGrpSpPr>
        <p:grpSpPr>
          <a:xfrm>
            <a:off x="479376" y="2708920"/>
            <a:ext cx="11233248" cy="3744416"/>
            <a:chOff x="479376" y="2708920"/>
            <a:chExt cx="9969152" cy="3744416"/>
          </a:xfrm>
        </p:grpSpPr>
        <p:pic>
          <p:nvPicPr>
            <p:cNvPr id="14" name="Image 3" descr="preencoded.png">
              <a:extLst>
                <a:ext uri="{FF2B5EF4-FFF2-40B4-BE49-F238E27FC236}">
                  <a16:creationId xmlns:a16="http://schemas.microsoft.com/office/drawing/2014/main" id="{8B219ADC-927F-BF42-88F8-8E5867BB3F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79376" y="2708920"/>
              <a:ext cx="3200400" cy="374441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5" name="Image 3" descr="preencoded.png">
              <a:extLst>
                <a:ext uri="{FF2B5EF4-FFF2-40B4-BE49-F238E27FC236}">
                  <a16:creationId xmlns:a16="http://schemas.microsoft.com/office/drawing/2014/main" id="{48391B05-A428-8E4D-90C3-FA4F9BA45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63752" y="2708920"/>
              <a:ext cx="3200400" cy="374441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6" name="Image 3" descr="preencoded.png">
              <a:extLst>
                <a:ext uri="{FF2B5EF4-FFF2-40B4-BE49-F238E27FC236}">
                  <a16:creationId xmlns:a16="http://schemas.microsoft.com/office/drawing/2014/main" id="{58570BBF-C565-654A-B5AB-795F6B786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48128" y="2708920"/>
              <a:ext cx="3200400" cy="374441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17" name="Текст 7">
            <a:extLst>
              <a:ext uri="{FF2B5EF4-FFF2-40B4-BE49-F238E27FC236}">
                <a16:creationId xmlns:a16="http://schemas.microsoft.com/office/drawing/2014/main" id="{63C18B65-4C8C-654E-8267-8DDD3C2A4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1" y="3645024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0C00C20E-7761-CE49-B449-62222C0EC7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401" y="4239384"/>
            <a:ext cx="3168352" cy="1925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F7425F38-36BB-1F47-BCB6-908268488E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4366" y="3645024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C2B8C00A-3D22-7A46-AF8F-D9A3492C46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4366" y="4239384"/>
            <a:ext cx="3168352" cy="185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B2673B29-B117-AC44-AF81-B6F6331B70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9884" y="3645024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9F228542-D4E1-8644-A36C-51ABF5944F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9884" y="4239384"/>
            <a:ext cx="3168352" cy="1781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2599664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592AC71-2432-4E44-82BB-4D165405BFD5}"/>
              </a:ext>
            </a:extLst>
          </p:cNvPr>
          <p:cNvGrpSpPr/>
          <p:nvPr userDrawn="1"/>
        </p:nvGrpSpPr>
        <p:grpSpPr>
          <a:xfrm>
            <a:off x="479376" y="1700808"/>
            <a:ext cx="11233248" cy="4752528"/>
            <a:chOff x="479376" y="2708920"/>
            <a:chExt cx="9969152" cy="3744416"/>
          </a:xfrm>
        </p:grpSpPr>
        <p:pic>
          <p:nvPicPr>
            <p:cNvPr id="14" name="Image 3" descr="preencoded.png">
              <a:extLst>
                <a:ext uri="{FF2B5EF4-FFF2-40B4-BE49-F238E27FC236}">
                  <a16:creationId xmlns:a16="http://schemas.microsoft.com/office/drawing/2014/main" id="{8B219ADC-927F-BF42-88F8-8E5867BB3F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79376" y="2708920"/>
              <a:ext cx="3200400" cy="374441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5" name="Image 3" descr="preencoded.png">
              <a:extLst>
                <a:ext uri="{FF2B5EF4-FFF2-40B4-BE49-F238E27FC236}">
                  <a16:creationId xmlns:a16="http://schemas.microsoft.com/office/drawing/2014/main" id="{48391B05-A428-8E4D-90C3-FA4F9BA45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63752" y="2708920"/>
              <a:ext cx="3200400" cy="374441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6" name="Image 3" descr="preencoded.png">
              <a:extLst>
                <a:ext uri="{FF2B5EF4-FFF2-40B4-BE49-F238E27FC236}">
                  <a16:creationId xmlns:a16="http://schemas.microsoft.com/office/drawing/2014/main" id="{58570BBF-C565-654A-B5AB-795F6B786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48128" y="2708920"/>
              <a:ext cx="3200400" cy="374441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17" name="Текст 7">
            <a:extLst>
              <a:ext uri="{FF2B5EF4-FFF2-40B4-BE49-F238E27FC236}">
                <a16:creationId xmlns:a16="http://schemas.microsoft.com/office/drawing/2014/main" id="{63C18B65-4C8C-654E-8267-8DDD3C2A4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1" y="1988840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0C00C20E-7761-CE49-B449-62222C0EC7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401" y="2583200"/>
            <a:ext cx="3168352" cy="1925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F7425F38-36BB-1F47-BCB6-908268488E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4366" y="1988840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C2B8C00A-3D22-7A46-AF8F-D9A3492C46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4366" y="2583200"/>
            <a:ext cx="3168352" cy="185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B2673B29-B117-AC44-AF81-B6F6331B70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9884" y="1988840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9F228542-D4E1-8644-A36C-51ABF5944F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9884" y="2583200"/>
            <a:ext cx="3168352" cy="1781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18659341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151101A-AFFE-BF40-B991-C8AEA9865736}"/>
              </a:ext>
            </a:extLst>
          </p:cNvPr>
          <p:cNvGrpSpPr/>
          <p:nvPr userDrawn="1"/>
        </p:nvGrpSpPr>
        <p:grpSpPr>
          <a:xfrm>
            <a:off x="479376" y="1851617"/>
            <a:ext cx="11233248" cy="4601719"/>
            <a:chOff x="479376" y="-1289238"/>
            <a:chExt cx="11233248" cy="7742574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592AC71-2432-4E44-82BB-4D165405BFD5}"/>
                </a:ext>
              </a:extLst>
            </p:cNvPr>
            <p:cNvGrpSpPr/>
            <p:nvPr userDrawn="1"/>
          </p:nvGrpSpPr>
          <p:grpSpPr>
            <a:xfrm>
              <a:off x="479376" y="2708920"/>
              <a:ext cx="11233248" cy="3744416"/>
              <a:chOff x="479376" y="2708920"/>
              <a:chExt cx="9969152" cy="3744416"/>
            </a:xfrm>
          </p:grpSpPr>
          <p:pic>
            <p:nvPicPr>
              <p:cNvPr id="14" name="Image 3" descr="preencoded.png">
                <a:extLst>
                  <a:ext uri="{FF2B5EF4-FFF2-40B4-BE49-F238E27FC236}">
                    <a16:creationId xmlns:a16="http://schemas.microsoft.com/office/drawing/2014/main" id="{8B219ADC-927F-BF42-88F8-8E5867BB3F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479376" y="2708920"/>
                <a:ext cx="3200400" cy="37444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15" name="Image 3" descr="preencoded.png">
                <a:extLst>
                  <a:ext uri="{FF2B5EF4-FFF2-40B4-BE49-F238E27FC236}">
                    <a16:creationId xmlns:a16="http://schemas.microsoft.com/office/drawing/2014/main" id="{48391B05-A428-8E4D-90C3-FA4F9BA45F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863752" y="2708920"/>
                <a:ext cx="3200400" cy="37444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16" name="Image 3" descr="preencoded.png">
                <a:extLst>
                  <a:ext uri="{FF2B5EF4-FFF2-40B4-BE49-F238E27FC236}">
                    <a16:creationId xmlns:a16="http://schemas.microsoft.com/office/drawing/2014/main" id="{58570BBF-C565-654A-B5AB-795F6B786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248128" y="2708920"/>
                <a:ext cx="3200400" cy="37444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0EA4BDE-9415-E947-B855-624318C6996F}"/>
                </a:ext>
              </a:extLst>
            </p:cNvPr>
            <p:cNvGrpSpPr/>
            <p:nvPr userDrawn="1"/>
          </p:nvGrpSpPr>
          <p:grpSpPr>
            <a:xfrm>
              <a:off x="479376" y="-1289238"/>
              <a:ext cx="11233248" cy="3744416"/>
              <a:chOff x="479376" y="2599194"/>
              <a:chExt cx="9969152" cy="3744416"/>
            </a:xfrm>
          </p:grpSpPr>
          <p:pic>
            <p:nvPicPr>
              <p:cNvPr id="24" name="Image 3" descr="preencoded.png">
                <a:extLst>
                  <a:ext uri="{FF2B5EF4-FFF2-40B4-BE49-F238E27FC236}">
                    <a16:creationId xmlns:a16="http://schemas.microsoft.com/office/drawing/2014/main" id="{4098DD3C-7210-B949-8F3F-0FD20FA1FC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479376" y="2599194"/>
                <a:ext cx="3200400" cy="37444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25" name="Image 3" descr="preencoded.png">
                <a:extLst>
                  <a:ext uri="{FF2B5EF4-FFF2-40B4-BE49-F238E27FC236}">
                    <a16:creationId xmlns:a16="http://schemas.microsoft.com/office/drawing/2014/main" id="{C73A2E07-A98A-8B40-8E41-5053F229C7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863752" y="2599194"/>
                <a:ext cx="3200400" cy="37444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26" name="Image 3" descr="preencoded.png">
                <a:extLst>
                  <a:ext uri="{FF2B5EF4-FFF2-40B4-BE49-F238E27FC236}">
                    <a16:creationId xmlns:a16="http://schemas.microsoft.com/office/drawing/2014/main" id="{64BDD0BF-0CD5-4C43-ADB8-79B595834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248128" y="2599194"/>
                <a:ext cx="3200400" cy="37444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</p:grpSp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63C18B65-4C8C-654E-8267-8DDD3C2A4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1" y="2132856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0C00C20E-7761-CE49-B449-62222C0EC7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401" y="2727216"/>
            <a:ext cx="3168352" cy="106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F7425F38-36BB-1F47-BCB6-908268488E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4366" y="2132856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C2B8C00A-3D22-7A46-AF8F-D9A3492C46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4366" y="2727216"/>
            <a:ext cx="3168352" cy="102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B2673B29-B117-AC44-AF81-B6F6331B70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9884" y="2132856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9F228542-D4E1-8644-A36C-51ABF5944F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9884" y="2727216"/>
            <a:ext cx="3168352" cy="982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8AED25C3-043C-F241-9E7E-BBA00473E5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401" y="4499538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37520827-4649-7243-8C93-B10C765A61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401" y="5093898"/>
            <a:ext cx="3168352" cy="106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3860A974-CA56-EC42-A2F1-8DC1E9F82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4366" y="4499538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CBEC469D-3BE5-064B-B730-FEE181A26B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14366" y="5093898"/>
            <a:ext cx="3168352" cy="102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2B057864-E439-D441-A58A-EEEC576535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19884" y="4499538"/>
            <a:ext cx="2952328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175742-8C58-7546-9CA4-1D5C7437B8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19884" y="5093898"/>
            <a:ext cx="3168352" cy="982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pic>
        <p:nvPicPr>
          <p:cNvPr id="33" name="Image 12" descr="preencoded.png">
            <a:extLst>
              <a:ext uri="{FF2B5EF4-FFF2-40B4-BE49-F238E27FC236}">
                <a16:creationId xmlns:a16="http://schemas.microsoft.com/office/drawing/2014/main" id="{4C9FFD27-7FC9-3645-95B9-C38D0A348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6001" y="2060848"/>
            <a:ext cx="144044" cy="144016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4" name="Image 12" descr="preencoded.png">
            <a:extLst>
              <a:ext uri="{FF2B5EF4-FFF2-40B4-BE49-F238E27FC236}">
                <a16:creationId xmlns:a16="http://schemas.microsoft.com/office/drawing/2014/main" id="{8CB11FE2-A9F0-814F-96FD-E6C22D1EC9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8168" y="2060848"/>
            <a:ext cx="144044" cy="144016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5" name="Image 12" descr="preencoded.png">
            <a:extLst>
              <a:ext uri="{FF2B5EF4-FFF2-40B4-BE49-F238E27FC236}">
                <a16:creationId xmlns:a16="http://schemas.microsoft.com/office/drawing/2014/main" id="{EAF36F08-58FC-6E4F-8B8C-7AB921042F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6001" y="4406482"/>
            <a:ext cx="144044" cy="144016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6" name="Image 12" descr="preencoded.png">
            <a:extLst>
              <a:ext uri="{FF2B5EF4-FFF2-40B4-BE49-F238E27FC236}">
                <a16:creationId xmlns:a16="http://schemas.microsoft.com/office/drawing/2014/main" id="{5D094F57-3100-4140-8B20-304828E56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8168" y="4406482"/>
            <a:ext cx="144044" cy="144016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7" name="Image 12" descr="preencoded.png">
            <a:extLst>
              <a:ext uri="{FF2B5EF4-FFF2-40B4-BE49-F238E27FC236}">
                <a16:creationId xmlns:a16="http://schemas.microsoft.com/office/drawing/2014/main" id="{59683A82-5022-E647-8A67-8F5FC57068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8892" y="2060848"/>
            <a:ext cx="144044" cy="144016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" name="Image 12" descr="preencoded.png">
            <a:extLst>
              <a:ext uri="{FF2B5EF4-FFF2-40B4-BE49-F238E27FC236}">
                <a16:creationId xmlns:a16="http://schemas.microsoft.com/office/drawing/2014/main" id="{B7BD3018-8796-1540-BDAF-F8ADF1D11D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8892" y="4406482"/>
            <a:ext cx="144044" cy="144016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0068642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инструмен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0"/>
            <a:ext cx="6467475" cy="68961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A969217-FBB9-4B44-ABD9-A711F7879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93CDA092-B502-8A44-AD90-4CF4BDD52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0A635950-0216-734E-9B6F-5EB3B6389A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908720"/>
            <a:ext cx="4897066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A52A5BB-41C7-A846-8F98-9ED11596AD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1844824"/>
            <a:ext cx="4896544" cy="1008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8FF160BD-D5D0-B746-93FC-439C042322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3266688"/>
            <a:ext cx="4896544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rgbClr val="5000FF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7FA6AE50-5516-654B-9BA4-DD4B57A01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385" y="3861048"/>
            <a:ext cx="4896544" cy="1944216"/>
          </a:xfrm>
          <a:prstGeom prst="rect">
            <a:avLst/>
          </a:prstGeom>
        </p:spPr>
        <p:txBody>
          <a:bodyPr/>
          <a:lstStyle>
            <a:lvl1pPr marL="177750" indent="-177750">
              <a:buClr>
                <a:srgbClr val="5000FF"/>
              </a:buClr>
              <a:buSzPct val="150000"/>
              <a:buFont typeface="Wingdings" pitchFamily="2" charset="2"/>
              <a:buChar char="§"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Преимущество продукта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264F9C-D894-E44B-9E08-87A879AF88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960" y="1412776"/>
            <a:ext cx="6358643" cy="4320480"/>
          </a:xfrm>
          <a:prstGeom prst="rect">
            <a:avLst/>
          </a:prstGeom>
        </p:spPr>
      </p:pic>
      <p:sp>
        <p:nvSpPr>
          <p:cNvPr id="8" name="Рисунок 7">
            <a:extLst>
              <a:ext uri="{FF2B5EF4-FFF2-40B4-BE49-F238E27FC236}">
                <a16:creationId xmlns:a16="http://schemas.microsoft.com/office/drawing/2014/main" id="{D4ADE63C-624B-F442-B895-042C3019421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1772816"/>
            <a:ext cx="5616624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8506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буллит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0"/>
            <a:ext cx="6467475" cy="68961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A969217-FBB9-4B44-ABD9-A711F7879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93CDA092-B502-8A44-AD90-4CF4BDD52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0A635950-0216-734E-9B6F-5EB3B6389A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908720"/>
            <a:ext cx="4897066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A52A5BB-41C7-A846-8F98-9ED11596AD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1844824"/>
            <a:ext cx="4896544" cy="1008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8FF160BD-D5D0-B746-93FC-439C042322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016" y="1898536"/>
            <a:ext cx="4896544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rgbClr val="5000FF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7FA6AE50-5516-654B-9BA4-DD4B57A01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16" y="2492896"/>
            <a:ext cx="4896544" cy="1944216"/>
          </a:xfrm>
          <a:prstGeom prst="rect">
            <a:avLst/>
          </a:prstGeom>
        </p:spPr>
        <p:txBody>
          <a:bodyPr/>
          <a:lstStyle>
            <a:lvl1pPr marL="177750" indent="-177750">
              <a:buClr>
                <a:srgbClr val="5000FF"/>
              </a:buClr>
              <a:buSzPct val="150000"/>
              <a:buFont typeface="Wingdings" pitchFamily="2" charset="2"/>
              <a:buChar char="§"/>
              <a:defRPr sz="15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Преимущество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31787132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буллиты с икон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0"/>
            <a:ext cx="6467475" cy="68961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A969217-FBB9-4B44-ABD9-A711F7879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93CDA092-B502-8A44-AD90-4CF4BDD52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0A635950-0216-734E-9B6F-5EB3B6389A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908720"/>
            <a:ext cx="4897066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A52A5BB-41C7-A846-8F98-9ED11596AD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1844824"/>
            <a:ext cx="4896544" cy="1008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8FF160BD-D5D0-B746-93FC-439C042322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8088" y="1844824"/>
            <a:ext cx="4896544" cy="9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Буллит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1B7C300F-96F7-5B4A-9F25-90BA765C5E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8088" y="2996616"/>
            <a:ext cx="4896544" cy="9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Буллит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4D0D2B8-91CD-2E43-8022-DDEA460879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88088" y="4148408"/>
            <a:ext cx="4896544" cy="9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34055892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0" y="0"/>
            <a:ext cx="371475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805864D-A884-8D4E-A237-9ED433CE9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0058CBC2-4B45-DE46-98BE-733A24D04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7D833764-9369-8942-9C83-C189B761A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908720"/>
            <a:ext cx="5041082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99B2D14B-655F-4D41-9C92-98D5D7939D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1916832"/>
            <a:ext cx="6408712" cy="34563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6D04B0F-E5D1-DA4C-B3F6-65A216F745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0136" y="1916832"/>
            <a:ext cx="4871864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7128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эпто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0" y="0"/>
            <a:ext cx="371475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805864D-A884-8D4E-A237-9ED433CE9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0058CBC2-4B45-DE46-98BE-733A24D04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7D833764-9369-8942-9C83-C189B761A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908720"/>
            <a:ext cx="5041082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99B2D14B-655F-4D41-9C92-98D5D7939D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1916832"/>
            <a:ext cx="5112568" cy="38164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0223FE-C007-4748-B32A-96AA9E03E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9482"/>
          <a:stretch/>
        </p:blipFill>
        <p:spPr>
          <a:xfrm>
            <a:off x="5591943" y="1556792"/>
            <a:ext cx="6600057" cy="4931323"/>
          </a:xfrm>
          <a:prstGeom prst="rect">
            <a:avLst/>
          </a:prstGeom>
        </p:spPr>
      </p:pic>
      <p:sp>
        <p:nvSpPr>
          <p:cNvPr id="12" name="Рисунок 9">
            <a:extLst>
              <a:ext uri="{FF2B5EF4-FFF2-40B4-BE49-F238E27FC236}">
                <a16:creationId xmlns:a16="http://schemas.microsoft.com/office/drawing/2014/main" id="{34C50ED9-A91F-A04F-B391-D7AC23B74D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32104" y="1844824"/>
            <a:ext cx="5159896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1162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66F9023B-8E5F-3043-86B4-FFFFB8FBC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48A8662-988F-A147-8235-681D0A6ED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2636912"/>
            <a:ext cx="8136408" cy="14398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9E20178-1578-524F-9A54-481FA900C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76" y="4437112"/>
            <a:ext cx="3672408" cy="9361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 презентации</a:t>
            </a:r>
          </a:p>
          <a:p>
            <a:r>
              <a:rPr lang="ru-RU" dirty="0"/>
              <a:t>в несколько слов</a:t>
            </a:r>
          </a:p>
        </p:txBody>
      </p:sp>
    </p:spTree>
    <p:extLst>
      <p:ext uri="{BB962C8B-B14F-4D97-AF65-F5344CB8AC3E}">
        <p14:creationId xmlns:p14="http://schemas.microsoft.com/office/powerpoint/2010/main" val="253337302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скто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0" y="0"/>
            <a:ext cx="371475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805864D-A884-8D4E-A237-9ED433CE9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0058CBC2-4B45-DE46-98BE-733A24D04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7D833764-9369-8942-9C83-C189B761A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908720"/>
            <a:ext cx="5041082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99B2D14B-655F-4D41-9C92-98D5D7939D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1916832"/>
            <a:ext cx="4464496" cy="38164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F753CC-C071-4447-AEC6-045CB417A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12" y="1340768"/>
            <a:ext cx="7103403" cy="4826519"/>
          </a:xfrm>
          <a:prstGeom prst="rect">
            <a:avLst/>
          </a:prstGeom>
        </p:spPr>
      </p:pic>
      <p:sp>
        <p:nvSpPr>
          <p:cNvPr id="15" name="Рисунок 7">
            <a:extLst>
              <a:ext uri="{FF2B5EF4-FFF2-40B4-BE49-F238E27FC236}">
                <a16:creationId xmlns:a16="http://schemas.microsoft.com/office/drawing/2014/main" id="{9F4D0E00-0C09-0C45-8F31-4BFECEC07E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63951" y="1700808"/>
            <a:ext cx="6274475" cy="3861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2498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3603E4E4-4AAE-3447-BEF7-06A50659D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FB9D8E6A-B478-024D-902C-74DE3BD7D1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0702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0" name="Прямая соединительная линия 4">
            <a:extLst>
              <a:ext uri="{FF2B5EF4-FFF2-40B4-BE49-F238E27FC236}">
                <a16:creationId xmlns:a16="http://schemas.microsoft.com/office/drawing/2014/main" id="{AE882854-B872-7F4F-9D11-4C76407A21D6}"/>
              </a:ext>
            </a:extLst>
          </p:cNvPr>
          <p:cNvCxnSpPr/>
          <p:nvPr userDrawn="1"/>
        </p:nvCxnSpPr>
        <p:spPr>
          <a:xfrm flipH="1" flipV="1">
            <a:off x="1268413" y="249238"/>
            <a:ext cx="0" cy="231775"/>
          </a:xfrm>
          <a:prstGeom prst="line">
            <a:avLst/>
          </a:prstGeom>
          <a:noFill/>
          <a:ln>
            <a:solidFill>
              <a:schemeClr val="bg1"/>
            </a:solidFill>
            <a:miter lim="800000"/>
          </a:ln>
        </p:spPr>
      </p:cxnSp>
      <p:pic>
        <p:nvPicPr>
          <p:cNvPr id="11" name="Рисунок 8">
            <a:extLst>
              <a:ext uri="{FF2B5EF4-FFF2-40B4-BE49-F238E27FC236}">
                <a16:creationId xmlns:a16="http://schemas.microsoft.com/office/drawing/2014/main" id="{6215B871-757F-984F-9737-D5A178B4B1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838" y="258763"/>
            <a:ext cx="466725" cy="254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id="{9FD1E2B5-5325-634C-A1D5-504E487BF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D166188-1EA1-9C45-83B8-4DD95634B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135154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1163293-ADCA-9842-824A-D9CE8C1F87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9239" y="278650"/>
            <a:ext cx="3585273" cy="18002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6C45C7B-1E54-8047-A351-F99DBE8F61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8049" y="278650"/>
            <a:ext cx="576064" cy="18002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22</a:t>
            </a:r>
          </a:p>
        </p:txBody>
      </p:sp>
      <p:cxnSp>
        <p:nvCxnSpPr>
          <p:cNvPr id="7" name="Прямая соединительная линия 14">
            <a:extLst>
              <a:ext uri="{FF2B5EF4-FFF2-40B4-BE49-F238E27FC236}">
                <a16:creationId xmlns:a16="http://schemas.microsoft.com/office/drawing/2014/main" id="{C2ACCDEC-D6F9-FC4A-B216-5D251A9F1613}"/>
              </a:ext>
            </a:extLst>
          </p:cNvPr>
          <p:cNvCxnSpPr/>
          <p:nvPr userDrawn="1"/>
        </p:nvCxnSpPr>
        <p:spPr>
          <a:xfrm flipH="1" flipV="1">
            <a:off x="7104112" y="249238"/>
            <a:ext cx="0" cy="231775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Обложка цвет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86F752-91A2-4E52-83A9-20AFA3A2E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507" y="746995"/>
            <a:ext cx="6034263" cy="5562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72A53-063E-A947-A282-D8FD8C969E59}"/>
              </a:ext>
            </a:extLst>
          </p:cNvPr>
          <p:cNvSpPr txBox="1"/>
          <p:nvPr userDrawn="1"/>
        </p:nvSpPr>
        <p:spPr>
          <a:xfrm>
            <a:off x="538169" y="5076505"/>
            <a:ext cx="45429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LS Hauss Bold" pitchFamily="2" charset="0"/>
                <a:ea typeface="+mn-ea"/>
                <a:cs typeface="+mn-cs"/>
              </a:rPr>
              <a:t>T1-CONSULTING.RU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LS Hauss Bold" pitchFamily="2" charset="0"/>
              <a:ea typeface="+mn-ea"/>
              <a:cs typeface="+mn-cs"/>
            </a:endParaRPr>
          </a:p>
          <a:p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LS Hauss Bold" pitchFamily="2" charset="0"/>
                <a:ea typeface="+mn-ea"/>
                <a:cs typeface="+mn-cs"/>
              </a:rPr>
              <a:t>+7 (495) 981-92-92 </a:t>
            </a:r>
            <a:br>
              <a:rPr lang="en-GB" sz="1500" b="1" i="0" dirty="0">
                <a:solidFill>
                  <a:schemeClr val="accent1"/>
                </a:solidFill>
                <a:effectLst/>
                <a:latin typeface="ALS Hauss Bold" pitchFamily="2" charset="0"/>
              </a:rPr>
            </a:br>
            <a:r>
              <a:rPr lang="en-GB" sz="1500" b="0" i="0" dirty="0">
                <a:solidFill>
                  <a:schemeClr val="accent1"/>
                </a:solidFill>
                <a:effectLst/>
                <a:latin typeface="ALS Hauss Bold" pitchFamily="2" charset="0"/>
              </a:rPr>
              <a:t>INFO@T1-CONSULTING.RU </a:t>
            </a:r>
            <a:endParaRPr lang="ru-RU" sz="1500" b="0" i="0" dirty="0">
              <a:solidFill>
                <a:schemeClr val="accent1"/>
              </a:solidFill>
              <a:latin typeface="ALS Hauss 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5AA6B-F252-6542-ADDD-D112B1FBA161}"/>
              </a:ext>
            </a:extLst>
          </p:cNvPr>
          <p:cNvSpPr txBox="1"/>
          <p:nvPr userDrawn="1"/>
        </p:nvSpPr>
        <p:spPr>
          <a:xfrm>
            <a:off x="529290" y="3013501"/>
            <a:ext cx="5862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tx1"/>
                </a:solidFill>
                <a:effectLst/>
                <a:latin typeface="ALS Hauss Black" pitchFamily="2" charset="0"/>
              </a:rPr>
              <a:t>Бизнес-консалтинг и цифровая трансформация бизнеса</a:t>
            </a:r>
            <a:endParaRPr lang="ru-RU" sz="2400" b="0" i="0" dirty="0">
              <a:solidFill>
                <a:schemeClr val="tx1"/>
              </a:solidFill>
              <a:latin typeface="ALS Hauss Black" pitchFamily="2" charset="0"/>
            </a:endParaRPr>
          </a:p>
        </p:txBody>
      </p:sp>
      <p:pic>
        <p:nvPicPr>
          <p:cNvPr id="9" name="Т1 Cloud" hidden="1">
            <a:extLst>
              <a:ext uri="{FF2B5EF4-FFF2-40B4-BE49-F238E27FC236}">
                <a16:creationId xmlns:a16="http://schemas.microsoft.com/office/drawing/2014/main" id="{84299BB9-6686-49B9-88C3-231380E2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824" y="423407"/>
            <a:ext cx="1093500" cy="270000"/>
          </a:xfrm>
          <a:prstGeom prst="rect">
            <a:avLst/>
          </a:prstGeom>
        </p:spPr>
      </p:pic>
      <p:pic>
        <p:nvPicPr>
          <p:cNvPr id="10" name="Т1 Консалтинг">
            <a:extLst>
              <a:ext uri="{FF2B5EF4-FFF2-40B4-BE49-F238E27FC236}">
                <a16:creationId xmlns:a16="http://schemas.microsoft.com/office/drawing/2014/main" id="{E3044AA6-623E-4CAC-989E-78F76B88C6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824" y="423407"/>
            <a:ext cx="1775250" cy="270000"/>
          </a:xfrm>
          <a:prstGeom prst="rect">
            <a:avLst/>
          </a:prstGeom>
        </p:spPr>
      </p:pic>
      <p:pic>
        <p:nvPicPr>
          <p:cNvPr id="13" name="Т1 Интеграция" hidden="1">
            <a:extLst>
              <a:ext uri="{FF2B5EF4-FFF2-40B4-BE49-F238E27FC236}">
                <a16:creationId xmlns:a16="http://schemas.microsoft.com/office/drawing/2014/main" id="{0D4684F4-AFCA-4B6A-9A31-0766F0E222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824" y="423407"/>
            <a:ext cx="1694250" cy="270000"/>
          </a:xfrm>
          <a:prstGeom prst="rect">
            <a:avLst/>
          </a:prstGeom>
        </p:spPr>
      </p:pic>
      <p:pic>
        <p:nvPicPr>
          <p:cNvPr id="14" name="Т1" hidden="1">
            <a:extLst>
              <a:ext uri="{FF2B5EF4-FFF2-40B4-BE49-F238E27FC236}">
                <a16:creationId xmlns:a16="http://schemas.microsoft.com/office/drawing/2014/main" id="{CC92E8B6-3275-4587-B578-FC01BC849D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824" y="423407"/>
            <a:ext cx="724458" cy="270000"/>
          </a:xfrm>
          <a:prstGeom prst="rect">
            <a:avLst/>
          </a:prstGeom>
        </p:spPr>
      </p:pic>
      <p:sp>
        <p:nvSpPr>
          <p:cNvPr id="11" name="Прямоугольник 10">
            <a:hlinkClick r:id="rId11"/>
            <a:extLst>
              <a:ext uri="{FF2B5EF4-FFF2-40B4-BE49-F238E27FC236}">
                <a16:creationId xmlns:a16="http://schemas.microsoft.com/office/drawing/2014/main" id="{BEA70F87-0A5C-42F4-B67B-15DC7F5F1E60}"/>
              </a:ext>
            </a:extLst>
          </p:cNvPr>
          <p:cNvSpPr/>
          <p:nvPr userDrawn="1"/>
        </p:nvSpPr>
        <p:spPr>
          <a:xfrm>
            <a:off x="529290" y="5076505"/>
            <a:ext cx="2049318" cy="27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49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C35E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Обложка цветная">
    <p:bg>
      <p:bgPr>
        <a:solidFill>
          <a:srgbClr val="00A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86DEB6-F4E2-4DA9-95C9-7D7AA4FEF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E00CF7-7C4B-4ABD-B166-0E02EF77CADB}"/>
              </a:ext>
            </a:extLst>
          </p:cNvPr>
          <p:cNvSpPr txBox="1"/>
          <p:nvPr userDrawn="1"/>
        </p:nvSpPr>
        <p:spPr>
          <a:xfrm>
            <a:off x="538169" y="5076505"/>
            <a:ext cx="45429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S Hauss Bold" pitchFamily="2" charset="0"/>
                <a:ea typeface="+mn-ea"/>
                <a:cs typeface="+mn-cs"/>
              </a:rPr>
              <a:t>T1-CONSULTING.RU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S Hauss Bold" pitchFamily="2" charset="0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S Hauss Bold" pitchFamily="2" charset="0"/>
                <a:ea typeface="+mn-ea"/>
                <a:cs typeface="+mn-cs"/>
              </a:rPr>
              <a:t>+7 (495) 981-92-92 </a:t>
            </a:r>
            <a:br>
              <a:rPr lang="en-GB" sz="1500" b="0" i="0" dirty="0">
                <a:solidFill>
                  <a:schemeClr val="bg1"/>
                </a:solidFill>
                <a:effectLst/>
                <a:latin typeface="ALS Hauss Bold" pitchFamily="2" charset="0"/>
              </a:rPr>
            </a:br>
            <a:r>
              <a:rPr lang="en-GB" sz="1500" b="0" i="0" dirty="0">
                <a:solidFill>
                  <a:schemeClr val="bg1"/>
                </a:solidFill>
                <a:effectLst/>
                <a:latin typeface="ALS Hauss Bold" pitchFamily="2" charset="0"/>
              </a:rPr>
              <a:t>INFO@T1-CONSULTING.RU </a:t>
            </a:r>
            <a:endParaRPr lang="ru-RU" sz="1500" b="0" i="0" dirty="0">
              <a:solidFill>
                <a:schemeClr val="bg1"/>
              </a:solidFill>
              <a:latin typeface="ALS Hauss Bold" pitchFamily="2" charset="0"/>
            </a:endParaRPr>
          </a:p>
        </p:txBody>
      </p:sp>
      <p:sp>
        <p:nvSpPr>
          <p:cNvPr id="2" name="Прямоугольник 1">
            <a:hlinkClick r:id="rId3"/>
            <a:extLst>
              <a:ext uri="{FF2B5EF4-FFF2-40B4-BE49-F238E27FC236}">
                <a16:creationId xmlns:a16="http://schemas.microsoft.com/office/drawing/2014/main" id="{A62E3A86-E950-4A26-B8BD-2AE666EFCFD7}"/>
              </a:ext>
            </a:extLst>
          </p:cNvPr>
          <p:cNvSpPr/>
          <p:nvPr userDrawn="1"/>
        </p:nvSpPr>
        <p:spPr>
          <a:xfrm>
            <a:off x="529290" y="5076505"/>
            <a:ext cx="2049318" cy="27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CA234-816B-AF4A-8CEF-803C6FC59931}"/>
              </a:ext>
            </a:extLst>
          </p:cNvPr>
          <p:cNvSpPr txBox="1"/>
          <p:nvPr userDrawn="1"/>
        </p:nvSpPr>
        <p:spPr>
          <a:xfrm>
            <a:off x="529290" y="3013501"/>
            <a:ext cx="5162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ALS Hauss Black" pitchFamily="2" charset="0"/>
              </a:rPr>
              <a:t>Бизнес-консалтинг и цифровая трансформация бизнеса</a:t>
            </a:r>
            <a:endParaRPr lang="ru-RU" sz="2400" b="0" i="0" dirty="0">
              <a:solidFill>
                <a:schemeClr val="bg1"/>
              </a:solidFill>
              <a:latin typeface="ALS Hauss Black" pitchFamily="2" charset="0"/>
            </a:endParaRPr>
          </a:p>
        </p:txBody>
      </p:sp>
      <p:pic>
        <p:nvPicPr>
          <p:cNvPr id="10" name="Т1 Cloud" hidden="1">
            <a:extLst>
              <a:ext uri="{FF2B5EF4-FFF2-40B4-BE49-F238E27FC236}">
                <a16:creationId xmlns:a16="http://schemas.microsoft.com/office/drawing/2014/main" id="{5337697C-AABF-49E0-A1A0-5BB876A67E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824" y="423407"/>
            <a:ext cx="1093500" cy="270000"/>
          </a:xfrm>
          <a:prstGeom prst="rect">
            <a:avLst/>
          </a:prstGeom>
        </p:spPr>
      </p:pic>
      <p:pic>
        <p:nvPicPr>
          <p:cNvPr id="12" name="Т1 Консалтинг">
            <a:extLst>
              <a:ext uri="{FF2B5EF4-FFF2-40B4-BE49-F238E27FC236}">
                <a16:creationId xmlns:a16="http://schemas.microsoft.com/office/drawing/2014/main" id="{C714540F-E08B-4445-A2E7-665EEA7A35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824" y="423407"/>
            <a:ext cx="1775250" cy="270000"/>
          </a:xfrm>
          <a:prstGeom prst="rect">
            <a:avLst/>
          </a:prstGeom>
        </p:spPr>
      </p:pic>
      <p:pic>
        <p:nvPicPr>
          <p:cNvPr id="13" name="Т1 Интеграция" hidden="1">
            <a:extLst>
              <a:ext uri="{FF2B5EF4-FFF2-40B4-BE49-F238E27FC236}">
                <a16:creationId xmlns:a16="http://schemas.microsoft.com/office/drawing/2014/main" id="{3D68B8DB-1B94-4695-A79D-48C3BC4D26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824" y="423407"/>
            <a:ext cx="1694250" cy="270000"/>
          </a:xfrm>
          <a:prstGeom prst="rect">
            <a:avLst/>
          </a:prstGeom>
        </p:spPr>
      </p:pic>
      <p:pic>
        <p:nvPicPr>
          <p:cNvPr id="14" name="Т1" hidden="1">
            <a:extLst>
              <a:ext uri="{FF2B5EF4-FFF2-40B4-BE49-F238E27FC236}">
                <a16:creationId xmlns:a16="http://schemas.microsoft.com/office/drawing/2014/main" id="{6BCEA676-712C-4F3A-B4D0-16D20A3377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8392" y="476994"/>
            <a:ext cx="724458" cy="27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D9DD77-D6D6-47A9-8B2D-D14FABD6438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93" y="747607"/>
            <a:ext cx="6033600" cy="55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8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4DF88FB-AD01-2C42-8499-2E5EA022DA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5480" y="259755"/>
            <a:ext cx="2087563" cy="21691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83E54C28-43B5-0B48-9F11-AE99575304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3068960"/>
            <a:ext cx="2592288" cy="15121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5000" b="0" i="0" spc="-30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02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40A1E3FE-D301-F143-AED0-21A0F591DD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368" y="4653136"/>
            <a:ext cx="8136408" cy="14398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</a:t>
            </a:r>
          </a:p>
          <a:p>
            <a:r>
              <a:rPr lang="ru-RU" dirty="0"/>
              <a:t>раздела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4DF88FB-AD01-2C42-8499-2E5EA022DA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5480" y="259755"/>
            <a:ext cx="2087563" cy="21691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83E54C28-43B5-0B48-9F11-AE99575304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2276872"/>
            <a:ext cx="2592288" cy="15121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5000" b="0" i="0" spc="-30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02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40A1E3FE-D301-F143-AED0-21A0F591DD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368" y="3861048"/>
            <a:ext cx="8136408" cy="14398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</a:t>
            </a:r>
          </a:p>
          <a:p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7497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3E538206-C8C0-C643-B51D-E867A696FB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3592" y="5661248"/>
            <a:ext cx="5544616" cy="7471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Спасибо!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96FB3E-A9DA-BC4A-BC0F-7E680B3783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8248" y="5013176"/>
            <a:ext cx="3672408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Вопросы и </a:t>
            </a:r>
            <a:r>
              <a:rPr lang="ru-RU" dirty="0" err="1"/>
              <a:t>предложенния</a:t>
            </a: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FF9BF6E-2BF4-1F47-9A25-0960BF020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376" y="5641994"/>
            <a:ext cx="2520280" cy="72008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>
                <a:solidFill>
                  <a:schemeClr val="bg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Имя</a:t>
            </a:r>
          </a:p>
          <a:p>
            <a:r>
              <a:rPr lang="ru-RU" dirty="0"/>
              <a:t>Фамилия</a:t>
            </a:r>
          </a:p>
          <a:p>
            <a:r>
              <a:rPr lang="ru-RU" dirty="0"/>
              <a:t>должность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163666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651923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2056345C-A5CD-2441-8923-999FDA58DC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162880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850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B1C4FDD4-3EDA-844C-BEF7-353A06D5E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2" y="1556792"/>
            <a:ext cx="10297665" cy="9898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300" b="0" i="0" u="none" strike="noStrike" smtClean="0">
                <a:effectLst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25669918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под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62024A4C-35DB-0A4A-AC25-2E0C9068F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260648"/>
            <a:ext cx="4608512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C3AC487-8B94-2845-B46F-C556C4CBAD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0616" y="260648"/>
            <a:ext cx="43204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tx1"/>
                </a:solidFill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8A7EA4-243E-B842-934E-1BFF8407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90872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2056345C-A5CD-2441-8923-999FDA58DC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1628800"/>
            <a:ext cx="10297665" cy="504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B1C4FDD4-3EDA-844C-BEF7-353A06D5E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2" y="2223160"/>
            <a:ext cx="10297665" cy="989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ALS Hauss" panose="02000000000000000000" pitchFamily="2" charset="0"/>
              </a:defRPr>
            </a:lvl1pPr>
          </a:lstStyle>
          <a:p>
            <a:r>
              <a:rPr lang="ru-RU" dirty="0"/>
              <a:t>Задача организации, в особенности уже дальнейшее развитие различных форм деятельности способствует подготовки и реализации дальнейших направлений развития. Идейные соображения высшего порядка, а также дальнейшее развитие различных форм деятельности позволяет выполнять важные задания по разработке направлений прогрессивного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26714126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30" name="Image 0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031" name="Image 1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92000" cy="323850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pic>
        <p:nvPicPr>
          <p:cNvPr id="102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332656"/>
            <a:ext cx="1008112" cy="108091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7851-A227-3CEE-3FEF-CCD5E8EE8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260648"/>
            <a:ext cx="72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158A955-EBF6-40A6-AFDE-2E25AC2366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7" r:id="rId2"/>
  </p:sldLayoutIdLst>
  <p:transition/>
  <p:hf hdr="0" dt="0"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07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2852936"/>
            <a:ext cx="11706225" cy="134620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4101" name="Прямая соединительная линия 4"/>
          <p:cNvCxnSpPr/>
          <p:nvPr/>
        </p:nvCxnSpPr>
        <p:spPr>
          <a:xfrm flipH="1" flipV="1">
            <a:off x="1268413" y="249238"/>
            <a:ext cx="0" cy="231775"/>
          </a:xfrm>
          <a:prstGeom prst="line">
            <a:avLst/>
          </a:prstGeom>
          <a:noFill/>
          <a:ln>
            <a:solidFill>
              <a:schemeClr val="bg1"/>
            </a:solidFill>
            <a:miter lim="800000"/>
          </a:ln>
        </p:spPr>
      </p:cxnSp>
      <p:pic>
        <p:nvPicPr>
          <p:cNvPr id="4105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8" y="258763"/>
            <a:ext cx="466725" cy="254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/>
  <p:hf hdr="0" dt="0"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20DE2-7067-9447-ABDB-B3552BD7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16AEC2-1402-7F4A-80F0-95B68A744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D9968D-592D-B943-BCCC-8F2C9813B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A8C73-71E7-584E-BE17-D68D91588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AB841-6C13-6544-A508-DD0010441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AA78-42D8-914E-9160-86BB8C2751B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9B3F8BE0-0D47-D344-B8F5-735CDD587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2B927637-063D-FA4F-B4E9-B2A79281D6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0702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0" name="Прямая соединительная линия 4">
            <a:extLst>
              <a:ext uri="{FF2B5EF4-FFF2-40B4-BE49-F238E27FC236}">
                <a16:creationId xmlns:a16="http://schemas.microsoft.com/office/drawing/2014/main" id="{8C05E98D-E0D7-9547-BD1B-9D1FE5FA49C2}"/>
              </a:ext>
            </a:extLst>
          </p:cNvPr>
          <p:cNvCxnSpPr/>
          <p:nvPr userDrawn="1"/>
        </p:nvCxnSpPr>
        <p:spPr>
          <a:xfrm flipH="1" flipV="1">
            <a:off x="1268413" y="249238"/>
            <a:ext cx="0" cy="231775"/>
          </a:xfrm>
          <a:prstGeom prst="line">
            <a:avLst/>
          </a:prstGeom>
          <a:noFill/>
          <a:ln>
            <a:solidFill>
              <a:schemeClr val="bg1"/>
            </a:solidFill>
            <a:miter lim="800000"/>
          </a:ln>
        </p:spPr>
      </p:cxnSp>
      <p:pic>
        <p:nvPicPr>
          <p:cNvPr id="11" name="Рисунок 8">
            <a:extLst>
              <a:ext uri="{FF2B5EF4-FFF2-40B4-BE49-F238E27FC236}">
                <a16:creationId xmlns:a16="http://schemas.microsoft.com/office/drawing/2014/main" id="{C785C668-54E7-C146-9B1B-5FB1EAE419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838" y="258763"/>
            <a:ext cx="466725" cy="2540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36140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33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5373216"/>
            <a:ext cx="1008112" cy="108092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/>
  <p:hf hdr="0" dt="0"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/>
          <p:cNvPicPr>
            <a:picLocks noChangeAspect="1"/>
          </p:cNvPicPr>
          <p:nvPr/>
        </p:nvPicPr>
        <p:blipFill>
          <a:blip r:embed="rId19"/>
          <a:srcRect l="8832" t="15525" r="9323" b="5557"/>
          <a:stretch>
            <a:fillRect/>
          </a:stretch>
        </p:blipFill>
        <p:spPr>
          <a:xfrm>
            <a:off x="595313" y="250825"/>
            <a:ext cx="476250" cy="27463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6147" name="Прямая соединительная линия 14"/>
          <p:cNvCxnSpPr/>
          <p:nvPr/>
        </p:nvCxnSpPr>
        <p:spPr>
          <a:xfrm flipH="1" flipV="1">
            <a:off x="1265238" y="249238"/>
            <a:ext cx="0" cy="231775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8" r:id="rId2"/>
    <p:sldLayoutId id="2147483740" r:id="rId3"/>
    <p:sldLayoutId id="2147483739" r:id="rId4"/>
    <p:sldLayoutId id="2147483741" r:id="rId5"/>
    <p:sldLayoutId id="2147483745" r:id="rId6"/>
    <p:sldLayoutId id="2147483742" r:id="rId7"/>
    <p:sldLayoutId id="2147483744" r:id="rId8"/>
    <p:sldLayoutId id="2147483743" r:id="rId9"/>
    <p:sldLayoutId id="2147483748" r:id="rId10"/>
    <p:sldLayoutId id="2147483746" r:id="rId11"/>
    <p:sldLayoutId id="2147483747" r:id="rId12"/>
    <p:sldLayoutId id="2147483749" r:id="rId13"/>
    <p:sldLayoutId id="2147483750" r:id="rId14"/>
    <p:sldLayoutId id="2147483751" r:id="rId15"/>
    <p:sldLayoutId id="2147483752" r:id="rId16"/>
    <p:sldLayoutId id="2147483717" r:id="rId17"/>
  </p:sldLayoutIdLst>
  <p:transition/>
  <p:hf hdr="0" dt="0"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Слайд think-cell" r:id="rId6" imgW="395" imgH="396" progId="TCLayout.ActiveDocument.1">
                  <p:embed/>
                </p:oleObj>
              </mc:Choice>
              <mc:Fallback>
                <p:oleObj name="Слайд think-cell" r:id="rId6" imgW="395" imgH="39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45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52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svg"/><Relationship Id="rId11" Type="http://schemas.openxmlformats.org/officeDocument/2006/relationships/image" Target="../media/image81.png"/><Relationship Id="rId5" Type="http://schemas.openxmlformats.org/officeDocument/2006/relationships/image" Target="../media/image66.png"/><Relationship Id="rId10" Type="http://schemas.openxmlformats.org/officeDocument/2006/relationships/image" Target="../media/image56.svg"/><Relationship Id="rId4" Type="http://schemas.openxmlformats.org/officeDocument/2006/relationships/image" Target="../media/image78.svg"/><Relationship Id="rId9" Type="http://schemas.openxmlformats.org/officeDocument/2006/relationships/image" Target="../media/image55.png"/><Relationship Id="rId1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46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0B55D03-6176-194B-A7F2-612A919BD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3717032"/>
            <a:ext cx="10657184" cy="1439863"/>
          </a:xfrm>
        </p:spPr>
        <p:txBody>
          <a:bodyPr/>
          <a:lstStyle/>
          <a:p>
            <a:r>
              <a:rPr lang="ru-RU" dirty="0" err="1"/>
              <a:t>Инсайты</a:t>
            </a:r>
            <a:r>
              <a:rPr lang="ru-RU" dirty="0"/>
              <a:t> о </a:t>
            </a:r>
            <a:r>
              <a:rPr lang="en-GB" dirty="0"/>
              <a:t>UX-</a:t>
            </a:r>
            <a:r>
              <a:rPr lang="ru-RU" dirty="0"/>
              <a:t>исследованиях для аналитиков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9D7B9-7CFD-554A-AE51-A12C7B088F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76" y="5229200"/>
            <a:ext cx="5184576" cy="1296144"/>
          </a:xfrm>
        </p:spPr>
        <p:txBody>
          <a:bodyPr/>
          <a:lstStyle/>
          <a:p>
            <a:r>
              <a:rPr lang="ru-RU" sz="2800" dirty="0"/>
              <a:t>на примере создания аналогов </a:t>
            </a:r>
            <a:r>
              <a:rPr lang="en-GB" sz="2800" dirty="0"/>
              <a:t>Jira </a:t>
            </a:r>
            <a:r>
              <a:rPr lang="ru-RU" sz="2800" dirty="0"/>
              <a:t>и </a:t>
            </a:r>
            <a:r>
              <a:rPr lang="en-GB" sz="2800" dirty="0"/>
              <a:t>Confluence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826460-6CBD-F147-94F8-34A98FC83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826" y="5805264"/>
            <a:ext cx="1542806" cy="573802"/>
          </a:xfrm>
          <a:prstGeom prst="rect">
            <a:avLst/>
          </a:prstGeom>
        </p:spPr>
      </p:pic>
      <p:pic>
        <p:nvPicPr>
          <p:cNvPr id="6" name="Image 4" descr="preencoded.png">
            <a:extLst>
              <a:ext uri="{FF2B5EF4-FFF2-40B4-BE49-F238E27FC236}">
                <a16:creationId xmlns:a16="http://schemas.microsoft.com/office/drawing/2014/main" id="{45CCF3A2-2AE5-C246-8905-CFCBE30CA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66"/>
          <a:stretch/>
        </p:blipFill>
        <p:spPr>
          <a:xfrm>
            <a:off x="5303913" y="4509120"/>
            <a:ext cx="6888088" cy="134620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426631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3" descr="preencoded.png">
            <a:extLst>
              <a:ext uri="{FF2B5EF4-FFF2-40B4-BE49-F238E27FC236}">
                <a16:creationId xmlns:a16="http://schemas.microsoft.com/office/drawing/2014/main" id="{25441F83-8134-4F40-A4B0-77A3D61BE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78" t="366" r="37700" b="-366"/>
          <a:stretch/>
        </p:blipFill>
        <p:spPr>
          <a:xfrm flipH="1">
            <a:off x="0" y="44624"/>
            <a:ext cx="3719736" cy="621285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836042"/>
            <a:ext cx="7705378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>
                <a:ea typeface="ALS Hauss Bold"/>
              </a:rPr>
              <a:t>Как работать с гипотезами?</a:t>
            </a:r>
            <a:endParaRPr lang="en-US" sz="3600" dirty="0">
              <a:latin typeface="ALS Hauss Bold"/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2E8AE9C-3F5A-8544-BEB7-AD4BC59C658A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39E921E-744E-7443-A574-C3F15A922E29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EE5EFF2-01DE-AF49-80DD-3E8900725188}"/>
              </a:ext>
            </a:extLst>
          </p:cNvPr>
          <p:cNvSpPr/>
          <p:nvPr/>
        </p:nvSpPr>
        <p:spPr>
          <a:xfrm>
            <a:off x="911424" y="2564904"/>
            <a:ext cx="2553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От базовых гипотез </a:t>
            </a:r>
            <a:b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к детализации</a:t>
            </a:r>
          </a:p>
          <a:p>
            <a:pPr>
              <a:spcAft>
                <a:spcPts val="3600"/>
              </a:spcAft>
            </a:pP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Расставим приоритеты</a:t>
            </a:r>
          </a:p>
          <a:p>
            <a:pPr>
              <a:spcAft>
                <a:spcPts val="3600"/>
              </a:spcAft>
            </a:pP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Составляем план </a:t>
            </a:r>
            <a:b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по исследованиям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EBAFFF3-119B-1140-BC86-EF1BD4BF5740}"/>
              </a:ext>
            </a:extLst>
          </p:cNvPr>
          <p:cNvSpPr>
            <a:spLocks noChangeAspect="1"/>
          </p:cNvSpPr>
          <p:nvPr/>
        </p:nvSpPr>
        <p:spPr>
          <a:xfrm>
            <a:off x="479376" y="2636912"/>
            <a:ext cx="324000" cy="32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C632D4A-4BF5-694F-A54D-FFB4C131A8C7}"/>
              </a:ext>
            </a:extLst>
          </p:cNvPr>
          <p:cNvSpPr>
            <a:spLocks noChangeAspect="1"/>
          </p:cNvSpPr>
          <p:nvPr/>
        </p:nvSpPr>
        <p:spPr>
          <a:xfrm>
            <a:off x="479376" y="3577963"/>
            <a:ext cx="324000" cy="32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E9894D3-AA23-3648-A6B7-7BD3950E9832}"/>
              </a:ext>
            </a:extLst>
          </p:cNvPr>
          <p:cNvSpPr>
            <a:spLocks noChangeAspect="1"/>
          </p:cNvSpPr>
          <p:nvPr/>
        </p:nvSpPr>
        <p:spPr>
          <a:xfrm>
            <a:off x="479376" y="4375374"/>
            <a:ext cx="324000" cy="32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7A63A2-12AD-D946-A972-102A8C5D6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74584"/>
              </p:ext>
            </p:extLst>
          </p:nvPr>
        </p:nvGraphicFramePr>
        <p:xfrm>
          <a:off x="3863752" y="1844825"/>
          <a:ext cx="7920880" cy="442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93773011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41683297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846355759"/>
                    </a:ext>
                  </a:extLst>
                </a:gridCol>
              </a:tblGrid>
              <a:tr h="410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  <a:t>Категория</a:t>
                      </a:r>
                      <a:r>
                        <a:rPr lang="en-GB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  <a:t> </a:t>
                      </a:r>
                      <a:br>
                        <a:rPr lang="en-GB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</a:br>
                      <a:r>
                        <a:rPr lang="ru-RU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  <a:t>исследования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5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  <a:t>Приоритет</a:t>
                      </a:r>
                      <a:br>
                        <a:rPr lang="ru-RU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</a:br>
                      <a:r>
                        <a:rPr lang="ru-RU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  <a:t>для проверки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5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5000FF"/>
                          </a:solidFill>
                          <a:latin typeface="ALS Hauss" panose="02000000000000000000" pitchFamily="2" charset="0"/>
                        </a:rPr>
                        <a:t>Описание гипотезы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5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61289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LS Hauss" panose="02000000000000000000" pitchFamily="2" charset="0"/>
                        </a:rPr>
                        <a:t>Поиск и работа со</a:t>
                      </a:r>
                      <a:r>
                        <a:rPr lang="en-GB" sz="1100" dirty="0"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1100" dirty="0">
                          <a:latin typeface="ALS Hauss" panose="02000000000000000000" pitchFamily="2" charset="0"/>
                        </a:rPr>
                        <a:t>спринтами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высокий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отображать в </a:t>
                      </a:r>
                      <a:r>
                        <a:rPr lang="ru-RU" sz="6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табах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спринтов название и даты проведения в 2 строки, улучшиться восприятие информации: длинное название не будет обрезаться, даты всегда будут ассоциированы с названием спринта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5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59394"/>
                  </a:ext>
                </a:extLst>
              </a:tr>
              <a:tr h="373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LS Hauss" panose="02000000000000000000" pitchFamily="2" charset="0"/>
                        </a:rPr>
                        <a:t>Поиск и работа со</a:t>
                      </a:r>
                      <a:r>
                        <a:rPr lang="en-GB" sz="1100" dirty="0"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1100" dirty="0">
                          <a:latin typeface="ALS Hauss" panose="02000000000000000000" pitchFamily="2" charset="0"/>
                        </a:rPr>
                        <a:t>спринтами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низкий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отображать в меню выбора спринтов сначала планируемые спринты ‚ а затем закрытые спринты (обратной хронологии), пользователь сможет быстро ориентироваться в списке спринтов и выбирать нужный для отображения.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201746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LS Hauss" panose="02000000000000000000" pitchFamily="2" charset="0"/>
                        </a:rPr>
                        <a:t>Поиск и работа со</a:t>
                      </a:r>
                      <a:r>
                        <a:rPr lang="en-GB" sz="1100" dirty="0"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1100" dirty="0">
                          <a:latin typeface="ALS Hauss" panose="02000000000000000000" pitchFamily="2" charset="0"/>
                        </a:rPr>
                        <a:t>спринтами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низкий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добавить редактируемую цель спринта повысится уровень прозрачности при планировании, пользователь сможет добавлять в спринт задачи в соответствии с целью.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551250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LS Hauss" panose="02000000000000000000" pitchFamily="2" charset="0"/>
                        </a:rPr>
                        <a:t>Поиск и работа со</a:t>
                      </a:r>
                      <a:r>
                        <a:rPr lang="en-GB" sz="1100" dirty="0"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1100" dirty="0">
                          <a:latin typeface="ALS Hauss" panose="02000000000000000000" pitchFamily="2" charset="0"/>
                        </a:rPr>
                        <a:t>спринтами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средний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добавить отображение </a:t>
                      </a:r>
                      <a:r>
                        <a:rPr lang="en-GB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capacity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по пользователям/группе пользователей в спринте, планирование спринта будет занимать меньше времени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615408"/>
                  </a:ext>
                </a:extLst>
              </a:tr>
              <a:tr h="37371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LS Hauss" panose="02000000000000000000" pitchFamily="2" charset="0"/>
                        </a:rPr>
                        <a:t>Фильтрация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c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редний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LS Hauss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применять быструю фильтрацию по пользователям с использованием кликов по </a:t>
                      </a:r>
                      <a:r>
                        <a:rPr lang="ru-RU" sz="6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аватару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, то</a:t>
                      </a:r>
                    </a:p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+ не потребуется вызывать каждый раз меню фильтрации,</a:t>
                      </a:r>
                      <a:r>
                        <a:rPr lang="en-GB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результат фильтрации будет удобнее считывать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33144"/>
                  </a:ext>
                </a:extLst>
              </a:tr>
              <a:tr h="373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LS Hauss" panose="02000000000000000000" pitchFamily="2" charset="0"/>
                        </a:rPr>
                        <a:t>Поиск и работа с задачами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низкий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разделять фильтрацию по исполнителю и владельцу, не потребует дополнительных настроек для результатов фильтрации в виде добавления</a:t>
                      </a:r>
                      <a:r>
                        <a:rPr lang="en-GB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сортировок и применения поиска. Скорость получения валидных результатов фильтрации возрастет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659050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S Hauss" panose="02000000000000000000" pitchFamily="2" charset="0"/>
                          <a:cs typeface="Arial"/>
                        </a:rPr>
                        <a:t>Поиск и работа с задачами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высокий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добавить возможность выбора условий фильтрации (все, кроме, содержит, до/после), появится возможность настраивать более гибкую фильтрацию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732821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S Hauss" panose="02000000000000000000" pitchFamily="2" charset="0"/>
                          <a:cs typeface="Arial"/>
                        </a:rPr>
                        <a:t>Поиск и работа с задачами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средний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внести ключ в название задачи, пользователю будет проще проводить сортировку и поиск задач. (проверить обратное - сортировка по столбцу</a:t>
                      </a:r>
                      <a:r>
                        <a:rPr lang="en-GB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задача потеряет смысл).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51386"/>
                  </a:ext>
                </a:extLst>
              </a:tr>
              <a:tr h="485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S Hauss" panose="02000000000000000000" pitchFamily="2" charset="0"/>
                          <a:cs typeface="Arial"/>
                        </a:rPr>
                        <a:t>Поиск и работа с задачами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высокий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добавить возможность видеть в </a:t>
                      </a:r>
                      <a:r>
                        <a:rPr lang="ru-RU" sz="6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бэклоге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запланированные задачи, повысится продуктивность и скорость </a:t>
                      </a:r>
                      <a:r>
                        <a:rPr lang="ru-RU" sz="6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планнинга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спринтов. Протестировать возможные варианты:</a:t>
                      </a:r>
                      <a:r>
                        <a:rPr lang="en-GB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отображение запланированных задач при нажатии на чек-бокс на панели </a:t>
                      </a:r>
                      <a:r>
                        <a:rPr lang="ru-RU" sz="6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бэклога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, отдельная вкладка </a:t>
                      </a:r>
                      <a:r>
                        <a:rPr lang="ru-RU" sz="6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бэклога</a:t>
                      </a:r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 "Запланированные"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631043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S Hauss" panose="02000000000000000000" pitchFamily="2" charset="0"/>
                          <a:cs typeface="Arial"/>
                        </a:rPr>
                        <a:t>Поиск и работа с задачами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высокий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использовать цветовое кодирование названия задачи в соответствии с цветом иконки типа задачи, пользователи будут быстрее отождествлять задачи в списке с их типом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875924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S Hauss" panose="02000000000000000000" pitchFamily="2" charset="0"/>
                          <a:cs typeface="Arial"/>
                        </a:rPr>
                        <a:t>Поиск и работа с задачами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LS Hauss" panose="02000000000000000000" pitchFamily="2" charset="0"/>
                        </a:rPr>
                        <a:t>высокий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LS Hauss" panose="02000000000000000000" pitchFamily="2" charset="0"/>
                        </a:rPr>
                        <a:t>Если убрать текущий статус задачи из списка значений при его изменении, у пользователя не будет возможности ошибочно выбрать тот же статус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113214"/>
                  </a:ext>
                </a:extLst>
              </a:tr>
            </a:tbl>
          </a:graphicData>
        </a:graphic>
      </p:graphicFrame>
      <p:grpSp>
        <p:nvGrpSpPr>
          <p:cNvPr id="3" name="Группа 18">
            <a:extLst>
              <a:ext uri="{FF2B5EF4-FFF2-40B4-BE49-F238E27FC236}">
                <a16:creationId xmlns:a16="http://schemas.microsoft.com/office/drawing/2014/main" id="{D644DC8F-EA6F-BA88-77C0-3949B848D1E9}"/>
              </a:ext>
            </a:extLst>
          </p:cNvPr>
          <p:cNvGrpSpPr/>
          <p:nvPr/>
        </p:nvGrpSpPr>
        <p:grpSpPr>
          <a:xfrm>
            <a:off x="5159896" y="1844825"/>
            <a:ext cx="2027548" cy="4536502"/>
            <a:chOff x="263352" y="1166942"/>
            <a:chExt cx="2027548" cy="4536502"/>
          </a:xfrm>
        </p:grpSpPr>
        <p:sp>
          <p:nvSpPr>
            <p:cNvPr id="5" name="Прямоугольник: скругленные углы 19">
              <a:extLst>
                <a:ext uri="{FF2B5EF4-FFF2-40B4-BE49-F238E27FC236}">
                  <a16:creationId xmlns:a16="http://schemas.microsoft.com/office/drawing/2014/main" id="{5C67A691-7187-BCF9-A649-867234294D54}"/>
                </a:ext>
              </a:extLst>
            </p:cNvPr>
            <p:cNvSpPr/>
            <p:nvPr/>
          </p:nvSpPr>
          <p:spPr>
            <a:xfrm>
              <a:off x="983432" y="1166942"/>
              <a:ext cx="1307468" cy="4536502"/>
            </a:xfrm>
            <a:prstGeom prst="roundRect">
              <a:avLst/>
            </a:prstGeom>
            <a:noFill/>
            <a:ln w="28575">
              <a:solidFill>
                <a:srgbClr val="C93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0">
              <a:extLst>
                <a:ext uri="{FF2B5EF4-FFF2-40B4-BE49-F238E27FC236}">
                  <a16:creationId xmlns:a16="http://schemas.microsoft.com/office/drawing/2014/main" id="{884AA17D-43EF-90CB-E8B6-A6EE144831EB}"/>
                </a:ext>
              </a:extLst>
            </p:cNvPr>
            <p:cNvSpPr/>
            <p:nvPr/>
          </p:nvSpPr>
          <p:spPr>
            <a:xfrm rot="16200000">
              <a:off x="335360" y="3405792"/>
              <a:ext cx="360040" cy="5040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01CBA6-3078-43FB-B090-3ED5036B991F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10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D659416-19EE-4AB7-98D9-15722B0F227F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72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836042"/>
            <a:ext cx="7705378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>
                <a:ea typeface="ALS Hauss Bold"/>
              </a:rPr>
              <a:t>Как работать с гипотезами?</a:t>
            </a:r>
            <a:endParaRPr lang="en-US" sz="3600" dirty="0">
              <a:latin typeface="ALS Hauss Bold"/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2E8AE9C-3F5A-8544-BEB7-AD4BC59C658A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39E921E-744E-7443-A574-C3F15A922E29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FADB0BB-57CA-CF47-BADB-15F87D1F6461}"/>
              </a:ext>
            </a:extLst>
          </p:cNvPr>
          <p:cNvGrpSpPr/>
          <p:nvPr/>
        </p:nvGrpSpPr>
        <p:grpSpPr>
          <a:xfrm>
            <a:off x="767408" y="1704158"/>
            <a:ext cx="10657184" cy="4677170"/>
            <a:chOff x="767408" y="1786812"/>
            <a:chExt cx="10657184" cy="467717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B820A9F-F065-9E41-A364-9ABD1B73F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408" y="1786812"/>
              <a:ext cx="10657184" cy="4677170"/>
            </a:xfrm>
            <a:prstGeom prst="roundRect">
              <a:avLst>
                <a:gd name="adj" fmla="val 2221"/>
              </a:avLst>
            </a:prstGeom>
            <a:effectLst>
              <a:outerShdw blurRad="2540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9EA6C90-004C-9F4F-84A0-B21CA717E141}"/>
                </a:ext>
              </a:extLst>
            </p:cNvPr>
            <p:cNvSpPr/>
            <p:nvPr/>
          </p:nvSpPr>
          <p:spPr>
            <a:xfrm>
              <a:off x="1415480" y="1844824"/>
              <a:ext cx="79208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A790177-05B7-C640-91FC-906D4A13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2458" y="1848070"/>
              <a:ext cx="1368152" cy="20076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95A6443-C87C-4FCE-9B70-478B2E62B3B9}"/>
              </a:ext>
            </a:extLst>
          </p:cNvPr>
          <p:cNvGrpSpPr/>
          <p:nvPr/>
        </p:nvGrpSpPr>
        <p:grpSpPr>
          <a:xfrm>
            <a:off x="10026664" y="3477800"/>
            <a:ext cx="1152128" cy="432049"/>
            <a:chOff x="263352" y="3429000"/>
            <a:chExt cx="1152128" cy="432049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FB82325B-6A6C-4601-BFC8-6352557732A2}"/>
                </a:ext>
              </a:extLst>
            </p:cNvPr>
            <p:cNvSpPr/>
            <p:nvPr/>
          </p:nvSpPr>
          <p:spPr>
            <a:xfrm>
              <a:off x="983432" y="3429000"/>
              <a:ext cx="432048" cy="432049"/>
            </a:xfrm>
            <a:prstGeom prst="roundRect">
              <a:avLst/>
            </a:prstGeom>
            <a:noFill/>
            <a:ln w="28575">
              <a:solidFill>
                <a:srgbClr val="C93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9F0E44CE-F8A5-4083-A9F8-B97ECDCE7216}"/>
                </a:ext>
              </a:extLst>
            </p:cNvPr>
            <p:cNvSpPr/>
            <p:nvPr/>
          </p:nvSpPr>
          <p:spPr>
            <a:xfrm rot="16200000">
              <a:off x="335360" y="3405792"/>
              <a:ext cx="360040" cy="5040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CC1CDD2-1B2B-498B-A544-C71978203097}"/>
              </a:ext>
            </a:extLst>
          </p:cNvPr>
          <p:cNvGrpSpPr/>
          <p:nvPr/>
        </p:nvGrpSpPr>
        <p:grpSpPr>
          <a:xfrm>
            <a:off x="290330" y="3429000"/>
            <a:ext cx="5040560" cy="360040"/>
            <a:chOff x="263352" y="3443032"/>
            <a:chExt cx="5040560" cy="36004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32BE5671-4E13-49C8-9895-402E90CB48BA}"/>
                </a:ext>
              </a:extLst>
            </p:cNvPr>
            <p:cNvSpPr/>
            <p:nvPr/>
          </p:nvSpPr>
          <p:spPr>
            <a:xfrm>
              <a:off x="983432" y="3536359"/>
              <a:ext cx="4320480" cy="173386"/>
            </a:xfrm>
            <a:prstGeom prst="roundRect">
              <a:avLst/>
            </a:prstGeom>
            <a:noFill/>
            <a:ln w="28575">
              <a:solidFill>
                <a:srgbClr val="C93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8525C67A-0878-4600-8351-A7CA956CAF53}"/>
                </a:ext>
              </a:extLst>
            </p:cNvPr>
            <p:cNvSpPr/>
            <p:nvPr/>
          </p:nvSpPr>
          <p:spPr>
            <a:xfrm rot="16200000">
              <a:off x="335360" y="3371024"/>
              <a:ext cx="360040" cy="5040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A95D5FE-797E-4CD2-AE74-D2371A9D28CE}"/>
              </a:ext>
            </a:extLst>
          </p:cNvPr>
          <p:cNvGrpSpPr/>
          <p:nvPr/>
        </p:nvGrpSpPr>
        <p:grpSpPr>
          <a:xfrm>
            <a:off x="290330" y="3594336"/>
            <a:ext cx="5040560" cy="360040"/>
            <a:chOff x="263352" y="3443032"/>
            <a:chExt cx="5040560" cy="36004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0A37A98-6390-422E-AC9D-398FD56F778A}"/>
                </a:ext>
              </a:extLst>
            </p:cNvPr>
            <p:cNvSpPr/>
            <p:nvPr/>
          </p:nvSpPr>
          <p:spPr>
            <a:xfrm>
              <a:off x="983432" y="3536359"/>
              <a:ext cx="4320480" cy="173386"/>
            </a:xfrm>
            <a:prstGeom prst="roundRect">
              <a:avLst/>
            </a:prstGeom>
            <a:noFill/>
            <a:ln w="28575">
              <a:solidFill>
                <a:srgbClr val="C93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: вниз 28">
              <a:extLst>
                <a:ext uri="{FF2B5EF4-FFF2-40B4-BE49-F238E27FC236}">
                  <a16:creationId xmlns:a16="http://schemas.microsoft.com/office/drawing/2014/main" id="{E081E765-3DD4-4932-9C5F-4834DC2F9D04}"/>
                </a:ext>
              </a:extLst>
            </p:cNvPr>
            <p:cNvSpPr/>
            <p:nvPr/>
          </p:nvSpPr>
          <p:spPr>
            <a:xfrm rot="16200000">
              <a:off x="335360" y="3371024"/>
              <a:ext cx="360040" cy="5040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360995D-04AB-4608-8471-0FAEE5F7853E}"/>
              </a:ext>
            </a:extLst>
          </p:cNvPr>
          <p:cNvGrpSpPr/>
          <p:nvPr/>
        </p:nvGrpSpPr>
        <p:grpSpPr>
          <a:xfrm>
            <a:off x="2639616" y="3176971"/>
            <a:ext cx="1513567" cy="360040"/>
            <a:chOff x="263352" y="3443032"/>
            <a:chExt cx="1513567" cy="360040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5061090F-D0CC-4CE4-AD42-D44516A57393}"/>
                </a:ext>
              </a:extLst>
            </p:cNvPr>
            <p:cNvSpPr/>
            <p:nvPr/>
          </p:nvSpPr>
          <p:spPr>
            <a:xfrm>
              <a:off x="983432" y="3500355"/>
              <a:ext cx="793487" cy="209390"/>
            </a:xfrm>
            <a:prstGeom prst="roundRect">
              <a:avLst/>
            </a:prstGeom>
            <a:noFill/>
            <a:ln w="28575">
              <a:solidFill>
                <a:srgbClr val="C93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: вниз 31">
              <a:extLst>
                <a:ext uri="{FF2B5EF4-FFF2-40B4-BE49-F238E27FC236}">
                  <a16:creationId xmlns:a16="http://schemas.microsoft.com/office/drawing/2014/main" id="{B760BF87-7928-4C30-B0E8-9AD047344789}"/>
                </a:ext>
              </a:extLst>
            </p:cNvPr>
            <p:cNvSpPr/>
            <p:nvPr/>
          </p:nvSpPr>
          <p:spPr>
            <a:xfrm rot="16200000">
              <a:off x="335360" y="3371024"/>
              <a:ext cx="360040" cy="5040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A9A1AE8-7ED9-432D-A77D-B9B94FA8B1CD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11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465B767-053E-42AE-AD0D-4FC77BABEDA1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077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1657CFC-7C4D-6B43-ACDA-DFA0CD989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473" y="1556792"/>
            <a:ext cx="5184574" cy="484753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>
                <a:ea typeface="ALS Hauss Bold"/>
              </a:rPr>
              <a:t>Гипотезы с прошлых</a:t>
            </a:r>
            <a:r>
              <a:rPr lang="en-GB" sz="3600" dirty="0">
                <a:ea typeface="ALS Hauss Bold"/>
              </a:rPr>
              <a:t> </a:t>
            </a:r>
            <a:r>
              <a:rPr lang="ru-RU" sz="3600" dirty="0">
                <a:ea typeface="ALS Hauss Bold"/>
              </a:rPr>
              <a:t>исследований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2E8AE9C-3F5A-8544-BEB7-AD4BC59C658A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39E921E-744E-7443-A574-C3F15A922E29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62A5AB-AE59-4FD3-87EE-49950C1C871F}"/>
              </a:ext>
            </a:extLst>
          </p:cNvPr>
          <p:cNvGrpSpPr/>
          <p:nvPr/>
        </p:nvGrpSpPr>
        <p:grpSpPr>
          <a:xfrm>
            <a:off x="7937352" y="2725140"/>
            <a:ext cx="3631256" cy="2864100"/>
            <a:chOff x="7937352" y="2725140"/>
            <a:chExt cx="3631256" cy="2864100"/>
          </a:xfrm>
        </p:grpSpPr>
        <p:sp>
          <p:nvSpPr>
            <p:cNvPr id="21" name="Text 9">
              <a:extLst>
                <a:ext uri="{FF2B5EF4-FFF2-40B4-BE49-F238E27FC236}">
                  <a16:creationId xmlns:a16="http://schemas.microsoft.com/office/drawing/2014/main" id="{4ECCF40C-19A6-F442-AE81-83F2D48B3EE8}"/>
                </a:ext>
              </a:extLst>
            </p:cNvPr>
            <p:cNvSpPr/>
            <p:nvPr/>
          </p:nvSpPr>
          <p:spPr>
            <a:xfrm>
              <a:off x="8009360" y="2725140"/>
              <a:ext cx="3559248" cy="4968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800"/>
                </a:lnSpc>
              </a:pPr>
              <a:r>
                <a:rPr lang="ru-RU" sz="2000" b="1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Макрос </a:t>
              </a:r>
              <a:r>
                <a:rPr lang="en-GB" sz="2000" b="1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Include</a:t>
              </a:r>
            </a:p>
          </p:txBody>
        </p:sp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AD32E2AF-EC4B-C143-A570-5FE90A5FDA82}"/>
                </a:ext>
              </a:extLst>
            </p:cNvPr>
            <p:cNvSpPr/>
            <p:nvPr/>
          </p:nvSpPr>
          <p:spPr>
            <a:xfrm>
              <a:off x="7937352" y="3157188"/>
              <a:ext cx="2952328" cy="64807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LS Hauss" panose="02000000000000000000" pitchFamily="2" charset="0"/>
                </a:rPr>
                <a:t>         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LS Hauss" panose="02000000000000000000" pitchFamily="2" charset="0"/>
                </a:rPr>
                <a:t>Вложенная статья</a:t>
              </a:r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F50C8FE7-C58C-C44D-ACF7-5F658EC6EB98}"/>
                </a:ext>
              </a:extLst>
            </p:cNvPr>
            <p:cNvSpPr/>
            <p:nvPr/>
          </p:nvSpPr>
          <p:spPr>
            <a:xfrm>
              <a:off x="7937352" y="3949276"/>
              <a:ext cx="2952328" cy="64807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LS Hauss" panose="02000000000000000000" pitchFamily="2" charset="0"/>
                </a:rPr>
                <a:t>         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LS Hauss" panose="02000000000000000000" pitchFamily="2" charset="0"/>
                </a:rPr>
                <a:t>Прикрепленная статья</a:t>
              </a:r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F8A104AA-9C3D-1544-BAEF-55AC3846595D}"/>
                </a:ext>
              </a:extLst>
            </p:cNvPr>
            <p:cNvSpPr/>
            <p:nvPr/>
          </p:nvSpPr>
          <p:spPr>
            <a:xfrm>
              <a:off x="7937352" y="4941168"/>
              <a:ext cx="2952328" cy="648072"/>
            </a:xfrm>
            <a:prstGeom prst="roundRect">
              <a:avLst/>
            </a:prstGeom>
            <a:noFill/>
            <a:ln>
              <a:solidFill>
                <a:srgbClr val="715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en-GB" sz="16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         </a:t>
              </a:r>
              <a:r>
                <a:rPr lang="ru-RU" sz="16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Включенная статья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2EDEEB7-DFEA-2947-BEDB-052AE1B6F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45400" y="3319224"/>
              <a:ext cx="324000" cy="324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F64062C-FF4F-F446-9459-AA9A9D2D1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45400" y="4111312"/>
              <a:ext cx="324000" cy="32400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5CD431F-6DFC-9349-8577-4949F245B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45400" y="5103204"/>
              <a:ext cx="324000" cy="324000"/>
            </a:xfrm>
            <a:prstGeom prst="rect">
              <a:avLst/>
            </a:prstGeom>
          </p:spPr>
        </p:pic>
      </p:grpSp>
      <p:sp>
        <p:nvSpPr>
          <p:cNvPr id="30" name="Text 0">
            <a:extLst>
              <a:ext uri="{FF2B5EF4-FFF2-40B4-BE49-F238E27FC236}">
                <a16:creationId xmlns:a16="http://schemas.microsoft.com/office/drawing/2014/main" id="{AF3B036D-04DE-FA46-8839-670129042D9B}"/>
              </a:ext>
            </a:extLst>
          </p:cNvPr>
          <p:cNvSpPr/>
          <p:nvPr/>
        </p:nvSpPr>
        <p:spPr>
          <a:xfrm>
            <a:off x="839416" y="2636912"/>
            <a:ext cx="5786708" cy="974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endParaRPr lang="en-US" sz="3300" b="1" dirty="0">
              <a:latin typeface="ALS Hauss Bold"/>
              <a:ea typeface="ALS Hauss Bold"/>
            </a:endParaRPr>
          </a:p>
        </p:txBody>
      </p:sp>
      <p:sp>
        <p:nvSpPr>
          <p:cNvPr id="31" name="Text 14">
            <a:extLst>
              <a:ext uri="{FF2B5EF4-FFF2-40B4-BE49-F238E27FC236}">
                <a16:creationId xmlns:a16="http://schemas.microsoft.com/office/drawing/2014/main" id="{EF7D3E0B-047C-B049-98FB-6BB8E8790451}"/>
              </a:ext>
            </a:extLst>
          </p:cNvPr>
          <p:cNvSpPr/>
          <p:nvPr/>
        </p:nvSpPr>
        <p:spPr>
          <a:xfrm>
            <a:off x="4889882" y="6415234"/>
            <a:ext cx="1085850" cy="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>
            <a:lvl1pPr algn="l"/>
          </a:lstStyle>
          <a:p>
            <a:pPr algn="l"/>
            <a:endParaRPr lang="en-US" sz="4400" dirty="0"/>
          </a:p>
        </p:txBody>
      </p:sp>
      <p:sp>
        <p:nvSpPr>
          <p:cNvPr id="32" name="Text 20">
            <a:extLst>
              <a:ext uri="{FF2B5EF4-FFF2-40B4-BE49-F238E27FC236}">
                <a16:creationId xmlns:a16="http://schemas.microsoft.com/office/drawing/2014/main" id="{CA55203F-A861-E24A-847A-2C5838ECE661}"/>
              </a:ext>
            </a:extLst>
          </p:cNvPr>
          <p:cNvSpPr/>
          <p:nvPr/>
        </p:nvSpPr>
        <p:spPr>
          <a:xfrm>
            <a:off x="3459492" y="5418614"/>
            <a:ext cx="1085850" cy="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4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C4AB5FD-4B88-894F-9FF3-372DD62F40BE}"/>
              </a:ext>
            </a:extLst>
          </p:cNvPr>
          <p:cNvSpPr/>
          <p:nvPr/>
        </p:nvSpPr>
        <p:spPr>
          <a:xfrm>
            <a:off x="3172741" y="3961537"/>
            <a:ext cx="1483099" cy="763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Aft>
                <a:spcPct val="35000"/>
              </a:spcAft>
            </a:pPr>
            <a:r>
              <a:rPr lang="ru-RU" sz="2400" b="1" kern="1200" dirty="0">
                <a:solidFill>
                  <a:schemeClr val="bg1"/>
                </a:solidFill>
                <a:latin typeface="ALS Hauss" panose="02000000000000000000" pitchFamily="2" charset="0"/>
              </a:rPr>
              <a:t>Новая</a:t>
            </a:r>
            <a:br>
              <a:rPr lang="ru-RU" sz="2400" b="1" kern="1200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sz="2400" b="1" kern="1200" dirty="0">
                <a:solidFill>
                  <a:schemeClr val="bg1"/>
                </a:solidFill>
                <a:latin typeface="ALS Hauss" panose="02000000000000000000" pitchFamily="2" charset="0"/>
              </a:rPr>
              <a:t>гипотеза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67F4769-D68E-8344-9104-6D0CEF6B2088}"/>
              </a:ext>
            </a:extLst>
          </p:cNvPr>
          <p:cNvSpPr/>
          <p:nvPr/>
        </p:nvSpPr>
        <p:spPr>
          <a:xfrm>
            <a:off x="1659315" y="4914887"/>
            <a:ext cx="1630575" cy="595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822450">
              <a:lnSpc>
                <a:spcPct val="90000"/>
              </a:lnSpc>
              <a:spcAft>
                <a:spcPct val="35000"/>
              </a:spcAft>
            </a:pPr>
            <a:r>
              <a:rPr lang="ru-RU" kern="1200" dirty="0">
                <a:latin typeface="ALS Hauss Medium" panose="02000000000000000000" pitchFamily="2" charset="0"/>
              </a:rPr>
              <a:t>Ошибки</a:t>
            </a:r>
            <a:br>
              <a:rPr lang="ru-RU" kern="1200" dirty="0">
                <a:latin typeface="ALS Hauss Medium" panose="02000000000000000000" pitchFamily="2" charset="0"/>
              </a:rPr>
            </a:br>
            <a:r>
              <a:rPr lang="ru-RU" kern="1200" dirty="0">
                <a:latin typeface="ALS Hauss Medium" panose="02000000000000000000" pitchFamily="2" charset="0"/>
              </a:rPr>
              <a:t>в подготовке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D8C6ADF-7261-D94F-904A-09C18B830092}"/>
              </a:ext>
            </a:extLst>
          </p:cNvPr>
          <p:cNvSpPr/>
          <p:nvPr/>
        </p:nvSpPr>
        <p:spPr>
          <a:xfrm>
            <a:off x="3048268" y="2394607"/>
            <a:ext cx="1694696" cy="595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822450">
              <a:lnSpc>
                <a:spcPct val="90000"/>
              </a:lnSpc>
              <a:spcAft>
                <a:spcPct val="35000"/>
              </a:spcAft>
            </a:pPr>
            <a:r>
              <a:rPr lang="ru-RU" kern="1200" dirty="0">
                <a:latin typeface="ALS Hauss Medium" panose="02000000000000000000" pitchFamily="2" charset="0"/>
              </a:rPr>
              <a:t>Ошибки</a:t>
            </a:r>
            <a:br>
              <a:rPr lang="ru-RU" kern="1200" dirty="0">
                <a:latin typeface="ALS Hauss Medium" panose="02000000000000000000" pitchFamily="2" charset="0"/>
              </a:rPr>
            </a:br>
            <a:r>
              <a:rPr lang="ru-RU" kern="1200" dirty="0">
                <a:latin typeface="ALS Hauss Medium" panose="02000000000000000000" pitchFamily="2" charset="0"/>
              </a:rPr>
              <a:t>в проведении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DA60310-D9B5-9D48-8859-20BB2C5B92B7}"/>
              </a:ext>
            </a:extLst>
          </p:cNvPr>
          <p:cNvSpPr/>
          <p:nvPr/>
        </p:nvSpPr>
        <p:spPr>
          <a:xfrm>
            <a:off x="4827667" y="4986895"/>
            <a:ext cx="1159293" cy="346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822450">
              <a:lnSpc>
                <a:spcPct val="90000"/>
              </a:lnSpc>
              <a:spcAft>
                <a:spcPct val="35000"/>
              </a:spcAft>
            </a:pPr>
            <a:r>
              <a:rPr lang="ru-RU" kern="1200" dirty="0" err="1">
                <a:latin typeface="ALS Hauss Medium" panose="02000000000000000000" pitchFamily="2" charset="0"/>
              </a:rPr>
              <a:t>Инсайты</a:t>
            </a:r>
            <a:endParaRPr lang="ru-RU" kern="1200" dirty="0">
              <a:latin typeface="ALS Hauss Medium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A3B9C4-010D-41CF-8D59-B811C93DFFC4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12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97608D0-469C-478C-874B-C80F3D0CEBD1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41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3600" dirty="0">
                <a:ea typeface="ALS Hauss Bold"/>
              </a:rPr>
              <a:t>Работаем с аудиторией: </a:t>
            </a:r>
            <a:br>
              <a:rPr lang="ru-RU" sz="3600" dirty="0">
                <a:ea typeface="ALS Hauss Bold"/>
              </a:rPr>
            </a:br>
            <a:r>
              <a:rPr lang="ru-RU" sz="3600" dirty="0">
                <a:ea typeface="ALS Hauss Bold"/>
              </a:rPr>
              <a:t>о чем важно помнить?</a:t>
            </a:r>
          </a:p>
          <a:p>
            <a:pPr>
              <a:lnSpc>
                <a:spcPts val="3600"/>
              </a:lnSpc>
            </a:pPr>
            <a:endParaRPr lang="ru-RU" sz="3600" dirty="0"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2E8AE9C-3F5A-8544-BEB7-AD4BC59C658A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39E921E-744E-7443-A574-C3F15A922E29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6CCE639F-A093-9641-BE99-4AD941F9F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914260"/>
              </p:ext>
            </p:extLst>
          </p:nvPr>
        </p:nvGraphicFramePr>
        <p:xfrm>
          <a:off x="5807968" y="1969676"/>
          <a:ext cx="6120680" cy="40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F85F31-8E1F-2742-ACBB-CA4E2CED3B64}"/>
              </a:ext>
            </a:extLst>
          </p:cNvPr>
          <p:cNvSpPr/>
          <p:nvPr/>
        </p:nvSpPr>
        <p:spPr>
          <a:xfrm>
            <a:off x="8112224" y="3985900"/>
            <a:ext cx="161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latin typeface="ALS Hauss" panose="02000000000000000000" pitchFamily="2" charset="0"/>
              </a:rPr>
              <a:t>Активности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74AFD98-10C0-7046-B5C7-DCA0A470E177}"/>
              </a:ext>
            </a:extLst>
          </p:cNvPr>
          <p:cNvSpPr/>
          <p:nvPr/>
        </p:nvSpPr>
        <p:spPr>
          <a:xfrm>
            <a:off x="6384032" y="2636912"/>
            <a:ext cx="255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Поддержка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аудитории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F0921D6-193A-A347-B79C-FA061BC287B3}"/>
              </a:ext>
            </a:extLst>
          </p:cNvPr>
          <p:cNvSpPr/>
          <p:nvPr/>
        </p:nvSpPr>
        <p:spPr>
          <a:xfrm>
            <a:off x="6600056" y="5589240"/>
            <a:ext cx="255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Проведение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исследований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4C6BA31-9C91-594B-8EC4-EE4A44ACEFD0}"/>
              </a:ext>
            </a:extLst>
          </p:cNvPr>
          <p:cNvSpPr/>
          <p:nvPr/>
        </p:nvSpPr>
        <p:spPr>
          <a:xfrm>
            <a:off x="10272464" y="5373216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Погружение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/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Онбординг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LS Hauss" panose="02000000000000000000" pitchFamily="2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9AB234A-A2BB-4144-9C73-3AC6E70CC048}"/>
              </a:ext>
            </a:extLst>
          </p:cNvPr>
          <p:cNvSpPr/>
          <p:nvPr/>
        </p:nvSpPr>
        <p:spPr>
          <a:xfrm>
            <a:off x="10272464" y="2689756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Поиск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и привлечение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922064-1749-4836-A6C5-72DB6B9CDC90}"/>
              </a:ext>
            </a:extLst>
          </p:cNvPr>
          <p:cNvGrpSpPr/>
          <p:nvPr/>
        </p:nvGrpSpPr>
        <p:grpSpPr>
          <a:xfrm>
            <a:off x="623392" y="2028675"/>
            <a:ext cx="5256585" cy="1940757"/>
            <a:chOff x="623392" y="2028675"/>
            <a:chExt cx="5256585" cy="1940757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73C0840E-1C6A-C748-AC41-BF5DAD5E4D41}"/>
                </a:ext>
              </a:extLst>
            </p:cNvPr>
            <p:cNvSpPr/>
            <p:nvPr/>
          </p:nvSpPr>
          <p:spPr>
            <a:xfrm>
              <a:off x="1055440" y="2062304"/>
              <a:ext cx="25533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latin typeface="ALS Hauss" panose="02000000000000000000" pitchFamily="2" charset="0"/>
                </a:rPr>
                <a:t>Плавное погружение</a:t>
              </a:r>
            </a:p>
          </p:txBody>
        </p:sp>
        <p:sp>
          <p:nvSpPr>
            <p:cNvPr id="47" name="Скругленный прямоугольник 46">
              <a:extLst>
                <a:ext uri="{FF2B5EF4-FFF2-40B4-BE49-F238E27FC236}">
                  <a16:creationId xmlns:a16="http://schemas.microsoft.com/office/drawing/2014/main" id="{8A3F1720-22C7-7E46-A179-E211EA8F5989}"/>
                </a:ext>
              </a:extLst>
            </p:cNvPr>
            <p:cNvSpPr/>
            <p:nvPr/>
          </p:nvSpPr>
          <p:spPr>
            <a:xfrm>
              <a:off x="623392" y="2585515"/>
              <a:ext cx="2464274" cy="648072"/>
            </a:xfrm>
            <a:prstGeom prst="roundRect">
              <a:avLst/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Предварительная работа</a:t>
              </a:r>
              <a:b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</a:b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с аудиторией</a:t>
              </a:r>
            </a:p>
          </p:txBody>
        </p:sp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AC2498DC-0F72-AD49-BBC0-EC21E75296EE}"/>
                </a:ext>
              </a:extLst>
            </p:cNvPr>
            <p:cNvSpPr/>
            <p:nvPr/>
          </p:nvSpPr>
          <p:spPr>
            <a:xfrm>
              <a:off x="3180337" y="2589040"/>
              <a:ext cx="2699640" cy="648072"/>
            </a:xfrm>
            <a:prstGeom prst="roundRect">
              <a:avLst/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Проводим погружающее</a:t>
              </a:r>
              <a:br>
                <a:rPr lang="en-GB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</a:b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в продукт </a:t>
              </a:r>
            </a:p>
          </p:txBody>
        </p:sp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623A21A4-9470-A344-9BD9-186CABA4669C}"/>
                </a:ext>
              </a:extLst>
            </p:cNvPr>
            <p:cNvSpPr/>
            <p:nvPr/>
          </p:nvSpPr>
          <p:spPr>
            <a:xfrm>
              <a:off x="623392" y="3321360"/>
              <a:ext cx="2464274" cy="648072"/>
            </a:xfrm>
            <a:prstGeom prst="roundRect">
              <a:avLst/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Проверяем лояльность</a:t>
              </a:r>
              <a:br>
                <a:rPr lang="en-GB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</a:b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и степень вовлеченности</a:t>
              </a: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F6C97D08-6B79-9145-8D25-62604461A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5400" y="2028675"/>
              <a:ext cx="360040" cy="360040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067124A-DC9D-4E32-9D63-369600078B98}"/>
              </a:ext>
            </a:extLst>
          </p:cNvPr>
          <p:cNvGrpSpPr/>
          <p:nvPr/>
        </p:nvGrpSpPr>
        <p:grpSpPr>
          <a:xfrm>
            <a:off x="623392" y="4286498"/>
            <a:ext cx="5256585" cy="1950814"/>
            <a:chOff x="623392" y="4286498"/>
            <a:chExt cx="5256585" cy="1950814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A7868B9B-9575-0646-831E-C47FDF9001AF}"/>
                </a:ext>
              </a:extLst>
            </p:cNvPr>
            <p:cNvSpPr/>
            <p:nvPr/>
          </p:nvSpPr>
          <p:spPr>
            <a:xfrm>
              <a:off x="1055440" y="4286498"/>
              <a:ext cx="36724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latin typeface="ALS Hauss" panose="02000000000000000000" pitchFamily="2" charset="0"/>
                </a:rPr>
                <a:t>Как удержать аудиторию?</a:t>
              </a:r>
            </a:p>
          </p:txBody>
        </p:sp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3C545634-6038-5342-A298-8BCAF2523526}"/>
                </a:ext>
              </a:extLst>
            </p:cNvPr>
            <p:cNvSpPr/>
            <p:nvPr/>
          </p:nvSpPr>
          <p:spPr>
            <a:xfrm>
              <a:off x="623392" y="4870481"/>
              <a:ext cx="2464274" cy="648072"/>
            </a:xfrm>
            <a:prstGeom prst="roundRect">
              <a:avLst/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Регулярные </a:t>
              </a:r>
              <a:br>
                <a:rPr lang="en-GB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</a:b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активности</a:t>
              </a: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0DE5443D-EEE8-8041-9717-2A56840158CF}"/>
                </a:ext>
              </a:extLst>
            </p:cNvPr>
            <p:cNvSpPr/>
            <p:nvPr/>
          </p:nvSpPr>
          <p:spPr>
            <a:xfrm>
              <a:off x="3180337" y="4874006"/>
              <a:ext cx="2699640" cy="648072"/>
            </a:xfrm>
            <a:prstGeom prst="roundRect">
              <a:avLst/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Даем и запрашиваем </a:t>
              </a:r>
              <a:r>
                <a:rPr lang="en-GB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feedback </a:t>
              </a:r>
              <a:br>
                <a:rPr lang="en-GB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</a:b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по каждому исследованию</a:t>
              </a:r>
            </a:p>
          </p:txBody>
        </p:sp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32B9FE83-9182-5647-97DA-078746CB930F}"/>
                </a:ext>
              </a:extLst>
            </p:cNvPr>
            <p:cNvSpPr/>
            <p:nvPr/>
          </p:nvSpPr>
          <p:spPr>
            <a:xfrm>
              <a:off x="623392" y="5585715"/>
              <a:ext cx="2464274" cy="648072"/>
            </a:xfrm>
            <a:prstGeom prst="roundRect">
              <a:avLst/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Разнообразие</a:t>
              </a:r>
              <a:br>
                <a:rPr lang="en-GB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</a:b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в подходах и методах</a:t>
              </a:r>
            </a:p>
          </p:txBody>
        </p:sp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6D41E976-8C7D-914B-ADDF-2BDA3C2523BB}"/>
                </a:ext>
              </a:extLst>
            </p:cNvPr>
            <p:cNvSpPr/>
            <p:nvPr/>
          </p:nvSpPr>
          <p:spPr>
            <a:xfrm>
              <a:off x="3180337" y="5589240"/>
              <a:ext cx="2699640" cy="648072"/>
            </a:xfrm>
            <a:prstGeom prst="roundRect">
              <a:avLst/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ALS Hauss" panose="02000000000000000000" pitchFamily="2" charset="0"/>
                </a:rPr>
                <a:t>Не даем скучать и не мучаем длинными опросами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8A20E4D2-FB94-3649-B34C-93BA0288C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5400" y="4297742"/>
              <a:ext cx="0" cy="0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66E48BFD-56F7-CC40-939C-F822351B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5433" y="4292964"/>
              <a:ext cx="356400" cy="356400"/>
            </a:xfrm>
            <a:prstGeom prst="rect">
              <a:avLst/>
            </a:prstGeom>
          </p:spPr>
        </p:pic>
      </p:grp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E96A9DC5-8E3D-0849-A226-2EB264D389AF}"/>
              </a:ext>
            </a:extLst>
          </p:cNvPr>
          <p:cNvCxnSpPr>
            <a:cxnSpLocks/>
          </p:cNvCxnSpPr>
          <p:nvPr/>
        </p:nvCxnSpPr>
        <p:spPr>
          <a:xfrm flipV="1">
            <a:off x="10272464" y="3356992"/>
            <a:ext cx="288032" cy="216024"/>
          </a:xfrm>
          <a:prstGeom prst="line">
            <a:avLst/>
          </a:prstGeom>
          <a:ln>
            <a:solidFill>
              <a:srgbClr val="15C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B89DA238-0370-E14F-9E5C-DD3133109042}"/>
              </a:ext>
            </a:extLst>
          </p:cNvPr>
          <p:cNvCxnSpPr>
            <a:cxnSpLocks/>
          </p:cNvCxnSpPr>
          <p:nvPr/>
        </p:nvCxnSpPr>
        <p:spPr>
          <a:xfrm flipH="1" flipV="1">
            <a:off x="10128448" y="5085184"/>
            <a:ext cx="236724" cy="185525"/>
          </a:xfrm>
          <a:prstGeom prst="line">
            <a:avLst/>
          </a:prstGeom>
          <a:ln>
            <a:solidFill>
              <a:srgbClr val="F87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A0B1EFB-FC59-D548-877F-EDF905E727DB}"/>
              </a:ext>
            </a:extLst>
          </p:cNvPr>
          <p:cNvCxnSpPr>
            <a:cxnSpLocks/>
          </p:cNvCxnSpPr>
          <p:nvPr/>
        </p:nvCxnSpPr>
        <p:spPr>
          <a:xfrm flipV="1">
            <a:off x="7608092" y="5296150"/>
            <a:ext cx="288032" cy="216024"/>
          </a:xfrm>
          <a:prstGeom prst="line">
            <a:avLst/>
          </a:prstGeom>
          <a:ln>
            <a:solidFill>
              <a:srgbClr val="A67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D1EFBE6F-DF17-FC47-A40A-507203C2CBDA}"/>
              </a:ext>
            </a:extLst>
          </p:cNvPr>
          <p:cNvCxnSpPr>
            <a:cxnSpLocks/>
          </p:cNvCxnSpPr>
          <p:nvPr/>
        </p:nvCxnSpPr>
        <p:spPr>
          <a:xfrm flipH="1" flipV="1">
            <a:off x="7590199" y="2941073"/>
            <a:ext cx="236724" cy="185525"/>
          </a:xfrm>
          <a:prstGeom prst="line">
            <a:avLst/>
          </a:prstGeom>
          <a:ln>
            <a:solidFill>
              <a:srgbClr val="5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1A1010-7F3D-4304-BF27-2A78A066BB0B}"/>
              </a:ext>
            </a:extLst>
          </p:cNvPr>
          <p:cNvSpPr txBox="1"/>
          <p:nvPr/>
        </p:nvSpPr>
        <p:spPr>
          <a:xfrm>
            <a:off x="11136560" y="260648"/>
            <a:ext cx="5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13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F28A82C-3A8C-49D4-9418-020E1BC3A511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88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0334F6B-8061-CF47-95F8-70832D86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700808"/>
            <a:ext cx="6549314" cy="4860997"/>
          </a:xfrm>
          <a:prstGeom prst="roundRect">
            <a:avLst>
              <a:gd name="adj" fmla="val 6037"/>
            </a:avLst>
          </a:prstGeom>
          <a:effectLst>
            <a:outerShdw blurRad="2286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</p:pic>
      <p:pic>
        <p:nvPicPr>
          <p:cNvPr id="30" name="Image 3" descr="preencoded.png">
            <a:extLst>
              <a:ext uri="{FF2B5EF4-FFF2-40B4-BE49-F238E27FC236}">
                <a16:creationId xmlns:a16="http://schemas.microsoft.com/office/drawing/2014/main" id="{ECEE9412-B577-F443-941A-111F53DB2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78" t="366" r="37700" b="-366"/>
          <a:stretch/>
        </p:blipFill>
        <p:spPr>
          <a:xfrm flipH="1">
            <a:off x="4517" y="-144073"/>
            <a:ext cx="3863752" cy="645339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>
                <a:solidFill>
                  <a:srgbClr val="000000"/>
                </a:solidFill>
                <a:ea typeface="ALS Hauss Bold" pitchFamily="34" charset="-122"/>
              </a:rPr>
              <a:t>Как готовиться перед стартом?</a:t>
            </a:r>
            <a:endParaRPr lang="en-US" sz="3600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2E8AE9C-3F5A-8544-BEB7-AD4BC59C658A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39E921E-744E-7443-A574-C3F15A922E29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2E1F5E9-8106-F74B-8D86-4E084B06744B}"/>
              </a:ext>
            </a:extLst>
          </p:cNvPr>
          <p:cNvSpPr/>
          <p:nvPr/>
        </p:nvSpPr>
        <p:spPr>
          <a:xfrm>
            <a:off x="551384" y="2852936"/>
            <a:ext cx="3024336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spcAft>
                <a:spcPts val="14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Формы опроса</a:t>
            </a:r>
          </a:p>
          <a:p>
            <a:pPr marL="177750" indent="-177750">
              <a:spcAft>
                <a:spcPts val="14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Вопросы для интервью</a:t>
            </a:r>
          </a:p>
          <a:p>
            <a:pPr marL="177750" indent="-177750">
              <a:spcAft>
                <a:spcPts val="14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Инструкции к интерактивным элементам</a:t>
            </a:r>
          </a:p>
          <a:p>
            <a:pPr marL="177750" indent="-177750">
              <a:spcAft>
                <a:spcPts val="14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Приглашение </a:t>
            </a:r>
            <a:b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на исследование</a:t>
            </a:r>
          </a:p>
          <a:p>
            <a:pPr marL="177750" indent="-177750">
              <a:spcAft>
                <a:spcPts val="14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Тестовый прогон </a:t>
            </a:r>
            <a:b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для прототипов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98B695F-764D-6643-BDBA-C2A120BFC746}"/>
              </a:ext>
            </a:extLst>
          </p:cNvPr>
          <p:cNvSpPr/>
          <p:nvPr/>
        </p:nvSpPr>
        <p:spPr>
          <a:xfrm>
            <a:off x="551384" y="2060848"/>
            <a:ext cx="255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Готовим и проверяем все материалы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FE837-54E6-46D6-BC5C-BEF23E0259B5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14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24F7907-D999-4224-86DA-CD739AB440AD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889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588ACD67-6864-474F-8186-CFD808CA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12192000" cy="5629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E5DE61-DF5F-D246-9657-E01FF5804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9536" y="2132856"/>
            <a:ext cx="8256240" cy="304763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10297665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dirty="0">
                <a:ea typeface="ALS Hauss Bold"/>
              </a:rPr>
              <a:t>Как выглядит процесс </a:t>
            </a:r>
            <a:r>
              <a:rPr lang="en-US" dirty="0">
                <a:ea typeface="ALS Hauss Bold"/>
              </a:rPr>
              <a:t>UX</a:t>
            </a:r>
            <a:r>
              <a:rPr lang="ru-RU" dirty="0">
                <a:ea typeface="ALS Hauss Bold"/>
              </a:rPr>
              <a:t>-исследований?</a:t>
            </a:r>
            <a:endParaRPr lang="en-US" dirty="0">
              <a:latin typeface="ALS Hauss Bold"/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AE3FC3-FF13-8043-B5E0-D4B584093B4A}"/>
              </a:ext>
            </a:extLst>
          </p:cNvPr>
          <p:cNvSpPr/>
          <p:nvPr/>
        </p:nvSpPr>
        <p:spPr>
          <a:xfrm>
            <a:off x="2618865" y="3456618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LS Hauss" panose="02000000000000000000" pitchFamily="2" charset="0"/>
              </a:rPr>
              <a:t>Подготовка</a:t>
            </a:r>
            <a:endParaRPr lang="en-RU" sz="2000" b="1" dirty="0">
              <a:latin typeface="ALS Hauss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8E088E-CF0C-7D48-9907-F56BB5463F5E}"/>
              </a:ext>
            </a:extLst>
          </p:cNvPr>
          <p:cNvSpPr/>
          <p:nvPr/>
        </p:nvSpPr>
        <p:spPr>
          <a:xfrm>
            <a:off x="5231904" y="3456618"/>
            <a:ext cx="167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LS Hauss" panose="02000000000000000000" pitchFamily="2" charset="0"/>
              </a:rPr>
              <a:t>Проведение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01D4E1-8377-D54E-B1AC-8C9EF2922B59}"/>
              </a:ext>
            </a:extLst>
          </p:cNvPr>
          <p:cNvSpPr/>
          <p:nvPr/>
        </p:nvSpPr>
        <p:spPr>
          <a:xfrm>
            <a:off x="7847856" y="3302730"/>
            <a:ext cx="167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LS Hauss" panose="02000000000000000000" pitchFamily="2" charset="0"/>
              </a:rPr>
              <a:t>Анализ</a:t>
            </a:r>
            <a:br>
              <a:rPr lang="en-GB" sz="2000" b="1" dirty="0">
                <a:latin typeface="ALS Hauss" panose="02000000000000000000" pitchFamily="2" charset="0"/>
              </a:rPr>
            </a:br>
            <a:r>
              <a:rPr lang="ru-RU" sz="2000" b="1" dirty="0">
                <a:latin typeface="ALS Hauss" panose="02000000000000000000" pitchFamily="2" charset="0"/>
              </a:rPr>
              <a:t>результатов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F2F8199-9A5F-2F43-AB32-117E9CB3EB5D}"/>
              </a:ext>
            </a:extLst>
          </p:cNvPr>
          <p:cNvSpPr>
            <a:spLocks noChangeAspect="1"/>
          </p:cNvSpPr>
          <p:nvPr/>
        </p:nvSpPr>
        <p:spPr>
          <a:xfrm>
            <a:off x="2171608" y="3429000"/>
            <a:ext cx="396000" cy="3960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E012C1D-2FF1-E441-B534-AF18D3157539}"/>
              </a:ext>
            </a:extLst>
          </p:cNvPr>
          <p:cNvSpPr>
            <a:spLocks noChangeAspect="1"/>
          </p:cNvSpPr>
          <p:nvPr/>
        </p:nvSpPr>
        <p:spPr>
          <a:xfrm>
            <a:off x="4787560" y="3429000"/>
            <a:ext cx="396000" cy="3960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348823B-2E4F-A740-B570-6C1D80590E28}"/>
              </a:ext>
            </a:extLst>
          </p:cNvPr>
          <p:cNvSpPr>
            <a:spLocks noChangeAspect="1"/>
          </p:cNvSpPr>
          <p:nvPr/>
        </p:nvSpPr>
        <p:spPr>
          <a:xfrm>
            <a:off x="7379848" y="3429000"/>
            <a:ext cx="396000" cy="3960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B39A7-CEB8-414F-BCBA-1CF76B847F9C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15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ED525B3-4AD7-45FF-936C-39F718AEC3FB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383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52317A38-0D94-2049-827F-9AA2A0ED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12192000" cy="56292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FB14E74-2AD7-41E2-985C-6CF1346DCF7E}"/>
              </a:ext>
            </a:extLst>
          </p:cNvPr>
          <p:cNvGrpSpPr/>
          <p:nvPr/>
        </p:nvGrpSpPr>
        <p:grpSpPr>
          <a:xfrm>
            <a:off x="837227" y="3573016"/>
            <a:ext cx="1366079" cy="1006371"/>
            <a:chOff x="837227" y="3573016"/>
            <a:chExt cx="1366079" cy="1006371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780341E3-B148-B547-AB0B-65AB69860680}"/>
                </a:ext>
              </a:extLst>
            </p:cNvPr>
            <p:cNvCxnSpPr/>
            <p:nvPr/>
          </p:nvCxnSpPr>
          <p:spPr>
            <a:xfrm>
              <a:off x="1498879" y="3573016"/>
              <a:ext cx="0" cy="288032"/>
            </a:xfrm>
            <a:prstGeom prst="line">
              <a:avLst/>
            </a:prstGeom>
            <a:ln w="12700">
              <a:solidFill>
                <a:srgbClr val="7156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94F214F-2A20-DC40-AF58-208A1FDC4C40}"/>
                </a:ext>
              </a:extLst>
            </p:cNvPr>
            <p:cNvSpPr/>
            <p:nvPr/>
          </p:nvSpPr>
          <p:spPr>
            <a:xfrm>
              <a:off x="837227" y="3933056"/>
              <a:ext cx="13660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Проверка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материала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226805A-5767-41A5-95CB-246FE99CB842}"/>
              </a:ext>
            </a:extLst>
          </p:cNvPr>
          <p:cNvGrpSpPr/>
          <p:nvPr/>
        </p:nvGrpSpPr>
        <p:grpSpPr>
          <a:xfrm>
            <a:off x="2943425" y="2564904"/>
            <a:ext cx="1604927" cy="930384"/>
            <a:chOff x="2943425" y="2564904"/>
            <a:chExt cx="1604927" cy="930384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3E853DF2-2BBF-8D47-852C-638BF7FAA9D9}"/>
                </a:ext>
              </a:extLst>
            </p:cNvPr>
            <p:cNvCxnSpPr/>
            <p:nvPr/>
          </p:nvCxnSpPr>
          <p:spPr>
            <a:xfrm>
              <a:off x="3739159" y="3207256"/>
              <a:ext cx="0" cy="288032"/>
            </a:xfrm>
            <a:prstGeom prst="line">
              <a:avLst/>
            </a:prstGeom>
            <a:ln w="12700">
              <a:solidFill>
                <a:srgbClr val="7156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51410C6-92BF-1440-ABBE-30A0FB5E7960}"/>
                </a:ext>
              </a:extLst>
            </p:cNvPr>
            <p:cNvSpPr/>
            <p:nvPr/>
          </p:nvSpPr>
          <p:spPr>
            <a:xfrm>
              <a:off x="2943425" y="2564904"/>
              <a:ext cx="16049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Погружение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респондента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7E07DC1-3F69-4519-A8E7-0A2C9DFA58BE}"/>
              </a:ext>
            </a:extLst>
          </p:cNvPr>
          <p:cNvGrpSpPr/>
          <p:nvPr/>
        </p:nvGrpSpPr>
        <p:grpSpPr>
          <a:xfrm>
            <a:off x="5166097" y="3573016"/>
            <a:ext cx="1646605" cy="729372"/>
            <a:chOff x="5166097" y="3573016"/>
            <a:chExt cx="1646605" cy="729372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AD8B6E2A-051D-BB44-ADD9-5A20DB3548D4}"/>
                </a:ext>
              </a:extLst>
            </p:cNvPr>
            <p:cNvCxnSpPr/>
            <p:nvPr/>
          </p:nvCxnSpPr>
          <p:spPr>
            <a:xfrm>
              <a:off x="5959561" y="3573016"/>
              <a:ext cx="0" cy="288032"/>
            </a:xfrm>
            <a:prstGeom prst="line">
              <a:avLst/>
            </a:prstGeom>
            <a:ln w="12700">
              <a:solidFill>
                <a:srgbClr val="7156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BC0EB4F-1C08-0B43-9BA4-818123A43423}"/>
                </a:ext>
              </a:extLst>
            </p:cNvPr>
            <p:cNvSpPr/>
            <p:nvPr/>
          </p:nvSpPr>
          <p:spPr>
            <a:xfrm>
              <a:off x="5166097" y="3933056"/>
              <a:ext cx="1646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err="1">
                  <a:latin typeface="ALS Hauss" panose="02000000000000000000" pitchFamily="2" charset="0"/>
                </a:rPr>
                <a:t>Фасилитация</a:t>
              </a:r>
              <a:endParaRPr lang="ru-RU" b="1" dirty="0">
                <a:latin typeface="ALS Hauss" panose="02000000000000000000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274D308-FF0E-41E5-A37F-81C92D02A2F9}"/>
              </a:ext>
            </a:extLst>
          </p:cNvPr>
          <p:cNvGrpSpPr/>
          <p:nvPr/>
        </p:nvGrpSpPr>
        <p:grpSpPr>
          <a:xfrm>
            <a:off x="7440527" y="2564904"/>
            <a:ext cx="1497525" cy="930384"/>
            <a:chOff x="7440527" y="2564904"/>
            <a:chExt cx="1497525" cy="930384"/>
          </a:xfrm>
        </p:grpSpPr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DF00C135-A1BA-DB49-8240-1A11CB10D99B}"/>
                </a:ext>
              </a:extLst>
            </p:cNvPr>
            <p:cNvCxnSpPr/>
            <p:nvPr/>
          </p:nvCxnSpPr>
          <p:spPr>
            <a:xfrm>
              <a:off x="8208289" y="3207256"/>
              <a:ext cx="0" cy="288032"/>
            </a:xfrm>
            <a:prstGeom prst="line">
              <a:avLst/>
            </a:prstGeom>
            <a:ln w="12700">
              <a:solidFill>
                <a:srgbClr val="7156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6ABD04F-B880-4E4C-9843-023029B31702}"/>
                </a:ext>
              </a:extLst>
            </p:cNvPr>
            <p:cNvSpPr/>
            <p:nvPr/>
          </p:nvSpPr>
          <p:spPr>
            <a:xfrm>
              <a:off x="7440527" y="2564904"/>
              <a:ext cx="14975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Контроль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выполнения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06F726-CCAB-4746-BDD2-20ACC8ED0BB6}"/>
              </a:ext>
            </a:extLst>
          </p:cNvPr>
          <p:cNvGrpSpPr/>
          <p:nvPr/>
        </p:nvGrpSpPr>
        <p:grpSpPr>
          <a:xfrm>
            <a:off x="9435111" y="3573016"/>
            <a:ext cx="1885452" cy="1006371"/>
            <a:chOff x="9435111" y="3573016"/>
            <a:chExt cx="1885452" cy="1006371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C2B8304-1221-B04F-AA36-ADDD63CF12C0}"/>
                </a:ext>
              </a:extLst>
            </p:cNvPr>
            <p:cNvCxnSpPr/>
            <p:nvPr/>
          </p:nvCxnSpPr>
          <p:spPr>
            <a:xfrm>
              <a:off x="10428194" y="3573016"/>
              <a:ext cx="0" cy="288032"/>
            </a:xfrm>
            <a:prstGeom prst="line">
              <a:avLst/>
            </a:prstGeom>
            <a:ln w="12700">
              <a:solidFill>
                <a:srgbClr val="7156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2C39BB5-E6E5-8B49-BAD6-699B666FE17F}"/>
                </a:ext>
              </a:extLst>
            </p:cNvPr>
            <p:cNvSpPr/>
            <p:nvPr/>
          </p:nvSpPr>
          <p:spPr>
            <a:xfrm>
              <a:off x="9435111" y="3933056"/>
              <a:ext cx="1885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Сбор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обратной связи</a:t>
              </a: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600" dirty="0">
                <a:ea typeface="ALS Hauss Bold"/>
              </a:rPr>
              <a:t>Как выглядит процесс </a:t>
            </a:r>
            <a:br>
              <a:rPr lang="ru-RU" sz="3600" dirty="0">
                <a:ea typeface="ALS Hauss Bold"/>
              </a:rPr>
            </a:br>
            <a:r>
              <a:rPr lang="en-US" sz="3600" dirty="0">
                <a:ea typeface="ALS Hauss Bold"/>
              </a:rPr>
              <a:t>UX</a:t>
            </a:r>
            <a:r>
              <a:rPr lang="ru-RU" sz="3600" dirty="0">
                <a:ea typeface="ALS Hauss Bold"/>
              </a:rPr>
              <a:t>-исследований?</a:t>
            </a:r>
            <a:endParaRPr lang="en-US" sz="3600" dirty="0">
              <a:latin typeface="ALS Hauss Bold"/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ED5C3DFC-2DD1-114B-A4FF-096C3A89FFAF}"/>
              </a:ext>
            </a:extLst>
          </p:cNvPr>
          <p:cNvSpPr/>
          <p:nvPr/>
        </p:nvSpPr>
        <p:spPr>
          <a:xfrm>
            <a:off x="9992898" y="993056"/>
            <a:ext cx="1503702" cy="288032"/>
          </a:xfrm>
          <a:prstGeom prst="roundRect">
            <a:avLst>
              <a:gd name="adj" fmla="val 50000"/>
            </a:avLst>
          </a:prstGeom>
          <a:solidFill>
            <a:srgbClr val="715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Проведение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B7C43F3E-72AD-BA4E-9189-7AED7B29933C}"/>
              </a:ext>
            </a:extLst>
          </p:cNvPr>
          <p:cNvSpPr>
            <a:spLocks noChangeAspect="1"/>
          </p:cNvSpPr>
          <p:nvPr/>
        </p:nvSpPr>
        <p:spPr>
          <a:xfrm>
            <a:off x="9984432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70ABCDBB-2167-7644-80D8-1CBC360F7C0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10FADE76-7839-774E-A111-263995E2FC84}"/>
              </a:ext>
            </a:extLst>
          </p:cNvPr>
          <p:cNvSpPr>
            <a:spLocks noChangeAspect="1"/>
          </p:cNvSpPr>
          <p:nvPr/>
        </p:nvSpPr>
        <p:spPr>
          <a:xfrm>
            <a:off x="11493032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F71C6D8-921E-6B47-82C6-5BEF10DA3449}"/>
              </a:ext>
            </a:extLst>
          </p:cNvPr>
          <p:cNvSpPr/>
          <p:nvPr/>
        </p:nvSpPr>
        <p:spPr>
          <a:xfrm>
            <a:off x="1415479" y="3519170"/>
            <a:ext cx="9073009" cy="53846"/>
          </a:xfrm>
          <a:prstGeom prst="roundRect">
            <a:avLst>
              <a:gd name="adj" fmla="val 50000"/>
            </a:avLst>
          </a:prstGeom>
          <a:solidFill>
            <a:srgbClr val="715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atin typeface="ALS Hauss" panose="02000000000000000000" pitchFamily="2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7E0D6D9-63C0-8F48-A9C2-0F5D27C1FCDF}"/>
              </a:ext>
            </a:extLst>
          </p:cNvPr>
          <p:cNvSpPr>
            <a:spLocks noChangeAspect="1"/>
          </p:cNvSpPr>
          <p:nvPr/>
        </p:nvSpPr>
        <p:spPr>
          <a:xfrm>
            <a:off x="1337021" y="3393316"/>
            <a:ext cx="323716" cy="323716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D6812C3-FD7A-D54C-8A8A-F76DFD0078E9}"/>
              </a:ext>
            </a:extLst>
          </p:cNvPr>
          <p:cNvSpPr>
            <a:spLocks noChangeAspect="1"/>
          </p:cNvSpPr>
          <p:nvPr/>
        </p:nvSpPr>
        <p:spPr>
          <a:xfrm>
            <a:off x="3570756" y="3393316"/>
            <a:ext cx="323716" cy="323716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EC87F48-FC67-E247-A603-27BC65115B71}"/>
              </a:ext>
            </a:extLst>
          </p:cNvPr>
          <p:cNvSpPr>
            <a:spLocks noChangeAspect="1"/>
          </p:cNvSpPr>
          <p:nvPr/>
        </p:nvSpPr>
        <p:spPr>
          <a:xfrm>
            <a:off x="5804491" y="3393316"/>
            <a:ext cx="323716" cy="323716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B3F09F9-3E08-F242-83A2-91A7700E902D}"/>
              </a:ext>
            </a:extLst>
          </p:cNvPr>
          <p:cNvSpPr>
            <a:spLocks noChangeAspect="1"/>
          </p:cNvSpPr>
          <p:nvPr/>
        </p:nvSpPr>
        <p:spPr>
          <a:xfrm>
            <a:off x="8038226" y="3393316"/>
            <a:ext cx="323716" cy="323716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C977C75-C051-0042-89D9-556B3605E58B}"/>
              </a:ext>
            </a:extLst>
          </p:cNvPr>
          <p:cNvSpPr>
            <a:spLocks noChangeAspect="1"/>
          </p:cNvSpPr>
          <p:nvPr/>
        </p:nvSpPr>
        <p:spPr>
          <a:xfrm>
            <a:off x="10271962" y="3393316"/>
            <a:ext cx="323716" cy="323716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5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5CE70C-0B1B-4471-9ED4-C0F9D2728D1D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16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BC8591F-E7F3-4684-B8DC-3063C6E71F04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2913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/>
              <a:t>Погружаем респондентов</a:t>
            </a:r>
            <a:endParaRPr lang="en-US" sz="3600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79AFADF-2B6C-0F47-BB25-6B7BAECD6822}"/>
              </a:ext>
            </a:extLst>
          </p:cNvPr>
          <p:cNvSpPr/>
          <p:nvPr/>
        </p:nvSpPr>
        <p:spPr>
          <a:xfrm>
            <a:off x="623391" y="1700808"/>
            <a:ext cx="5040557" cy="4680520"/>
          </a:xfrm>
          <a:prstGeom prst="roundRect">
            <a:avLst>
              <a:gd name="adj" fmla="val 6471"/>
            </a:avLst>
          </a:prstGeom>
          <a:solidFill>
            <a:srgbClr val="F4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0CCE97-45C2-F64D-9B32-7603F5C2921A}"/>
              </a:ext>
            </a:extLst>
          </p:cNvPr>
          <p:cNvSpPr/>
          <p:nvPr/>
        </p:nvSpPr>
        <p:spPr>
          <a:xfrm>
            <a:off x="839417" y="1949931"/>
            <a:ext cx="1762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LS Hauss" panose="02000000000000000000" pitchFamily="2" charset="0"/>
              </a:rPr>
              <a:t>Погрузить </a:t>
            </a:r>
            <a:br>
              <a:rPr lang="en-GB" sz="2400" b="1" dirty="0">
                <a:latin typeface="ALS Hauss" panose="02000000000000000000" pitchFamily="2" charset="0"/>
              </a:rPr>
            </a:br>
            <a:r>
              <a:rPr lang="ru-RU" sz="2400" b="1" dirty="0">
                <a:latin typeface="ALS Hauss" panose="02000000000000000000" pitchFamily="2" charset="0"/>
              </a:rPr>
              <a:t>в контекст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ABD746-BDFE-F54E-BFE1-0230B445C14B}"/>
              </a:ext>
            </a:extLst>
          </p:cNvPr>
          <p:cNvSpPr/>
          <p:nvPr/>
        </p:nvSpPr>
        <p:spPr>
          <a:xfrm>
            <a:off x="839417" y="2852936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LS Hauss" panose="02000000000000000000" pitchFamily="2" charset="0"/>
              </a:rPr>
              <a:t>Разъяснить цель исследования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5560F0-06DA-CF41-B5C7-8916F2D55EEE}"/>
              </a:ext>
            </a:extLst>
          </p:cNvPr>
          <p:cNvSpPr/>
          <p:nvPr/>
        </p:nvSpPr>
        <p:spPr>
          <a:xfrm>
            <a:off x="839416" y="3645312"/>
            <a:ext cx="4464496" cy="206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lnSpc>
                <a:spcPct val="110000"/>
              </a:lnSpc>
              <a:spcAft>
                <a:spcPts val="18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500" dirty="0">
                <a:latin typeface="ALS Hauss" panose="02000000000000000000" pitchFamily="2" charset="0"/>
              </a:rPr>
              <a:t>Описывать шаги, предшествующие действиям, проверяемым в исследовании</a:t>
            </a:r>
          </a:p>
          <a:p>
            <a:pPr marL="177750" indent="-177750">
              <a:lnSpc>
                <a:spcPct val="110000"/>
              </a:lnSpc>
              <a:spcAft>
                <a:spcPts val="18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500" dirty="0">
                <a:latin typeface="ALS Hauss" panose="02000000000000000000" pitchFamily="2" charset="0"/>
              </a:rPr>
              <a:t>Делиться своими гипотезами </a:t>
            </a:r>
            <a:br>
              <a:rPr lang="ru-RU" sz="1500" dirty="0">
                <a:latin typeface="ALS Hauss" panose="02000000000000000000" pitchFamily="2" charset="0"/>
              </a:rPr>
            </a:br>
            <a:r>
              <a:rPr lang="ru-RU" sz="1500" dirty="0">
                <a:latin typeface="ALS Hauss" panose="02000000000000000000" pitchFamily="2" charset="0"/>
              </a:rPr>
              <a:t>и выявленными болями</a:t>
            </a:r>
          </a:p>
          <a:p>
            <a:pPr marL="177750" indent="-177750">
              <a:lnSpc>
                <a:spcPct val="110000"/>
              </a:lnSpc>
              <a:spcAft>
                <a:spcPts val="18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500" dirty="0">
                <a:latin typeface="ALS Hauss" panose="02000000000000000000" pitchFamily="2" charset="0"/>
              </a:rPr>
              <a:t>Записывать мини-демо для иллюстрации функциональности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9C9A95-1476-324C-8AB9-06E3122B3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0033" y="1844824"/>
            <a:ext cx="504000" cy="5040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493D91-99F1-4BC4-BD2B-9A7104AD468A}"/>
              </a:ext>
            </a:extLst>
          </p:cNvPr>
          <p:cNvGrpSpPr/>
          <p:nvPr/>
        </p:nvGrpSpPr>
        <p:grpSpPr>
          <a:xfrm>
            <a:off x="6539495" y="1700808"/>
            <a:ext cx="5052325" cy="4680520"/>
            <a:chOff x="6539495" y="1700808"/>
            <a:chExt cx="5052325" cy="4680520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492B7971-64D3-5F4D-B521-6EEDA7197B47}"/>
                </a:ext>
              </a:extLst>
            </p:cNvPr>
            <p:cNvSpPr/>
            <p:nvPr/>
          </p:nvSpPr>
          <p:spPr>
            <a:xfrm>
              <a:off x="6539495" y="1700808"/>
              <a:ext cx="5052325" cy="4680520"/>
            </a:xfrm>
            <a:prstGeom prst="roundRect">
              <a:avLst>
                <a:gd name="adj" fmla="val 6471"/>
              </a:avLst>
            </a:prstGeom>
            <a:solidFill>
              <a:srgbClr val="F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FE786E2-CC64-A140-9D6F-3B07ED917F5D}"/>
                </a:ext>
              </a:extLst>
            </p:cNvPr>
            <p:cNvSpPr/>
            <p:nvPr/>
          </p:nvSpPr>
          <p:spPr>
            <a:xfrm>
              <a:off x="6801230" y="1949931"/>
              <a:ext cx="242566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ALS Hauss" panose="02000000000000000000" pitchFamily="2" charset="0"/>
                </a:rPr>
                <a:t>Раскрепостить </a:t>
              </a:r>
              <a:br>
                <a:rPr lang="en-GB" sz="2400" b="1" dirty="0">
                  <a:latin typeface="ALS Hauss" panose="02000000000000000000" pitchFamily="2" charset="0"/>
                </a:rPr>
              </a:br>
              <a:r>
                <a:rPr lang="ru-RU" sz="2400" b="1" dirty="0">
                  <a:latin typeface="ALS Hauss" panose="02000000000000000000" pitchFamily="2" charset="0"/>
                </a:rPr>
                <a:t>респондента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BEFCBEAC-2AB4-364F-A2DC-A04D151070DB}"/>
                </a:ext>
              </a:extLst>
            </p:cNvPr>
            <p:cNvSpPr/>
            <p:nvPr/>
          </p:nvSpPr>
          <p:spPr>
            <a:xfrm>
              <a:off x="6771249" y="2852936"/>
              <a:ext cx="33281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ALS Hauss" panose="02000000000000000000" pitchFamily="2" charset="0"/>
                </a:rPr>
                <a:t>Вместо поиска правильного </a:t>
              </a:r>
              <a:br>
                <a:rPr lang="ru-RU" sz="1600" dirty="0">
                  <a:latin typeface="ALS Hauss" panose="02000000000000000000" pitchFamily="2" charset="0"/>
                </a:rPr>
              </a:br>
              <a:r>
                <a:rPr lang="ru-RU" sz="1600" dirty="0">
                  <a:latin typeface="ALS Hauss" panose="02000000000000000000" pitchFamily="2" charset="0"/>
                </a:rPr>
                <a:t>ответа делиться своим мнением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E33F3B2-590D-DB48-8BDA-20FD7601981E}"/>
                </a:ext>
              </a:extLst>
            </p:cNvPr>
            <p:cNvSpPr/>
            <p:nvPr/>
          </p:nvSpPr>
          <p:spPr>
            <a:xfrm>
              <a:off x="6773914" y="3645312"/>
              <a:ext cx="4578670" cy="2323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750" indent="-177750">
                <a:lnSpc>
                  <a:spcPct val="110000"/>
                </a:lnSpc>
                <a:spcAft>
                  <a:spcPts val="18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1500" dirty="0">
                  <a:latin typeface="ALS Hauss" panose="02000000000000000000" pitchFamily="2" charset="0"/>
                </a:rPr>
                <a:t>Описываем, как будем работать </a:t>
              </a:r>
              <a:br>
                <a:rPr lang="ru-RU" sz="1500" dirty="0">
                  <a:latin typeface="ALS Hauss" panose="02000000000000000000" pitchFamily="2" charset="0"/>
                </a:rPr>
              </a:br>
              <a:r>
                <a:rPr lang="ru-RU" sz="1500" dirty="0">
                  <a:latin typeface="ALS Hauss" panose="02000000000000000000" pitchFamily="2" charset="0"/>
                </a:rPr>
                <a:t>с полученным результатом</a:t>
              </a:r>
            </a:p>
            <a:p>
              <a:pPr marL="177750" indent="-177750">
                <a:lnSpc>
                  <a:spcPct val="110000"/>
                </a:lnSpc>
                <a:spcAft>
                  <a:spcPts val="18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1500" dirty="0">
                  <a:latin typeface="ALS Hauss" panose="02000000000000000000" pitchFamily="2" charset="0"/>
                </a:rPr>
                <a:t>Предлагаем, помимо вариантов ответов, возможность высказать мнение </a:t>
              </a:r>
              <a:br>
                <a:rPr lang="ru-RU" sz="1500" dirty="0">
                  <a:latin typeface="ALS Hauss" panose="02000000000000000000" pitchFamily="2" charset="0"/>
                </a:rPr>
              </a:br>
              <a:r>
                <a:rPr lang="ru-RU" sz="1500" dirty="0">
                  <a:latin typeface="ALS Hauss" panose="02000000000000000000" pitchFamily="2" charset="0"/>
                </a:rPr>
                <a:t>в свободной форме</a:t>
              </a:r>
            </a:p>
            <a:p>
              <a:pPr marL="177750" indent="-177750">
                <a:lnSpc>
                  <a:spcPct val="110000"/>
                </a:lnSpc>
                <a:spcAft>
                  <a:spcPts val="18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1500" dirty="0">
                  <a:latin typeface="ALS Hauss" panose="02000000000000000000" pitchFamily="2" charset="0"/>
                </a:rPr>
                <a:t>Даем </a:t>
              </a:r>
              <a:r>
                <a:rPr lang="ru-RU" sz="1500" dirty="0" err="1">
                  <a:latin typeface="ALS Hauss" panose="02000000000000000000" pitchFamily="2" charset="0"/>
                </a:rPr>
                <a:t>фидбек</a:t>
              </a:r>
              <a:r>
                <a:rPr lang="ru-RU" sz="1500" dirty="0">
                  <a:latin typeface="ALS Hauss" panose="02000000000000000000" pitchFamily="2" charset="0"/>
                </a:rPr>
                <a:t> по развернутым ответам </a:t>
              </a:r>
              <a:br>
                <a:rPr lang="ru-RU" sz="1500" dirty="0">
                  <a:latin typeface="ALS Hauss" panose="02000000000000000000" pitchFamily="2" charset="0"/>
                </a:rPr>
              </a:br>
              <a:r>
                <a:rPr lang="ru-RU" sz="1500" dirty="0">
                  <a:latin typeface="ALS Hauss" panose="02000000000000000000" pitchFamily="2" charset="0"/>
                </a:rPr>
                <a:t>и предложениям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13960D0-418C-9F4C-B829-E3D2F786A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86734" y="1880828"/>
              <a:ext cx="431992" cy="431992"/>
            </a:xfrm>
            <a:prstGeom prst="rect">
              <a:avLst/>
            </a:prstGeom>
          </p:spPr>
        </p:pic>
      </p:grp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73D0C8E5-38B5-B046-81F7-BA1690AA19CB}"/>
              </a:ext>
            </a:extLst>
          </p:cNvPr>
          <p:cNvSpPr/>
          <p:nvPr/>
        </p:nvSpPr>
        <p:spPr>
          <a:xfrm>
            <a:off x="9992898" y="993056"/>
            <a:ext cx="1503702" cy="288032"/>
          </a:xfrm>
          <a:prstGeom prst="roundRect">
            <a:avLst>
              <a:gd name="adj" fmla="val 50000"/>
            </a:avLst>
          </a:prstGeom>
          <a:solidFill>
            <a:srgbClr val="715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Проведение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32BA82A-EAB5-0C43-9E60-072D7D219599}"/>
              </a:ext>
            </a:extLst>
          </p:cNvPr>
          <p:cNvSpPr>
            <a:spLocks noChangeAspect="1"/>
          </p:cNvSpPr>
          <p:nvPr/>
        </p:nvSpPr>
        <p:spPr>
          <a:xfrm>
            <a:off x="9984432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11ECA89-8D06-3F45-B4C0-41EC3AB8C59E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8B40F4BA-C977-CE47-8FE7-8CC516777D41}"/>
              </a:ext>
            </a:extLst>
          </p:cNvPr>
          <p:cNvSpPr>
            <a:spLocks noChangeAspect="1"/>
          </p:cNvSpPr>
          <p:nvPr/>
        </p:nvSpPr>
        <p:spPr>
          <a:xfrm>
            <a:off x="11493032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6C565A-BBFA-4B05-BED2-361E648920B6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17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10055F6-47AF-4884-B04F-C8DABC2FF87A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166B7237-E1F5-8F41-810C-C13CF6170B1F}"/>
              </a:ext>
            </a:extLst>
          </p:cNvPr>
          <p:cNvSpPr/>
          <p:nvPr/>
        </p:nvSpPr>
        <p:spPr>
          <a:xfrm>
            <a:off x="9992898" y="993056"/>
            <a:ext cx="1503702" cy="288032"/>
          </a:xfrm>
          <a:prstGeom prst="roundRect">
            <a:avLst>
              <a:gd name="adj" fmla="val 50000"/>
            </a:avLst>
          </a:prstGeom>
          <a:solidFill>
            <a:srgbClr val="715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Проведение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600" dirty="0">
                <a:solidFill>
                  <a:srgbClr val="000000"/>
                </a:solidFill>
                <a:ea typeface="ALS Hauss Bold" pitchFamily="34" charset="-122"/>
              </a:rPr>
              <a:t>Качество контента </a:t>
            </a:r>
            <a:br>
              <a:rPr lang="en-GB" sz="3600" dirty="0">
                <a:solidFill>
                  <a:srgbClr val="000000"/>
                </a:solidFill>
                <a:ea typeface="ALS Hauss Bold" pitchFamily="34" charset="-122"/>
              </a:rPr>
            </a:br>
            <a:r>
              <a:rPr lang="ru-RU" sz="3600" dirty="0">
                <a:solidFill>
                  <a:srgbClr val="000000"/>
                </a:solidFill>
                <a:ea typeface="ALS Hauss Bold" pitchFamily="34" charset="-122"/>
              </a:rPr>
              <a:t>может определять результат</a:t>
            </a:r>
            <a:endParaRPr lang="en-US" sz="3600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9984432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A4599D59-5976-2844-A2A2-00CCB3D049A3}"/>
              </a:ext>
            </a:extLst>
          </p:cNvPr>
          <p:cNvSpPr>
            <a:spLocks noChangeAspect="1"/>
          </p:cNvSpPr>
          <p:nvPr/>
        </p:nvSpPr>
        <p:spPr>
          <a:xfrm>
            <a:off x="11493032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5BB1C284-8040-094C-8FBB-06EE9A0B3956}"/>
              </a:ext>
            </a:extLst>
          </p:cNvPr>
          <p:cNvSpPr/>
          <p:nvPr/>
        </p:nvSpPr>
        <p:spPr>
          <a:xfrm>
            <a:off x="623392" y="2060848"/>
            <a:ext cx="4824536" cy="4320480"/>
          </a:xfrm>
          <a:prstGeom prst="roundRect">
            <a:avLst>
              <a:gd name="adj" fmla="val 6471"/>
            </a:avLst>
          </a:prstGeom>
          <a:solidFill>
            <a:srgbClr val="715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B157A17-DFD2-F64D-BEF8-830998179924}"/>
              </a:ext>
            </a:extLst>
          </p:cNvPr>
          <p:cNvSpPr/>
          <p:nvPr/>
        </p:nvSpPr>
        <p:spPr>
          <a:xfrm>
            <a:off x="899102" y="230997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LS Hauss" panose="02000000000000000000" pitchFamily="2" charset="0"/>
              </a:rPr>
              <a:t>Макет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E63414-E43B-1146-B36E-EC79C05B68D9}"/>
              </a:ext>
            </a:extLst>
          </p:cNvPr>
          <p:cNvSpPr/>
          <p:nvPr/>
        </p:nvSpPr>
        <p:spPr>
          <a:xfrm>
            <a:off x="899102" y="2852936"/>
            <a:ext cx="426079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spcAft>
                <a:spcPts val="1200"/>
              </a:spcAft>
              <a:buClr>
                <a:srgbClr val="F4F2F9"/>
              </a:buClr>
              <a:buFont typeface="Wingdings" pitchFamily="2" charset="2"/>
              <a:buChar char="§"/>
            </a:pPr>
            <a:r>
              <a:rPr lang="ru-RU" sz="1500" dirty="0">
                <a:solidFill>
                  <a:schemeClr val="bg1"/>
                </a:solidFill>
                <a:latin typeface="ALS Hauss" panose="02000000000000000000" pitchFamily="2" charset="0"/>
              </a:rPr>
              <a:t>Максимально приближенный к оригиналу</a:t>
            </a:r>
          </a:p>
          <a:p>
            <a:pPr marL="177750" indent="-177750">
              <a:spcAft>
                <a:spcPts val="1200"/>
              </a:spcAft>
              <a:buClr>
                <a:srgbClr val="F4F2F9"/>
              </a:buClr>
              <a:buFont typeface="Wingdings" pitchFamily="2" charset="2"/>
              <a:buChar char="§"/>
            </a:pPr>
            <a:r>
              <a:rPr lang="ru-RU" sz="1500" dirty="0">
                <a:solidFill>
                  <a:schemeClr val="bg1"/>
                </a:solidFill>
                <a:latin typeface="ALS Hauss" panose="02000000000000000000" pitchFamily="2" charset="0"/>
              </a:rPr>
              <a:t>Использование последовательности макетов для погружения в контекст</a:t>
            </a:r>
          </a:p>
          <a:p>
            <a:pPr marL="177750" indent="-177750">
              <a:spcAft>
                <a:spcPts val="1200"/>
              </a:spcAft>
              <a:buClr>
                <a:srgbClr val="F4F2F9"/>
              </a:buClr>
              <a:buFont typeface="Wingdings" pitchFamily="2" charset="2"/>
              <a:buChar char="§"/>
            </a:pPr>
            <a:r>
              <a:rPr lang="ru-RU" sz="1500" dirty="0">
                <a:solidFill>
                  <a:schemeClr val="bg1"/>
                </a:solidFill>
                <a:latin typeface="ALS Hauss" panose="02000000000000000000" pitchFamily="2" charset="0"/>
              </a:rPr>
              <a:t>Нет пропущенных состояний</a:t>
            </a:r>
          </a:p>
          <a:p>
            <a:pPr marL="177750" indent="-177750">
              <a:spcAft>
                <a:spcPts val="1200"/>
              </a:spcAft>
              <a:buClr>
                <a:srgbClr val="F4F2F9"/>
              </a:buClr>
              <a:buFont typeface="Wingdings" pitchFamily="2" charset="2"/>
              <a:buChar char="§"/>
            </a:pPr>
            <a:r>
              <a:rPr lang="ru-RU" sz="1500" dirty="0">
                <a:solidFill>
                  <a:schemeClr val="bg1"/>
                </a:solidFill>
                <a:latin typeface="ALS Hauss" panose="02000000000000000000" pitchFamily="2" charset="0"/>
              </a:rPr>
              <a:t>Читабельный формат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8BABB2-5C0A-7D4A-ABE2-A64770C7E7FE}"/>
              </a:ext>
            </a:extLst>
          </p:cNvPr>
          <p:cNvSpPr/>
          <p:nvPr/>
        </p:nvSpPr>
        <p:spPr>
          <a:xfrm>
            <a:off x="899102" y="5106670"/>
            <a:ext cx="2600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LS Hauss" panose="02000000000000000000" pitchFamily="2" charset="0"/>
              </a:rPr>
              <a:t>Примеры использования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79DACDB-9E38-1140-A377-7AB31C540AE1}"/>
              </a:ext>
            </a:extLst>
          </p:cNvPr>
          <p:cNvSpPr/>
          <p:nvPr/>
        </p:nvSpPr>
        <p:spPr>
          <a:xfrm>
            <a:off x="971110" y="5661248"/>
            <a:ext cx="1946780" cy="288032"/>
          </a:xfrm>
          <a:prstGeom prst="roundRect">
            <a:avLst>
              <a:gd name="adj" fmla="val 258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LS Hauss" panose="02000000000000000000" pitchFamily="2" charset="0"/>
              </a:rPr>
              <a:t>Иллюстрация к опросу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A9FA968B-1F79-4E49-AFD6-B2A67B209CB3}"/>
              </a:ext>
            </a:extLst>
          </p:cNvPr>
          <p:cNvSpPr/>
          <p:nvPr/>
        </p:nvSpPr>
        <p:spPr>
          <a:xfrm>
            <a:off x="3059342" y="5661248"/>
            <a:ext cx="1656184" cy="288032"/>
          </a:xfrm>
          <a:prstGeom prst="roundRect">
            <a:avLst>
              <a:gd name="adj" fmla="val 21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LS Hauss" panose="02000000000000000000" pitchFamily="2" charset="0"/>
              </a:rPr>
              <a:t>А/В тестирование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EC8E5F0-33FD-4B7E-8F76-FAB82D15AD26}"/>
              </a:ext>
            </a:extLst>
          </p:cNvPr>
          <p:cNvGrpSpPr/>
          <p:nvPr/>
        </p:nvGrpSpPr>
        <p:grpSpPr>
          <a:xfrm>
            <a:off x="5663953" y="2060848"/>
            <a:ext cx="5760640" cy="4320480"/>
            <a:chOff x="5663953" y="2060848"/>
            <a:chExt cx="5760640" cy="4320480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CCE99CB7-42F5-764D-BE49-23F7B836E267}"/>
                </a:ext>
              </a:extLst>
            </p:cNvPr>
            <p:cNvSpPr/>
            <p:nvPr/>
          </p:nvSpPr>
          <p:spPr>
            <a:xfrm>
              <a:off x="5663953" y="2060848"/>
              <a:ext cx="5760640" cy="4320480"/>
            </a:xfrm>
            <a:prstGeom prst="roundRect">
              <a:avLst>
                <a:gd name="adj" fmla="val 6471"/>
              </a:avLst>
            </a:prstGeom>
            <a:noFill/>
            <a:ln>
              <a:solidFill>
                <a:srgbClr val="715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2379FA0-EFDF-9743-A8F3-EE944DDE85AA}"/>
                </a:ext>
              </a:extLst>
            </p:cNvPr>
            <p:cNvSpPr/>
            <p:nvPr/>
          </p:nvSpPr>
          <p:spPr>
            <a:xfrm>
              <a:off x="5894969" y="2309971"/>
              <a:ext cx="15985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ALS Hauss" panose="02000000000000000000" pitchFamily="2" charset="0"/>
                </a:rPr>
                <a:t>Прототип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A867BB3-22C9-E547-9B70-45B144D1BE90}"/>
                </a:ext>
              </a:extLst>
            </p:cNvPr>
            <p:cNvSpPr/>
            <p:nvPr/>
          </p:nvSpPr>
          <p:spPr>
            <a:xfrm>
              <a:off x="5867653" y="2852936"/>
              <a:ext cx="526890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750" indent="-177750">
                <a:spcAft>
                  <a:spcPts val="12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1500" dirty="0">
                  <a:latin typeface="ALS Hauss" panose="02000000000000000000" pitchFamily="2" charset="0"/>
                </a:rPr>
                <a:t>Подробное описание шагов с однозначной трактовкой</a:t>
              </a:r>
            </a:p>
            <a:p>
              <a:pPr marL="177750" indent="-177750">
                <a:spcAft>
                  <a:spcPts val="12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1500" dirty="0" err="1">
                  <a:latin typeface="ALS Hauss" panose="02000000000000000000" pitchFamily="2" charset="0"/>
                </a:rPr>
                <a:t>Кликабельность</a:t>
              </a:r>
              <a:r>
                <a:rPr lang="ru-RU" sz="1500" dirty="0">
                  <a:latin typeface="ALS Hauss" panose="02000000000000000000" pitchFamily="2" charset="0"/>
                </a:rPr>
                <a:t> для каждого действия по сценарию</a:t>
              </a:r>
            </a:p>
            <a:p>
              <a:pPr marL="177750" indent="-177750">
                <a:spcAft>
                  <a:spcPts val="12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1500" dirty="0">
                  <a:latin typeface="ALS Hauss" panose="02000000000000000000" pitchFamily="2" charset="0"/>
                </a:rPr>
                <a:t>Закладываем альтернативные пути прохождения сценария</a:t>
              </a:r>
            </a:p>
            <a:p>
              <a:pPr marL="177750" indent="-177750">
                <a:spcAft>
                  <a:spcPts val="12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1500" dirty="0">
                  <a:latin typeface="ALS Hauss" panose="02000000000000000000" pitchFamily="2" charset="0"/>
                </a:rPr>
                <a:t>Покрытие всей исследуемой функциональности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BD5DCB9D-0860-F04E-A960-647B21C5A1F3}"/>
                </a:ext>
              </a:extLst>
            </p:cNvPr>
            <p:cNvSpPr/>
            <p:nvPr/>
          </p:nvSpPr>
          <p:spPr>
            <a:xfrm>
              <a:off x="5943881" y="5106670"/>
              <a:ext cx="2600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latin typeface="ALS Hauss" panose="02000000000000000000" pitchFamily="2" charset="0"/>
                </a:rPr>
                <a:t>Примеры использования</a:t>
              </a: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2BA7A345-48BA-6F4B-B4AC-9DE0F4037E29}"/>
                </a:ext>
              </a:extLst>
            </p:cNvPr>
            <p:cNvSpPr/>
            <p:nvPr/>
          </p:nvSpPr>
          <p:spPr>
            <a:xfrm>
              <a:off x="5990149" y="5589240"/>
              <a:ext cx="2554123" cy="504056"/>
            </a:xfrm>
            <a:prstGeom prst="roundRect">
              <a:avLst>
                <a:gd name="adj" fmla="val 20148"/>
              </a:avLst>
            </a:prstGeom>
            <a:noFill/>
            <a:ln>
              <a:solidFill>
                <a:srgbClr val="715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Бета-тестирование</a:t>
              </a:r>
              <a:br>
                <a:rPr lang="ru-RU" sz="1100" b="1" dirty="0">
                  <a:solidFill>
                    <a:srgbClr val="7156F6"/>
                  </a:solidFill>
                  <a:latin typeface="ALS Hauss" panose="02000000000000000000" pitchFamily="2" charset="0"/>
                </a:rPr>
              </a:br>
              <a:r>
                <a:rPr lang="ru-RU" sz="11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ограниченной функциональности</a:t>
              </a:r>
            </a:p>
          </p:txBody>
        </p:sp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64D3A8AF-7801-D443-ADC2-F8E90519C9F2}"/>
                </a:ext>
              </a:extLst>
            </p:cNvPr>
            <p:cNvSpPr/>
            <p:nvPr/>
          </p:nvSpPr>
          <p:spPr>
            <a:xfrm>
              <a:off x="8652438" y="5589240"/>
              <a:ext cx="1329545" cy="504056"/>
            </a:xfrm>
            <a:prstGeom prst="roundRect">
              <a:avLst>
                <a:gd name="adj" fmla="val 20148"/>
              </a:avLst>
            </a:prstGeom>
            <a:noFill/>
            <a:ln>
              <a:solidFill>
                <a:srgbClr val="715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Usability-</a:t>
              </a:r>
              <a:r>
                <a:rPr lang="ru-RU" sz="11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тестирования</a:t>
              </a:r>
            </a:p>
          </p:txBody>
        </p:sp>
        <p:sp>
          <p:nvSpPr>
            <p:cNvPr id="38" name="Скругленный прямоугольник 37">
              <a:extLst>
                <a:ext uri="{FF2B5EF4-FFF2-40B4-BE49-F238E27FC236}">
                  <a16:creationId xmlns:a16="http://schemas.microsoft.com/office/drawing/2014/main" id="{FFBA5C78-D268-7A44-BE7A-51ED224912C6}"/>
                </a:ext>
              </a:extLst>
            </p:cNvPr>
            <p:cNvSpPr/>
            <p:nvPr/>
          </p:nvSpPr>
          <p:spPr>
            <a:xfrm>
              <a:off x="10090149" y="5589240"/>
              <a:ext cx="1046412" cy="504056"/>
            </a:xfrm>
            <a:prstGeom prst="roundRect">
              <a:avLst>
                <a:gd name="adj" fmla="val 20148"/>
              </a:avLst>
            </a:prstGeom>
            <a:noFill/>
            <a:ln>
              <a:solidFill>
                <a:srgbClr val="715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rgbClr val="7156F6"/>
                  </a:solidFill>
                  <a:latin typeface="ALS Hauss" panose="02000000000000000000" pitchFamily="2" charset="0"/>
                </a:rPr>
                <a:t>Валидация</a:t>
              </a:r>
              <a:r>
                <a:rPr lang="ru-RU" sz="11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 </a:t>
              </a:r>
              <a:r>
                <a:rPr lang="en-GB" sz="11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User flow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CFD2E68-054A-4E4F-9B71-2A88328BB680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18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FAEF564-65B4-433E-9035-E6CD756B6011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11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52317A38-0D94-2049-827F-9AA2A0ED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12192000" cy="5629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166B7237-E1F5-8F41-810C-C13CF6170B1F}"/>
              </a:ext>
            </a:extLst>
          </p:cNvPr>
          <p:cNvSpPr/>
          <p:nvPr/>
        </p:nvSpPr>
        <p:spPr>
          <a:xfrm>
            <a:off x="9713416" y="980728"/>
            <a:ext cx="2071216" cy="288032"/>
          </a:xfrm>
          <a:prstGeom prst="roundRect">
            <a:avLst>
              <a:gd name="adj" fmla="val 50000"/>
            </a:avLst>
          </a:prstGeom>
          <a:solidFill>
            <a:srgbClr val="A67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Анализ результатов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EE128F-433C-4150-89E0-309855F58A39}"/>
              </a:ext>
            </a:extLst>
          </p:cNvPr>
          <p:cNvGrpSpPr/>
          <p:nvPr/>
        </p:nvGrpSpPr>
        <p:grpSpPr>
          <a:xfrm>
            <a:off x="1025580" y="3573016"/>
            <a:ext cx="989373" cy="1006371"/>
            <a:chOff x="1025580" y="3573016"/>
            <a:chExt cx="989373" cy="1006371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B5F080CE-98D7-B04F-8861-AF11218D75CE}"/>
                </a:ext>
              </a:extLst>
            </p:cNvPr>
            <p:cNvCxnSpPr/>
            <p:nvPr/>
          </p:nvCxnSpPr>
          <p:spPr>
            <a:xfrm>
              <a:off x="1498879" y="3573016"/>
              <a:ext cx="0" cy="288032"/>
            </a:xfrm>
            <a:prstGeom prst="line">
              <a:avLst/>
            </a:prstGeom>
            <a:ln w="12700">
              <a:solidFill>
                <a:srgbClr val="A67DF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94F214F-2A20-DC40-AF58-208A1FDC4C40}"/>
                </a:ext>
              </a:extLst>
            </p:cNvPr>
            <p:cNvSpPr/>
            <p:nvPr/>
          </p:nvSpPr>
          <p:spPr>
            <a:xfrm>
              <a:off x="1025580" y="3933056"/>
              <a:ext cx="9893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Анализ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данных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D3FD0D5-038C-4EC4-9765-9439C43306B2}"/>
              </a:ext>
            </a:extLst>
          </p:cNvPr>
          <p:cNvGrpSpPr/>
          <p:nvPr/>
        </p:nvGrpSpPr>
        <p:grpSpPr>
          <a:xfrm>
            <a:off x="3876918" y="2564904"/>
            <a:ext cx="1249060" cy="930384"/>
            <a:chOff x="3876918" y="2564904"/>
            <a:chExt cx="1249060" cy="930384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1E921E0D-12DC-1C49-A944-206ACF07C425}"/>
                </a:ext>
              </a:extLst>
            </p:cNvPr>
            <p:cNvCxnSpPr/>
            <p:nvPr/>
          </p:nvCxnSpPr>
          <p:spPr>
            <a:xfrm>
              <a:off x="4501448" y="3207256"/>
              <a:ext cx="0" cy="288032"/>
            </a:xfrm>
            <a:prstGeom prst="line">
              <a:avLst/>
            </a:prstGeom>
            <a:ln w="12700">
              <a:solidFill>
                <a:srgbClr val="A67DF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51410C6-92BF-1440-ABBE-30A0FB5E7960}"/>
                </a:ext>
              </a:extLst>
            </p:cNvPr>
            <p:cNvSpPr/>
            <p:nvPr/>
          </p:nvSpPr>
          <p:spPr>
            <a:xfrm>
              <a:off x="3876918" y="2564904"/>
              <a:ext cx="12490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Создание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отчетов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CD8FBCE-6FE8-40A9-8D06-41C63675F420}"/>
              </a:ext>
            </a:extLst>
          </p:cNvPr>
          <p:cNvGrpSpPr/>
          <p:nvPr/>
        </p:nvGrpSpPr>
        <p:grpSpPr>
          <a:xfrm>
            <a:off x="6681642" y="3573016"/>
            <a:ext cx="1646606" cy="729372"/>
            <a:chOff x="6681642" y="3573016"/>
            <a:chExt cx="1646606" cy="729372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B267B83B-BB17-EA41-879A-A4CCB7D44F12}"/>
                </a:ext>
              </a:extLst>
            </p:cNvPr>
            <p:cNvCxnSpPr/>
            <p:nvPr/>
          </p:nvCxnSpPr>
          <p:spPr>
            <a:xfrm>
              <a:off x="7504945" y="3573016"/>
              <a:ext cx="0" cy="288032"/>
            </a:xfrm>
            <a:prstGeom prst="line">
              <a:avLst/>
            </a:prstGeom>
            <a:ln w="12700">
              <a:solidFill>
                <a:srgbClr val="A67DF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BC0EB4F-1C08-0B43-9BA4-818123A43423}"/>
                </a:ext>
              </a:extLst>
            </p:cNvPr>
            <p:cNvSpPr/>
            <p:nvPr/>
          </p:nvSpPr>
          <p:spPr>
            <a:xfrm>
              <a:off x="6681642" y="3933056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Презентация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A6D05C1-3B85-44F7-BAF3-AF5AEBE2F152}"/>
              </a:ext>
            </a:extLst>
          </p:cNvPr>
          <p:cNvGrpSpPr/>
          <p:nvPr/>
        </p:nvGrpSpPr>
        <p:grpSpPr>
          <a:xfrm>
            <a:off x="9840416" y="2852936"/>
            <a:ext cx="1154482" cy="642352"/>
            <a:chOff x="9840416" y="2852936"/>
            <a:chExt cx="1154482" cy="642352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2540023-D155-0A41-8E8B-DCA8C8C87E80}"/>
                </a:ext>
              </a:extLst>
            </p:cNvPr>
            <p:cNvCxnSpPr/>
            <p:nvPr/>
          </p:nvCxnSpPr>
          <p:spPr>
            <a:xfrm>
              <a:off x="10417657" y="3207256"/>
              <a:ext cx="0" cy="288032"/>
            </a:xfrm>
            <a:prstGeom prst="line">
              <a:avLst/>
            </a:prstGeom>
            <a:ln w="12700">
              <a:solidFill>
                <a:srgbClr val="A67DF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6ABD04F-B880-4E4C-9843-023029B31702}"/>
                </a:ext>
              </a:extLst>
            </p:cNvPr>
            <p:cNvSpPr/>
            <p:nvPr/>
          </p:nvSpPr>
          <p:spPr>
            <a:xfrm>
              <a:off x="9840416" y="2852936"/>
              <a:ext cx="11544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Решение</a:t>
              </a: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600" dirty="0">
                <a:ea typeface="ALS Hauss Bold"/>
              </a:rPr>
              <a:t>Подведение итогов исследования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9416876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120336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A4599D59-5976-2844-A2A2-00CCB3D049A3}"/>
              </a:ext>
            </a:extLst>
          </p:cNvPr>
          <p:cNvSpPr>
            <a:spLocks noChangeAspect="1"/>
          </p:cNvSpPr>
          <p:nvPr/>
        </p:nvSpPr>
        <p:spPr>
          <a:xfrm>
            <a:off x="9713416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F71C6D8-921E-6B47-82C6-5BEF10DA3449}"/>
              </a:ext>
            </a:extLst>
          </p:cNvPr>
          <p:cNvSpPr/>
          <p:nvPr/>
        </p:nvSpPr>
        <p:spPr>
          <a:xfrm>
            <a:off x="1415479" y="3519170"/>
            <a:ext cx="9073009" cy="53846"/>
          </a:xfrm>
          <a:prstGeom prst="roundRect">
            <a:avLst>
              <a:gd name="adj" fmla="val 50000"/>
            </a:avLst>
          </a:prstGeom>
          <a:solidFill>
            <a:srgbClr val="A67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atin typeface="ALS Hauss" panose="02000000000000000000" pitchFamily="2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7E0D6D9-63C0-8F48-A9C2-0F5D27C1FCDF}"/>
              </a:ext>
            </a:extLst>
          </p:cNvPr>
          <p:cNvSpPr>
            <a:spLocks noChangeAspect="1"/>
          </p:cNvSpPr>
          <p:nvPr/>
        </p:nvSpPr>
        <p:spPr>
          <a:xfrm>
            <a:off x="1337021" y="3393316"/>
            <a:ext cx="323716" cy="323716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D6812C3-FD7A-D54C-8A8A-F76DFD0078E9}"/>
              </a:ext>
            </a:extLst>
          </p:cNvPr>
          <p:cNvSpPr>
            <a:spLocks noChangeAspect="1"/>
          </p:cNvSpPr>
          <p:nvPr/>
        </p:nvSpPr>
        <p:spPr>
          <a:xfrm>
            <a:off x="4339590" y="3393316"/>
            <a:ext cx="323716" cy="323716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EC87F48-FC67-E247-A603-27BC65115B71}"/>
              </a:ext>
            </a:extLst>
          </p:cNvPr>
          <p:cNvSpPr>
            <a:spLocks noChangeAspect="1"/>
          </p:cNvSpPr>
          <p:nvPr/>
        </p:nvSpPr>
        <p:spPr>
          <a:xfrm>
            <a:off x="7343087" y="3393316"/>
            <a:ext cx="323716" cy="323716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C977C75-C051-0042-89D9-556B3605E58B}"/>
              </a:ext>
            </a:extLst>
          </p:cNvPr>
          <p:cNvSpPr>
            <a:spLocks noChangeAspect="1"/>
          </p:cNvSpPr>
          <p:nvPr/>
        </p:nvSpPr>
        <p:spPr>
          <a:xfrm>
            <a:off x="10255799" y="3393316"/>
            <a:ext cx="323716" cy="323716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745B41-840B-4353-BCAD-445001065F7B}"/>
              </a:ext>
            </a:extLst>
          </p:cNvPr>
          <p:cNvSpPr txBox="1"/>
          <p:nvPr/>
        </p:nvSpPr>
        <p:spPr>
          <a:xfrm>
            <a:off x="11136560" y="2606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19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97BAC6F-34E6-40FD-B9E3-EBFD6F57F747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1444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D59B8A6C-1356-D146-85D1-163DC35991AB}"/>
              </a:ext>
            </a:extLst>
          </p:cNvPr>
          <p:cNvSpPr/>
          <p:nvPr/>
        </p:nvSpPr>
        <p:spPr>
          <a:xfrm>
            <a:off x="611623" y="1268760"/>
            <a:ext cx="5052327" cy="4752528"/>
          </a:xfrm>
          <a:prstGeom prst="roundRect">
            <a:avLst>
              <a:gd name="adj" fmla="val 11322"/>
            </a:avLst>
          </a:prstGeom>
          <a:solidFill>
            <a:srgbClr val="2915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BC22A8-A550-BA45-955E-284787F5B8F8}"/>
              </a:ext>
            </a:extLst>
          </p:cNvPr>
          <p:cNvSpPr/>
          <p:nvPr/>
        </p:nvSpPr>
        <p:spPr>
          <a:xfrm>
            <a:off x="6528049" y="1268760"/>
            <a:ext cx="5052327" cy="4752528"/>
          </a:xfrm>
          <a:prstGeom prst="roundRect">
            <a:avLst>
              <a:gd name="adj" fmla="val 11322"/>
            </a:avLst>
          </a:prstGeom>
          <a:solidFill>
            <a:srgbClr val="2915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6E6ADC-EDFA-0349-8D0D-725E3E4148FD}"/>
              </a:ext>
            </a:extLst>
          </p:cNvPr>
          <p:cNvSpPr/>
          <p:nvPr/>
        </p:nvSpPr>
        <p:spPr>
          <a:xfrm>
            <a:off x="1319146" y="3645072"/>
            <a:ext cx="34932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Евгения Видрашко </a:t>
            </a:r>
            <a:br>
              <a:rPr lang="ru-RU" b="1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</a:br>
            <a:r>
              <a:rPr lang="ru-RU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Ведущий</a:t>
            </a:r>
            <a:r>
              <a:rPr lang="ru-RU" b="1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ru-RU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аналитик Сфера.Задачи</a:t>
            </a:r>
            <a:endParaRPr lang="en-GB" dirty="0">
              <a:solidFill>
                <a:srgbClr val="FFFFFF"/>
              </a:solidFill>
              <a:latin typeface="ALS Hauss" panose="02000000000000000000" pitchFamily="2" charset="0"/>
              <a:ea typeface="Arial Bold" pitchFamily="34" charset="-122"/>
              <a:cs typeface="Arial Bold" pitchFamily="34" charset="-12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LS Hauss" panose="02000000000000000000" pitchFamily="2" charset="0"/>
              <a:ea typeface="Arial Bold" pitchFamily="34" charset="-122"/>
              <a:cs typeface="Arial Bold" pitchFamily="34" charset="-12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evidrashko@t1-consulting.ru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52A12B-3964-B14E-8F31-FEE992DC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3592" y="5013224"/>
            <a:ext cx="2944000" cy="43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A29A62-1C4F-7640-ABA8-54CDDC42CA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13" b="15425"/>
          <a:stretch/>
        </p:blipFill>
        <p:spPr>
          <a:xfrm>
            <a:off x="2159629" y="1700856"/>
            <a:ext cx="1812298" cy="1812298"/>
          </a:xfrm>
          <a:prstGeom prst="ellipse">
            <a:avLst/>
          </a:prstGeom>
          <a:ln>
            <a:solidFill>
              <a:srgbClr val="5000FF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D51549-4F7C-1B4A-8EC4-1946D4EC7069}"/>
              </a:ext>
            </a:extLst>
          </p:cNvPr>
          <p:cNvSpPr/>
          <p:nvPr/>
        </p:nvSpPr>
        <p:spPr>
          <a:xfrm>
            <a:off x="7303572" y="3645072"/>
            <a:ext cx="35012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Иван Матвеев</a:t>
            </a:r>
            <a:br>
              <a:rPr lang="ru-RU" b="1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</a:br>
            <a:r>
              <a:rPr lang="ru-RU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Ведущий</a:t>
            </a:r>
            <a:r>
              <a:rPr lang="ru-RU" b="1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ru-RU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аналитик Сфера.Знания</a:t>
            </a:r>
            <a:endParaRPr lang="en-GB" dirty="0">
              <a:solidFill>
                <a:srgbClr val="FFFFFF"/>
              </a:solidFill>
              <a:latin typeface="ALS Hauss" panose="02000000000000000000" pitchFamily="2" charset="0"/>
              <a:ea typeface="Arial Bold" pitchFamily="34" charset="-122"/>
              <a:cs typeface="Arial Bold" pitchFamily="34" charset="-12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LS Hauss" panose="02000000000000000000" pitchFamily="2" charset="0"/>
              <a:ea typeface="Arial Bold" pitchFamily="34" charset="-122"/>
              <a:cs typeface="Arial Bold" pitchFamily="34" charset="-12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ismatveev@t1-consulting.ru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B0C791-EC37-A94C-AB34-8AA83271EA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40" t="22796" r="25129" b="38105"/>
          <a:stretch/>
        </p:blipFill>
        <p:spPr>
          <a:xfrm>
            <a:off x="8148812" y="1700856"/>
            <a:ext cx="1810800" cy="1810800"/>
          </a:xfrm>
          <a:prstGeom prst="ellipse">
            <a:avLst/>
          </a:prstGeom>
          <a:ln>
            <a:solidFill>
              <a:srgbClr val="5000FF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179E8B-586F-1A4D-B1E3-2A4679BCD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408" y="5013224"/>
            <a:ext cx="2944000" cy="432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FDDC7E-5261-D94B-A3DC-B02829607A2B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solidFill>
                  <a:schemeClr val="bg1"/>
                </a:solidFill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solidFill>
                  <a:schemeClr val="bg1"/>
                </a:solidFill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solidFill>
                  <a:schemeClr val="bg1"/>
                </a:solidFill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solidFill>
                  <a:schemeClr val="bg1"/>
                </a:solidFill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solidFill>
                  <a:schemeClr val="bg1"/>
                </a:solidFill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solidFill>
                  <a:schemeClr val="bg1"/>
                </a:solidFill>
                <a:latin typeface="ALS Hauss Medium" panose="02000000000000000000" pitchFamily="2" charset="0"/>
              </a:rPr>
              <a:t>Confluence</a:t>
            </a:r>
          </a:p>
        </p:txBody>
      </p:sp>
    </p:spTree>
    <p:extLst>
      <p:ext uri="{BB962C8B-B14F-4D97-AF65-F5344CB8AC3E}">
        <p14:creationId xmlns:p14="http://schemas.microsoft.com/office/powerpoint/2010/main" val="132846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011E6C5-16A3-0F40-BA29-F55A09CD4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398340"/>
              </p:ext>
            </p:extLst>
          </p:nvPr>
        </p:nvGraphicFramePr>
        <p:xfrm>
          <a:off x="-816768" y="1628800"/>
          <a:ext cx="683163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600" dirty="0">
                <a:ea typeface="ALS Hauss Bold"/>
              </a:rPr>
              <a:t>Показываем результат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0F4F22-D605-D54D-8C7D-681D284E6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8976" y="3491716"/>
            <a:ext cx="372244" cy="37224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1FDA8E8-6D0C-FD44-8F83-260AC7E49A2D}"/>
              </a:ext>
            </a:extLst>
          </p:cNvPr>
          <p:cNvSpPr/>
          <p:nvPr/>
        </p:nvSpPr>
        <p:spPr>
          <a:xfrm>
            <a:off x="1598412" y="3923764"/>
            <a:ext cx="255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latin typeface="ALS Hauss" panose="02000000000000000000" pitchFamily="2" charset="0"/>
              </a:rPr>
              <a:t>Респонденты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56E5E25-6CAD-D540-9ADA-8560A8C3CD06}"/>
              </a:ext>
            </a:extLst>
          </p:cNvPr>
          <p:cNvSpPr/>
          <p:nvPr/>
        </p:nvSpPr>
        <p:spPr>
          <a:xfrm>
            <a:off x="551384" y="2420888"/>
            <a:ext cx="2553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Аналитики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F7F0684-90D2-3647-98DB-70E0AFDF89B0}"/>
              </a:ext>
            </a:extLst>
          </p:cNvPr>
          <p:cNvSpPr/>
          <p:nvPr/>
        </p:nvSpPr>
        <p:spPr>
          <a:xfrm>
            <a:off x="590300" y="5373216"/>
            <a:ext cx="255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Технические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писатели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034C7C2-9D61-FB43-BACB-BC2B3EEA63E0}"/>
              </a:ext>
            </a:extLst>
          </p:cNvPr>
          <p:cNvSpPr/>
          <p:nvPr/>
        </p:nvSpPr>
        <p:spPr>
          <a:xfrm>
            <a:off x="4295800" y="5013176"/>
            <a:ext cx="2553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Тестировщики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LS Hauss" panose="0200000000000000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1EDFBDF-4DDB-2F47-9EE2-25FDECF5B9DE}"/>
              </a:ext>
            </a:extLst>
          </p:cNvPr>
          <p:cNvSpPr/>
          <p:nvPr/>
        </p:nvSpPr>
        <p:spPr>
          <a:xfrm>
            <a:off x="4439816" y="2420888"/>
            <a:ext cx="255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Владельцы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rPr>
              <a:t>продуктов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FBD6C67-36F7-4459-97E0-D2CC74F4E848}"/>
              </a:ext>
            </a:extLst>
          </p:cNvPr>
          <p:cNvGrpSpPr/>
          <p:nvPr/>
        </p:nvGrpSpPr>
        <p:grpSpPr>
          <a:xfrm>
            <a:off x="6384032" y="1628800"/>
            <a:ext cx="5760640" cy="4543943"/>
            <a:chOff x="6384032" y="1628800"/>
            <a:chExt cx="5760640" cy="4543943"/>
          </a:xfrm>
        </p:grpSpPr>
        <p:graphicFrame>
          <p:nvGraphicFramePr>
            <p:cNvPr id="40" name="Диаграмма 39">
              <a:extLst>
                <a:ext uri="{FF2B5EF4-FFF2-40B4-BE49-F238E27FC236}">
                  <a16:creationId xmlns:a16="http://schemas.microsoft.com/office/drawing/2014/main" id="{33A6C0B2-7C0F-AA42-8A62-ADB077651D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5761587"/>
                </p:ext>
              </p:extLst>
            </p:nvPr>
          </p:nvGraphicFramePr>
          <p:xfrm>
            <a:off x="8184232" y="2161781"/>
            <a:ext cx="3960440" cy="3739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DF3A228-9A1C-FA4C-96E6-68909F1EC091}"/>
                </a:ext>
              </a:extLst>
            </p:cNvPr>
            <p:cNvSpPr/>
            <p:nvPr/>
          </p:nvSpPr>
          <p:spPr>
            <a:xfrm>
              <a:off x="6384032" y="1628800"/>
              <a:ext cx="42140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latin typeface="ALS Hauss" panose="02000000000000000000" pitchFamily="2" charset="0"/>
                </a:rPr>
                <a:t>Удовлетворенность пользователей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77913E04-66AD-A847-90CF-EAFEE41A3817}"/>
                </a:ext>
              </a:extLst>
            </p:cNvPr>
            <p:cNvSpPr/>
            <p:nvPr/>
          </p:nvSpPr>
          <p:spPr>
            <a:xfrm>
              <a:off x="8184231" y="5834189"/>
              <a:ext cx="3459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>
                  <a:latin typeface="ALS Hauss" panose="02000000000000000000" pitchFamily="2" charset="0"/>
                </a:rPr>
                <a:t>0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DAB7821-0EC9-DA46-BE79-0EC5306937E4}"/>
                </a:ext>
              </a:extLst>
            </p:cNvPr>
            <p:cNvSpPr/>
            <p:nvPr/>
          </p:nvSpPr>
          <p:spPr>
            <a:xfrm>
              <a:off x="8760295" y="5834189"/>
              <a:ext cx="3459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>
                  <a:latin typeface="ALS Hauss" panose="02000000000000000000" pitchFamily="2" charset="0"/>
                </a:rPr>
                <a:t>1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4E03E322-8C0A-2641-A056-0D9F48624EFD}"/>
                </a:ext>
              </a:extLst>
            </p:cNvPr>
            <p:cNvSpPr/>
            <p:nvPr/>
          </p:nvSpPr>
          <p:spPr>
            <a:xfrm>
              <a:off x="6384032" y="2593829"/>
              <a:ext cx="15841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S Hauss" panose="02000000000000000000" pitchFamily="2" charset="0"/>
                </a:rPr>
                <a:t>Plant UML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271CF528-C9B4-9D4B-805E-B60531A3F92B}"/>
                </a:ext>
              </a:extLst>
            </p:cNvPr>
            <p:cNvSpPr/>
            <p:nvPr/>
          </p:nvSpPr>
          <p:spPr>
            <a:xfrm>
              <a:off x="6384032" y="3781185"/>
              <a:ext cx="15841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S Hauss" panose="02000000000000000000" pitchFamily="2" charset="0"/>
                </a:rPr>
                <a:t>Якорные ссылки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A674A114-3AB2-F448-8182-BE957FEA30B2}"/>
                </a:ext>
              </a:extLst>
            </p:cNvPr>
            <p:cNvSpPr/>
            <p:nvPr/>
          </p:nvSpPr>
          <p:spPr>
            <a:xfrm>
              <a:off x="6384032" y="4941245"/>
              <a:ext cx="15841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LS Hauss" panose="02000000000000000000" pitchFamily="2" charset="0"/>
                </a:rPr>
                <a:t>Блок кода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LS Hauss" panose="02000000000000000000" pitchFamily="2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D96A9FE7-DB3C-B945-ABE1-EA739316A7EC}"/>
                </a:ext>
              </a:extLst>
            </p:cNvPr>
            <p:cNvSpPr/>
            <p:nvPr/>
          </p:nvSpPr>
          <p:spPr>
            <a:xfrm>
              <a:off x="9374658" y="5834189"/>
              <a:ext cx="3459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>
                  <a:latin typeface="ALS Hauss" panose="02000000000000000000" pitchFamily="2" charset="0"/>
                </a:rPr>
                <a:t>2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2909E184-C864-4B49-B117-6FADB6D9377E}"/>
                </a:ext>
              </a:extLst>
            </p:cNvPr>
            <p:cNvSpPr/>
            <p:nvPr/>
          </p:nvSpPr>
          <p:spPr>
            <a:xfrm>
              <a:off x="9989020" y="5834189"/>
              <a:ext cx="3459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>
                  <a:latin typeface="ALS Hauss" panose="02000000000000000000" pitchFamily="2" charset="0"/>
                </a:rPr>
                <a:t>3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D0CAA17-4B75-9344-9778-204BBD5E35A7}"/>
                </a:ext>
              </a:extLst>
            </p:cNvPr>
            <p:cNvSpPr/>
            <p:nvPr/>
          </p:nvSpPr>
          <p:spPr>
            <a:xfrm>
              <a:off x="10589095" y="5834189"/>
              <a:ext cx="3459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>
                  <a:latin typeface="ALS Hauss" panose="02000000000000000000" pitchFamily="2" charset="0"/>
                </a:rPr>
                <a:t>4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28D04A0-19AC-6A4E-AD74-7953BE5B4B6D}"/>
                </a:ext>
              </a:extLst>
            </p:cNvPr>
            <p:cNvSpPr/>
            <p:nvPr/>
          </p:nvSpPr>
          <p:spPr>
            <a:xfrm>
              <a:off x="11203457" y="5834189"/>
              <a:ext cx="3459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>
                  <a:latin typeface="ALS Hauss" panose="02000000000000000000" pitchFamily="2" charset="0"/>
                </a:rPr>
                <a:t>5</a:t>
              </a:r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AB38BF0-F440-8343-A8A9-77DC58BA1E48}"/>
              </a:ext>
            </a:extLst>
          </p:cNvPr>
          <p:cNvCxnSpPr>
            <a:cxnSpLocks/>
          </p:cNvCxnSpPr>
          <p:nvPr/>
        </p:nvCxnSpPr>
        <p:spPr>
          <a:xfrm flipV="1">
            <a:off x="4079776" y="2780928"/>
            <a:ext cx="288032" cy="216024"/>
          </a:xfrm>
          <a:prstGeom prst="line">
            <a:avLst/>
          </a:prstGeom>
          <a:ln>
            <a:solidFill>
              <a:srgbClr val="A67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0641524-6094-9546-9FFD-61C379497E04}"/>
              </a:ext>
            </a:extLst>
          </p:cNvPr>
          <p:cNvCxnSpPr>
            <a:cxnSpLocks/>
          </p:cNvCxnSpPr>
          <p:nvPr/>
        </p:nvCxnSpPr>
        <p:spPr>
          <a:xfrm flipV="1">
            <a:off x="1429173" y="5095864"/>
            <a:ext cx="288032" cy="216024"/>
          </a:xfrm>
          <a:prstGeom prst="line">
            <a:avLst/>
          </a:prstGeom>
          <a:ln>
            <a:solidFill>
              <a:srgbClr val="F87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15EF6C08-F167-A043-AB30-52C3DC745FCE}"/>
              </a:ext>
            </a:extLst>
          </p:cNvPr>
          <p:cNvCxnSpPr>
            <a:cxnSpLocks/>
          </p:cNvCxnSpPr>
          <p:nvPr/>
        </p:nvCxnSpPr>
        <p:spPr>
          <a:xfrm flipH="1" flipV="1">
            <a:off x="4223792" y="4725144"/>
            <a:ext cx="236724" cy="185525"/>
          </a:xfrm>
          <a:prstGeom prst="line">
            <a:avLst/>
          </a:prstGeom>
          <a:ln>
            <a:solidFill>
              <a:srgbClr val="15C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EE81DAC-8A12-5940-B3FE-AF82003FB9DE}"/>
              </a:ext>
            </a:extLst>
          </p:cNvPr>
          <p:cNvCxnSpPr>
            <a:cxnSpLocks/>
          </p:cNvCxnSpPr>
          <p:nvPr/>
        </p:nvCxnSpPr>
        <p:spPr>
          <a:xfrm flipH="1" flipV="1">
            <a:off x="1318546" y="2815322"/>
            <a:ext cx="236724" cy="185525"/>
          </a:xfrm>
          <a:prstGeom prst="line">
            <a:avLst/>
          </a:prstGeom>
          <a:ln>
            <a:solidFill>
              <a:srgbClr val="5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0F0B4DBE-C1D3-2043-8414-729091E5AD33}"/>
              </a:ext>
            </a:extLst>
          </p:cNvPr>
          <p:cNvSpPr/>
          <p:nvPr/>
        </p:nvSpPr>
        <p:spPr>
          <a:xfrm>
            <a:off x="9713416" y="980728"/>
            <a:ext cx="2071216" cy="288032"/>
          </a:xfrm>
          <a:prstGeom prst="roundRect">
            <a:avLst>
              <a:gd name="adj" fmla="val 50000"/>
            </a:avLst>
          </a:prstGeom>
          <a:solidFill>
            <a:srgbClr val="A67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Анализ результатов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C0D7A3CB-2E9B-5548-BE52-CEB09C59766F}"/>
              </a:ext>
            </a:extLst>
          </p:cNvPr>
          <p:cNvSpPr>
            <a:spLocks noChangeAspect="1"/>
          </p:cNvSpPr>
          <p:nvPr/>
        </p:nvSpPr>
        <p:spPr>
          <a:xfrm>
            <a:off x="9416876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8678979F-67AA-8F4D-B069-5F8B659E34F9}"/>
              </a:ext>
            </a:extLst>
          </p:cNvPr>
          <p:cNvSpPr>
            <a:spLocks noChangeAspect="1"/>
          </p:cNvSpPr>
          <p:nvPr/>
        </p:nvSpPr>
        <p:spPr>
          <a:xfrm>
            <a:off x="9120336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74B3EF4-1A5F-5F4E-BBA0-CD8D4F6767DF}"/>
              </a:ext>
            </a:extLst>
          </p:cNvPr>
          <p:cNvSpPr>
            <a:spLocks noChangeAspect="1"/>
          </p:cNvSpPr>
          <p:nvPr/>
        </p:nvSpPr>
        <p:spPr>
          <a:xfrm>
            <a:off x="9713416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3F02D8-F8B3-4527-935D-313D28C82152}"/>
              </a:ext>
            </a:extLst>
          </p:cNvPr>
          <p:cNvSpPr txBox="1"/>
          <p:nvPr/>
        </p:nvSpPr>
        <p:spPr>
          <a:xfrm>
            <a:off x="11136560" y="2606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20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774C696-D70F-4B9F-811C-05F291F51A2A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599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FED6530D-23C3-7242-AB04-4919549092A2}"/>
              </a:ext>
            </a:extLst>
          </p:cNvPr>
          <p:cNvSpPr/>
          <p:nvPr/>
        </p:nvSpPr>
        <p:spPr>
          <a:xfrm>
            <a:off x="479376" y="1700808"/>
            <a:ext cx="5184576" cy="1800200"/>
          </a:xfrm>
          <a:prstGeom prst="roundRect">
            <a:avLst>
              <a:gd name="adj" fmla="val 6471"/>
            </a:avLst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F9DAF34E-3A71-0446-92DA-2D91E1C30303}"/>
              </a:ext>
            </a:extLst>
          </p:cNvPr>
          <p:cNvSpPr/>
          <p:nvPr/>
        </p:nvSpPr>
        <p:spPr>
          <a:xfrm>
            <a:off x="479376" y="3645024"/>
            <a:ext cx="4896544" cy="2664296"/>
          </a:xfrm>
          <a:prstGeom prst="roundRect">
            <a:avLst>
              <a:gd name="adj" fmla="val 6471"/>
            </a:avLst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>
                <a:solidFill>
                  <a:srgbClr val="000000"/>
                </a:solidFill>
                <a:ea typeface="ALS Hauss Bold"/>
                <a:cs typeface="ALS Hauss Bold" pitchFamily="34" charset="-120"/>
              </a:rPr>
              <a:t>Заходим на второй круг</a:t>
            </a:r>
            <a:endParaRPr lang="en-US" sz="3600" dirty="0"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677FC3-43B9-6144-990F-0112AA5101CF}"/>
              </a:ext>
            </a:extLst>
          </p:cNvPr>
          <p:cNvSpPr/>
          <p:nvPr/>
        </p:nvSpPr>
        <p:spPr>
          <a:xfrm>
            <a:off x="695399" y="1916832"/>
            <a:ext cx="2400016" cy="332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Гипотеза </a:t>
            </a:r>
            <a:r>
              <a:rPr lang="ru-RU" b="1" dirty="0" err="1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невалидна</a:t>
            </a:r>
            <a:endParaRPr lang="en-US" dirty="0">
              <a:latin typeface="ALS Hauss" panose="0200000000000000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4223FDD-CB76-D143-ADA3-4B6B5E6B7144}"/>
              </a:ext>
            </a:extLst>
          </p:cNvPr>
          <p:cNvSpPr/>
          <p:nvPr/>
        </p:nvSpPr>
        <p:spPr>
          <a:xfrm>
            <a:off x="695400" y="2228091"/>
            <a:ext cx="31683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spcAft>
                <a:spcPts val="12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200" dirty="0">
                <a:latin typeface="ALS Hauss" panose="02000000000000000000" pitchFamily="2" charset="0"/>
              </a:rPr>
              <a:t>Непроработанная гипотеза</a:t>
            </a:r>
          </a:p>
          <a:p>
            <a:pPr marL="177750" indent="-177750">
              <a:spcAft>
                <a:spcPts val="12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200" dirty="0">
                <a:latin typeface="ALS Hauss" panose="02000000000000000000" pitchFamily="2" charset="0"/>
              </a:rPr>
              <a:t>Пользователи предложили альтернативный </a:t>
            </a:r>
            <a:r>
              <a:rPr lang="en-GB" sz="1200" dirty="0">
                <a:latin typeface="ALS Hauss" panose="02000000000000000000" pitchFamily="2" charset="0"/>
              </a:rPr>
              <a:t>flow, </a:t>
            </a:r>
            <a:r>
              <a:rPr lang="ru-RU" sz="1200" dirty="0">
                <a:latin typeface="ALS Hauss" panose="02000000000000000000" pitchFamily="2" charset="0"/>
              </a:rPr>
              <a:t>требующий проработки и исследований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27C8D49-1B47-F543-B683-9E4808D920ED}"/>
              </a:ext>
            </a:extLst>
          </p:cNvPr>
          <p:cNvSpPr/>
          <p:nvPr/>
        </p:nvSpPr>
        <p:spPr>
          <a:xfrm>
            <a:off x="695399" y="3873688"/>
            <a:ext cx="2771913" cy="563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Проблемы с качеством </a:t>
            </a:r>
            <a:br>
              <a:rPr lang="ru-RU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</a:br>
            <a:r>
              <a:rPr lang="ru-RU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исследования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0C2C3DF-AB74-F041-8F94-0D41503B1A2A}"/>
              </a:ext>
            </a:extLst>
          </p:cNvPr>
          <p:cNvSpPr/>
          <p:nvPr/>
        </p:nvSpPr>
        <p:spPr>
          <a:xfrm>
            <a:off x="695400" y="4503311"/>
            <a:ext cx="31683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spcAft>
                <a:spcPts val="12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200" dirty="0">
                <a:latin typeface="ALS Hauss" panose="02000000000000000000" pitchFamily="2" charset="0"/>
              </a:rPr>
              <a:t>Что-то пошло не так: неработоспособность контента</a:t>
            </a:r>
          </a:p>
          <a:p>
            <a:pPr marL="177750" indent="-177750">
              <a:spcAft>
                <a:spcPts val="12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200" dirty="0">
                <a:latin typeface="ALS Hauss" panose="02000000000000000000" pitchFamily="2" charset="0"/>
              </a:rPr>
              <a:t>Некорректно описан </a:t>
            </a:r>
            <a:r>
              <a:rPr lang="en-GB" sz="1200" dirty="0">
                <a:latin typeface="ALS Hauss" panose="02000000000000000000" pitchFamily="2" charset="0"/>
              </a:rPr>
              <a:t>flow </a:t>
            </a:r>
            <a:r>
              <a:rPr lang="ru-RU" sz="1200" dirty="0">
                <a:latin typeface="ALS Hauss" panose="02000000000000000000" pitchFamily="2" charset="0"/>
              </a:rPr>
              <a:t>и сформулированы задания</a:t>
            </a:r>
          </a:p>
          <a:p>
            <a:pPr marL="177750" indent="-177750">
              <a:spcAft>
                <a:spcPts val="12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200" dirty="0">
                <a:latin typeface="ALS Hauss" panose="02000000000000000000" pitchFamily="2" charset="0"/>
              </a:rPr>
              <a:t>Ошибки в выявлением ЦА</a:t>
            </a:r>
          </a:p>
          <a:p>
            <a:pPr marL="177750" indent="-177750">
              <a:spcAft>
                <a:spcPts val="1200"/>
              </a:spcAft>
              <a:buClr>
                <a:srgbClr val="7156F6"/>
              </a:buClr>
              <a:buFont typeface="Wingdings" pitchFamily="2" charset="2"/>
              <a:buChar char="§"/>
            </a:pPr>
            <a:r>
              <a:rPr lang="ru-RU" sz="1200" dirty="0">
                <a:latin typeface="ALS Hauss" panose="02000000000000000000" pitchFamily="2" charset="0"/>
              </a:rPr>
              <a:t>Неподходящий тип исследования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16EBCF4-314F-4540-97D9-D111645373A7}"/>
              </a:ext>
            </a:extLst>
          </p:cNvPr>
          <p:cNvGrpSpPr/>
          <p:nvPr/>
        </p:nvGrpSpPr>
        <p:grpSpPr>
          <a:xfrm>
            <a:off x="3842348" y="1700808"/>
            <a:ext cx="8325988" cy="4680520"/>
            <a:chOff x="3842348" y="1700808"/>
            <a:chExt cx="8325988" cy="468052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ACEC07A0-6153-3148-B82A-9250F2C12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2348" y="1700808"/>
              <a:ext cx="8325988" cy="4680520"/>
            </a:xfrm>
            <a:prstGeom prst="roundRect">
              <a:avLst>
                <a:gd name="adj" fmla="val 3861"/>
              </a:avLst>
            </a:prstGeom>
            <a:ln>
              <a:noFill/>
            </a:ln>
            <a:effectLst>
              <a:outerShdw blurRad="1905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E202243B-7930-0A4A-83A3-25301772F57B}"/>
                </a:ext>
              </a:extLst>
            </p:cNvPr>
            <p:cNvSpPr/>
            <p:nvPr/>
          </p:nvSpPr>
          <p:spPr>
            <a:xfrm>
              <a:off x="4943872" y="1772816"/>
              <a:ext cx="79208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2A812207-34EB-F64B-99A7-21CA1E1711ED}"/>
                </a:ext>
              </a:extLst>
            </p:cNvPr>
            <p:cNvSpPr/>
            <p:nvPr/>
          </p:nvSpPr>
          <p:spPr>
            <a:xfrm>
              <a:off x="4549819" y="1743327"/>
              <a:ext cx="12563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067CEEB-A3C2-024C-B43F-99C8E7EBC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5242" y="1770286"/>
              <a:ext cx="1104727" cy="162106"/>
            </a:xfrm>
            <a:prstGeom prst="rect">
              <a:avLst/>
            </a:prstGeom>
          </p:spPr>
        </p:pic>
      </p:grp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B38A5AC6-A3B9-0744-8E5C-BFF0B5475403}"/>
              </a:ext>
            </a:extLst>
          </p:cNvPr>
          <p:cNvSpPr/>
          <p:nvPr/>
        </p:nvSpPr>
        <p:spPr>
          <a:xfrm>
            <a:off x="9713416" y="980728"/>
            <a:ext cx="2071216" cy="288032"/>
          </a:xfrm>
          <a:prstGeom prst="roundRect">
            <a:avLst>
              <a:gd name="adj" fmla="val 50000"/>
            </a:avLst>
          </a:prstGeom>
          <a:solidFill>
            <a:srgbClr val="A67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Анализ результатов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E412314D-C5E7-B540-B8E1-6818206DE612}"/>
              </a:ext>
            </a:extLst>
          </p:cNvPr>
          <p:cNvSpPr>
            <a:spLocks noChangeAspect="1"/>
          </p:cNvSpPr>
          <p:nvPr/>
        </p:nvSpPr>
        <p:spPr>
          <a:xfrm>
            <a:off x="9416876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B97C0D27-8468-EC47-B17D-1C3F027AD02B}"/>
              </a:ext>
            </a:extLst>
          </p:cNvPr>
          <p:cNvSpPr>
            <a:spLocks noChangeAspect="1"/>
          </p:cNvSpPr>
          <p:nvPr/>
        </p:nvSpPr>
        <p:spPr>
          <a:xfrm>
            <a:off x="9120336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D36C455A-CE7A-1141-8FDB-3F482E97FB6D}"/>
              </a:ext>
            </a:extLst>
          </p:cNvPr>
          <p:cNvSpPr>
            <a:spLocks noChangeAspect="1"/>
          </p:cNvSpPr>
          <p:nvPr/>
        </p:nvSpPr>
        <p:spPr>
          <a:xfrm>
            <a:off x="9713416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9B467-2CA0-48B8-8AA9-B805C1AF88EC}"/>
              </a:ext>
            </a:extLst>
          </p:cNvPr>
          <p:cNvSpPr txBox="1"/>
          <p:nvPr/>
        </p:nvSpPr>
        <p:spPr>
          <a:xfrm>
            <a:off x="11136560" y="260648"/>
            <a:ext cx="5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21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9AFFD42-92DE-4847-B022-11B160D2452B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5549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B28A46AE-4B55-1A43-9DBD-04D1C1B41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78" t="366" r="37700" b="-366"/>
          <a:stretch/>
        </p:blipFill>
        <p:spPr>
          <a:xfrm flipH="1">
            <a:off x="4517" y="-57"/>
            <a:ext cx="3863752" cy="645339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40873BA-362E-744D-A1DF-53BDBFF00C9D}"/>
              </a:ext>
            </a:extLst>
          </p:cNvPr>
          <p:cNvSpPr/>
          <p:nvPr/>
        </p:nvSpPr>
        <p:spPr>
          <a:xfrm>
            <a:off x="407368" y="3501008"/>
            <a:ext cx="3024336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Собираем </a:t>
            </a:r>
            <a:r>
              <a:rPr lang="ru-RU" sz="1600" dirty="0" err="1">
                <a:solidFill>
                  <a:schemeClr val="bg1"/>
                </a:solidFill>
                <a:latin typeface="ALS Hauss" panose="02000000000000000000" pitchFamily="2" charset="0"/>
              </a:rPr>
              <a:t>инсайты</a:t>
            </a: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от респондентов</a:t>
            </a:r>
          </a:p>
          <a:p>
            <a:pPr marL="177750" indent="-177750"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Проводим исследование для новых прототипов</a:t>
            </a:r>
          </a:p>
          <a:p>
            <a:pPr marL="177750" indent="-177750"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LS Hauss" panose="02000000000000000000" pitchFamily="2" charset="0"/>
              </a:rPr>
              <a:t>Презентуем подтвержденную гипотезу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DFDA13F-712C-A846-BEC6-A06B577C9AFB}"/>
              </a:ext>
            </a:extLst>
          </p:cNvPr>
          <p:cNvSpPr/>
          <p:nvPr/>
        </p:nvSpPr>
        <p:spPr>
          <a:xfrm>
            <a:off x="407368" y="242088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Результат исследований </a:t>
            </a:r>
            <a:b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ALS Hauss" panose="02000000000000000000" pitchFamily="2" charset="0"/>
              </a:rPr>
              <a:t>поможет изменить неработающие паттерны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8497465" cy="115279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>
                <a:solidFill>
                  <a:srgbClr val="000000"/>
                </a:solidFill>
                <a:ea typeface="ALS Hauss Bold"/>
                <a:cs typeface="ALS Hauss Bold" pitchFamily="34" charset="-120"/>
              </a:rPr>
              <a:t>Влияние на продукт</a:t>
            </a:r>
            <a:endParaRPr lang="en-US" sz="3600" dirty="0"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7E61C0F-754D-4B4F-99BB-21D0915F2547}"/>
              </a:ext>
            </a:extLst>
          </p:cNvPr>
          <p:cNvGrpSpPr/>
          <p:nvPr/>
        </p:nvGrpSpPr>
        <p:grpSpPr>
          <a:xfrm>
            <a:off x="3935760" y="1988840"/>
            <a:ext cx="8064896" cy="2304256"/>
            <a:chOff x="3935760" y="1988840"/>
            <a:chExt cx="8064896" cy="2304256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13DA28A6-5CBB-0847-8D22-66EEF08AF357}"/>
                </a:ext>
              </a:extLst>
            </p:cNvPr>
            <p:cNvSpPr/>
            <p:nvPr/>
          </p:nvSpPr>
          <p:spPr>
            <a:xfrm>
              <a:off x="3935760" y="2420888"/>
              <a:ext cx="2664296" cy="1872208"/>
            </a:xfrm>
            <a:prstGeom prst="roundRect">
              <a:avLst>
                <a:gd name="adj" fmla="val 6471"/>
              </a:avLst>
            </a:prstGeom>
            <a:solidFill>
              <a:srgbClr val="F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E9D18D7-9218-8347-A979-BC4481472815}"/>
                </a:ext>
              </a:extLst>
            </p:cNvPr>
            <p:cNvSpPr/>
            <p:nvPr/>
          </p:nvSpPr>
          <p:spPr>
            <a:xfrm>
              <a:off x="4079776" y="1988840"/>
              <a:ext cx="485421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Пример исследования работы с комментариями</a:t>
              </a:r>
              <a:endParaRPr lang="en-US" sz="1600" dirty="0">
                <a:latin typeface="ALS Hauss" panose="02000000000000000000" pitchFamily="2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7E2157E-99DD-4841-BE6D-6874C9F04BC7}"/>
                </a:ext>
              </a:extLst>
            </p:cNvPr>
            <p:cNvSpPr/>
            <p:nvPr/>
          </p:nvSpPr>
          <p:spPr>
            <a:xfrm>
              <a:off x="4007768" y="2492896"/>
              <a:ext cx="1850186" cy="317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Описание гипотезы</a:t>
              </a:r>
              <a:endParaRPr lang="ru-RU" sz="1400" b="1" dirty="0">
                <a:solidFill>
                  <a:srgbClr val="7156F6"/>
                </a:solidFill>
                <a:latin typeface="ALS Haus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01EC5FD-2AC1-C849-A5FA-20E35F1DF0FE}"/>
                </a:ext>
              </a:extLst>
            </p:cNvPr>
            <p:cNvSpPr/>
            <p:nvPr/>
          </p:nvSpPr>
          <p:spPr>
            <a:xfrm>
              <a:off x="4007768" y="2852936"/>
              <a:ext cx="2448272" cy="1372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1750" indent="-141750">
                <a:spcAft>
                  <a:spcPts val="5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850" dirty="0">
                  <a:latin typeface="ALS Hauss" panose="02000000000000000000" pitchFamily="2" charset="0"/>
                </a:rPr>
                <a:t>Если добавить цветовое кодирование </a:t>
              </a:r>
              <a:br>
                <a:rPr lang="ru-RU" sz="850" dirty="0">
                  <a:latin typeface="ALS Hauss" panose="02000000000000000000" pitchFamily="2" charset="0"/>
                </a:rPr>
              </a:br>
              <a:r>
                <a:rPr lang="ru-RU" sz="850" dirty="0">
                  <a:latin typeface="ALS Hauss" panose="02000000000000000000" pitchFamily="2" charset="0"/>
                </a:rPr>
                <a:t>на комментарии, в которых упомянут текущий пользователь, снизится риск пропустить важную информацию </a:t>
              </a:r>
              <a:br>
                <a:rPr lang="ru-RU" sz="850" dirty="0">
                  <a:latin typeface="ALS Hauss" panose="02000000000000000000" pitchFamily="2" charset="0"/>
                </a:rPr>
              </a:br>
              <a:r>
                <a:rPr lang="ru-RU" sz="850" dirty="0">
                  <a:latin typeface="ALS Hauss" panose="02000000000000000000" pitchFamily="2" charset="0"/>
                </a:rPr>
                <a:t>в комментариях.</a:t>
              </a:r>
            </a:p>
            <a:p>
              <a:pPr marL="141750" indent="-141750">
                <a:spcAft>
                  <a:spcPts val="5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850" dirty="0">
                  <a:latin typeface="ALS Hauss" panose="02000000000000000000" pitchFamily="2" charset="0"/>
                </a:rPr>
                <a:t>Если использовать 2 уровня иерархии в комментариях, у пользователя получится отслеживать ответы на комментарии без риска запутаться в структуре уровней.</a:t>
              </a:r>
            </a:p>
          </p:txBody>
        </p: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5258E248-F6DD-7447-8479-E15BF09549EE}"/>
                </a:ext>
              </a:extLst>
            </p:cNvPr>
            <p:cNvSpPr/>
            <p:nvPr/>
          </p:nvSpPr>
          <p:spPr>
            <a:xfrm>
              <a:off x="6672064" y="2420888"/>
              <a:ext cx="5328592" cy="1872208"/>
            </a:xfrm>
            <a:prstGeom prst="roundRect">
              <a:avLst>
                <a:gd name="adj" fmla="val 6471"/>
              </a:avLst>
            </a:prstGeom>
            <a:solidFill>
              <a:srgbClr val="F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B81CD1C-3150-2145-A4FE-2125161AF8CB}"/>
                </a:ext>
              </a:extLst>
            </p:cNvPr>
            <p:cNvSpPr/>
            <p:nvPr/>
          </p:nvSpPr>
          <p:spPr>
            <a:xfrm>
              <a:off x="6816080" y="2492896"/>
              <a:ext cx="2007281" cy="317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rgbClr val="7156F6"/>
                  </a:solidFill>
                  <a:latin typeface="ALS Hauss" panose="02000000000000000000" pitchFamily="2" charset="0"/>
                </a:rPr>
                <a:t>Результаты проверки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23E9510-843C-EB4D-94C5-179CADD18FA2}"/>
                </a:ext>
              </a:extLst>
            </p:cNvPr>
            <p:cNvSpPr/>
            <p:nvPr/>
          </p:nvSpPr>
          <p:spPr>
            <a:xfrm>
              <a:off x="6816080" y="2852936"/>
              <a:ext cx="2520280" cy="139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1750" indent="-141750">
                <a:spcAft>
                  <a:spcPts val="5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850" dirty="0">
                  <a:latin typeface="ALS Hauss" panose="02000000000000000000" pitchFamily="2" charset="0"/>
                </a:rPr>
                <a:t>66.7% респондентов отметили важность выделения цветом важных комментариев.</a:t>
              </a:r>
            </a:p>
            <a:p>
              <a:pPr marL="141750" indent="-141750">
                <a:spcAft>
                  <a:spcPts val="5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850" dirty="0">
                  <a:latin typeface="ALS Hauss" panose="02000000000000000000" pitchFamily="2" charset="0"/>
                </a:rPr>
                <a:t>60% считают наиболее важными комментарии, в которых их упоминали другие пользователи</a:t>
              </a:r>
            </a:p>
            <a:p>
              <a:pPr marL="141750" indent="-141750">
                <a:spcAft>
                  <a:spcPts val="5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850" dirty="0">
                  <a:latin typeface="ALS Hauss" panose="02000000000000000000" pitchFamily="2" charset="0"/>
                </a:rPr>
                <a:t>66.7% респондентов считают, что </a:t>
              </a:r>
              <a:br>
                <a:rPr lang="ru-RU" sz="850" dirty="0">
                  <a:latin typeface="ALS Hauss" panose="02000000000000000000" pitchFamily="2" charset="0"/>
                </a:rPr>
              </a:br>
              <a:r>
                <a:rPr lang="ru-RU" sz="850" dirty="0">
                  <a:latin typeface="ALS Hauss" panose="02000000000000000000" pitchFamily="2" charset="0"/>
                </a:rPr>
                <a:t>для удобства отслеживания важного комментария следует целиком выделять его другим цветом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6A68CA8-F08C-9E46-8758-1501DDF83702}"/>
                </a:ext>
              </a:extLst>
            </p:cNvPr>
            <p:cNvSpPr/>
            <p:nvPr/>
          </p:nvSpPr>
          <p:spPr>
            <a:xfrm>
              <a:off x="9336360" y="2852936"/>
              <a:ext cx="2520280" cy="1333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1750" indent="-141750">
                <a:spcAft>
                  <a:spcPts val="5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850" dirty="0">
                  <a:latin typeface="ALS Hauss" panose="02000000000000000000" pitchFamily="2" charset="0"/>
                </a:rPr>
                <a:t>86.7% респондентов отметили, что удобнее было бы видеть ветку из родительского комментария и ответа на него</a:t>
              </a:r>
            </a:p>
            <a:p>
              <a:pPr marL="141750" indent="-141750">
                <a:spcAft>
                  <a:spcPts val="500"/>
                </a:spcAft>
                <a:buClr>
                  <a:srgbClr val="7156F6"/>
                </a:buClr>
                <a:buFont typeface="Wingdings" pitchFamily="2" charset="2"/>
                <a:buChar char="§"/>
              </a:pPr>
              <a:r>
                <a:rPr lang="ru-RU" sz="850" dirty="0">
                  <a:latin typeface="ALS Hauss" panose="02000000000000000000" pitchFamily="2" charset="0"/>
                </a:rPr>
                <a:t>При этом большинство опрошенных (66.7% респондентов) считают неудобным использование многоуровневого ветвления и проголосовали за наличие только 2 уровней для комментариев. </a:t>
              </a:r>
            </a:p>
          </p:txBody>
        </p:sp>
      </p:grp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F62ABBD-1ABF-E543-8724-6932B7083DDF}"/>
              </a:ext>
            </a:extLst>
          </p:cNvPr>
          <p:cNvSpPr/>
          <p:nvPr/>
        </p:nvSpPr>
        <p:spPr>
          <a:xfrm>
            <a:off x="9713416" y="980728"/>
            <a:ext cx="2071216" cy="288032"/>
          </a:xfrm>
          <a:prstGeom prst="roundRect">
            <a:avLst>
              <a:gd name="adj" fmla="val 50000"/>
            </a:avLst>
          </a:prstGeom>
          <a:solidFill>
            <a:srgbClr val="A67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Анализ результатов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6002E34-2F7F-4E47-92BB-8ACA9D07D804}"/>
              </a:ext>
            </a:extLst>
          </p:cNvPr>
          <p:cNvSpPr>
            <a:spLocks noChangeAspect="1"/>
          </p:cNvSpPr>
          <p:nvPr/>
        </p:nvSpPr>
        <p:spPr>
          <a:xfrm>
            <a:off x="9416876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FA5661-3137-EA4E-BA70-39894C2719CE}"/>
              </a:ext>
            </a:extLst>
          </p:cNvPr>
          <p:cNvSpPr>
            <a:spLocks noChangeAspect="1"/>
          </p:cNvSpPr>
          <p:nvPr/>
        </p:nvSpPr>
        <p:spPr>
          <a:xfrm>
            <a:off x="9120336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1EA4870-9B2B-B248-811D-9AB5C177E4CE}"/>
              </a:ext>
            </a:extLst>
          </p:cNvPr>
          <p:cNvSpPr>
            <a:spLocks noChangeAspect="1"/>
          </p:cNvSpPr>
          <p:nvPr/>
        </p:nvSpPr>
        <p:spPr>
          <a:xfrm>
            <a:off x="9713416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170A2C-4AC4-4BC8-A7E7-85F399615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725" y="1723959"/>
            <a:ext cx="4856015" cy="5006448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0E2206-8E10-4900-8250-7B8BA00F5973}"/>
              </a:ext>
            </a:extLst>
          </p:cNvPr>
          <p:cNvGrpSpPr/>
          <p:nvPr/>
        </p:nvGrpSpPr>
        <p:grpSpPr>
          <a:xfrm>
            <a:off x="5967733" y="2996951"/>
            <a:ext cx="4680520" cy="1405028"/>
            <a:chOff x="263352" y="3429000"/>
            <a:chExt cx="4680520" cy="1405028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8393D83C-BB92-4712-9889-071199B33AE2}"/>
                </a:ext>
              </a:extLst>
            </p:cNvPr>
            <p:cNvSpPr/>
            <p:nvPr/>
          </p:nvSpPr>
          <p:spPr>
            <a:xfrm>
              <a:off x="983432" y="3429000"/>
              <a:ext cx="3960440" cy="1405028"/>
            </a:xfrm>
            <a:prstGeom prst="roundRect">
              <a:avLst/>
            </a:prstGeom>
            <a:noFill/>
            <a:ln w="28575">
              <a:solidFill>
                <a:srgbClr val="C93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: вниз 37">
              <a:extLst>
                <a:ext uri="{FF2B5EF4-FFF2-40B4-BE49-F238E27FC236}">
                  <a16:creationId xmlns:a16="http://schemas.microsoft.com/office/drawing/2014/main" id="{4039E27A-07FD-482D-A2B0-4857F7299A69}"/>
                </a:ext>
              </a:extLst>
            </p:cNvPr>
            <p:cNvSpPr/>
            <p:nvPr/>
          </p:nvSpPr>
          <p:spPr>
            <a:xfrm rot="16200000">
              <a:off x="335360" y="3881836"/>
              <a:ext cx="360040" cy="5040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5D7E2B8-EEC1-48D0-9303-9A84B0956EDF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22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76CFF81-9123-4136-B4D2-CD44611E1436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31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6B83BA4-2A80-461B-ABE4-246C201CB917}"/>
              </a:ext>
            </a:extLst>
          </p:cNvPr>
          <p:cNvGrpSpPr/>
          <p:nvPr/>
        </p:nvGrpSpPr>
        <p:grpSpPr>
          <a:xfrm>
            <a:off x="4248742" y="4191751"/>
            <a:ext cx="3622508" cy="2045561"/>
            <a:chOff x="4248742" y="4191751"/>
            <a:chExt cx="3622508" cy="2045561"/>
          </a:xfrm>
        </p:grpSpPr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id="{71CCFEF6-47FF-9246-92E1-768FE758785B}"/>
                </a:ext>
              </a:extLst>
            </p:cNvPr>
            <p:cNvSpPr/>
            <p:nvPr/>
          </p:nvSpPr>
          <p:spPr>
            <a:xfrm>
              <a:off x="4248742" y="4191751"/>
              <a:ext cx="3622508" cy="2045561"/>
            </a:xfrm>
            <a:prstGeom prst="roundRect">
              <a:avLst>
                <a:gd name="adj" fmla="val 6471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FDEE0C9-D550-D14C-96CD-D8D67BB7E0BB}"/>
                </a:ext>
              </a:extLst>
            </p:cNvPr>
            <p:cNvSpPr/>
            <p:nvPr/>
          </p:nvSpPr>
          <p:spPr>
            <a:xfrm>
              <a:off x="4530402" y="4941168"/>
              <a:ext cx="176202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ALS Hauss" panose="02000000000000000000" pitchFamily="2" charset="0"/>
                </a:rPr>
                <a:t>Запускаем</a:t>
              </a:r>
            </a:p>
            <a:p>
              <a:r>
                <a:rPr lang="ru-RU" b="1" dirty="0">
                  <a:latin typeface="ALS Hauss" panose="02000000000000000000" pitchFamily="2" charset="0"/>
                </a:rPr>
                <a:t>исследование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и анализируем 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результаты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EB850D8-7B32-DF4D-A0F4-57E3EFF50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02410" y="4401108"/>
              <a:ext cx="468000" cy="468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BD08B89-61E4-42F9-A522-8E27A2F73EEE}"/>
              </a:ext>
            </a:extLst>
          </p:cNvPr>
          <p:cNvGrpSpPr/>
          <p:nvPr/>
        </p:nvGrpSpPr>
        <p:grpSpPr>
          <a:xfrm>
            <a:off x="8018108" y="4191751"/>
            <a:ext cx="3622508" cy="2045561"/>
            <a:chOff x="8018108" y="4191751"/>
            <a:chExt cx="3622508" cy="2045561"/>
          </a:xfrm>
        </p:grpSpPr>
        <p:sp>
          <p:nvSpPr>
            <p:cNvPr id="44" name="Скругленный прямоугольник 43">
              <a:extLst>
                <a:ext uri="{FF2B5EF4-FFF2-40B4-BE49-F238E27FC236}">
                  <a16:creationId xmlns:a16="http://schemas.microsoft.com/office/drawing/2014/main" id="{A833849E-892F-6046-A1B9-0E3960E140A4}"/>
                </a:ext>
              </a:extLst>
            </p:cNvPr>
            <p:cNvSpPr/>
            <p:nvPr/>
          </p:nvSpPr>
          <p:spPr>
            <a:xfrm>
              <a:off x="8018108" y="4191751"/>
              <a:ext cx="3622508" cy="2045561"/>
            </a:xfrm>
            <a:prstGeom prst="roundRect">
              <a:avLst>
                <a:gd name="adj" fmla="val 6471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266B92A-1820-4D47-9378-8ACD59529A07}"/>
                </a:ext>
              </a:extLst>
            </p:cNvPr>
            <p:cNvSpPr/>
            <p:nvPr/>
          </p:nvSpPr>
          <p:spPr>
            <a:xfrm>
              <a:off x="8296169" y="4941168"/>
              <a:ext cx="20746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ALS Hauss" panose="02000000000000000000" pitchFamily="2" charset="0"/>
                </a:rPr>
                <a:t>Составляем план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дальнейших 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исследований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50A18F1-4B48-404C-BFB6-CFDA74789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0185" y="4401108"/>
              <a:ext cx="468000" cy="468000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D3EE31E-8BC4-4305-8A59-BA8916AC2540}"/>
              </a:ext>
            </a:extLst>
          </p:cNvPr>
          <p:cNvGrpSpPr/>
          <p:nvPr/>
        </p:nvGrpSpPr>
        <p:grpSpPr>
          <a:xfrm>
            <a:off x="479376" y="4191751"/>
            <a:ext cx="3622508" cy="2045561"/>
            <a:chOff x="479376" y="4191751"/>
            <a:chExt cx="3622508" cy="2045561"/>
          </a:xfrm>
        </p:grpSpPr>
        <p:sp>
          <p:nvSpPr>
            <p:cNvPr id="42" name="Скругленный прямоугольник 41">
              <a:extLst>
                <a:ext uri="{FF2B5EF4-FFF2-40B4-BE49-F238E27FC236}">
                  <a16:creationId xmlns:a16="http://schemas.microsoft.com/office/drawing/2014/main" id="{AA84390D-61D3-464A-86A9-1F9E37E70C3D}"/>
                </a:ext>
              </a:extLst>
            </p:cNvPr>
            <p:cNvSpPr/>
            <p:nvPr/>
          </p:nvSpPr>
          <p:spPr>
            <a:xfrm>
              <a:off x="479376" y="4191751"/>
              <a:ext cx="3622508" cy="2045561"/>
            </a:xfrm>
            <a:prstGeom prst="roundRect">
              <a:avLst>
                <a:gd name="adj" fmla="val 6471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2856538-9F20-9A41-9982-7C835A8B2414}"/>
                </a:ext>
              </a:extLst>
            </p:cNvPr>
            <p:cNvSpPr/>
            <p:nvPr/>
          </p:nvSpPr>
          <p:spPr>
            <a:xfrm>
              <a:off x="761289" y="4941168"/>
              <a:ext cx="238238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ALS Hauss" panose="02000000000000000000" pitchFamily="2" charset="0"/>
                </a:rPr>
                <a:t>Готовим материалы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и проверяем 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их качество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DF29083-DE13-2347-ADDA-92E2F7A3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9416" y="4401108"/>
              <a:ext cx="468000" cy="468000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44692E-7A02-48B0-8936-5E49AAB8FC22}"/>
              </a:ext>
            </a:extLst>
          </p:cNvPr>
          <p:cNvGrpSpPr/>
          <p:nvPr/>
        </p:nvGrpSpPr>
        <p:grpSpPr>
          <a:xfrm>
            <a:off x="8018108" y="1988840"/>
            <a:ext cx="3622508" cy="2045561"/>
            <a:chOff x="8018108" y="1988840"/>
            <a:chExt cx="3622508" cy="2045561"/>
          </a:xfrm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id="{EE963EEF-0B3E-3F4C-B84E-907534ED55E0}"/>
                </a:ext>
              </a:extLst>
            </p:cNvPr>
            <p:cNvSpPr/>
            <p:nvPr/>
          </p:nvSpPr>
          <p:spPr>
            <a:xfrm>
              <a:off x="8018108" y="1988840"/>
              <a:ext cx="3622508" cy="2045561"/>
            </a:xfrm>
            <a:prstGeom prst="roundRect">
              <a:avLst>
                <a:gd name="adj" fmla="val 6471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4224E4F-FEED-7942-B1C4-2955286721F3}"/>
                </a:ext>
              </a:extLst>
            </p:cNvPr>
            <p:cNvSpPr/>
            <p:nvPr/>
          </p:nvSpPr>
          <p:spPr>
            <a:xfrm>
              <a:off x="8256240" y="2926685"/>
              <a:ext cx="2632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ALS Hauss" panose="02000000000000000000" pitchFamily="2" charset="0"/>
                </a:rPr>
                <a:t>Подбор респондентов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и типа исследования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043D032-1DBC-0D4A-8FAF-02E8315E9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28248" y="2348880"/>
              <a:ext cx="468000" cy="468000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6611FD-F288-46D1-A087-5506D2150C02}"/>
              </a:ext>
            </a:extLst>
          </p:cNvPr>
          <p:cNvGrpSpPr/>
          <p:nvPr/>
        </p:nvGrpSpPr>
        <p:grpSpPr>
          <a:xfrm>
            <a:off x="4248742" y="1988840"/>
            <a:ext cx="3622508" cy="2045561"/>
            <a:chOff x="4248742" y="1988840"/>
            <a:chExt cx="3622508" cy="2045561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FBC6F1F6-80DD-A248-8AB6-0369D858004D}"/>
                </a:ext>
              </a:extLst>
            </p:cNvPr>
            <p:cNvSpPr/>
            <p:nvPr/>
          </p:nvSpPr>
          <p:spPr>
            <a:xfrm>
              <a:off x="4248742" y="1988840"/>
              <a:ext cx="3622508" cy="2045561"/>
            </a:xfrm>
            <a:prstGeom prst="roundRect">
              <a:avLst>
                <a:gd name="adj" fmla="val 6471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D3E6338-8235-FC4C-883E-B6894D9C28D7}"/>
                </a:ext>
              </a:extLst>
            </p:cNvPr>
            <p:cNvSpPr/>
            <p:nvPr/>
          </p:nvSpPr>
          <p:spPr>
            <a:xfrm>
              <a:off x="4511824" y="2926685"/>
              <a:ext cx="17524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ALS Hauss" panose="02000000000000000000" pitchFamily="2" charset="0"/>
                </a:rPr>
                <a:t>Формулируем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гипотезы</a:t>
              </a:r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907ADDFB-80C4-BF4F-A31F-F306FBCC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83832" y="2348880"/>
              <a:ext cx="468000" cy="468000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B16BA8-EB0F-4612-93B3-A7AA05840BD2}"/>
              </a:ext>
            </a:extLst>
          </p:cNvPr>
          <p:cNvGrpSpPr/>
          <p:nvPr/>
        </p:nvGrpSpPr>
        <p:grpSpPr>
          <a:xfrm>
            <a:off x="479376" y="1988840"/>
            <a:ext cx="3622508" cy="2045561"/>
            <a:chOff x="479376" y="1988840"/>
            <a:chExt cx="3622508" cy="2045561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3BC5578B-AF0F-9A48-B5EA-B161D1808287}"/>
                </a:ext>
              </a:extLst>
            </p:cNvPr>
            <p:cNvSpPr/>
            <p:nvPr/>
          </p:nvSpPr>
          <p:spPr>
            <a:xfrm>
              <a:off x="479376" y="1988840"/>
              <a:ext cx="3622508" cy="2045561"/>
            </a:xfrm>
            <a:prstGeom prst="roundRect">
              <a:avLst>
                <a:gd name="adj" fmla="val 6471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7462248-041B-7949-86B8-3CC864C76371}"/>
                </a:ext>
              </a:extLst>
            </p:cNvPr>
            <p:cNvSpPr/>
            <p:nvPr/>
          </p:nvSpPr>
          <p:spPr>
            <a:xfrm>
              <a:off x="761289" y="2926685"/>
              <a:ext cx="15632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ALS Hauss" panose="02000000000000000000" pitchFamily="2" charset="0"/>
                </a:rPr>
                <a:t>Определяем</a:t>
              </a:r>
              <a:br>
                <a:rPr lang="ru-RU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цель и ЦА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AF9E681A-8464-7841-9147-BE5335DE5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9416" y="2366880"/>
              <a:ext cx="432000" cy="432000"/>
            </a:xfrm>
            <a:prstGeom prst="rect">
              <a:avLst/>
            </a:prstGeom>
          </p:spPr>
        </p:pic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836042"/>
            <a:ext cx="7705378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dirty="0">
                <a:solidFill>
                  <a:srgbClr val="000000"/>
                </a:solidFill>
                <a:ea typeface="ALS Hauss Bold"/>
              </a:rPr>
              <a:t>Как запустить исследование </a:t>
            </a:r>
            <a:br>
              <a:rPr lang="ru-RU" dirty="0">
                <a:solidFill>
                  <a:srgbClr val="000000"/>
                </a:solidFill>
                <a:ea typeface="ALS Hauss Bold"/>
              </a:rPr>
            </a:br>
            <a:r>
              <a:rPr lang="ru-RU" dirty="0">
                <a:solidFill>
                  <a:srgbClr val="000000"/>
                </a:solidFill>
                <a:ea typeface="ALS Hauss Bold"/>
              </a:rPr>
              <a:t>на своем проекте</a:t>
            </a:r>
            <a:endParaRPr lang="en-US" dirty="0"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B332C361-55FD-1640-96FA-E9326E569796}"/>
              </a:ext>
            </a:extLst>
          </p:cNvPr>
          <p:cNvSpPr txBox="1">
            <a:spLocks/>
          </p:cNvSpPr>
          <p:nvPr/>
        </p:nvSpPr>
        <p:spPr>
          <a:xfrm>
            <a:off x="2803575" y="3501008"/>
            <a:ext cx="1996281" cy="143472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300" b="1" i="0" u="none" kern="1200" baseline="0">
                <a:solidFill>
                  <a:schemeClr val="tx1"/>
                </a:solidFill>
                <a:effectLst/>
                <a:latin typeface="ALS Haus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600" dirty="0">
                <a:solidFill>
                  <a:schemeClr val="bg1"/>
                </a:solidFill>
                <a:ea typeface="ALS Hauss Bold"/>
              </a:rPr>
              <a:t>1</a:t>
            </a:r>
            <a:endParaRPr lang="en-US" sz="16600" dirty="0">
              <a:solidFill>
                <a:schemeClr val="bg1"/>
              </a:solidFill>
              <a:ea typeface="ALS Hauss Bold"/>
            </a:endParaRPr>
          </a:p>
        </p:txBody>
      </p:sp>
      <p:sp>
        <p:nvSpPr>
          <p:cNvPr id="46" name="Текст 3">
            <a:extLst>
              <a:ext uri="{FF2B5EF4-FFF2-40B4-BE49-F238E27FC236}">
                <a16:creationId xmlns:a16="http://schemas.microsoft.com/office/drawing/2014/main" id="{3CF22E93-998C-2844-9F9B-87BC952F9A52}"/>
              </a:ext>
            </a:extLst>
          </p:cNvPr>
          <p:cNvSpPr txBox="1">
            <a:spLocks/>
          </p:cNvSpPr>
          <p:nvPr/>
        </p:nvSpPr>
        <p:spPr>
          <a:xfrm>
            <a:off x="6462316" y="3501008"/>
            <a:ext cx="1996281" cy="143472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300" b="1" i="0" u="none" kern="1200" baseline="0">
                <a:solidFill>
                  <a:schemeClr val="tx1"/>
                </a:solidFill>
                <a:effectLst/>
                <a:latin typeface="ALS Haus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600" dirty="0">
                <a:solidFill>
                  <a:schemeClr val="bg1"/>
                </a:solidFill>
                <a:ea typeface="ALS Hauss Bold"/>
              </a:rPr>
              <a:t>2</a:t>
            </a:r>
            <a:endParaRPr lang="en-US" sz="16600" dirty="0">
              <a:solidFill>
                <a:schemeClr val="bg1"/>
              </a:solidFill>
              <a:ea typeface="ALS Hauss Bold"/>
            </a:endParaRPr>
          </a:p>
        </p:txBody>
      </p:sp>
      <p:sp>
        <p:nvSpPr>
          <p:cNvPr id="47" name="Текст 3">
            <a:extLst>
              <a:ext uri="{FF2B5EF4-FFF2-40B4-BE49-F238E27FC236}">
                <a16:creationId xmlns:a16="http://schemas.microsoft.com/office/drawing/2014/main" id="{B8D6C3CE-2B7A-3244-BB5B-A3D5392246F2}"/>
              </a:ext>
            </a:extLst>
          </p:cNvPr>
          <p:cNvSpPr txBox="1">
            <a:spLocks/>
          </p:cNvSpPr>
          <p:nvPr/>
        </p:nvSpPr>
        <p:spPr>
          <a:xfrm>
            <a:off x="10119916" y="3501008"/>
            <a:ext cx="1996281" cy="143472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300" b="1" i="0" u="none" kern="1200" baseline="0">
                <a:solidFill>
                  <a:schemeClr val="tx1"/>
                </a:solidFill>
                <a:effectLst/>
                <a:latin typeface="ALS Haus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600" dirty="0">
                <a:solidFill>
                  <a:schemeClr val="bg1"/>
                </a:solidFill>
                <a:ea typeface="ALS Hauss Bold"/>
              </a:rPr>
              <a:t>3</a:t>
            </a:r>
            <a:endParaRPr lang="en-US" sz="16600" dirty="0">
              <a:solidFill>
                <a:schemeClr val="bg1"/>
              </a:solidFill>
              <a:ea typeface="ALS Hauss Bold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93DF4C15-23D3-B542-8D57-27B682B76724}"/>
              </a:ext>
            </a:extLst>
          </p:cNvPr>
          <p:cNvSpPr txBox="1">
            <a:spLocks/>
          </p:cNvSpPr>
          <p:nvPr/>
        </p:nvSpPr>
        <p:spPr>
          <a:xfrm>
            <a:off x="2495600" y="5672708"/>
            <a:ext cx="1996281" cy="143472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300" b="1" i="0" u="none" kern="1200" baseline="0">
                <a:solidFill>
                  <a:schemeClr val="tx1"/>
                </a:solidFill>
                <a:effectLst/>
                <a:latin typeface="ALS Haus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600" dirty="0">
                <a:solidFill>
                  <a:schemeClr val="bg1"/>
                </a:solidFill>
                <a:ea typeface="ALS Hauss Bold"/>
              </a:rPr>
              <a:t>4</a:t>
            </a:r>
            <a:endParaRPr lang="en-US" sz="16600" dirty="0">
              <a:solidFill>
                <a:schemeClr val="bg1"/>
              </a:solidFill>
              <a:ea typeface="ALS Hauss Bold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19C49961-CF6A-AF49-BB23-55518E15F0C3}"/>
              </a:ext>
            </a:extLst>
          </p:cNvPr>
          <p:cNvSpPr txBox="1">
            <a:spLocks/>
          </p:cNvSpPr>
          <p:nvPr/>
        </p:nvSpPr>
        <p:spPr>
          <a:xfrm>
            <a:off x="6462316" y="5672708"/>
            <a:ext cx="1996281" cy="143472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300" b="1" i="0" u="none" kern="1200" baseline="0">
                <a:solidFill>
                  <a:schemeClr val="tx1"/>
                </a:solidFill>
                <a:effectLst/>
                <a:latin typeface="ALS Haus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600" dirty="0">
                <a:solidFill>
                  <a:schemeClr val="bg1"/>
                </a:solidFill>
                <a:ea typeface="ALS Hauss Bold"/>
              </a:rPr>
              <a:t>5</a:t>
            </a:r>
            <a:endParaRPr lang="en-US" sz="16600" dirty="0">
              <a:solidFill>
                <a:schemeClr val="bg1"/>
              </a:solidFill>
              <a:ea typeface="ALS Hauss Bold"/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B2B560DB-A0F7-B642-B183-B99CC61BA328}"/>
              </a:ext>
            </a:extLst>
          </p:cNvPr>
          <p:cNvSpPr txBox="1">
            <a:spLocks/>
          </p:cNvSpPr>
          <p:nvPr/>
        </p:nvSpPr>
        <p:spPr>
          <a:xfrm>
            <a:off x="10119916" y="5672708"/>
            <a:ext cx="1996281" cy="143472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300" b="1" i="0" u="none" kern="1200" baseline="0">
                <a:solidFill>
                  <a:schemeClr val="tx1"/>
                </a:solidFill>
                <a:effectLst/>
                <a:latin typeface="ALS Haus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600" dirty="0">
                <a:solidFill>
                  <a:schemeClr val="bg1"/>
                </a:solidFill>
                <a:ea typeface="ALS Hauss Bold"/>
              </a:rPr>
              <a:t>6</a:t>
            </a:r>
            <a:endParaRPr lang="en-US" sz="16600" dirty="0">
              <a:solidFill>
                <a:schemeClr val="bg1"/>
              </a:solidFill>
              <a:ea typeface="ALS Hauss 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95D3A-2A01-48D0-9086-C9BF43C8D623}"/>
              </a:ext>
            </a:extLst>
          </p:cNvPr>
          <p:cNvSpPr txBox="1"/>
          <p:nvPr/>
        </p:nvSpPr>
        <p:spPr>
          <a:xfrm>
            <a:off x="11136560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23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384A808-5B22-4CD4-82AA-E2B95CC72AC0}"/>
              </a:ext>
            </a:extLst>
          </p:cNvPr>
          <p:cNvSpPr/>
          <p:nvPr/>
        </p:nvSpPr>
        <p:spPr>
          <a:xfrm>
            <a:off x="11100556" y="189253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441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1B82F-5A2B-CB48-BC10-5735475EF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350927-C2E1-B548-8CE6-34449F945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484784"/>
            <a:ext cx="3024336" cy="3024336"/>
          </a:xfrm>
          <a:prstGeom prst="roundRect">
            <a:avLst>
              <a:gd name="adj" fmla="val 4900"/>
            </a:avLst>
          </a:prstGeom>
          <a:effectLst>
            <a:outerShdw blurRad="292100" sx="105000" sy="105000" algn="ctr" rotWithShape="0">
              <a:prstClr val="black">
                <a:alpha val="57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B23707-5367-0441-A57B-716C3EDC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44" y="1478690"/>
            <a:ext cx="3024336" cy="3036524"/>
          </a:xfrm>
          <a:prstGeom prst="roundRect">
            <a:avLst>
              <a:gd name="adj" fmla="val 4900"/>
            </a:avLst>
          </a:prstGeom>
          <a:effectLst>
            <a:outerShdw blurRad="292100" sx="105000" sy="105000" algn="ctr" rotWithShape="0">
              <a:prstClr val="black">
                <a:alpha val="57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825A7A-6147-3144-BA96-944099776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7928" y="4814038"/>
            <a:ext cx="3434777" cy="504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8F2B62-302F-1C44-9AD9-B0F28B73D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0336" y="4814038"/>
            <a:ext cx="3434777" cy="504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6828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AA280A-D59A-0A80-103F-789D630B7CF4}"/>
              </a:ext>
            </a:extLst>
          </p:cNvPr>
          <p:cNvGrpSpPr/>
          <p:nvPr/>
        </p:nvGrpSpPr>
        <p:grpSpPr>
          <a:xfrm>
            <a:off x="6539497" y="1772816"/>
            <a:ext cx="5052329" cy="4392488"/>
            <a:chOff x="6539497" y="1772816"/>
            <a:chExt cx="5052329" cy="4392488"/>
          </a:xfrm>
          <a:solidFill>
            <a:srgbClr val="DBD4FD"/>
          </a:solidFill>
        </p:grpSpPr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id="{7660AB7E-3752-B840-94AE-E3541C6DD485}"/>
                </a:ext>
              </a:extLst>
            </p:cNvPr>
            <p:cNvSpPr/>
            <p:nvPr/>
          </p:nvSpPr>
          <p:spPr>
            <a:xfrm>
              <a:off x="6539497" y="1772816"/>
              <a:ext cx="5052329" cy="4392488"/>
            </a:xfrm>
            <a:prstGeom prst="roundRect">
              <a:avLst>
                <a:gd name="adj" fmla="val 337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D1C61E17-EB4E-244E-BEAB-EAA59FBA5EC2}"/>
                </a:ext>
              </a:extLst>
            </p:cNvPr>
            <p:cNvSpPr/>
            <p:nvPr/>
          </p:nvSpPr>
          <p:spPr>
            <a:xfrm>
              <a:off x="7066200" y="4149080"/>
              <a:ext cx="3648756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000" b="1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Изменение подхода к сбору </a:t>
              </a:r>
              <a:br>
                <a:rPr lang="en-GB" sz="2000" b="1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</a:br>
              <a:r>
                <a:rPr lang="ru-RU" sz="2000" b="1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требований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5E4CBF25-A4FF-9C4E-8A47-119FAAC147C9}"/>
                </a:ext>
              </a:extLst>
            </p:cNvPr>
            <p:cNvSpPr/>
            <p:nvPr/>
          </p:nvSpPr>
          <p:spPr>
            <a:xfrm>
              <a:off x="7066200" y="4939000"/>
              <a:ext cx="4226145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Необходимость в анализе потребностей </a:t>
              </a:r>
              <a:br>
                <a:rPr lang="en-GB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</a:br>
              <a:r>
                <a:rPr lang="ru-RU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рыночной целевой аудитории, </a:t>
              </a:r>
              <a:br>
                <a:rPr lang="en-GB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</a:br>
              <a:r>
                <a:rPr lang="ru-RU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а не пожеланий конкретного заказчика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826D5F-DD4D-379C-575A-A6655DD7975F}"/>
              </a:ext>
            </a:extLst>
          </p:cNvPr>
          <p:cNvGrpSpPr/>
          <p:nvPr/>
        </p:nvGrpSpPr>
        <p:grpSpPr>
          <a:xfrm>
            <a:off x="611623" y="1772816"/>
            <a:ext cx="5052326" cy="4392488"/>
            <a:chOff x="611623" y="1772816"/>
            <a:chExt cx="5052326" cy="4392488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1F0C0844-949B-1C4B-BCD9-C5DC7DA3FCF5}"/>
                </a:ext>
              </a:extLst>
            </p:cNvPr>
            <p:cNvSpPr/>
            <p:nvPr/>
          </p:nvSpPr>
          <p:spPr>
            <a:xfrm>
              <a:off x="611623" y="1772816"/>
              <a:ext cx="5052326" cy="4392488"/>
            </a:xfrm>
            <a:prstGeom prst="roundRect">
              <a:avLst>
                <a:gd name="adj" fmla="val 4322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0E223CD1-4B59-1844-9E3C-DEB52CB24728}"/>
                </a:ext>
              </a:extLst>
            </p:cNvPr>
            <p:cNvSpPr/>
            <p:nvPr/>
          </p:nvSpPr>
          <p:spPr>
            <a:xfrm>
              <a:off x="899655" y="4149080"/>
              <a:ext cx="36792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000" b="1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Кто основные игроки рынка?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5C1274E6-648F-4645-BFB6-DC1D9A24F3FF}"/>
                </a:ext>
              </a:extLst>
            </p:cNvPr>
            <p:cNvSpPr/>
            <p:nvPr/>
          </p:nvSpPr>
          <p:spPr>
            <a:xfrm>
              <a:off x="899655" y="4659676"/>
              <a:ext cx="45069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Проведение исследований рынка </a:t>
              </a:r>
              <a:br>
                <a:rPr lang="ru-RU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</a:br>
              <a:r>
                <a:rPr lang="ru-RU" sz="1600" dirty="0"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и анализа конкурентов</a:t>
              </a: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10297665" cy="504726"/>
          </a:xfrm>
        </p:spPr>
        <p:txBody>
          <a:bodyPr/>
          <a:lstStyle/>
          <a:p>
            <a:r>
              <a:rPr lang="ru-RU" dirty="0"/>
              <a:t>С чем мы сталкиваемся в реальности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3947D2-C800-7913-6D18-908EB5735F7B}"/>
              </a:ext>
            </a:extLst>
          </p:cNvPr>
          <p:cNvGrpSpPr/>
          <p:nvPr/>
        </p:nvGrpSpPr>
        <p:grpSpPr>
          <a:xfrm>
            <a:off x="6528049" y="1772816"/>
            <a:ext cx="5063777" cy="2088232"/>
            <a:chOff x="6528049" y="1772816"/>
            <a:chExt cx="5063777" cy="2088232"/>
          </a:xfrm>
        </p:grpSpPr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AC29C7B7-1A95-E945-974D-8E8BAFB77557}"/>
                </a:ext>
              </a:extLst>
            </p:cNvPr>
            <p:cNvSpPr/>
            <p:nvPr/>
          </p:nvSpPr>
          <p:spPr>
            <a:xfrm>
              <a:off x="6528049" y="1772816"/>
              <a:ext cx="5063777" cy="2088232"/>
            </a:xfrm>
            <a:prstGeom prst="roundRect">
              <a:avLst>
                <a:gd name="adj" fmla="val 6715"/>
              </a:avLst>
            </a:prstGeom>
            <a:solidFill>
              <a:srgbClr val="5000FF"/>
            </a:solidFill>
            <a:ln>
              <a:solidFill>
                <a:srgbClr val="5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6B1F284D-5F9A-5444-86C6-5987BA3AFAE8}"/>
                </a:ext>
              </a:extLst>
            </p:cNvPr>
            <p:cNvSpPr/>
            <p:nvPr/>
          </p:nvSpPr>
          <p:spPr>
            <a:xfrm>
              <a:off x="6902694" y="2132856"/>
              <a:ext cx="3812262" cy="72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400" b="1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Востребованность </a:t>
              </a:r>
              <a:br>
                <a:rPr lang="ru-RU" sz="2400" b="1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</a:br>
              <a:r>
                <a:rPr lang="ru-RU" sz="2400" b="1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продуктовой разработки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7E08A8A8-81B4-2944-ADDD-8B1ADDFCE2D6}"/>
                </a:ext>
              </a:extLst>
            </p:cNvPr>
            <p:cNvSpPr/>
            <p:nvPr/>
          </p:nvSpPr>
          <p:spPr>
            <a:xfrm>
              <a:off x="6902694" y="2937584"/>
              <a:ext cx="44678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Создание продуктов и требований </a:t>
              </a:r>
              <a:br>
                <a:rPr lang="ru-RU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</a:br>
              <a:r>
                <a:rPr lang="ru-RU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к ним со стадии идеи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D131C9A-FD3E-9D4F-8A39-434F73635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38489" y="1844824"/>
              <a:ext cx="432048" cy="43204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5D9F8A-4EF9-B89E-9902-05CDC83F551C}"/>
              </a:ext>
            </a:extLst>
          </p:cNvPr>
          <p:cNvGrpSpPr/>
          <p:nvPr/>
        </p:nvGrpSpPr>
        <p:grpSpPr>
          <a:xfrm>
            <a:off x="611622" y="1772816"/>
            <a:ext cx="5052329" cy="2088232"/>
            <a:chOff x="611622" y="1772816"/>
            <a:chExt cx="5052329" cy="2088232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59B6C846-876F-3A47-98CC-4DA26383EE53}"/>
                </a:ext>
              </a:extLst>
            </p:cNvPr>
            <p:cNvSpPr/>
            <p:nvPr/>
          </p:nvSpPr>
          <p:spPr>
            <a:xfrm>
              <a:off x="611622" y="1772816"/>
              <a:ext cx="5052329" cy="2088232"/>
            </a:xfrm>
            <a:prstGeom prst="roundRect">
              <a:avLst>
                <a:gd name="adj" fmla="val 7379"/>
              </a:avLst>
            </a:prstGeom>
            <a:solidFill>
              <a:srgbClr val="5000FF"/>
            </a:solidFill>
            <a:ln>
              <a:solidFill>
                <a:srgbClr val="5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B87B284-B8A1-7D4A-AF8B-48AF61AFD421}"/>
                </a:ext>
              </a:extLst>
            </p:cNvPr>
            <p:cNvSpPr/>
            <p:nvPr/>
          </p:nvSpPr>
          <p:spPr>
            <a:xfrm>
              <a:off x="899655" y="2132856"/>
              <a:ext cx="2844048" cy="412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400" b="1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Изменение рынка </a:t>
              </a:r>
              <a:endParaRPr lang="en-US" sz="2400" b="1" dirty="0">
                <a:solidFill>
                  <a:srgbClr val="F4F2F9"/>
                </a:solidFill>
                <a:latin typeface="ALS Hauss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EE5217D-F48D-2149-B52F-3910A9B47D8C}"/>
                </a:ext>
              </a:extLst>
            </p:cNvPr>
            <p:cNvSpPr/>
            <p:nvPr/>
          </p:nvSpPr>
          <p:spPr>
            <a:xfrm>
              <a:off x="899655" y="2636912"/>
              <a:ext cx="4506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Уход западных IT-продуктов </a:t>
              </a:r>
              <a:br>
                <a:rPr lang="ru-RU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</a:br>
              <a:r>
                <a:rPr lang="ru-RU" dirty="0">
                  <a:solidFill>
                    <a:srgbClr val="F4F2F9"/>
                  </a:solidFill>
                  <a:latin typeface="ALS Hauss" panose="02000000000000000000" pitchFamily="2" charset="0"/>
                  <a:ea typeface="Arial Bold" pitchFamily="34" charset="-122"/>
                  <a:cs typeface="Arial Bold" pitchFamily="34" charset="-120"/>
                </a:rPr>
                <a:t>с рынка и потребность в их замещении</a:t>
              </a:r>
              <a:endParaRPr lang="en-US" dirty="0">
                <a:solidFill>
                  <a:srgbClr val="F4F2F9"/>
                </a:solidFill>
                <a:latin typeface="ALS Hauss" panose="02000000000000000000" pitchFamily="2" charset="0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434399A0-D199-1D4F-A9F8-4F9A780A9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74557" y="1844824"/>
              <a:ext cx="432048" cy="432048"/>
            </a:xfrm>
            <a:prstGeom prst="rect">
              <a:avLst/>
            </a:prstGeom>
          </p:spPr>
        </p:pic>
      </p:grpSp>
      <p:sp>
        <p:nvSpPr>
          <p:cNvPr id="10" name="Овал 9">
            <a:extLst>
              <a:ext uri="{FF2B5EF4-FFF2-40B4-BE49-F238E27FC236}">
                <a16:creationId xmlns:a16="http://schemas.microsoft.com/office/drawing/2014/main" id="{76C77C35-E46D-4C5D-A550-2D9AC9BCD0F5}"/>
              </a:ext>
            </a:extLst>
          </p:cNvPr>
          <p:cNvSpPr/>
          <p:nvPr/>
        </p:nvSpPr>
        <p:spPr>
          <a:xfrm>
            <a:off x="11040317" y="194447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31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A1395-AADC-4F4C-8C24-0FEDBD2C1163}"/>
              </a:ext>
            </a:extLst>
          </p:cNvPr>
          <p:cNvSpPr txBox="1"/>
          <p:nvPr/>
        </p:nvSpPr>
        <p:spPr>
          <a:xfrm>
            <a:off x="11136560" y="260648"/>
            <a:ext cx="2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3</a:t>
            </a:r>
            <a:endParaRPr lang="ru-RU" dirty="0">
              <a:solidFill>
                <a:srgbClr val="715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6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8C80F3D4-D961-4240-A08A-0AF839187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78" t="366" r="37700" b="-366"/>
          <a:stretch/>
        </p:blipFill>
        <p:spPr>
          <a:xfrm>
            <a:off x="8256240" y="-243408"/>
            <a:ext cx="3935760" cy="6573664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10297665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dirty="0">
                <a:solidFill>
                  <a:srgbClr val="000000"/>
                </a:solidFill>
                <a:ea typeface="ALS Hauss Bold"/>
                <a:cs typeface="ALS Hauss Bold" pitchFamily="34" charset="-120"/>
              </a:rPr>
              <a:t>Что происходит с продуктом </a:t>
            </a:r>
            <a:br>
              <a:rPr lang="en-GB" dirty="0">
                <a:solidFill>
                  <a:srgbClr val="000000"/>
                </a:solidFill>
                <a:ea typeface="ALS Hauss Bold"/>
                <a:cs typeface="ALS Hauss Bold" pitchFamily="34" charset="-120"/>
              </a:rPr>
            </a:br>
            <a:r>
              <a:rPr lang="ru-RU" dirty="0">
                <a:solidFill>
                  <a:srgbClr val="000000"/>
                </a:solidFill>
                <a:ea typeface="ALS Hauss Bold"/>
                <a:cs typeface="ALS Hauss Bold" pitchFamily="34" charset="-120"/>
              </a:rPr>
              <a:t>без исследований?</a:t>
            </a:r>
            <a:endParaRPr lang="en-US" dirty="0"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905A57-3D3F-A546-B087-3C019756B8DA}"/>
              </a:ext>
            </a:extLst>
          </p:cNvPr>
          <p:cNvSpPr/>
          <p:nvPr/>
        </p:nvSpPr>
        <p:spPr>
          <a:xfrm>
            <a:off x="9305504" y="2922037"/>
            <a:ext cx="25533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LS Hauss" panose="02000000000000000000" pitchFamily="2" charset="0"/>
              </a:rPr>
              <a:t>Баланс между базовыми характеристиками </a:t>
            </a:r>
            <a:br>
              <a:rPr lang="en-GB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ALS Hauss" panose="02000000000000000000" pitchFamily="2" charset="0"/>
              </a:rPr>
              <a:t>и </a:t>
            </a:r>
            <a:r>
              <a:rPr lang="en-US" dirty="0">
                <a:solidFill>
                  <a:schemeClr val="bg1"/>
                </a:solidFill>
                <a:latin typeface="ALS Hauss" panose="02000000000000000000" pitchFamily="2" charset="0"/>
              </a:rPr>
              <a:t>Wow features</a:t>
            </a:r>
            <a:endParaRPr lang="ru-RU" dirty="0">
              <a:solidFill>
                <a:schemeClr val="bg1"/>
              </a:solidFill>
              <a:latin typeface="ALS Hauss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ALS Hauss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LS Hauss" panose="02000000000000000000" pitchFamily="2" charset="0"/>
              </a:rPr>
              <a:t>Смещение фокуса </a:t>
            </a:r>
            <a:br>
              <a:rPr lang="en-GB" dirty="0">
                <a:solidFill>
                  <a:schemeClr val="bg1"/>
                </a:solidFill>
                <a:latin typeface="ALS Hauss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ALS Hauss" panose="02000000000000000000" pitchFamily="2" charset="0"/>
              </a:rPr>
              <a:t>на индекс потребительских усилий</a:t>
            </a: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B80ADA9-29B7-F240-941D-1C29FB97E097}"/>
              </a:ext>
            </a:extLst>
          </p:cNvPr>
          <p:cNvSpPr/>
          <p:nvPr/>
        </p:nvSpPr>
        <p:spPr>
          <a:xfrm>
            <a:off x="8801448" y="2345973"/>
            <a:ext cx="6151536" cy="496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ru-RU" sz="2000" b="1" i="0" dirty="0">
                <a:solidFill>
                  <a:schemeClr val="bg1"/>
                </a:solidFill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Важно учесть:</a:t>
            </a:r>
            <a:endParaRPr lang="en-US" sz="2000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4B127CE-0679-0E4E-9400-5B84413EB3FA}"/>
              </a:ext>
            </a:extLst>
          </p:cNvPr>
          <p:cNvSpPr>
            <a:spLocks noChangeAspect="1"/>
          </p:cNvSpPr>
          <p:nvPr/>
        </p:nvSpPr>
        <p:spPr>
          <a:xfrm>
            <a:off x="8873456" y="2994045"/>
            <a:ext cx="324000" cy="32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4D96BC0-8521-EC40-AD56-A1D2568B062D}"/>
              </a:ext>
            </a:extLst>
          </p:cNvPr>
          <p:cNvSpPr>
            <a:spLocks noChangeAspect="1"/>
          </p:cNvSpPr>
          <p:nvPr/>
        </p:nvSpPr>
        <p:spPr>
          <a:xfrm>
            <a:off x="8873456" y="4559609"/>
            <a:ext cx="324000" cy="32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DAC3F0-D9E3-4CC6-EA07-8953C5863287}"/>
              </a:ext>
            </a:extLst>
          </p:cNvPr>
          <p:cNvSpPr/>
          <p:nvPr/>
        </p:nvSpPr>
        <p:spPr>
          <a:xfrm>
            <a:off x="3034141" y="4173789"/>
            <a:ext cx="3633513" cy="126698"/>
          </a:xfrm>
          <a:custGeom>
            <a:avLst/>
            <a:gdLst>
              <a:gd name="connsiteX0" fmla="*/ 3633514 w 3633513"/>
              <a:gd name="connsiteY0" fmla="*/ 63349 h 126698"/>
              <a:gd name="connsiteX1" fmla="*/ 3523788 w 3633513"/>
              <a:gd name="connsiteY1" fmla="*/ 0 h 126698"/>
              <a:gd name="connsiteX2" fmla="*/ 3523788 w 3633513"/>
              <a:gd name="connsiteY2" fmla="*/ 126699 h 126698"/>
              <a:gd name="connsiteX3" fmla="*/ 3633514 w 3633513"/>
              <a:gd name="connsiteY3" fmla="*/ 63349 h 126698"/>
              <a:gd name="connsiteX4" fmla="*/ 0 w 3633513"/>
              <a:gd name="connsiteY4" fmla="*/ 74322 h 126698"/>
              <a:gd name="connsiteX5" fmla="*/ 3534760 w 3633513"/>
              <a:gd name="connsiteY5" fmla="*/ 74322 h 126698"/>
              <a:gd name="connsiteX6" fmla="*/ 3534760 w 3633513"/>
              <a:gd name="connsiteY6" fmla="*/ 52377 h 126698"/>
              <a:gd name="connsiteX7" fmla="*/ 0 w 3633513"/>
              <a:gd name="connsiteY7" fmla="*/ 52377 h 126698"/>
              <a:gd name="connsiteX8" fmla="*/ 0 w 3633513"/>
              <a:gd name="connsiteY8" fmla="*/ 74322 h 1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3513" h="126698">
                <a:moveTo>
                  <a:pt x="3633514" y="63349"/>
                </a:moveTo>
                <a:lnTo>
                  <a:pt x="3523788" y="0"/>
                </a:lnTo>
                <a:lnTo>
                  <a:pt x="3523788" y="126699"/>
                </a:lnTo>
                <a:lnTo>
                  <a:pt x="3633514" y="63349"/>
                </a:lnTo>
                <a:close/>
                <a:moveTo>
                  <a:pt x="0" y="74322"/>
                </a:moveTo>
                <a:lnTo>
                  <a:pt x="3534760" y="74322"/>
                </a:lnTo>
                <a:lnTo>
                  <a:pt x="3534760" y="52377"/>
                </a:lnTo>
                <a:lnTo>
                  <a:pt x="0" y="52377"/>
                </a:lnTo>
                <a:lnTo>
                  <a:pt x="0" y="74322"/>
                </a:lnTo>
                <a:close/>
              </a:path>
            </a:pathLst>
          </a:custGeom>
          <a:solidFill>
            <a:srgbClr val="B279FF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A46103-CE60-183C-1C94-3B883301037B}"/>
              </a:ext>
            </a:extLst>
          </p:cNvPr>
          <p:cNvSpPr/>
          <p:nvPr/>
        </p:nvSpPr>
        <p:spPr>
          <a:xfrm>
            <a:off x="3027034" y="2150478"/>
            <a:ext cx="3618675" cy="3077552"/>
          </a:xfrm>
          <a:custGeom>
            <a:avLst/>
            <a:gdLst>
              <a:gd name="connsiteX0" fmla="*/ 3618676 w 3618675"/>
              <a:gd name="connsiteY0" fmla="*/ 0 h 3077552"/>
              <a:gd name="connsiteX1" fmla="*/ 3494027 w 3618675"/>
              <a:gd name="connsiteY1" fmla="*/ 22782 h 3077552"/>
              <a:gd name="connsiteX2" fmla="*/ 3576102 w 3618675"/>
              <a:gd name="connsiteY2" fmla="*/ 119329 h 3077552"/>
              <a:gd name="connsiteX3" fmla="*/ 3618676 w 3618675"/>
              <a:gd name="connsiteY3" fmla="*/ 0 h 3077552"/>
              <a:gd name="connsiteX4" fmla="*/ 14214 w 3618675"/>
              <a:gd name="connsiteY4" fmla="*/ 3077552 h 3077552"/>
              <a:gd name="connsiteX5" fmla="*/ 3550520 w 3618675"/>
              <a:gd name="connsiteY5" fmla="*/ 72311 h 3077552"/>
              <a:gd name="connsiteX6" fmla="*/ 3536318 w 3618675"/>
              <a:gd name="connsiteY6" fmla="*/ 55589 h 3077552"/>
              <a:gd name="connsiteX7" fmla="*/ 0 w 3618675"/>
              <a:gd name="connsiteY7" fmla="*/ 3060830 h 3077552"/>
              <a:gd name="connsiteX8" fmla="*/ 14214 w 3618675"/>
              <a:gd name="connsiteY8" fmla="*/ 3077552 h 307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8675" h="3077552">
                <a:moveTo>
                  <a:pt x="3618676" y="0"/>
                </a:moveTo>
                <a:lnTo>
                  <a:pt x="3494027" y="22782"/>
                </a:lnTo>
                <a:lnTo>
                  <a:pt x="3576102" y="119329"/>
                </a:lnTo>
                <a:lnTo>
                  <a:pt x="3618676" y="0"/>
                </a:lnTo>
                <a:close/>
                <a:moveTo>
                  <a:pt x="14214" y="3077552"/>
                </a:moveTo>
                <a:lnTo>
                  <a:pt x="3550520" y="72311"/>
                </a:lnTo>
                <a:lnTo>
                  <a:pt x="3536318" y="55589"/>
                </a:lnTo>
                <a:lnTo>
                  <a:pt x="0" y="3060830"/>
                </a:lnTo>
                <a:lnTo>
                  <a:pt x="14214" y="3077552"/>
                </a:lnTo>
                <a:close/>
              </a:path>
            </a:pathLst>
          </a:custGeom>
          <a:solidFill>
            <a:srgbClr val="F87D6E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0CE7046-D1A4-72AC-0C3F-D0CFBB102A0B}"/>
              </a:ext>
            </a:extLst>
          </p:cNvPr>
          <p:cNvSpPr/>
          <p:nvPr/>
        </p:nvSpPr>
        <p:spPr>
          <a:xfrm>
            <a:off x="3028874" y="2277582"/>
            <a:ext cx="2385679" cy="1973662"/>
          </a:xfrm>
          <a:custGeom>
            <a:avLst/>
            <a:gdLst>
              <a:gd name="connsiteX0" fmla="*/ 2349282 w 2385679"/>
              <a:gd name="connsiteY0" fmla="*/ 0 h 1973662"/>
              <a:gd name="connsiteX1" fmla="*/ 2262378 w 2385679"/>
              <a:gd name="connsiteY1" fmla="*/ 92194 h 1973662"/>
              <a:gd name="connsiteX2" fmla="*/ 2385679 w 2385679"/>
              <a:gd name="connsiteY2" fmla="*/ 121363 h 1973662"/>
              <a:gd name="connsiteX3" fmla="*/ 2349282 w 2385679"/>
              <a:gd name="connsiteY3" fmla="*/ 0 h 1973662"/>
              <a:gd name="connsiteX4" fmla="*/ 0 w 2385679"/>
              <a:gd name="connsiteY4" fmla="*/ 1965602 h 1973662"/>
              <a:gd name="connsiteX5" fmla="*/ 1244932 w 2385679"/>
              <a:gd name="connsiteY5" fmla="*/ 1671543 h 1973662"/>
              <a:gd name="connsiteX6" fmla="*/ 2337212 w 2385679"/>
              <a:gd name="connsiteY6" fmla="*/ 98621 h 1973662"/>
              <a:gd name="connsiteX7" fmla="*/ 2315925 w 2385679"/>
              <a:gd name="connsiteY7" fmla="*/ 93279 h 1973662"/>
              <a:gd name="connsiteX8" fmla="*/ 1233771 w 2385679"/>
              <a:gd name="connsiteY8" fmla="*/ 1652655 h 1973662"/>
              <a:gd name="connsiteX9" fmla="*/ 2270 w 2385679"/>
              <a:gd name="connsiteY9" fmla="*/ 1943776 h 1973662"/>
              <a:gd name="connsiteX10" fmla="*/ 0 w 2385679"/>
              <a:gd name="connsiteY10" fmla="*/ 1965602 h 197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5679" h="1973662">
                <a:moveTo>
                  <a:pt x="2349282" y="0"/>
                </a:moveTo>
                <a:lnTo>
                  <a:pt x="2262378" y="92194"/>
                </a:lnTo>
                <a:lnTo>
                  <a:pt x="2385679" y="121363"/>
                </a:lnTo>
                <a:lnTo>
                  <a:pt x="2349282" y="0"/>
                </a:lnTo>
                <a:close/>
                <a:moveTo>
                  <a:pt x="0" y="1965602"/>
                </a:moveTo>
                <a:cubicBezTo>
                  <a:pt x="307893" y="1997605"/>
                  <a:pt x="789087" y="1941174"/>
                  <a:pt x="1244932" y="1671543"/>
                </a:cubicBezTo>
                <a:cubicBezTo>
                  <a:pt x="1701143" y="1401705"/>
                  <a:pt x="2131396" y="918660"/>
                  <a:pt x="2337212" y="98621"/>
                </a:cubicBezTo>
                <a:lnTo>
                  <a:pt x="2315925" y="93279"/>
                </a:lnTo>
                <a:cubicBezTo>
                  <a:pt x="2111520" y="907753"/>
                  <a:pt x="1684841" y="1385864"/>
                  <a:pt x="1233771" y="1652655"/>
                </a:cubicBezTo>
                <a:cubicBezTo>
                  <a:pt x="782353" y="1919658"/>
                  <a:pt x="305949" y="1975340"/>
                  <a:pt x="2270" y="1943776"/>
                </a:cubicBezTo>
                <a:lnTo>
                  <a:pt x="0" y="1965602"/>
                </a:lnTo>
                <a:close/>
              </a:path>
            </a:pathLst>
          </a:custGeom>
          <a:solidFill>
            <a:srgbClr val="5000FF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4BEDA5B-2672-BA19-56ED-805DE73B8B3A}"/>
              </a:ext>
            </a:extLst>
          </p:cNvPr>
          <p:cNvSpPr/>
          <p:nvPr/>
        </p:nvSpPr>
        <p:spPr>
          <a:xfrm>
            <a:off x="1674021" y="4143548"/>
            <a:ext cx="1243423" cy="160701"/>
          </a:xfrm>
          <a:custGeom>
            <a:avLst/>
            <a:gdLst>
              <a:gd name="connsiteX0" fmla="*/ 20519 w 1243423"/>
              <a:gd name="connsiteY0" fmla="*/ 127768 h 160701"/>
              <a:gd name="connsiteX1" fmla="*/ 0 w 1243423"/>
              <a:gd name="connsiteY1" fmla="*/ 127768 h 160701"/>
              <a:gd name="connsiteX2" fmla="*/ 0 w 1243423"/>
              <a:gd name="connsiteY2" fmla="*/ 6380 h 160701"/>
              <a:gd name="connsiteX3" fmla="*/ 20519 w 1243423"/>
              <a:gd name="connsiteY3" fmla="*/ 6380 h 160701"/>
              <a:gd name="connsiteX4" fmla="*/ 20519 w 1243423"/>
              <a:gd name="connsiteY4" fmla="*/ 56211 h 160701"/>
              <a:gd name="connsiteX5" fmla="*/ 78110 w 1243423"/>
              <a:gd name="connsiteY5" fmla="*/ 56211 h 160701"/>
              <a:gd name="connsiteX6" fmla="*/ 78110 w 1243423"/>
              <a:gd name="connsiteY6" fmla="*/ 6380 h 160701"/>
              <a:gd name="connsiteX7" fmla="*/ 98628 w 1243423"/>
              <a:gd name="connsiteY7" fmla="*/ 6380 h 160701"/>
              <a:gd name="connsiteX8" fmla="*/ 98628 w 1243423"/>
              <a:gd name="connsiteY8" fmla="*/ 127768 h 160701"/>
              <a:gd name="connsiteX9" fmla="*/ 78110 w 1243423"/>
              <a:gd name="connsiteY9" fmla="*/ 127768 h 160701"/>
              <a:gd name="connsiteX10" fmla="*/ 78110 w 1243423"/>
              <a:gd name="connsiteY10" fmla="*/ 74833 h 160701"/>
              <a:gd name="connsiteX11" fmla="*/ 20519 w 1243423"/>
              <a:gd name="connsiteY11" fmla="*/ 74833 h 160701"/>
              <a:gd name="connsiteX12" fmla="*/ 20519 w 1243423"/>
              <a:gd name="connsiteY12" fmla="*/ 127768 h 160701"/>
              <a:gd name="connsiteX13" fmla="*/ 201633 w 1243423"/>
              <a:gd name="connsiteY13" fmla="*/ 89489 h 160701"/>
              <a:gd name="connsiteX14" fmla="*/ 139732 w 1243423"/>
              <a:gd name="connsiteY14" fmla="*/ 89489 h 160701"/>
              <a:gd name="connsiteX15" fmla="*/ 139732 w 1243423"/>
              <a:gd name="connsiteY15" fmla="*/ 89834 h 160701"/>
              <a:gd name="connsiteX16" fmla="*/ 146284 w 1243423"/>
              <a:gd name="connsiteY16" fmla="*/ 106732 h 160701"/>
              <a:gd name="connsiteX17" fmla="*/ 163354 w 1243423"/>
              <a:gd name="connsiteY17" fmla="*/ 113457 h 160701"/>
              <a:gd name="connsiteX18" fmla="*/ 175252 w 1243423"/>
              <a:gd name="connsiteY18" fmla="*/ 110525 h 160701"/>
              <a:gd name="connsiteX19" fmla="*/ 181287 w 1243423"/>
              <a:gd name="connsiteY19" fmla="*/ 103973 h 160701"/>
              <a:gd name="connsiteX20" fmla="*/ 200599 w 1243423"/>
              <a:gd name="connsiteY20" fmla="*/ 103973 h 160701"/>
              <a:gd name="connsiteX21" fmla="*/ 188874 w 1243423"/>
              <a:gd name="connsiteY21" fmla="*/ 121906 h 160701"/>
              <a:gd name="connsiteX22" fmla="*/ 163010 w 1243423"/>
              <a:gd name="connsiteY22" fmla="*/ 129837 h 160701"/>
              <a:gd name="connsiteX23" fmla="*/ 131455 w 1243423"/>
              <a:gd name="connsiteY23" fmla="*/ 117595 h 160701"/>
              <a:gd name="connsiteX24" fmla="*/ 119558 w 1243423"/>
              <a:gd name="connsiteY24" fmla="*/ 83972 h 160701"/>
              <a:gd name="connsiteX25" fmla="*/ 131283 w 1243423"/>
              <a:gd name="connsiteY25" fmla="*/ 50349 h 160701"/>
              <a:gd name="connsiteX26" fmla="*/ 161803 w 1243423"/>
              <a:gd name="connsiteY26" fmla="*/ 37761 h 160701"/>
              <a:gd name="connsiteX27" fmla="*/ 190770 w 1243423"/>
              <a:gd name="connsiteY27" fmla="*/ 49659 h 160701"/>
              <a:gd name="connsiteX28" fmla="*/ 201633 w 1243423"/>
              <a:gd name="connsiteY28" fmla="*/ 81385 h 160701"/>
              <a:gd name="connsiteX29" fmla="*/ 201633 w 1243423"/>
              <a:gd name="connsiteY29" fmla="*/ 89489 h 160701"/>
              <a:gd name="connsiteX30" fmla="*/ 161630 w 1243423"/>
              <a:gd name="connsiteY30" fmla="*/ 54142 h 160701"/>
              <a:gd name="connsiteX31" fmla="*/ 146457 w 1243423"/>
              <a:gd name="connsiteY31" fmla="*/ 59660 h 160701"/>
              <a:gd name="connsiteX32" fmla="*/ 139904 w 1243423"/>
              <a:gd name="connsiteY32" fmla="*/ 74661 h 160701"/>
              <a:gd name="connsiteX33" fmla="*/ 181977 w 1243423"/>
              <a:gd name="connsiteY33" fmla="*/ 74661 h 160701"/>
              <a:gd name="connsiteX34" fmla="*/ 176114 w 1243423"/>
              <a:gd name="connsiteY34" fmla="*/ 59660 h 160701"/>
              <a:gd name="connsiteX35" fmla="*/ 161630 w 1243423"/>
              <a:gd name="connsiteY35" fmla="*/ 54142 h 160701"/>
              <a:gd name="connsiteX36" fmla="*/ 298481 w 1243423"/>
              <a:gd name="connsiteY36" fmla="*/ 39831 h 160701"/>
              <a:gd name="connsiteX37" fmla="*/ 298481 w 1243423"/>
              <a:gd name="connsiteY37" fmla="*/ 127768 h 160701"/>
              <a:gd name="connsiteX38" fmla="*/ 279169 w 1243423"/>
              <a:gd name="connsiteY38" fmla="*/ 127768 h 160701"/>
              <a:gd name="connsiteX39" fmla="*/ 279169 w 1243423"/>
              <a:gd name="connsiteY39" fmla="*/ 69315 h 160701"/>
              <a:gd name="connsiteX40" fmla="*/ 239338 w 1243423"/>
              <a:gd name="connsiteY40" fmla="*/ 127768 h 160701"/>
              <a:gd name="connsiteX41" fmla="*/ 220372 w 1243423"/>
              <a:gd name="connsiteY41" fmla="*/ 127768 h 160701"/>
              <a:gd name="connsiteX42" fmla="*/ 220372 w 1243423"/>
              <a:gd name="connsiteY42" fmla="*/ 39831 h 160701"/>
              <a:gd name="connsiteX43" fmla="*/ 239683 w 1243423"/>
              <a:gd name="connsiteY43" fmla="*/ 39831 h 160701"/>
              <a:gd name="connsiteX44" fmla="*/ 239683 w 1243423"/>
              <a:gd name="connsiteY44" fmla="*/ 98456 h 160701"/>
              <a:gd name="connsiteX45" fmla="*/ 279514 w 1243423"/>
              <a:gd name="connsiteY45" fmla="*/ 39831 h 160701"/>
              <a:gd name="connsiteX46" fmla="*/ 298481 w 1243423"/>
              <a:gd name="connsiteY46" fmla="*/ 39831 h 160701"/>
              <a:gd name="connsiteX47" fmla="*/ 246236 w 1243423"/>
              <a:gd name="connsiteY47" fmla="*/ 0 h 160701"/>
              <a:gd name="connsiteX48" fmla="*/ 249684 w 1243423"/>
              <a:gd name="connsiteY48" fmla="*/ 10346 h 160701"/>
              <a:gd name="connsiteX49" fmla="*/ 259512 w 1243423"/>
              <a:gd name="connsiteY49" fmla="*/ 14484 h 160701"/>
              <a:gd name="connsiteX50" fmla="*/ 269341 w 1243423"/>
              <a:gd name="connsiteY50" fmla="*/ 10346 h 160701"/>
              <a:gd name="connsiteX51" fmla="*/ 272789 w 1243423"/>
              <a:gd name="connsiteY51" fmla="*/ 0 h 160701"/>
              <a:gd name="connsiteX52" fmla="*/ 288653 w 1243423"/>
              <a:gd name="connsiteY52" fmla="*/ 0 h 160701"/>
              <a:gd name="connsiteX53" fmla="*/ 280376 w 1243423"/>
              <a:gd name="connsiteY53" fmla="*/ 20691 h 160701"/>
              <a:gd name="connsiteX54" fmla="*/ 259512 w 1243423"/>
              <a:gd name="connsiteY54" fmla="*/ 28450 h 160701"/>
              <a:gd name="connsiteX55" fmla="*/ 238476 w 1243423"/>
              <a:gd name="connsiteY55" fmla="*/ 20691 h 160701"/>
              <a:gd name="connsiteX56" fmla="*/ 230372 w 1243423"/>
              <a:gd name="connsiteY56" fmla="*/ 0 h 160701"/>
              <a:gd name="connsiteX57" fmla="*/ 246236 w 1243423"/>
              <a:gd name="connsiteY57" fmla="*/ 0 h 160701"/>
              <a:gd name="connsiteX58" fmla="*/ 315348 w 1243423"/>
              <a:gd name="connsiteY58" fmla="*/ 57073 h 160701"/>
              <a:gd name="connsiteX59" fmla="*/ 315348 w 1243423"/>
              <a:gd name="connsiteY59" fmla="*/ 39831 h 160701"/>
              <a:gd name="connsiteX60" fmla="*/ 391216 w 1243423"/>
              <a:gd name="connsiteY60" fmla="*/ 39831 h 160701"/>
              <a:gd name="connsiteX61" fmla="*/ 391216 w 1243423"/>
              <a:gd name="connsiteY61" fmla="*/ 57073 h 160701"/>
              <a:gd name="connsiteX62" fmla="*/ 363110 w 1243423"/>
              <a:gd name="connsiteY62" fmla="*/ 57073 h 160701"/>
              <a:gd name="connsiteX63" fmla="*/ 363110 w 1243423"/>
              <a:gd name="connsiteY63" fmla="*/ 127768 h 160701"/>
              <a:gd name="connsiteX64" fmla="*/ 343453 w 1243423"/>
              <a:gd name="connsiteY64" fmla="*/ 127768 h 160701"/>
              <a:gd name="connsiteX65" fmla="*/ 343453 w 1243423"/>
              <a:gd name="connsiteY65" fmla="*/ 57073 h 160701"/>
              <a:gd name="connsiteX66" fmla="*/ 315348 w 1243423"/>
              <a:gd name="connsiteY66" fmla="*/ 57073 h 160701"/>
              <a:gd name="connsiteX67" fmla="*/ 454330 w 1243423"/>
              <a:gd name="connsiteY67" fmla="*/ 37761 h 160701"/>
              <a:gd name="connsiteX68" fmla="*/ 481919 w 1243423"/>
              <a:gd name="connsiteY68" fmla="*/ 50004 h 160701"/>
              <a:gd name="connsiteX69" fmla="*/ 493299 w 1243423"/>
              <a:gd name="connsiteY69" fmla="*/ 83799 h 160701"/>
              <a:gd name="connsiteX70" fmla="*/ 481746 w 1243423"/>
              <a:gd name="connsiteY70" fmla="*/ 117595 h 160701"/>
              <a:gd name="connsiteX71" fmla="*/ 453813 w 1243423"/>
              <a:gd name="connsiteY71" fmla="*/ 129837 h 160701"/>
              <a:gd name="connsiteX72" fmla="*/ 437777 w 1243423"/>
              <a:gd name="connsiteY72" fmla="*/ 126561 h 160701"/>
              <a:gd name="connsiteX73" fmla="*/ 427776 w 1243423"/>
              <a:gd name="connsiteY73" fmla="*/ 117940 h 160701"/>
              <a:gd name="connsiteX74" fmla="*/ 427776 w 1243423"/>
              <a:gd name="connsiteY74" fmla="*/ 160702 h 160701"/>
              <a:gd name="connsiteX75" fmla="*/ 408120 w 1243423"/>
              <a:gd name="connsiteY75" fmla="*/ 160702 h 160701"/>
              <a:gd name="connsiteX76" fmla="*/ 408120 w 1243423"/>
              <a:gd name="connsiteY76" fmla="*/ 39831 h 160701"/>
              <a:gd name="connsiteX77" fmla="*/ 427087 w 1243423"/>
              <a:gd name="connsiteY77" fmla="*/ 39831 h 160701"/>
              <a:gd name="connsiteX78" fmla="*/ 427087 w 1243423"/>
              <a:gd name="connsiteY78" fmla="*/ 51211 h 160701"/>
              <a:gd name="connsiteX79" fmla="*/ 454330 w 1243423"/>
              <a:gd name="connsiteY79" fmla="*/ 37761 h 160701"/>
              <a:gd name="connsiteX80" fmla="*/ 450537 w 1243423"/>
              <a:gd name="connsiteY80" fmla="*/ 112422 h 160701"/>
              <a:gd name="connsiteX81" fmla="*/ 467090 w 1243423"/>
              <a:gd name="connsiteY81" fmla="*/ 104663 h 160701"/>
              <a:gd name="connsiteX82" fmla="*/ 473470 w 1243423"/>
              <a:gd name="connsiteY82" fmla="*/ 83799 h 160701"/>
              <a:gd name="connsiteX83" fmla="*/ 467090 w 1243423"/>
              <a:gd name="connsiteY83" fmla="*/ 63108 h 160701"/>
              <a:gd name="connsiteX84" fmla="*/ 450537 w 1243423"/>
              <a:gd name="connsiteY84" fmla="*/ 55176 h 160701"/>
              <a:gd name="connsiteX85" fmla="*/ 433639 w 1243423"/>
              <a:gd name="connsiteY85" fmla="*/ 62936 h 160701"/>
              <a:gd name="connsiteX86" fmla="*/ 427259 w 1243423"/>
              <a:gd name="connsiteY86" fmla="*/ 83454 h 160701"/>
              <a:gd name="connsiteX87" fmla="*/ 427259 w 1243423"/>
              <a:gd name="connsiteY87" fmla="*/ 84144 h 160701"/>
              <a:gd name="connsiteX88" fmla="*/ 433639 w 1243423"/>
              <a:gd name="connsiteY88" fmla="*/ 104835 h 160701"/>
              <a:gd name="connsiteX89" fmla="*/ 450537 w 1243423"/>
              <a:gd name="connsiteY89" fmla="*/ 112422 h 160701"/>
              <a:gd name="connsiteX90" fmla="*/ 563571 w 1243423"/>
              <a:gd name="connsiteY90" fmla="*/ 69488 h 160701"/>
              <a:gd name="connsiteX91" fmla="*/ 558743 w 1243423"/>
              <a:gd name="connsiteY91" fmla="*/ 58108 h 160701"/>
              <a:gd name="connsiteX92" fmla="*/ 546328 w 1243423"/>
              <a:gd name="connsiteY92" fmla="*/ 53970 h 160701"/>
              <a:gd name="connsiteX93" fmla="*/ 528913 w 1243423"/>
              <a:gd name="connsiteY93" fmla="*/ 64143 h 160701"/>
              <a:gd name="connsiteX94" fmla="*/ 510291 w 1243423"/>
              <a:gd name="connsiteY94" fmla="*/ 64143 h 160701"/>
              <a:gd name="connsiteX95" fmla="*/ 521843 w 1243423"/>
              <a:gd name="connsiteY95" fmla="*/ 45348 h 160701"/>
              <a:gd name="connsiteX96" fmla="*/ 547018 w 1243423"/>
              <a:gd name="connsiteY96" fmla="*/ 37761 h 160701"/>
              <a:gd name="connsiteX97" fmla="*/ 573054 w 1243423"/>
              <a:gd name="connsiteY97" fmla="*/ 46210 h 160701"/>
              <a:gd name="connsiteX98" fmla="*/ 582883 w 1243423"/>
              <a:gd name="connsiteY98" fmla="*/ 69833 h 160701"/>
              <a:gd name="connsiteX99" fmla="*/ 582883 w 1243423"/>
              <a:gd name="connsiteY99" fmla="*/ 127768 h 160701"/>
              <a:gd name="connsiteX100" fmla="*/ 564605 w 1243423"/>
              <a:gd name="connsiteY100" fmla="*/ 127768 h 160701"/>
              <a:gd name="connsiteX101" fmla="*/ 564605 w 1243423"/>
              <a:gd name="connsiteY101" fmla="*/ 117767 h 160701"/>
              <a:gd name="connsiteX102" fmla="*/ 537362 w 1243423"/>
              <a:gd name="connsiteY102" fmla="*/ 129837 h 160701"/>
              <a:gd name="connsiteX103" fmla="*/ 515464 w 1243423"/>
              <a:gd name="connsiteY103" fmla="*/ 122423 h 160701"/>
              <a:gd name="connsiteX104" fmla="*/ 506842 w 1243423"/>
              <a:gd name="connsiteY104" fmla="*/ 102249 h 160701"/>
              <a:gd name="connsiteX105" fmla="*/ 516153 w 1243423"/>
              <a:gd name="connsiteY105" fmla="*/ 81903 h 160701"/>
              <a:gd name="connsiteX106" fmla="*/ 542190 w 1243423"/>
              <a:gd name="connsiteY106" fmla="*/ 74488 h 160701"/>
              <a:gd name="connsiteX107" fmla="*/ 563571 w 1243423"/>
              <a:gd name="connsiteY107" fmla="*/ 74488 h 160701"/>
              <a:gd name="connsiteX108" fmla="*/ 563571 w 1243423"/>
              <a:gd name="connsiteY108" fmla="*/ 69488 h 160701"/>
              <a:gd name="connsiteX109" fmla="*/ 541673 w 1243423"/>
              <a:gd name="connsiteY109" fmla="*/ 113801 h 160701"/>
              <a:gd name="connsiteX110" fmla="*/ 557191 w 1243423"/>
              <a:gd name="connsiteY110" fmla="*/ 108629 h 160701"/>
              <a:gd name="connsiteX111" fmla="*/ 563571 w 1243423"/>
              <a:gd name="connsiteY111" fmla="*/ 94662 h 160701"/>
              <a:gd name="connsiteX112" fmla="*/ 563571 w 1243423"/>
              <a:gd name="connsiteY112" fmla="*/ 89317 h 160701"/>
              <a:gd name="connsiteX113" fmla="*/ 543569 w 1243423"/>
              <a:gd name="connsiteY113" fmla="*/ 89317 h 160701"/>
              <a:gd name="connsiteX114" fmla="*/ 531155 w 1243423"/>
              <a:gd name="connsiteY114" fmla="*/ 92593 h 160701"/>
              <a:gd name="connsiteX115" fmla="*/ 526671 w 1243423"/>
              <a:gd name="connsiteY115" fmla="*/ 101559 h 160701"/>
              <a:gd name="connsiteX116" fmla="*/ 530810 w 1243423"/>
              <a:gd name="connsiteY116" fmla="*/ 110698 h 160701"/>
              <a:gd name="connsiteX117" fmla="*/ 541673 w 1243423"/>
              <a:gd name="connsiteY117" fmla="*/ 113801 h 160701"/>
              <a:gd name="connsiteX118" fmla="*/ 596664 w 1243423"/>
              <a:gd name="connsiteY118" fmla="*/ 128113 h 160701"/>
              <a:gd name="connsiteX119" fmla="*/ 596664 w 1243423"/>
              <a:gd name="connsiteY119" fmla="*/ 110870 h 160701"/>
              <a:gd name="connsiteX120" fmla="*/ 599423 w 1243423"/>
              <a:gd name="connsiteY120" fmla="*/ 110870 h 160701"/>
              <a:gd name="connsiteX121" fmla="*/ 609596 w 1243423"/>
              <a:gd name="connsiteY121" fmla="*/ 106904 h 160701"/>
              <a:gd name="connsiteX122" fmla="*/ 613562 w 1243423"/>
              <a:gd name="connsiteY122" fmla="*/ 92593 h 160701"/>
              <a:gd name="connsiteX123" fmla="*/ 617873 w 1243423"/>
              <a:gd name="connsiteY123" fmla="*/ 39831 h 160701"/>
              <a:gd name="connsiteX124" fmla="*/ 682533 w 1243423"/>
              <a:gd name="connsiteY124" fmla="*/ 39831 h 160701"/>
              <a:gd name="connsiteX125" fmla="*/ 682533 w 1243423"/>
              <a:gd name="connsiteY125" fmla="*/ 127768 h 160701"/>
              <a:gd name="connsiteX126" fmla="*/ 662876 w 1243423"/>
              <a:gd name="connsiteY126" fmla="*/ 127768 h 160701"/>
              <a:gd name="connsiteX127" fmla="*/ 662876 w 1243423"/>
              <a:gd name="connsiteY127" fmla="*/ 57073 h 160701"/>
              <a:gd name="connsiteX128" fmla="*/ 635116 w 1243423"/>
              <a:gd name="connsiteY128" fmla="*/ 57073 h 160701"/>
              <a:gd name="connsiteX129" fmla="*/ 632184 w 1243423"/>
              <a:gd name="connsiteY129" fmla="*/ 93972 h 160701"/>
              <a:gd name="connsiteX130" fmla="*/ 623563 w 1243423"/>
              <a:gd name="connsiteY130" fmla="*/ 120181 h 160701"/>
              <a:gd name="connsiteX131" fmla="*/ 602010 w 1243423"/>
              <a:gd name="connsiteY131" fmla="*/ 128113 h 160701"/>
              <a:gd name="connsiteX132" fmla="*/ 596664 w 1243423"/>
              <a:gd name="connsiteY132" fmla="*/ 128113 h 160701"/>
              <a:gd name="connsiteX133" fmla="*/ 725985 w 1243423"/>
              <a:gd name="connsiteY133" fmla="*/ 39831 h 160701"/>
              <a:gd name="connsiteX134" fmla="*/ 725985 w 1243423"/>
              <a:gd name="connsiteY134" fmla="*/ 66557 h 160701"/>
              <a:gd name="connsiteX135" fmla="*/ 743572 w 1243423"/>
              <a:gd name="connsiteY135" fmla="*/ 66557 h 160701"/>
              <a:gd name="connsiteX136" fmla="*/ 767023 w 1243423"/>
              <a:gd name="connsiteY136" fmla="*/ 75178 h 160701"/>
              <a:gd name="connsiteX137" fmla="*/ 775816 w 1243423"/>
              <a:gd name="connsiteY137" fmla="*/ 96904 h 160701"/>
              <a:gd name="connsiteX138" fmla="*/ 766850 w 1243423"/>
              <a:gd name="connsiteY138" fmla="*/ 119147 h 160701"/>
              <a:gd name="connsiteX139" fmla="*/ 743572 w 1243423"/>
              <a:gd name="connsiteY139" fmla="*/ 127768 h 160701"/>
              <a:gd name="connsiteX140" fmla="*/ 706501 w 1243423"/>
              <a:gd name="connsiteY140" fmla="*/ 127768 h 160701"/>
              <a:gd name="connsiteX141" fmla="*/ 706501 w 1243423"/>
              <a:gd name="connsiteY141" fmla="*/ 39831 h 160701"/>
              <a:gd name="connsiteX142" fmla="*/ 725985 w 1243423"/>
              <a:gd name="connsiteY142" fmla="*/ 39831 h 160701"/>
              <a:gd name="connsiteX143" fmla="*/ 741159 w 1243423"/>
              <a:gd name="connsiteY143" fmla="*/ 83110 h 160701"/>
              <a:gd name="connsiteX144" fmla="*/ 725985 w 1243423"/>
              <a:gd name="connsiteY144" fmla="*/ 83110 h 160701"/>
              <a:gd name="connsiteX145" fmla="*/ 725985 w 1243423"/>
              <a:gd name="connsiteY145" fmla="*/ 111388 h 160701"/>
              <a:gd name="connsiteX146" fmla="*/ 741159 w 1243423"/>
              <a:gd name="connsiteY146" fmla="*/ 111388 h 160701"/>
              <a:gd name="connsiteX147" fmla="*/ 752194 w 1243423"/>
              <a:gd name="connsiteY147" fmla="*/ 107249 h 160701"/>
              <a:gd name="connsiteX148" fmla="*/ 756332 w 1243423"/>
              <a:gd name="connsiteY148" fmla="*/ 96904 h 160701"/>
              <a:gd name="connsiteX149" fmla="*/ 752194 w 1243423"/>
              <a:gd name="connsiteY149" fmla="*/ 86903 h 160701"/>
              <a:gd name="connsiteX150" fmla="*/ 741159 w 1243423"/>
              <a:gd name="connsiteY150" fmla="*/ 83110 h 160701"/>
              <a:gd name="connsiteX151" fmla="*/ 813719 w 1243423"/>
              <a:gd name="connsiteY151" fmla="*/ 127768 h 160701"/>
              <a:gd name="connsiteX152" fmla="*/ 794062 w 1243423"/>
              <a:gd name="connsiteY152" fmla="*/ 127768 h 160701"/>
              <a:gd name="connsiteX153" fmla="*/ 794062 w 1243423"/>
              <a:gd name="connsiteY153" fmla="*/ 39831 h 160701"/>
              <a:gd name="connsiteX154" fmla="*/ 813719 w 1243423"/>
              <a:gd name="connsiteY154" fmla="*/ 39831 h 160701"/>
              <a:gd name="connsiteX155" fmla="*/ 813719 w 1243423"/>
              <a:gd name="connsiteY155" fmla="*/ 73626 h 160701"/>
              <a:gd name="connsiteX156" fmla="*/ 851481 w 1243423"/>
              <a:gd name="connsiteY156" fmla="*/ 73626 h 160701"/>
              <a:gd name="connsiteX157" fmla="*/ 851481 w 1243423"/>
              <a:gd name="connsiteY157" fmla="*/ 39831 h 160701"/>
              <a:gd name="connsiteX158" fmla="*/ 871137 w 1243423"/>
              <a:gd name="connsiteY158" fmla="*/ 39831 h 160701"/>
              <a:gd name="connsiteX159" fmla="*/ 871137 w 1243423"/>
              <a:gd name="connsiteY159" fmla="*/ 127768 h 160701"/>
              <a:gd name="connsiteX160" fmla="*/ 851481 w 1243423"/>
              <a:gd name="connsiteY160" fmla="*/ 127768 h 160701"/>
              <a:gd name="connsiteX161" fmla="*/ 851481 w 1243423"/>
              <a:gd name="connsiteY161" fmla="*/ 91041 h 160701"/>
              <a:gd name="connsiteX162" fmla="*/ 813719 w 1243423"/>
              <a:gd name="connsiteY162" fmla="*/ 91041 h 160701"/>
              <a:gd name="connsiteX163" fmla="*/ 813719 w 1243423"/>
              <a:gd name="connsiteY163" fmla="*/ 127768 h 160701"/>
              <a:gd name="connsiteX164" fmla="*/ 901823 w 1243423"/>
              <a:gd name="connsiteY164" fmla="*/ 50521 h 160701"/>
              <a:gd name="connsiteX165" fmla="*/ 933205 w 1243423"/>
              <a:gd name="connsiteY165" fmla="*/ 37761 h 160701"/>
              <a:gd name="connsiteX166" fmla="*/ 964414 w 1243423"/>
              <a:gd name="connsiteY166" fmla="*/ 50521 h 160701"/>
              <a:gd name="connsiteX167" fmla="*/ 976484 w 1243423"/>
              <a:gd name="connsiteY167" fmla="*/ 83799 h 160701"/>
              <a:gd name="connsiteX168" fmla="*/ 964414 w 1243423"/>
              <a:gd name="connsiteY168" fmla="*/ 117078 h 160701"/>
              <a:gd name="connsiteX169" fmla="*/ 933205 w 1243423"/>
              <a:gd name="connsiteY169" fmla="*/ 129837 h 160701"/>
              <a:gd name="connsiteX170" fmla="*/ 901823 w 1243423"/>
              <a:gd name="connsiteY170" fmla="*/ 117078 h 160701"/>
              <a:gd name="connsiteX171" fmla="*/ 889926 w 1243423"/>
              <a:gd name="connsiteY171" fmla="*/ 83799 h 160701"/>
              <a:gd name="connsiteX172" fmla="*/ 901823 w 1243423"/>
              <a:gd name="connsiteY172" fmla="*/ 50521 h 160701"/>
              <a:gd name="connsiteX173" fmla="*/ 916135 w 1243423"/>
              <a:gd name="connsiteY173" fmla="*/ 104491 h 160701"/>
              <a:gd name="connsiteX174" fmla="*/ 933205 w 1243423"/>
              <a:gd name="connsiteY174" fmla="*/ 112422 h 160701"/>
              <a:gd name="connsiteX175" fmla="*/ 950103 w 1243423"/>
              <a:gd name="connsiteY175" fmla="*/ 104491 h 160701"/>
              <a:gd name="connsiteX176" fmla="*/ 956483 w 1243423"/>
              <a:gd name="connsiteY176" fmla="*/ 83799 h 160701"/>
              <a:gd name="connsiteX177" fmla="*/ 950103 w 1243423"/>
              <a:gd name="connsiteY177" fmla="*/ 63108 h 160701"/>
              <a:gd name="connsiteX178" fmla="*/ 933205 w 1243423"/>
              <a:gd name="connsiteY178" fmla="*/ 55176 h 160701"/>
              <a:gd name="connsiteX179" fmla="*/ 916135 w 1243423"/>
              <a:gd name="connsiteY179" fmla="*/ 63108 h 160701"/>
              <a:gd name="connsiteX180" fmla="*/ 909927 w 1243423"/>
              <a:gd name="connsiteY180" fmla="*/ 83799 h 160701"/>
              <a:gd name="connsiteX181" fmla="*/ 916135 w 1243423"/>
              <a:gd name="connsiteY181" fmla="*/ 104491 h 160701"/>
              <a:gd name="connsiteX182" fmla="*/ 1033044 w 1243423"/>
              <a:gd name="connsiteY182" fmla="*/ 112422 h 160701"/>
              <a:gd name="connsiteX183" fmla="*/ 1046320 w 1243423"/>
              <a:gd name="connsiteY183" fmla="*/ 108111 h 160701"/>
              <a:gd name="connsiteX184" fmla="*/ 1052700 w 1243423"/>
              <a:gd name="connsiteY184" fmla="*/ 97766 h 160701"/>
              <a:gd name="connsiteX185" fmla="*/ 1071840 w 1243423"/>
              <a:gd name="connsiteY185" fmla="*/ 97766 h 160701"/>
              <a:gd name="connsiteX186" fmla="*/ 1059770 w 1243423"/>
              <a:gd name="connsiteY186" fmla="*/ 120526 h 160701"/>
              <a:gd name="connsiteX187" fmla="*/ 1032871 w 1243423"/>
              <a:gd name="connsiteY187" fmla="*/ 129837 h 160701"/>
              <a:gd name="connsiteX188" fmla="*/ 1002007 w 1243423"/>
              <a:gd name="connsiteY188" fmla="*/ 117078 h 160701"/>
              <a:gd name="connsiteX189" fmla="*/ 990281 w 1243423"/>
              <a:gd name="connsiteY189" fmla="*/ 83799 h 160701"/>
              <a:gd name="connsiteX190" fmla="*/ 1001834 w 1243423"/>
              <a:gd name="connsiteY190" fmla="*/ 50693 h 160701"/>
              <a:gd name="connsiteX191" fmla="*/ 1032871 w 1243423"/>
              <a:gd name="connsiteY191" fmla="*/ 37761 h 160701"/>
              <a:gd name="connsiteX192" fmla="*/ 1059770 w 1243423"/>
              <a:gd name="connsiteY192" fmla="*/ 47245 h 160701"/>
              <a:gd name="connsiteX193" fmla="*/ 1071667 w 1243423"/>
              <a:gd name="connsiteY193" fmla="*/ 69488 h 160701"/>
              <a:gd name="connsiteX194" fmla="*/ 1052528 w 1243423"/>
              <a:gd name="connsiteY194" fmla="*/ 69488 h 160701"/>
              <a:gd name="connsiteX195" fmla="*/ 1045803 w 1243423"/>
              <a:gd name="connsiteY195" fmla="*/ 59487 h 160701"/>
              <a:gd name="connsiteX196" fmla="*/ 1032871 w 1243423"/>
              <a:gd name="connsiteY196" fmla="*/ 55176 h 160701"/>
              <a:gd name="connsiteX197" fmla="*/ 1016318 w 1243423"/>
              <a:gd name="connsiteY197" fmla="*/ 63108 h 160701"/>
              <a:gd name="connsiteX198" fmla="*/ 1010283 w 1243423"/>
              <a:gd name="connsiteY198" fmla="*/ 83799 h 160701"/>
              <a:gd name="connsiteX199" fmla="*/ 1016490 w 1243423"/>
              <a:gd name="connsiteY199" fmla="*/ 104663 h 160701"/>
              <a:gd name="connsiteX200" fmla="*/ 1033044 w 1243423"/>
              <a:gd name="connsiteY200" fmla="*/ 112422 h 160701"/>
              <a:gd name="connsiteX201" fmla="*/ 1081336 w 1243423"/>
              <a:gd name="connsiteY201" fmla="*/ 57073 h 160701"/>
              <a:gd name="connsiteX202" fmla="*/ 1081336 w 1243423"/>
              <a:gd name="connsiteY202" fmla="*/ 39831 h 160701"/>
              <a:gd name="connsiteX203" fmla="*/ 1157204 w 1243423"/>
              <a:gd name="connsiteY203" fmla="*/ 39831 h 160701"/>
              <a:gd name="connsiteX204" fmla="*/ 1157204 w 1243423"/>
              <a:gd name="connsiteY204" fmla="*/ 57073 h 160701"/>
              <a:gd name="connsiteX205" fmla="*/ 1129098 w 1243423"/>
              <a:gd name="connsiteY205" fmla="*/ 57073 h 160701"/>
              <a:gd name="connsiteX206" fmla="*/ 1129098 w 1243423"/>
              <a:gd name="connsiteY206" fmla="*/ 127768 h 160701"/>
              <a:gd name="connsiteX207" fmla="*/ 1109441 w 1243423"/>
              <a:gd name="connsiteY207" fmla="*/ 127768 h 160701"/>
              <a:gd name="connsiteX208" fmla="*/ 1109441 w 1243423"/>
              <a:gd name="connsiteY208" fmla="*/ 57073 h 160701"/>
              <a:gd name="connsiteX209" fmla="*/ 1081336 w 1243423"/>
              <a:gd name="connsiteY209" fmla="*/ 57073 h 160701"/>
              <a:gd name="connsiteX210" fmla="*/ 1193592 w 1243423"/>
              <a:gd name="connsiteY210" fmla="*/ 39831 h 160701"/>
              <a:gd name="connsiteX211" fmla="*/ 1193592 w 1243423"/>
              <a:gd name="connsiteY211" fmla="*/ 66557 h 160701"/>
              <a:gd name="connsiteX212" fmla="*/ 1211180 w 1243423"/>
              <a:gd name="connsiteY212" fmla="*/ 66557 h 160701"/>
              <a:gd name="connsiteX213" fmla="*/ 1234630 w 1243423"/>
              <a:gd name="connsiteY213" fmla="*/ 75178 h 160701"/>
              <a:gd name="connsiteX214" fmla="*/ 1243424 w 1243423"/>
              <a:gd name="connsiteY214" fmla="*/ 96904 h 160701"/>
              <a:gd name="connsiteX215" fmla="*/ 1234457 w 1243423"/>
              <a:gd name="connsiteY215" fmla="*/ 119147 h 160701"/>
              <a:gd name="connsiteX216" fmla="*/ 1211180 w 1243423"/>
              <a:gd name="connsiteY216" fmla="*/ 127768 h 160701"/>
              <a:gd name="connsiteX217" fmla="*/ 1174108 w 1243423"/>
              <a:gd name="connsiteY217" fmla="*/ 127768 h 160701"/>
              <a:gd name="connsiteX218" fmla="*/ 1174108 w 1243423"/>
              <a:gd name="connsiteY218" fmla="*/ 39831 h 160701"/>
              <a:gd name="connsiteX219" fmla="*/ 1193592 w 1243423"/>
              <a:gd name="connsiteY219" fmla="*/ 39831 h 160701"/>
              <a:gd name="connsiteX220" fmla="*/ 1208766 w 1243423"/>
              <a:gd name="connsiteY220" fmla="*/ 83110 h 160701"/>
              <a:gd name="connsiteX221" fmla="*/ 1193592 w 1243423"/>
              <a:gd name="connsiteY221" fmla="*/ 83110 h 160701"/>
              <a:gd name="connsiteX222" fmla="*/ 1193592 w 1243423"/>
              <a:gd name="connsiteY222" fmla="*/ 111388 h 160701"/>
              <a:gd name="connsiteX223" fmla="*/ 1208766 w 1243423"/>
              <a:gd name="connsiteY223" fmla="*/ 111388 h 160701"/>
              <a:gd name="connsiteX224" fmla="*/ 1219801 w 1243423"/>
              <a:gd name="connsiteY224" fmla="*/ 107249 h 160701"/>
              <a:gd name="connsiteX225" fmla="*/ 1223939 w 1243423"/>
              <a:gd name="connsiteY225" fmla="*/ 96904 h 160701"/>
              <a:gd name="connsiteX226" fmla="*/ 1219801 w 1243423"/>
              <a:gd name="connsiteY226" fmla="*/ 86903 h 160701"/>
              <a:gd name="connsiteX227" fmla="*/ 1208766 w 1243423"/>
              <a:gd name="connsiteY227" fmla="*/ 83110 h 16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243423" h="160701">
                <a:moveTo>
                  <a:pt x="20519" y="127768"/>
                </a:moveTo>
                <a:lnTo>
                  <a:pt x="0" y="127768"/>
                </a:lnTo>
                <a:lnTo>
                  <a:pt x="0" y="6380"/>
                </a:lnTo>
                <a:lnTo>
                  <a:pt x="20519" y="6380"/>
                </a:lnTo>
                <a:lnTo>
                  <a:pt x="20519" y="56211"/>
                </a:lnTo>
                <a:lnTo>
                  <a:pt x="78110" y="56211"/>
                </a:lnTo>
                <a:lnTo>
                  <a:pt x="78110" y="6380"/>
                </a:lnTo>
                <a:lnTo>
                  <a:pt x="98628" y="6380"/>
                </a:lnTo>
                <a:lnTo>
                  <a:pt x="98628" y="127768"/>
                </a:lnTo>
                <a:lnTo>
                  <a:pt x="78110" y="127768"/>
                </a:lnTo>
                <a:lnTo>
                  <a:pt x="78110" y="74833"/>
                </a:lnTo>
                <a:lnTo>
                  <a:pt x="20519" y="74833"/>
                </a:lnTo>
                <a:lnTo>
                  <a:pt x="20519" y="127768"/>
                </a:lnTo>
                <a:close/>
                <a:moveTo>
                  <a:pt x="201633" y="89489"/>
                </a:moveTo>
                <a:lnTo>
                  <a:pt x="139732" y="89489"/>
                </a:lnTo>
                <a:lnTo>
                  <a:pt x="139732" y="89834"/>
                </a:lnTo>
                <a:cubicBezTo>
                  <a:pt x="139732" y="96615"/>
                  <a:pt x="141917" y="102249"/>
                  <a:pt x="146284" y="106732"/>
                </a:cubicBezTo>
                <a:cubicBezTo>
                  <a:pt x="150651" y="111215"/>
                  <a:pt x="156341" y="113457"/>
                  <a:pt x="163354" y="113457"/>
                </a:cubicBezTo>
                <a:cubicBezTo>
                  <a:pt x="168182" y="113457"/>
                  <a:pt x="172148" y="112478"/>
                  <a:pt x="175252" y="110525"/>
                </a:cubicBezTo>
                <a:cubicBezTo>
                  <a:pt x="178472" y="108456"/>
                  <a:pt x="180481" y="106271"/>
                  <a:pt x="181287" y="103973"/>
                </a:cubicBezTo>
                <a:lnTo>
                  <a:pt x="200599" y="103973"/>
                </a:lnTo>
                <a:cubicBezTo>
                  <a:pt x="199219" y="110641"/>
                  <a:pt x="195310" y="116617"/>
                  <a:pt x="188874" y="121906"/>
                </a:cubicBezTo>
                <a:cubicBezTo>
                  <a:pt x="182550" y="127194"/>
                  <a:pt x="173929" y="129837"/>
                  <a:pt x="163010" y="129837"/>
                </a:cubicBezTo>
                <a:cubicBezTo>
                  <a:pt x="149905" y="129837"/>
                  <a:pt x="139387" y="125755"/>
                  <a:pt x="131455" y="117595"/>
                </a:cubicBezTo>
                <a:cubicBezTo>
                  <a:pt x="123524" y="109318"/>
                  <a:pt x="119558" y="98111"/>
                  <a:pt x="119558" y="83972"/>
                </a:cubicBezTo>
                <a:cubicBezTo>
                  <a:pt x="119558" y="69833"/>
                  <a:pt x="123467" y="58625"/>
                  <a:pt x="131283" y="50349"/>
                </a:cubicBezTo>
                <a:cubicBezTo>
                  <a:pt x="139099" y="41956"/>
                  <a:pt x="149272" y="37761"/>
                  <a:pt x="161803" y="37761"/>
                </a:cubicBezTo>
                <a:cubicBezTo>
                  <a:pt x="173873" y="37761"/>
                  <a:pt x="183528" y="41727"/>
                  <a:pt x="190770" y="49659"/>
                </a:cubicBezTo>
                <a:cubicBezTo>
                  <a:pt x="198012" y="57590"/>
                  <a:pt x="201633" y="68165"/>
                  <a:pt x="201633" y="81385"/>
                </a:cubicBezTo>
                <a:lnTo>
                  <a:pt x="201633" y="89489"/>
                </a:lnTo>
                <a:close/>
                <a:moveTo>
                  <a:pt x="161630" y="54142"/>
                </a:moveTo>
                <a:cubicBezTo>
                  <a:pt x="155423" y="54142"/>
                  <a:pt x="150366" y="55982"/>
                  <a:pt x="146457" y="59660"/>
                </a:cubicBezTo>
                <a:cubicBezTo>
                  <a:pt x="142663" y="63337"/>
                  <a:pt x="140478" y="68337"/>
                  <a:pt x="139904" y="74661"/>
                </a:cubicBezTo>
                <a:lnTo>
                  <a:pt x="181977" y="74661"/>
                </a:lnTo>
                <a:cubicBezTo>
                  <a:pt x="181748" y="68225"/>
                  <a:pt x="179792" y="63224"/>
                  <a:pt x="176114" y="59660"/>
                </a:cubicBezTo>
                <a:cubicBezTo>
                  <a:pt x="172550" y="55982"/>
                  <a:pt x="167722" y="54142"/>
                  <a:pt x="161630" y="54142"/>
                </a:cubicBezTo>
                <a:close/>
                <a:moveTo>
                  <a:pt x="298481" y="39831"/>
                </a:moveTo>
                <a:lnTo>
                  <a:pt x="298481" y="127768"/>
                </a:lnTo>
                <a:lnTo>
                  <a:pt x="279169" y="127768"/>
                </a:lnTo>
                <a:lnTo>
                  <a:pt x="279169" y="69315"/>
                </a:lnTo>
                <a:lnTo>
                  <a:pt x="239338" y="127768"/>
                </a:lnTo>
                <a:lnTo>
                  <a:pt x="220372" y="127768"/>
                </a:lnTo>
                <a:lnTo>
                  <a:pt x="220372" y="39831"/>
                </a:lnTo>
                <a:lnTo>
                  <a:pt x="239683" y="39831"/>
                </a:lnTo>
                <a:lnTo>
                  <a:pt x="239683" y="98456"/>
                </a:lnTo>
                <a:lnTo>
                  <a:pt x="279514" y="39831"/>
                </a:lnTo>
                <a:lnTo>
                  <a:pt x="298481" y="39831"/>
                </a:lnTo>
                <a:close/>
                <a:moveTo>
                  <a:pt x="246236" y="0"/>
                </a:moveTo>
                <a:cubicBezTo>
                  <a:pt x="246236" y="4138"/>
                  <a:pt x="247383" y="7587"/>
                  <a:pt x="249684" y="10346"/>
                </a:cubicBezTo>
                <a:cubicBezTo>
                  <a:pt x="251982" y="13104"/>
                  <a:pt x="255258" y="14484"/>
                  <a:pt x="259512" y="14484"/>
                </a:cubicBezTo>
                <a:cubicBezTo>
                  <a:pt x="263764" y="14484"/>
                  <a:pt x="267040" y="13104"/>
                  <a:pt x="269341" y="10346"/>
                </a:cubicBezTo>
                <a:cubicBezTo>
                  <a:pt x="271639" y="7587"/>
                  <a:pt x="272789" y="4138"/>
                  <a:pt x="272789" y="0"/>
                </a:cubicBezTo>
                <a:lnTo>
                  <a:pt x="288653" y="0"/>
                </a:lnTo>
                <a:cubicBezTo>
                  <a:pt x="288421" y="8621"/>
                  <a:pt x="285662" y="15518"/>
                  <a:pt x="280376" y="20691"/>
                </a:cubicBezTo>
                <a:cubicBezTo>
                  <a:pt x="275203" y="25864"/>
                  <a:pt x="268247" y="28450"/>
                  <a:pt x="259512" y="28450"/>
                </a:cubicBezTo>
                <a:cubicBezTo>
                  <a:pt x="250775" y="28450"/>
                  <a:pt x="243762" y="25864"/>
                  <a:pt x="238476" y="20691"/>
                </a:cubicBezTo>
                <a:cubicBezTo>
                  <a:pt x="233304" y="15518"/>
                  <a:pt x="230601" y="8621"/>
                  <a:pt x="230372" y="0"/>
                </a:cubicBezTo>
                <a:lnTo>
                  <a:pt x="246236" y="0"/>
                </a:lnTo>
                <a:close/>
                <a:moveTo>
                  <a:pt x="315348" y="57073"/>
                </a:moveTo>
                <a:lnTo>
                  <a:pt x="315348" y="39831"/>
                </a:lnTo>
                <a:lnTo>
                  <a:pt x="391216" y="39831"/>
                </a:lnTo>
                <a:lnTo>
                  <a:pt x="391216" y="57073"/>
                </a:lnTo>
                <a:lnTo>
                  <a:pt x="363110" y="57073"/>
                </a:lnTo>
                <a:lnTo>
                  <a:pt x="363110" y="127768"/>
                </a:lnTo>
                <a:lnTo>
                  <a:pt x="343453" y="127768"/>
                </a:lnTo>
                <a:lnTo>
                  <a:pt x="343453" y="57073"/>
                </a:lnTo>
                <a:lnTo>
                  <a:pt x="315348" y="57073"/>
                </a:lnTo>
                <a:close/>
                <a:moveTo>
                  <a:pt x="454330" y="37761"/>
                </a:moveTo>
                <a:cubicBezTo>
                  <a:pt x="465253" y="37761"/>
                  <a:pt x="474448" y="41843"/>
                  <a:pt x="481919" y="50004"/>
                </a:cubicBezTo>
                <a:cubicBezTo>
                  <a:pt x="489505" y="58164"/>
                  <a:pt x="493299" y="69432"/>
                  <a:pt x="493299" y="83799"/>
                </a:cubicBezTo>
                <a:cubicBezTo>
                  <a:pt x="493299" y="98167"/>
                  <a:pt x="489449" y="109434"/>
                  <a:pt x="481746" y="117595"/>
                </a:cubicBezTo>
                <a:cubicBezTo>
                  <a:pt x="474159" y="125755"/>
                  <a:pt x="464848" y="129837"/>
                  <a:pt x="453813" y="129837"/>
                </a:cubicBezTo>
                <a:cubicBezTo>
                  <a:pt x="447722" y="129837"/>
                  <a:pt x="442376" y="128746"/>
                  <a:pt x="437777" y="126561"/>
                </a:cubicBezTo>
                <a:cubicBezTo>
                  <a:pt x="433294" y="124263"/>
                  <a:pt x="429962" y="121388"/>
                  <a:pt x="427776" y="117940"/>
                </a:cubicBezTo>
                <a:lnTo>
                  <a:pt x="427776" y="160702"/>
                </a:lnTo>
                <a:lnTo>
                  <a:pt x="408120" y="160702"/>
                </a:lnTo>
                <a:lnTo>
                  <a:pt x="408120" y="39831"/>
                </a:lnTo>
                <a:lnTo>
                  <a:pt x="427087" y="39831"/>
                </a:lnTo>
                <a:lnTo>
                  <a:pt x="427087" y="51211"/>
                </a:lnTo>
                <a:cubicBezTo>
                  <a:pt x="432604" y="42244"/>
                  <a:pt x="441687" y="37761"/>
                  <a:pt x="454330" y="37761"/>
                </a:cubicBezTo>
                <a:close/>
                <a:moveTo>
                  <a:pt x="450537" y="112422"/>
                </a:moveTo>
                <a:cubicBezTo>
                  <a:pt x="457434" y="112422"/>
                  <a:pt x="462952" y="109836"/>
                  <a:pt x="467090" y="104663"/>
                </a:cubicBezTo>
                <a:cubicBezTo>
                  <a:pt x="471344" y="99374"/>
                  <a:pt x="473470" y="92421"/>
                  <a:pt x="473470" y="83799"/>
                </a:cubicBezTo>
                <a:cubicBezTo>
                  <a:pt x="473470" y="75294"/>
                  <a:pt x="471344" y="68397"/>
                  <a:pt x="467090" y="63108"/>
                </a:cubicBezTo>
                <a:cubicBezTo>
                  <a:pt x="462952" y="57819"/>
                  <a:pt x="457434" y="55176"/>
                  <a:pt x="450537" y="55176"/>
                </a:cubicBezTo>
                <a:cubicBezTo>
                  <a:pt x="443527" y="55176"/>
                  <a:pt x="437893" y="57763"/>
                  <a:pt x="433639" y="62936"/>
                </a:cubicBezTo>
                <a:cubicBezTo>
                  <a:pt x="429388" y="67992"/>
                  <a:pt x="427259" y="74833"/>
                  <a:pt x="427259" y="83454"/>
                </a:cubicBezTo>
                <a:lnTo>
                  <a:pt x="427259" y="84144"/>
                </a:lnTo>
                <a:cubicBezTo>
                  <a:pt x="427259" y="92766"/>
                  <a:pt x="429388" y="99662"/>
                  <a:pt x="433639" y="104835"/>
                </a:cubicBezTo>
                <a:cubicBezTo>
                  <a:pt x="437893" y="109892"/>
                  <a:pt x="443527" y="112422"/>
                  <a:pt x="450537" y="112422"/>
                </a:cubicBezTo>
                <a:close/>
                <a:moveTo>
                  <a:pt x="563571" y="69488"/>
                </a:moveTo>
                <a:cubicBezTo>
                  <a:pt x="563571" y="64544"/>
                  <a:pt x="561963" y="60751"/>
                  <a:pt x="558743" y="58108"/>
                </a:cubicBezTo>
                <a:cubicBezTo>
                  <a:pt x="555639" y="55349"/>
                  <a:pt x="551501" y="53970"/>
                  <a:pt x="546328" y="53970"/>
                </a:cubicBezTo>
                <a:cubicBezTo>
                  <a:pt x="537017" y="53970"/>
                  <a:pt x="531211" y="57362"/>
                  <a:pt x="528913" y="64143"/>
                </a:cubicBezTo>
                <a:lnTo>
                  <a:pt x="510291" y="64143"/>
                </a:lnTo>
                <a:cubicBezTo>
                  <a:pt x="511670" y="56556"/>
                  <a:pt x="515520" y="50292"/>
                  <a:pt x="521843" y="45348"/>
                </a:cubicBezTo>
                <a:cubicBezTo>
                  <a:pt x="528280" y="40291"/>
                  <a:pt x="536672" y="37761"/>
                  <a:pt x="547018" y="37761"/>
                </a:cubicBezTo>
                <a:cubicBezTo>
                  <a:pt x="557937" y="37761"/>
                  <a:pt x="566618" y="40577"/>
                  <a:pt x="573054" y="46210"/>
                </a:cubicBezTo>
                <a:cubicBezTo>
                  <a:pt x="579607" y="51844"/>
                  <a:pt x="582883" y="59716"/>
                  <a:pt x="582883" y="69833"/>
                </a:cubicBezTo>
                <a:lnTo>
                  <a:pt x="582883" y="127768"/>
                </a:lnTo>
                <a:lnTo>
                  <a:pt x="564605" y="127768"/>
                </a:lnTo>
                <a:lnTo>
                  <a:pt x="564605" y="117767"/>
                </a:lnTo>
                <a:cubicBezTo>
                  <a:pt x="558169" y="125815"/>
                  <a:pt x="549087" y="129837"/>
                  <a:pt x="537362" y="129837"/>
                </a:cubicBezTo>
                <a:cubicBezTo>
                  <a:pt x="528625" y="129837"/>
                  <a:pt x="521326" y="127367"/>
                  <a:pt x="515464" y="122423"/>
                </a:cubicBezTo>
                <a:cubicBezTo>
                  <a:pt x="509717" y="117366"/>
                  <a:pt x="506842" y="110641"/>
                  <a:pt x="506842" y="102249"/>
                </a:cubicBezTo>
                <a:cubicBezTo>
                  <a:pt x="506842" y="93512"/>
                  <a:pt x="509946" y="86730"/>
                  <a:pt x="516153" y="81903"/>
                </a:cubicBezTo>
                <a:cubicBezTo>
                  <a:pt x="522477" y="76959"/>
                  <a:pt x="531155" y="74488"/>
                  <a:pt x="542190" y="74488"/>
                </a:cubicBezTo>
                <a:lnTo>
                  <a:pt x="563571" y="74488"/>
                </a:lnTo>
                <a:lnTo>
                  <a:pt x="563571" y="69488"/>
                </a:lnTo>
                <a:close/>
                <a:moveTo>
                  <a:pt x="541673" y="113801"/>
                </a:moveTo>
                <a:cubicBezTo>
                  <a:pt x="547764" y="113801"/>
                  <a:pt x="552937" y="112077"/>
                  <a:pt x="557191" y="108629"/>
                </a:cubicBezTo>
                <a:cubicBezTo>
                  <a:pt x="561445" y="105064"/>
                  <a:pt x="563571" y="100409"/>
                  <a:pt x="563571" y="94662"/>
                </a:cubicBezTo>
                <a:lnTo>
                  <a:pt x="563571" y="89317"/>
                </a:lnTo>
                <a:lnTo>
                  <a:pt x="543569" y="89317"/>
                </a:lnTo>
                <a:cubicBezTo>
                  <a:pt x="538396" y="89317"/>
                  <a:pt x="534258" y="90408"/>
                  <a:pt x="531155" y="92593"/>
                </a:cubicBezTo>
                <a:cubicBezTo>
                  <a:pt x="528167" y="94662"/>
                  <a:pt x="526671" y="97650"/>
                  <a:pt x="526671" y="101559"/>
                </a:cubicBezTo>
                <a:cubicBezTo>
                  <a:pt x="526671" y="105469"/>
                  <a:pt x="528051" y="108513"/>
                  <a:pt x="530810" y="110698"/>
                </a:cubicBezTo>
                <a:cubicBezTo>
                  <a:pt x="533569" y="112767"/>
                  <a:pt x="537190" y="113801"/>
                  <a:pt x="541673" y="113801"/>
                </a:cubicBezTo>
                <a:close/>
                <a:moveTo>
                  <a:pt x="596664" y="128113"/>
                </a:moveTo>
                <a:lnTo>
                  <a:pt x="596664" y="110870"/>
                </a:lnTo>
                <a:lnTo>
                  <a:pt x="599423" y="110870"/>
                </a:lnTo>
                <a:cubicBezTo>
                  <a:pt x="604251" y="110870"/>
                  <a:pt x="607640" y="109547"/>
                  <a:pt x="609596" y="106904"/>
                </a:cubicBezTo>
                <a:cubicBezTo>
                  <a:pt x="611666" y="104146"/>
                  <a:pt x="612985" y="99374"/>
                  <a:pt x="613562" y="92593"/>
                </a:cubicBezTo>
                <a:lnTo>
                  <a:pt x="617873" y="39831"/>
                </a:lnTo>
                <a:lnTo>
                  <a:pt x="682533" y="39831"/>
                </a:lnTo>
                <a:lnTo>
                  <a:pt x="682533" y="127768"/>
                </a:lnTo>
                <a:lnTo>
                  <a:pt x="662876" y="127768"/>
                </a:lnTo>
                <a:lnTo>
                  <a:pt x="662876" y="57073"/>
                </a:lnTo>
                <a:lnTo>
                  <a:pt x="635116" y="57073"/>
                </a:lnTo>
                <a:lnTo>
                  <a:pt x="632184" y="93972"/>
                </a:lnTo>
                <a:cubicBezTo>
                  <a:pt x="631263" y="106042"/>
                  <a:pt x="628391" y="114780"/>
                  <a:pt x="623563" y="120181"/>
                </a:cubicBezTo>
                <a:cubicBezTo>
                  <a:pt x="618848" y="125470"/>
                  <a:pt x="611666" y="128113"/>
                  <a:pt x="602010" y="128113"/>
                </a:cubicBezTo>
                <a:lnTo>
                  <a:pt x="596664" y="128113"/>
                </a:lnTo>
                <a:close/>
                <a:moveTo>
                  <a:pt x="725985" y="39831"/>
                </a:moveTo>
                <a:lnTo>
                  <a:pt x="725985" y="66557"/>
                </a:lnTo>
                <a:lnTo>
                  <a:pt x="743572" y="66557"/>
                </a:lnTo>
                <a:cubicBezTo>
                  <a:pt x="753344" y="66557"/>
                  <a:pt x="761160" y="69432"/>
                  <a:pt x="767023" y="75178"/>
                </a:cubicBezTo>
                <a:cubicBezTo>
                  <a:pt x="772885" y="80812"/>
                  <a:pt x="775816" y="88053"/>
                  <a:pt x="775816" y="96904"/>
                </a:cubicBezTo>
                <a:cubicBezTo>
                  <a:pt x="775816" y="105870"/>
                  <a:pt x="772829" y="113284"/>
                  <a:pt x="766850" y="119147"/>
                </a:cubicBezTo>
                <a:cubicBezTo>
                  <a:pt x="760988" y="124893"/>
                  <a:pt x="753228" y="127768"/>
                  <a:pt x="743572" y="127768"/>
                </a:cubicBezTo>
                <a:lnTo>
                  <a:pt x="706501" y="127768"/>
                </a:lnTo>
                <a:lnTo>
                  <a:pt x="706501" y="39831"/>
                </a:lnTo>
                <a:lnTo>
                  <a:pt x="725985" y="39831"/>
                </a:lnTo>
                <a:close/>
                <a:moveTo>
                  <a:pt x="741159" y="83110"/>
                </a:moveTo>
                <a:lnTo>
                  <a:pt x="725985" y="83110"/>
                </a:lnTo>
                <a:lnTo>
                  <a:pt x="725985" y="111388"/>
                </a:lnTo>
                <a:lnTo>
                  <a:pt x="741159" y="111388"/>
                </a:lnTo>
                <a:cubicBezTo>
                  <a:pt x="745870" y="111388"/>
                  <a:pt x="749551" y="110008"/>
                  <a:pt x="752194" y="107249"/>
                </a:cubicBezTo>
                <a:cubicBezTo>
                  <a:pt x="754953" y="104491"/>
                  <a:pt x="756332" y="101042"/>
                  <a:pt x="756332" y="96904"/>
                </a:cubicBezTo>
                <a:cubicBezTo>
                  <a:pt x="756332" y="92766"/>
                  <a:pt x="754953" y="89433"/>
                  <a:pt x="752194" y="86903"/>
                </a:cubicBezTo>
                <a:cubicBezTo>
                  <a:pt x="749551" y="84373"/>
                  <a:pt x="745870" y="83110"/>
                  <a:pt x="741159" y="83110"/>
                </a:cubicBezTo>
                <a:close/>
                <a:moveTo>
                  <a:pt x="813719" y="127768"/>
                </a:moveTo>
                <a:lnTo>
                  <a:pt x="794062" y="127768"/>
                </a:lnTo>
                <a:lnTo>
                  <a:pt x="794062" y="39831"/>
                </a:lnTo>
                <a:lnTo>
                  <a:pt x="813719" y="39831"/>
                </a:lnTo>
                <a:lnTo>
                  <a:pt x="813719" y="73626"/>
                </a:lnTo>
                <a:lnTo>
                  <a:pt x="851481" y="73626"/>
                </a:lnTo>
                <a:lnTo>
                  <a:pt x="851481" y="39831"/>
                </a:lnTo>
                <a:lnTo>
                  <a:pt x="871137" y="39831"/>
                </a:lnTo>
                <a:lnTo>
                  <a:pt x="871137" y="127768"/>
                </a:lnTo>
                <a:lnTo>
                  <a:pt x="851481" y="127768"/>
                </a:lnTo>
                <a:lnTo>
                  <a:pt x="851481" y="91041"/>
                </a:lnTo>
                <a:lnTo>
                  <a:pt x="813719" y="91041"/>
                </a:lnTo>
                <a:lnTo>
                  <a:pt x="813719" y="127768"/>
                </a:lnTo>
                <a:close/>
                <a:moveTo>
                  <a:pt x="901823" y="50521"/>
                </a:moveTo>
                <a:cubicBezTo>
                  <a:pt x="909868" y="42016"/>
                  <a:pt x="920329" y="37761"/>
                  <a:pt x="933205" y="37761"/>
                </a:cubicBezTo>
                <a:cubicBezTo>
                  <a:pt x="946077" y="37761"/>
                  <a:pt x="956483" y="42016"/>
                  <a:pt x="964414" y="50521"/>
                </a:cubicBezTo>
                <a:cubicBezTo>
                  <a:pt x="972459" y="59026"/>
                  <a:pt x="976484" y="70121"/>
                  <a:pt x="976484" y="83799"/>
                </a:cubicBezTo>
                <a:cubicBezTo>
                  <a:pt x="976484" y="97477"/>
                  <a:pt x="972459" y="108572"/>
                  <a:pt x="964414" y="117078"/>
                </a:cubicBezTo>
                <a:cubicBezTo>
                  <a:pt x="956483" y="125583"/>
                  <a:pt x="946077" y="129837"/>
                  <a:pt x="933205" y="129837"/>
                </a:cubicBezTo>
                <a:cubicBezTo>
                  <a:pt x="920329" y="129837"/>
                  <a:pt x="909868" y="125583"/>
                  <a:pt x="901823" y="117078"/>
                </a:cubicBezTo>
                <a:cubicBezTo>
                  <a:pt x="893891" y="108572"/>
                  <a:pt x="889926" y="97477"/>
                  <a:pt x="889926" y="83799"/>
                </a:cubicBezTo>
                <a:cubicBezTo>
                  <a:pt x="889926" y="70121"/>
                  <a:pt x="893891" y="59026"/>
                  <a:pt x="901823" y="50521"/>
                </a:cubicBezTo>
                <a:close/>
                <a:moveTo>
                  <a:pt x="916135" y="104491"/>
                </a:moveTo>
                <a:cubicBezTo>
                  <a:pt x="920386" y="109779"/>
                  <a:pt x="926076" y="112422"/>
                  <a:pt x="933205" y="112422"/>
                </a:cubicBezTo>
                <a:cubicBezTo>
                  <a:pt x="940331" y="112422"/>
                  <a:pt x="945965" y="109779"/>
                  <a:pt x="950103" y="104491"/>
                </a:cubicBezTo>
                <a:cubicBezTo>
                  <a:pt x="954354" y="99202"/>
                  <a:pt x="956483" y="92305"/>
                  <a:pt x="956483" y="83799"/>
                </a:cubicBezTo>
                <a:cubicBezTo>
                  <a:pt x="956483" y="75294"/>
                  <a:pt x="954354" y="68397"/>
                  <a:pt x="950103" y="63108"/>
                </a:cubicBezTo>
                <a:cubicBezTo>
                  <a:pt x="945965" y="57819"/>
                  <a:pt x="940331" y="55176"/>
                  <a:pt x="933205" y="55176"/>
                </a:cubicBezTo>
                <a:cubicBezTo>
                  <a:pt x="926076" y="55176"/>
                  <a:pt x="920386" y="57819"/>
                  <a:pt x="916135" y="63108"/>
                </a:cubicBezTo>
                <a:cubicBezTo>
                  <a:pt x="911996" y="68397"/>
                  <a:pt x="909927" y="75294"/>
                  <a:pt x="909927" y="83799"/>
                </a:cubicBezTo>
                <a:cubicBezTo>
                  <a:pt x="909927" y="92305"/>
                  <a:pt x="911996" y="99202"/>
                  <a:pt x="916135" y="104491"/>
                </a:cubicBezTo>
                <a:close/>
                <a:moveTo>
                  <a:pt x="1033044" y="112422"/>
                </a:moveTo>
                <a:cubicBezTo>
                  <a:pt x="1038793" y="112422"/>
                  <a:pt x="1043217" y="110986"/>
                  <a:pt x="1046320" y="108111"/>
                </a:cubicBezTo>
                <a:cubicBezTo>
                  <a:pt x="1049540" y="105237"/>
                  <a:pt x="1051666" y="101788"/>
                  <a:pt x="1052700" y="97766"/>
                </a:cubicBezTo>
                <a:lnTo>
                  <a:pt x="1071840" y="97766"/>
                </a:lnTo>
                <a:cubicBezTo>
                  <a:pt x="1070805" y="106732"/>
                  <a:pt x="1066783" y="114319"/>
                  <a:pt x="1059770" y="120526"/>
                </a:cubicBezTo>
                <a:cubicBezTo>
                  <a:pt x="1052760" y="126733"/>
                  <a:pt x="1043793" y="129837"/>
                  <a:pt x="1032871" y="129837"/>
                </a:cubicBezTo>
                <a:cubicBezTo>
                  <a:pt x="1020111" y="129837"/>
                  <a:pt x="1009825" y="125583"/>
                  <a:pt x="1002007" y="117078"/>
                </a:cubicBezTo>
                <a:cubicBezTo>
                  <a:pt x="994191" y="108456"/>
                  <a:pt x="990281" y="97365"/>
                  <a:pt x="990281" y="83799"/>
                </a:cubicBezTo>
                <a:cubicBezTo>
                  <a:pt x="990281" y="70350"/>
                  <a:pt x="994134" y="59315"/>
                  <a:pt x="1001834" y="50693"/>
                </a:cubicBezTo>
                <a:cubicBezTo>
                  <a:pt x="1009653" y="42072"/>
                  <a:pt x="1019999" y="37761"/>
                  <a:pt x="1032871" y="37761"/>
                </a:cubicBezTo>
                <a:cubicBezTo>
                  <a:pt x="1044022" y="37761"/>
                  <a:pt x="1052989" y="40921"/>
                  <a:pt x="1059770" y="47245"/>
                </a:cubicBezTo>
                <a:cubicBezTo>
                  <a:pt x="1066554" y="53452"/>
                  <a:pt x="1070520" y="60866"/>
                  <a:pt x="1071667" y="69488"/>
                </a:cubicBezTo>
                <a:lnTo>
                  <a:pt x="1052528" y="69488"/>
                </a:lnTo>
                <a:cubicBezTo>
                  <a:pt x="1051264" y="65579"/>
                  <a:pt x="1049023" y="62246"/>
                  <a:pt x="1045803" y="59487"/>
                </a:cubicBezTo>
                <a:cubicBezTo>
                  <a:pt x="1042699" y="56612"/>
                  <a:pt x="1038389" y="55176"/>
                  <a:pt x="1032871" y="55176"/>
                </a:cubicBezTo>
                <a:cubicBezTo>
                  <a:pt x="1025974" y="55176"/>
                  <a:pt x="1020456" y="57819"/>
                  <a:pt x="1016318" y="63108"/>
                </a:cubicBezTo>
                <a:cubicBezTo>
                  <a:pt x="1012296" y="68397"/>
                  <a:pt x="1010283" y="75294"/>
                  <a:pt x="1010283" y="83799"/>
                </a:cubicBezTo>
                <a:cubicBezTo>
                  <a:pt x="1010283" y="92421"/>
                  <a:pt x="1012352" y="99374"/>
                  <a:pt x="1016490" y="104663"/>
                </a:cubicBezTo>
                <a:cubicBezTo>
                  <a:pt x="1020629" y="109836"/>
                  <a:pt x="1026146" y="112422"/>
                  <a:pt x="1033044" y="112422"/>
                </a:cubicBezTo>
                <a:close/>
                <a:moveTo>
                  <a:pt x="1081336" y="57073"/>
                </a:moveTo>
                <a:lnTo>
                  <a:pt x="1081336" y="39831"/>
                </a:lnTo>
                <a:lnTo>
                  <a:pt x="1157204" y="39831"/>
                </a:lnTo>
                <a:lnTo>
                  <a:pt x="1157204" y="57073"/>
                </a:lnTo>
                <a:lnTo>
                  <a:pt x="1129098" y="57073"/>
                </a:lnTo>
                <a:lnTo>
                  <a:pt x="1129098" y="127768"/>
                </a:lnTo>
                <a:lnTo>
                  <a:pt x="1109441" y="127768"/>
                </a:lnTo>
                <a:lnTo>
                  <a:pt x="1109441" y="57073"/>
                </a:lnTo>
                <a:lnTo>
                  <a:pt x="1081336" y="57073"/>
                </a:lnTo>
                <a:close/>
                <a:moveTo>
                  <a:pt x="1193592" y="39831"/>
                </a:moveTo>
                <a:lnTo>
                  <a:pt x="1193592" y="66557"/>
                </a:lnTo>
                <a:lnTo>
                  <a:pt x="1211180" y="66557"/>
                </a:lnTo>
                <a:cubicBezTo>
                  <a:pt x="1220952" y="66557"/>
                  <a:pt x="1228767" y="69432"/>
                  <a:pt x="1234630" y="75178"/>
                </a:cubicBezTo>
                <a:cubicBezTo>
                  <a:pt x="1240492" y="80812"/>
                  <a:pt x="1243424" y="88053"/>
                  <a:pt x="1243424" y="96904"/>
                </a:cubicBezTo>
                <a:cubicBezTo>
                  <a:pt x="1243424" y="105870"/>
                  <a:pt x="1240436" y="113284"/>
                  <a:pt x="1234457" y="119147"/>
                </a:cubicBezTo>
                <a:cubicBezTo>
                  <a:pt x="1228595" y="124893"/>
                  <a:pt x="1220836" y="127768"/>
                  <a:pt x="1211180" y="127768"/>
                </a:cubicBezTo>
                <a:lnTo>
                  <a:pt x="1174108" y="127768"/>
                </a:lnTo>
                <a:lnTo>
                  <a:pt x="1174108" y="39831"/>
                </a:lnTo>
                <a:lnTo>
                  <a:pt x="1193592" y="39831"/>
                </a:lnTo>
                <a:close/>
                <a:moveTo>
                  <a:pt x="1208766" y="83110"/>
                </a:moveTo>
                <a:lnTo>
                  <a:pt x="1193592" y="83110"/>
                </a:lnTo>
                <a:lnTo>
                  <a:pt x="1193592" y="111388"/>
                </a:lnTo>
                <a:lnTo>
                  <a:pt x="1208766" y="111388"/>
                </a:lnTo>
                <a:cubicBezTo>
                  <a:pt x="1213481" y="111388"/>
                  <a:pt x="1217158" y="110008"/>
                  <a:pt x="1219801" y="107249"/>
                </a:cubicBezTo>
                <a:cubicBezTo>
                  <a:pt x="1222560" y="104491"/>
                  <a:pt x="1223939" y="101042"/>
                  <a:pt x="1223939" y="96904"/>
                </a:cubicBezTo>
                <a:cubicBezTo>
                  <a:pt x="1223939" y="92766"/>
                  <a:pt x="1222560" y="89433"/>
                  <a:pt x="1219801" y="86903"/>
                </a:cubicBezTo>
                <a:cubicBezTo>
                  <a:pt x="1217158" y="84373"/>
                  <a:pt x="1213481" y="83110"/>
                  <a:pt x="1208766" y="83110"/>
                </a:cubicBezTo>
                <a:close/>
              </a:path>
            </a:pathLst>
          </a:custGeom>
          <a:solidFill>
            <a:srgbClr val="434764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4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3347D3C-526D-1AEB-B9DE-07F2CD28FF87}"/>
              </a:ext>
            </a:extLst>
          </p:cNvPr>
          <p:cNvSpPr/>
          <p:nvPr/>
        </p:nvSpPr>
        <p:spPr>
          <a:xfrm>
            <a:off x="2967656" y="2294055"/>
            <a:ext cx="4640511" cy="3671774"/>
          </a:xfrm>
          <a:custGeom>
            <a:avLst/>
            <a:gdLst>
              <a:gd name="connsiteX0" fmla="*/ 63350 w 4640511"/>
              <a:gd name="connsiteY0" fmla="*/ 0 h 3671774"/>
              <a:gd name="connsiteX1" fmla="*/ 0 w 4640511"/>
              <a:gd name="connsiteY1" fmla="*/ 109726 h 3671774"/>
              <a:gd name="connsiteX2" fmla="*/ 126699 w 4640511"/>
              <a:gd name="connsiteY2" fmla="*/ 109726 h 3671774"/>
              <a:gd name="connsiteX3" fmla="*/ 63350 w 4640511"/>
              <a:gd name="connsiteY3" fmla="*/ 0 h 3671774"/>
              <a:gd name="connsiteX4" fmla="*/ 63350 w 4640511"/>
              <a:gd name="connsiteY4" fmla="*/ 3608416 h 3671774"/>
              <a:gd name="connsiteX5" fmla="*/ 52377 w 4640511"/>
              <a:gd name="connsiteY5" fmla="*/ 3608416 h 3671774"/>
              <a:gd name="connsiteX6" fmla="*/ 52377 w 4640511"/>
              <a:gd name="connsiteY6" fmla="*/ 3619389 h 3671774"/>
              <a:gd name="connsiteX7" fmla="*/ 63350 w 4640511"/>
              <a:gd name="connsiteY7" fmla="*/ 3619389 h 3671774"/>
              <a:gd name="connsiteX8" fmla="*/ 63350 w 4640511"/>
              <a:gd name="connsiteY8" fmla="*/ 3608416 h 3671774"/>
              <a:gd name="connsiteX9" fmla="*/ 4640512 w 4640511"/>
              <a:gd name="connsiteY9" fmla="*/ 3608416 h 3671774"/>
              <a:gd name="connsiteX10" fmla="*/ 4530785 w 4640511"/>
              <a:gd name="connsiteY10" fmla="*/ 3545057 h 3671774"/>
              <a:gd name="connsiteX11" fmla="*/ 4530785 w 4640511"/>
              <a:gd name="connsiteY11" fmla="*/ 3671775 h 3671774"/>
              <a:gd name="connsiteX12" fmla="*/ 4640512 w 4640511"/>
              <a:gd name="connsiteY12" fmla="*/ 3608416 h 3671774"/>
              <a:gd name="connsiteX13" fmla="*/ 52377 w 4640511"/>
              <a:gd name="connsiteY13" fmla="*/ 98753 h 3671774"/>
              <a:gd name="connsiteX14" fmla="*/ 52377 w 4640511"/>
              <a:gd name="connsiteY14" fmla="*/ 3608416 h 3671774"/>
              <a:gd name="connsiteX15" fmla="*/ 74322 w 4640511"/>
              <a:gd name="connsiteY15" fmla="*/ 3608416 h 3671774"/>
              <a:gd name="connsiteX16" fmla="*/ 74322 w 4640511"/>
              <a:gd name="connsiteY16" fmla="*/ 98753 h 3671774"/>
              <a:gd name="connsiteX17" fmla="*/ 52377 w 4640511"/>
              <a:gd name="connsiteY17" fmla="*/ 98753 h 3671774"/>
              <a:gd name="connsiteX18" fmla="*/ 63350 w 4640511"/>
              <a:gd name="connsiteY18" fmla="*/ 3619389 h 3671774"/>
              <a:gd name="connsiteX19" fmla="*/ 4541758 w 4640511"/>
              <a:gd name="connsiteY19" fmla="*/ 3619389 h 3671774"/>
              <a:gd name="connsiteX20" fmla="*/ 4541758 w 4640511"/>
              <a:gd name="connsiteY20" fmla="*/ 3597443 h 3671774"/>
              <a:gd name="connsiteX21" fmla="*/ 63350 w 4640511"/>
              <a:gd name="connsiteY21" fmla="*/ 3597443 h 3671774"/>
              <a:gd name="connsiteX22" fmla="*/ 63350 w 4640511"/>
              <a:gd name="connsiteY22" fmla="*/ 3619389 h 367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40511" h="3671774">
                <a:moveTo>
                  <a:pt x="63350" y="0"/>
                </a:moveTo>
                <a:lnTo>
                  <a:pt x="0" y="109726"/>
                </a:lnTo>
                <a:lnTo>
                  <a:pt x="126699" y="109726"/>
                </a:lnTo>
                <a:lnTo>
                  <a:pt x="63350" y="0"/>
                </a:lnTo>
                <a:close/>
                <a:moveTo>
                  <a:pt x="63350" y="3608416"/>
                </a:moveTo>
                <a:lnTo>
                  <a:pt x="52377" y="3608416"/>
                </a:lnTo>
                <a:lnTo>
                  <a:pt x="52377" y="3619389"/>
                </a:lnTo>
                <a:lnTo>
                  <a:pt x="63350" y="3619389"/>
                </a:lnTo>
                <a:lnTo>
                  <a:pt x="63350" y="3608416"/>
                </a:lnTo>
                <a:close/>
                <a:moveTo>
                  <a:pt x="4640512" y="3608416"/>
                </a:moveTo>
                <a:lnTo>
                  <a:pt x="4530785" y="3545057"/>
                </a:lnTo>
                <a:lnTo>
                  <a:pt x="4530785" y="3671775"/>
                </a:lnTo>
                <a:lnTo>
                  <a:pt x="4640512" y="3608416"/>
                </a:lnTo>
                <a:close/>
                <a:moveTo>
                  <a:pt x="52377" y="98753"/>
                </a:moveTo>
                <a:lnTo>
                  <a:pt x="52377" y="3608416"/>
                </a:lnTo>
                <a:lnTo>
                  <a:pt x="74322" y="3608416"/>
                </a:lnTo>
                <a:lnTo>
                  <a:pt x="74322" y="98753"/>
                </a:lnTo>
                <a:lnTo>
                  <a:pt x="52377" y="98753"/>
                </a:lnTo>
                <a:close/>
                <a:moveTo>
                  <a:pt x="63350" y="3619389"/>
                </a:moveTo>
                <a:lnTo>
                  <a:pt x="4541758" y="3619389"/>
                </a:lnTo>
                <a:lnTo>
                  <a:pt x="4541758" y="3597443"/>
                </a:lnTo>
                <a:lnTo>
                  <a:pt x="63350" y="3597443"/>
                </a:lnTo>
                <a:lnTo>
                  <a:pt x="63350" y="3619389"/>
                </a:lnTo>
                <a:close/>
              </a:path>
            </a:pathLst>
          </a:custGeom>
          <a:solidFill>
            <a:srgbClr val="434764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B461F43-8F5C-0B39-6772-B708D30F7D52}"/>
              </a:ext>
            </a:extLst>
          </p:cNvPr>
          <p:cNvSpPr/>
          <p:nvPr/>
        </p:nvSpPr>
        <p:spPr>
          <a:xfrm>
            <a:off x="3023789" y="3668185"/>
            <a:ext cx="3643865" cy="2257990"/>
          </a:xfrm>
          <a:custGeom>
            <a:avLst/>
            <a:gdLst>
              <a:gd name="connsiteX0" fmla="*/ 3643866 w 3643865"/>
              <a:gd name="connsiteY0" fmla="*/ 63105 h 2257990"/>
              <a:gd name="connsiteX1" fmla="*/ 3533983 w 3643865"/>
              <a:gd name="connsiteY1" fmla="*/ 0 h 2257990"/>
              <a:gd name="connsiteX2" fmla="*/ 3534296 w 3643865"/>
              <a:gd name="connsiteY2" fmla="*/ 126702 h 2257990"/>
              <a:gd name="connsiteX3" fmla="*/ 3643866 w 3643865"/>
              <a:gd name="connsiteY3" fmla="*/ 63105 h 2257990"/>
              <a:gd name="connsiteX4" fmla="*/ 20704 w 3643865"/>
              <a:gd name="connsiteY4" fmla="*/ 2257991 h 2257990"/>
              <a:gd name="connsiteX5" fmla="*/ 3545331 w 3643865"/>
              <a:gd name="connsiteY5" fmla="*/ 74297 h 2257990"/>
              <a:gd name="connsiteX6" fmla="*/ 3545081 w 3643865"/>
              <a:gd name="connsiteY6" fmla="*/ 52355 h 2257990"/>
              <a:gd name="connsiteX7" fmla="*/ 0 w 3643865"/>
              <a:gd name="connsiteY7" fmla="*/ 2250717 h 2257990"/>
              <a:gd name="connsiteX8" fmla="*/ 20704 w 3643865"/>
              <a:gd name="connsiteY8" fmla="*/ 2257991 h 22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3865" h="2257990">
                <a:moveTo>
                  <a:pt x="3643866" y="63105"/>
                </a:moveTo>
                <a:lnTo>
                  <a:pt x="3533983" y="0"/>
                </a:lnTo>
                <a:lnTo>
                  <a:pt x="3534296" y="126702"/>
                </a:lnTo>
                <a:lnTo>
                  <a:pt x="3643866" y="63105"/>
                </a:lnTo>
                <a:close/>
                <a:moveTo>
                  <a:pt x="20704" y="2257991"/>
                </a:moveTo>
                <a:cubicBezTo>
                  <a:pt x="274743" y="1535022"/>
                  <a:pt x="1332869" y="100205"/>
                  <a:pt x="3545331" y="74297"/>
                </a:cubicBezTo>
                <a:lnTo>
                  <a:pt x="3545081" y="52355"/>
                </a:lnTo>
                <a:cubicBezTo>
                  <a:pt x="1321803" y="78385"/>
                  <a:pt x="256534" y="1520651"/>
                  <a:pt x="0" y="2250717"/>
                </a:cubicBezTo>
                <a:lnTo>
                  <a:pt x="20704" y="2257991"/>
                </a:lnTo>
                <a:close/>
              </a:path>
            </a:pathLst>
          </a:custGeom>
          <a:solidFill>
            <a:srgbClr val="15CE96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39A486B-6D82-6FCE-25BB-274232238C2A}"/>
              </a:ext>
            </a:extLst>
          </p:cNvPr>
          <p:cNvSpPr/>
          <p:nvPr/>
        </p:nvSpPr>
        <p:spPr>
          <a:xfrm>
            <a:off x="5031163" y="3076244"/>
            <a:ext cx="562740" cy="717921"/>
          </a:xfrm>
          <a:custGeom>
            <a:avLst/>
            <a:gdLst>
              <a:gd name="connsiteX0" fmla="*/ 261776 w 562740"/>
              <a:gd name="connsiteY0" fmla="*/ 576845 h 717921"/>
              <a:gd name="connsiteX1" fmla="*/ 0 w 562740"/>
              <a:gd name="connsiteY1" fmla="*/ 208479 h 717921"/>
              <a:gd name="connsiteX2" fmla="*/ 148915 w 562740"/>
              <a:gd name="connsiteY2" fmla="*/ 0 h 717921"/>
              <a:gd name="connsiteX3" fmla="*/ 456149 w 562740"/>
              <a:gd name="connsiteY3" fmla="*/ 443606 h 717921"/>
              <a:gd name="connsiteX4" fmla="*/ 562740 w 562740"/>
              <a:gd name="connsiteY4" fmla="*/ 382473 h 717921"/>
              <a:gd name="connsiteX5" fmla="*/ 515714 w 562740"/>
              <a:gd name="connsiteY5" fmla="*/ 717921 h 717921"/>
              <a:gd name="connsiteX6" fmla="*/ 167725 w 562740"/>
              <a:gd name="connsiteY6" fmla="*/ 658356 h 717921"/>
              <a:gd name="connsiteX7" fmla="*/ 261776 w 562740"/>
              <a:gd name="connsiteY7" fmla="*/ 576845 h 7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40" h="717921">
                <a:moveTo>
                  <a:pt x="261776" y="576845"/>
                </a:moveTo>
                <a:lnTo>
                  <a:pt x="0" y="208479"/>
                </a:lnTo>
                <a:lnTo>
                  <a:pt x="148915" y="0"/>
                </a:lnTo>
                <a:lnTo>
                  <a:pt x="456149" y="443606"/>
                </a:lnTo>
                <a:lnTo>
                  <a:pt x="562740" y="382473"/>
                </a:lnTo>
                <a:lnTo>
                  <a:pt x="515714" y="717921"/>
                </a:lnTo>
                <a:lnTo>
                  <a:pt x="167725" y="658356"/>
                </a:lnTo>
                <a:lnTo>
                  <a:pt x="261776" y="576845"/>
                </a:lnTo>
                <a:close/>
              </a:path>
            </a:pathLst>
          </a:custGeom>
          <a:solidFill>
            <a:srgbClr val="FFFFFF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8A39331-E766-8098-56B2-71781E37F2CC}"/>
              </a:ext>
            </a:extLst>
          </p:cNvPr>
          <p:cNvSpPr/>
          <p:nvPr/>
        </p:nvSpPr>
        <p:spPr>
          <a:xfrm>
            <a:off x="5031163" y="3076244"/>
            <a:ext cx="562740" cy="717921"/>
          </a:xfrm>
          <a:custGeom>
            <a:avLst/>
            <a:gdLst>
              <a:gd name="connsiteX0" fmla="*/ 261776 w 562740"/>
              <a:gd name="connsiteY0" fmla="*/ 576845 h 717921"/>
              <a:gd name="connsiteX1" fmla="*/ 0 w 562740"/>
              <a:gd name="connsiteY1" fmla="*/ 208479 h 717921"/>
              <a:gd name="connsiteX2" fmla="*/ 148915 w 562740"/>
              <a:gd name="connsiteY2" fmla="*/ 0 h 717921"/>
              <a:gd name="connsiteX3" fmla="*/ 456149 w 562740"/>
              <a:gd name="connsiteY3" fmla="*/ 443606 h 717921"/>
              <a:gd name="connsiteX4" fmla="*/ 562740 w 562740"/>
              <a:gd name="connsiteY4" fmla="*/ 382473 h 717921"/>
              <a:gd name="connsiteX5" fmla="*/ 515714 w 562740"/>
              <a:gd name="connsiteY5" fmla="*/ 717921 h 717921"/>
              <a:gd name="connsiteX6" fmla="*/ 167725 w 562740"/>
              <a:gd name="connsiteY6" fmla="*/ 658356 h 717921"/>
              <a:gd name="connsiteX7" fmla="*/ 261776 w 562740"/>
              <a:gd name="connsiteY7" fmla="*/ 576845 h 7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40" h="717921">
                <a:moveTo>
                  <a:pt x="261776" y="576845"/>
                </a:moveTo>
                <a:lnTo>
                  <a:pt x="0" y="208479"/>
                </a:lnTo>
                <a:lnTo>
                  <a:pt x="148915" y="0"/>
                </a:lnTo>
                <a:lnTo>
                  <a:pt x="456149" y="443606"/>
                </a:lnTo>
                <a:lnTo>
                  <a:pt x="562740" y="382473"/>
                </a:lnTo>
                <a:lnTo>
                  <a:pt x="515714" y="717921"/>
                </a:lnTo>
                <a:lnTo>
                  <a:pt x="167725" y="658356"/>
                </a:lnTo>
                <a:lnTo>
                  <a:pt x="261776" y="576845"/>
                </a:lnTo>
                <a:close/>
              </a:path>
            </a:pathLst>
          </a:custGeom>
          <a:gradFill>
            <a:gsLst>
              <a:gs pos="0">
                <a:srgbClr val="5000FF">
                  <a:alpha val="0"/>
                </a:srgbClr>
              </a:gs>
              <a:gs pos="50000">
                <a:srgbClr val="3267CA">
                  <a:alpha val="49804"/>
                </a:srgbClr>
              </a:gs>
              <a:gs pos="100000">
                <a:srgbClr val="15CE96"/>
              </a:gs>
            </a:gsLst>
            <a:lin ang="3352749" scaled="1"/>
          </a:gra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F26945-3266-454D-53BC-9AB8FCCE6A4D}"/>
              </a:ext>
            </a:extLst>
          </p:cNvPr>
          <p:cNvSpPr/>
          <p:nvPr/>
        </p:nvSpPr>
        <p:spPr>
          <a:xfrm>
            <a:off x="2987115" y="5847608"/>
            <a:ext cx="90916" cy="90915"/>
          </a:xfrm>
          <a:custGeom>
            <a:avLst/>
            <a:gdLst>
              <a:gd name="connsiteX0" fmla="*/ 90916 w 90916"/>
              <a:gd name="connsiteY0" fmla="*/ 45458 h 90915"/>
              <a:gd name="connsiteX1" fmla="*/ 45458 w 90916"/>
              <a:gd name="connsiteY1" fmla="*/ 90916 h 90915"/>
              <a:gd name="connsiteX2" fmla="*/ 0 w 90916"/>
              <a:gd name="connsiteY2" fmla="*/ 45458 h 90915"/>
              <a:gd name="connsiteX3" fmla="*/ 45458 w 90916"/>
              <a:gd name="connsiteY3" fmla="*/ 0 h 90915"/>
              <a:gd name="connsiteX4" fmla="*/ 90916 w 90916"/>
              <a:gd name="connsiteY4" fmla="*/ 45458 h 9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6" h="90915">
                <a:moveTo>
                  <a:pt x="90916" y="45458"/>
                </a:moveTo>
                <a:cubicBezTo>
                  <a:pt x="90916" y="70564"/>
                  <a:pt x="70564" y="90916"/>
                  <a:pt x="45458" y="90916"/>
                </a:cubicBezTo>
                <a:cubicBezTo>
                  <a:pt x="20352" y="90916"/>
                  <a:pt x="0" y="70564"/>
                  <a:pt x="0" y="45458"/>
                </a:cubicBezTo>
                <a:cubicBezTo>
                  <a:pt x="0" y="20352"/>
                  <a:pt x="20352" y="0"/>
                  <a:pt x="45458" y="0"/>
                </a:cubicBezTo>
                <a:cubicBezTo>
                  <a:pt x="70564" y="0"/>
                  <a:pt x="90916" y="20352"/>
                  <a:pt x="90916" y="45458"/>
                </a:cubicBezTo>
                <a:close/>
              </a:path>
            </a:pathLst>
          </a:custGeom>
          <a:solidFill>
            <a:srgbClr val="434764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AE308C-491B-BE75-2529-56781A2BBDB1}"/>
              </a:ext>
            </a:extLst>
          </p:cNvPr>
          <p:cNvSpPr/>
          <p:nvPr/>
        </p:nvSpPr>
        <p:spPr>
          <a:xfrm>
            <a:off x="2987115" y="4176638"/>
            <a:ext cx="90916" cy="90915"/>
          </a:xfrm>
          <a:custGeom>
            <a:avLst/>
            <a:gdLst>
              <a:gd name="connsiteX0" fmla="*/ 90916 w 90916"/>
              <a:gd name="connsiteY0" fmla="*/ 45458 h 90915"/>
              <a:gd name="connsiteX1" fmla="*/ 45458 w 90916"/>
              <a:gd name="connsiteY1" fmla="*/ 90916 h 90915"/>
              <a:gd name="connsiteX2" fmla="*/ 0 w 90916"/>
              <a:gd name="connsiteY2" fmla="*/ 45458 h 90915"/>
              <a:gd name="connsiteX3" fmla="*/ 45458 w 90916"/>
              <a:gd name="connsiteY3" fmla="*/ 0 h 90915"/>
              <a:gd name="connsiteX4" fmla="*/ 90916 w 90916"/>
              <a:gd name="connsiteY4" fmla="*/ 45458 h 9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6" h="90915">
                <a:moveTo>
                  <a:pt x="90916" y="45458"/>
                </a:moveTo>
                <a:cubicBezTo>
                  <a:pt x="90916" y="70564"/>
                  <a:pt x="70564" y="90916"/>
                  <a:pt x="45458" y="90916"/>
                </a:cubicBezTo>
                <a:cubicBezTo>
                  <a:pt x="20352" y="90916"/>
                  <a:pt x="0" y="70564"/>
                  <a:pt x="0" y="45458"/>
                </a:cubicBezTo>
                <a:cubicBezTo>
                  <a:pt x="0" y="20352"/>
                  <a:pt x="20352" y="0"/>
                  <a:pt x="45458" y="0"/>
                </a:cubicBezTo>
                <a:cubicBezTo>
                  <a:pt x="70564" y="0"/>
                  <a:pt x="90916" y="20352"/>
                  <a:pt x="90916" y="45458"/>
                </a:cubicBezTo>
                <a:close/>
              </a:path>
            </a:pathLst>
          </a:custGeom>
          <a:solidFill>
            <a:srgbClr val="434764"/>
          </a:solidFill>
          <a:ln w="3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89E73-F131-5478-C177-27AF903F19C3}"/>
              </a:ext>
            </a:extLst>
          </p:cNvPr>
          <p:cNvSpPr txBox="1"/>
          <p:nvPr/>
        </p:nvSpPr>
        <p:spPr>
          <a:xfrm>
            <a:off x="4845721" y="5990446"/>
            <a:ext cx="323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Сложность</a:t>
            </a:r>
            <a:r>
              <a:rPr lang="en-US" sz="2000" dirty="0"/>
              <a:t> </a:t>
            </a:r>
            <a:r>
              <a:rPr lang="ru-RU" sz="2000" dirty="0"/>
              <a:t>функционала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60C9B-FC29-CE17-534D-D067F76D42B5}"/>
              </a:ext>
            </a:extLst>
          </p:cNvPr>
          <p:cNvSpPr txBox="1"/>
          <p:nvPr/>
        </p:nvSpPr>
        <p:spPr>
          <a:xfrm>
            <a:off x="519286" y="2174193"/>
            <a:ext cx="239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Удовлетворенность</a:t>
            </a:r>
          </a:p>
          <a:p>
            <a:pPr algn="r"/>
            <a:r>
              <a:rPr lang="ru-RU" sz="2000" dirty="0"/>
              <a:t>пользователей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D1FCE-A717-498D-A48F-5C03A2DF0A59}"/>
              </a:ext>
            </a:extLst>
          </p:cNvPr>
          <p:cNvSpPr txBox="1"/>
          <p:nvPr/>
        </p:nvSpPr>
        <p:spPr>
          <a:xfrm>
            <a:off x="11136560" y="260648"/>
            <a:ext cx="2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4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BD99A18-03CF-4A4F-8DE1-5868321E7C73}"/>
              </a:ext>
            </a:extLst>
          </p:cNvPr>
          <p:cNvSpPr/>
          <p:nvPr/>
        </p:nvSpPr>
        <p:spPr>
          <a:xfrm>
            <a:off x="11040317" y="194447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492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588ACD67-6864-474F-8186-CFD808CA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12192000" cy="5629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E5DE61-DF5F-D246-9657-E01FF5804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9536" y="2132856"/>
            <a:ext cx="8256240" cy="304763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836042"/>
            <a:ext cx="10297665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dirty="0">
                <a:ea typeface="ALS Hauss Bold"/>
              </a:rPr>
              <a:t>Как выглядит процесс </a:t>
            </a:r>
            <a:r>
              <a:rPr lang="en-US" dirty="0">
                <a:ea typeface="ALS Hauss Bold"/>
              </a:rPr>
              <a:t>UX</a:t>
            </a:r>
            <a:r>
              <a:rPr lang="ru-RU" dirty="0">
                <a:ea typeface="ALS Hauss Bold"/>
              </a:rPr>
              <a:t>-исследований?</a:t>
            </a:r>
            <a:endParaRPr lang="en-US" dirty="0">
              <a:latin typeface="ALS Hauss Bold"/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AE3FC3-FF13-8043-B5E0-D4B584093B4A}"/>
              </a:ext>
            </a:extLst>
          </p:cNvPr>
          <p:cNvSpPr/>
          <p:nvPr/>
        </p:nvSpPr>
        <p:spPr>
          <a:xfrm>
            <a:off x="2618865" y="3456618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LS Hauss" panose="02000000000000000000" pitchFamily="2" charset="0"/>
              </a:rPr>
              <a:t>Подготовка</a:t>
            </a:r>
            <a:endParaRPr lang="en-RU" sz="2000" b="1" dirty="0">
              <a:latin typeface="ALS Hauss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8E088E-CF0C-7D48-9907-F56BB5463F5E}"/>
              </a:ext>
            </a:extLst>
          </p:cNvPr>
          <p:cNvSpPr/>
          <p:nvPr/>
        </p:nvSpPr>
        <p:spPr>
          <a:xfrm>
            <a:off x="5231904" y="3456618"/>
            <a:ext cx="167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LS Hauss" panose="02000000000000000000" pitchFamily="2" charset="0"/>
              </a:rPr>
              <a:t>Проведение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01D4E1-8377-D54E-B1AC-8C9EF2922B59}"/>
              </a:ext>
            </a:extLst>
          </p:cNvPr>
          <p:cNvSpPr/>
          <p:nvPr/>
        </p:nvSpPr>
        <p:spPr>
          <a:xfrm>
            <a:off x="7847856" y="3302730"/>
            <a:ext cx="167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LS Hauss" panose="02000000000000000000" pitchFamily="2" charset="0"/>
              </a:rPr>
              <a:t>Анализ</a:t>
            </a:r>
            <a:br>
              <a:rPr lang="en-GB" sz="2000" b="1" dirty="0">
                <a:latin typeface="ALS Hauss" panose="02000000000000000000" pitchFamily="2" charset="0"/>
              </a:rPr>
            </a:br>
            <a:r>
              <a:rPr lang="ru-RU" sz="2000" b="1" dirty="0">
                <a:latin typeface="ALS Hauss" panose="02000000000000000000" pitchFamily="2" charset="0"/>
              </a:rPr>
              <a:t>результатов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F2F8199-9A5F-2F43-AB32-117E9CB3EB5D}"/>
              </a:ext>
            </a:extLst>
          </p:cNvPr>
          <p:cNvSpPr>
            <a:spLocks noChangeAspect="1"/>
          </p:cNvSpPr>
          <p:nvPr/>
        </p:nvSpPr>
        <p:spPr>
          <a:xfrm>
            <a:off x="2171608" y="3429000"/>
            <a:ext cx="396000" cy="3960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E012C1D-2FF1-E441-B534-AF18D3157539}"/>
              </a:ext>
            </a:extLst>
          </p:cNvPr>
          <p:cNvSpPr>
            <a:spLocks noChangeAspect="1"/>
          </p:cNvSpPr>
          <p:nvPr/>
        </p:nvSpPr>
        <p:spPr>
          <a:xfrm>
            <a:off x="4787560" y="3429000"/>
            <a:ext cx="396000" cy="3960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348823B-2E4F-A740-B570-6C1D80590E28}"/>
              </a:ext>
            </a:extLst>
          </p:cNvPr>
          <p:cNvSpPr>
            <a:spLocks noChangeAspect="1"/>
          </p:cNvSpPr>
          <p:nvPr/>
        </p:nvSpPr>
        <p:spPr>
          <a:xfrm>
            <a:off x="7379848" y="3429000"/>
            <a:ext cx="396000" cy="3960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FDC84-468D-4B92-BF37-0C4D3E9E230E}"/>
              </a:ext>
            </a:extLst>
          </p:cNvPr>
          <p:cNvSpPr txBox="1"/>
          <p:nvPr/>
        </p:nvSpPr>
        <p:spPr>
          <a:xfrm>
            <a:off x="11136560" y="260648"/>
            <a:ext cx="2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5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63CFE6F-C75D-45E9-9BBA-F5D864F700EB}"/>
              </a:ext>
            </a:extLst>
          </p:cNvPr>
          <p:cNvSpPr/>
          <p:nvPr/>
        </p:nvSpPr>
        <p:spPr>
          <a:xfrm>
            <a:off x="11040317" y="194447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2295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0" descr="preencoded.png">
            <a:extLst>
              <a:ext uri="{FF2B5EF4-FFF2-40B4-BE49-F238E27FC236}">
                <a16:creationId xmlns:a16="http://schemas.microsoft.com/office/drawing/2014/main" id="{5F6B0C97-A972-994E-89E2-BE6DE98CB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12192000" cy="56292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3E4CFBA-F64F-471E-A085-822506D83745}"/>
              </a:ext>
            </a:extLst>
          </p:cNvPr>
          <p:cNvGrpSpPr/>
          <p:nvPr/>
        </p:nvGrpSpPr>
        <p:grpSpPr>
          <a:xfrm>
            <a:off x="607196" y="3573016"/>
            <a:ext cx="1826141" cy="1006371"/>
            <a:chOff x="607196" y="3573016"/>
            <a:chExt cx="1826141" cy="1006371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3B8E16AC-055A-D24D-A3AA-AD0669A6B9C3}"/>
                </a:ext>
              </a:extLst>
            </p:cNvPr>
            <p:cNvCxnSpPr/>
            <p:nvPr/>
          </p:nvCxnSpPr>
          <p:spPr>
            <a:xfrm>
              <a:off x="1498879" y="3573016"/>
              <a:ext cx="0" cy="288032"/>
            </a:xfrm>
            <a:prstGeom prst="line">
              <a:avLst/>
            </a:prstGeom>
            <a:ln w="12700">
              <a:solidFill>
                <a:srgbClr val="5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7462248-041B-7949-86B8-3CC864C76371}"/>
                </a:ext>
              </a:extLst>
            </p:cNvPr>
            <p:cNvSpPr/>
            <p:nvPr/>
          </p:nvSpPr>
          <p:spPr>
            <a:xfrm>
              <a:off x="607196" y="3933056"/>
              <a:ext cx="18261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Формулировка</a:t>
              </a:r>
              <a:br>
                <a:rPr lang="en-GB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гипотез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11F5354-F01D-4FDD-ADC6-A8081A0F634E}"/>
              </a:ext>
            </a:extLst>
          </p:cNvPr>
          <p:cNvGrpSpPr/>
          <p:nvPr/>
        </p:nvGrpSpPr>
        <p:grpSpPr>
          <a:xfrm>
            <a:off x="3071664" y="2564904"/>
            <a:ext cx="1348447" cy="930384"/>
            <a:chOff x="3071664" y="2564904"/>
            <a:chExt cx="1348447" cy="930384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70E61949-C073-F744-8E31-212E93BC47FB}"/>
                </a:ext>
              </a:extLst>
            </p:cNvPr>
            <p:cNvCxnSpPr/>
            <p:nvPr/>
          </p:nvCxnSpPr>
          <p:spPr>
            <a:xfrm>
              <a:off x="3739159" y="3207256"/>
              <a:ext cx="0" cy="288032"/>
            </a:xfrm>
            <a:prstGeom prst="line">
              <a:avLst/>
            </a:prstGeom>
            <a:ln w="12700">
              <a:solidFill>
                <a:srgbClr val="5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D3E6338-8235-FC4C-883E-B6894D9C28D7}"/>
                </a:ext>
              </a:extLst>
            </p:cNvPr>
            <p:cNvSpPr/>
            <p:nvPr/>
          </p:nvSpPr>
          <p:spPr>
            <a:xfrm>
              <a:off x="3071664" y="2564904"/>
              <a:ext cx="13484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Поиск</a:t>
              </a:r>
              <a:br>
                <a:rPr lang="en-GB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аудитории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D25ED79-B7B1-452C-8C0B-5C960570B5F6}"/>
              </a:ext>
            </a:extLst>
          </p:cNvPr>
          <p:cNvGrpSpPr/>
          <p:nvPr/>
        </p:nvGrpSpPr>
        <p:grpSpPr>
          <a:xfrm>
            <a:off x="5123617" y="3573016"/>
            <a:ext cx="1731564" cy="1006371"/>
            <a:chOff x="5123617" y="3573016"/>
            <a:chExt cx="1731564" cy="1006371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1FB2FDCD-C9CE-8545-AB22-C347555A1FFD}"/>
                </a:ext>
              </a:extLst>
            </p:cNvPr>
            <p:cNvCxnSpPr/>
            <p:nvPr/>
          </p:nvCxnSpPr>
          <p:spPr>
            <a:xfrm>
              <a:off x="5959561" y="3573016"/>
              <a:ext cx="0" cy="288032"/>
            </a:xfrm>
            <a:prstGeom prst="line">
              <a:avLst/>
            </a:prstGeom>
            <a:ln w="12700">
              <a:solidFill>
                <a:srgbClr val="5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4224E4F-FEED-7942-B1C4-2955286721F3}"/>
                </a:ext>
              </a:extLst>
            </p:cNvPr>
            <p:cNvSpPr/>
            <p:nvPr/>
          </p:nvSpPr>
          <p:spPr>
            <a:xfrm>
              <a:off x="5123617" y="3933056"/>
              <a:ext cx="17315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Выбор</a:t>
              </a:r>
              <a:br>
                <a:rPr lang="en-GB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респондентов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365C97-5211-4F49-8872-BE5DD9E1D26F}"/>
              </a:ext>
            </a:extLst>
          </p:cNvPr>
          <p:cNvGrpSpPr/>
          <p:nvPr/>
        </p:nvGrpSpPr>
        <p:grpSpPr>
          <a:xfrm>
            <a:off x="7680176" y="2564904"/>
            <a:ext cx="1018228" cy="930384"/>
            <a:chOff x="7680176" y="2564904"/>
            <a:chExt cx="1018228" cy="930384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8BC2CDCD-AE0E-B44B-A816-AF3F2C7506F2}"/>
                </a:ext>
              </a:extLst>
            </p:cNvPr>
            <p:cNvCxnSpPr/>
            <p:nvPr/>
          </p:nvCxnSpPr>
          <p:spPr>
            <a:xfrm>
              <a:off x="8208289" y="3207256"/>
              <a:ext cx="0" cy="288032"/>
            </a:xfrm>
            <a:prstGeom prst="line">
              <a:avLst/>
            </a:prstGeom>
            <a:ln w="12700">
              <a:solidFill>
                <a:srgbClr val="5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2856538-9F20-9A41-9982-7C835A8B2414}"/>
                </a:ext>
              </a:extLst>
            </p:cNvPr>
            <p:cNvSpPr/>
            <p:nvPr/>
          </p:nvSpPr>
          <p:spPr>
            <a:xfrm>
              <a:off x="7680176" y="2564904"/>
              <a:ext cx="10182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Выбора</a:t>
              </a:r>
              <a:br>
                <a:rPr lang="en-GB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метода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58E6C3-B291-462E-A085-B5248B6E3842}"/>
              </a:ext>
            </a:extLst>
          </p:cNvPr>
          <p:cNvGrpSpPr/>
          <p:nvPr/>
        </p:nvGrpSpPr>
        <p:grpSpPr>
          <a:xfrm>
            <a:off x="9633883" y="3573016"/>
            <a:ext cx="1487908" cy="1006371"/>
            <a:chOff x="9633883" y="3573016"/>
            <a:chExt cx="1487908" cy="1006371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BC82DF9B-D61F-7940-91DD-2EAF0ACADE53}"/>
                </a:ext>
              </a:extLst>
            </p:cNvPr>
            <p:cNvCxnSpPr/>
            <p:nvPr/>
          </p:nvCxnSpPr>
          <p:spPr>
            <a:xfrm>
              <a:off x="10428194" y="3573016"/>
              <a:ext cx="0" cy="288032"/>
            </a:xfrm>
            <a:prstGeom prst="line">
              <a:avLst/>
            </a:prstGeom>
            <a:ln w="12700">
              <a:solidFill>
                <a:srgbClr val="5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FDEE0C9-D550-D14C-96CD-D8D67BB7E0BB}"/>
                </a:ext>
              </a:extLst>
            </p:cNvPr>
            <p:cNvSpPr/>
            <p:nvPr/>
          </p:nvSpPr>
          <p:spPr>
            <a:xfrm>
              <a:off x="9633883" y="3933056"/>
              <a:ext cx="14879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ALS Hauss" panose="02000000000000000000" pitchFamily="2" charset="0"/>
                </a:rPr>
                <a:t>Подготовка</a:t>
              </a:r>
              <a:br>
                <a:rPr lang="en-GB" b="1" dirty="0">
                  <a:latin typeface="ALS Hauss" panose="02000000000000000000" pitchFamily="2" charset="0"/>
                </a:rPr>
              </a:br>
              <a:r>
                <a:rPr lang="ru-RU" b="1" dirty="0">
                  <a:latin typeface="ALS Hauss" panose="02000000000000000000" pitchFamily="2" charset="0"/>
                </a:rPr>
                <a:t>материалов</a:t>
              </a: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836042"/>
            <a:ext cx="7705378" cy="50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dirty="0">
                <a:ea typeface="ALS Hauss Bold"/>
              </a:rPr>
              <a:t>Подготовка к исследованию</a:t>
            </a:r>
            <a:endParaRPr lang="en-US" dirty="0">
              <a:latin typeface="ALS Hauss Bold"/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615DD2D-134F-5E4D-A155-95D093DE4C51}"/>
              </a:ext>
            </a:extLst>
          </p:cNvPr>
          <p:cNvSpPr/>
          <p:nvPr/>
        </p:nvSpPr>
        <p:spPr>
          <a:xfrm>
            <a:off x="1415479" y="3519170"/>
            <a:ext cx="9073009" cy="53846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atin typeface="ALS Hauss" panose="02000000000000000000" pitchFamily="2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10C8A2A-179D-D54F-8B84-363EFD3605FE}"/>
              </a:ext>
            </a:extLst>
          </p:cNvPr>
          <p:cNvSpPr>
            <a:spLocks noChangeAspect="1"/>
          </p:cNvSpPr>
          <p:nvPr/>
        </p:nvSpPr>
        <p:spPr>
          <a:xfrm>
            <a:off x="1337021" y="3393316"/>
            <a:ext cx="323716" cy="323716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2A6547-DAF9-3148-B332-4B3F4BF56A39}"/>
              </a:ext>
            </a:extLst>
          </p:cNvPr>
          <p:cNvSpPr>
            <a:spLocks noChangeAspect="1"/>
          </p:cNvSpPr>
          <p:nvPr/>
        </p:nvSpPr>
        <p:spPr>
          <a:xfrm>
            <a:off x="3570756" y="3393316"/>
            <a:ext cx="323716" cy="323716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D293AE4-1E7F-7C49-9173-BD0E10F1281F}"/>
              </a:ext>
            </a:extLst>
          </p:cNvPr>
          <p:cNvSpPr>
            <a:spLocks noChangeAspect="1"/>
          </p:cNvSpPr>
          <p:nvPr/>
        </p:nvSpPr>
        <p:spPr>
          <a:xfrm>
            <a:off x="5804491" y="3393316"/>
            <a:ext cx="323716" cy="323716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3EAA50D-2913-5F4D-A6D9-72327D0524E5}"/>
              </a:ext>
            </a:extLst>
          </p:cNvPr>
          <p:cNvSpPr>
            <a:spLocks noChangeAspect="1"/>
          </p:cNvSpPr>
          <p:nvPr/>
        </p:nvSpPr>
        <p:spPr>
          <a:xfrm>
            <a:off x="8038226" y="3393316"/>
            <a:ext cx="323716" cy="323716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11D782F-1400-2845-BE99-D77C7D209573}"/>
              </a:ext>
            </a:extLst>
          </p:cNvPr>
          <p:cNvSpPr>
            <a:spLocks noChangeAspect="1"/>
          </p:cNvSpPr>
          <p:nvPr/>
        </p:nvSpPr>
        <p:spPr>
          <a:xfrm>
            <a:off x="10271962" y="3393316"/>
            <a:ext cx="323716" cy="323716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</a:rPr>
              <a:t>5</a:t>
            </a:r>
            <a:endParaRPr lang="ru-RU" sz="14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F0AA03E-F093-FC40-A05B-88A31C3948AB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77EDBFC-E142-B54B-97A3-6931DC88A070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708E84C1-FC2C-F24D-821C-71091FBAD02D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C6D2596-13D0-9F44-B573-C0169E9E0F25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DBDD72D-AFD3-450B-9985-60FDD7138A8F}"/>
              </a:ext>
            </a:extLst>
          </p:cNvPr>
          <p:cNvSpPr/>
          <p:nvPr/>
        </p:nvSpPr>
        <p:spPr>
          <a:xfrm>
            <a:off x="664903" y="393305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5000FF"/>
                </a:solidFill>
                <a:latin typeface="ALS Hauss" panose="02000000000000000000" pitchFamily="2" charset="0"/>
              </a:rPr>
              <a:t>Формулировка</a:t>
            </a:r>
            <a:br>
              <a:rPr lang="en-GB" b="1" dirty="0">
                <a:solidFill>
                  <a:srgbClr val="5000FF"/>
                </a:solidFill>
                <a:latin typeface="ALS Hauss" panose="02000000000000000000" pitchFamily="2" charset="0"/>
              </a:rPr>
            </a:br>
            <a:r>
              <a:rPr lang="ru-RU" b="1" dirty="0">
                <a:solidFill>
                  <a:srgbClr val="5000FF"/>
                </a:solidFill>
                <a:latin typeface="ALS Hauss" panose="02000000000000000000" pitchFamily="2" charset="0"/>
              </a:rPr>
              <a:t>гипотез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1A653-ACB2-4CA1-8209-CDF03C35AB9C}"/>
              </a:ext>
            </a:extLst>
          </p:cNvPr>
          <p:cNvSpPr txBox="1"/>
          <p:nvPr/>
        </p:nvSpPr>
        <p:spPr>
          <a:xfrm>
            <a:off x="11136560" y="260648"/>
            <a:ext cx="2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6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11DF7E9-93C6-4BDA-B253-5965073C8CB4}"/>
              </a:ext>
            </a:extLst>
          </p:cNvPr>
          <p:cNvSpPr/>
          <p:nvPr/>
        </p:nvSpPr>
        <p:spPr>
          <a:xfrm>
            <a:off x="11040317" y="194447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2980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836042"/>
            <a:ext cx="7705378" cy="504726"/>
          </a:xfrm>
        </p:spPr>
        <p:txBody>
          <a:bodyPr/>
          <a:lstStyle/>
          <a:p>
            <a:r>
              <a:rPr lang="ru-RU" sz="3600" dirty="0">
                <a:ea typeface="ALS Hauss Bold"/>
              </a:rPr>
              <a:t>С чего начать? Или как появляются гипотезы?</a:t>
            </a:r>
            <a:endParaRPr lang="en-US" sz="3600" dirty="0">
              <a:ea typeface="ALS Hauss Bold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5DCB0E5-9851-E647-94DE-B51B751770E1}"/>
              </a:ext>
            </a:extLst>
          </p:cNvPr>
          <p:cNvSpPr/>
          <p:nvPr/>
        </p:nvSpPr>
        <p:spPr>
          <a:xfrm>
            <a:off x="8734240" y="2175854"/>
            <a:ext cx="3122400" cy="1368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Выявление целевой аудитории пользователей </a:t>
            </a:r>
            <a:br>
              <a:rPr lang="ru-RU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</a:br>
            <a:r>
              <a:rPr lang="ru-RU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и проведение глубинных интервью для создания </a:t>
            </a:r>
            <a:r>
              <a:rPr lang="en-GB" b="1" dirty="0">
                <a:latin typeface="ALS Hauss" panose="02000000000000000000" pitchFamily="2" charset="0"/>
                <a:ea typeface="Arial Bold" pitchFamily="34" charset="-122"/>
                <a:cs typeface="Arial Bold" pitchFamily="34" charset="-120"/>
              </a:rPr>
              <a:t>CJM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27A2E01-7086-3047-9F8D-3E97A2614BA5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4E37B99-3BFF-0A49-96F5-B13A407A5A2B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2215F30-FDC1-E84C-BD45-C6D778E3DC4C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8BCCD28-BE23-4143-9D1D-2C0E5DD04E28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58CDE8-09CC-AE22-69B9-623C1AE6BE63}"/>
              </a:ext>
            </a:extLst>
          </p:cNvPr>
          <p:cNvGrpSpPr/>
          <p:nvPr/>
        </p:nvGrpSpPr>
        <p:grpSpPr>
          <a:xfrm>
            <a:off x="623392" y="2204864"/>
            <a:ext cx="3800059" cy="1855843"/>
            <a:chOff x="623392" y="2924944"/>
            <a:chExt cx="3096344" cy="1512168"/>
          </a:xfrm>
        </p:grpSpPr>
        <p:sp>
          <p:nvSpPr>
            <p:cNvPr id="38" name="Скругленный прямоугольник 37">
              <a:extLst>
                <a:ext uri="{FF2B5EF4-FFF2-40B4-BE49-F238E27FC236}">
                  <a16:creationId xmlns:a16="http://schemas.microsoft.com/office/drawing/2014/main" id="{3B7C6390-A4AB-7B4A-8F12-FF384503F56D}"/>
                </a:ext>
              </a:extLst>
            </p:cNvPr>
            <p:cNvSpPr/>
            <p:nvPr/>
          </p:nvSpPr>
          <p:spPr>
            <a:xfrm>
              <a:off x="623392" y="2924944"/>
              <a:ext cx="3096344" cy="1512168"/>
            </a:xfrm>
            <a:prstGeom prst="roundRect">
              <a:avLst>
                <a:gd name="adj" fmla="val 11097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ru-RU" sz="1400" dirty="0">
                <a:solidFill>
                  <a:schemeClr val="tx1"/>
                </a:solidFill>
                <a:latin typeface="ALS Hauss" panose="02000000000000000000" pitchFamily="2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D9574D7-2CF4-254C-A216-4861D5438469}"/>
                </a:ext>
              </a:extLst>
            </p:cNvPr>
            <p:cNvSpPr/>
            <p:nvPr/>
          </p:nvSpPr>
          <p:spPr>
            <a:xfrm>
              <a:off x="839416" y="3574757"/>
              <a:ext cx="2808312" cy="576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ru-RU" sz="2000" dirty="0">
                  <a:latin typeface="ALS Hauss" panose="02000000000000000000" pitchFamily="2" charset="0"/>
                </a:rPr>
                <a:t>Кто наш </a:t>
              </a:r>
              <a:br>
                <a:rPr lang="ru-RU" sz="2000" dirty="0">
                  <a:latin typeface="ALS Hauss" panose="02000000000000000000" pitchFamily="2" charset="0"/>
                </a:rPr>
              </a:br>
              <a:r>
                <a:rPr lang="ru-RU" sz="2000" dirty="0">
                  <a:latin typeface="ALS Hauss" panose="02000000000000000000" pitchFamily="2" charset="0"/>
                </a:rPr>
                <a:t>пользователь?</a:t>
              </a: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F89F307-46A7-BE47-8690-3F631B9D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1424" y="3140968"/>
              <a:ext cx="342040" cy="34204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67ED3E-87E5-237A-BF13-BD6A0A69F20F}"/>
              </a:ext>
            </a:extLst>
          </p:cNvPr>
          <p:cNvGrpSpPr/>
          <p:nvPr/>
        </p:nvGrpSpPr>
        <p:grpSpPr>
          <a:xfrm>
            <a:off x="4600197" y="2204864"/>
            <a:ext cx="3800059" cy="1855843"/>
            <a:chOff x="3863752" y="2924944"/>
            <a:chExt cx="3096344" cy="1512168"/>
          </a:xfrm>
        </p:grpSpPr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88613409-33DE-6441-8564-E4720ADC6C7E}"/>
                </a:ext>
              </a:extLst>
            </p:cNvPr>
            <p:cNvSpPr/>
            <p:nvPr/>
          </p:nvSpPr>
          <p:spPr>
            <a:xfrm>
              <a:off x="3863752" y="2924944"/>
              <a:ext cx="3096344" cy="1512168"/>
            </a:xfrm>
            <a:prstGeom prst="roundRect">
              <a:avLst>
                <a:gd name="adj" fmla="val 11097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ru-RU" sz="1400" dirty="0">
                <a:solidFill>
                  <a:schemeClr val="tx1"/>
                </a:solidFill>
                <a:latin typeface="ALS Hauss" panose="02000000000000000000" pitchFamily="2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516C43CF-EA13-8F4D-8D8A-F316D312E869}"/>
                </a:ext>
              </a:extLst>
            </p:cNvPr>
            <p:cNvSpPr/>
            <p:nvPr/>
          </p:nvSpPr>
          <p:spPr>
            <a:xfrm>
              <a:off x="4079776" y="3646765"/>
              <a:ext cx="2664296" cy="326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ru-RU" sz="2000" dirty="0">
                  <a:latin typeface="ALS Hauss" panose="02000000000000000000" pitchFamily="2" charset="0"/>
                </a:rPr>
                <a:t>С</a:t>
              </a:r>
              <a:r>
                <a:rPr lang="en-GB" sz="2000" dirty="0">
                  <a:latin typeface="ALS Hauss" panose="02000000000000000000" pitchFamily="2" charset="0"/>
                </a:rPr>
                <a:t>JM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576888C-8324-724D-B694-1C54AFB8C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35887" y="3140968"/>
              <a:ext cx="342040" cy="3420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5ED39-EB01-CFE0-FBAE-075A19821425}"/>
              </a:ext>
            </a:extLst>
          </p:cNvPr>
          <p:cNvGrpSpPr/>
          <p:nvPr/>
        </p:nvGrpSpPr>
        <p:grpSpPr>
          <a:xfrm>
            <a:off x="623392" y="4237453"/>
            <a:ext cx="3800059" cy="1855843"/>
            <a:chOff x="623392" y="4581128"/>
            <a:chExt cx="3096344" cy="1512168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79805BAE-AEC8-514C-843B-59C8BA340398}"/>
                </a:ext>
              </a:extLst>
            </p:cNvPr>
            <p:cNvSpPr/>
            <p:nvPr/>
          </p:nvSpPr>
          <p:spPr>
            <a:xfrm>
              <a:off x="623392" y="4581128"/>
              <a:ext cx="3096344" cy="1512168"/>
            </a:xfrm>
            <a:prstGeom prst="roundRect">
              <a:avLst>
                <a:gd name="adj" fmla="val 11097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ru-RU" sz="1400" dirty="0">
                <a:solidFill>
                  <a:schemeClr val="tx1"/>
                </a:solidFill>
                <a:latin typeface="ALS Hauss" panose="02000000000000000000" pitchFamily="2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10A1923A-7219-4840-A188-58CE93C3F2B7}"/>
                </a:ext>
              </a:extLst>
            </p:cNvPr>
            <p:cNvSpPr/>
            <p:nvPr/>
          </p:nvSpPr>
          <p:spPr>
            <a:xfrm>
              <a:off x="839416" y="5230941"/>
              <a:ext cx="2592288" cy="576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ru-RU" sz="2000" dirty="0">
                  <a:latin typeface="ALS Hauss" panose="02000000000000000000" pitchFamily="2" charset="0"/>
                </a:rPr>
                <a:t>Боли </a:t>
              </a:r>
              <a:br>
                <a:rPr lang="ru-RU" sz="2000" dirty="0">
                  <a:latin typeface="ALS Hauss" panose="02000000000000000000" pitchFamily="2" charset="0"/>
                </a:rPr>
              </a:br>
              <a:r>
                <a:rPr lang="ru-RU" sz="2000" dirty="0">
                  <a:latin typeface="ALS Hauss" panose="02000000000000000000" pitchFamily="2" charset="0"/>
                </a:rPr>
                <a:t>и потребности</a:t>
              </a: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0BE7DF58-6F29-904E-ACF4-F6BA01298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1424" y="4765231"/>
              <a:ext cx="342040" cy="34204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3680EB3-BA75-A013-C56A-13608D807012}"/>
              </a:ext>
            </a:extLst>
          </p:cNvPr>
          <p:cNvGrpSpPr/>
          <p:nvPr/>
        </p:nvGrpSpPr>
        <p:grpSpPr>
          <a:xfrm>
            <a:off x="4600197" y="4237453"/>
            <a:ext cx="3800059" cy="1855843"/>
            <a:chOff x="3863752" y="4581128"/>
            <a:chExt cx="3096344" cy="1512168"/>
          </a:xfrm>
        </p:grpSpPr>
        <p:sp>
          <p:nvSpPr>
            <p:cNvPr id="42" name="Скругленный прямоугольник 41">
              <a:extLst>
                <a:ext uri="{FF2B5EF4-FFF2-40B4-BE49-F238E27FC236}">
                  <a16:creationId xmlns:a16="http://schemas.microsoft.com/office/drawing/2014/main" id="{251E21A5-99FA-5441-998D-16D7C9EC8AF7}"/>
                </a:ext>
              </a:extLst>
            </p:cNvPr>
            <p:cNvSpPr/>
            <p:nvPr/>
          </p:nvSpPr>
          <p:spPr>
            <a:xfrm>
              <a:off x="3863752" y="4581128"/>
              <a:ext cx="3096344" cy="1512168"/>
            </a:xfrm>
            <a:prstGeom prst="roundRect">
              <a:avLst>
                <a:gd name="adj" fmla="val 11097"/>
              </a:avLst>
            </a:prstGeom>
            <a:solidFill>
              <a:srgbClr val="DBD4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ru-RU" sz="1400" dirty="0">
                <a:solidFill>
                  <a:schemeClr val="tx1"/>
                </a:solidFill>
                <a:latin typeface="ALS Hauss" panose="02000000000000000000" pitchFamily="2" charset="0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57E37D7-0D0F-0B48-886E-9218FCCB0832}"/>
                </a:ext>
              </a:extLst>
            </p:cNvPr>
            <p:cNvSpPr/>
            <p:nvPr/>
          </p:nvSpPr>
          <p:spPr>
            <a:xfrm>
              <a:off x="4079776" y="5230941"/>
              <a:ext cx="2664296" cy="576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ru-RU" sz="2000" dirty="0">
                  <a:latin typeface="ALS Hauss" panose="02000000000000000000" pitchFamily="2" charset="0"/>
                </a:rPr>
                <a:t>Список </a:t>
              </a:r>
              <a:br>
                <a:rPr lang="ru-RU" sz="2000" dirty="0">
                  <a:latin typeface="ALS Hauss" panose="02000000000000000000" pitchFamily="2" charset="0"/>
                </a:rPr>
              </a:br>
              <a:r>
                <a:rPr lang="ru-RU" sz="2000" dirty="0">
                  <a:latin typeface="ALS Hauss" panose="02000000000000000000" pitchFamily="2" charset="0"/>
                </a:rPr>
                <a:t>базовых гипотез</a:t>
              </a:r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D69DBF7-B15A-594D-AC9B-9B836809C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35887" y="4765231"/>
              <a:ext cx="342040" cy="34204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494013B-F886-4811-8DA5-A7B1A49FF41A}"/>
              </a:ext>
            </a:extLst>
          </p:cNvPr>
          <p:cNvSpPr txBox="1"/>
          <p:nvPr/>
        </p:nvSpPr>
        <p:spPr>
          <a:xfrm>
            <a:off x="11136560" y="260648"/>
            <a:ext cx="2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7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08196F5-EC3F-4689-AE7E-E7418E5E910E}"/>
              </a:ext>
            </a:extLst>
          </p:cNvPr>
          <p:cNvSpPr/>
          <p:nvPr/>
        </p:nvSpPr>
        <p:spPr>
          <a:xfrm>
            <a:off x="11040317" y="194447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623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61922ED-1CEE-0C4B-A228-F9FBA6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836042"/>
            <a:ext cx="7705378" cy="504726"/>
          </a:xfrm>
        </p:spPr>
        <p:txBody>
          <a:bodyPr/>
          <a:lstStyle/>
          <a:p>
            <a:r>
              <a:rPr lang="en-US" sz="3600" dirty="0">
                <a:ea typeface="ALS Hauss Bold"/>
              </a:rPr>
              <a:t>CJM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27A2E01-7086-3047-9F8D-3E97A2614BA5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4E37B99-3BFF-0A49-96F5-B13A407A5A2B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2215F30-FDC1-E84C-BD45-C6D778E3DC4C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8BCCD28-BE23-4143-9D1D-2C0E5DD04E28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8C599597-7E60-7B4B-B77C-E70F5A7E2DF5}"/>
              </a:ext>
            </a:extLst>
          </p:cNvPr>
          <p:cNvSpPr/>
          <p:nvPr/>
        </p:nvSpPr>
        <p:spPr>
          <a:xfrm>
            <a:off x="623392" y="2711888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Действия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8B1740BD-EA73-A949-AEA8-9C81C8B49ADE}"/>
              </a:ext>
            </a:extLst>
          </p:cNvPr>
          <p:cNvSpPr/>
          <p:nvPr/>
        </p:nvSpPr>
        <p:spPr>
          <a:xfrm>
            <a:off x="623392" y="3166949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Точки контакта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60F7B189-30DB-E94A-AD53-06E091AF9F2E}"/>
              </a:ext>
            </a:extLst>
          </p:cNvPr>
          <p:cNvSpPr/>
          <p:nvPr/>
        </p:nvSpPr>
        <p:spPr>
          <a:xfrm>
            <a:off x="623392" y="3622010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Цели и ожидания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595DAC4A-7098-F540-8D88-9C7193A70183}"/>
              </a:ext>
            </a:extLst>
          </p:cNvPr>
          <p:cNvSpPr/>
          <p:nvPr/>
        </p:nvSpPr>
        <p:spPr>
          <a:xfrm>
            <a:off x="623392" y="4077071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Барьеры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46F75A1-DECF-0C4C-B795-96DC4EE7E759}"/>
              </a:ext>
            </a:extLst>
          </p:cNvPr>
          <p:cNvSpPr/>
          <p:nvPr/>
        </p:nvSpPr>
        <p:spPr>
          <a:xfrm>
            <a:off x="623392" y="4532132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Эмоции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0B72F7A9-6CB0-2744-A892-26F0C8614E5A}"/>
              </a:ext>
            </a:extLst>
          </p:cNvPr>
          <p:cNvSpPr/>
          <p:nvPr/>
        </p:nvSpPr>
        <p:spPr>
          <a:xfrm>
            <a:off x="623392" y="4987193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Важность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AF015A0-E0E9-A541-9EB6-5B1C437D6BD1}"/>
              </a:ext>
            </a:extLst>
          </p:cNvPr>
          <p:cNvSpPr/>
          <p:nvPr/>
        </p:nvSpPr>
        <p:spPr>
          <a:xfrm>
            <a:off x="623392" y="5442254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Опыт клиента (отзывы)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96009274-8345-6141-987D-88870AACD08B}"/>
              </a:ext>
            </a:extLst>
          </p:cNvPr>
          <p:cNvSpPr/>
          <p:nvPr/>
        </p:nvSpPr>
        <p:spPr>
          <a:xfrm>
            <a:off x="623392" y="5897314"/>
            <a:ext cx="2952328" cy="339997"/>
          </a:xfrm>
          <a:prstGeom prst="roundRect">
            <a:avLst/>
          </a:prstGeom>
          <a:solidFill>
            <a:srgbClr val="A67D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1600" b="1" cap="all" dirty="0">
                <a:solidFill>
                  <a:schemeClr val="tx1"/>
                </a:solidFill>
                <a:latin typeface="ALS Hauss" panose="02000000000000000000" pitchFamily="2" charset="0"/>
              </a:rPr>
              <a:t>Рекомендации и </a:t>
            </a:r>
            <a:r>
              <a:rPr lang="ru-RU" sz="1600" b="1" cap="all" dirty="0" err="1">
                <a:solidFill>
                  <a:schemeClr val="tx1"/>
                </a:solidFill>
                <a:latin typeface="ALS Hauss" panose="02000000000000000000" pitchFamily="2" charset="0"/>
              </a:rPr>
              <a:t>инсайты</a:t>
            </a:r>
            <a:endParaRPr lang="ru-RU" sz="1600" b="1" cap="all" dirty="0">
              <a:solidFill>
                <a:schemeClr val="tx1"/>
              </a:solidFill>
              <a:latin typeface="ALS Hauss" panose="02000000000000000000" pitchFamily="2" charset="0"/>
            </a:endParaRPr>
          </a:p>
        </p:txBody>
      </p:sp>
      <p:pic>
        <p:nvPicPr>
          <p:cNvPr id="8" name="Picture 28">
            <a:extLst>
              <a:ext uri="{FF2B5EF4-FFF2-40B4-BE49-F238E27FC236}">
                <a16:creationId xmlns:a16="http://schemas.microsoft.com/office/drawing/2014/main" id="{FB836402-6606-5AA3-DAF2-D7A75284E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32" y="1732382"/>
            <a:ext cx="5706628" cy="4630008"/>
          </a:xfrm>
          <a:prstGeom prst="roundRect">
            <a:avLst>
              <a:gd name="adj" fmla="val 2112"/>
            </a:avLst>
          </a:prstGeom>
          <a:ln w="12700">
            <a:noFill/>
          </a:ln>
          <a:effectLst>
            <a:outerShdw blurRad="5842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72A299-0FFB-A0FE-C14E-515FFA160D28}"/>
              </a:ext>
            </a:extLst>
          </p:cNvPr>
          <p:cNvGrpSpPr/>
          <p:nvPr/>
        </p:nvGrpSpPr>
        <p:grpSpPr>
          <a:xfrm>
            <a:off x="3647728" y="1684749"/>
            <a:ext cx="2010794" cy="888595"/>
            <a:chOff x="3647728" y="1684749"/>
            <a:chExt cx="2010794" cy="888595"/>
          </a:xfrm>
        </p:grpSpPr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22567789-6406-2D4D-811F-C2E90FA799AC}"/>
                </a:ext>
              </a:extLst>
            </p:cNvPr>
            <p:cNvSpPr/>
            <p:nvPr/>
          </p:nvSpPr>
          <p:spPr>
            <a:xfrm>
              <a:off x="3647728" y="1684749"/>
              <a:ext cx="1656184" cy="888595"/>
            </a:xfrm>
            <a:prstGeom prst="roundRect">
              <a:avLst/>
            </a:prstGeom>
            <a:solidFill>
              <a:srgbClr val="50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cap="all" dirty="0">
                  <a:solidFill>
                    <a:schemeClr val="tx1"/>
                  </a:solidFill>
                  <a:latin typeface="ALS Hauss" panose="02000000000000000000" pitchFamily="2" charset="0"/>
                </a:rPr>
                <a:t>СтадиИ</a:t>
              </a:r>
            </a:p>
            <a:p>
              <a:pPr>
                <a:lnSpc>
                  <a:spcPct val="85000"/>
                </a:lnSpc>
              </a:pPr>
              <a:r>
                <a:rPr lang="ru-RU" sz="1600" b="1" cap="all" dirty="0">
                  <a:solidFill>
                    <a:schemeClr val="tx1"/>
                  </a:solidFill>
                  <a:latin typeface="ALS Hauss" panose="02000000000000000000" pitchFamily="2" charset="0"/>
                </a:rPr>
                <a:t>Жизненного</a:t>
              </a:r>
            </a:p>
            <a:p>
              <a:pPr>
                <a:lnSpc>
                  <a:spcPct val="85000"/>
                </a:lnSpc>
              </a:pPr>
              <a:r>
                <a:rPr lang="ru-RU" sz="1600" b="1" cap="all" dirty="0">
                  <a:solidFill>
                    <a:schemeClr val="tx1"/>
                  </a:solidFill>
                  <a:latin typeface="ALS Hauss" panose="02000000000000000000" pitchFamily="2" charset="0"/>
                </a:rPr>
                <a:t>цикла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1084B4B-F1A7-1F9B-8003-9A907EB1D69C}"/>
                </a:ext>
              </a:extLst>
            </p:cNvPr>
            <p:cNvSpPr/>
            <p:nvPr/>
          </p:nvSpPr>
          <p:spPr>
            <a:xfrm>
              <a:off x="5226474" y="1927462"/>
              <a:ext cx="432048" cy="373031"/>
            </a:xfrm>
            <a:prstGeom prst="rightArrow">
              <a:avLst/>
            </a:prstGeom>
            <a:solidFill>
              <a:srgbClr val="A67D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EE6B46-643F-46A5-BEE6-694C08386898}"/>
              </a:ext>
            </a:extLst>
          </p:cNvPr>
          <p:cNvSpPr txBox="1"/>
          <p:nvPr/>
        </p:nvSpPr>
        <p:spPr>
          <a:xfrm>
            <a:off x="11136560" y="260648"/>
            <a:ext cx="2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8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CCF5276-401F-4AB3-9770-FF043F0C494F}"/>
              </a:ext>
            </a:extLst>
          </p:cNvPr>
          <p:cNvSpPr/>
          <p:nvPr/>
        </p:nvSpPr>
        <p:spPr>
          <a:xfrm>
            <a:off x="11040317" y="194447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61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C20A4C9-F296-484D-B93D-CAE334613350}"/>
              </a:ext>
            </a:extLst>
          </p:cNvPr>
          <p:cNvSpPr/>
          <p:nvPr/>
        </p:nvSpPr>
        <p:spPr>
          <a:xfrm>
            <a:off x="1343472" y="2458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latin typeface="ALS Hauss Medium" panose="02000000000000000000" pitchFamily="2" charset="0"/>
              </a:rPr>
              <a:t>Инсайты</a:t>
            </a:r>
            <a:r>
              <a:rPr lang="ru-RU" sz="1000" b="1" dirty="0">
                <a:latin typeface="ALS Hauss Medium" panose="02000000000000000000" pitchFamily="2" charset="0"/>
              </a:rPr>
              <a:t> о </a:t>
            </a:r>
            <a:r>
              <a:rPr lang="en-GB" sz="1000" b="1" dirty="0">
                <a:latin typeface="ALS Hauss Medium" panose="02000000000000000000" pitchFamily="2" charset="0"/>
              </a:rPr>
              <a:t>UX-</a:t>
            </a:r>
            <a:r>
              <a:rPr lang="ru-RU" sz="1000" b="1" dirty="0">
                <a:latin typeface="ALS Hauss Medium" panose="02000000000000000000" pitchFamily="2" charset="0"/>
              </a:rPr>
              <a:t>исследованиях для аналитиков на примере создания аналогов </a:t>
            </a:r>
            <a:r>
              <a:rPr lang="en-GB" sz="1000" b="1" dirty="0">
                <a:latin typeface="ALS Hauss Medium" panose="02000000000000000000" pitchFamily="2" charset="0"/>
              </a:rPr>
              <a:t>Jira </a:t>
            </a:r>
            <a:r>
              <a:rPr lang="ru-RU" sz="1000" b="1" dirty="0">
                <a:latin typeface="ALS Hauss Medium" panose="02000000000000000000" pitchFamily="2" charset="0"/>
              </a:rPr>
              <a:t>и </a:t>
            </a:r>
            <a:r>
              <a:rPr lang="en-GB" sz="1000" b="1" dirty="0">
                <a:latin typeface="ALS Hauss Medium" panose="02000000000000000000" pitchFamily="2" charset="0"/>
              </a:rPr>
              <a:t>Confluence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7E886F-DDC7-F94F-9293-452C9BD4CC86}"/>
              </a:ext>
            </a:extLst>
          </p:cNvPr>
          <p:cNvSpPr>
            <a:spLocks noChangeAspect="1"/>
          </p:cNvSpPr>
          <p:nvPr/>
        </p:nvSpPr>
        <p:spPr>
          <a:xfrm>
            <a:off x="11136560" y="980542"/>
            <a:ext cx="291600" cy="291600"/>
          </a:xfrm>
          <a:prstGeom prst="ellipse">
            <a:avLst/>
          </a:prstGeom>
          <a:solidFill>
            <a:srgbClr val="715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2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2E8AE9C-3F5A-8544-BEB7-AD4BC59C658A}"/>
              </a:ext>
            </a:extLst>
          </p:cNvPr>
          <p:cNvSpPr>
            <a:spLocks noChangeAspect="1"/>
          </p:cNvSpPr>
          <p:nvPr/>
        </p:nvSpPr>
        <p:spPr>
          <a:xfrm>
            <a:off x="11428160" y="980542"/>
            <a:ext cx="291600" cy="291600"/>
          </a:xfrm>
          <a:prstGeom prst="ellipse">
            <a:avLst/>
          </a:prstGeom>
          <a:solidFill>
            <a:srgbClr val="A67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39E921E-744E-7443-A574-C3F15A922E29}"/>
              </a:ext>
            </a:extLst>
          </p:cNvPr>
          <p:cNvSpPr/>
          <p:nvPr/>
        </p:nvSpPr>
        <p:spPr>
          <a:xfrm>
            <a:off x="9679384" y="982326"/>
            <a:ext cx="1439936" cy="288032"/>
          </a:xfrm>
          <a:prstGeom prst="roundRect">
            <a:avLst>
              <a:gd name="adj" fmla="val 50000"/>
            </a:avLst>
          </a:prstGeom>
          <a:solidFill>
            <a:srgbClr val="5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LS Hauss" panose="02000000000000000000" pitchFamily="2" charset="0"/>
              </a:rPr>
              <a:t>        Подготовка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7B829E-F738-0040-8B92-576A3AB6CF8F}"/>
              </a:ext>
            </a:extLst>
          </p:cNvPr>
          <p:cNvSpPr>
            <a:spLocks noChangeAspect="1"/>
          </p:cNvSpPr>
          <p:nvPr/>
        </p:nvSpPr>
        <p:spPr>
          <a:xfrm>
            <a:off x="9679384" y="980542"/>
            <a:ext cx="291600" cy="291600"/>
          </a:xfrm>
          <a:prstGeom prst="ellipse">
            <a:avLst/>
          </a:prstGeom>
          <a:solidFill>
            <a:srgbClr val="5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LS Hauss" panose="02000000000000000000" pitchFamily="2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ALS Haus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23B33-664C-7C4D-BEB7-10B1E784E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7213" y="2028857"/>
            <a:ext cx="372244" cy="37224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CA874BD-D718-3048-B7DC-FE67515FFABA}"/>
              </a:ext>
            </a:extLst>
          </p:cNvPr>
          <p:cNvSpPr/>
          <p:nvPr/>
        </p:nvSpPr>
        <p:spPr>
          <a:xfrm>
            <a:off x="1969261" y="2028857"/>
            <a:ext cx="255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LS Hauss" panose="02000000000000000000" pitchFamily="2" charset="0"/>
              </a:rPr>
              <a:t>Разработчик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1466974-11E0-8747-869B-C1FC04F57016}"/>
              </a:ext>
            </a:extLst>
          </p:cNvPr>
          <p:cNvSpPr/>
          <p:nvPr/>
        </p:nvSpPr>
        <p:spPr>
          <a:xfrm>
            <a:off x="1537213" y="2553523"/>
            <a:ext cx="2464274" cy="1022067"/>
          </a:xfrm>
          <a:prstGeom prst="roundRect">
            <a:avLst/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Определение задач </a:t>
            </a:r>
            <a:b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</a:b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на день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16ACFE8B-CC3C-AF42-8EA9-32F0397ED225}"/>
              </a:ext>
            </a:extLst>
          </p:cNvPr>
          <p:cNvSpPr/>
          <p:nvPr/>
        </p:nvSpPr>
        <p:spPr>
          <a:xfrm>
            <a:off x="4094158" y="2557048"/>
            <a:ext cx="2464274" cy="1022067"/>
          </a:xfrm>
          <a:prstGeom prst="roundRect">
            <a:avLst/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Уточнение требований </a:t>
            </a:r>
            <a:b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</a:b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по задаче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91976D88-7CA6-3547-BEAE-C466B40D58ED}"/>
              </a:ext>
            </a:extLst>
          </p:cNvPr>
          <p:cNvSpPr/>
          <p:nvPr/>
        </p:nvSpPr>
        <p:spPr>
          <a:xfrm>
            <a:off x="6651103" y="2553523"/>
            <a:ext cx="2464274" cy="1022067"/>
          </a:xfrm>
          <a:prstGeom prst="roundRect">
            <a:avLst/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Отслеживание статуса смежных задач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B12E36-B81E-D649-913C-0C4AC0A2D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7213" y="4135556"/>
            <a:ext cx="372244" cy="37224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793A35D-4DE1-CB4A-88DC-5F89D8781495}"/>
              </a:ext>
            </a:extLst>
          </p:cNvPr>
          <p:cNvSpPr/>
          <p:nvPr/>
        </p:nvSpPr>
        <p:spPr>
          <a:xfrm>
            <a:off x="1969261" y="4135556"/>
            <a:ext cx="255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LS Hauss" panose="02000000000000000000" pitchFamily="2" charset="0"/>
              </a:rPr>
              <a:t>Лидер команды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0B71C910-0241-4148-8B5E-1E80AFEFC703}"/>
              </a:ext>
            </a:extLst>
          </p:cNvPr>
          <p:cNvSpPr/>
          <p:nvPr/>
        </p:nvSpPr>
        <p:spPr>
          <a:xfrm>
            <a:off x="1537213" y="4653136"/>
            <a:ext cx="1800200" cy="1022067"/>
          </a:xfrm>
          <a:prstGeom prst="roundRect">
            <a:avLst/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Создание задач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4E033D97-C3E1-614B-B19A-A99E70D8ED5F}"/>
              </a:ext>
            </a:extLst>
          </p:cNvPr>
          <p:cNvSpPr/>
          <p:nvPr/>
        </p:nvSpPr>
        <p:spPr>
          <a:xfrm>
            <a:off x="3430084" y="4656661"/>
            <a:ext cx="1800200" cy="1022067"/>
          </a:xfrm>
          <a:prstGeom prst="roundRect">
            <a:avLst/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Декомпозиция</a:t>
            </a:r>
            <a:endParaRPr lang="en-US" sz="1600" dirty="0">
              <a:solidFill>
                <a:schemeClr val="tx1"/>
              </a:solidFill>
              <a:latin typeface="ALS Hauss" panose="02000000000000000000" pitchFamily="2" charset="0"/>
            </a:endParaRPr>
          </a:p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задач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FF50035D-FB42-094E-BB49-B97C68F0E85D}"/>
              </a:ext>
            </a:extLst>
          </p:cNvPr>
          <p:cNvSpPr/>
          <p:nvPr/>
        </p:nvSpPr>
        <p:spPr>
          <a:xfrm>
            <a:off x="5337126" y="4653136"/>
            <a:ext cx="1800200" cy="1022067"/>
          </a:xfrm>
          <a:prstGeom prst="roundRect">
            <a:avLst/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Планирование </a:t>
            </a:r>
            <a:b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</a:b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спринта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0CAECDAF-A5BE-BD4E-9F8F-0175441C988B}"/>
              </a:ext>
            </a:extLst>
          </p:cNvPr>
          <p:cNvSpPr/>
          <p:nvPr/>
        </p:nvSpPr>
        <p:spPr>
          <a:xfrm>
            <a:off x="7244168" y="4653136"/>
            <a:ext cx="3234376" cy="1022067"/>
          </a:xfrm>
          <a:prstGeom prst="roundRect">
            <a:avLst/>
          </a:prstGeom>
          <a:solidFill>
            <a:srgbClr val="DB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Отслеживание прогресса спринта и </a:t>
            </a:r>
            <a:r>
              <a:rPr lang="ru-RU" sz="1600" dirty="0" err="1">
                <a:solidFill>
                  <a:schemeClr val="tx1"/>
                </a:solidFill>
                <a:latin typeface="ALS Hauss" panose="02000000000000000000" pitchFamily="2" charset="0"/>
              </a:rPr>
              <a:t>перформанса</a:t>
            </a:r>
            <a:r>
              <a:rPr lang="ru-RU" sz="1600" dirty="0">
                <a:solidFill>
                  <a:schemeClr val="tx1"/>
                </a:solidFill>
                <a:latin typeface="ALS Hauss" panose="02000000000000000000" pitchFamily="2" charset="0"/>
              </a:rPr>
              <a:t> участников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6F16E0-3C26-6B0E-E4AD-1D6E95FFE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CJM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AF05E7-1008-4D87-9B94-A968DE4FC2BD}"/>
              </a:ext>
            </a:extLst>
          </p:cNvPr>
          <p:cNvSpPr txBox="1"/>
          <p:nvPr/>
        </p:nvSpPr>
        <p:spPr>
          <a:xfrm>
            <a:off x="11136560" y="260648"/>
            <a:ext cx="2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6F6"/>
                </a:solidFill>
              </a:rPr>
              <a:t>9</a:t>
            </a:r>
            <a:endParaRPr lang="ru-RU" dirty="0">
              <a:solidFill>
                <a:srgbClr val="7156F6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5AB5C23-C029-470A-8DF4-23531D2922D5}"/>
              </a:ext>
            </a:extLst>
          </p:cNvPr>
          <p:cNvSpPr/>
          <p:nvPr/>
        </p:nvSpPr>
        <p:spPr>
          <a:xfrm>
            <a:off x="11040317" y="194447"/>
            <a:ext cx="504056" cy="504056"/>
          </a:xfrm>
          <a:prstGeom prst="ellipse">
            <a:avLst/>
          </a:prstGeom>
          <a:noFill/>
          <a:ln>
            <a:solidFill>
              <a:srgbClr val="5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2805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лавный слайд">
  <a:themeElements>
    <a:clrScheme name="Сфера">
      <a:dk1>
        <a:srgbClr val="5000FF"/>
      </a:dk1>
      <a:lt1>
        <a:srgbClr val="FFFFFF"/>
      </a:lt1>
      <a:dk2>
        <a:srgbClr val="5000FF"/>
      </a:dk2>
      <a:lt2>
        <a:srgbClr val="E7E6E6"/>
      </a:lt2>
      <a:accent1>
        <a:srgbClr val="F3F2F9"/>
      </a:accent1>
      <a:accent2>
        <a:srgbClr val="F87D6E"/>
      </a:accent2>
      <a:accent3>
        <a:srgbClr val="15CE96"/>
      </a:accent3>
      <a:accent4>
        <a:srgbClr val="B279FF"/>
      </a:accent4>
      <a:accent5>
        <a:srgbClr val="450BC2"/>
      </a:accent5>
      <a:accent6>
        <a:srgbClr val="06613E"/>
      </a:accent6>
      <a:hlink>
        <a:srgbClr val="5000FF"/>
      </a:hlink>
      <a:folHlink>
        <a:srgbClr val="5000FF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здел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Фина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Обложка заключительная синяя">
  <a:themeElements>
    <a:clrScheme name="Цветовая схема">
      <a:dk1>
        <a:srgbClr val="353535"/>
      </a:dk1>
      <a:lt1>
        <a:srgbClr val="FFFFFF"/>
      </a:lt1>
      <a:dk2>
        <a:srgbClr val="005AAA"/>
      </a:dk2>
      <a:lt2>
        <a:srgbClr val="FFFFFF"/>
      </a:lt2>
      <a:accent1>
        <a:srgbClr val="00AAE6"/>
      </a:accent1>
      <a:accent2>
        <a:srgbClr val="005AAA"/>
      </a:accent2>
      <a:accent3>
        <a:srgbClr val="C4C4C4"/>
      </a:accent3>
      <a:accent4>
        <a:srgbClr val="9AE797"/>
      </a:accent4>
      <a:accent5>
        <a:srgbClr val="FFDD92"/>
      </a:accent5>
      <a:accent6>
        <a:srgbClr val="F47668"/>
      </a:accent6>
      <a:hlink>
        <a:srgbClr val="00AAE6"/>
      </a:hlink>
      <a:folHlink>
        <a:srgbClr val="11E9BA"/>
      </a:folHlink>
    </a:clrScheme>
    <a:fontScheme name="Т1 Standart">
      <a:majorFont>
        <a:latin typeface="ALS Hauss Bold"/>
        <a:ea typeface=""/>
        <a:cs typeface=""/>
      </a:majorFont>
      <a:minorFont>
        <a:latin typeface="ALS Haus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8626</TotalTime>
  <Words>4256</Words>
  <Application>Microsoft Office PowerPoint</Application>
  <PresentationFormat>Широкоэкранный</PresentationFormat>
  <Paragraphs>477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ALS Hauss</vt:lpstr>
      <vt:lpstr>ALS Hauss Black</vt:lpstr>
      <vt:lpstr>ALS Hauss Bold</vt:lpstr>
      <vt:lpstr>ALS Hauss Medium</vt:lpstr>
      <vt:lpstr>Arial</vt:lpstr>
      <vt:lpstr>Arial Bold</vt:lpstr>
      <vt:lpstr>Arial Regular</vt:lpstr>
      <vt:lpstr>Calibri</vt:lpstr>
      <vt:lpstr>Calibri Light</vt:lpstr>
      <vt:lpstr>Times New Roman</vt:lpstr>
      <vt:lpstr>Wingdings</vt:lpstr>
      <vt:lpstr>Главный слайд</vt:lpstr>
      <vt:lpstr>Раздел</vt:lpstr>
      <vt:lpstr>Специальное оформление</vt:lpstr>
      <vt:lpstr>Финальный слайд</vt:lpstr>
      <vt:lpstr>Слайды</vt:lpstr>
      <vt:lpstr>Обложка заключительная синяя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Уткин Артем Юрьевич</dc:creator>
  <cp:lastModifiedBy>Семёнова Наталья Николаевна</cp:lastModifiedBy>
  <cp:revision>424</cp:revision>
  <cp:lastPrinted>2023-09-04T11:35:04Z</cp:lastPrinted>
  <dcterms:created xsi:type="dcterms:W3CDTF">2022-10-21T07:38:45Z</dcterms:created>
  <dcterms:modified xsi:type="dcterms:W3CDTF">2023-09-10T21:22:54Z</dcterms:modified>
</cp:coreProperties>
</file>