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erriweather Sans" pitchFamily="2" charset="0"/>
      <p:regular r:id="rId36"/>
    </p:embeddedFont>
    <p:embeddedFont>
      <p:font typeface="Montserrat Black" panose="00000A00000000000000" pitchFamily="2" charset="-52"/>
      <p:bold r:id="rId37"/>
      <p:bold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hT0j9HS3xeLB/Zoi5SKWc0GeIn7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797c10394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2797c103941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g2797c103941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797c103941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797c103941_0_1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g2797c103941_0_1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797c10394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2797c103941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g2797c103941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797c103941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g2797c103941_0_1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g2797c103941_0_1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797c103941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g2797c103941_0_1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g2797c103941_0_1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797c10394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2797c103941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g2797c103941_0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7cba4001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g27cba40018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g27cba40018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7cba40018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27cba40018f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g27cba40018f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797c10394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g2797c103941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g2797c103941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797c103941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g2797c103941_0_2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8" name="Google Shape;248;g2797c103941_0_2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797c10394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g2797c103941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g2797c103941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797c103941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g2797c103941_0_2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g2797c103941_0_2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797c103941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2797c103941_0_2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" name="Google Shape;273;g2797c103941_0_2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797c10394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2797c103941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2" name="Google Shape;282;g2797c103941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797c103941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2797c103941_0_2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g2797c103941_0_2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797c103941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g2797c103941_0_2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9" name="Google Shape;299;g2797c103941_0_2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797c10394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g2797c103941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g2797c103941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797c103941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g2797c103941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3" name="Google Shape;313;g2797c103941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797c103941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g2797c103941_0_2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g2797c103941_0_2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797c103941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g2797c103941_0_2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g2797c103941_0_2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797c103941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g2797c103941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9" name="Google Shape;339;g2797c103941_0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797c103941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2797c103941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g2797c103941_0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797c10394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2797c103941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g2797c103941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797c103941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2797c103941_0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2797c103941_0_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797c103941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797c103941_0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g2797c103941_0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797c10394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2797c103941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Ктенанта амагрис</a:t>
            </a:r>
            <a:endParaRPr/>
          </a:p>
        </p:txBody>
      </p:sp>
      <p:sp>
        <p:nvSpPr>
          <p:cNvPr id="145" name="Google Shape;145;g2797c103941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797c10394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g2797c103941_0_1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g2797c103941_0_1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797c10394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2797c103941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g2797c103941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итульный слайд">
  <p:cSld name="2_Титульный слайд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Заголовок и объект">
  <p:cSld name="5_Заголовок и объект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9"/>
          <p:cNvSpPr txBox="1">
            <a:spLocks noGrp="1"/>
          </p:cNvSpPr>
          <p:nvPr>
            <p:ph type="body" idx="1"/>
          </p:nvPr>
        </p:nvSpPr>
        <p:spPr>
          <a:xfrm>
            <a:off x="314300" y="1152604"/>
            <a:ext cx="2625231" cy="3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►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body" idx="2"/>
          </p:nvPr>
        </p:nvSpPr>
        <p:spPr>
          <a:xfrm>
            <a:off x="313596" y="785039"/>
            <a:ext cx="2625231" cy="310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4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9"/>
          <p:cNvSpPr txBox="1">
            <a:spLocks noGrp="1"/>
          </p:cNvSpPr>
          <p:nvPr>
            <p:ph type="body" idx="3"/>
          </p:nvPr>
        </p:nvSpPr>
        <p:spPr>
          <a:xfrm>
            <a:off x="6101297" y="1152604"/>
            <a:ext cx="2625231" cy="3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►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4"/>
          </p:nvPr>
        </p:nvSpPr>
        <p:spPr>
          <a:xfrm>
            <a:off x="6100593" y="785039"/>
            <a:ext cx="2625231" cy="310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4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body" idx="5"/>
          </p:nvPr>
        </p:nvSpPr>
        <p:spPr>
          <a:xfrm>
            <a:off x="3203705" y="1152604"/>
            <a:ext cx="2625231" cy="3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►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body" idx="6"/>
          </p:nvPr>
        </p:nvSpPr>
        <p:spPr>
          <a:xfrm>
            <a:off x="3203001" y="785039"/>
            <a:ext cx="2625231" cy="310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4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title"/>
          </p:nvPr>
        </p:nvSpPr>
        <p:spPr>
          <a:xfrm>
            <a:off x="313780" y="158827"/>
            <a:ext cx="8409844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sldNum" idx="12"/>
          </p:nvPr>
        </p:nvSpPr>
        <p:spPr>
          <a:xfrm>
            <a:off x="8125298" y="4767705"/>
            <a:ext cx="6995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86" name="Google Shape;86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0204" y="4620446"/>
            <a:ext cx="1336205" cy="376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крывающий слайд">
  <p:cSld name="Закрывающий слайд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0"/>
          <p:cNvSpPr txBox="1">
            <a:spLocks noGrp="1"/>
          </p:cNvSpPr>
          <p:nvPr>
            <p:ph type="title"/>
          </p:nvPr>
        </p:nvSpPr>
        <p:spPr>
          <a:xfrm>
            <a:off x="571221" y="1231750"/>
            <a:ext cx="2857847" cy="1183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0"/>
          <p:cNvSpPr txBox="1">
            <a:spLocks noGrp="1"/>
          </p:cNvSpPr>
          <p:nvPr>
            <p:ph type="body" idx="1"/>
          </p:nvPr>
        </p:nvSpPr>
        <p:spPr>
          <a:xfrm>
            <a:off x="571220" y="2518562"/>
            <a:ext cx="2857847" cy="1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accent4"/>
              </a:buClr>
              <a:buSzPts val="1155"/>
              <a:buFont typeface="Arial"/>
              <a:buNone/>
              <a:defRPr sz="1050"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0"/>
          <p:cNvSpPr/>
          <p:nvPr/>
        </p:nvSpPr>
        <p:spPr>
          <a:xfrm>
            <a:off x="400364" y="1231749"/>
            <a:ext cx="46892" cy="2690813"/>
          </a:xfrm>
          <a:prstGeom prst="rect">
            <a:avLst/>
          </a:prstGeom>
          <a:solidFill>
            <a:srgbClr val="FFD10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0"/>
          <p:cNvSpPr txBox="1">
            <a:spLocks noGrp="1"/>
          </p:cNvSpPr>
          <p:nvPr>
            <p:ph type="sldNum" idx="12"/>
          </p:nvPr>
        </p:nvSpPr>
        <p:spPr>
          <a:xfrm>
            <a:off x="8125298" y="4767705"/>
            <a:ext cx="6995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92" name="Google Shape;92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0204" y="4620446"/>
            <a:ext cx="1336205" cy="376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Заголовок и объект">
  <p:cSld name="2_Заголовок и объект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0"/>
          <p:cNvSpPr txBox="1">
            <a:spLocks noGrp="1"/>
          </p:cNvSpPr>
          <p:nvPr>
            <p:ph type="body" idx="1"/>
          </p:nvPr>
        </p:nvSpPr>
        <p:spPr>
          <a:xfrm>
            <a:off x="547499" y="888266"/>
            <a:ext cx="8178866" cy="3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►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/>
          <p:nvPr/>
        </p:nvSpPr>
        <p:spPr>
          <a:xfrm>
            <a:off x="400364" y="884052"/>
            <a:ext cx="46892" cy="3528000"/>
          </a:xfrm>
          <a:prstGeom prst="rect">
            <a:avLst/>
          </a:prstGeom>
          <a:solidFill>
            <a:srgbClr val="FFD10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0"/>
          <p:cNvSpPr txBox="1">
            <a:spLocks noGrp="1"/>
          </p:cNvSpPr>
          <p:nvPr>
            <p:ph type="title"/>
          </p:nvPr>
        </p:nvSpPr>
        <p:spPr>
          <a:xfrm>
            <a:off x="313780" y="158827"/>
            <a:ext cx="8409844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sldNum" idx="12"/>
          </p:nvPr>
        </p:nvSpPr>
        <p:spPr>
          <a:xfrm>
            <a:off x="8125298" y="4767705"/>
            <a:ext cx="6995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9" name="Google Shape;1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0204" y="4620446"/>
            <a:ext cx="1336205" cy="376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одержание">
  <p:cSld name="Содержание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 txBox="1">
            <a:spLocks noGrp="1"/>
          </p:cNvSpPr>
          <p:nvPr>
            <p:ph type="title"/>
          </p:nvPr>
        </p:nvSpPr>
        <p:spPr>
          <a:xfrm>
            <a:off x="313780" y="158827"/>
            <a:ext cx="8409844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/>
          <p:nvPr/>
        </p:nvSpPr>
        <p:spPr>
          <a:xfrm>
            <a:off x="400364" y="1284502"/>
            <a:ext cx="46892" cy="2690813"/>
          </a:xfrm>
          <a:prstGeom prst="rect">
            <a:avLst/>
          </a:prstGeom>
          <a:solidFill>
            <a:srgbClr val="FFD10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2"/>
          <p:cNvSpPr txBox="1">
            <a:spLocks noGrp="1"/>
          </p:cNvSpPr>
          <p:nvPr>
            <p:ph type="body" idx="1"/>
          </p:nvPr>
        </p:nvSpPr>
        <p:spPr>
          <a:xfrm>
            <a:off x="545826" y="1302791"/>
            <a:ext cx="6888739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2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body" idx="2"/>
          </p:nvPr>
        </p:nvSpPr>
        <p:spPr>
          <a:xfrm>
            <a:off x="7720212" y="1302973"/>
            <a:ext cx="996923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20"/>
              <a:buNone/>
              <a:defRPr sz="12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body" idx="3"/>
          </p:nvPr>
        </p:nvSpPr>
        <p:spPr>
          <a:xfrm>
            <a:off x="545826" y="1641119"/>
            <a:ext cx="6888739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2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body" idx="4"/>
          </p:nvPr>
        </p:nvSpPr>
        <p:spPr>
          <a:xfrm>
            <a:off x="7720212" y="1641301"/>
            <a:ext cx="996923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20"/>
              <a:buNone/>
              <a:defRPr sz="12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body" idx="5"/>
          </p:nvPr>
        </p:nvSpPr>
        <p:spPr>
          <a:xfrm>
            <a:off x="545826" y="1979447"/>
            <a:ext cx="6888739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2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body" idx="6"/>
          </p:nvPr>
        </p:nvSpPr>
        <p:spPr>
          <a:xfrm>
            <a:off x="7720212" y="1979629"/>
            <a:ext cx="996923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20"/>
              <a:buNone/>
              <a:defRPr sz="12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7"/>
          </p:nvPr>
        </p:nvSpPr>
        <p:spPr>
          <a:xfrm>
            <a:off x="545826" y="2317775"/>
            <a:ext cx="6888739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2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8"/>
          </p:nvPr>
        </p:nvSpPr>
        <p:spPr>
          <a:xfrm>
            <a:off x="7720212" y="2317957"/>
            <a:ext cx="996923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20"/>
              <a:buNone/>
              <a:defRPr sz="12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9"/>
          </p:nvPr>
        </p:nvSpPr>
        <p:spPr>
          <a:xfrm>
            <a:off x="545826" y="2656103"/>
            <a:ext cx="6888739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2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body" idx="13"/>
          </p:nvPr>
        </p:nvSpPr>
        <p:spPr>
          <a:xfrm>
            <a:off x="7720212" y="2656285"/>
            <a:ext cx="996923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20"/>
              <a:buNone/>
              <a:defRPr sz="12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body" idx="14"/>
          </p:nvPr>
        </p:nvSpPr>
        <p:spPr>
          <a:xfrm>
            <a:off x="545826" y="2994431"/>
            <a:ext cx="6888739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2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body" idx="15"/>
          </p:nvPr>
        </p:nvSpPr>
        <p:spPr>
          <a:xfrm>
            <a:off x="7720212" y="2994613"/>
            <a:ext cx="996923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20"/>
              <a:buNone/>
              <a:defRPr sz="12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body" idx="16"/>
          </p:nvPr>
        </p:nvSpPr>
        <p:spPr>
          <a:xfrm>
            <a:off x="545826" y="3332758"/>
            <a:ext cx="6888739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2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body" idx="17"/>
          </p:nvPr>
        </p:nvSpPr>
        <p:spPr>
          <a:xfrm>
            <a:off x="7720212" y="3332941"/>
            <a:ext cx="996923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20"/>
              <a:buNone/>
              <a:defRPr sz="12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body" idx="18"/>
          </p:nvPr>
        </p:nvSpPr>
        <p:spPr>
          <a:xfrm>
            <a:off x="545826" y="3671087"/>
            <a:ext cx="6888739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2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body" idx="19"/>
          </p:nvPr>
        </p:nvSpPr>
        <p:spPr>
          <a:xfrm>
            <a:off x="7720212" y="3671269"/>
            <a:ext cx="996923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20"/>
              <a:buNone/>
              <a:defRPr sz="12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ldNum" idx="12"/>
          </p:nvPr>
        </p:nvSpPr>
        <p:spPr>
          <a:xfrm>
            <a:off x="8125298" y="4767705"/>
            <a:ext cx="6995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40" name="Google Shape;40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0204" y="4620446"/>
            <a:ext cx="1336205" cy="376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Заголовок и объект">
  <p:cSld name="4_Заголовок и объект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3"/>
          <p:cNvSpPr txBox="1">
            <a:spLocks noGrp="1"/>
          </p:cNvSpPr>
          <p:nvPr>
            <p:ph type="body" idx="1"/>
          </p:nvPr>
        </p:nvSpPr>
        <p:spPr>
          <a:xfrm>
            <a:off x="560876" y="1152383"/>
            <a:ext cx="8162748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242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Arial"/>
              <a:buChar char="►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body" idx="2"/>
          </p:nvPr>
        </p:nvSpPr>
        <p:spPr>
          <a:xfrm>
            <a:off x="560172" y="784819"/>
            <a:ext cx="8162748" cy="310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4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body" idx="3"/>
          </p:nvPr>
        </p:nvSpPr>
        <p:spPr>
          <a:xfrm>
            <a:off x="560876" y="3148147"/>
            <a:ext cx="8162748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242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Arial"/>
              <a:buChar char="►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4"/>
          </p:nvPr>
        </p:nvSpPr>
        <p:spPr>
          <a:xfrm>
            <a:off x="560172" y="2762998"/>
            <a:ext cx="8162748" cy="310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4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313780" y="158827"/>
            <a:ext cx="8409844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/>
          <p:nvPr/>
        </p:nvSpPr>
        <p:spPr>
          <a:xfrm>
            <a:off x="400204" y="879475"/>
            <a:ext cx="46800" cy="1548000"/>
          </a:xfrm>
          <a:prstGeom prst="rect">
            <a:avLst/>
          </a:prstGeom>
          <a:solidFill>
            <a:srgbClr val="FFD10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3"/>
          <p:cNvSpPr/>
          <p:nvPr/>
        </p:nvSpPr>
        <p:spPr>
          <a:xfrm>
            <a:off x="400204" y="2858852"/>
            <a:ext cx="46800" cy="1544400"/>
          </a:xfrm>
          <a:prstGeom prst="rect">
            <a:avLst/>
          </a:prstGeom>
          <a:solidFill>
            <a:srgbClr val="FFD10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8125298" y="4767705"/>
            <a:ext cx="6995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50" name="Google Shape;5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0204" y="4620446"/>
            <a:ext cx="1336205" cy="376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">
  <p:cSld name="3_Заголовок и объект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4"/>
          <p:cNvSpPr txBox="1">
            <a:spLocks noGrp="1"/>
          </p:cNvSpPr>
          <p:nvPr>
            <p:ph type="body" idx="1"/>
          </p:nvPr>
        </p:nvSpPr>
        <p:spPr>
          <a:xfrm>
            <a:off x="314300" y="1152604"/>
            <a:ext cx="4068000" cy="3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►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body" idx="2"/>
          </p:nvPr>
        </p:nvSpPr>
        <p:spPr>
          <a:xfrm>
            <a:off x="313596" y="785039"/>
            <a:ext cx="4068000" cy="310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4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body" idx="3"/>
          </p:nvPr>
        </p:nvSpPr>
        <p:spPr>
          <a:xfrm>
            <a:off x="4659360" y="1152604"/>
            <a:ext cx="4068000" cy="3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►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body" idx="4"/>
          </p:nvPr>
        </p:nvSpPr>
        <p:spPr>
          <a:xfrm>
            <a:off x="4658656" y="785039"/>
            <a:ext cx="4068000" cy="310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4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title"/>
          </p:nvPr>
        </p:nvSpPr>
        <p:spPr>
          <a:xfrm>
            <a:off x="313780" y="158827"/>
            <a:ext cx="8409844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125298" y="4767705"/>
            <a:ext cx="6995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58" name="Google Shape;58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0204" y="4620446"/>
            <a:ext cx="1336205" cy="376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5"/>
          <p:cNvSpPr txBox="1">
            <a:spLocks noGrp="1"/>
          </p:cNvSpPr>
          <p:nvPr>
            <p:ph type="title"/>
          </p:nvPr>
        </p:nvSpPr>
        <p:spPr>
          <a:xfrm>
            <a:off x="313780" y="158827"/>
            <a:ext cx="8409844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sldNum" idx="12"/>
          </p:nvPr>
        </p:nvSpPr>
        <p:spPr>
          <a:xfrm>
            <a:off x="8125298" y="4767705"/>
            <a:ext cx="6995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62" name="Google Shape;6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0204" y="4620446"/>
            <a:ext cx="1336205" cy="376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аздел презентации">
  <p:cSld name="Раздел презентации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0204" y="4620446"/>
            <a:ext cx="1336205" cy="376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7"/>
          <p:cNvSpPr txBox="1">
            <a:spLocks noGrp="1"/>
          </p:cNvSpPr>
          <p:nvPr>
            <p:ph type="body" idx="1"/>
          </p:nvPr>
        </p:nvSpPr>
        <p:spPr>
          <a:xfrm>
            <a:off x="313781" y="888267"/>
            <a:ext cx="8412586" cy="3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►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title"/>
          </p:nvPr>
        </p:nvSpPr>
        <p:spPr>
          <a:xfrm>
            <a:off x="313780" y="158827"/>
            <a:ext cx="8409844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7"/>
          <p:cNvSpPr txBox="1">
            <a:spLocks noGrp="1"/>
          </p:cNvSpPr>
          <p:nvPr>
            <p:ph type="sldNum" idx="12"/>
          </p:nvPr>
        </p:nvSpPr>
        <p:spPr>
          <a:xfrm>
            <a:off x="8125298" y="4767705"/>
            <a:ext cx="6995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69" name="Google Shape;69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0204" y="4620446"/>
            <a:ext cx="1336205" cy="376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 (с источниками)">
  <p:cSld name="Заголовок и объект (с источниками)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8"/>
          <p:cNvSpPr txBox="1">
            <a:spLocks noGrp="1"/>
          </p:cNvSpPr>
          <p:nvPr>
            <p:ph type="body" idx="1"/>
          </p:nvPr>
        </p:nvSpPr>
        <p:spPr>
          <a:xfrm>
            <a:off x="313781" y="888267"/>
            <a:ext cx="8412586" cy="3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►"/>
              <a:defRPr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body" idx="2"/>
          </p:nvPr>
        </p:nvSpPr>
        <p:spPr>
          <a:xfrm>
            <a:off x="2700864" y="4563400"/>
            <a:ext cx="5707603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80"/>
              <a:buNone/>
              <a:defRPr sz="800"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body" idx="3"/>
          </p:nvPr>
        </p:nvSpPr>
        <p:spPr>
          <a:xfrm>
            <a:off x="2700864" y="4753735"/>
            <a:ext cx="5707603" cy="105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80"/>
              <a:buNone/>
              <a:defRPr sz="800"/>
            </a:lvl1pPr>
            <a:lvl2pPr marL="914400" lvl="1" indent="-3429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3pPr>
            <a:lvl4pPr marL="1828800" lvl="3" indent="-3657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60"/>
              <a:buChar char="⁃"/>
              <a:defRPr/>
            </a:lvl4pPr>
            <a:lvl5pPr marL="2286000" lvl="4" indent="-29717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80"/>
              <a:buChar char="◆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8"/>
          <p:cNvSpPr txBox="1">
            <a:spLocks noGrp="1"/>
          </p:cNvSpPr>
          <p:nvPr>
            <p:ph type="title"/>
          </p:nvPr>
        </p:nvSpPr>
        <p:spPr>
          <a:xfrm>
            <a:off x="313780" y="158827"/>
            <a:ext cx="8409844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8"/>
          <p:cNvSpPr txBox="1">
            <a:spLocks noGrp="1"/>
          </p:cNvSpPr>
          <p:nvPr>
            <p:ph type="sldNum" idx="12"/>
          </p:nvPr>
        </p:nvSpPr>
        <p:spPr>
          <a:xfrm>
            <a:off x="8125298" y="4767705"/>
            <a:ext cx="6995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76" name="Google Shape;7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0204" y="4620446"/>
            <a:ext cx="1336205" cy="376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313780" y="158827"/>
            <a:ext cx="8409844" cy="3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316523" y="879474"/>
            <a:ext cx="8409844" cy="3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1242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Arial"/>
              <a:buChar char="►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448A18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0039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8A18"/>
              </a:buClr>
              <a:buSzPts val="144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8A18"/>
              </a:buClr>
              <a:buSzPts val="1440"/>
              <a:buFont typeface="Arial"/>
              <a:buChar char="⁃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432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8A18"/>
              </a:buClr>
              <a:buSzPts val="720"/>
              <a:buFont typeface="Merriweather Sans"/>
              <a:buChar char="◆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435417" y="48561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abr.com/ru/companies/rshb/articles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hyperlink" Target="http://@starosekdan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2797c103941_0_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075" y="2859400"/>
            <a:ext cx="960000" cy="96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9" name="Google Shape;99;g2797c103941_0_9"/>
          <p:cNvSpPr/>
          <p:nvPr/>
        </p:nvSpPr>
        <p:spPr>
          <a:xfrm>
            <a:off x="320375" y="465975"/>
            <a:ext cx="7955400" cy="20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40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Границы проекта в условиях </a:t>
            </a:r>
            <a:endParaRPr sz="40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40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«the roof is on fire»</a:t>
            </a:r>
            <a:endParaRPr sz="40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Google Shape;100;g2797c103941_0_9"/>
          <p:cNvSpPr/>
          <p:nvPr/>
        </p:nvSpPr>
        <p:spPr>
          <a:xfrm>
            <a:off x="2038150" y="2759825"/>
            <a:ext cx="19308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63"/>
              <a:buFont typeface="Arial"/>
              <a:buNone/>
            </a:pPr>
            <a:r>
              <a:rPr lang="ru-RU" sz="26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Данил Старосек</a:t>
            </a:r>
            <a:endParaRPr sz="26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g2797c103941_0_9"/>
          <p:cNvSpPr/>
          <p:nvPr/>
        </p:nvSpPr>
        <p:spPr>
          <a:xfrm>
            <a:off x="2038150" y="3655025"/>
            <a:ext cx="14412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9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3"/>
              <a:buFont typeface="Arial"/>
              <a:buNone/>
            </a:pPr>
            <a:r>
              <a:rPr lang="ru-RU" sz="16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РСХБ-Интех</a:t>
            </a:r>
            <a:endParaRPr sz="16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" name="Google Shape;102;g2797c103941_0_9"/>
          <p:cNvPicPr preferRelativeResize="0"/>
          <p:nvPr/>
        </p:nvPicPr>
        <p:blipFill rotWithShape="1">
          <a:blip r:embed="rId5">
            <a:alphaModFix/>
          </a:blip>
          <a:srcRect l="901" t="21812" r="1135" b="43858"/>
          <a:stretch/>
        </p:blipFill>
        <p:spPr>
          <a:xfrm>
            <a:off x="6847818" y="4522000"/>
            <a:ext cx="1704781" cy="3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2797c103941_0_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95499" y="4508824"/>
            <a:ext cx="1423066" cy="3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2797c103941_0_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1668" y="4495649"/>
            <a:ext cx="1136033" cy="3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797c103941_0_146"/>
          <p:cNvSpPr/>
          <p:nvPr/>
        </p:nvSpPr>
        <p:spPr>
          <a:xfrm>
            <a:off x="320375" y="465975"/>
            <a:ext cx="85338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6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Задачи проекта:</a:t>
            </a:r>
            <a:endParaRPr sz="36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g2797c103941_0_146"/>
          <p:cNvSpPr txBox="1"/>
          <p:nvPr/>
        </p:nvSpPr>
        <p:spPr>
          <a:xfrm>
            <a:off x="152400" y="1596300"/>
            <a:ext cx="3933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" name="Google Shape;178;g2797c103941_0_146"/>
          <p:cNvSpPr txBox="1"/>
          <p:nvPr/>
        </p:nvSpPr>
        <p:spPr>
          <a:xfrm>
            <a:off x="152400" y="1596300"/>
            <a:ext cx="3933300" cy="16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Поделить на микросервисы</a:t>
            </a: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Поделить на каналы </a:t>
            </a:r>
            <a:endParaRPr/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Сделать конструктор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2400"/>
              </a:spcBef>
              <a:spcAft>
                <a:spcPts val="120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9" name="Google Shape;179;g2797c103941_0_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6000" y="285750"/>
            <a:ext cx="3514725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2797c103941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9300" y="2072618"/>
            <a:ext cx="3868800" cy="17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2797c103941_0_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60898">
            <a:off x="4755343" y="1280111"/>
            <a:ext cx="2314663" cy="189828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2797c103941_0_25"/>
          <p:cNvSpPr/>
          <p:nvPr/>
        </p:nvSpPr>
        <p:spPr>
          <a:xfrm>
            <a:off x="320375" y="465975"/>
            <a:ext cx="42891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6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Работает неделю…</a:t>
            </a:r>
            <a:endParaRPr sz="36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g2797c103941_0_25"/>
          <p:cNvSpPr txBox="1"/>
          <p:nvPr/>
        </p:nvSpPr>
        <p:spPr>
          <a:xfrm>
            <a:off x="524500" y="2047650"/>
            <a:ext cx="30000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Документация</a:t>
            </a: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Техзадания</a:t>
            </a: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Инструкции</a:t>
            </a: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g2797c103941_0_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9300" y="2072618"/>
            <a:ext cx="3868800" cy="17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2797c103941_0_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60898">
            <a:off x="4755343" y="1280111"/>
            <a:ext cx="2314663" cy="189828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2797c103941_0_165"/>
          <p:cNvSpPr/>
          <p:nvPr/>
        </p:nvSpPr>
        <p:spPr>
          <a:xfrm>
            <a:off x="320375" y="465975"/>
            <a:ext cx="42891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6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Работает неделю…</a:t>
            </a:r>
            <a:endParaRPr sz="36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g2797c103941_0_165"/>
          <p:cNvSpPr txBox="1"/>
          <p:nvPr/>
        </p:nvSpPr>
        <p:spPr>
          <a:xfrm>
            <a:off x="524500" y="2047650"/>
            <a:ext cx="30000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Документация</a:t>
            </a: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Техзадания</a:t>
            </a: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Инструкции</a:t>
            </a: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g2797c103941_0_165"/>
          <p:cNvSpPr/>
          <p:nvPr/>
        </p:nvSpPr>
        <p:spPr>
          <a:xfrm>
            <a:off x="2427450" y="4145125"/>
            <a:ext cx="42891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6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Что было дальше?</a:t>
            </a:r>
            <a:endParaRPr sz="36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797c103941_0_174"/>
          <p:cNvSpPr/>
          <p:nvPr/>
        </p:nvSpPr>
        <p:spPr>
          <a:xfrm>
            <a:off x="320375" y="465975"/>
            <a:ext cx="42891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6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Работает неделю…</a:t>
            </a:r>
            <a:endParaRPr sz="36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5" name="Google Shape;205;g2797c103941_0_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4500" y="1567469"/>
            <a:ext cx="4572000" cy="25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797c103941_0_29"/>
          <p:cNvSpPr txBox="1"/>
          <p:nvPr/>
        </p:nvSpPr>
        <p:spPr>
          <a:xfrm>
            <a:off x="3007275" y="1795513"/>
            <a:ext cx="5908200" cy="23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g2797c103941_0_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2879" y="1758998"/>
            <a:ext cx="2759763" cy="242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2797c103941_0_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23187">
            <a:off x="5716700" y="718322"/>
            <a:ext cx="2442590" cy="235725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2797c103941_0_29"/>
          <p:cNvSpPr/>
          <p:nvPr/>
        </p:nvSpPr>
        <p:spPr>
          <a:xfrm>
            <a:off x="320375" y="465975"/>
            <a:ext cx="53037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6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Жизнь налаживается!</a:t>
            </a:r>
            <a:endParaRPr sz="36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7cba40018f_0_0"/>
          <p:cNvSpPr txBox="1"/>
          <p:nvPr/>
        </p:nvSpPr>
        <p:spPr>
          <a:xfrm>
            <a:off x="3007275" y="1795513"/>
            <a:ext cx="5908200" cy="23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g27cba40018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2879" y="1758998"/>
            <a:ext cx="2759763" cy="242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27cba40018f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23187">
            <a:off x="5716700" y="718322"/>
            <a:ext cx="2442590" cy="235725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27cba40018f_0_0"/>
          <p:cNvSpPr/>
          <p:nvPr/>
        </p:nvSpPr>
        <p:spPr>
          <a:xfrm>
            <a:off x="320375" y="465975"/>
            <a:ext cx="53037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6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Жизнь налаживается!</a:t>
            </a:r>
            <a:endParaRPr sz="36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4" name="Google Shape;224;g27cba40018f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1525" y="1085800"/>
            <a:ext cx="2411925" cy="33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7cba40018f_0_9"/>
          <p:cNvSpPr txBox="1"/>
          <p:nvPr/>
        </p:nvSpPr>
        <p:spPr>
          <a:xfrm>
            <a:off x="3007275" y="1795513"/>
            <a:ext cx="5908200" cy="23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g27cba40018f_0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525" y="1085800"/>
            <a:ext cx="2411925" cy="33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27cba40018f_0_9"/>
          <p:cNvSpPr txBox="1"/>
          <p:nvPr/>
        </p:nvSpPr>
        <p:spPr>
          <a:xfrm>
            <a:off x="3007275" y="1795513"/>
            <a:ext cx="5908200" cy="23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g27cba40018f_0_9"/>
          <p:cNvSpPr txBox="1"/>
          <p:nvPr/>
        </p:nvSpPr>
        <p:spPr>
          <a:xfrm>
            <a:off x="4144850" y="1297650"/>
            <a:ext cx="4013400" cy="22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Определи границы своих компетенций</a:t>
            </a: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Не все в твоих силах, особенно если тебя все бросили</a:t>
            </a: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Контакт с ЛПР</a:t>
            </a: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Определи мотивацию</a:t>
            </a: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Метод 6 шляп</a:t>
            </a: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g27cba40018f_0_9"/>
          <p:cNvSpPr/>
          <p:nvPr/>
        </p:nvSpPr>
        <p:spPr>
          <a:xfrm>
            <a:off x="4351525" y="450450"/>
            <a:ext cx="39423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6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Чем помочь?</a:t>
            </a:r>
            <a:endParaRPr sz="36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797c103941_0_33"/>
          <p:cNvSpPr/>
          <p:nvPr/>
        </p:nvSpPr>
        <p:spPr>
          <a:xfrm>
            <a:off x="320375" y="465975"/>
            <a:ext cx="70299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6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Confluence? Не, не слышал</a:t>
            </a:r>
            <a:endParaRPr sz="36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1" name="Google Shape;241;g2797c103941_0_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2275" y="1192575"/>
            <a:ext cx="2869800" cy="24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2797c103941_0_33"/>
          <p:cNvSpPr txBox="1"/>
          <p:nvPr/>
        </p:nvSpPr>
        <p:spPr>
          <a:xfrm>
            <a:off x="320376" y="3075650"/>
            <a:ext cx="3450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Думай о потомках, </a:t>
            </a:r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а не о наследниках</a:t>
            </a:r>
            <a:r>
              <a:rPr lang="ru-RU"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—</a:t>
            </a:r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не кидай ссылки!</a:t>
            </a:r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3" name="Google Shape;243;g2797c103941_0_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68931">
            <a:off x="839214" y="1514362"/>
            <a:ext cx="1206037" cy="116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2797c103941_0_33" descr="Облачко с мыслями со сплошной заливкой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8435" y="1192575"/>
            <a:ext cx="576328" cy="55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797c103941_0_220"/>
          <p:cNvSpPr/>
          <p:nvPr/>
        </p:nvSpPr>
        <p:spPr>
          <a:xfrm>
            <a:off x="320375" y="465975"/>
            <a:ext cx="70299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6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Делай инструкции!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g2797c103941_0_220"/>
          <p:cNvSpPr txBox="1"/>
          <p:nvPr/>
        </p:nvSpPr>
        <p:spPr>
          <a:xfrm>
            <a:off x="471625" y="1913250"/>
            <a:ext cx="2981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ru-RU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Фиксируй договоренности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ru-RU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Изучай инструменты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2" name="Google Shape;252;g2797c103941_0_2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0482" y="1266091"/>
            <a:ext cx="5422889" cy="2813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"/>
          <p:cNvSpPr/>
          <p:nvPr/>
        </p:nvSpPr>
        <p:spPr>
          <a:xfrm>
            <a:off x="320375" y="465975"/>
            <a:ext cx="70299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6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Будь создателем!</a:t>
            </a:r>
            <a:endParaRPr sz="36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9" name="Google Shape;25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4612" y="1976437"/>
            <a:ext cx="3914775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"/>
          <p:cNvSpPr txBox="1"/>
          <p:nvPr/>
        </p:nvSpPr>
        <p:spPr>
          <a:xfrm>
            <a:off x="3835325" y="2571749"/>
            <a:ext cx="26056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Митроша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797c103941_0_5"/>
          <p:cNvSpPr/>
          <p:nvPr/>
        </p:nvSpPr>
        <p:spPr>
          <a:xfrm>
            <a:off x="320375" y="465975"/>
            <a:ext cx="26517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40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Вводные:</a:t>
            </a:r>
            <a:endParaRPr sz="40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11;g2797c103941_0_5"/>
          <p:cNvSpPr/>
          <p:nvPr/>
        </p:nvSpPr>
        <p:spPr>
          <a:xfrm>
            <a:off x="320375" y="1227975"/>
            <a:ext cx="5223600" cy="23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</a:pPr>
            <a:r>
              <a:rPr lang="ru-RU"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Новый крутой проект</a:t>
            </a:r>
            <a:endParaRPr sz="20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</a:pPr>
            <a:r>
              <a:rPr lang="ru-RU"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Полностью новая команда</a:t>
            </a:r>
            <a:endParaRPr sz="20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</a:pPr>
            <a:r>
              <a:rPr lang="ru-RU"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Сжатые сроки</a:t>
            </a:r>
            <a:endParaRPr sz="20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</a:pPr>
            <a:r>
              <a:rPr lang="ru-RU"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Испытательный срок</a:t>
            </a:r>
            <a:endParaRPr sz="20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797c103941_0_232"/>
          <p:cNvSpPr/>
          <p:nvPr/>
        </p:nvSpPr>
        <p:spPr>
          <a:xfrm>
            <a:off x="320375" y="465975"/>
            <a:ext cx="70299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6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Строй собственный план</a:t>
            </a:r>
            <a:endParaRPr sz="36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" name="Google Shape;267;g2797c103941_0_232"/>
          <p:cNvSpPr txBox="1"/>
          <p:nvPr/>
        </p:nvSpPr>
        <p:spPr>
          <a:xfrm>
            <a:off x="471625" y="1913250"/>
            <a:ext cx="2981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ru-RU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Даты + цели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ru-RU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Критический функционал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ru-RU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Цена изменений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8" name="Google Shape;268;g2797c103941_0_2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6051" y="1356213"/>
            <a:ext cx="4572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2797c103941_0_2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275" y="3497445"/>
            <a:ext cx="2165025" cy="1293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797c103941_0_241"/>
          <p:cNvSpPr/>
          <p:nvPr/>
        </p:nvSpPr>
        <p:spPr>
          <a:xfrm>
            <a:off x="320375" y="465975"/>
            <a:ext cx="70299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6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Строй собственный план</a:t>
            </a:r>
            <a:endParaRPr sz="36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" name="Google Shape;276;g2797c103941_0_241"/>
          <p:cNvSpPr txBox="1"/>
          <p:nvPr/>
        </p:nvSpPr>
        <p:spPr>
          <a:xfrm>
            <a:off x="471625" y="1913250"/>
            <a:ext cx="2981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ru-RU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Даты + цели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ru-RU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Критический функционал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ru-RU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Цена изменений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7" name="Google Shape;277;g2797c103941_0_241"/>
          <p:cNvSpPr/>
          <p:nvPr/>
        </p:nvSpPr>
        <p:spPr>
          <a:xfrm>
            <a:off x="2427450" y="4145125"/>
            <a:ext cx="42891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6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Что было дальше?</a:t>
            </a:r>
            <a:endParaRPr sz="36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8" name="Google Shape;278;g2797c103941_0_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6147" y="1285875"/>
            <a:ext cx="45720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2797c103941_0_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6626" y="654350"/>
            <a:ext cx="3341700" cy="33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2797c103941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92920">
            <a:off x="5682138" y="1015417"/>
            <a:ext cx="1201663" cy="1201663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2797c103941_0_37"/>
          <p:cNvSpPr txBox="1"/>
          <p:nvPr/>
        </p:nvSpPr>
        <p:spPr>
          <a:xfrm>
            <a:off x="304800" y="1828800"/>
            <a:ext cx="3228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ru-RU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Все работает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ru-RU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К тебе обращаются все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g2797c103941_0_2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6626" y="654350"/>
            <a:ext cx="3341700" cy="33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2797c103941_0_2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92920">
            <a:off x="5682138" y="1015417"/>
            <a:ext cx="1201663" cy="120166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2797c103941_0_253"/>
          <p:cNvSpPr txBox="1"/>
          <p:nvPr/>
        </p:nvSpPr>
        <p:spPr>
          <a:xfrm>
            <a:off x="304800" y="1828800"/>
            <a:ext cx="3228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ru-RU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Все работает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ru-RU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К тебе обращаются все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5" name="Google Shape;295;g2797c103941_0_253"/>
          <p:cNvSpPr/>
          <p:nvPr/>
        </p:nvSpPr>
        <p:spPr>
          <a:xfrm>
            <a:off x="2427450" y="4145125"/>
            <a:ext cx="42891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6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Что было дальше?</a:t>
            </a:r>
            <a:endParaRPr sz="36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797c103941_0_261"/>
          <p:cNvSpPr txBox="1"/>
          <p:nvPr/>
        </p:nvSpPr>
        <p:spPr>
          <a:xfrm>
            <a:off x="304800" y="1828800"/>
            <a:ext cx="3228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ru-RU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Все работает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ru-RU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К тебе обращаются все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2" name="Google Shape;302;g2797c103941_0_2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2675" y="706975"/>
            <a:ext cx="3345600" cy="333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g2797c103941_0_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0876" y="781800"/>
            <a:ext cx="4551000" cy="357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2797c103941_0_41"/>
          <p:cNvSpPr txBox="1"/>
          <p:nvPr/>
        </p:nvSpPr>
        <p:spPr>
          <a:xfrm>
            <a:off x="304800" y="1828800"/>
            <a:ext cx="32280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Сплав с водопада в scrum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797c103941_0_45"/>
          <p:cNvSpPr/>
          <p:nvPr/>
        </p:nvSpPr>
        <p:spPr>
          <a:xfrm>
            <a:off x="320375" y="465975"/>
            <a:ext cx="15840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6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Итоги</a:t>
            </a:r>
            <a:endParaRPr sz="36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g2797c103941_0_45"/>
          <p:cNvSpPr txBox="1"/>
          <p:nvPr/>
        </p:nvSpPr>
        <p:spPr>
          <a:xfrm>
            <a:off x="266975" y="1325925"/>
            <a:ext cx="5125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ru-RU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Испытательный срок = суперспособности зеленого сверхчеловека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-RU"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Хаос – время для роста</a:t>
            </a:r>
            <a:endParaRPr sz="1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7" name="Google Shape;317;g2797c103941_0_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4626" y="1192575"/>
            <a:ext cx="4493925" cy="252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797c103941_0_282"/>
          <p:cNvSpPr/>
          <p:nvPr/>
        </p:nvSpPr>
        <p:spPr>
          <a:xfrm>
            <a:off x="320375" y="465975"/>
            <a:ext cx="15840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6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Итоги</a:t>
            </a:r>
            <a:endParaRPr sz="36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4" name="Google Shape;324;g2797c103941_0_282"/>
          <p:cNvSpPr txBox="1"/>
          <p:nvPr/>
        </p:nvSpPr>
        <p:spPr>
          <a:xfrm>
            <a:off x="266975" y="1325925"/>
            <a:ext cx="5125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ru-RU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Испытательный срок = суперспособности зеленого сверхчеловека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ru-RU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Хаос – время для роста</a:t>
            </a: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5" name="Google Shape;325;g2797c103941_0_2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1627" y="868900"/>
            <a:ext cx="3281100" cy="32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797c103941_0_273"/>
          <p:cNvSpPr txBox="1"/>
          <p:nvPr/>
        </p:nvSpPr>
        <p:spPr>
          <a:xfrm>
            <a:off x="819675" y="1543150"/>
            <a:ext cx="3309300" cy="13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1968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Char char="•"/>
            </a:pPr>
            <a:r>
              <a:rPr lang="ru-RU" sz="2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Примеряй роли </a:t>
            </a:r>
            <a:endParaRPr sz="2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968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Char char="•"/>
            </a:pPr>
            <a:r>
              <a:rPr lang="ru-RU" sz="2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Делай инструкции</a:t>
            </a:r>
            <a:endParaRPr sz="2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9685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Char char="•"/>
            </a:pPr>
            <a:r>
              <a:rPr lang="ru-RU" sz="2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Строй план</a:t>
            </a:r>
            <a:endParaRPr sz="23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2797c103941_0_273"/>
          <p:cNvSpPr txBox="1"/>
          <p:nvPr/>
        </p:nvSpPr>
        <p:spPr>
          <a:xfrm>
            <a:off x="3170850" y="4024599"/>
            <a:ext cx="2678621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РАСТИ!</a:t>
            </a:r>
            <a:endParaRPr sz="1400" b="0" i="0" u="none" strike="noStrike" cap="none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33" name="Google Shape;333;g2797c103941_0_2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92916">
            <a:off x="4772338" y="457162"/>
            <a:ext cx="3597723" cy="3597724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g2797c103941_0_273"/>
          <p:cNvSpPr/>
          <p:nvPr/>
        </p:nvSpPr>
        <p:spPr>
          <a:xfrm>
            <a:off x="320375" y="465975"/>
            <a:ext cx="3061200" cy="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6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Прикормки</a:t>
            </a:r>
            <a:endParaRPr sz="36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35" name="Google Shape;335;g2797c103941_0_273"/>
          <p:cNvCxnSpPr/>
          <p:nvPr/>
        </p:nvCxnSpPr>
        <p:spPr>
          <a:xfrm>
            <a:off x="2811955" y="2491655"/>
            <a:ext cx="2358300" cy="240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sm" len="sm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g2797c103941_0_53"/>
          <p:cNvPicPr preferRelativeResize="0"/>
          <p:nvPr/>
        </p:nvPicPr>
        <p:blipFill rotWithShape="1">
          <a:blip r:embed="rId3">
            <a:alphaModFix/>
          </a:blip>
          <a:srcRect l="901" t="21812" r="1135" b="43858"/>
          <a:stretch/>
        </p:blipFill>
        <p:spPr>
          <a:xfrm>
            <a:off x="6847818" y="4522000"/>
            <a:ext cx="1704781" cy="3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2797c103941_0_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5499" y="4508824"/>
            <a:ext cx="1423066" cy="3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2797c103941_0_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1668" y="4495649"/>
            <a:ext cx="1136033" cy="3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g2797c103941_0_53"/>
          <p:cNvSpPr/>
          <p:nvPr/>
        </p:nvSpPr>
        <p:spPr>
          <a:xfrm>
            <a:off x="320375" y="465975"/>
            <a:ext cx="57219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40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Спасибо за внимание!</a:t>
            </a:r>
            <a:endParaRPr sz="40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endParaRPr sz="40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5" name="Google Shape;345;g2797c103941_0_53"/>
          <p:cNvSpPr txBox="1"/>
          <p:nvPr/>
        </p:nvSpPr>
        <p:spPr>
          <a:xfrm>
            <a:off x="1090375" y="2343225"/>
            <a:ext cx="6367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200" b="1" i="0" strike="noStrike" cap="none">
                <a:solidFill>
                  <a:schemeClr val="accen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РСХБ.цифра (Россельхозбанк)</a:t>
            </a:r>
            <a:endParaRPr sz="2200" b="1" i="0" strike="noStrike" cap="none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6" name="Google Shape;346;g2797c103941_0_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1671" y="1586066"/>
            <a:ext cx="399050" cy="3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2797c103941_0_5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2013" y="2343225"/>
            <a:ext cx="438374" cy="438374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2797c103941_0_53"/>
          <p:cNvSpPr txBox="1"/>
          <p:nvPr/>
        </p:nvSpPr>
        <p:spPr>
          <a:xfrm>
            <a:off x="1090375" y="15240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>
                <a:solidFill>
                  <a:schemeClr val="accen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starosekdan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797c103941_0_87"/>
          <p:cNvSpPr/>
          <p:nvPr/>
        </p:nvSpPr>
        <p:spPr>
          <a:xfrm>
            <a:off x="320375" y="465975"/>
            <a:ext cx="26517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40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Вводные:</a:t>
            </a:r>
            <a:endParaRPr sz="40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" name="Google Shape;118;g2797c103941_0_87"/>
          <p:cNvSpPr/>
          <p:nvPr/>
        </p:nvSpPr>
        <p:spPr>
          <a:xfrm>
            <a:off x="320375" y="1227975"/>
            <a:ext cx="5223600" cy="23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</a:pPr>
            <a:r>
              <a:rPr lang="ru-RU"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Новый крутой проект</a:t>
            </a:r>
            <a:endParaRPr sz="20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</a:pPr>
            <a:r>
              <a:rPr lang="ru-RU"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Полностью новая команда</a:t>
            </a:r>
            <a:endParaRPr sz="20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"/>
              <a:buChar char="●"/>
            </a:pPr>
            <a:r>
              <a:rPr lang="ru-RU"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Сжатые сроки</a:t>
            </a:r>
            <a:endParaRPr sz="20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2000"/>
              <a:buFont typeface="Roboto"/>
              <a:buChar char="●"/>
            </a:pPr>
            <a:r>
              <a:rPr lang="ru-RU" sz="2000" b="1" i="0" u="none" strike="noStrike" cap="none">
                <a:solidFill>
                  <a:srgbClr val="E06666"/>
                </a:solidFill>
                <a:latin typeface="Roboto"/>
                <a:ea typeface="Roboto"/>
                <a:cs typeface="Roboto"/>
                <a:sym typeface="Roboto"/>
              </a:rPr>
              <a:t>Испытательный срок!!!</a:t>
            </a:r>
            <a:endParaRPr sz="2000" b="1" i="0" u="none" strike="noStrike" cap="none">
              <a:solidFill>
                <a:srgbClr val="E0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797c103941_0_13"/>
          <p:cNvSpPr/>
          <p:nvPr/>
        </p:nvSpPr>
        <p:spPr>
          <a:xfrm>
            <a:off x="320375" y="465975"/>
            <a:ext cx="74571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2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Испытательный срок — круто!</a:t>
            </a:r>
            <a:endParaRPr sz="22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797c103941_0_94"/>
          <p:cNvSpPr/>
          <p:nvPr/>
        </p:nvSpPr>
        <p:spPr>
          <a:xfrm>
            <a:off x="320375" y="465975"/>
            <a:ext cx="74571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2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Испытательный срок — круто!</a:t>
            </a:r>
            <a:endParaRPr sz="22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g2797c103941_0_94"/>
          <p:cNvSpPr/>
          <p:nvPr/>
        </p:nvSpPr>
        <p:spPr>
          <a:xfrm>
            <a:off x="3916600" y="1006025"/>
            <a:ext cx="38076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0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Хаос — еще круче!</a:t>
            </a:r>
            <a:endParaRPr sz="30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797c103941_0_103"/>
          <p:cNvSpPr/>
          <p:nvPr/>
        </p:nvSpPr>
        <p:spPr>
          <a:xfrm>
            <a:off x="320375" y="465975"/>
            <a:ext cx="74571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2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Испытательный срок — круто!</a:t>
            </a:r>
            <a:endParaRPr sz="22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g2797c103941_0_103"/>
          <p:cNvSpPr/>
          <p:nvPr/>
        </p:nvSpPr>
        <p:spPr>
          <a:xfrm>
            <a:off x="3916600" y="1006025"/>
            <a:ext cx="38076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0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Хаос — еще круче!</a:t>
            </a:r>
            <a:endParaRPr sz="30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9" name="Google Shape;139;g2797c103941_0_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325" y="1956475"/>
            <a:ext cx="2473800" cy="24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2797c103941_0_103"/>
          <p:cNvPicPr preferRelativeResize="0"/>
          <p:nvPr/>
        </p:nvPicPr>
        <p:blipFill rotWithShape="1">
          <a:blip r:embed="rId4">
            <a:alphaModFix amt="85000"/>
          </a:blip>
          <a:srcRect/>
          <a:stretch/>
        </p:blipFill>
        <p:spPr>
          <a:xfrm>
            <a:off x="3492738" y="2448143"/>
            <a:ext cx="1770875" cy="149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2797c103941_0_1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6850" y="1477250"/>
            <a:ext cx="3005100" cy="30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797c103941_0_17"/>
          <p:cNvSpPr/>
          <p:nvPr/>
        </p:nvSpPr>
        <p:spPr>
          <a:xfrm>
            <a:off x="320375" y="465975"/>
            <a:ext cx="35772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40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Тренировка</a:t>
            </a:r>
            <a:endParaRPr sz="40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8" name="Google Shape;148;g2797c103941_0_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1600" y="1281450"/>
            <a:ext cx="2860800" cy="28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2797c103941_0_17"/>
          <p:cNvSpPr/>
          <p:nvPr/>
        </p:nvSpPr>
        <p:spPr>
          <a:xfrm>
            <a:off x="5241300" y="3652850"/>
            <a:ext cx="22236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Кто это?</a:t>
            </a:r>
            <a:endParaRPr sz="32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g2797c103941_0_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1600" y="1281450"/>
            <a:ext cx="2860800" cy="28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2797c103941_0_117"/>
          <p:cNvSpPr/>
          <p:nvPr/>
        </p:nvSpPr>
        <p:spPr>
          <a:xfrm>
            <a:off x="3230200" y="262400"/>
            <a:ext cx="22236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3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Митроша</a:t>
            </a:r>
            <a:endParaRPr sz="33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g2797c103941_0_117"/>
          <p:cNvSpPr txBox="1"/>
          <p:nvPr/>
        </p:nvSpPr>
        <p:spPr>
          <a:xfrm>
            <a:off x="-1" y="1206200"/>
            <a:ext cx="34020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7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Навыки:</a:t>
            </a:r>
            <a:endParaRPr sz="13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Что-то умеет в аналитике</a:t>
            </a:r>
            <a:endParaRPr sz="13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Запустил несколько проектов</a:t>
            </a:r>
            <a:endParaRPr sz="13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Окунулся в банковскую сферу</a:t>
            </a:r>
            <a:endParaRPr sz="13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8" name="Google Shape;158;g2797c103941_0_117"/>
          <p:cNvCxnSpPr/>
          <p:nvPr/>
        </p:nvCxnSpPr>
        <p:spPr>
          <a:xfrm>
            <a:off x="1592875" y="2705225"/>
            <a:ext cx="1672800" cy="2403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sm" len="sm"/>
          </a:ln>
        </p:spPr>
      </p:cxnSp>
      <p:sp>
        <p:nvSpPr>
          <p:cNvPr id="159" name="Google Shape;159;g2797c103941_0_117"/>
          <p:cNvSpPr txBox="1"/>
          <p:nvPr/>
        </p:nvSpPr>
        <p:spPr>
          <a:xfrm>
            <a:off x="5701225" y="912025"/>
            <a:ext cx="32838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Желания:</a:t>
            </a: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Изучить новые технологии</a:t>
            </a: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Влиться в новый проект</a:t>
            </a: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Расти быстрее</a:t>
            </a: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0" name="Google Shape;160;g2797c103941_0_117"/>
          <p:cNvCxnSpPr/>
          <p:nvPr/>
        </p:nvCxnSpPr>
        <p:spPr>
          <a:xfrm rot="10800000" flipH="1">
            <a:off x="5784225" y="2162275"/>
            <a:ext cx="1361400" cy="142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161" name="Google Shape;161;g2797c103941_0_117"/>
          <p:cNvSpPr txBox="1"/>
          <p:nvPr/>
        </p:nvSpPr>
        <p:spPr>
          <a:xfrm>
            <a:off x="5453796" y="3395875"/>
            <a:ext cx="35790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7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Сложности:</a:t>
            </a: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Немного трясётся</a:t>
            </a: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Проект уже стартовал</a:t>
            </a: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Новая команда с улицы</a:t>
            </a: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Неизвестность</a:t>
            </a: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Менеджмент)</a:t>
            </a: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62" name="Google Shape;162;g2797c103941_0_117"/>
          <p:cNvCxnSpPr/>
          <p:nvPr/>
        </p:nvCxnSpPr>
        <p:spPr>
          <a:xfrm rot="-5400000" flipH="1">
            <a:off x="4387175" y="3906500"/>
            <a:ext cx="1539300" cy="364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oval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2797c103941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6920" y="1724400"/>
            <a:ext cx="4131600" cy="21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2797c103941_0_21"/>
          <p:cNvSpPr/>
          <p:nvPr/>
        </p:nvSpPr>
        <p:spPr>
          <a:xfrm>
            <a:off x="320375" y="465975"/>
            <a:ext cx="85338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5"/>
              <a:buFont typeface="Arial"/>
              <a:buNone/>
            </a:pPr>
            <a:r>
              <a:rPr lang="ru-RU" sz="36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Единое Фронтальное Решение (ЕФР)</a:t>
            </a:r>
            <a:endParaRPr sz="36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0" name="Google Shape;170;g2797c103941_0_21"/>
          <p:cNvSpPr txBox="1"/>
          <p:nvPr/>
        </p:nvSpPr>
        <p:spPr>
          <a:xfrm>
            <a:off x="152400" y="1596300"/>
            <a:ext cx="3933300" cy="19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Вся работа операциониста </a:t>
            </a:r>
            <a:b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 одном окне</a:t>
            </a: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Обслуживание 100% операций </a:t>
            </a:r>
            <a:b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 одной системе</a:t>
            </a: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oboto"/>
              <a:buChar char="●"/>
            </a:pPr>
            <a:r>
              <a:rPr lang="ru-RU" sz="17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Мастер-система кредитных заявок</a:t>
            </a:r>
            <a:endParaRPr sz="17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Шаблон РСХБ_внутренняя презентация">
  <a:themeElements>
    <a:clrScheme name="Пользовательские 2">
      <a:dk1>
        <a:srgbClr val="000000"/>
      </a:dk1>
      <a:lt1>
        <a:srgbClr val="FFFFFF"/>
      </a:lt1>
      <a:dk2>
        <a:srgbClr val="E7E5E5"/>
      </a:dk2>
      <a:lt2>
        <a:srgbClr val="A8A7A9"/>
      </a:lt2>
      <a:accent1>
        <a:srgbClr val="238340"/>
      </a:accent1>
      <a:accent2>
        <a:srgbClr val="69A643"/>
      </a:accent2>
      <a:accent3>
        <a:srgbClr val="A6CE38"/>
      </a:accent3>
      <a:accent4>
        <a:srgbClr val="2B6030"/>
      </a:accent4>
      <a:accent5>
        <a:srgbClr val="FFCB05"/>
      </a:accent5>
      <a:accent6>
        <a:srgbClr val="FCC538"/>
      </a:accent6>
      <a:hlink>
        <a:srgbClr val="238340"/>
      </a:hlink>
      <a:folHlink>
        <a:srgbClr val="A6CE3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349</Words>
  <Application>Microsoft Office PowerPoint</Application>
  <PresentationFormat>Экран (16:9)</PresentationFormat>
  <Paragraphs>134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Merriweather Sans</vt:lpstr>
      <vt:lpstr>Arial</vt:lpstr>
      <vt:lpstr>Roboto</vt:lpstr>
      <vt:lpstr>Noto Sans Symbols</vt:lpstr>
      <vt:lpstr>Montserrat Black</vt:lpstr>
      <vt:lpstr>Calibri</vt:lpstr>
      <vt:lpstr>Шаблон РСХБ_внутренняя 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viktoriyavolk06@gmail.com</dc:creator>
  <cp:lastModifiedBy>colacola</cp:lastModifiedBy>
  <cp:revision>1</cp:revision>
  <dcterms:created xsi:type="dcterms:W3CDTF">2021-01-29T10:45:52Z</dcterms:created>
  <dcterms:modified xsi:type="dcterms:W3CDTF">2023-09-08T08:31:14Z</dcterms:modified>
</cp:coreProperties>
</file>